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2" r:id="rId6"/>
    <p:sldId id="260" r:id="rId7"/>
    <p:sldId id="261" r:id="rId8"/>
    <p:sldId id="263" r:id="rId9"/>
    <p:sldId id="264" r:id="rId10"/>
    <p:sldId id="265" r:id="rId11"/>
    <p:sldId id="266" r:id="rId12"/>
    <p:sldId id="267" r:id="rId13"/>
    <p:sldId id="268" r:id="rId14"/>
    <p:sldId id="269" r:id="rId15"/>
    <p:sldId id="270" r:id="rId16"/>
    <p:sldId id="272"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B497"/>
    <a:srgbClr val="1DE3B9"/>
    <a:srgbClr val="15AA8B"/>
    <a:srgbClr val="00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86390" autoAdjust="0"/>
  </p:normalViewPr>
  <p:slideViewPr>
    <p:cSldViewPr snapToGrid="0">
      <p:cViewPr varScale="1">
        <p:scale>
          <a:sx n="109" d="100"/>
          <a:sy n="109" d="100"/>
        </p:scale>
        <p:origin x="588" y="11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1-01T20:25:14.221"/>
    </inkml:context>
    <inkml:brush xml:id="br0">
      <inkml:brushProperty name="width" value="0.3" units="cm"/>
      <inkml:brushProperty name="height" value="0.6" units="cm"/>
      <inkml:brushProperty name="color" value="#00B44B"/>
      <inkml:brushProperty name="tip" value="rectangle"/>
      <inkml:brushProperty name="rasterOp" value="maskPen"/>
    </inkml:brush>
  </inkml:definitions>
  <inkml:trace contextRef="#ctx0" brushRef="#br0">1037 3105 3455,'-5'-39'322,"1"-1"-1,3 1 0,1-1 0,1 1 1,3-1-1,1 1 0,2 0 1,16-53-1,7 0-152,5 1 1,57-108-1,92-129 291,22 10 218,-132 215-521,4 2 0,4 4 1,4 4-1,5 3 0,128-98 1,-41 56 785,364-201 0,-379 248-986,5 7 0,2 7 0,333-89 0,-281 112 483,1 10-1,2 9 0,1 11 0,290 13 0,-323 15-350,-1 9-1,-1 8 0,-1 9 0,275 88 1,-221-37-182,-4 11 0,-5 10 0,410 256 0,-514-276 189,-3 6 1,-5 5 0,111 117-1,178 252-240,-44 35-64,12 124 97,-275-422 96,92 258 0,-150-324-21,-7 1 1,-6 3-1,29 258 0,-49-202-96,-8 0-1,-24 248 1,-1-270-107,-7 0-1,-65 228 1,46-260 150,-5-1 0,-6-3-1,-81 143 1,5-58 304,-9-6 0,-255 304-1,226-331 55,-261 232 0,-241 114 147,489-412-297,-6-8 1,-4-8 0,-329 136-1,265-150 6,-454 108 0,476-158 109,-3-11 0,-308 8 0,327-41-58,1-9 0,-381-62 0,408 29-80,2-8 0,2-8 0,-262-116 0,298 100-33,-265-167 0,252 125-191,-185-166 0,149 92-116,8-9-1,-285-377 0,229 219-193,12-9-538,77 116-388,4 10-2882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C276D-C446-4FC4-92F3-EDA301868752}" type="datetimeFigureOut">
              <a:rPr lang="en-GB" smtClean="0"/>
              <a:t>18/11/2020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7EE72-DEAF-48AE-927C-0E41269C0C7C}" type="slidenum">
              <a:rPr lang="en-GB" smtClean="0"/>
              <a:t>‹#›</a:t>
            </a:fld>
            <a:endParaRPr lang="en-GB"/>
          </a:p>
        </p:txBody>
      </p:sp>
    </p:spTree>
    <p:extLst>
      <p:ext uri="{BB962C8B-B14F-4D97-AF65-F5344CB8AC3E}">
        <p14:creationId xmlns:p14="http://schemas.microsoft.com/office/powerpoint/2010/main" val="256720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27EE72-DEAF-48AE-927C-0E41269C0C7C}" type="slidenum">
              <a:rPr lang="en-GB" smtClean="0"/>
              <a:t>4</a:t>
            </a:fld>
            <a:endParaRPr lang="en-GB"/>
          </a:p>
        </p:txBody>
      </p:sp>
    </p:spTree>
    <p:extLst>
      <p:ext uri="{BB962C8B-B14F-4D97-AF65-F5344CB8AC3E}">
        <p14:creationId xmlns:p14="http://schemas.microsoft.com/office/powerpoint/2010/main" val="2658089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27EE72-DEAF-48AE-927C-0E41269C0C7C}" type="slidenum">
              <a:rPr lang="en-GB" smtClean="0"/>
              <a:t>12</a:t>
            </a:fld>
            <a:endParaRPr lang="en-GB"/>
          </a:p>
        </p:txBody>
      </p:sp>
    </p:spTree>
    <p:extLst>
      <p:ext uri="{BB962C8B-B14F-4D97-AF65-F5344CB8AC3E}">
        <p14:creationId xmlns:p14="http://schemas.microsoft.com/office/powerpoint/2010/main" val="1461624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4DF5-93A9-4FE1-8C45-F615F30CC6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0F42AD-3C24-4E36-8CA7-4EB5F2E76E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A92B36-0447-4AE8-8EEE-D01155C9F45D}"/>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5" name="Footer Placeholder 4">
            <a:extLst>
              <a:ext uri="{FF2B5EF4-FFF2-40B4-BE49-F238E27FC236}">
                <a16:creationId xmlns:a16="http://schemas.microsoft.com/office/drawing/2014/main" id="{B92998BF-05F0-47C0-85FC-58EB33DBF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3E943-F14E-4429-B4C1-9C9A6EF5F546}"/>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753821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2132-4C89-4B61-AD06-784C8EB5EF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4EFFA2-8223-47FF-BC15-AA0E9B3395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BEBC7B-34FB-450F-B42F-3B8D0111A143}"/>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5" name="Footer Placeholder 4">
            <a:extLst>
              <a:ext uri="{FF2B5EF4-FFF2-40B4-BE49-F238E27FC236}">
                <a16:creationId xmlns:a16="http://schemas.microsoft.com/office/drawing/2014/main" id="{CA32D275-A932-4FC6-87FD-5625A93F4F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9100DF-947C-4222-963B-BC11AC7901C1}"/>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495641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68D68-3A0A-48F7-8F7B-9D22427BB8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DE7B74-269E-4640-9627-33CCB46AD0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2FBC5C-C4F7-4E31-BEBA-6669BA52A3D6}"/>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5" name="Footer Placeholder 4">
            <a:extLst>
              <a:ext uri="{FF2B5EF4-FFF2-40B4-BE49-F238E27FC236}">
                <a16:creationId xmlns:a16="http://schemas.microsoft.com/office/drawing/2014/main" id="{DA34FB5C-01EE-4730-AFFD-B63FEF2A71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DF94D6-5A13-4114-89F3-003E72A42ABF}"/>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4383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7F444-FFC9-472B-97AB-B647A438A6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20B824-5DCD-4D8A-BB84-28C9D01DDB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D37405-888A-4104-A35A-68B604DB11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9D656B-24B7-413F-A573-D3D8A470186C}"/>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6" name="Footer Placeholder 5">
            <a:extLst>
              <a:ext uri="{FF2B5EF4-FFF2-40B4-BE49-F238E27FC236}">
                <a16:creationId xmlns:a16="http://schemas.microsoft.com/office/drawing/2014/main" id="{75084E88-9DFB-4BAC-B946-988296B7FE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B2CA26-3B90-48CD-996E-687E112A3FF2}"/>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783049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A4F1-BECA-4574-9E92-BBB4589A2D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214E27-704D-4B8C-BEBD-DE54DEC75A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9B00DB-9A4D-41C4-AEA6-7ED3FFE34F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D2BE3E-7919-4065-8C32-9A1EEF7C17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38F232-5086-4A5F-8F66-27CF7A7630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B618C2-C57C-4D56-BDBA-AD2B906EF08F}"/>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8" name="Footer Placeholder 7">
            <a:extLst>
              <a:ext uri="{FF2B5EF4-FFF2-40B4-BE49-F238E27FC236}">
                <a16:creationId xmlns:a16="http://schemas.microsoft.com/office/drawing/2014/main" id="{6145CAA6-FDAA-44ED-9C22-76EF06F88F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3FD0A3-895E-47A0-BF6C-14C957962073}"/>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3708742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67AA9-859D-41B1-8F89-095ED00B41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2E42E4-3D07-4A01-A586-5AA871516670}"/>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4" name="Footer Placeholder 3">
            <a:extLst>
              <a:ext uri="{FF2B5EF4-FFF2-40B4-BE49-F238E27FC236}">
                <a16:creationId xmlns:a16="http://schemas.microsoft.com/office/drawing/2014/main" id="{067099C4-9BCC-47A2-9783-2E84CFC4CF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EE56F3-EFFA-40E3-B150-2A1AD839C2B1}"/>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1938504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1AE875-4221-4589-8DD1-DECEC4CBAA42}"/>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3" name="Footer Placeholder 2">
            <a:extLst>
              <a:ext uri="{FF2B5EF4-FFF2-40B4-BE49-F238E27FC236}">
                <a16:creationId xmlns:a16="http://schemas.microsoft.com/office/drawing/2014/main" id="{11836C29-652E-46F5-8858-58C6279399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35E1AA-C3F9-4906-B414-733EFC5B6B20}"/>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1269947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CC39-EB64-44BE-B141-0AE0A7191E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5C9C0-A193-49D5-A647-8BBD9476FC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C43C46-89FD-4B42-BF2C-7747386B1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D58AE7-837F-4AE0-9362-5E318579AA9D}"/>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6" name="Footer Placeholder 5">
            <a:extLst>
              <a:ext uri="{FF2B5EF4-FFF2-40B4-BE49-F238E27FC236}">
                <a16:creationId xmlns:a16="http://schemas.microsoft.com/office/drawing/2014/main" id="{5E6C76AE-5543-4779-81B2-960241251A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40D492-4FBA-4E72-BB5F-7AA0A9381EA2}"/>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357665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8E654-3654-497D-B57E-1D66F7B5FB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B93020-A689-4ECB-AB07-AFE1C8B94E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B4AB73-3DC1-4E26-BF2B-1ED322698C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827A7C-2C39-4A9E-85D8-7607059F576C}"/>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6" name="Footer Placeholder 5">
            <a:extLst>
              <a:ext uri="{FF2B5EF4-FFF2-40B4-BE49-F238E27FC236}">
                <a16:creationId xmlns:a16="http://schemas.microsoft.com/office/drawing/2014/main" id="{0E9DCCA0-74AD-4AF2-9A98-917FE68ED3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6DA156-FDEB-44D6-BD80-E21F61CAA610}"/>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5543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0E11-3496-4FC4-B18E-6A6D773D0A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9D32A-D8EC-4CFF-BC41-D4E0F99FC6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2F0FA2-C795-4BE7-BBD5-345E4057B824}"/>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5" name="Footer Placeholder 4">
            <a:extLst>
              <a:ext uri="{FF2B5EF4-FFF2-40B4-BE49-F238E27FC236}">
                <a16:creationId xmlns:a16="http://schemas.microsoft.com/office/drawing/2014/main" id="{E27545CD-E4A6-44F9-843A-7A1156C19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F7DDC-8916-4A75-9074-5A102CFF69B4}"/>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607751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A6D255-3AE8-49A7-8F7D-4A86BED968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0B6B97-CFC8-491E-830B-C26C85D221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C858C-BB29-4BDC-A964-8B5BD28966F6}"/>
              </a:ext>
            </a:extLst>
          </p:cNvPr>
          <p:cNvSpPr>
            <a:spLocks noGrp="1"/>
          </p:cNvSpPr>
          <p:nvPr>
            <p:ph type="dt" sz="half" idx="10"/>
          </p:nvPr>
        </p:nvSpPr>
        <p:spPr/>
        <p:txBody>
          <a:bodyPr/>
          <a:lstStyle/>
          <a:p>
            <a:fld id="{4924FCC1-EFC8-4BCF-ADF3-7014E65E9412}" type="datetimeFigureOut">
              <a:rPr lang="en-GB" smtClean="0"/>
              <a:t>18/11/2020</a:t>
            </a:fld>
            <a:endParaRPr lang="en-GB"/>
          </a:p>
        </p:txBody>
      </p:sp>
      <p:sp>
        <p:nvSpPr>
          <p:cNvPr id="5" name="Footer Placeholder 4">
            <a:extLst>
              <a:ext uri="{FF2B5EF4-FFF2-40B4-BE49-F238E27FC236}">
                <a16:creationId xmlns:a16="http://schemas.microsoft.com/office/drawing/2014/main" id="{38ABFD39-AAFC-48A2-A935-E238B5065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2A5445-8C5A-45EF-A2F7-C4425D83A6D1}"/>
              </a:ext>
            </a:extLst>
          </p:cNvPr>
          <p:cNvSpPr>
            <a:spLocks noGrp="1"/>
          </p:cNvSpPr>
          <p:nvPr>
            <p:ph type="sldNum" sz="quarter" idx="12"/>
          </p:nvPr>
        </p:nvSpPr>
        <p:spPr/>
        <p:txBody>
          <a:bodyPr/>
          <a:lstStyle/>
          <a:p>
            <a:fld id="{5E5DD2EA-10A1-4809-AA97-C71A4E9B24BB}" type="slidenum">
              <a:rPr lang="en-GB" smtClean="0"/>
              <a:t>‹#›</a:t>
            </a:fld>
            <a:endParaRPr lang="en-GB"/>
          </a:p>
        </p:txBody>
      </p:sp>
    </p:spTree>
    <p:extLst>
      <p:ext uri="{BB962C8B-B14F-4D97-AF65-F5344CB8AC3E}">
        <p14:creationId xmlns:p14="http://schemas.microsoft.com/office/powerpoint/2010/main" val="2103081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A0328A-8597-4677-99B8-55D43545B7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589A89-2ED5-458B-93E5-8785B225A8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19476-02AD-497B-B280-BA9BEC9303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24FCC1-EFC8-4BCF-ADF3-7014E65E9412}" type="datetimeFigureOut">
              <a:rPr lang="en-GB" smtClean="0"/>
              <a:t>18/11/2020</a:t>
            </a:fld>
            <a:endParaRPr lang="en-GB"/>
          </a:p>
        </p:txBody>
      </p:sp>
      <p:sp>
        <p:nvSpPr>
          <p:cNvPr id="5" name="Footer Placeholder 4">
            <a:extLst>
              <a:ext uri="{FF2B5EF4-FFF2-40B4-BE49-F238E27FC236}">
                <a16:creationId xmlns:a16="http://schemas.microsoft.com/office/drawing/2014/main" id="{BF88F70F-EBD4-4FA9-88E6-D25FF8B83D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563855-BB4B-4207-8226-61B58D79C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DD2EA-10A1-4809-AA97-C71A4E9B24BB}" type="slidenum">
              <a:rPr lang="en-GB" smtClean="0"/>
              <a:t>‹#›</a:t>
            </a:fld>
            <a:endParaRPr lang="en-GB"/>
          </a:p>
        </p:txBody>
      </p:sp>
    </p:spTree>
    <p:extLst>
      <p:ext uri="{BB962C8B-B14F-4D97-AF65-F5344CB8AC3E}">
        <p14:creationId xmlns:p14="http://schemas.microsoft.com/office/powerpoint/2010/main" val="777762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hyperlink" Target="https://hygger.io/blog/11-characteristics-of-effective-team/#11-characteristics-of-effective-teams" TargetMode="Externa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kilmanndiagnostics.com/" TargetMode="External"/><Relationship Id="rId2" Type="http://schemas.openxmlformats.org/officeDocument/2006/relationships/image" Target="../media/image15.jpg"/><Relationship Id="rId1" Type="http://schemas.openxmlformats.org/officeDocument/2006/relationships/slideLayout" Target="../slideLayouts/slideLayout7.xml"/><Relationship Id="rId5" Type="http://schemas.openxmlformats.org/officeDocument/2006/relationships/hyperlink" Target="https://www.thebalancecareers.com/conflict-management-skills-2059687" TargetMode="External"/><Relationship Id="rId4" Type="http://schemas.openxmlformats.org/officeDocument/2006/relationships/hyperlink" Target="https://www.thebalancecareers.com/how-to-handle-conflict-in-the-workplace-198675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hebalancecareers.com/manager-delegation-job-mistakes-2275897" TargetMode="External"/><Relationship Id="rId2" Type="http://schemas.openxmlformats.org/officeDocument/2006/relationships/hyperlink" Target="https://www.thebalancecareers.com/how-to-be-a-collaborative-leader-2275830"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alancecareers.com/how-to-make-better-decisions-at-work-3961619" TargetMode="External"/><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sitting, person, riding, perched&#10;&#10;Description automatically generated">
            <a:extLst>
              <a:ext uri="{FF2B5EF4-FFF2-40B4-BE49-F238E27FC236}">
                <a16:creationId xmlns:a16="http://schemas.microsoft.com/office/drawing/2014/main" id="{A6BC22E3-E3AA-4B4A-9B8D-7E47B287F70B}"/>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8908" r="8905" b="-2"/>
          <a:stretch/>
        </p:blipFill>
        <p:spPr>
          <a:xfrm>
            <a:off x="5768642" y="-1"/>
            <a:ext cx="6423053" cy="6858001"/>
          </a:xfrm>
          <a:prstGeom prst="rect">
            <a:avLst/>
          </a:prstGeom>
        </p:spPr>
      </p:pic>
      <p:sp>
        <p:nvSpPr>
          <p:cNvPr id="2" name="Title 1">
            <a:extLst>
              <a:ext uri="{FF2B5EF4-FFF2-40B4-BE49-F238E27FC236}">
                <a16:creationId xmlns:a16="http://schemas.microsoft.com/office/drawing/2014/main" id="{EC74D3EF-F592-4B47-9A8E-984F522F2844}"/>
              </a:ext>
            </a:extLst>
          </p:cNvPr>
          <p:cNvSpPr>
            <a:spLocks noGrp="1"/>
          </p:cNvSpPr>
          <p:nvPr>
            <p:ph type="ctrTitle"/>
          </p:nvPr>
        </p:nvSpPr>
        <p:spPr>
          <a:xfrm>
            <a:off x="481323" y="1784407"/>
            <a:ext cx="4805996" cy="1644592"/>
          </a:xfrm>
        </p:spPr>
        <p:txBody>
          <a:bodyPr anchor="t">
            <a:normAutofit/>
          </a:bodyPr>
          <a:lstStyle/>
          <a:p>
            <a:r>
              <a:rPr lang="en-GB" sz="4400" b="1" i="1" u="sng" dirty="0">
                <a:solidFill>
                  <a:srgbClr val="000000"/>
                </a:solidFill>
              </a:rPr>
              <a:t>EFFECTIVE TEAMWORK </a:t>
            </a:r>
          </a:p>
        </p:txBody>
      </p:sp>
      <p:sp>
        <p:nvSpPr>
          <p:cNvPr id="3" name="Subtitle 2">
            <a:extLst>
              <a:ext uri="{FF2B5EF4-FFF2-40B4-BE49-F238E27FC236}">
                <a16:creationId xmlns:a16="http://schemas.microsoft.com/office/drawing/2014/main" id="{4F8B752C-A583-41D8-B6D7-8DAB4FEDC734}"/>
              </a:ext>
            </a:extLst>
          </p:cNvPr>
          <p:cNvSpPr>
            <a:spLocks noGrp="1"/>
          </p:cNvSpPr>
          <p:nvPr>
            <p:ph type="subTitle" idx="1"/>
          </p:nvPr>
        </p:nvSpPr>
        <p:spPr>
          <a:xfrm>
            <a:off x="1355611" y="4201297"/>
            <a:ext cx="3057419" cy="436605"/>
          </a:xfrm>
        </p:spPr>
        <p:txBody>
          <a:bodyPr anchor="b">
            <a:normAutofit/>
          </a:bodyPr>
          <a:lstStyle/>
          <a:p>
            <a:r>
              <a:rPr lang="en-GB" sz="1800" i="1" dirty="0">
                <a:solidFill>
                  <a:srgbClr val="000000"/>
                </a:solidFill>
              </a:rPr>
              <a:t>GROUP 1 PRESENTATION</a:t>
            </a:r>
          </a:p>
        </p:txBody>
      </p:sp>
      <p:sp>
        <p:nvSpPr>
          <p:cNvPr id="9" name="TextBox 8">
            <a:extLst>
              <a:ext uri="{FF2B5EF4-FFF2-40B4-BE49-F238E27FC236}">
                <a16:creationId xmlns:a16="http://schemas.microsoft.com/office/drawing/2014/main" id="{39CE0112-B86D-442C-8868-A8FA5A684429}"/>
              </a:ext>
            </a:extLst>
          </p:cNvPr>
          <p:cNvSpPr txBox="1"/>
          <p:nvPr/>
        </p:nvSpPr>
        <p:spPr>
          <a:xfrm>
            <a:off x="1355610" y="6002207"/>
            <a:ext cx="3057419" cy="261610"/>
          </a:xfrm>
          <a:prstGeom prst="rect">
            <a:avLst/>
          </a:prstGeom>
          <a:noFill/>
        </p:spPr>
        <p:txBody>
          <a:bodyPr wrap="square" rtlCol="0">
            <a:spAutoFit/>
          </a:bodyPr>
          <a:lstStyle/>
          <a:p>
            <a:r>
              <a:rPr lang="en-GB" sz="1100" b="1" i="1" dirty="0"/>
              <a:t>Pavlo Gladkyi, Adriana Culcea, </a:t>
            </a:r>
            <a:r>
              <a:rPr lang="sv-SE" sz="1100" b="1" i="1" dirty="0"/>
              <a:t>Alexandra Posea</a:t>
            </a:r>
            <a:endParaRPr lang="en-GB" sz="1100" b="1" i="1" dirty="0"/>
          </a:p>
        </p:txBody>
      </p:sp>
    </p:spTree>
    <p:extLst>
      <p:ext uri="{BB962C8B-B14F-4D97-AF65-F5344CB8AC3E}">
        <p14:creationId xmlns:p14="http://schemas.microsoft.com/office/powerpoint/2010/main" val="1904365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17AC3-9A8B-4962-B9B8-21A5144C504B}"/>
              </a:ext>
            </a:extLst>
          </p:cNvPr>
          <p:cNvSpPr>
            <a:spLocks noGrp="1"/>
          </p:cNvSpPr>
          <p:nvPr>
            <p:ph type="title"/>
          </p:nvPr>
        </p:nvSpPr>
        <p:spPr>
          <a:xfrm>
            <a:off x="1052384" y="3171568"/>
            <a:ext cx="5125994" cy="1313172"/>
          </a:xfrm>
        </p:spPr>
        <p:txBody>
          <a:bodyPr>
            <a:normAutofit fontScale="90000"/>
          </a:bodyPr>
          <a:lstStyle/>
          <a:p>
            <a:pPr>
              <a:lnSpc>
                <a:spcPct val="107000"/>
              </a:lnSpc>
              <a:spcAft>
                <a:spcPts val="800"/>
              </a:spcAft>
            </a:pPr>
            <a:r>
              <a:rPr lang="en-GB" sz="2700" b="1" i="1" dirty="0">
                <a:effectLst/>
                <a:latin typeface="Calibri" panose="020F0502020204030204" pitchFamily="34" charset="0"/>
                <a:ea typeface="Calibri" panose="020F0502020204030204" pitchFamily="34" charset="0"/>
                <a:cs typeface="Times New Roman" panose="02020603050405020304" pitchFamily="18" charset="0"/>
              </a:rPr>
              <a:t>The strength of the team lies within the individual. </a:t>
            </a:r>
            <a:br>
              <a:rPr lang="en-GB" sz="2700" b="1" i="1" dirty="0">
                <a:effectLst/>
                <a:latin typeface="Calibri" panose="020F0502020204030204" pitchFamily="34" charset="0"/>
                <a:ea typeface="Calibri" panose="020F0502020204030204" pitchFamily="34" charset="0"/>
                <a:cs typeface="Times New Roman" panose="02020603050405020304" pitchFamily="18" charset="0"/>
              </a:rPr>
            </a:br>
            <a:r>
              <a:rPr lang="en-GB" sz="2700" b="1" i="1" dirty="0">
                <a:effectLst/>
                <a:latin typeface="Calibri" panose="020F0502020204030204" pitchFamily="34" charset="0"/>
                <a:ea typeface="Calibri" panose="020F0502020204030204" pitchFamily="34" charset="0"/>
                <a:cs typeface="Times New Roman" panose="02020603050405020304" pitchFamily="18" charset="0"/>
              </a:rPr>
              <a:t>And the strength of the individual lies within the team.</a:t>
            </a:r>
            <a:br>
              <a:rPr lang="en-GB" sz="3100" b="1" i="1" dirty="0">
                <a:effectLst/>
                <a:latin typeface="Calibri" panose="020F0502020204030204" pitchFamily="34" charset="0"/>
                <a:ea typeface="Calibri" panose="020F0502020204030204" pitchFamily="34" charset="0"/>
                <a:cs typeface="Times New Roman" panose="02020603050405020304" pitchFamily="18" charset="0"/>
              </a:rPr>
            </a:br>
            <a:r>
              <a:rPr lang="en-GB" sz="3100" b="1" i="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b="1" i="1" dirty="0">
                <a:effectLst/>
                <a:latin typeface="Calibri" panose="020F0502020204030204" pitchFamily="34" charset="0"/>
                <a:ea typeface="Calibri" panose="020F0502020204030204" pitchFamily="34" charset="0"/>
                <a:cs typeface="Times New Roman" panose="02020603050405020304" pitchFamily="18" charset="0"/>
              </a:rPr>
            </a:br>
            <a:r>
              <a:rPr lang="en-GB" sz="1800" b="1" i="1" dirty="0">
                <a:effectLst/>
                <a:latin typeface="Calibri" panose="020F0502020204030204" pitchFamily="34" charset="0"/>
                <a:ea typeface="Calibri" panose="020F0502020204030204" pitchFamily="34" charset="0"/>
                <a:cs typeface="Times New Roman" panose="02020603050405020304" pitchFamily="18" charset="0"/>
              </a:rPr>
              <a:t>                                                          - Philip Douglas Jackson –</a:t>
            </a:r>
            <a:br>
              <a:rPr lang="en-GB" sz="1800" b="1" i="1" dirty="0">
                <a:effectLst/>
                <a:latin typeface="Calibri" panose="020F0502020204030204" pitchFamily="34" charset="0"/>
                <a:ea typeface="Calibri" panose="020F0502020204030204" pitchFamily="34" charset="0"/>
                <a:cs typeface="Times New Roman" panose="02020603050405020304" pitchFamily="18" charset="0"/>
              </a:rPr>
            </a:br>
            <a:br>
              <a:rPr lang="en-GB" sz="1800" b="1" i="1" dirty="0">
                <a:effectLst/>
                <a:latin typeface="Calibri" panose="020F0502020204030204" pitchFamily="34" charset="0"/>
                <a:ea typeface="Calibri" panose="020F0502020204030204" pitchFamily="34" charset="0"/>
                <a:cs typeface="Times New Roman" panose="02020603050405020304" pitchFamily="18" charset="0"/>
              </a:rPr>
            </a:br>
            <a:r>
              <a:rPr lang="en-GB" sz="1800" i="1" dirty="0">
                <a:effectLst/>
                <a:latin typeface="Calibri" panose="020F0502020204030204" pitchFamily="34" charset="0"/>
                <a:ea typeface="Calibri" panose="020F0502020204030204" pitchFamily="34" charset="0"/>
                <a:cs typeface="Times New Roman" panose="02020603050405020304" pitchFamily="18" charset="0"/>
              </a:rPr>
              <a:t>(American former professional basketball player and coach)</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5" name="Picture 4" descr="A person wearing a suit and tie&#10;&#10;Description automatically generated">
            <a:extLst>
              <a:ext uri="{FF2B5EF4-FFF2-40B4-BE49-F238E27FC236}">
                <a16:creationId xmlns:a16="http://schemas.microsoft.com/office/drawing/2014/main" id="{A1D515ED-EB0A-4D8F-9AEE-19BEAF488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7575" y="0"/>
            <a:ext cx="4724425" cy="6858000"/>
          </a:xfrm>
          <a:prstGeom prst="rect">
            <a:avLst/>
          </a:prstGeom>
        </p:spPr>
      </p:pic>
    </p:spTree>
    <p:extLst>
      <p:ext uri="{BB962C8B-B14F-4D97-AF65-F5344CB8AC3E}">
        <p14:creationId xmlns:p14="http://schemas.microsoft.com/office/powerpoint/2010/main" val="2957587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application, Teams&#10;&#10;Description automatically generated">
            <a:extLst>
              <a:ext uri="{FF2B5EF4-FFF2-40B4-BE49-F238E27FC236}">
                <a16:creationId xmlns:a16="http://schemas.microsoft.com/office/drawing/2014/main" id="{46625A11-2992-4FD3-BBF9-9E624D51CD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8" y="0"/>
            <a:ext cx="7479125" cy="2399866"/>
          </a:xfrm>
          <a:prstGeom prst="rect">
            <a:avLst/>
          </a:prstGeom>
        </p:spPr>
      </p:pic>
      <p:pic>
        <p:nvPicPr>
          <p:cNvPr id="4" name="Content Placeholder 3" descr="A drawing of a person&#10;&#10;Description automatically generated">
            <a:extLst>
              <a:ext uri="{FF2B5EF4-FFF2-40B4-BE49-F238E27FC236}">
                <a16:creationId xmlns:a16="http://schemas.microsoft.com/office/drawing/2014/main" id="{5412300B-6F04-4F67-8BEF-FA4D9BF44C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68281" y="3630295"/>
            <a:ext cx="4423719" cy="3227705"/>
          </a:xfrm>
        </p:spPr>
      </p:pic>
      <p:sp>
        <p:nvSpPr>
          <p:cNvPr id="10" name="TextBox 9">
            <a:extLst>
              <a:ext uri="{FF2B5EF4-FFF2-40B4-BE49-F238E27FC236}">
                <a16:creationId xmlns:a16="http://schemas.microsoft.com/office/drawing/2014/main" id="{4E67B827-778A-4074-96AB-9E03BF41AA36}"/>
              </a:ext>
            </a:extLst>
          </p:cNvPr>
          <p:cNvSpPr txBox="1"/>
          <p:nvPr/>
        </p:nvSpPr>
        <p:spPr>
          <a:xfrm>
            <a:off x="3451519" y="335552"/>
            <a:ext cx="702644" cy="1569660"/>
          </a:xfrm>
          <a:prstGeom prst="rect">
            <a:avLst/>
          </a:prstGeom>
          <a:noFill/>
        </p:spPr>
        <p:txBody>
          <a:bodyPr wrap="square" rtlCol="0">
            <a:spAutoFit/>
          </a:bodyPr>
          <a:lstStyle/>
          <a:p>
            <a:r>
              <a:rPr lang="en-GB" sz="9600" b="1" dirty="0"/>
              <a:t>?</a:t>
            </a:r>
          </a:p>
        </p:txBody>
      </p:sp>
      <p:sp>
        <p:nvSpPr>
          <p:cNvPr id="6" name="TextBox 5">
            <a:extLst>
              <a:ext uri="{FF2B5EF4-FFF2-40B4-BE49-F238E27FC236}">
                <a16:creationId xmlns:a16="http://schemas.microsoft.com/office/drawing/2014/main" id="{6F654A65-7E5C-4FF6-930A-E4F608ABDF7B}"/>
              </a:ext>
            </a:extLst>
          </p:cNvPr>
          <p:cNvSpPr txBox="1"/>
          <p:nvPr/>
        </p:nvSpPr>
        <p:spPr>
          <a:xfrm>
            <a:off x="450041" y="2515068"/>
            <a:ext cx="6705600" cy="4226478"/>
          </a:xfrm>
          <a:prstGeom prst="rect">
            <a:avLst/>
          </a:prstGeom>
          <a:noFill/>
        </p:spPr>
        <p:txBody>
          <a:bodyPr wrap="square" rtlCol="0">
            <a:spAutoFit/>
          </a:bodyPr>
          <a:lstStyle/>
          <a:p>
            <a:endParaRPr lang="en-GB" dirty="0"/>
          </a:p>
          <a:p>
            <a:pPr algn="ctr">
              <a:lnSpc>
                <a:spcPct val="107000"/>
              </a:lnSpc>
              <a:spcAft>
                <a:spcPts val="800"/>
              </a:spcAft>
            </a:pPr>
            <a:r>
              <a:rPr lang="en-GB" sz="2000" b="1" i="1" u="sng" dirty="0">
                <a:effectLst/>
                <a:latin typeface="Calibri" panose="020F0502020204030204" pitchFamily="34" charset="0"/>
                <a:ea typeface="Calibri" panose="020F0502020204030204" pitchFamily="34" charset="0"/>
                <a:cs typeface="Calibri" panose="020F0502020204030204" pitchFamily="34" charset="0"/>
              </a:rPr>
              <a:t>What makes us more effective (one person or group/team)?</a:t>
            </a:r>
          </a:p>
          <a:p>
            <a:pPr>
              <a:lnSpc>
                <a:spcPct val="107000"/>
              </a:lnSpc>
              <a:spcAft>
                <a:spcPts val="800"/>
              </a:spcAft>
            </a:pPr>
            <a:endParaRPr lang="en-GB" sz="1600" b="1" i="1" u="sng"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Simon Young author of scientific research - “The Neurobiology of human social behaviour”, draws an analogy between humans and animals' social behaviour. He declares that we are sharing the same types of social behaviour based on primitive instincts such as aggression, affiliation, territoriality and the establishment of hierarchy. Furthermore, the author state that human social behaviour is way more complex and developed for our health and survival. This social mechanism is a part of our evolution that makes us more efficient when we are working in a group (Young, 2008).</a:t>
            </a:r>
          </a:p>
          <a:p>
            <a:pPr algn="ctr">
              <a:lnSpc>
                <a:spcPct val="107000"/>
              </a:lnSpc>
              <a:spcAft>
                <a:spcPts val="800"/>
              </a:spcAft>
            </a:pPr>
            <a:r>
              <a:rPr lang="en-GB" sz="1400" b="1" i="1" dirty="0">
                <a:effectLst/>
                <a:latin typeface="Calibri" panose="020F0502020204030204" pitchFamily="34" charset="0"/>
                <a:ea typeface="Calibri" panose="020F0502020204030204" pitchFamily="34" charset="0"/>
                <a:cs typeface="Calibri" panose="020F0502020204030204" pitchFamily="34" charset="0"/>
              </a:rPr>
              <a:t>Thus, we conclude that evolution has endowed us with teamwork ability so that our species can be competitive and be able to survive.</a:t>
            </a: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a:p>
            <a:endParaRPr lang="en-GB" dirty="0"/>
          </a:p>
        </p:txBody>
      </p:sp>
      <p:sp>
        <p:nvSpPr>
          <p:cNvPr id="8" name="TextBox 7">
            <a:extLst>
              <a:ext uri="{FF2B5EF4-FFF2-40B4-BE49-F238E27FC236}">
                <a16:creationId xmlns:a16="http://schemas.microsoft.com/office/drawing/2014/main" id="{A99F4486-A163-4D50-ACC2-1B8642338113}"/>
              </a:ext>
            </a:extLst>
          </p:cNvPr>
          <p:cNvSpPr txBox="1"/>
          <p:nvPr/>
        </p:nvSpPr>
        <p:spPr>
          <a:xfrm>
            <a:off x="7908589" y="901026"/>
            <a:ext cx="3994819" cy="1337289"/>
          </a:xfrm>
          <a:prstGeom prst="rect">
            <a:avLst/>
          </a:prstGeom>
          <a:noFill/>
          <a:ln>
            <a:noFill/>
          </a:ln>
        </p:spPr>
        <p:txBody>
          <a:bodyPr wrap="square" rtlCol="0">
            <a:spAutoFit/>
          </a:bodyPr>
          <a:lstStyle/>
          <a:p>
            <a:pPr algn="ctr">
              <a:lnSpc>
                <a:spcPct val="107000"/>
              </a:lnSpc>
              <a:spcAft>
                <a:spcPts val="800"/>
              </a:spcAft>
            </a:pPr>
            <a:r>
              <a:rPr lang="en-GB" sz="1400" b="1" i="1" dirty="0">
                <a:solidFill>
                  <a:srgbClr val="000000"/>
                </a:solidFill>
                <a:effectLst/>
                <a:ea typeface="Calibri" panose="020F0502020204030204" pitchFamily="34" charset="0"/>
                <a:cs typeface="Times New Roman" panose="02020603050405020304" pitchFamily="18" charset="0"/>
              </a:rPr>
              <a:t>As an example of teamwork Agam and Barkari </a:t>
            </a:r>
            <a:r>
              <a:rPr lang="en-GB" sz="1400" b="1" i="1" dirty="0">
                <a:solidFill>
                  <a:srgbClr val="000000"/>
                </a:solidFill>
                <a:effectLst/>
                <a:ea typeface="Times New Roman" panose="02020603050405020304" pitchFamily="18" charset="0"/>
                <a:cs typeface="Times New Roman" panose="02020603050405020304" pitchFamily="18" charset="0"/>
              </a:rPr>
              <a:t>(2018, p.3) e</a:t>
            </a:r>
            <a:r>
              <a:rPr lang="en-GB" sz="1400" b="1" i="1" dirty="0">
                <a:solidFill>
                  <a:srgbClr val="000000"/>
                </a:solidFill>
                <a:effectLst/>
                <a:ea typeface="Calibri" panose="020F0502020204030204" pitchFamily="34" charset="0"/>
                <a:cs typeface="Times New Roman" panose="02020603050405020304" pitchFamily="18" charset="0"/>
              </a:rPr>
              <a:t>xplain how our ancestors used cooperation, coordination and collaboration as an effective mammoth hunting strategy.</a:t>
            </a:r>
          </a:p>
          <a:p>
            <a:pPr algn="ctr">
              <a:lnSpc>
                <a:spcPct val="107000"/>
              </a:lnSpc>
              <a:spcAft>
                <a:spcPts val="800"/>
              </a:spcAft>
            </a:pPr>
            <a:endParaRPr lang="en-GB" sz="1400" b="1" i="1" dirty="0">
              <a:solidFill>
                <a:srgbClr val="000000"/>
              </a:solidFill>
              <a:ea typeface="Calibri" panose="020F050202020403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28B745C4-E657-414C-8CC1-A7F2BD36DF6B}"/>
              </a:ext>
            </a:extLst>
          </p:cNvPr>
          <p:cNvSpPr/>
          <p:nvPr/>
        </p:nvSpPr>
        <p:spPr>
          <a:xfrm>
            <a:off x="7470887" y="0"/>
            <a:ext cx="318688" cy="6858000"/>
          </a:xfrm>
          <a:prstGeom prst="rect">
            <a:avLst/>
          </a:prstGeom>
          <a:solidFill>
            <a:schemeClr val="tx2">
              <a:lumMod val="50000"/>
            </a:schemeClr>
          </a:solid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a:extLst>
              <a:ext uri="{FF2B5EF4-FFF2-40B4-BE49-F238E27FC236}">
                <a16:creationId xmlns:a16="http://schemas.microsoft.com/office/drawing/2014/main" id="{03CB9E93-2BBF-4F7D-8357-0A2E9D4BF07D}"/>
              </a:ext>
            </a:extLst>
          </p:cNvPr>
          <p:cNvCxnSpPr>
            <a:cxnSpLocks/>
          </p:cNvCxnSpPr>
          <p:nvPr/>
        </p:nvCxnSpPr>
        <p:spPr>
          <a:xfrm>
            <a:off x="-8238" y="2399866"/>
            <a:ext cx="7479125" cy="0"/>
          </a:xfrm>
          <a:prstGeom prst="line">
            <a:avLst/>
          </a:prstGeom>
          <a:ln w="381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651D138-46DF-4247-A2E3-C663DBAE60E9}"/>
              </a:ext>
            </a:extLst>
          </p:cNvPr>
          <p:cNvCxnSpPr/>
          <p:nvPr/>
        </p:nvCxnSpPr>
        <p:spPr>
          <a:xfrm>
            <a:off x="7789575" y="3630295"/>
            <a:ext cx="4402425" cy="0"/>
          </a:xfrm>
          <a:prstGeom prst="line">
            <a:avLst/>
          </a:prstGeom>
          <a:ln w="381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B796F67-C888-4EA5-A56A-B67B030AAC57}"/>
              </a:ext>
            </a:extLst>
          </p:cNvPr>
          <p:cNvSpPr txBox="1"/>
          <p:nvPr/>
        </p:nvSpPr>
        <p:spPr>
          <a:xfrm>
            <a:off x="8010719" y="335552"/>
            <a:ext cx="3994819" cy="400110"/>
          </a:xfrm>
          <a:prstGeom prst="rect">
            <a:avLst/>
          </a:prstGeom>
          <a:noFill/>
        </p:spPr>
        <p:txBody>
          <a:bodyPr wrap="square" rtlCol="0">
            <a:spAutoFit/>
          </a:bodyPr>
          <a:lstStyle/>
          <a:p>
            <a:pPr algn="ctr"/>
            <a:r>
              <a:rPr lang="en-GB" sz="2000" b="1" i="1" u="sng" dirty="0"/>
              <a:t>Teamwork as a survival tool !</a:t>
            </a:r>
          </a:p>
        </p:txBody>
      </p:sp>
    </p:spTree>
    <p:extLst>
      <p:ext uri="{BB962C8B-B14F-4D97-AF65-F5344CB8AC3E}">
        <p14:creationId xmlns:p14="http://schemas.microsoft.com/office/powerpoint/2010/main" val="1594653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6CDAA-D76C-483B-BF5D-F56B3FDE6815}"/>
              </a:ext>
            </a:extLst>
          </p:cNvPr>
          <p:cNvSpPr txBox="1"/>
          <p:nvPr/>
        </p:nvSpPr>
        <p:spPr>
          <a:xfrm>
            <a:off x="1917755" y="166027"/>
            <a:ext cx="5198075" cy="461665"/>
          </a:xfrm>
          <a:prstGeom prst="rect">
            <a:avLst/>
          </a:prstGeom>
          <a:noFill/>
        </p:spPr>
        <p:txBody>
          <a:bodyPr wrap="square" rtlCol="0">
            <a:spAutoFit/>
          </a:bodyPr>
          <a:lstStyle/>
          <a:p>
            <a:r>
              <a:rPr lang="en-GB" sz="2400" b="1" i="1" u="sng" dirty="0"/>
              <a:t>Differents between Group and Team</a:t>
            </a:r>
          </a:p>
        </p:txBody>
      </p:sp>
      <p:pic>
        <p:nvPicPr>
          <p:cNvPr id="8" name="Picture 7" descr="A picture containing drawing&#10;&#10;Description automatically generated">
            <a:extLst>
              <a:ext uri="{FF2B5EF4-FFF2-40B4-BE49-F238E27FC236}">
                <a16:creationId xmlns:a16="http://schemas.microsoft.com/office/drawing/2014/main" id="{BCA3BBD0-C880-42CF-8596-8728D0F6BE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7645" y="3092788"/>
            <a:ext cx="2864355" cy="3765212"/>
          </a:xfrm>
          <a:prstGeom prst="rect">
            <a:avLst/>
          </a:prstGeom>
        </p:spPr>
      </p:pic>
      <p:sp>
        <p:nvSpPr>
          <p:cNvPr id="10" name="TextBox 9">
            <a:extLst>
              <a:ext uri="{FF2B5EF4-FFF2-40B4-BE49-F238E27FC236}">
                <a16:creationId xmlns:a16="http://schemas.microsoft.com/office/drawing/2014/main" id="{47E6A960-105F-4BF5-ABE1-FE2E0C209CF4}"/>
              </a:ext>
            </a:extLst>
          </p:cNvPr>
          <p:cNvSpPr txBox="1"/>
          <p:nvPr/>
        </p:nvSpPr>
        <p:spPr>
          <a:xfrm>
            <a:off x="496507" y="675849"/>
            <a:ext cx="7545859" cy="3591752"/>
          </a:xfrm>
          <a:prstGeom prst="rect">
            <a:avLst/>
          </a:prstGeom>
          <a:noFill/>
        </p:spPr>
        <p:txBody>
          <a:bodyPr wrap="square" rtlCol="0">
            <a:spAutoFit/>
          </a:bodyPr>
          <a:lstStyle/>
          <a:p>
            <a:pPr>
              <a:lnSpc>
                <a:spcPct val="107000"/>
              </a:lnSpc>
              <a:spcAft>
                <a:spcPts val="800"/>
              </a:spcAft>
            </a:pPr>
            <a:r>
              <a:rPr lang="en-GB" sz="1400" b="1" i="1" dirty="0">
                <a:solidFill>
                  <a:srgbClr val="000000"/>
                </a:solidFill>
                <a:effectLst/>
                <a:ea typeface="Calibri" panose="020F0502020204030204" pitchFamily="34" charset="0"/>
                <a:cs typeface="Times New Roman" panose="02020603050405020304" pitchFamily="18" charset="0"/>
              </a:rPr>
              <a:t>There are many argue consider differences between groups and teams, and some of the authors believe that similarity start and end in one fact – individuals work together to achieve their objectives </a:t>
            </a:r>
            <a:r>
              <a:rPr lang="en-GB" sz="1400" b="1" i="1" dirty="0">
                <a:solidFill>
                  <a:srgbClr val="000000"/>
                </a:solidFill>
                <a:effectLst/>
                <a:ea typeface="Times New Roman" panose="02020603050405020304" pitchFamily="18" charset="0"/>
                <a:cs typeface="Calibri" panose="020F0502020204030204" pitchFamily="34" charset="0"/>
              </a:rPr>
              <a:t>(Muchinsky, 2003)</a:t>
            </a:r>
            <a:r>
              <a:rPr lang="en-GB" sz="1400" b="1" i="1" dirty="0">
                <a:solidFill>
                  <a:srgbClr val="000000"/>
                </a:solidFill>
                <a:effectLst/>
                <a:ea typeface="Times New Roman" panose="02020603050405020304" pitchFamily="18" charset="0"/>
                <a:cs typeface="Times New Roman" panose="02020603050405020304" pitchFamily="18" charset="0"/>
              </a:rPr>
              <a:t>. </a:t>
            </a:r>
            <a:r>
              <a:rPr lang="en-GB" sz="1400" b="1" i="1" dirty="0">
                <a:solidFill>
                  <a:srgbClr val="000000"/>
                </a:solidFill>
                <a:effectLst/>
                <a:ea typeface="Calibri" panose="020F0502020204030204" pitchFamily="34" charset="0"/>
                <a:cs typeface="Times New Roman" panose="02020603050405020304" pitchFamily="18" charset="0"/>
              </a:rPr>
              <a:t>Additionally, the author suggests that there is a greater likelihood that these individuals will have differences in abilities and personalities but still will have a common interest. To conclude, the same goal will be the only similarity between groups and teams. </a:t>
            </a:r>
          </a:p>
          <a:p>
            <a:pPr>
              <a:lnSpc>
                <a:spcPct val="107000"/>
              </a:lnSpc>
              <a:spcAft>
                <a:spcPts val="800"/>
              </a:spcAft>
            </a:pPr>
            <a:r>
              <a:rPr lang="en-GB" sz="14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Peter Morgan (2017, p.204) has a great description of group and team which perhaps could help us understand a fundamental difference between them.</a:t>
            </a:r>
          </a:p>
          <a:p>
            <a:pPr>
              <a:lnSpc>
                <a:spcPct val="107000"/>
              </a:lnSpc>
              <a:spcAft>
                <a:spcPts val="800"/>
              </a:spcAft>
            </a:pPr>
            <a:r>
              <a:rPr lang="en-GB" sz="14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Morgan (2017, p.204), describes the group as individuals who share a common interest but have individual goals and accountability. In contrast, the team </a:t>
            </a:r>
            <a:r>
              <a:rPr lang="en-GB" sz="1400"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include</a:t>
            </a:r>
            <a:r>
              <a:rPr lang="en-GB" sz="14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individuals who share a common goal and hold each member accountable. </a:t>
            </a: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b="1" i="1" dirty="0">
              <a:solidFill>
                <a:srgbClr val="000000"/>
              </a:solidFill>
              <a:effectLst/>
              <a:ea typeface="Calibri" panose="020F0502020204030204" pitchFamily="34" charset="0"/>
              <a:cs typeface="Times New Roman" panose="02020603050405020304" pitchFamily="18" charset="0"/>
            </a:endParaRPr>
          </a:p>
          <a:p>
            <a:pPr>
              <a:lnSpc>
                <a:spcPct val="107000"/>
              </a:lnSpc>
              <a:spcAft>
                <a:spcPts val="800"/>
              </a:spcAft>
            </a:pPr>
            <a:endParaRPr lang="en-GB" sz="1400" b="1" i="1" dirty="0">
              <a:effectLst/>
              <a:ea typeface="Calibri" panose="020F0502020204030204" pitchFamily="34" charset="0"/>
              <a:cs typeface="Times New Roman" panose="02020603050405020304" pitchFamily="18" charset="0"/>
            </a:endParaRPr>
          </a:p>
        </p:txBody>
      </p:sp>
      <p:pic>
        <p:nvPicPr>
          <p:cNvPr id="14" name="Picture 13" descr="A picture containing object, clock, drawing&#10;&#10;Description automatically generated">
            <a:extLst>
              <a:ext uri="{FF2B5EF4-FFF2-40B4-BE49-F238E27FC236}">
                <a16:creationId xmlns:a16="http://schemas.microsoft.com/office/drawing/2014/main" id="{06783D11-D39D-46C4-8544-9CC9B2F82F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56545" y="3314666"/>
            <a:ext cx="3739455" cy="2278729"/>
          </a:xfrm>
          <a:prstGeom prst="rect">
            <a:avLst/>
          </a:prstGeom>
        </p:spPr>
      </p:pic>
      <p:sp>
        <p:nvSpPr>
          <p:cNvPr id="3" name="TextBox 2">
            <a:extLst>
              <a:ext uri="{FF2B5EF4-FFF2-40B4-BE49-F238E27FC236}">
                <a16:creationId xmlns:a16="http://schemas.microsoft.com/office/drawing/2014/main" id="{852EE022-2F80-4E66-BA60-6A89105BA230}"/>
              </a:ext>
            </a:extLst>
          </p:cNvPr>
          <p:cNvSpPr txBox="1"/>
          <p:nvPr/>
        </p:nvSpPr>
        <p:spPr>
          <a:xfrm>
            <a:off x="1917755" y="5689709"/>
            <a:ext cx="2203977" cy="954107"/>
          </a:xfrm>
          <a:prstGeom prst="rect">
            <a:avLst/>
          </a:prstGeom>
          <a:noFill/>
        </p:spPr>
        <p:txBody>
          <a:bodyPr wrap="square" rtlCol="0">
            <a:spAutoFit/>
          </a:bodyPr>
          <a:lstStyle/>
          <a:p>
            <a:pPr algn="ctr"/>
            <a:r>
              <a:rPr lang="en-GB" sz="1400" b="1" i="1" dirty="0"/>
              <a:t>People who share a common interest but have individual goals and accountability</a:t>
            </a:r>
          </a:p>
        </p:txBody>
      </p:sp>
      <p:sp>
        <p:nvSpPr>
          <p:cNvPr id="4" name="TextBox 3">
            <a:extLst>
              <a:ext uri="{FF2B5EF4-FFF2-40B4-BE49-F238E27FC236}">
                <a16:creationId xmlns:a16="http://schemas.microsoft.com/office/drawing/2014/main" id="{643813EC-99BE-4334-9C77-3AE77A0DC7F4}"/>
              </a:ext>
            </a:extLst>
          </p:cNvPr>
          <p:cNvSpPr txBox="1"/>
          <p:nvPr/>
        </p:nvSpPr>
        <p:spPr>
          <a:xfrm>
            <a:off x="4368868" y="5705097"/>
            <a:ext cx="1960606" cy="954107"/>
          </a:xfrm>
          <a:prstGeom prst="rect">
            <a:avLst/>
          </a:prstGeom>
          <a:noFill/>
        </p:spPr>
        <p:txBody>
          <a:bodyPr wrap="square" rtlCol="0">
            <a:spAutoFit/>
          </a:bodyPr>
          <a:lstStyle/>
          <a:p>
            <a:pPr algn="ctr"/>
            <a:r>
              <a:rPr lang="en-GB" sz="1400" b="1" i="1" dirty="0"/>
              <a:t>People who share a common goal and hold each member accountable</a:t>
            </a:r>
          </a:p>
        </p:txBody>
      </p:sp>
      <p:sp>
        <p:nvSpPr>
          <p:cNvPr id="5" name="TextBox 4">
            <a:extLst>
              <a:ext uri="{FF2B5EF4-FFF2-40B4-BE49-F238E27FC236}">
                <a16:creationId xmlns:a16="http://schemas.microsoft.com/office/drawing/2014/main" id="{7340A9C5-FD49-4AD5-A91A-E80F915BE3B7}"/>
              </a:ext>
            </a:extLst>
          </p:cNvPr>
          <p:cNvSpPr txBox="1"/>
          <p:nvPr/>
        </p:nvSpPr>
        <p:spPr>
          <a:xfrm>
            <a:off x="8141220" y="489213"/>
            <a:ext cx="3838832" cy="2644314"/>
          </a:xfrm>
          <a:prstGeom prst="rect">
            <a:avLst/>
          </a:prstGeom>
          <a:solidFill>
            <a:srgbClr val="1DE3B9">
              <a:alpha val="62745"/>
            </a:srgbClr>
          </a:solidFill>
          <a:ln w="57150">
            <a:solidFill>
              <a:schemeClr val="tx1"/>
            </a:solidFill>
          </a:ln>
        </p:spPr>
        <p:txBody>
          <a:bodyPr wrap="square" rtlCol="0">
            <a:spAutoFit/>
          </a:bodyPr>
          <a:lstStyle/>
          <a:p>
            <a:pPr algn="ctr">
              <a:lnSpc>
                <a:spcPct val="107000"/>
              </a:lnSpc>
              <a:spcAft>
                <a:spcPts val="800"/>
              </a:spcAft>
            </a:pPr>
            <a:endPar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Difference between teams and groups I will demonstrate by the example of my current employer - Amazon. We have teamwork orientated organisation where synergy and trust between teammates are essential. Each team consist of a small number of interdependent associates that work together to support operational processes </a:t>
            </a:r>
            <a:r>
              <a:rPr lang="en-GB" sz="1100"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and</a:t>
            </a:r>
            <a:r>
              <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fulfil customers expectations (e.g. Ops. Team, H&amp;S Team, L&amp;D Team, etc.). Groups in Amazon are represented by a large number of the associates that work on operational processes and controlled by </a:t>
            </a:r>
            <a:r>
              <a:rPr lang="en-GB" sz="1100"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the</a:t>
            </a:r>
            <a:r>
              <a:rPr lang="en-GB" sz="11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leaders and managers to achieve daily goals (e.g. CPT's).</a:t>
            </a:r>
            <a:endParaRPr lang="en-GB" sz="1100" b="1" i="1"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1100" b="1" i="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1421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suit and tie&#10;&#10;Description automatically generated">
            <a:extLst>
              <a:ext uri="{FF2B5EF4-FFF2-40B4-BE49-F238E27FC236}">
                <a16:creationId xmlns:a16="http://schemas.microsoft.com/office/drawing/2014/main" id="{A34EDCA1-C178-421F-8AB2-76CE6783EF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925820" cy="6859365"/>
          </a:xfrm>
          <a:prstGeom prst="rect">
            <a:avLst/>
          </a:prstGeom>
        </p:spPr>
      </p:pic>
      <p:sp>
        <p:nvSpPr>
          <p:cNvPr id="4" name="TextBox 3">
            <a:extLst>
              <a:ext uri="{FF2B5EF4-FFF2-40B4-BE49-F238E27FC236}">
                <a16:creationId xmlns:a16="http://schemas.microsoft.com/office/drawing/2014/main" id="{DEF2352A-CBE6-4329-95CD-B47A4CE56ACA}"/>
              </a:ext>
            </a:extLst>
          </p:cNvPr>
          <p:cNvSpPr txBox="1"/>
          <p:nvPr/>
        </p:nvSpPr>
        <p:spPr>
          <a:xfrm>
            <a:off x="5853404" y="1426603"/>
            <a:ext cx="5682916" cy="3483902"/>
          </a:xfrm>
          <a:prstGeom prst="rect">
            <a:avLst/>
          </a:prstGeom>
          <a:noFill/>
        </p:spPr>
        <p:txBody>
          <a:bodyPr wrap="square" rtlCol="0">
            <a:spAutoFit/>
          </a:bodyPr>
          <a:lstStyle/>
          <a:p>
            <a:pPr algn="ctr">
              <a:lnSpc>
                <a:spcPct val="107000"/>
              </a:lnSpc>
              <a:spcAft>
                <a:spcPts val="800"/>
              </a:spcAft>
            </a:pPr>
            <a:r>
              <a:rPr lang="en-GB" sz="2400" b="1" i="1"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Bruce Wayne Tuckman </a:t>
            </a:r>
          </a:p>
          <a:p>
            <a:pPr algn="ctr">
              <a:lnSpc>
                <a:spcPct val="107000"/>
              </a:lnSpc>
              <a:spcAft>
                <a:spcPts val="800"/>
              </a:spcAft>
            </a:pPr>
            <a:endParaRPr lang="en-GB" sz="2400" b="1" i="1"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A</a:t>
            </a:r>
            <a:r>
              <a:rPr lang="en-GB" sz="1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 American Psychological researcher who created in 1965 a team development theory. According to Tackman (1965, pp.384–399), team performance has five stages: forming, storming, norming, performing and adjourning. </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performance level is reliant of the team development stage where the storming stage is the least productive and performing stage is the highest productivity pick of the team.</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27240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7BC6FF-F1AB-4342-B1FD-EB3663430F30}"/>
              </a:ext>
            </a:extLst>
          </p:cNvPr>
          <p:cNvSpPr txBox="1"/>
          <p:nvPr/>
        </p:nvSpPr>
        <p:spPr>
          <a:xfrm>
            <a:off x="1327355" y="580988"/>
            <a:ext cx="4768645" cy="400110"/>
          </a:xfrm>
          <a:prstGeom prst="rect">
            <a:avLst/>
          </a:prstGeom>
          <a:noFill/>
        </p:spPr>
        <p:txBody>
          <a:bodyPr wrap="square" rtlCol="0">
            <a:spAutoFit/>
          </a:bodyPr>
          <a:lstStyle/>
          <a:p>
            <a:r>
              <a:rPr lang="en-GB" sz="2000" b="1" i="1" u="sng" dirty="0"/>
              <a:t>Tuckman’s Stages of Team Development</a:t>
            </a:r>
          </a:p>
        </p:txBody>
      </p:sp>
      <p:pic>
        <p:nvPicPr>
          <p:cNvPr id="8" name="Picture 7" descr="Diagram&#10;&#10;Description automatically generated">
            <a:extLst>
              <a:ext uri="{FF2B5EF4-FFF2-40B4-BE49-F238E27FC236}">
                <a16:creationId xmlns:a16="http://schemas.microsoft.com/office/drawing/2014/main" id="{010BAE67-8A5F-47FC-AFF8-CA1D7D1F67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48" y="1340642"/>
            <a:ext cx="7332258" cy="4736315"/>
          </a:xfrm>
          <a:prstGeom prst="rect">
            <a:avLst/>
          </a:prstGeom>
        </p:spPr>
      </p:pic>
      <p:sp>
        <p:nvSpPr>
          <p:cNvPr id="9" name="TextBox 8">
            <a:extLst>
              <a:ext uri="{FF2B5EF4-FFF2-40B4-BE49-F238E27FC236}">
                <a16:creationId xmlns:a16="http://schemas.microsoft.com/office/drawing/2014/main" id="{4975AF00-FEDA-4F77-806C-E096F6090D9D}"/>
              </a:ext>
            </a:extLst>
          </p:cNvPr>
          <p:cNvSpPr txBox="1"/>
          <p:nvPr/>
        </p:nvSpPr>
        <p:spPr>
          <a:xfrm>
            <a:off x="7546323" y="811820"/>
            <a:ext cx="4333138" cy="9140964"/>
          </a:xfrm>
          <a:prstGeom prst="rect">
            <a:avLst/>
          </a:prstGeom>
          <a:noFill/>
        </p:spPr>
        <p:txBody>
          <a:bodyPr wrap="square" rtlCol="0">
            <a:spAutoFit/>
          </a:bodyPr>
          <a:lstStyle/>
          <a:p>
            <a:endParaRPr lang="en-GB" sz="1400" b="1" i="1" dirty="0"/>
          </a:p>
          <a:p>
            <a:r>
              <a:rPr lang="en-GB" sz="1400" b="1" i="1" u="sng" dirty="0"/>
              <a:t>Forming</a:t>
            </a:r>
            <a:r>
              <a:rPr lang="en-GB" sz="1400" b="1" i="1" dirty="0"/>
              <a:t> – 1</a:t>
            </a:r>
            <a:r>
              <a:rPr lang="en-GB" sz="1400" b="1" i="1" baseline="30000" dirty="0"/>
              <a:t>st</a:t>
            </a:r>
            <a:r>
              <a:rPr lang="en-GB" sz="1400" b="1" i="1" dirty="0"/>
              <a:t> stage is when people are brought together as a team. Strong leadership and clear goal are required. During this phase people protect their perspective in the newly formed group.</a:t>
            </a:r>
          </a:p>
          <a:p>
            <a:endParaRPr lang="en-GB" sz="1400" b="1" i="1" u="sng" dirty="0"/>
          </a:p>
          <a:p>
            <a:r>
              <a:rPr lang="en-GB" sz="1400" b="1" i="1" u="sng" dirty="0"/>
              <a:t>Storming</a:t>
            </a:r>
            <a:r>
              <a:rPr lang="en-GB" sz="1400" b="1" i="1" dirty="0"/>
              <a:t> – 2</a:t>
            </a:r>
            <a:r>
              <a:rPr lang="en-GB" sz="1400" b="1" i="1" baseline="30000" dirty="0"/>
              <a:t>nd</a:t>
            </a:r>
            <a:r>
              <a:rPr lang="en-GB" sz="1400" b="1" i="1" dirty="0"/>
              <a:t> stage is when people learn to work together, and some disagreements and character collisions appear. The stage is very crucial for future group development. It is a time of managing conflicts within the team properly.</a:t>
            </a:r>
          </a:p>
          <a:p>
            <a:endParaRPr lang="en-GB" sz="1400" b="1" i="1" u="sng" dirty="0"/>
          </a:p>
          <a:p>
            <a:r>
              <a:rPr lang="en-GB" sz="1400" b="1" i="1" u="sng" dirty="0"/>
              <a:t>Norming</a:t>
            </a:r>
            <a:r>
              <a:rPr lang="en-GB" sz="1400" b="1" i="1" dirty="0"/>
              <a:t> – 3</a:t>
            </a:r>
            <a:r>
              <a:rPr lang="en-GB" sz="1400" b="1" i="1" baseline="30000" dirty="0"/>
              <a:t>rd</a:t>
            </a:r>
            <a:r>
              <a:rPr lang="en-GB" sz="1400" b="1" i="1" dirty="0"/>
              <a:t> stage is when people begin to build good working relationships, they accommodated to each other. The leader’s role here is to empower, keep focus, and stay strategic.</a:t>
            </a:r>
          </a:p>
          <a:p>
            <a:endParaRPr lang="en-GB" sz="1400" b="1" i="1" u="sng" dirty="0"/>
          </a:p>
          <a:p>
            <a:r>
              <a:rPr lang="en-GB" sz="1400" b="1" i="1" u="sng" dirty="0"/>
              <a:t>Performing</a:t>
            </a:r>
            <a:r>
              <a:rPr lang="en-GB" sz="1400" b="1" i="1" dirty="0"/>
              <a:t> – 4</a:t>
            </a:r>
            <a:r>
              <a:rPr lang="en-GB" sz="1400" b="1" i="1" baseline="30000" dirty="0"/>
              <a:t>th</a:t>
            </a:r>
            <a:r>
              <a:rPr lang="en-GB" sz="1400" b="1" i="1" dirty="0"/>
              <a:t> stage is when the team becomes efficient and its performance increases. It is the point where the PM can develop individuals!</a:t>
            </a:r>
          </a:p>
          <a:p>
            <a:endParaRPr lang="en-GB" sz="1400" b="1" i="1" u="sng" dirty="0"/>
          </a:p>
          <a:p>
            <a:r>
              <a:rPr lang="en-GB" sz="1400" b="1" i="1" u="sng" dirty="0"/>
              <a:t>Adjourning</a:t>
            </a:r>
            <a:r>
              <a:rPr lang="en-GB" sz="1400" b="1" i="1" dirty="0"/>
              <a:t> – 5</a:t>
            </a:r>
            <a:r>
              <a:rPr lang="en-GB" sz="1400" b="1" i="1" baseline="30000" dirty="0"/>
              <a:t>th</a:t>
            </a:r>
            <a:r>
              <a:rPr lang="en-GB" sz="1400" b="1" i="1" dirty="0"/>
              <a:t> stage is when the project ends and the team is disbanded (for non-project environments, it’s the time of team restructuring and changes). This stage was added in 1977.</a:t>
            </a:r>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a:p>
            <a:endParaRPr lang="en-GB" sz="1400" b="1" i="1" dirty="0"/>
          </a:p>
        </p:txBody>
      </p:sp>
      <p:sp>
        <p:nvSpPr>
          <p:cNvPr id="3" name="Oval 2">
            <a:extLst>
              <a:ext uri="{FF2B5EF4-FFF2-40B4-BE49-F238E27FC236}">
                <a16:creationId xmlns:a16="http://schemas.microsoft.com/office/drawing/2014/main" id="{655BACC3-A58E-4DB7-85AD-4517EC2BCF09}"/>
              </a:ext>
            </a:extLst>
          </p:cNvPr>
          <p:cNvSpPr/>
          <p:nvPr/>
        </p:nvSpPr>
        <p:spPr>
          <a:xfrm>
            <a:off x="286540" y="3429000"/>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Forming</a:t>
            </a:r>
          </a:p>
        </p:txBody>
      </p:sp>
      <p:sp>
        <p:nvSpPr>
          <p:cNvPr id="4" name="Oval 3">
            <a:extLst>
              <a:ext uri="{FF2B5EF4-FFF2-40B4-BE49-F238E27FC236}">
                <a16:creationId xmlns:a16="http://schemas.microsoft.com/office/drawing/2014/main" id="{73F105A8-B656-4605-B38D-7548BDC8C020}"/>
              </a:ext>
            </a:extLst>
          </p:cNvPr>
          <p:cNvSpPr/>
          <p:nvPr/>
        </p:nvSpPr>
        <p:spPr>
          <a:xfrm>
            <a:off x="1585252" y="5166859"/>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Storming</a:t>
            </a:r>
          </a:p>
        </p:txBody>
      </p:sp>
      <p:sp>
        <p:nvSpPr>
          <p:cNvPr id="5" name="Oval 4">
            <a:extLst>
              <a:ext uri="{FF2B5EF4-FFF2-40B4-BE49-F238E27FC236}">
                <a16:creationId xmlns:a16="http://schemas.microsoft.com/office/drawing/2014/main" id="{BAC17D47-2BAF-47C7-B6F7-E5D0024E5676}"/>
              </a:ext>
            </a:extLst>
          </p:cNvPr>
          <p:cNvSpPr/>
          <p:nvPr/>
        </p:nvSpPr>
        <p:spPr>
          <a:xfrm>
            <a:off x="3150486" y="3429000"/>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Norming</a:t>
            </a:r>
          </a:p>
        </p:txBody>
      </p:sp>
      <p:sp>
        <p:nvSpPr>
          <p:cNvPr id="7" name="Oval 6">
            <a:extLst>
              <a:ext uri="{FF2B5EF4-FFF2-40B4-BE49-F238E27FC236}">
                <a16:creationId xmlns:a16="http://schemas.microsoft.com/office/drawing/2014/main" id="{081E43AC-CACA-4E36-A8B6-699F38D09BE1}"/>
              </a:ext>
            </a:extLst>
          </p:cNvPr>
          <p:cNvSpPr/>
          <p:nvPr/>
        </p:nvSpPr>
        <p:spPr>
          <a:xfrm>
            <a:off x="4459080" y="1762814"/>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Performing</a:t>
            </a:r>
          </a:p>
        </p:txBody>
      </p:sp>
      <p:sp>
        <p:nvSpPr>
          <p:cNvPr id="13" name="Oval 12">
            <a:extLst>
              <a:ext uri="{FF2B5EF4-FFF2-40B4-BE49-F238E27FC236}">
                <a16:creationId xmlns:a16="http://schemas.microsoft.com/office/drawing/2014/main" id="{B1353DCC-430B-4CC7-A4A0-378F5ED39317}"/>
              </a:ext>
            </a:extLst>
          </p:cNvPr>
          <p:cNvSpPr/>
          <p:nvPr/>
        </p:nvSpPr>
        <p:spPr>
          <a:xfrm>
            <a:off x="5898702" y="1762813"/>
            <a:ext cx="1122382" cy="681135"/>
          </a:xfrm>
          <a:prstGeom prst="ellipse">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Adjourning</a:t>
            </a:r>
          </a:p>
        </p:txBody>
      </p:sp>
    </p:spTree>
    <p:extLst>
      <p:ext uri="{BB962C8B-B14F-4D97-AF65-F5344CB8AC3E}">
        <p14:creationId xmlns:p14="http://schemas.microsoft.com/office/powerpoint/2010/main" val="47496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4E980E-607B-4523-AD05-51FEBAA364D2}"/>
              </a:ext>
            </a:extLst>
          </p:cNvPr>
          <p:cNvSpPr txBox="1"/>
          <p:nvPr/>
        </p:nvSpPr>
        <p:spPr>
          <a:xfrm>
            <a:off x="429205" y="2691108"/>
            <a:ext cx="6344817" cy="1661993"/>
          </a:xfrm>
          <a:prstGeom prst="rect">
            <a:avLst/>
          </a:prstGeom>
          <a:noFill/>
        </p:spPr>
        <p:txBody>
          <a:bodyPr wrap="square" rtlCol="0">
            <a:spAutoFit/>
          </a:bodyPr>
          <a:lstStyle/>
          <a:p>
            <a:pPr algn="ctr"/>
            <a:r>
              <a:rPr lang="en-GB" sz="1800" b="1" i="1" dirty="0">
                <a:effectLst/>
                <a:latin typeface="Calibri" panose="020F0502020204030204" pitchFamily="34" charset="0"/>
                <a:ea typeface="Calibri" panose="020F0502020204030204" pitchFamily="34" charset="0"/>
                <a:cs typeface="Times New Roman" panose="02020603050405020304" pitchFamily="18" charset="0"/>
              </a:rPr>
              <a:t>“A team is not a bunch of people with job title but a congregation of individuals, each of whom has a role ,that is understood by other members”</a:t>
            </a:r>
          </a:p>
          <a:p>
            <a:pPr algn="ctr"/>
            <a:r>
              <a:rPr lang="en-GB" sz="1600" b="1" i="1" dirty="0"/>
              <a:t>                                                                                                   </a:t>
            </a:r>
          </a:p>
          <a:p>
            <a:pPr algn="ctr"/>
            <a:r>
              <a:rPr lang="en-GB" sz="1600" b="1" i="1" dirty="0"/>
              <a:t>                                                                                                                               </a:t>
            </a:r>
          </a:p>
          <a:p>
            <a:pPr algn="ctr"/>
            <a:r>
              <a:rPr lang="en-GB" sz="1600" b="1" i="1" dirty="0"/>
              <a:t>                                                                                           - </a:t>
            </a:r>
            <a:r>
              <a:rPr lang="en-GB" sz="1600" b="1" i="1" dirty="0">
                <a:effectLst/>
                <a:latin typeface="Calibri" panose="020F0502020204030204" pitchFamily="34" charset="0"/>
                <a:ea typeface="Calibri" panose="020F0502020204030204" pitchFamily="34" charset="0"/>
                <a:cs typeface="Times New Roman" panose="02020603050405020304" pitchFamily="18" charset="0"/>
              </a:rPr>
              <a:t>Meredith Belbin -</a:t>
            </a:r>
            <a:endParaRPr lang="en-GB" sz="1600" b="1" i="1" dirty="0"/>
          </a:p>
        </p:txBody>
      </p:sp>
      <p:pic>
        <p:nvPicPr>
          <p:cNvPr id="6" name="Picture 5" descr="A person wearing a suit and tie&#10;&#10;Description automatically generated">
            <a:extLst>
              <a:ext uri="{FF2B5EF4-FFF2-40B4-BE49-F238E27FC236}">
                <a16:creationId xmlns:a16="http://schemas.microsoft.com/office/drawing/2014/main" id="{806465FB-4081-4CCE-B166-CB9032460A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6545" y="0"/>
            <a:ext cx="5195455" cy="6858000"/>
          </a:xfrm>
          <a:prstGeom prst="rect">
            <a:avLst/>
          </a:prstGeom>
        </p:spPr>
      </p:pic>
    </p:spTree>
    <p:extLst>
      <p:ext uri="{BB962C8B-B14F-4D97-AF65-F5344CB8AC3E}">
        <p14:creationId xmlns:p14="http://schemas.microsoft.com/office/powerpoint/2010/main" val="306011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4877A4-4EE4-4FC3-8E38-2063DE3DE2DE}"/>
              </a:ext>
            </a:extLst>
          </p:cNvPr>
          <p:cNvSpPr txBox="1"/>
          <p:nvPr/>
        </p:nvSpPr>
        <p:spPr>
          <a:xfrm>
            <a:off x="1702836" y="470464"/>
            <a:ext cx="2425959" cy="738664"/>
          </a:xfrm>
          <a:prstGeom prst="rect">
            <a:avLst/>
          </a:prstGeom>
          <a:noFill/>
        </p:spPr>
        <p:txBody>
          <a:bodyPr wrap="square" rtlCol="0">
            <a:spAutoFit/>
          </a:bodyPr>
          <a:lstStyle/>
          <a:p>
            <a:r>
              <a:rPr lang="en-GB" sz="2400" b="1" i="1" u="sng" dirty="0">
                <a:effectLst/>
                <a:latin typeface="Calibri" panose="020F0502020204030204" pitchFamily="34" charset="0"/>
                <a:ea typeface="Calibri" panose="020F0502020204030204" pitchFamily="34" charset="0"/>
                <a:cs typeface="Times New Roman" panose="02020603050405020304" pitchFamily="18" charset="0"/>
              </a:rPr>
              <a:t>Belbin modules </a:t>
            </a:r>
            <a:endParaRPr lang="en-GB" sz="2400" b="1" u="sng"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5F1D48E5-789C-467A-A635-3A8B3C2F963E}"/>
              </a:ext>
            </a:extLst>
          </p:cNvPr>
          <p:cNvSpPr txBox="1"/>
          <p:nvPr/>
        </p:nvSpPr>
        <p:spPr>
          <a:xfrm>
            <a:off x="279918" y="1209128"/>
            <a:ext cx="5271796" cy="4641720"/>
          </a:xfrm>
          <a:prstGeom prst="rect">
            <a:avLst/>
          </a:prstGeom>
          <a:noFill/>
        </p:spPr>
        <p:txBody>
          <a:bodyPr wrap="square" rtlCol="0">
            <a:spAutoFit/>
          </a:bodyPr>
          <a:lstStyle/>
          <a:p>
            <a:pPr algn="ctr">
              <a:lnSpc>
                <a:spcPct val="107000"/>
              </a:lnSpc>
              <a:spcAft>
                <a:spcPts val="800"/>
              </a:spcAft>
            </a:pPr>
            <a:r>
              <a:rPr lang="en-GB" sz="1400" b="1" i="1" dirty="0">
                <a:effectLst/>
                <a:ea typeface="Times New Roman" panose="02020603050405020304" pitchFamily="18" charset="0"/>
                <a:cs typeface="Helvetica" panose="020B0604020202020204" pitchFamily="34" charset="0"/>
              </a:rPr>
              <a:t>Belbin Team Roles is the language of teams, enabling individuals to be able to project and talk about their behavioural strengths in a productive, safe and non-confrontational way.</a:t>
            </a:r>
          </a:p>
          <a:p>
            <a:pPr algn="ctr">
              <a:lnSpc>
                <a:spcPct val="107000"/>
              </a:lnSpc>
              <a:spcAft>
                <a:spcPts val="800"/>
              </a:spcAft>
            </a:pPr>
            <a:r>
              <a:rPr lang="en-GB" sz="1400" b="1" i="1" dirty="0">
                <a:effectLst/>
                <a:latin typeface="Calibri" panose="020F0502020204030204" pitchFamily="34" charset="0"/>
                <a:ea typeface="Calibri" panose="020F0502020204030204" pitchFamily="34" charset="0"/>
                <a:cs typeface="Times New Roman" panose="02020603050405020304" pitchFamily="18" charset="0"/>
              </a:rPr>
              <a:t>The theory of Belbin notes that within each team, nine positions need to be filled. There are Shaper, Planner, Plant, Capital Investigator, Expert, Team worker, Implementer, Full Finisher, Track Evaluator.</a:t>
            </a:r>
          </a:p>
          <a:p>
            <a:pPr algn="ctr">
              <a:lnSpc>
                <a:spcPct val="107000"/>
              </a:lnSpc>
              <a:spcAft>
                <a:spcPts val="800"/>
              </a:spcAft>
            </a:pPr>
            <a:r>
              <a:rPr lang="en-GB" sz="1400" b="1" i="1" dirty="0">
                <a:effectLst/>
                <a:latin typeface="Calibri" panose="020F0502020204030204" pitchFamily="34" charset="0"/>
                <a:ea typeface="Calibri" panose="020F0502020204030204" pitchFamily="34" charset="0"/>
                <a:cs typeface="Times New Roman" panose="02020603050405020304" pitchFamily="18" charset="0"/>
              </a:rPr>
              <a:t>Individuals have a better self-understanding of their strengths while using Belbin, which leads to more productive contact with colleagues and executives. It is possible to bring together better teams, learn and strengthen existing teams, and everyone can think like they are making a difference in the workplace.</a:t>
            </a:r>
          </a:p>
          <a:p>
            <a:pPr algn="ctr">
              <a:lnSpc>
                <a:spcPct val="107000"/>
              </a:lnSpc>
              <a:spcAft>
                <a:spcPts val="800"/>
              </a:spcAft>
            </a:pPr>
            <a:r>
              <a:rPr lang="en-GB" sz="1400" b="1" i="1" dirty="0">
                <a:effectLst/>
                <a:latin typeface="Calibri" panose="020F0502020204030204" pitchFamily="34" charset="0"/>
                <a:ea typeface="Calibri" panose="020F0502020204030204" pitchFamily="34" charset="0"/>
                <a:cs typeface="Times New Roman" panose="02020603050405020304" pitchFamily="18" charset="0"/>
              </a:rPr>
              <a:t>None of this is possible without a person completing a Belbin Self-Perception Inventory and asking their colleagues for feedback. The Belbin Individual Report that is created will help to communicate and discuss with the rest of the team pin-point individual Belbin Team position strengths (and weaknesses).</a:t>
            </a:r>
          </a:p>
          <a:p>
            <a:pPr>
              <a:lnSpc>
                <a:spcPct val="107000"/>
              </a:lnSpc>
              <a:spcAft>
                <a:spcPts val="800"/>
              </a:spcAft>
            </a:pPr>
            <a:endParaRPr lang="en-GB" sz="1400" b="1"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descr="Table&#10;&#10;Description automatically generated">
            <a:extLst>
              <a:ext uri="{FF2B5EF4-FFF2-40B4-BE49-F238E27FC236}">
                <a16:creationId xmlns:a16="http://schemas.microsoft.com/office/drawing/2014/main" id="{A12C8A18-078C-4621-8B10-F64FD2081D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8605" y="528322"/>
            <a:ext cx="6444082" cy="5801355"/>
          </a:xfrm>
          <a:prstGeom prst="rect">
            <a:avLst/>
          </a:prstGeom>
        </p:spPr>
      </p:pic>
    </p:spTree>
    <p:extLst>
      <p:ext uri="{BB962C8B-B14F-4D97-AF65-F5344CB8AC3E}">
        <p14:creationId xmlns:p14="http://schemas.microsoft.com/office/powerpoint/2010/main" val="215941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7992CC-883B-4A84-9D80-A7772F12F969}"/>
              </a:ext>
            </a:extLst>
          </p:cNvPr>
          <p:cNvSpPr txBox="1"/>
          <p:nvPr/>
        </p:nvSpPr>
        <p:spPr>
          <a:xfrm>
            <a:off x="267778" y="1782237"/>
            <a:ext cx="5898560" cy="3170099"/>
          </a:xfrm>
          <a:prstGeom prst="rect">
            <a:avLst/>
          </a:prstGeom>
          <a:noFill/>
        </p:spPr>
        <p:txBody>
          <a:bodyPr wrap="square" rtlCol="0">
            <a:spAutoFit/>
          </a:bodyPr>
          <a:lstStyle/>
          <a:p>
            <a:pPr algn="ctr"/>
            <a:r>
              <a:rPr lang="en-GB" sz="1400" b="1" i="1" dirty="0">
                <a:effectLst/>
                <a:ea typeface="Calibri" panose="020F0502020204030204" pitchFamily="34" charset="0"/>
                <a:cs typeface="Times New Roman" panose="02020603050405020304" pitchFamily="18" charset="0"/>
              </a:rPr>
              <a:t>A team is not a collective of individuals with job titles, but a community of individuals, each of whom has a role that other members comprehend.</a:t>
            </a:r>
          </a:p>
          <a:p>
            <a:pPr algn="ctr"/>
            <a:r>
              <a:rPr lang="en-GB" sz="1400" b="1" i="1" dirty="0">
                <a:effectLst/>
                <a:ea typeface="Calibri" panose="020F0502020204030204" pitchFamily="34" charset="0"/>
                <a:cs typeface="Times New Roman" panose="02020603050405020304" pitchFamily="18" charset="0"/>
              </a:rPr>
              <a:t>Research has shown that a complex combination of activities is comprised of the most efficient teams.</a:t>
            </a:r>
          </a:p>
          <a:p>
            <a:pPr algn="ctr"/>
            <a:r>
              <a:rPr lang="en-GB" sz="1400" b="1" i="1" dirty="0">
                <a:effectLst/>
                <a:ea typeface="Calibri" panose="020F0502020204030204" pitchFamily="34" charset="0"/>
                <a:cs typeface="Times New Roman" panose="02020603050405020304" pitchFamily="18" charset="0"/>
              </a:rPr>
              <a:t>Dr. Meredith Belbin and his team have discovered that nine behaviour clusters are known as ‘Belbin Team Functions’</a:t>
            </a:r>
          </a:p>
          <a:p>
            <a:pPr algn="ctr"/>
            <a:r>
              <a:rPr lang="en-GB" sz="1400" b="1" i="1" dirty="0">
                <a:effectLst/>
                <a:ea typeface="Calibri" panose="020F0502020204030204" pitchFamily="34" charset="0"/>
                <a:cs typeface="Times New Roman" panose="02020603050405020304" pitchFamily="18" charset="0"/>
              </a:rPr>
              <a:t>To become a high-performing team, each team needs access to each of the nine Belbin team role behaviours.</a:t>
            </a:r>
          </a:p>
          <a:p>
            <a:pPr algn="ctr"/>
            <a:endParaRPr lang="en-GB" sz="1400" b="1" i="1" dirty="0">
              <a:effectLst/>
              <a:ea typeface="Calibri" panose="020F0502020204030204" pitchFamily="34" charset="0"/>
              <a:cs typeface="Times New Roman" panose="02020603050405020304" pitchFamily="18" charset="0"/>
            </a:endParaRPr>
          </a:p>
          <a:p>
            <a:r>
              <a:rPr lang="en-GB" sz="1400" b="1" i="1" dirty="0">
                <a:effectLst/>
                <a:ea typeface="Times New Roman" panose="02020603050405020304" pitchFamily="18" charset="0"/>
              </a:rPr>
              <a:t>A solid team is the pillar of a high-performing company, and a successful team ethic will lead to a company’s progress and smooth running. If workers do not feel the love of each other and do not work well together, there can be difficulties, conflicts, and complications.</a:t>
            </a:r>
          </a:p>
          <a:p>
            <a:endParaRPr lang="en-GB" dirty="0"/>
          </a:p>
        </p:txBody>
      </p:sp>
      <p:pic>
        <p:nvPicPr>
          <p:cNvPr id="4" name="Picture 3" descr="A picture containing toy, drawing&#10;&#10;Description automatically generated">
            <a:extLst>
              <a:ext uri="{FF2B5EF4-FFF2-40B4-BE49-F238E27FC236}">
                <a16:creationId xmlns:a16="http://schemas.microsoft.com/office/drawing/2014/main" id="{C67CC159-03D0-4833-B406-1DC7E71AF0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1313148"/>
            <a:ext cx="6096001" cy="3393003"/>
          </a:xfrm>
          <a:prstGeom prst="rect">
            <a:avLst/>
          </a:prstGeom>
        </p:spPr>
      </p:pic>
      <p:sp>
        <p:nvSpPr>
          <p:cNvPr id="3" name="TextBox 2">
            <a:extLst>
              <a:ext uri="{FF2B5EF4-FFF2-40B4-BE49-F238E27FC236}">
                <a16:creationId xmlns:a16="http://schemas.microsoft.com/office/drawing/2014/main" id="{221229C6-D3B6-4278-890D-AD4FF1D9EA20}"/>
              </a:ext>
            </a:extLst>
          </p:cNvPr>
          <p:cNvSpPr txBox="1"/>
          <p:nvPr/>
        </p:nvSpPr>
        <p:spPr>
          <a:xfrm>
            <a:off x="4778536" y="419877"/>
            <a:ext cx="2634927" cy="461665"/>
          </a:xfrm>
          <a:prstGeom prst="rect">
            <a:avLst/>
          </a:prstGeom>
          <a:noFill/>
        </p:spPr>
        <p:txBody>
          <a:bodyPr wrap="square" rtlCol="0">
            <a:spAutoFit/>
          </a:bodyPr>
          <a:lstStyle/>
          <a:p>
            <a:r>
              <a:rPr lang="en-GB" sz="2400" b="1" i="1" u="sng" dirty="0"/>
              <a:t>What is a Team ?</a:t>
            </a:r>
          </a:p>
        </p:txBody>
      </p:sp>
    </p:spTree>
    <p:extLst>
      <p:ext uri="{BB962C8B-B14F-4D97-AF65-F5344CB8AC3E}">
        <p14:creationId xmlns:p14="http://schemas.microsoft.com/office/powerpoint/2010/main" val="87726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8DC4-FAB8-4D72-B9AE-592359AFEF70}"/>
              </a:ext>
            </a:extLst>
          </p:cNvPr>
          <p:cNvSpPr txBox="1"/>
          <p:nvPr/>
        </p:nvSpPr>
        <p:spPr>
          <a:xfrm>
            <a:off x="3870648" y="195942"/>
            <a:ext cx="4450703" cy="461665"/>
          </a:xfrm>
          <a:prstGeom prst="rect">
            <a:avLst/>
          </a:prstGeom>
          <a:noFill/>
        </p:spPr>
        <p:txBody>
          <a:bodyPr wrap="square" rtlCol="0">
            <a:spAutoFit/>
          </a:bodyPr>
          <a:lstStyle/>
          <a:p>
            <a:r>
              <a:rPr lang="en-GB" sz="2400" b="1" i="1" u="none" strike="noStrike" dirty="0">
                <a:effectLst/>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Characteristics of Effective Teams</a:t>
            </a:r>
            <a:endParaRPr lang="en-GB" sz="2400" dirty="0"/>
          </a:p>
        </p:txBody>
      </p:sp>
      <p:sp>
        <p:nvSpPr>
          <p:cNvPr id="3" name="TextBox 2">
            <a:extLst>
              <a:ext uri="{FF2B5EF4-FFF2-40B4-BE49-F238E27FC236}">
                <a16:creationId xmlns:a16="http://schemas.microsoft.com/office/drawing/2014/main" id="{01DA9EDB-B3A5-4F8B-8C3D-A50610CD2501}"/>
              </a:ext>
            </a:extLst>
          </p:cNvPr>
          <p:cNvSpPr txBox="1"/>
          <p:nvPr/>
        </p:nvSpPr>
        <p:spPr>
          <a:xfrm>
            <a:off x="6029325" y="1090793"/>
            <a:ext cx="6107906" cy="5120376"/>
          </a:xfrm>
          <a:prstGeom prst="rect">
            <a:avLst/>
          </a:prstGeom>
          <a:noFill/>
        </p:spPr>
        <p:txBody>
          <a:bodyPr wrap="square" rtlCol="0">
            <a:spAutoFit/>
          </a:bodyPr>
          <a:lstStyle/>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1. Clear direction</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2. Open doors and clear communication</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3. Collaboration spirit</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4. Playing by the rules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5. Defined roles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6. Encouraging differences in opinions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7. Mutual accountability</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8. Team trust</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9. Decision making</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          10. Efficient use of ideas</a:t>
            </a:r>
          </a:p>
          <a:p>
            <a:pPr>
              <a:lnSpc>
                <a:spcPct val="107000"/>
              </a:lnSpc>
              <a:spcAft>
                <a:spcPts val="800"/>
              </a:spcAft>
              <a:tabLst>
                <a:tab pos="3486150" algn="l"/>
              </a:tabLst>
            </a:pPr>
            <a:r>
              <a:rPr lang="en-GB" sz="2000" b="1" i="1" dirty="0">
                <a:effectLst/>
                <a:ea typeface="Calibri" panose="020F0502020204030204" pitchFamily="34" charset="0"/>
                <a:cs typeface="Times New Roman" panose="02020603050405020304" pitchFamily="18" charset="0"/>
              </a:rPr>
              <a:t>11. Having fun</a:t>
            </a:r>
          </a:p>
          <a:p>
            <a:endParaRPr lang="en-GB" dirty="0"/>
          </a:p>
        </p:txBody>
      </p:sp>
      <mc:AlternateContent xmlns:mc="http://schemas.openxmlformats.org/markup-compatibility/2006" xmlns:p14="http://schemas.microsoft.com/office/powerpoint/2010/main">
        <mc:Choice Requires="p14">
          <p:contentPart p14:bwMode="auto" r:id="rId3">
            <p14:nvContentPartPr>
              <p14:cNvPr id="29" name="Ink 28">
                <a:extLst>
                  <a:ext uri="{FF2B5EF4-FFF2-40B4-BE49-F238E27FC236}">
                    <a16:creationId xmlns:a16="http://schemas.microsoft.com/office/drawing/2014/main" id="{EBAD1F9E-929C-497A-B1B9-D8350A3A920A}"/>
                  </a:ext>
                </a:extLst>
              </p14:cNvPr>
              <p14:cNvContentPartPr/>
              <p14:nvPr/>
            </p14:nvContentPartPr>
            <p14:xfrm>
              <a:off x="743098" y="1800229"/>
              <a:ext cx="3692880" cy="3579120"/>
            </p14:xfrm>
          </p:contentPart>
        </mc:Choice>
        <mc:Fallback xmlns="">
          <p:pic>
            <p:nvPicPr>
              <p:cNvPr id="29" name="Ink 28">
                <a:extLst>
                  <a:ext uri="{FF2B5EF4-FFF2-40B4-BE49-F238E27FC236}">
                    <a16:creationId xmlns:a16="http://schemas.microsoft.com/office/drawing/2014/main" id="{EBAD1F9E-929C-497A-B1B9-D8350A3A920A}"/>
                  </a:ext>
                </a:extLst>
              </p:cNvPr>
              <p:cNvPicPr/>
              <p:nvPr/>
            </p:nvPicPr>
            <p:blipFill>
              <a:blip r:embed="rId4"/>
              <a:stretch>
                <a:fillRect/>
              </a:stretch>
            </p:blipFill>
            <p:spPr>
              <a:xfrm>
                <a:off x="689098" y="1692589"/>
                <a:ext cx="3800520" cy="3794760"/>
              </a:xfrm>
              <a:prstGeom prst="rect">
                <a:avLst/>
              </a:prstGeom>
            </p:spPr>
          </p:pic>
        </mc:Fallback>
      </mc:AlternateContent>
      <p:sp>
        <p:nvSpPr>
          <p:cNvPr id="30" name="TextBox 29">
            <a:extLst>
              <a:ext uri="{FF2B5EF4-FFF2-40B4-BE49-F238E27FC236}">
                <a16:creationId xmlns:a16="http://schemas.microsoft.com/office/drawing/2014/main" id="{47349B13-1B46-45B9-949C-BEB431285E8A}"/>
              </a:ext>
            </a:extLst>
          </p:cNvPr>
          <p:cNvSpPr txBox="1"/>
          <p:nvPr/>
        </p:nvSpPr>
        <p:spPr>
          <a:xfrm>
            <a:off x="1371892" y="2852092"/>
            <a:ext cx="2507457" cy="1569660"/>
          </a:xfrm>
          <a:prstGeom prst="rect">
            <a:avLst/>
          </a:prstGeom>
          <a:noFill/>
        </p:spPr>
        <p:txBody>
          <a:bodyPr wrap="square" rtlCol="0">
            <a:spAutoFit/>
          </a:bodyPr>
          <a:lstStyle/>
          <a:p>
            <a:pPr algn="ctr"/>
            <a:r>
              <a:rPr lang="en-GB" sz="4800" b="1" i="1" dirty="0"/>
              <a:t>Effective </a:t>
            </a:r>
          </a:p>
          <a:p>
            <a:pPr algn="ctr"/>
            <a:r>
              <a:rPr lang="en-GB" sz="4800" b="1" i="1" dirty="0"/>
              <a:t>Team</a:t>
            </a:r>
          </a:p>
        </p:txBody>
      </p:sp>
      <p:cxnSp>
        <p:nvCxnSpPr>
          <p:cNvPr id="32" name="Straight Arrow Connector 31">
            <a:extLst>
              <a:ext uri="{FF2B5EF4-FFF2-40B4-BE49-F238E27FC236}">
                <a16:creationId xmlns:a16="http://schemas.microsoft.com/office/drawing/2014/main" id="{EAA8C66C-8E60-403F-9E3A-5D7916BF3CE2}"/>
              </a:ext>
            </a:extLst>
          </p:cNvPr>
          <p:cNvCxnSpPr>
            <a:cxnSpLocks/>
          </p:cNvCxnSpPr>
          <p:nvPr/>
        </p:nvCxnSpPr>
        <p:spPr>
          <a:xfrm flipV="1">
            <a:off x="4336256" y="1335885"/>
            <a:ext cx="1693069" cy="1037449"/>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D3B3713-E44C-4878-ABC9-F875C436F976}"/>
              </a:ext>
            </a:extLst>
          </p:cNvPr>
          <p:cNvCxnSpPr>
            <a:cxnSpLocks/>
          </p:cNvCxnSpPr>
          <p:nvPr/>
        </p:nvCxnSpPr>
        <p:spPr>
          <a:xfrm flipV="1">
            <a:off x="4471988" y="1800229"/>
            <a:ext cx="2150268" cy="78988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23A3117D-17FD-4F0B-8740-641BF9AE99BF}"/>
              </a:ext>
            </a:extLst>
          </p:cNvPr>
          <p:cNvCxnSpPr>
            <a:cxnSpLocks/>
          </p:cNvCxnSpPr>
          <p:nvPr/>
        </p:nvCxnSpPr>
        <p:spPr>
          <a:xfrm flipV="1">
            <a:off x="4544008" y="2222154"/>
            <a:ext cx="2635461" cy="59276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AC3A2260-A461-4E47-B1E8-85244142771E}"/>
              </a:ext>
            </a:extLst>
          </p:cNvPr>
          <p:cNvCxnSpPr>
            <a:cxnSpLocks/>
          </p:cNvCxnSpPr>
          <p:nvPr/>
        </p:nvCxnSpPr>
        <p:spPr>
          <a:xfrm flipV="1">
            <a:off x="4572001" y="2644171"/>
            <a:ext cx="3057524" cy="415843"/>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C70A58F0-C427-4E82-8B23-704CBEECBF4F}"/>
              </a:ext>
            </a:extLst>
          </p:cNvPr>
          <p:cNvCxnSpPr>
            <a:cxnSpLocks/>
          </p:cNvCxnSpPr>
          <p:nvPr/>
        </p:nvCxnSpPr>
        <p:spPr>
          <a:xfrm flipV="1">
            <a:off x="4608011" y="3046870"/>
            <a:ext cx="3442995" cy="23563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D4346460-782D-456B-AE81-43DFDCE0B222}"/>
              </a:ext>
            </a:extLst>
          </p:cNvPr>
          <p:cNvCxnSpPr>
            <a:cxnSpLocks/>
          </p:cNvCxnSpPr>
          <p:nvPr/>
        </p:nvCxnSpPr>
        <p:spPr>
          <a:xfrm flipV="1">
            <a:off x="4609322" y="3468798"/>
            <a:ext cx="3113072" cy="4911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3F778773-EA6F-46C2-9B0D-9DCB3ADCF8EA}"/>
              </a:ext>
            </a:extLst>
          </p:cNvPr>
          <p:cNvCxnSpPr>
            <a:cxnSpLocks/>
          </p:cNvCxnSpPr>
          <p:nvPr/>
        </p:nvCxnSpPr>
        <p:spPr>
          <a:xfrm>
            <a:off x="4609322" y="3776950"/>
            <a:ext cx="3334528" cy="5474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54347B8A-0FE6-4A31-B149-77A92F585577}"/>
              </a:ext>
            </a:extLst>
          </p:cNvPr>
          <p:cNvCxnSpPr>
            <a:cxnSpLocks/>
          </p:cNvCxnSpPr>
          <p:nvPr/>
        </p:nvCxnSpPr>
        <p:spPr>
          <a:xfrm>
            <a:off x="4572001" y="3992241"/>
            <a:ext cx="2964655" cy="29003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C00CD489-BE5A-4753-9220-D30126BDF790}"/>
              </a:ext>
            </a:extLst>
          </p:cNvPr>
          <p:cNvCxnSpPr>
            <a:cxnSpLocks/>
          </p:cNvCxnSpPr>
          <p:nvPr/>
        </p:nvCxnSpPr>
        <p:spPr>
          <a:xfrm>
            <a:off x="4544008" y="4227649"/>
            <a:ext cx="2556880" cy="50240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7E296A9B-80C1-4E93-B4BF-DEE16269CDAD}"/>
              </a:ext>
            </a:extLst>
          </p:cNvPr>
          <p:cNvCxnSpPr>
            <a:cxnSpLocks/>
          </p:cNvCxnSpPr>
          <p:nvPr/>
        </p:nvCxnSpPr>
        <p:spPr>
          <a:xfrm>
            <a:off x="4471988" y="4463057"/>
            <a:ext cx="2150268" cy="693417"/>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60F6BF1-B9AC-4AE5-936F-8D45E7488B9C}"/>
              </a:ext>
            </a:extLst>
          </p:cNvPr>
          <p:cNvCxnSpPr>
            <a:cxnSpLocks/>
          </p:cNvCxnSpPr>
          <p:nvPr/>
        </p:nvCxnSpPr>
        <p:spPr>
          <a:xfrm>
            <a:off x="4336256" y="4701449"/>
            <a:ext cx="1693069" cy="896702"/>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6799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6680DD-BC21-472F-960C-F5F54DB18199}"/>
              </a:ext>
            </a:extLst>
          </p:cNvPr>
          <p:cNvSpPr txBox="1"/>
          <p:nvPr/>
        </p:nvSpPr>
        <p:spPr>
          <a:xfrm>
            <a:off x="2503713" y="172617"/>
            <a:ext cx="7184573" cy="738664"/>
          </a:xfrm>
          <a:prstGeom prst="rect">
            <a:avLst/>
          </a:prstGeom>
          <a:noFill/>
        </p:spPr>
        <p:txBody>
          <a:bodyPr wrap="square" rtlCol="0">
            <a:spAutoFit/>
          </a:bodyPr>
          <a:lstStyle/>
          <a:p>
            <a:r>
              <a:rPr lang="en-GB" sz="2400" b="1" i="1" u="sng">
                <a:effectLst/>
                <a:ea typeface="Calibri" panose="020F0502020204030204" pitchFamily="34" charset="0"/>
                <a:cs typeface="Times New Roman" panose="02020603050405020304" pitchFamily="18" charset="0"/>
              </a:rPr>
              <a:t>How to improve your performance in the workplace ?</a:t>
            </a:r>
          </a:p>
          <a:p>
            <a:endParaRPr lang="en-GB" dirty="0"/>
          </a:p>
        </p:txBody>
      </p:sp>
      <p:sp>
        <p:nvSpPr>
          <p:cNvPr id="4" name="TextBox 3">
            <a:extLst>
              <a:ext uri="{FF2B5EF4-FFF2-40B4-BE49-F238E27FC236}">
                <a16:creationId xmlns:a16="http://schemas.microsoft.com/office/drawing/2014/main" id="{056A8ED4-3A44-4269-933E-301C9851640D}"/>
              </a:ext>
            </a:extLst>
          </p:cNvPr>
          <p:cNvSpPr txBox="1"/>
          <p:nvPr/>
        </p:nvSpPr>
        <p:spPr>
          <a:xfrm>
            <a:off x="196821" y="1522353"/>
            <a:ext cx="6316824" cy="3970318"/>
          </a:xfrm>
          <a:prstGeom prst="rect">
            <a:avLst/>
          </a:prstGeom>
          <a:noFill/>
        </p:spPr>
        <p:txBody>
          <a:bodyPr wrap="square" rtlCol="0">
            <a:spAutoFit/>
          </a:bodyPr>
          <a:lstStyle/>
          <a:p>
            <a:pPr algn="ctr"/>
            <a:r>
              <a:rPr lang="en-GB" sz="1400" b="1" i="1" dirty="0"/>
              <a:t>Any individual employee contributes to business performance. The goal, of course, is to constantly improve the efficiency and productivity of your employees. But it will be hard to sustain success without a clear understanding of which factors influence employee performance.</a:t>
            </a:r>
          </a:p>
          <a:p>
            <a:pPr algn="ctr"/>
            <a:r>
              <a:rPr lang="en-GB" sz="1400" b="1" i="1" dirty="0"/>
              <a:t>The employee performance is defined as how an employee fulfils their job duties and executes the tasks required. It refers to their output’s effectiveness, quality, and efficiency.</a:t>
            </a:r>
          </a:p>
          <a:p>
            <a:pPr algn="ctr"/>
            <a:r>
              <a:rPr lang="en-GB" sz="1400" b="1" i="1" dirty="0"/>
              <a:t>Schedule a one-on-one brainstorming meeting with the employee and the direct supervisor. For employees who are engaging, like direct reviews, this is a great tactic and feel comfortable voicing their own experiences and opinions. It is also an opportunity to connect and ensure transparency between the employee and management.</a:t>
            </a:r>
          </a:p>
          <a:p>
            <a:pPr algn="ctr"/>
            <a:r>
              <a:rPr lang="en-GB" sz="1400" b="1" i="1" dirty="0"/>
              <a:t>It’s important to assess employee success and see if there’s space for improvement, whether you’re a team leader or an employee yourself.</a:t>
            </a:r>
          </a:p>
          <a:p>
            <a:pPr algn="ctr"/>
            <a:r>
              <a:rPr lang="en-GB" sz="1400" b="1" i="1" dirty="0"/>
              <a:t>The state of their performance should always be recognised to both the management and employees. If performance is suffering, or it’s just time for a boost, it can also make a difference and apply best practises to increase the efficiency and competitiveness of work.</a:t>
            </a:r>
          </a:p>
        </p:txBody>
      </p:sp>
      <p:pic>
        <p:nvPicPr>
          <p:cNvPr id="6" name="Picture 5" descr="A close up of text on a white background&#10;&#10;Description automatically generated">
            <a:extLst>
              <a:ext uri="{FF2B5EF4-FFF2-40B4-BE49-F238E27FC236}">
                <a16:creationId xmlns:a16="http://schemas.microsoft.com/office/drawing/2014/main" id="{DADA1566-CCC1-49FC-A919-B089330F21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0811" y="1029984"/>
            <a:ext cx="4998262" cy="4809731"/>
          </a:xfrm>
          <a:prstGeom prst="rect">
            <a:avLst/>
          </a:prstGeom>
        </p:spPr>
      </p:pic>
    </p:spTree>
    <p:extLst>
      <p:ext uri="{BB962C8B-B14F-4D97-AF65-F5344CB8AC3E}">
        <p14:creationId xmlns:p14="http://schemas.microsoft.com/office/powerpoint/2010/main" val="132868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diagram&#10;&#10;Description automatically generated">
            <a:extLst>
              <a:ext uri="{FF2B5EF4-FFF2-40B4-BE49-F238E27FC236}">
                <a16:creationId xmlns:a16="http://schemas.microsoft.com/office/drawing/2014/main" id="{3A58919F-BF4F-403A-B377-43735C31656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D14C76E7-29E6-46A5-A248-1C0F17038549}"/>
              </a:ext>
            </a:extLst>
          </p:cNvPr>
          <p:cNvSpPr txBox="1"/>
          <p:nvPr/>
        </p:nvSpPr>
        <p:spPr>
          <a:xfrm>
            <a:off x="709448" y="1913950"/>
            <a:ext cx="4204137" cy="134275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100" b="1" i="1" u="sng" dirty="0">
                <a:effectLst/>
                <a:latin typeface="+mj-lt"/>
                <a:ea typeface="+mj-ea"/>
                <a:cs typeface="+mj-cs"/>
              </a:rPr>
              <a:t>The six ways to improve the efficiency of workers.</a:t>
            </a:r>
          </a:p>
          <a:p>
            <a:pPr algn="ctr">
              <a:lnSpc>
                <a:spcPct val="90000"/>
              </a:lnSpc>
              <a:spcBef>
                <a:spcPct val="0"/>
              </a:spcBef>
              <a:spcAft>
                <a:spcPts val="600"/>
              </a:spcAft>
            </a:pPr>
            <a:endParaRPr lang="en-US" sz="3100" dirty="0">
              <a:latin typeface="+mj-lt"/>
              <a:ea typeface="+mj-ea"/>
              <a:cs typeface="+mj-cs"/>
            </a:endParaRP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58232E3-EF1F-4908-9A7A-64213E2E648B}"/>
              </a:ext>
            </a:extLst>
          </p:cNvPr>
          <p:cNvSpPr txBox="1"/>
          <p:nvPr/>
        </p:nvSpPr>
        <p:spPr>
          <a:xfrm>
            <a:off x="525516" y="3417573"/>
            <a:ext cx="4593021" cy="2619839"/>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tabLst>
                <a:tab pos="3486150" algn="l"/>
              </a:tabLst>
            </a:pPr>
            <a:r>
              <a:rPr lang="en-US" b="1" i="1" dirty="0">
                <a:effectLst/>
              </a:rPr>
              <a:t>1. Investigate underperformance issues</a:t>
            </a:r>
          </a:p>
          <a:p>
            <a:pPr indent="-228600">
              <a:lnSpc>
                <a:spcPct val="90000"/>
              </a:lnSpc>
              <a:spcAft>
                <a:spcPts val="800"/>
              </a:spcAft>
              <a:buFont typeface="Arial" panose="020B0604020202020204" pitchFamily="34" charset="0"/>
              <a:buChar char="•"/>
              <a:tabLst>
                <a:tab pos="3486150" algn="l"/>
              </a:tabLst>
            </a:pPr>
            <a:r>
              <a:rPr lang="en-US" b="1" i="1" dirty="0">
                <a:effectLst/>
              </a:rPr>
              <a:t>2. Encourage continual communication</a:t>
            </a:r>
          </a:p>
          <a:p>
            <a:pPr indent="-228600">
              <a:lnSpc>
                <a:spcPct val="90000"/>
              </a:lnSpc>
              <a:spcAft>
                <a:spcPts val="800"/>
              </a:spcAft>
              <a:buFont typeface="Arial" panose="020B0604020202020204" pitchFamily="34" charset="0"/>
              <a:buChar char="•"/>
              <a:tabLst>
                <a:tab pos="3486150" algn="l"/>
              </a:tabLst>
            </a:pPr>
            <a:r>
              <a:rPr lang="en-US" b="1" i="1" dirty="0">
                <a:effectLst/>
              </a:rPr>
              <a:t>3. Foster a positive work environment</a:t>
            </a:r>
          </a:p>
          <a:p>
            <a:pPr indent="-228600">
              <a:lnSpc>
                <a:spcPct val="90000"/>
              </a:lnSpc>
              <a:spcAft>
                <a:spcPts val="800"/>
              </a:spcAft>
              <a:buFont typeface="Arial" panose="020B0604020202020204" pitchFamily="34" charset="0"/>
              <a:buChar char="•"/>
              <a:tabLst>
                <a:tab pos="3486150" algn="l"/>
              </a:tabLst>
            </a:pPr>
            <a:r>
              <a:rPr lang="en-US" b="1" i="1" dirty="0">
                <a:effectLst/>
              </a:rPr>
              <a:t>4. Training doesn’t end at onboarding</a:t>
            </a:r>
          </a:p>
          <a:p>
            <a:pPr indent="-228600">
              <a:lnSpc>
                <a:spcPct val="90000"/>
              </a:lnSpc>
              <a:spcAft>
                <a:spcPts val="800"/>
              </a:spcAft>
              <a:buFont typeface="Arial" panose="020B0604020202020204" pitchFamily="34" charset="0"/>
              <a:buChar char="•"/>
              <a:tabLst>
                <a:tab pos="3486150" algn="l"/>
              </a:tabLst>
            </a:pPr>
            <a:r>
              <a:rPr lang="en-US" b="1" i="1" dirty="0">
                <a:effectLst/>
              </a:rPr>
              <a:t>5. Utilise data and platforms</a:t>
            </a:r>
          </a:p>
          <a:p>
            <a:pPr indent="-228600">
              <a:lnSpc>
                <a:spcPct val="90000"/>
              </a:lnSpc>
              <a:spcAft>
                <a:spcPts val="800"/>
              </a:spcAft>
              <a:buFont typeface="Arial" panose="020B0604020202020204" pitchFamily="34" charset="0"/>
              <a:buChar char="•"/>
              <a:tabLst>
                <a:tab pos="3486150" algn="l"/>
              </a:tabLst>
            </a:pPr>
            <a:r>
              <a:rPr lang="en-US" b="1" i="1" dirty="0">
                <a:effectLst/>
              </a:rPr>
              <a:t>6. Manage performance to encourage    growth</a:t>
            </a:r>
          </a:p>
          <a:p>
            <a:pPr indent="-228600">
              <a:lnSpc>
                <a:spcPct val="90000"/>
              </a:lnSpc>
              <a:buFont typeface="Arial" panose="020B0604020202020204" pitchFamily="34" charset="0"/>
              <a:buChar char="•"/>
            </a:pPr>
            <a:endParaRPr lang="en-US" dirty="0"/>
          </a:p>
        </p:txBody>
      </p:sp>
    </p:spTree>
    <p:extLst>
      <p:ext uri="{BB962C8B-B14F-4D97-AF65-F5344CB8AC3E}">
        <p14:creationId xmlns:p14="http://schemas.microsoft.com/office/powerpoint/2010/main" val="2812637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looking, food, large&#10;&#10;Description automatically generated">
            <a:extLst>
              <a:ext uri="{FF2B5EF4-FFF2-40B4-BE49-F238E27FC236}">
                <a16:creationId xmlns:a16="http://schemas.microsoft.com/office/drawing/2014/main" id="{827CCA47-B5B1-4603-9572-5CFD862AF4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858" y="1704973"/>
            <a:ext cx="4887731" cy="3448054"/>
          </a:xfrm>
          <a:prstGeom prst="rect">
            <a:avLst/>
          </a:prstGeom>
        </p:spPr>
      </p:pic>
      <p:sp>
        <p:nvSpPr>
          <p:cNvPr id="4" name="TextBox 3">
            <a:extLst>
              <a:ext uri="{FF2B5EF4-FFF2-40B4-BE49-F238E27FC236}">
                <a16:creationId xmlns:a16="http://schemas.microsoft.com/office/drawing/2014/main" id="{3430E9DA-F1DC-47F6-BE56-716BF6EEED7E}"/>
              </a:ext>
            </a:extLst>
          </p:cNvPr>
          <p:cNvSpPr txBox="1"/>
          <p:nvPr/>
        </p:nvSpPr>
        <p:spPr>
          <a:xfrm>
            <a:off x="6867329" y="1305341"/>
            <a:ext cx="4189445" cy="3970318"/>
          </a:xfrm>
          <a:prstGeom prst="rect">
            <a:avLst/>
          </a:prstGeom>
          <a:noFill/>
        </p:spPr>
        <p:txBody>
          <a:bodyPr wrap="square" rtlCol="0">
            <a:spAutoFit/>
          </a:bodyPr>
          <a:lstStyle/>
          <a:p>
            <a:pPr algn="ctr"/>
            <a:r>
              <a:rPr lang="en-GB" sz="1800" b="1" i="1" dirty="0">
                <a:effectLst/>
                <a:ea typeface="Times New Roman" panose="02020603050405020304" pitchFamily="18" charset="0"/>
              </a:rPr>
              <a:t> The word dynamics means ‘force’. Group dynamics means the study of forces within a group. Since human beings have an innate desire for belonging to a group, group dynamism is bound to occur. In an organization or a society, we can see groups, small or large, working for the well-being. </a:t>
            </a:r>
            <a:endParaRPr lang="en-GB" sz="2000" b="1" i="1" dirty="0">
              <a:effectLst/>
              <a:ea typeface="Times New Roman" panose="02020603050405020304" pitchFamily="18" charset="0"/>
            </a:endParaRPr>
          </a:p>
          <a:p>
            <a:pPr algn="ctr"/>
            <a:r>
              <a:rPr lang="en-GB" b="1" i="1" dirty="0"/>
              <a:t>The social process by which people interact with each other in small groups can be called group dynamism. A group has particular common objectives, and goals and members are bound together with specific values and culture.</a:t>
            </a:r>
          </a:p>
        </p:txBody>
      </p:sp>
    </p:spTree>
    <p:extLst>
      <p:ext uri="{BB962C8B-B14F-4D97-AF65-F5344CB8AC3E}">
        <p14:creationId xmlns:p14="http://schemas.microsoft.com/office/powerpoint/2010/main" val="3659088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earing a suit and tie&#10;&#10;Description automatically generated">
            <a:extLst>
              <a:ext uri="{FF2B5EF4-FFF2-40B4-BE49-F238E27FC236}">
                <a16:creationId xmlns:a16="http://schemas.microsoft.com/office/drawing/2014/main" id="{AAA9481F-8E4F-4A9F-AD8A-B7C430478F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587" y="2012155"/>
            <a:ext cx="5586413" cy="2833688"/>
          </a:xfrm>
          <a:prstGeom prst="rect">
            <a:avLst/>
          </a:prstGeom>
        </p:spPr>
      </p:pic>
      <p:sp>
        <p:nvSpPr>
          <p:cNvPr id="5" name="TextBox 4">
            <a:extLst>
              <a:ext uri="{FF2B5EF4-FFF2-40B4-BE49-F238E27FC236}">
                <a16:creationId xmlns:a16="http://schemas.microsoft.com/office/drawing/2014/main" id="{1C1E7E93-CF2B-4168-B143-F692AF290C8F}"/>
              </a:ext>
            </a:extLst>
          </p:cNvPr>
          <p:cNvSpPr txBox="1"/>
          <p:nvPr/>
        </p:nvSpPr>
        <p:spPr>
          <a:xfrm>
            <a:off x="7536193" y="1546464"/>
            <a:ext cx="3511252" cy="3765070"/>
          </a:xfrm>
          <a:prstGeom prst="rect">
            <a:avLst/>
          </a:prstGeom>
          <a:noFill/>
        </p:spPr>
        <p:txBody>
          <a:bodyPr wrap="square" rtlCol="0">
            <a:spAutoFit/>
          </a:bodyPr>
          <a:lstStyle/>
          <a:p>
            <a:pPr>
              <a:lnSpc>
                <a:spcPct val="106000"/>
              </a:lnSpc>
              <a:spcBef>
                <a:spcPts val="500"/>
              </a:spcBef>
              <a:spcAft>
                <a:spcPts val="500"/>
              </a:spcAft>
            </a:pPr>
            <a:r>
              <a:rPr lang="en-GB" sz="1400" b="1" i="1" dirty="0">
                <a:effectLst/>
                <a:ea typeface="Times New Roman" panose="02020603050405020304" pitchFamily="18" charset="0"/>
                <a:cs typeface="Times New Roman" panose="02020603050405020304" pitchFamily="18" charset="0"/>
              </a:rPr>
              <a:t>The research work of Kenneth Thomas and Ralph Kilmann in the 1970s led to the identification of five styles of conflict and the development of a widely used self-assessment called the </a:t>
            </a:r>
            <a:r>
              <a:rPr lang="en-GB" sz="1400" b="1" i="1" dirty="0">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Thomas Kilmann </a:t>
            </a:r>
            <a:r>
              <a:rPr lang="en-GB" sz="1400" b="1" i="1" u="sng" dirty="0">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Conflict Mode Instrument</a:t>
            </a:r>
            <a:r>
              <a:rPr lang="en-GB" sz="1400" b="1" i="1" dirty="0">
                <a:effectLst/>
                <a:ea typeface="Times New Roman" panose="02020603050405020304" pitchFamily="18" charset="0"/>
                <a:cs typeface="Times New Roman" panose="02020603050405020304" pitchFamily="18" charset="0"/>
              </a:rPr>
              <a:t>, or TKI. </a:t>
            </a:r>
            <a:endParaRPr lang="en-GB" sz="14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400" b="1" i="1" dirty="0">
                <a:effectLst/>
                <a:ea typeface="Times New Roman" panose="02020603050405020304" pitchFamily="18" charset="0"/>
                <a:cs typeface="Times New Roman" panose="02020603050405020304" pitchFamily="18" charset="0"/>
              </a:rPr>
              <a:t>Their work suggested that we all have a preferred way to </a:t>
            </a:r>
            <a:r>
              <a:rPr lang="en-GB" sz="1400" b="1" i="1" u="sng" dirty="0">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deal with conflict</a:t>
            </a:r>
            <a:r>
              <a:rPr lang="en-GB" sz="1400" b="1" i="1" dirty="0">
                <a:effectLst/>
                <a:ea typeface="Times New Roman" panose="02020603050405020304" pitchFamily="18" charset="0"/>
                <a:cs typeface="Times New Roman" panose="02020603050405020304" pitchFamily="18" charset="0"/>
              </a:rPr>
              <a:t> which serves us well in some situations, but not all. The key to success is to develop a flexible toolkit of </a:t>
            </a:r>
            <a:r>
              <a:rPr lang="en-GB" sz="1400" b="1" i="1" u="sng" dirty="0">
                <a:effectLst/>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conflict management</a:t>
            </a:r>
            <a:r>
              <a:rPr lang="en-GB" sz="1400" b="1" i="1" dirty="0">
                <a:effectLst/>
                <a:ea typeface="Times New Roman" panose="02020603050405020304" pitchFamily="18" charset="0"/>
                <a:cs typeface="Times New Roman" panose="02020603050405020304" pitchFamily="18" charset="0"/>
              </a:rPr>
              <a:t> approaches and use the one that best fits the situation. </a:t>
            </a:r>
            <a:endParaRPr lang="en-GB" sz="14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400" b="1" i="1" dirty="0">
                <a:effectLst/>
                <a:ea typeface="Times New Roman" panose="02020603050405020304" pitchFamily="18" charset="0"/>
                <a:cs typeface="Times New Roman" panose="02020603050405020304" pitchFamily="18" charset="0"/>
              </a:rPr>
              <a:t>The more you can get comfortable with each way of dealing with conflict, the more effective you will be. </a:t>
            </a:r>
            <a:endParaRPr lang="en-GB" sz="1400" b="1" i="1" dirty="0">
              <a:effectLst/>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D84AC3C-0FF4-4734-B21F-D30E42E4AFEE}"/>
              </a:ext>
            </a:extLst>
          </p:cNvPr>
          <p:cNvSpPr txBox="1"/>
          <p:nvPr/>
        </p:nvSpPr>
        <p:spPr>
          <a:xfrm>
            <a:off x="4584441" y="447870"/>
            <a:ext cx="3023118" cy="461665"/>
          </a:xfrm>
          <a:prstGeom prst="rect">
            <a:avLst/>
          </a:prstGeom>
          <a:noFill/>
        </p:spPr>
        <p:txBody>
          <a:bodyPr wrap="square" rtlCol="0">
            <a:spAutoFit/>
          </a:bodyPr>
          <a:lstStyle/>
          <a:p>
            <a:r>
              <a:rPr lang="en-GB" sz="2400" b="1" i="1" u="sng" dirty="0"/>
              <a:t>Conflict Management</a:t>
            </a:r>
          </a:p>
        </p:txBody>
      </p:sp>
    </p:spTree>
    <p:extLst>
      <p:ext uri="{BB962C8B-B14F-4D97-AF65-F5344CB8AC3E}">
        <p14:creationId xmlns:p14="http://schemas.microsoft.com/office/powerpoint/2010/main" val="4254501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28AAE1-1323-41A2-9670-38BDBF8E9EDE}"/>
              </a:ext>
            </a:extLst>
          </p:cNvPr>
          <p:cNvSpPr txBox="1"/>
          <p:nvPr/>
        </p:nvSpPr>
        <p:spPr>
          <a:xfrm>
            <a:off x="1867419" y="200739"/>
            <a:ext cx="5243804" cy="467244"/>
          </a:xfrm>
          <a:prstGeom prst="rect">
            <a:avLst/>
          </a:prstGeom>
          <a:noFill/>
        </p:spPr>
        <p:txBody>
          <a:bodyPr wrap="square" rtlCol="0">
            <a:spAutoFit/>
          </a:bodyPr>
          <a:lstStyle/>
          <a:p>
            <a:pPr>
              <a:lnSpc>
                <a:spcPct val="106000"/>
              </a:lnSpc>
              <a:spcBef>
                <a:spcPts val="500"/>
              </a:spcBef>
              <a:spcAft>
                <a:spcPts val="500"/>
              </a:spcAft>
            </a:pPr>
            <a:r>
              <a:rPr lang="en-GB" sz="2400" b="1" i="1" u="sng" dirty="0">
                <a:effectLst/>
                <a:ea typeface="Times New Roman" panose="02020603050405020304" pitchFamily="18" charset="0"/>
                <a:cs typeface="Times New Roman" panose="02020603050405020304" pitchFamily="18" charset="0"/>
              </a:rPr>
              <a:t>5 Styles of Conflict Management:  </a:t>
            </a:r>
            <a:endParaRPr lang="en-GB" sz="2400" i="1" u="sng" dirty="0">
              <a:effectLst/>
              <a:ea typeface="Calibri" panose="020F0502020204030204" pitchFamily="34" charset="0"/>
              <a:cs typeface="Times New Roman" panose="02020603050405020304" pitchFamily="18" charset="0"/>
            </a:endParaRPr>
          </a:p>
        </p:txBody>
      </p:sp>
      <p:grpSp>
        <p:nvGrpSpPr>
          <p:cNvPr id="23" name="Group 22">
            <a:extLst>
              <a:ext uri="{FF2B5EF4-FFF2-40B4-BE49-F238E27FC236}">
                <a16:creationId xmlns:a16="http://schemas.microsoft.com/office/drawing/2014/main" id="{9EC404D4-3EDF-43A1-AC3E-EB354F9E8DFB}"/>
              </a:ext>
            </a:extLst>
          </p:cNvPr>
          <p:cNvGrpSpPr/>
          <p:nvPr/>
        </p:nvGrpSpPr>
        <p:grpSpPr>
          <a:xfrm>
            <a:off x="778948" y="1504957"/>
            <a:ext cx="1964266" cy="2257777"/>
            <a:chOff x="1" y="2264437"/>
            <a:chExt cx="1964266" cy="2257777"/>
          </a:xfrm>
          <a:solidFill>
            <a:srgbClr val="0AB497"/>
          </a:solidFill>
        </p:grpSpPr>
        <p:sp>
          <p:nvSpPr>
            <p:cNvPr id="24" name="Hexagon 23">
              <a:extLst>
                <a:ext uri="{FF2B5EF4-FFF2-40B4-BE49-F238E27FC236}">
                  <a16:creationId xmlns:a16="http://schemas.microsoft.com/office/drawing/2014/main" id="{DAC23F2E-F099-4021-8C4B-D6FDCD054C56}"/>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5" name="Hexagon 4">
              <a:extLst>
                <a:ext uri="{FF2B5EF4-FFF2-40B4-BE49-F238E27FC236}">
                  <a16:creationId xmlns:a16="http://schemas.microsoft.com/office/drawing/2014/main" id="{6E8A2406-7341-4F40-A100-D472F35ECB96}"/>
                </a:ext>
              </a:extLst>
            </p:cNvPr>
            <p:cNvSpPr txBox="1"/>
            <p:nvPr/>
          </p:nvSpPr>
          <p:spPr>
            <a:xfrm>
              <a:off x="256252" y="2963672"/>
              <a:ext cx="1460748" cy="1339272"/>
            </a:xfrm>
            <a:prstGeom prst="rect">
              <a:avLst/>
            </a:prstGeom>
            <a:no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algn="ctr" defTabSz="1600200">
                <a:lnSpc>
                  <a:spcPct val="90000"/>
                </a:lnSpc>
                <a:spcBef>
                  <a:spcPct val="0"/>
                </a:spcBef>
                <a:spcAft>
                  <a:spcPct val="35000"/>
                </a:spcAft>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Collaborating</a:t>
              </a: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defTabSz="1600200">
                <a:lnSpc>
                  <a:spcPct val="90000"/>
                </a:lnSpc>
                <a:spcBef>
                  <a:spcPct val="0"/>
                </a:spcBef>
                <a:spcAft>
                  <a:spcPct val="35000"/>
                </a:spcAft>
                <a:buNone/>
              </a:pPr>
              <a:endParaRPr lang="en-GB" sz="3600" kern="1200" dirty="0"/>
            </a:p>
          </p:txBody>
        </p:sp>
      </p:grpSp>
      <p:grpSp>
        <p:nvGrpSpPr>
          <p:cNvPr id="28" name="Group 27">
            <a:extLst>
              <a:ext uri="{FF2B5EF4-FFF2-40B4-BE49-F238E27FC236}">
                <a16:creationId xmlns:a16="http://schemas.microsoft.com/office/drawing/2014/main" id="{9F7727C5-399C-4B20-9BDC-415A3F257964}"/>
              </a:ext>
            </a:extLst>
          </p:cNvPr>
          <p:cNvGrpSpPr/>
          <p:nvPr/>
        </p:nvGrpSpPr>
        <p:grpSpPr>
          <a:xfrm>
            <a:off x="2952007" y="1504957"/>
            <a:ext cx="1964266" cy="2257777"/>
            <a:chOff x="1" y="2264437"/>
            <a:chExt cx="1964266" cy="2257777"/>
          </a:xfrm>
          <a:solidFill>
            <a:schemeClr val="accent2">
              <a:lumMod val="75000"/>
            </a:schemeClr>
          </a:solidFill>
        </p:grpSpPr>
        <p:sp>
          <p:nvSpPr>
            <p:cNvPr id="29" name="Hexagon 28">
              <a:extLst>
                <a:ext uri="{FF2B5EF4-FFF2-40B4-BE49-F238E27FC236}">
                  <a16:creationId xmlns:a16="http://schemas.microsoft.com/office/drawing/2014/main" id="{855AB916-0D24-41B4-945A-14A3834C56C8}"/>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0" name="Hexagon 4">
              <a:extLst>
                <a:ext uri="{FF2B5EF4-FFF2-40B4-BE49-F238E27FC236}">
                  <a16:creationId xmlns:a16="http://schemas.microsoft.com/office/drawing/2014/main" id="{F3761AB8-CE87-4F04-87D1-4AB7059BC038}"/>
                </a:ext>
              </a:extLst>
            </p:cNvPr>
            <p:cNvSpPr txBox="1"/>
            <p:nvPr/>
          </p:nvSpPr>
          <p:spPr>
            <a:xfrm>
              <a:off x="306098" y="2616274"/>
              <a:ext cx="1352070" cy="155410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Competing</a:t>
              </a:r>
              <a:endParaRPr lang="en-GB" sz="3600" kern="1200" dirty="0"/>
            </a:p>
          </p:txBody>
        </p:sp>
      </p:grpSp>
      <p:grpSp>
        <p:nvGrpSpPr>
          <p:cNvPr id="31" name="Group 30">
            <a:extLst>
              <a:ext uri="{FF2B5EF4-FFF2-40B4-BE49-F238E27FC236}">
                <a16:creationId xmlns:a16="http://schemas.microsoft.com/office/drawing/2014/main" id="{F9372FD9-6674-48A8-A4AC-C35560F846D9}"/>
              </a:ext>
            </a:extLst>
          </p:cNvPr>
          <p:cNvGrpSpPr/>
          <p:nvPr/>
        </p:nvGrpSpPr>
        <p:grpSpPr>
          <a:xfrm>
            <a:off x="5121180" y="1504957"/>
            <a:ext cx="1964266" cy="2257777"/>
            <a:chOff x="1" y="2264437"/>
            <a:chExt cx="1964266" cy="2257777"/>
          </a:xfrm>
          <a:solidFill>
            <a:srgbClr val="0070C0"/>
          </a:solidFill>
        </p:grpSpPr>
        <p:sp>
          <p:nvSpPr>
            <p:cNvPr id="32" name="Hexagon 31">
              <a:extLst>
                <a:ext uri="{FF2B5EF4-FFF2-40B4-BE49-F238E27FC236}">
                  <a16:creationId xmlns:a16="http://schemas.microsoft.com/office/drawing/2014/main" id="{BCF2C004-2C7B-433C-A080-5570AE5A8DD4}"/>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3" name="Hexagon 4">
              <a:extLst>
                <a:ext uri="{FF2B5EF4-FFF2-40B4-BE49-F238E27FC236}">
                  <a16:creationId xmlns:a16="http://schemas.microsoft.com/office/drawing/2014/main" id="{92467919-9006-49B6-8277-F788514E4B5C}"/>
                </a:ext>
              </a:extLst>
            </p:cNvPr>
            <p:cNvSpPr txBox="1"/>
            <p:nvPr/>
          </p:nvSpPr>
          <p:spPr>
            <a:xfrm>
              <a:off x="239788" y="2616275"/>
              <a:ext cx="1484689" cy="1554103"/>
            </a:xfrm>
            <a:prstGeom prst="rect">
              <a:avLst/>
            </a:prstGeom>
            <a:no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Compromising</a:t>
              </a:r>
              <a:endParaRPr lang="en-GB" sz="3600" kern="1200" dirty="0"/>
            </a:p>
          </p:txBody>
        </p:sp>
      </p:grpSp>
      <p:grpSp>
        <p:nvGrpSpPr>
          <p:cNvPr id="37" name="Group 36">
            <a:extLst>
              <a:ext uri="{FF2B5EF4-FFF2-40B4-BE49-F238E27FC236}">
                <a16:creationId xmlns:a16="http://schemas.microsoft.com/office/drawing/2014/main" id="{2699961B-FA56-47DA-881C-2CDBC2F24772}"/>
              </a:ext>
            </a:extLst>
          </p:cNvPr>
          <p:cNvGrpSpPr/>
          <p:nvPr/>
        </p:nvGrpSpPr>
        <p:grpSpPr>
          <a:xfrm>
            <a:off x="1867420" y="3410897"/>
            <a:ext cx="1964266" cy="2257777"/>
            <a:chOff x="1" y="2264437"/>
            <a:chExt cx="1964266" cy="2257777"/>
          </a:xfrm>
          <a:solidFill>
            <a:schemeClr val="accent3">
              <a:lumMod val="75000"/>
            </a:schemeClr>
          </a:solidFill>
        </p:grpSpPr>
        <p:sp>
          <p:nvSpPr>
            <p:cNvPr id="38" name="Hexagon 37">
              <a:extLst>
                <a:ext uri="{FF2B5EF4-FFF2-40B4-BE49-F238E27FC236}">
                  <a16:creationId xmlns:a16="http://schemas.microsoft.com/office/drawing/2014/main" id="{F1051523-2EE8-4939-B925-41490BCB1C37}"/>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39" name="Hexagon 4">
              <a:extLst>
                <a:ext uri="{FF2B5EF4-FFF2-40B4-BE49-F238E27FC236}">
                  <a16:creationId xmlns:a16="http://schemas.microsoft.com/office/drawing/2014/main" id="{7ED8A1D6-15C5-4F34-A6BC-6414E32D1F63}"/>
                </a:ext>
              </a:extLst>
            </p:cNvPr>
            <p:cNvSpPr txBox="1"/>
            <p:nvPr/>
          </p:nvSpPr>
          <p:spPr>
            <a:xfrm>
              <a:off x="169396" y="2616274"/>
              <a:ext cx="1628668" cy="1554103"/>
            </a:xfrm>
            <a:prstGeom prst="rect">
              <a:avLst/>
            </a:prstGeom>
            <a:no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Accommodating</a:t>
              </a:r>
              <a:endParaRPr lang="en-GB" sz="3600" kern="1200" dirty="0"/>
            </a:p>
          </p:txBody>
        </p:sp>
      </p:grpSp>
      <p:grpSp>
        <p:nvGrpSpPr>
          <p:cNvPr id="40" name="Group 39">
            <a:extLst>
              <a:ext uri="{FF2B5EF4-FFF2-40B4-BE49-F238E27FC236}">
                <a16:creationId xmlns:a16="http://schemas.microsoft.com/office/drawing/2014/main" id="{6F0DDBFE-69E5-4A6E-BAC7-727A5062E9A9}"/>
              </a:ext>
            </a:extLst>
          </p:cNvPr>
          <p:cNvGrpSpPr/>
          <p:nvPr/>
        </p:nvGrpSpPr>
        <p:grpSpPr>
          <a:xfrm>
            <a:off x="4036594" y="3410897"/>
            <a:ext cx="1964266" cy="2257777"/>
            <a:chOff x="1" y="2264437"/>
            <a:chExt cx="1964266" cy="2257777"/>
          </a:xfrm>
          <a:solidFill>
            <a:srgbClr val="7030A0"/>
          </a:solidFill>
        </p:grpSpPr>
        <p:sp>
          <p:nvSpPr>
            <p:cNvPr id="41" name="Hexagon 40">
              <a:extLst>
                <a:ext uri="{FF2B5EF4-FFF2-40B4-BE49-F238E27FC236}">
                  <a16:creationId xmlns:a16="http://schemas.microsoft.com/office/drawing/2014/main" id="{9E16C6BE-95B7-49B0-88D7-0DDC169F2EA1}"/>
                </a:ext>
              </a:extLst>
            </p:cNvPr>
            <p:cNvSpPr/>
            <p:nvPr/>
          </p:nvSpPr>
          <p:spPr>
            <a:xfrm rot="5400000">
              <a:off x="-146755" y="2411193"/>
              <a:ext cx="2257777" cy="1964266"/>
            </a:xfrm>
            <a:prstGeom prst="hexagon">
              <a:avLst>
                <a:gd name="adj" fmla="val 2500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2" name="Hexagon 4">
              <a:extLst>
                <a:ext uri="{FF2B5EF4-FFF2-40B4-BE49-F238E27FC236}">
                  <a16:creationId xmlns:a16="http://schemas.microsoft.com/office/drawing/2014/main" id="{BAFE2DD9-FCC3-4235-8724-681AF2664CFF}"/>
                </a:ext>
              </a:extLst>
            </p:cNvPr>
            <p:cNvSpPr txBox="1"/>
            <p:nvPr/>
          </p:nvSpPr>
          <p:spPr>
            <a:xfrm>
              <a:off x="306098" y="2616275"/>
              <a:ext cx="1352070" cy="155410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800" b="1" dirty="0">
                  <a:effectLst/>
                  <a:latin typeface="Times New Roman" panose="02020603050405020304" pitchFamily="18" charset="0"/>
                  <a:ea typeface="Times New Roman" panose="02020603050405020304" pitchFamily="18" charset="0"/>
                </a:rPr>
                <a:t>Avoiding</a:t>
              </a:r>
              <a:endParaRPr lang="en-GB" sz="3600" kern="1200" dirty="0"/>
            </a:p>
          </p:txBody>
        </p:sp>
      </p:grpSp>
      <p:sp>
        <p:nvSpPr>
          <p:cNvPr id="43" name="TextBox 42">
            <a:extLst>
              <a:ext uri="{FF2B5EF4-FFF2-40B4-BE49-F238E27FC236}">
                <a16:creationId xmlns:a16="http://schemas.microsoft.com/office/drawing/2014/main" id="{8139F782-83E6-4024-968E-73D81B14FC0D}"/>
              </a:ext>
            </a:extLst>
          </p:cNvPr>
          <p:cNvSpPr txBox="1"/>
          <p:nvPr/>
        </p:nvSpPr>
        <p:spPr>
          <a:xfrm>
            <a:off x="7893698" y="838331"/>
            <a:ext cx="3719113" cy="867097"/>
          </a:xfrm>
          <a:prstGeom prst="rect">
            <a:avLst/>
          </a:prstGeom>
          <a:solidFill>
            <a:srgbClr val="0AB497"/>
          </a:solidFill>
          <a:ln>
            <a:solidFill>
              <a:srgbClr val="0AB497"/>
            </a:solidFill>
          </a:ln>
        </p:spPr>
        <p:txBody>
          <a:bodyPr wrap="square" rtlCol="0">
            <a:spAutoFit/>
          </a:bodyPr>
          <a:lstStyle/>
          <a:p>
            <a:pPr>
              <a:lnSpc>
                <a:spcPct val="106000"/>
              </a:lnSpc>
              <a:spcBef>
                <a:spcPts val="500"/>
              </a:spcBef>
              <a:spcAft>
                <a:spcPts val="500"/>
              </a:spcAft>
            </a:pPr>
            <a:r>
              <a:rPr lang="en-GB" sz="1200" b="1" i="1" dirty="0">
                <a:solidFill>
                  <a:schemeClr val="bg1"/>
                </a:solidFill>
                <a:effectLst/>
                <a:ea typeface="Times New Roman" panose="02020603050405020304" pitchFamily="18" charset="0"/>
                <a:cs typeface="Times New Roman" panose="02020603050405020304" pitchFamily="18" charset="0"/>
              </a:rPr>
              <a:t>In the </a:t>
            </a:r>
            <a:r>
              <a:rPr lang="en-GB" sz="1200" b="1" i="1" strike="noStrike" dirty="0">
                <a:solidFill>
                  <a:schemeClr val="bg1"/>
                </a:solidFill>
                <a:effectLs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collaborative</a:t>
            </a:r>
            <a:r>
              <a:rPr lang="en-GB" sz="1200" b="1" i="1" dirty="0">
                <a:solidFill>
                  <a:schemeClr val="bg1"/>
                </a:solidFill>
                <a:effectLst/>
                <a:ea typeface="Times New Roman" panose="02020603050405020304" pitchFamily="18" charset="0"/>
                <a:cs typeface="Times New Roman" panose="02020603050405020304" pitchFamily="18" charset="0"/>
              </a:rPr>
              <a:t> approach, the manager works with the people involved to develop a win-win solution. The focus on finding a solution that meets everyone’s needs. </a:t>
            </a:r>
            <a:endParaRPr lang="en-GB" sz="1200" b="1" i="1" dirty="0">
              <a:solidFill>
                <a:schemeClr val="bg1"/>
              </a:solidFill>
              <a:effectLst/>
              <a:ea typeface="Calibri" panose="020F0502020204030204" pitchFamily="34" charset="0"/>
              <a:cs typeface="Times New Roman" panose="02020603050405020304" pitchFamily="18" charset="0"/>
            </a:endParaRPr>
          </a:p>
        </p:txBody>
      </p:sp>
      <p:sp>
        <p:nvSpPr>
          <p:cNvPr id="44" name="TextBox 43">
            <a:extLst>
              <a:ext uri="{FF2B5EF4-FFF2-40B4-BE49-F238E27FC236}">
                <a16:creationId xmlns:a16="http://schemas.microsoft.com/office/drawing/2014/main" id="{9CACA5A5-E9AB-410D-B13E-6178CC4DE5FC}"/>
              </a:ext>
            </a:extLst>
          </p:cNvPr>
          <p:cNvSpPr txBox="1"/>
          <p:nvPr/>
        </p:nvSpPr>
        <p:spPr>
          <a:xfrm>
            <a:off x="7893698" y="1915122"/>
            <a:ext cx="3719113" cy="1107996"/>
          </a:xfrm>
          <a:prstGeom prst="rect">
            <a:avLst/>
          </a:prstGeom>
          <a:solidFill>
            <a:schemeClr val="accent2">
              <a:lumMod val="75000"/>
            </a:schemeClr>
          </a:solidFill>
        </p:spPr>
        <p:txBody>
          <a:bodyPr wrap="square" rtlCol="0">
            <a:spAutoFit/>
          </a:bodyPr>
          <a:lstStyle/>
          <a:p>
            <a:r>
              <a:rPr lang="en-GB" sz="1200" b="1" i="1" dirty="0">
                <a:solidFill>
                  <a:schemeClr val="bg1"/>
                </a:solidFill>
                <a:effectLst/>
                <a:ea typeface="Times New Roman" panose="02020603050405020304" pitchFamily="18" charset="0"/>
                <a:cs typeface="Times New Roman" panose="02020603050405020304" pitchFamily="18" charset="0"/>
              </a:rPr>
              <a:t>With a competitive approach, the person who takes the firmest stand wins. This style is often seen as aggressive and can be the cause of others in the conflict feeling taken advantage of. </a:t>
            </a:r>
            <a:endParaRPr lang="en-GB" sz="1200" b="1" i="1" dirty="0">
              <a:solidFill>
                <a:schemeClr val="bg1"/>
              </a:solidFill>
              <a:effectLst/>
              <a:ea typeface="Calibri" panose="020F0502020204030204" pitchFamily="34" charset="0"/>
              <a:cs typeface="Times New Roman" panose="02020603050405020304" pitchFamily="18" charset="0"/>
            </a:endParaRPr>
          </a:p>
          <a:p>
            <a:endParaRPr lang="en-GB" dirty="0"/>
          </a:p>
        </p:txBody>
      </p:sp>
      <p:sp>
        <p:nvSpPr>
          <p:cNvPr id="45" name="TextBox 44">
            <a:extLst>
              <a:ext uri="{FF2B5EF4-FFF2-40B4-BE49-F238E27FC236}">
                <a16:creationId xmlns:a16="http://schemas.microsoft.com/office/drawing/2014/main" id="{4316BACF-822A-4EC2-BCED-6C2C2229E6C7}"/>
              </a:ext>
            </a:extLst>
          </p:cNvPr>
          <p:cNvSpPr txBox="1"/>
          <p:nvPr/>
        </p:nvSpPr>
        <p:spPr>
          <a:xfrm>
            <a:off x="7893698" y="3242389"/>
            <a:ext cx="3719113" cy="474617"/>
          </a:xfrm>
          <a:prstGeom prst="rect">
            <a:avLst/>
          </a:prstGeom>
          <a:solidFill>
            <a:srgbClr val="0070C0"/>
          </a:solidFill>
        </p:spPr>
        <p:txBody>
          <a:bodyPr wrap="square" rtlCol="0">
            <a:spAutoFit/>
          </a:bodyPr>
          <a:lstStyle/>
          <a:p>
            <a:pPr>
              <a:lnSpc>
                <a:spcPct val="106000"/>
              </a:lnSpc>
              <a:spcBef>
                <a:spcPts val="500"/>
              </a:spcBef>
              <a:spcAft>
                <a:spcPts val="500"/>
              </a:spcAft>
            </a:pPr>
            <a:r>
              <a:rPr lang="en-GB" sz="12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With the compromising approach, each person gives up something that contributes towards conflict resolution. </a:t>
            </a:r>
            <a:endParaRPr lang="en-GB" sz="1200" b="1"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6" name="TextBox 45">
            <a:extLst>
              <a:ext uri="{FF2B5EF4-FFF2-40B4-BE49-F238E27FC236}">
                <a16:creationId xmlns:a16="http://schemas.microsoft.com/office/drawing/2014/main" id="{205F5EC0-AE80-45AA-A65A-DDE45B973FE7}"/>
              </a:ext>
            </a:extLst>
          </p:cNvPr>
          <p:cNvSpPr txBox="1"/>
          <p:nvPr/>
        </p:nvSpPr>
        <p:spPr>
          <a:xfrm>
            <a:off x="7893698" y="3926947"/>
            <a:ext cx="3719113" cy="646331"/>
          </a:xfrm>
          <a:prstGeom prst="rect">
            <a:avLst/>
          </a:prstGeom>
          <a:solidFill>
            <a:schemeClr val="accent3">
              <a:lumMod val="75000"/>
            </a:schemeClr>
          </a:solidFill>
        </p:spPr>
        <p:txBody>
          <a:bodyPr wrap="square" rtlCol="0">
            <a:spAutoFit/>
          </a:bodyPr>
          <a:lstStyle/>
          <a:p>
            <a:r>
              <a:rPr lang="en-GB" sz="1200" b="1" i="1" dirty="0">
                <a:solidFill>
                  <a:schemeClr val="bg1"/>
                </a:solidFill>
                <a:effectLst/>
                <a:latin typeface="Times New Roman" panose="02020603050405020304" pitchFamily="18" charset="0"/>
                <a:ea typeface="Times New Roman" panose="02020603050405020304" pitchFamily="18" charset="0"/>
              </a:rPr>
              <a:t>The accommodating style is one of the most passive conflict resolution methods. One of the individuals gives in so that the other person can get what they want. </a:t>
            </a:r>
            <a:endParaRPr lang="en-GB" sz="1200" b="1" i="1" dirty="0">
              <a:solidFill>
                <a:schemeClr val="bg1"/>
              </a:solidFill>
            </a:endParaRPr>
          </a:p>
        </p:txBody>
      </p:sp>
      <p:sp>
        <p:nvSpPr>
          <p:cNvPr id="47" name="TextBox 46">
            <a:extLst>
              <a:ext uri="{FF2B5EF4-FFF2-40B4-BE49-F238E27FC236}">
                <a16:creationId xmlns:a16="http://schemas.microsoft.com/office/drawing/2014/main" id="{66FA5424-BFA9-4F89-AAD5-354BE4FA6A0C}"/>
              </a:ext>
            </a:extLst>
          </p:cNvPr>
          <p:cNvSpPr txBox="1"/>
          <p:nvPr/>
        </p:nvSpPr>
        <p:spPr>
          <a:xfrm>
            <a:off x="7893697" y="4796492"/>
            <a:ext cx="3719113" cy="1258614"/>
          </a:xfrm>
          <a:prstGeom prst="rect">
            <a:avLst/>
          </a:prstGeom>
          <a:solidFill>
            <a:srgbClr val="7030A0"/>
          </a:solidFill>
        </p:spPr>
        <p:txBody>
          <a:bodyPr wrap="square" rtlCol="0">
            <a:spAutoFit/>
          </a:bodyPr>
          <a:lstStyle/>
          <a:p>
            <a:pPr>
              <a:lnSpc>
                <a:spcPct val="106000"/>
              </a:lnSpc>
              <a:spcBef>
                <a:spcPts val="500"/>
              </a:spcBef>
              <a:spcAft>
                <a:spcPts val="500"/>
              </a:spcAft>
            </a:pPr>
            <a:r>
              <a:rPr lang="en-GB" sz="1200" b="1" i="1" dirty="0">
                <a:solidFill>
                  <a:schemeClr val="bg1"/>
                </a:solidFill>
                <a:effectLst/>
                <a:ea typeface="Times New Roman" panose="02020603050405020304" pitchFamily="18" charset="0"/>
                <a:cs typeface="Times New Roman" panose="02020603050405020304" pitchFamily="18" charset="0"/>
              </a:rPr>
              <a:t>The last approach is to avoid the conflict entirely. People who use this style tend to accept decisions without question, avoid confrontation, and </a:t>
            </a:r>
            <a:r>
              <a:rPr lang="en-GB" sz="1200" b="1" i="1" u="sng" dirty="0">
                <a:solidFill>
                  <a:schemeClr val="bg1"/>
                </a:solidFill>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delegate difficult decisions</a:t>
            </a:r>
            <a:r>
              <a:rPr lang="en-GB" sz="1200" b="1" i="1" dirty="0">
                <a:solidFill>
                  <a:schemeClr val="bg1"/>
                </a:solidFill>
                <a:effectLst/>
                <a:ea typeface="Times New Roman" panose="02020603050405020304" pitchFamily="18" charset="0"/>
                <a:cs typeface="Times New Roman" panose="02020603050405020304" pitchFamily="18" charset="0"/>
              </a:rPr>
              <a:t> and tasks. Avoiding is another passive approach that is typically not effective, but it has its uses. </a:t>
            </a:r>
            <a:endParaRPr lang="en-GB" sz="1200" b="1" i="1" dirty="0">
              <a:solidFill>
                <a:schemeClr val="bg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5398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blip>
          <a:srcRect/>
          <a:stretch>
            <a:fillRect l="-23000" r="-23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D9BB33-5E87-47C4-8FC3-C60F4A4A5322}"/>
              </a:ext>
            </a:extLst>
          </p:cNvPr>
          <p:cNvSpPr txBox="1"/>
          <p:nvPr/>
        </p:nvSpPr>
        <p:spPr>
          <a:xfrm>
            <a:off x="466531" y="830425"/>
            <a:ext cx="3275046" cy="2451184"/>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situation is not urgent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An important decision needs to be made</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conflict involves many people or a number of people across teams</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Previous conflict resolution attempts have failed</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decision needs to be made urgently</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matter is trivial to all involved</a:t>
            </a:r>
            <a:endParaRPr lang="en-GB" sz="1000" b="1" i="1" dirty="0">
              <a:effectLst/>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6AAAD7B-015F-4841-9CD9-4F798998C2F9}"/>
              </a:ext>
            </a:extLst>
          </p:cNvPr>
          <p:cNvSpPr/>
          <p:nvPr/>
        </p:nvSpPr>
        <p:spPr>
          <a:xfrm>
            <a:off x="466531" y="261256"/>
            <a:ext cx="2164702" cy="494523"/>
          </a:xfrm>
          <a:prstGeom prst="rect">
            <a:avLst/>
          </a:prstGeom>
          <a:solidFill>
            <a:srgbClr val="0AB497"/>
          </a:solidFill>
          <a:ln>
            <a:solidFill>
              <a:srgbClr val="0AB4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Collaborating</a:t>
            </a:r>
            <a:endParaRPr lang="en-GB" dirty="0"/>
          </a:p>
        </p:txBody>
      </p:sp>
      <p:sp>
        <p:nvSpPr>
          <p:cNvPr id="4" name="TextBox 3">
            <a:extLst>
              <a:ext uri="{FF2B5EF4-FFF2-40B4-BE49-F238E27FC236}">
                <a16:creationId xmlns:a16="http://schemas.microsoft.com/office/drawing/2014/main" id="{D9E1618B-5063-48A0-9F16-3BBBE55520C2}"/>
              </a:ext>
            </a:extLst>
          </p:cNvPr>
          <p:cNvSpPr txBox="1"/>
          <p:nvPr/>
        </p:nvSpPr>
        <p:spPr>
          <a:xfrm>
            <a:off x="4250094" y="919333"/>
            <a:ext cx="3387012" cy="2288062"/>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Nevertheless, 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decision needs to be made quickly</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An unpopular decision needs to be made</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Someone is trying to take advantage of a situation</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People are feeling sensitive about the issue</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situation is not urgent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Buy-in is important</a:t>
            </a:r>
            <a:endParaRPr lang="en-GB" sz="1000" b="1" i="1" dirty="0">
              <a:effectLst/>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7F82F45-AE39-4B20-B4B3-AD84CEFCC364}"/>
              </a:ext>
            </a:extLst>
          </p:cNvPr>
          <p:cNvSpPr/>
          <p:nvPr/>
        </p:nvSpPr>
        <p:spPr>
          <a:xfrm>
            <a:off x="4338735" y="276426"/>
            <a:ext cx="2164702" cy="494523"/>
          </a:xfrm>
          <a:prstGeom prst="rect">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Times New Roman" panose="02020603050405020304" pitchFamily="18" charset="0"/>
                <a:cs typeface="Times New Roman" panose="02020603050405020304" pitchFamily="18" charset="0"/>
              </a:rPr>
              <a:t>Competing</a:t>
            </a:r>
            <a:r>
              <a:rPr lang="en-GB" dirty="0"/>
              <a:t> </a:t>
            </a:r>
          </a:p>
        </p:txBody>
      </p:sp>
      <p:sp>
        <p:nvSpPr>
          <p:cNvPr id="7" name="TextBox 6">
            <a:extLst>
              <a:ext uri="{FF2B5EF4-FFF2-40B4-BE49-F238E27FC236}">
                <a16:creationId xmlns:a16="http://schemas.microsoft.com/office/drawing/2014/main" id="{B3430EEB-7488-4691-BBA7-E598425D4922}"/>
              </a:ext>
            </a:extLst>
          </p:cNvPr>
          <p:cNvSpPr txBox="1"/>
          <p:nvPr/>
        </p:nvSpPr>
        <p:spPr>
          <a:xfrm>
            <a:off x="7941907" y="895723"/>
            <a:ext cx="2780522" cy="2940549"/>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a:t>
            </a:r>
            <a:r>
              <a:rPr lang="en-GB" sz="1000" b="1" i="1" u="sng" dirty="0">
                <a:effectLs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decision needs to be made</a:t>
            </a:r>
            <a:r>
              <a:rPr lang="en-GB" sz="1000" b="1" i="1" dirty="0">
                <a:effectLst/>
                <a:ea typeface="Times New Roman" panose="02020603050405020304" pitchFamily="18" charset="0"/>
                <a:cs typeface="Times New Roman" panose="02020603050405020304" pitchFamily="18" charset="0"/>
              </a:rPr>
              <a:t> sooner rather than later</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Resolving the conflict is more important than having each individual win</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Power among the people in the conflict is equal</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A variety of important needs must be met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situation is extremely urgent</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One person holds more power than another</a:t>
            </a:r>
            <a:endParaRPr lang="en-GB" sz="1000" b="1" i="1" dirty="0">
              <a:effectLst/>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C44C2C05-B164-467E-B2CF-FA825D2EC0FF}"/>
              </a:ext>
            </a:extLst>
          </p:cNvPr>
          <p:cNvSpPr/>
          <p:nvPr/>
        </p:nvSpPr>
        <p:spPr>
          <a:xfrm>
            <a:off x="7941907" y="261256"/>
            <a:ext cx="2164702" cy="494523"/>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effectLst/>
              <a:latin typeface="Times New Roman" panose="02020603050405020304" pitchFamily="18" charset="0"/>
              <a:ea typeface="Times New Roman" panose="02020603050405020304" pitchFamily="18" charset="0"/>
            </a:endParaRPr>
          </a:p>
          <a:p>
            <a:pPr algn="ctr"/>
            <a:r>
              <a:rPr lang="en-GB" sz="1800" b="1" dirty="0">
                <a:effectLst/>
                <a:latin typeface="Times New Roman" panose="02020603050405020304" pitchFamily="18" charset="0"/>
                <a:ea typeface="Times New Roman" panose="02020603050405020304" pitchFamily="18" charset="0"/>
              </a:rPr>
              <a:t>Compromising</a:t>
            </a:r>
            <a:endParaRPr lang="en-GB" sz="3600" kern="1200" dirty="0"/>
          </a:p>
          <a:p>
            <a:pPr algn="ctr"/>
            <a:endParaRPr lang="en-GB" dirty="0"/>
          </a:p>
        </p:txBody>
      </p:sp>
      <p:sp>
        <p:nvSpPr>
          <p:cNvPr id="10" name="TextBox 9">
            <a:extLst>
              <a:ext uri="{FF2B5EF4-FFF2-40B4-BE49-F238E27FC236}">
                <a16:creationId xmlns:a16="http://schemas.microsoft.com/office/drawing/2014/main" id="{67CB75DA-62D8-4F55-9E9C-D51EEA63D71B}"/>
              </a:ext>
            </a:extLst>
          </p:cNvPr>
          <p:cNvSpPr txBox="1"/>
          <p:nvPr/>
        </p:nvSpPr>
        <p:spPr>
          <a:xfrm>
            <a:off x="2174033" y="4590661"/>
            <a:ext cx="2341983" cy="2066463"/>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As a rule, this style is not very effective, but it is appropriate in certain scenarios: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Maintaining the relationship is more important than winning</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issue at hand is very important to only one person</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It will not permanently solve the problem</a:t>
            </a:r>
            <a:endParaRPr lang="en-GB" sz="1000" b="1" i="1" dirty="0">
              <a:effectLst/>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CEAE1048-9590-47BE-B6B7-C7B32D6AE63C}"/>
              </a:ext>
            </a:extLst>
          </p:cNvPr>
          <p:cNvSpPr/>
          <p:nvPr/>
        </p:nvSpPr>
        <p:spPr>
          <a:xfrm>
            <a:off x="2174033" y="3869101"/>
            <a:ext cx="2164702" cy="494523"/>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effectLst/>
              <a:latin typeface="Times New Roman" panose="02020603050405020304" pitchFamily="18" charset="0"/>
              <a:ea typeface="Times New Roman" panose="02020603050405020304" pitchFamily="18" charset="0"/>
            </a:endParaRPr>
          </a:p>
          <a:p>
            <a:pPr algn="ctr"/>
            <a:r>
              <a:rPr lang="en-GB" sz="1800" b="1" dirty="0">
                <a:effectLst/>
                <a:latin typeface="Times New Roman" panose="02020603050405020304" pitchFamily="18" charset="0"/>
                <a:ea typeface="Times New Roman" panose="02020603050405020304" pitchFamily="18" charset="0"/>
              </a:rPr>
              <a:t>Accommodating</a:t>
            </a:r>
            <a:endParaRPr lang="en-GB" sz="3600" kern="1200" dirty="0"/>
          </a:p>
          <a:p>
            <a:pPr algn="ctr"/>
            <a:endParaRPr lang="en-GB" dirty="0"/>
          </a:p>
        </p:txBody>
      </p:sp>
      <p:sp>
        <p:nvSpPr>
          <p:cNvPr id="13" name="TextBox 12">
            <a:extLst>
              <a:ext uri="{FF2B5EF4-FFF2-40B4-BE49-F238E27FC236}">
                <a16:creationId xmlns:a16="http://schemas.microsoft.com/office/drawing/2014/main" id="{FDE49D37-F631-4290-ACF9-4347C89ED030}"/>
              </a:ext>
            </a:extLst>
          </p:cNvPr>
          <p:cNvSpPr txBox="1"/>
          <p:nvPr/>
        </p:nvSpPr>
        <p:spPr>
          <a:xfrm>
            <a:off x="5878286" y="4590661"/>
            <a:ext cx="2929812" cy="1868460"/>
          </a:xfrm>
          <a:prstGeom prst="rect">
            <a:avLst/>
          </a:prstGeom>
          <a:noFill/>
        </p:spPr>
        <p:txBody>
          <a:bodyPr wrap="square" rtlCol="0">
            <a:spAutoFit/>
          </a:bodyPr>
          <a:lstStyle/>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issue is trivial</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conflict will resolve itself on its own soon</a:t>
            </a:r>
            <a:endParaRPr lang="en-GB" sz="1000" b="1" i="1" dirty="0">
              <a:effectLst/>
              <a:ea typeface="Calibri" panose="020F0502020204030204" pitchFamily="34" charset="0"/>
              <a:cs typeface="Times New Roman" panose="02020603050405020304" pitchFamily="18" charset="0"/>
            </a:endParaRPr>
          </a:p>
          <a:p>
            <a:pPr>
              <a:lnSpc>
                <a:spcPct val="106000"/>
              </a:lnSpc>
              <a:spcBef>
                <a:spcPts val="500"/>
              </a:spcBef>
              <a:spcAft>
                <a:spcPts val="500"/>
              </a:spcAft>
            </a:pPr>
            <a:r>
              <a:rPr lang="en-GB" sz="1000" b="1" i="1" dirty="0">
                <a:effectLst/>
                <a:ea typeface="Times New Roman" panose="02020603050405020304" pitchFamily="18" charset="0"/>
                <a:cs typeface="Times New Roman" panose="02020603050405020304" pitchFamily="18" charset="0"/>
              </a:rPr>
              <a:t>This style is not appropriate when: </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issue is important to you or your team</a:t>
            </a:r>
            <a:endParaRPr lang="en-GB" sz="1000" b="1" i="1" dirty="0">
              <a:effectLst/>
              <a:ea typeface="Calibri" panose="020F0502020204030204" pitchFamily="34" charset="0"/>
              <a:cs typeface="Times New Roman" panose="02020603050405020304" pitchFamily="18" charset="0"/>
            </a:endParaRPr>
          </a:p>
          <a:p>
            <a:pPr marL="342900" lvl="0" indent="-342900">
              <a:lnSpc>
                <a:spcPct val="106000"/>
              </a:lnSpc>
              <a:spcBef>
                <a:spcPts val="500"/>
              </a:spcBef>
              <a:spcAft>
                <a:spcPts val="500"/>
              </a:spcAft>
              <a:buSzPts val="1000"/>
              <a:buFont typeface="Wingdings" panose="05000000000000000000" pitchFamily="2" charset="2"/>
              <a:buChar char=""/>
            </a:pPr>
            <a:r>
              <a:rPr lang="en-GB" sz="1000" b="1" i="1" dirty="0">
                <a:effectLst/>
                <a:ea typeface="Times New Roman" panose="02020603050405020304" pitchFamily="18" charset="0"/>
                <a:cs typeface="Times New Roman" panose="02020603050405020304" pitchFamily="18" charset="0"/>
              </a:rPr>
              <a:t>The conflict will grow worse without attention</a:t>
            </a:r>
            <a:endParaRPr lang="en-GB" sz="1000" b="1" i="1" dirty="0">
              <a:effectLst/>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5793AAC4-F714-4D70-A9A9-2F95F1E70AC1}"/>
              </a:ext>
            </a:extLst>
          </p:cNvPr>
          <p:cNvSpPr/>
          <p:nvPr/>
        </p:nvSpPr>
        <p:spPr>
          <a:xfrm>
            <a:off x="5878286" y="3869101"/>
            <a:ext cx="2164702" cy="494523"/>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b="1" dirty="0">
              <a:effectLst/>
              <a:latin typeface="Times New Roman" panose="02020603050405020304" pitchFamily="18" charset="0"/>
              <a:ea typeface="Times New Roman" panose="02020603050405020304" pitchFamily="18" charset="0"/>
            </a:endParaRPr>
          </a:p>
          <a:p>
            <a:pPr algn="ctr"/>
            <a:r>
              <a:rPr lang="en-GB" sz="1800" b="1" dirty="0">
                <a:effectLst/>
                <a:latin typeface="Times New Roman" panose="02020603050405020304" pitchFamily="18" charset="0"/>
                <a:ea typeface="Times New Roman" panose="02020603050405020304" pitchFamily="18" charset="0"/>
              </a:rPr>
              <a:t>Avoiding</a:t>
            </a:r>
            <a:endParaRPr lang="en-GB" sz="3600" kern="1200" dirty="0"/>
          </a:p>
          <a:p>
            <a:pPr algn="ctr"/>
            <a:endParaRPr lang="en-GB" dirty="0"/>
          </a:p>
        </p:txBody>
      </p:sp>
    </p:spTree>
    <p:extLst>
      <p:ext uri="{BB962C8B-B14F-4D97-AF65-F5344CB8AC3E}">
        <p14:creationId xmlns:p14="http://schemas.microsoft.com/office/powerpoint/2010/main" val="3391267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treet sign&#10;&#10;Description automatically generated">
            <a:extLst>
              <a:ext uri="{FF2B5EF4-FFF2-40B4-BE49-F238E27FC236}">
                <a16:creationId xmlns:a16="http://schemas.microsoft.com/office/drawing/2014/main" id="{42AA4D7C-8DDE-4350-9C8D-0749E098D878}"/>
              </a:ext>
            </a:extLst>
          </p:cNvPr>
          <p:cNvPicPr>
            <a:picLocks noChangeAspect="1"/>
          </p:cNvPicPr>
          <p:nvPr/>
        </p:nvPicPr>
        <p:blipFill rotWithShape="1">
          <a:blip r:embed="rId2">
            <a:extLst>
              <a:ext uri="{28A0092B-C50C-407E-A947-70E740481C1C}">
                <a14:useLocalDpi xmlns:a14="http://schemas.microsoft.com/office/drawing/2010/main" val="0"/>
              </a:ext>
            </a:extLst>
          </a:blip>
          <a:srcRect t="42998" b="5181"/>
          <a:stretch/>
        </p:blipFill>
        <p:spPr>
          <a:xfrm>
            <a:off x="-1" y="11"/>
            <a:ext cx="12192001" cy="3569074"/>
          </a:xfrm>
          <a:prstGeom prst="rect">
            <a:avLst/>
          </a:prstGeom>
        </p:spPr>
      </p:pic>
      <p:grpSp>
        <p:nvGrpSpPr>
          <p:cNvPr id="17"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DF784376-5340-4360-845F-5AD807EC6877}"/>
              </a:ext>
            </a:extLst>
          </p:cNvPr>
          <p:cNvSpPr txBox="1"/>
          <p:nvPr/>
        </p:nvSpPr>
        <p:spPr>
          <a:xfrm>
            <a:off x="798388" y="4169672"/>
            <a:ext cx="10592174" cy="1717585"/>
          </a:xfrm>
          <a:prstGeom prst="rect">
            <a:avLst/>
          </a:prstGeom>
        </p:spPr>
        <p:txBody>
          <a:bodyPr vert="horz" lIns="91440" tIns="45720" rIns="91440" bIns="45720" rtlCol="0" anchor="t">
            <a:normAutofit fontScale="32500" lnSpcReduction="20000"/>
          </a:bodyPr>
          <a:lstStyle/>
          <a:p>
            <a:pPr>
              <a:lnSpc>
                <a:spcPct val="106000"/>
              </a:lnSpc>
              <a:spcBef>
                <a:spcPts val="500"/>
              </a:spcBef>
              <a:spcAft>
                <a:spcPts val="500"/>
              </a:spcAft>
            </a:pPr>
            <a:r>
              <a:rPr lang="en-GB" sz="4300" b="1" i="1" dirty="0">
                <a:effectLst/>
                <a:ea typeface="Times New Roman" panose="02020603050405020304" pitchFamily="18" charset="0"/>
                <a:cs typeface="Times New Roman" panose="02020603050405020304" pitchFamily="18" charset="0"/>
              </a:rPr>
              <a:t>There is no right or wrong style of conflict resolution. Each has its time and place. Learn how to use all five, and you’ll be much more effective. As a manager, learn to suggest different approaches based on these five styles when striving to defuse conflict.  </a:t>
            </a:r>
            <a:endParaRPr lang="en-GB" sz="4300" b="1" i="1" dirty="0">
              <a:effectLst/>
              <a:ea typeface="Calibri" panose="020F0502020204030204" pitchFamily="34" charset="0"/>
              <a:cs typeface="Times New Roman" panose="02020603050405020304" pitchFamily="18" charset="0"/>
            </a:endParaRPr>
          </a:p>
          <a:p>
            <a:pPr>
              <a:lnSpc>
                <a:spcPct val="106000"/>
              </a:lnSpc>
              <a:spcAft>
                <a:spcPts val="800"/>
              </a:spcAft>
            </a:pPr>
            <a:r>
              <a:rPr lang="en-GB" sz="4300" b="1" i="1" dirty="0">
                <a:effectLst/>
                <a:ea typeface="Calibri" panose="020F0502020204030204" pitchFamily="34" charset="0"/>
                <a:cs typeface="Times New Roman" panose="02020603050405020304" pitchFamily="18" charset="0"/>
              </a:rPr>
              <a:t>3 Most services currently provided by the NHS involve a considerable amount of interdisciplinary team working. The effectiveness of team structures and team functioning is variable, ranging from effective to fragmented service coordination. Despite major developments in establishing a productive multidisciplinary team working over the past decade, several key challenges still need to be overcome. This article outlines a definition of and the rationale for successful interdisciplinary teamwork. It considers key organizational, professional and interpersonal challenges that need to be addressed if the present level of teamwork is to be enhanced.</a:t>
            </a:r>
          </a:p>
          <a:p>
            <a:pPr>
              <a:lnSpc>
                <a:spcPct val="90000"/>
              </a:lnSpc>
              <a:spcBef>
                <a:spcPct val="0"/>
              </a:spcBef>
              <a:spcAft>
                <a:spcPts val="600"/>
              </a:spcAft>
            </a:pPr>
            <a:endParaRPr lang="en-US" sz="4000" dirty="0">
              <a:solidFill>
                <a:schemeClr val="tx2"/>
              </a:solidFill>
              <a:latin typeface="+mj-lt"/>
              <a:ea typeface="+mj-ea"/>
              <a:cs typeface="+mj-cs"/>
            </a:endParaRPr>
          </a:p>
        </p:txBody>
      </p:sp>
    </p:spTree>
    <p:extLst>
      <p:ext uri="{BB962C8B-B14F-4D97-AF65-F5344CB8AC3E}">
        <p14:creationId xmlns:p14="http://schemas.microsoft.com/office/powerpoint/2010/main" val="2603161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2275</Words>
  <Application>Microsoft Office PowerPoint</Application>
  <PresentationFormat>Widescreen</PresentationFormat>
  <Paragraphs>164</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Wingdings</vt:lpstr>
      <vt:lpstr>Office Theme</vt:lpstr>
      <vt:lpstr>EFFECTIVE TEAMWORK </vt:lpstr>
      <vt:lpstr>The strength of the team lies within the individual.  And the strength of the individual lies within the team.                                                                                                                                      - Philip Douglas Jackson –  (American former professional basketball player and coach)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dc:title>
  <dc:creator>Pavlo Gladkyi</dc:creator>
  <cp:lastModifiedBy>Pavlo Gladkyi</cp:lastModifiedBy>
  <cp:revision>38</cp:revision>
  <dcterms:created xsi:type="dcterms:W3CDTF">2020-10-21T21:50:20Z</dcterms:created>
  <dcterms:modified xsi:type="dcterms:W3CDTF">2020-11-18T11:04:24Z</dcterms:modified>
</cp:coreProperties>
</file>