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  <p:sldMasterId id="2147483672" r:id="rId2"/>
  </p:sldMasterIdLst>
  <p:sldIdLst>
    <p:sldId id="258" r:id="rId3"/>
    <p:sldId id="256" r:id="rId4"/>
    <p:sldId id="262" r:id="rId5"/>
    <p:sldId id="263" r:id="rId6"/>
  </p:sldIdLst>
  <p:sldSz cx="10693400" cy="15113000"/>
  <p:notesSz cx="6858000" cy="9144000"/>
  <p:embeddedFontLst>
    <p:embeddedFont>
      <p:font typeface="Garet" panose="020B0604020202020204" charset="0"/>
      <p:regular r:id="rId7"/>
    </p:embeddedFont>
    <p:embeddedFont>
      <p:font typeface="Open Sauce Heavy" panose="020B0604020202020204" charset="0"/>
      <p:regular r:id="rId8"/>
    </p:embeddedFont>
    <p:embeddedFont>
      <p:font typeface="Poppins" panose="00000500000000000000" pitchFamily="2" charset="0"/>
      <p:regular r:id="rId9"/>
      <p:bold r:id="rId10"/>
      <p:italic r:id="rId11"/>
      <p:boldItalic r:id="rId12"/>
    </p:embeddedFont>
    <p:embeddedFont>
      <p:font typeface="Poppins Bold" panose="00000800000000000000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3D4DBE83-9B3B-486F-975D-98D06292D8DD}">
          <p14:sldIdLst>
            <p14:sldId id="258"/>
            <p14:sldId id="256"/>
            <p14:sldId id="262"/>
            <p14:sldId id="26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47" d="100"/>
          <a:sy n="47" d="100"/>
        </p:scale>
        <p:origin x="2180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font" Target="fonts/font7.fntdata"/><Relationship Id="rId3" Type="http://schemas.openxmlformats.org/officeDocument/2006/relationships/slide" Target="slides/slide1.xml"/><Relationship Id="rId7" Type="http://schemas.openxmlformats.org/officeDocument/2006/relationships/font" Target="fonts/font1.fntdata"/><Relationship Id="rId12" Type="http://schemas.openxmlformats.org/officeDocument/2006/relationships/font" Target="fonts/font6.fntdata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font" Target="fonts/font5.fntdata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font" Target="fonts/font4.fntdata"/><Relationship Id="rId4" Type="http://schemas.openxmlformats.org/officeDocument/2006/relationships/slide" Target="slides/slide2.xml"/><Relationship Id="rId9" Type="http://schemas.openxmlformats.org/officeDocument/2006/relationships/font" Target="fonts/font3.fntdata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005" y="2473355"/>
            <a:ext cx="9089390" cy="5261563"/>
          </a:xfrm>
        </p:spPr>
        <p:txBody>
          <a:bodyPr anchor="b"/>
          <a:lstStyle>
            <a:lvl1pPr algn="ctr">
              <a:defRPr sz="7016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6675" y="7937825"/>
            <a:ext cx="8020050" cy="3648809"/>
          </a:xfrm>
        </p:spPr>
        <p:txBody>
          <a:bodyPr/>
          <a:lstStyle>
            <a:lvl1pPr marL="0" indent="0" algn="ctr">
              <a:buNone/>
              <a:defRPr sz="2806"/>
            </a:lvl1pPr>
            <a:lvl2pPr marL="534595" indent="0" algn="ctr">
              <a:buNone/>
              <a:defRPr sz="2339"/>
            </a:lvl2pPr>
            <a:lvl3pPr marL="1069190" indent="0" algn="ctr">
              <a:buNone/>
              <a:defRPr sz="2105"/>
            </a:lvl3pPr>
            <a:lvl4pPr marL="1603784" indent="0" algn="ctr">
              <a:buNone/>
              <a:defRPr sz="1871"/>
            </a:lvl4pPr>
            <a:lvl5pPr marL="2138379" indent="0" algn="ctr">
              <a:buNone/>
              <a:defRPr sz="1871"/>
            </a:lvl5pPr>
            <a:lvl6pPr marL="2672974" indent="0" algn="ctr">
              <a:buNone/>
              <a:defRPr sz="1871"/>
            </a:lvl6pPr>
            <a:lvl7pPr marL="3207569" indent="0" algn="ctr">
              <a:buNone/>
              <a:defRPr sz="1871"/>
            </a:lvl7pPr>
            <a:lvl8pPr marL="3742164" indent="0" algn="ctr">
              <a:buNone/>
              <a:defRPr sz="1871"/>
            </a:lvl8pPr>
            <a:lvl9pPr marL="4276759" indent="0" algn="ctr">
              <a:buNone/>
              <a:defRPr sz="1871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74B3-1746-4D15-AA37-F1CD22847FB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36292-54F4-420C-A2F8-22794BCFB1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589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74B3-1746-4D15-AA37-F1CD22847FB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36292-54F4-420C-A2F8-22794BCFB1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76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9602" y="3767760"/>
            <a:ext cx="9223058" cy="6286587"/>
          </a:xfrm>
        </p:spPr>
        <p:txBody>
          <a:bodyPr anchor="b"/>
          <a:lstStyle>
            <a:lvl1pPr>
              <a:defRPr sz="7016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9602" y="10113820"/>
            <a:ext cx="9223058" cy="3305968"/>
          </a:xfrm>
        </p:spPr>
        <p:txBody>
          <a:bodyPr/>
          <a:lstStyle>
            <a:lvl1pPr marL="0" indent="0">
              <a:buNone/>
              <a:defRPr sz="2806">
                <a:solidFill>
                  <a:schemeClr val="tx1">
                    <a:tint val="82000"/>
                  </a:schemeClr>
                </a:solidFill>
              </a:defRPr>
            </a:lvl1pPr>
            <a:lvl2pPr marL="534595" indent="0">
              <a:buNone/>
              <a:defRPr sz="2339">
                <a:solidFill>
                  <a:schemeClr val="tx1">
                    <a:tint val="82000"/>
                  </a:schemeClr>
                </a:solidFill>
              </a:defRPr>
            </a:lvl2pPr>
            <a:lvl3pPr marL="1069190" indent="0">
              <a:buNone/>
              <a:defRPr sz="2105">
                <a:solidFill>
                  <a:schemeClr val="tx1">
                    <a:tint val="82000"/>
                  </a:schemeClr>
                </a:solidFill>
              </a:defRPr>
            </a:lvl3pPr>
            <a:lvl4pPr marL="1603784" indent="0">
              <a:buNone/>
              <a:defRPr sz="1871">
                <a:solidFill>
                  <a:schemeClr val="tx1">
                    <a:tint val="82000"/>
                  </a:schemeClr>
                </a:solidFill>
              </a:defRPr>
            </a:lvl4pPr>
            <a:lvl5pPr marL="2138379" indent="0">
              <a:buNone/>
              <a:defRPr sz="1871">
                <a:solidFill>
                  <a:schemeClr val="tx1">
                    <a:tint val="82000"/>
                  </a:schemeClr>
                </a:solidFill>
              </a:defRPr>
            </a:lvl5pPr>
            <a:lvl6pPr marL="2672974" indent="0">
              <a:buNone/>
              <a:defRPr sz="1871">
                <a:solidFill>
                  <a:schemeClr val="tx1">
                    <a:tint val="82000"/>
                  </a:schemeClr>
                </a:solidFill>
              </a:defRPr>
            </a:lvl6pPr>
            <a:lvl7pPr marL="3207569" indent="0">
              <a:buNone/>
              <a:defRPr sz="1871">
                <a:solidFill>
                  <a:schemeClr val="tx1">
                    <a:tint val="82000"/>
                  </a:schemeClr>
                </a:solidFill>
              </a:defRPr>
            </a:lvl7pPr>
            <a:lvl8pPr marL="3742164" indent="0">
              <a:buNone/>
              <a:defRPr sz="1871">
                <a:solidFill>
                  <a:schemeClr val="tx1">
                    <a:tint val="82000"/>
                  </a:schemeClr>
                </a:solidFill>
              </a:defRPr>
            </a:lvl8pPr>
            <a:lvl9pPr marL="4276759" indent="0">
              <a:buNone/>
              <a:defRPr sz="1871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74B3-1746-4D15-AA37-F1CD22847FB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36292-54F4-420C-A2F8-22794BCFB1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109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5171" y="4023137"/>
            <a:ext cx="4544695" cy="9589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3534" y="4023137"/>
            <a:ext cx="4544695" cy="9589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74B3-1746-4D15-AA37-F1CD22847FB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36292-54F4-420C-A2F8-22794BCFB1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369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564" y="804631"/>
            <a:ext cx="9223058" cy="29211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565" y="3704785"/>
            <a:ext cx="4523809" cy="1815658"/>
          </a:xfrm>
        </p:spPr>
        <p:txBody>
          <a:bodyPr anchor="b"/>
          <a:lstStyle>
            <a:lvl1pPr marL="0" indent="0">
              <a:buNone/>
              <a:defRPr sz="2806" b="1"/>
            </a:lvl1pPr>
            <a:lvl2pPr marL="534595" indent="0">
              <a:buNone/>
              <a:defRPr sz="2339" b="1"/>
            </a:lvl2pPr>
            <a:lvl3pPr marL="1069190" indent="0">
              <a:buNone/>
              <a:defRPr sz="2105" b="1"/>
            </a:lvl3pPr>
            <a:lvl4pPr marL="1603784" indent="0">
              <a:buNone/>
              <a:defRPr sz="1871" b="1"/>
            </a:lvl4pPr>
            <a:lvl5pPr marL="2138379" indent="0">
              <a:buNone/>
              <a:defRPr sz="1871" b="1"/>
            </a:lvl5pPr>
            <a:lvl6pPr marL="2672974" indent="0">
              <a:buNone/>
              <a:defRPr sz="1871" b="1"/>
            </a:lvl6pPr>
            <a:lvl7pPr marL="3207569" indent="0">
              <a:buNone/>
              <a:defRPr sz="1871" b="1"/>
            </a:lvl7pPr>
            <a:lvl8pPr marL="3742164" indent="0">
              <a:buNone/>
              <a:defRPr sz="1871" b="1"/>
            </a:lvl8pPr>
            <a:lvl9pPr marL="4276759" indent="0">
              <a:buNone/>
              <a:defRPr sz="1871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6565" y="5520443"/>
            <a:ext cx="4523809" cy="81197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13534" y="3704785"/>
            <a:ext cx="4546088" cy="1815658"/>
          </a:xfrm>
        </p:spPr>
        <p:txBody>
          <a:bodyPr anchor="b"/>
          <a:lstStyle>
            <a:lvl1pPr marL="0" indent="0">
              <a:buNone/>
              <a:defRPr sz="2806" b="1"/>
            </a:lvl1pPr>
            <a:lvl2pPr marL="534595" indent="0">
              <a:buNone/>
              <a:defRPr sz="2339" b="1"/>
            </a:lvl2pPr>
            <a:lvl3pPr marL="1069190" indent="0">
              <a:buNone/>
              <a:defRPr sz="2105" b="1"/>
            </a:lvl3pPr>
            <a:lvl4pPr marL="1603784" indent="0">
              <a:buNone/>
              <a:defRPr sz="1871" b="1"/>
            </a:lvl4pPr>
            <a:lvl5pPr marL="2138379" indent="0">
              <a:buNone/>
              <a:defRPr sz="1871" b="1"/>
            </a:lvl5pPr>
            <a:lvl6pPr marL="2672974" indent="0">
              <a:buNone/>
              <a:defRPr sz="1871" b="1"/>
            </a:lvl6pPr>
            <a:lvl7pPr marL="3207569" indent="0">
              <a:buNone/>
              <a:defRPr sz="1871" b="1"/>
            </a:lvl7pPr>
            <a:lvl8pPr marL="3742164" indent="0">
              <a:buNone/>
              <a:defRPr sz="1871" b="1"/>
            </a:lvl8pPr>
            <a:lvl9pPr marL="4276759" indent="0">
              <a:buNone/>
              <a:defRPr sz="1871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13534" y="5520443"/>
            <a:ext cx="4546088" cy="81197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74B3-1746-4D15-AA37-F1CD22847FB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36292-54F4-420C-A2F8-22794BCFB1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372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74B3-1746-4D15-AA37-F1CD22847FB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36292-54F4-420C-A2F8-22794BCFB1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86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74B3-1746-4D15-AA37-F1CD22847FB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36292-54F4-420C-A2F8-22794BCFB1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541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564" y="1007533"/>
            <a:ext cx="3448900" cy="3526367"/>
          </a:xfrm>
        </p:spPr>
        <p:txBody>
          <a:bodyPr anchor="b"/>
          <a:lstStyle>
            <a:lvl1pPr>
              <a:defRPr sz="3742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6088" y="2175996"/>
            <a:ext cx="5413534" cy="10740025"/>
          </a:xfrm>
        </p:spPr>
        <p:txBody>
          <a:bodyPr/>
          <a:lstStyle>
            <a:lvl1pPr>
              <a:defRPr sz="3742"/>
            </a:lvl1pPr>
            <a:lvl2pPr>
              <a:defRPr sz="3274"/>
            </a:lvl2pPr>
            <a:lvl3pPr>
              <a:defRPr sz="2806"/>
            </a:lvl3pPr>
            <a:lvl4pPr>
              <a:defRPr sz="2339"/>
            </a:lvl4pPr>
            <a:lvl5pPr>
              <a:defRPr sz="2339"/>
            </a:lvl5pPr>
            <a:lvl6pPr>
              <a:defRPr sz="2339"/>
            </a:lvl6pPr>
            <a:lvl7pPr>
              <a:defRPr sz="2339"/>
            </a:lvl7pPr>
            <a:lvl8pPr>
              <a:defRPr sz="2339"/>
            </a:lvl8pPr>
            <a:lvl9pPr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36564" y="4533900"/>
            <a:ext cx="3448900" cy="8399611"/>
          </a:xfrm>
        </p:spPr>
        <p:txBody>
          <a:bodyPr/>
          <a:lstStyle>
            <a:lvl1pPr marL="0" indent="0">
              <a:buNone/>
              <a:defRPr sz="1871"/>
            </a:lvl1pPr>
            <a:lvl2pPr marL="534595" indent="0">
              <a:buNone/>
              <a:defRPr sz="1637"/>
            </a:lvl2pPr>
            <a:lvl3pPr marL="1069190" indent="0">
              <a:buNone/>
              <a:defRPr sz="1403"/>
            </a:lvl3pPr>
            <a:lvl4pPr marL="1603784" indent="0">
              <a:buNone/>
              <a:defRPr sz="1169"/>
            </a:lvl4pPr>
            <a:lvl5pPr marL="2138379" indent="0">
              <a:buNone/>
              <a:defRPr sz="1169"/>
            </a:lvl5pPr>
            <a:lvl6pPr marL="2672974" indent="0">
              <a:buNone/>
              <a:defRPr sz="1169"/>
            </a:lvl6pPr>
            <a:lvl7pPr marL="3207569" indent="0">
              <a:buNone/>
              <a:defRPr sz="1169"/>
            </a:lvl7pPr>
            <a:lvl8pPr marL="3742164" indent="0">
              <a:buNone/>
              <a:defRPr sz="1169"/>
            </a:lvl8pPr>
            <a:lvl9pPr marL="4276759" indent="0">
              <a:buNone/>
              <a:defRPr sz="116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74B3-1746-4D15-AA37-F1CD22847FB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36292-54F4-420C-A2F8-22794BCFB1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976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564" y="1007533"/>
            <a:ext cx="3448900" cy="3526367"/>
          </a:xfrm>
        </p:spPr>
        <p:txBody>
          <a:bodyPr anchor="b"/>
          <a:lstStyle>
            <a:lvl1pPr>
              <a:defRPr sz="3742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6088" y="2175996"/>
            <a:ext cx="5413534" cy="10740025"/>
          </a:xfrm>
        </p:spPr>
        <p:txBody>
          <a:bodyPr anchor="t"/>
          <a:lstStyle>
            <a:lvl1pPr marL="0" indent="0">
              <a:buNone/>
              <a:defRPr sz="3742"/>
            </a:lvl1pPr>
            <a:lvl2pPr marL="534595" indent="0">
              <a:buNone/>
              <a:defRPr sz="3274"/>
            </a:lvl2pPr>
            <a:lvl3pPr marL="1069190" indent="0">
              <a:buNone/>
              <a:defRPr sz="2806"/>
            </a:lvl3pPr>
            <a:lvl4pPr marL="1603784" indent="0">
              <a:buNone/>
              <a:defRPr sz="2339"/>
            </a:lvl4pPr>
            <a:lvl5pPr marL="2138379" indent="0">
              <a:buNone/>
              <a:defRPr sz="2339"/>
            </a:lvl5pPr>
            <a:lvl6pPr marL="2672974" indent="0">
              <a:buNone/>
              <a:defRPr sz="2339"/>
            </a:lvl6pPr>
            <a:lvl7pPr marL="3207569" indent="0">
              <a:buNone/>
              <a:defRPr sz="2339"/>
            </a:lvl7pPr>
            <a:lvl8pPr marL="3742164" indent="0">
              <a:buNone/>
              <a:defRPr sz="2339"/>
            </a:lvl8pPr>
            <a:lvl9pPr marL="4276759" indent="0">
              <a:buNone/>
              <a:defRPr sz="2339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36564" y="4533900"/>
            <a:ext cx="3448900" cy="8399611"/>
          </a:xfrm>
        </p:spPr>
        <p:txBody>
          <a:bodyPr/>
          <a:lstStyle>
            <a:lvl1pPr marL="0" indent="0">
              <a:buNone/>
              <a:defRPr sz="1871"/>
            </a:lvl1pPr>
            <a:lvl2pPr marL="534595" indent="0">
              <a:buNone/>
              <a:defRPr sz="1637"/>
            </a:lvl2pPr>
            <a:lvl3pPr marL="1069190" indent="0">
              <a:buNone/>
              <a:defRPr sz="1403"/>
            </a:lvl3pPr>
            <a:lvl4pPr marL="1603784" indent="0">
              <a:buNone/>
              <a:defRPr sz="1169"/>
            </a:lvl4pPr>
            <a:lvl5pPr marL="2138379" indent="0">
              <a:buNone/>
              <a:defRPr sz="1169"/>
            </a:lvl5pPr>
            <a:lvl6pPr marL="2672974" indent="0">
              <a:buNone/>
              <a:defRPr sz="1169"/>
            </a:lvl6pPr>
            <a:lvl7pPr marL="3207569" indent="0">
              <a:buNone/>
              <a:defRPr sz="1169"/>
            </a:lvl7pPr>
            <a:lvl8pPr marL="3742164" indent="0">
              <a:buNone/>
              <a:defRPr sz="1169"/>
            </a:lvl8pPr>
            <a:lvl9pPr marL="4276759" indent="0">
              <a:buNone/>
              <a:defRPr sz="116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74B3-1746-4D15-AA37-F1CD22847FB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36292-54F4-420C-A2F8-22794BCFB1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086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74B3-1746-4D15-AA37-F1CD22847FB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36292-54F4-420C-A2F8-22794BCFB1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406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52465" y="804627"/>
            <a:ext cx="2305764" cy="1280756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5172" y="804627"/>
            <a:ext cx="6783626" cy="1280756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74B3-1746-4D15-AA37-F1CD22847FB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36292-54F4-420C-A2F8-22794BCFB1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7006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0865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8087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986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659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9734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8651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6090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0589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0532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6425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442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5171" y="804631"/>
            <a:ext cx="9223058" cy="292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5171" y="4023137"/>
            <a:ext cx="9223058" cy="9589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171" y="14007516"/>
            <a:ext cx="2406015" cy="8046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42189" y="14007516"/>
            <a:ext cx="3609023" cy="8046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52214" y="14007516"/>
            <a:ext cx="2406015" cy="8046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420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069190" rtl="0" eaLnBrk="1" latinLnBrk="0" hangingPunct="1">
        <a:lnSpc>
          <a:spcPct val="90000"/>
        </a:lnSpc>
        <a:spcBef>
          <a:spcPct val="0"/>
        </a:spcBef>
        <a:buNone/>
        <a:defRPr sz="514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7297" indent="-267297" algn="l" defTabSz="1069190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3274" kern="1200">
          <a:solidFill>
            <a:schemeClr val="tx1"/>
          </a:solidFill>
          <a:latin typeface="+mn-lt"/>
          <a:ea typeface="+mn-ea"/>
          <a:cs typeface="+mn-cs"/>
        </a:defRPr>
      </a:lvl1pPr>
      <a:lvl2pPr marL="801892" indent="-267297" algn="l" defTabSz="1069190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2pPr>
      <a:lvl3pPr marL="1336487" indent="-267297" algn="l" defTabSz="1069190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339" kern="1200">
          <a:solidFill>
            <a:schemeClr val="tx1"/>
          </a:solidFill>
          <a:latin typeface="+mn-lt"/>
          <a:ea typeface="+mn-ea"/>
          <a:cs typeface="+mn-cs"/>
        </a:defRPr>
      </a:lvl3pPr>
      <a:lvl4pPr marL="1871082" indent="-267297" algn="l" defTabSz="1069190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105" kern="1200">
          <a:solidFill>
            <a:schemeClr val="tx1"/>
          </a:solidFill>
          <a:latin typeface="+mn-lt"/>
          <a:ea typeface="+mn-ea"/>
          <a:cs typeface="+mn-cs"/>
        </a:defRPr>
      </a:lvl4pPr>
      <a:lvl5pPr marL="2405677" indent="-267297" algn="l" defTabSz="1069190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105" kern="1200">
          <a:solidFill>
            <a:schemeClr val="tx1"/>
          </a:solidFill>
          <a:latin typeface="+mn-lt"/>
          <a:ea typeface="+mn-ea"/>
          <a:cs typeface="+mn-cs"/>
        </a:defRPr>
      </a:lvl5pPr>
      <a:lvl6pPr marL="2940271" indent="-267297" algn="l" defTabSz="1069190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105" kern="1200">
          <a:solidFill>
            <a:schemeClr val="tx1"/>
          </a:solidFill>
          <a:latin typeface="+mn-lt"/>
          <a:ea typeface="+mn-ea"/>
          <a:cs typeface="+mn-cs"/>
        </a:defRPr>
      </a:lvl6pPr>
      <a:lvl7pPr marL="3474866" indent="-267297" algn="l" defTabSz="1069190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105" kern="1200">
          <a:solidFill>
            <a:schemeClr val="tx1"/>
          </a:solidFill>
          <a:latin typeface="+mn-lt"/>
          <a:ea typeface="+mn-ea"/>
          <a:cs typeface="+mn-cs"/>
        </a:defRPr>
      </a:lvl7pPr>
      <a:lvl8pPr marL="4009461" indent="-267297" algn="l" defTabSz="1069190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105" kern="1200">
          <a:solidFill>
            <a:schemeClr val="tx1"/>
          </a:solidFill>
          <a:latin typeface="+mn-lt"/>
          <a:ea typeface="+mn-ea"/>
          <a:cs typeface="+mn-cs"/>
        </a:defRPr>
      </a:lvl8pPr>
      <a:lvl9pPr marL="4544056" indent="-267297" algn="l" defTabSz="1069190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10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69190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1pPr>
      <a:lvl2pPr marL="534595" algn="l" defTabSz="1069190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2pPr>
      <a:lvl3pPr marL="1069190" algn="l" defTabSz="1069190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3pPr>
      <a:lvl4pPr marL="1603784" algn="l" defTabSz="1069190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4pPr>
      <a:lvl5pPr marL="2138379" algn="l" defTabSz="1069190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5pPr>
      <a:lvl6pPr marL="2672974" algn="l" defTabSz="1069190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6pPr>
      <a:lvl7pPr marL="3207569" algn="l" defTabSz="1069190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7pPr>
      <a:lvl8pPr marL="3742164" algn="l" defTabSz="1069190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8pPr>
      <a:lvl9pPr marL="4276759" algn="l" defTabSz="1069190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291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svg"/><Relationship Id="rId3" Type="http://schemas.openxmlformats.org/officeDocument/2006/relationships/image" Target="../media/image4.png"/><Relationship Id="rId7" Type="http://schemas.openxmlformats.org/officeDocument/2006/relationships/image" Target="../media/image8.sv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6" Type="http://schemas.openxmlformats.org/officeDocument/2006/relationships/image" Target="../media/image17.sv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svg"/><Relationship Id="rId1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yoclinic.org/diseases-conditions/anorexia-nervosa/symptoms-causes/syc-20353591" TargetMode="External"/><Relationship Id="rId2" Type="http://schemas.openxmlformats.org/officeDocument/2006/relationships/hyperlink" Target="https://www.beateatingdisorders.org.uk/get-information-and-support/about-eating-disorders/how-many-people-eating-disorder-uk/#:~:text=0.3%25%20for%20Anorexia%20(29%2C267),1%25%20for%20Bulimia%20(97%2C557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ng69" TargetMode="External"/><Relationship Id="rId5" Type="http://schemas.openxmlformats.org/officeDocument/2006/relationships/hyperlink" Target="https://www.nhs.uk/mental-health/conditions/anorexia/overview/" TargetMode="External"/><Relationship Id="rId4" Type="http://schemas.openxmlformats.org/officeDocument/2006/relationships/hyperlink" Target="https://www.gethealthie.com/blog/icd-11-and-dietitians-new-icd-codes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icd.who.int/en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6135" y="6101067"/>
            <a:ext cx="6035905" cy="3752724"/>
          </a:xfrm>
        </p:spPr>
        <p:txBody>
          <a:bodyPr>
            <a:normAutofit fontScale="90000"/>
          </a:bodyPr>
          <a:lstStyle/>
          <a:p>
            <a:pPr algn="l">
              <a:lnSpc>
                <a:spcPct val="150000"/>
              </a:lnSpc>
            </a:pPr>
            <a:br>
              <a:rPr lang="en-GB" sz="1039" b="1" dirty="0">
                <a:ea typeface="Aptos" panose="020B0004020202020204" pitchFamily="34" charset="0"/>
              </a:rPr>
            </a:br>
            <a:br>
              <a:rPr lang="en-GB" sz="1039" dirty="0"/>
            </a:br>
            <a:br>
              <a:rPr lang="en-GB" sz="1039" b="1" dirty="0"/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6B80 ANOREXIA NERVOSA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GROUP: FEEDING OR EATING DISORDERS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Nadejda Canter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2324209</a:t>
            </a:r>
            <a:br>
              <a:rPr lang="en-GB" sz="1754" dirty="0"/>
            </a:br>
            <a:endParaRPr lang="en-GB" sz="1754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771260" y="4351607"/>
            <a:ext cx="9432287" cy="2281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425515"/>
            <a:endParaRPr lang="en-GB" sz="2858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1425515"/>
            <a:r>
              <a:rPr lang="en-GB" sz="2858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BMHP6029</a:t>
            </a:r>
          </a:p>
          <a:p>
            <a:pPr algn="ctr" defTabSz="1425515"/>
            <a:r>
              <a:rPr lang="en-GB" sz="2858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Psychopathological Classifications and Provisions </a:t>
            </a:r>
            <a:r>
              <a:rPr lang="en-GB" sz="2858" b="1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Component</a:t>
            </a:r>
          </a:p>
          <a:p>
            <a:pPr algn="ctr" defTabSz="1425515"/>
            <a:endParaRPr lang="en-GB" sz="2793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20" y="966301"/>
            <a:ext cx="5102035" cy="204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E0DD02-9296-D02D-E0FC-5658451161EF}"/>
              </a:ext>
            </a:extLst>
          </p:cNvPr>
          <p:cNvSpPr txBox="1"/>
          <p:nvPr/>
        </p:nvSpPr>
        <p:spPr>
          <a:xfrm>
            <a:off x="469899" y="9690100"/>
            <a:ext cx="9733647" cy="2406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0C468C-0490-CA2D-6FAB-F4A9A8244E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3839" y="7404100"/>
            <a:ext cx="4029662" cy="33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E499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86954" y="177328"/>
            <a:ext cx="10318092" cy="14765345"/>
            <a:chOff x="0" y="0"/>
            <a:chExt cx="2614586" cy="37415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14586" cy="3741512"/>
            </a:xfrm>
            <a:custGeom>
              <a:avLst/>
              <a:gdLst/>
              <a:ahLst/>
              <a:cxnLst/>
              <a:rect l="l" t="t" r="r" b="b"/>
              <a:pathLst>
                <a:path w="2614586" h="3741512">
                  <a:moveTo>
                    <a:pt x="22510" y="0"/>
                  </a:moveTo>
                  <a:lnTo>
                    <a:pt x="2592076" y="0"/>
                  </a:lnTo>
                  <a:cubicBezTo>
                    <a:pt x="2598046" y="0"/>
                    <a:pt x="2603771" y="2372"/>
                    <a:pt x="2607993" y="6593"/>
                  </a:cubicBezTo>
                  <a:cubicBezTo>
                    <a:pt x="2612214" y="10814"/>
                    <a:pt x="2614586" y="16540"/>
                    <a:pt x="2614586" y="22510"/>
                  </a:cubicBezTo>
                  <a:lnTo>
                    <a:pt x="2614586" y="3719002"/>
                  </a:lnTo>
                  <a:cubicBezTo>
                    <a:pt x="2614586" y="3731433"/>
                    <a:pt x="2604508" y="3741512"/>
                    <a:pt x="2592076" y="3741512"/>
                  </a:cubicBezTo>
                  <a:lnTo>
                    <a:pt x="22510" y="3741512"/>
                  </a:lnTo>
                  <a:cubicBezTo>
                    <a:pt x="16540" y="3741512"/>
                    <a:pt x="10814" y="3739140"/>
                    <a:pt x="6593" y="3734919"/>
                  </a:cubicBezTo>
                  <a:cubicBezTo>
                    <a:pt x="2372" y="3730697"/>
                    <a:pt x="0" y="3724972"/>
                    <a:pt x="0" y="3719002"/>
                  </a:cubicBezTo>
                  <a:lnTo>
                    <a:pt x="0" y="22510"/>
                  </a:lnTo>
                  <a:cubicBezTo>
                    <a:pt x="0" y="16540"/>
                    <a:pt x="2372" y="10814"/>
                    <a:pt x="6593" y="6593"/>
                  </a:cubicBezTo>
                  <a:cubicBezTo>
                    <a:pt x="10814" y="2372"/>
                    <a:pt x="16540" y="0"/>
                    <a:pt x="22510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o-RO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614586" cy="37796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8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64325" y="365441"/>
            <a:ext cx="9963349" cy="1554353"/>
            <a:chOff x="0" y="0"/>
            <a:chExt cx="13284466" cy="2072471"/>
          </a:xfrm>
        </p:grpSpPr>
        <p:grpSp>
          <p:nvGrpSpPr>
            <p:cNvPr id="6" name="Group 6"/>
            <p:cNvGrpSpPr/>
            <p:nvPr/>
          </p:nvGrpSpPr>
          <p:grpSpPr>
            <a:xfrm>
              <a:off x="0" y="0"/>
              <a:ext cx="11056393" cy="2015217"/>
              <a:chOff x="0" y="0"/>
              <a:chExt cx="2101252" cy="382989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2101252" cy="382989"/>
              </a:xfrm>
              <a:custGeom>
                <a:avLst/>
                <a:gdLst/>
                <a:ahLst/>
                <a:cxnLst/>
                <a:rect l="l" t="t" r="r" b="b"/>
                <a:pathLst>
                  <a:path w="2101252" h="382989">
                    <a:moveTo>
                      <a:pt x="28009" y="0"/>
                    </a:moveTo>
                    <a:lnTo>
                      <a:pt x="2073244" y="0"/>
                    </a:lnTo>
                    <a:cubicBezTo>
                      <a:pt x="2088712" y="0"/>
                      <a:pt x="2101252" y="12540"/>
                      <a:pt x="2101252" y="28009"/>
                    </a:cubicBezTo>
                    <a:lnTo>
                      <a:pt x="2101252" y="354980"/>
                    </a:lnTo>
                    <a:cubicBezTo>
                      <a:pt x="2101252" y="370449"/>
                      <a:pt x="2088712" y="382989"/>
                      <a:pt x="2073244" y="382989"/>
                    </a:cubicBezTo>
                    <a:lnTo>
                      <a:pt x="28009" y="382989"/>
                    </a:lnTo>
                    <a:cubicBezTo>
                      <a:pt x="20580" y="382989"/>
                      <a:pt x="13456" y="380038"/>
                      <a:pt x="8204" y="374786"/>
                    </a:cubicBezTo>
                    <a:cubicBezTo>
                      <a:pt x="2951" y="369533"/>
                      <a:pt x="0" y="362409"/>
                      <a:pt x="0" y="354980"/>
                    </a:cubicBezTo>
                    <a:lnTo>
                      <a:pt x="0" y="28009"/>
                    </a:lnTo>
                    <a:cubicBezTo>
                      <a:pt x="0" y="12540"/>
                      <a:pt x="12540" y="0"/>
                      <a:pt x="28009" y="0"/>
                    </a:cubicBezTo>
                    <a:close/>
                  </a:path>
                </a:pathLst>
              </a:custGeom>
              <a:solidFill>
                <a:srgbClr val="2E499D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ro-RO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2101252" cy="42108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8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919015"/>
              <a:ext cx="13284466" cy="1153456"/>
              <a:chOff x="0" y="0"/>
              <a:chExt cx="2524695" cy="21921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2524695" cy="219213"/>
              </a:xfrm>
              <a:custGeom>
                <a:avLst/>
                <a:gdLst/>
                <a:ahLst/>
                <a:cxnLst/>
                <a:rect l="l" t="t" r="r" b="b"/>
                <a:pathLst>
                  <a:path w="2524695" h="219213">
                    <a:moveTo>
                      <a:pt x="0" y="0"/>
                    </a:moveTo>
                    <a:lnTo>
                      <a:pt x="2524695" y="0"/>
                    </a:lnTo>
                    <a:lnTo>
                      <a:pt x="2524695" y="219213"/>
                    </a:lnTo>
                    <a:lnTo>
                      <a:pt x="0" y="219213"/>
                    </a:lnTo>
                    <a:close/>
                  </a:path>
                </a:pathLst>
              </a:custGeom>
              <a:solidFill>
                <a:srgbClr val="2E499D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ro-RO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38100"/>
                <a:ext cx="2524695" cy="25731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8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12" name="Group 12"/>
          <p:cNvGrpSpPr/>
          <p:nvPr/>
        </p:nvGrpSpPr>
        <p:grpSpPr>
          <a:xfrm>
            <a:off x="6566751" y="2395048"/>
            <a:ext cx="3760924" cy="4863817"/>
            <a:chOff x="0" y="0"/>
            <a:chExt cx="953011" cy="123248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53011" cy="1232482"/>
            </a:xfrm>
            <a:custGeom>
              <a:avLst/>
              <a:gdLst/>
              <a:ahLst/>
              <a:cxnLst/>
              <a:rect l="l" t="t" r="r" b="b"/>
              <a:pathLst>
                <a:path w="953011" h="1232482">
                  <a:moveTo>
                    <a:pt x="41170" y="0"/>
                  </a:moveTo>
                  <a:lnTo>
                    <a:pt x="911841" y="0"/>
                  </a:lnTo>
                  <a:cubicBezTo>
                    <a:pt x="934579" y="0"/>
                    <a:pt x="953011" y="18433"/>
                    <a:pt x="953011" y="41170"/>
                  </a:cubicBezTo>
                  <a:lnTo>
                    <a:pt x="953011" y="1191312"/>
                  </a:lnTo>
                  <a:cubicBezTo>
                    <a:pt x="953011" y="1214050"/>
                    <a:pt x="934579" y="1232482"/>
                    <a:pt x="911841" y="1232482"/>
                  </a:cubicBezTo>
                  <a:lnTo>
                    <a:pt x="41170" y="1232482"/>
                  </a:lnTo>
                  <a:cubicBezTo>
                    <a:pt x="18433" y="1232482"/>
                    <a:pt x="0" y="1214050"/>
                    <a:pt x="0" y="1191312"/>
                  </a:cubicBezTo>
                  <a:lnTo>
                    <a:pt x="0" y="41170"/>
                  </a:lnTo>
                  <a:cubicBezTo>
                    <a:pt x="0" y="18433"/>
                    <a:pt x="18433" y="0"/>
                    <a:pt x="41170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o-RO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953011" cy="12705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8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64325" y="2130184"/>
            <a:ext cx="6015139" cy="3509026"/>
            <a:chOff x="0" y="0"/>
            <a:chExt cx="1524225" cy="88918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524225" cy="889181"/>
            </a:xfrm>
            <a:custGeom>
              <a:avLst/>
              <a:gdLst/>
              <a:ahLst/>
              <a:cxnLst/>
              <a:rect l="l" t="t" r="r" b="b"/>
              <a:pathLst>
                <a:path w="1524225" h="889181">
                  <a:moveTo>
                    <a:pt x="25741" y="0"/>
                  </a:moveTo>
                  <a:lnTo>
                    <a:pt x="1498484" y="0"/>
                  </a:lnTo>
                  <a:cubicBezTo>
                    <a:pt x="1512700" y="0"/>
                    <a:pt x="1524225" y="11525"/>
                    <a:pt x="1524225" y="25741"/>
                  </a:cubicBezTo>
                  <a:lnTo>
                    <a:pt x="1524225" y="863439"/>
                  </a:lnTo>
                  <a:cubicBezTo>
                    <a:pt x="1524225" y="870266"/>
                    <a:pt x="1521513" y="876814"/>
                    <a:pt x="1516686" y="881641"/>
                  </a:cubicBezTo>
                  <a:cubicBezTo>
                    <a:pt x="1511858" y="886469"/>
                    <a:pt x="1505311" y="889181"/>
                    <a:pt x="1498484" y="889181"/>
                  </a:cubicBezTo>
                  <a:lnTo>
                    <a:pt x="25741" y="889181"/>
                  </a:lnTo>
                  <a:cubicBezTo>
                    <a:pt x="18914" y="889181"/>
                    <a:pt x="12367" y="886469"/>
                    <a:pt x="7539" y="881641"/>
                  </a:cubicBezTo>
                  <a:cubicBezTo>
                    <a:pt x="2712" y="876814"/>
                    <a:pt x="0" y="870266"/>
                    <a:pt x="0" y="863439"/>
                  </a:cubicBezTo>
                  <a:lnTo>
                    <a:pt x="0" y="25741"/>
                  </a:lnTo>
                  <a:cubicBezTo>
                    <a:pt x="0" y="11525"/>
                    <a:pt x="11525" y="0"/>
                    <a:pt x="25741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o-RO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1524225" cy="9272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8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311426" y="8021861"/>
            <a:ext cx="3327762" cy="327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Open Sauce Heavy"/>
                <a:ea typeface="Open Sauce Heavy"/>
                <a:cs typeface="Open Sauce Heavy"/>
                <a:sym typeface="Open Sauce Heavy"/>
              </a:rPr>
              <a:t>DEFINE YOUR BRAND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371321" y="5720273"/>
            <a:ext cx="6015139" cy="4736246"/>
            <a:chOff x="0" y="0"/>
            <a:chExt cx="1524225" cy="120015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524225" cy="1200156"/>
            </a:xfrm>
            <a:custGeom>
              <a:avLst/>
              <a:gdLst/>
              <a:ahLst/>
              <a:cxnLst/>
              <a:rect l="l" t="t" r="r" b="b"/>
              <a:pathLst>
                <a:path w="1524225" h="1200156">
                  <a:moveTo>
                    <a:pt x="25741" y="0"/>
                  </a:moveTo>
                  <a:lnTo>
                    <a:pt x="1498484" y="0"/>
                  </a:lnTo>
                  <a:cubicBezTo>
                    <a:pt x="1512700" y="0"/>
                    <a:pt x="1524225" y="11525"/>
                    <a:pt x="1524225" y="25741"/>
                  </a:cubicBezTo>
                  <a:lnTo>
                    <a:pt x="1524225" y="1174415"/>
                  </a:lnTo>
                  <a:cubicBezTo>
                    <a:pt x="1524225" y="1181242"/>
                    <a:pt x="1521513" y="1187789"/>
                    <a:pt x="1516686" y="1192617"/>
                  </a:cubicBezTo>
                  <a:cubicBezTo>
                    <a:pt x="1511858" y="1197444"/>
                    <a:pt x="1505311" y="1200156"/>
                    <a:pt x="1498484" y="1200156"/>
                  </a:cubicBezTo>
                  <a:lnTo>
                    <a:pt x="25741" y="1200156"/>
                  </a:lnTo>
                  <a:cubicBezTo>
                    <a:pt x="18914" y="1200156"/>
                    <a:pt x="12367" y="1197444"/>
                    <a:pt x="7539" y="1192617"/>
                  </a:cubicBezTo>
                  <a:cubicBezTo>
                    <a:pt x="2712" y="1187789"/>
                    <a:pt x="0" y="1181242"/>
                    <a:pt x="0" y="1174415"/>
                  </a:cubicBezTo>
                  <a:lnTo>
                    <a:pt x="0" y="25741"/>
                  </a:lnTo>
                  <a:cubicBezTo>
                    <a:pt x="0" y="11525"/>
                    <a:pt x="11525" y="0"/>
                    <a:pt x="25741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o-RO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1524225" cy="12382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8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6488071" y="7401740"/>
            <a:ext cx="4016975" cy="2930954"/>
            <a:chOff x="0" y="0"/>
            <a:chExt cx="1017894" cy="74269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017894" cy="742698"/>
            </a:xfrm>
            <a:custGeom>
              <a:avLst/>
              <a:gdLst/>
              <a:ahLst/>
              <a:cxnLst/>
              <a:rect l="l" t="t" r="r" b="b"/>
              <a:pathLst>
                <a:path w="1017894" h="742698">
                  <a:moveTo>
                    <a:pt x="38546" y="0"/>
                  </a:moveTo>
                  <a:lnTo>
                    <a:pt x="979348" y="0"/>
                  </a:lnTo>
                  <a:cubicBezTo>
                    <a:pt x="1000636" y="0"/>
                    <a:pt x="1017894" y="17258"/>
                    <a:pt x="1017894" y="38546"/>
                  </a:cubicBezTo>
                  <a:lnTo>
                    <a:pt x="1017894" y="704152"/>
                  </a:lnTo>
                  <a:cubicBezTo>
                    <a:pt x="1017894" y="714375"/>
                    <a:pt x="1013833" y="724180"/>
                    <a:pt x="1006604" y="731409"/>
                  </a:cubicBezTo>
                  <a:cubicBezTo>
                    <a:pt x="999376" y="738637"/>
                    <a:pt x="989571" y="742698"/>
                    <a:pt x="979348" y="742698"/>
                  </a:cubicBezTo>
                  <a:lnTo>
                    <a:pt x="38546" y="742698"/>
                  </a:lnTo>
                  <a:cubicBezTo>
                    <a:pt x="28323" y="742698"/>
                    <a:pt x="18519" y="738637"/>
                    <a:pt x="11290" y="731409"/>
                  </a:cubicBezTo>
                  <a:cubicBezTo>
                    <a:pt x="4061" y="724180"/>
                    <a:pt x="0" y="714375"/>
                    <a:pt x="0" y="704152"/>
                  </a:cubicBezTo>
                  <a:lnTo>
                    <a:pt x="0" y="38546"/>
                  </a:lnTo>
                  <a:cubicBezTo>
                    <a:pt x="0" y="28323"/>
                    <a:pt x="4061" y="18519"/>
                    <a:pt x="11290" y="11290"/>
                  </a:cubicBezTo>
                  <a:cubicBezTo>
                    <a:pt x="18519" y="4061"/>
                    <a:pt x="28323" y="0"/>
                    <a:pt x="38546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o-RO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38100"/>
              <a:ext cx="1017894" cy="7807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8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312536" y="10542244"/>
            <a:ext cx="6015139" cy="4400428"/>
            <a:chOff x="0" y="0"/>
            <a:chExt cx="1524225" cy="1115061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524225" cy="1115061"/>
            </a:xfrm>
            <a:custGeom>
              <a:avLst/>
              <a:gdLst/>
              <a:ahLst/>
              <a:cxnLst/>
              <a:rect l="l" t="t" r="r" b="b"/>
              <a:pathLst>
                <a:path w="1524225" h="1115061">
                  <a:moveTo>
                    <a:pt x="25741" y="0"/>
                  </a:moveTo>
                  <a:lnTo>
                    <a:pt x="1498484" y="0"/>
                  </a:lnTo>
                  <a:cubicBezTo>
                    <a:pt x="1512700" y="0"/>
                    <a:pt x="1524225" y="11525"/>
                    <a:pt x="1524225" y="25741"/>
                  </a:cubicBezTo>
                  <a:lnTo>
                    <a:pt x="1524225" y="1089319"/>
                  </a:lnTo>
                  <a:cubicBezTo>
                    <a:pt x="1524225" y="1096146"/>
                    <a:pt x="1521513" y="1102694"/>
                    <a:pt x="1516686" y="1107521"/>
                  </a:cubicBezTo>
                  <a:cubicBezTo>
                    <a:pt x="1511858" y="1112348"/>
                    <a:pt x="1505311" y="1115061"/>
                    <a:pt x="1498484" y="1115061"/>
                  </a:cubicBezTo>
                  <a:lnTo>
                    <a:pt x="25741" y="1115061"/>
                  </a:lnTo>
                  <a:cubicBezTo>
                    <a:pt x="11525" y="1115061"/>
                    <a:pt x="0" y="1103536"/>
                    <a:pt x="0" y="1089319"/>
                  </a:cubicBezTo>
                  <a:lnTo>
                    <a:pt x="0" y="25741"/>
                  </a:lnTo>
                  <a:cubicBezTo>
                    <a:pt x="0" y="11525"/>
                    <a:pt x="11525" y="0"/>
                    <a:pt x="25741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o-RO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38100"/>
              <a:ext cx="1524225" cy="11531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8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267723" y="10642009"/>
            <a:ext cx="3918183" cy="3650889"/>
            <a:chOff x="0" y="0"/>
            <a:chExt cx="992860" cy="925129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992860" cy="925129"/>
            </a:xfrm>
            <a:custGeom>
              <a:avLst/>
              <a:gdLst/>
              <a:ahLst/>
              <a:cxnLst/>
              <a:rect l="l" t="t" r="r" b="b"/>
              <a:pathLst>
                <a:path w="992860" h="925129">
                  <a:moveTo>
                    <a:pt x="39518" y="0"/>
                  </a:moveTo>
                  <a:lnTo>
                    <a:pt x="953342" y="0"/>
                  </a:lnTo>
                  <a:cubicBezTo>
                    <a:pt x="963823" y="0"/>
                    <a:pt x="973875" y="4163"/>
                    <a:pt x="981286" y="11575"/>
                  </a:cubicBezTo>
                  <a:cubicBezTo>
                    <a:pt x="988697" y="18986"/>
                    <a:pt x="992860" y="29037"/>
                    <a:pt x="992860" y="39518"/>
                  </a:cubicBezTo>
                  <a:lnTo>
                    <a:pt x="992860" y="885611"/>
                  </a:lnTo>
                  <a:cubicBezTo>
                    <a:pt x="992860" y="896092"/>
                    <a:pt x="988697" y="906143"/>
                    <a:pt x="981286" y="913554"/>
                  </a:cubicBezTo>
                  <a:cubicBezTo>
                    <a:pt x="973875" y="920965"/>
                    <a:pt x="963823" y="925129"/>
                    <a:pt x="953342" y="925129"/>
                  </a:cubicBezTo>
                  <a:lnTo>
                    <a:pt x="39518" y="925129"/>
                  </a:lnTo>
                  <a:cubicBezTo>
                    <a:pt x="17693" y="925129"/>
                    <a:pt x="0" y="907436"/>
                    <a:pt x="0" y="885611"/>
                  </a:cubicBezTo>
                  <a:lnTo>
                    <a:pt x="0" y="39518"/>
                  </a:lnTo>
                  <a:cubicBezTo>
                    <a:pt x="0" y="29037"/>
                    <a:pt x="4163" y="18986"/>
                    <a:pt x="11575" y="11575"/>
                  </a:cubicBezTo>
                  <a:cubicBezTo>
                    <a:pt x="18986" y="4163"/>
                    <a:pt x="29037" y="0"/>
                    <a:pt x="39518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o-RO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38100"/>
              <a:ext cx="992860" cy="9632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8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86954" y="14461655"/>
            <a:ext cx="3288697" cy="84930"/>
            <a:chOff x="0" y="0"/>
            <a:chExt cx="833350" cy="21521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833350" cy="21521"/>
            </a:xfrm>
            <a:custGeom>
              <a:avLst/>
              <a:gdLst/>
              <a:ahLst/>
              <a:cxnLst/>
              <a:rect l="l" t="t" r="r" b="b"/>
              <a:pathLst>
                <a:path w="833350" h="21521">
                  <a:moveTo>
                    <a:pt x="0" y="0"/>
                  </a:moveTo>
                  <a:lnTo>
                    <a:pt x="833350" y="0"/>
                  </a:lnTo>
                  <a:lnTo>
                    <a:pt x="833350" y="21521"/>
                  </a:lnTo>
                  <a:lnTo>
                    <a:pt x="0" y="21521"/>
                  </a:lnTo>
                  <a:close/>
                </a:path>
              </a:pathLst>
            </a:custGeom>
            <a:solidFill>
              <a:srgbClr val="2E499D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o-RO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38100"/>
              <a:ext cx="833350" cy="596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8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4" name="Freeform 34"/>
          <p:cNvSpPr/>
          <p:nvPr/>
        </p:nvSpPr>
        <p:spPr>
          <a:xfrm>
            <a:off x="8542463" y="114300"/>
            <a:ext cx="2064194" cy="2137873"/>
          </a:xfrm>
          <a:custGeom>
            <a:avLst/>
            <a:gdLst/>
            <a:ahLst/>
            <a:cxnLst/>
            <a:rect l="l" t="t" r="r" b="b"/>
            <a:pathLst>
              <a:path w="2064194" h="2137873">
                <a:moveTo>
                  <a:pt x="0" y="0"/>
                </a:moveTo>
                <a:lnTo>
                  <a:pt x="2064194" y="0"/>
                </a:lnTo>
                <a:lnTo>
                  <a:pt x="2064194" y="2137873"/>
                </a:lnTo>
                <a:lnTo>
                  <a:pt x="0" y="21378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913" r="-6299" b="-7420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5" name="Freeform 35"/>
          <p:cNvSpPr/>
          <p:nvPr/>
        </p:nvSpPr>
        <p:spPr>
          <a:xfrm>
            <a:off x="5633054" y="6420157"/>
            <a:ext cx="1142071" cy="1417988"/>
          </a:xfrm>
          <a:custGeom>
            <a:avLst/>
            <a:gdLst/>
            <a:ahLst/>
            <a:cxnLst/>
            <a:rect l="l" t="t" r="r" b="b"/>
            <a:pathLst>
              <a:path w="1142071" h="1417988">
                <a:moveTo>
                  <a:pt x="0" y="0"/>
                </a:moveTo>
                <a:lnTo>
                  <a:pt x="1142070" y="0"/>
                </a:lnTo>
                <a:lnTo>
                  <a:pt x="1142070" y="1417987"/>
                </a:lnTo>
                <a:lnTo>
                  <a:pt x="0" y="141798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6" name="Freeform 36"/>
          <p:cNvSpPr/>
          <p:nvPr/>
        </p:nvSpPr>
        <p:spPr>
          <a:xfrm>
            <a:off x="5126452" y="7838144"/>
            <a:ext cx="1253013" cy="1566482"/>
          </a:xfrm>
          <a:custGeom>
            <a:avLst/>
            <a:gdLst/>
            <a:ahLst/>
            <a:cxnLst/>
            <a:rect l="l" t="t" r="r" b="b"/>
            <a:pathLst>
              <a:path w="1253013" h="1566482">
                <a:moveTo>
                  <a:pt x="0" y="0"/>
                </a:moveTo>
                <a:lnTo>
                  <a:pt x="1253012" y="0"/>
                </a:lnTo>
                <a:lnTo>
                  <a:pt x="1253012" y="1566483"/>
                </a:lnTo>
                <a:lnTo>
                  <a:pt x="0" y="15664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60" r="-11818" b="-60"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7" name="Freeform 37"/>
          <p:cNvSpPr/>
          <p:nvPr/>
        </p:nvSpPr>
        <p:spPr>
          <a:xfrm>
            <a:off x="2431710" y="13217561"/>
            <a:ext cx="1880370" cy="1666478"/>
          </a:xfrm>
          <a:custGeom>
            <a:avLst/>
            <a:gdLst/>
            <a:ahLst/>
            <a:cxnLst/>
            <a:rect l="l" t="t" r="r" b="b"/>
            <a:pathLst>
              <a:path w="1880370" h="1666478">
                <a:moveTo>
                  <a:pt x="0" y="0"/>
                </a:moveTo>
                <a:lnTo>
                  <a:pt x="1880370" y="0"/>
                </a:lnTo>
                <a:lnTo>
                  <a:pt x="1880370" y="1666478"/>
                </a:lnTo>
                <a:lnTo>
                  <a:pt x="0" y="166647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8" name="Freeform 38"/>
          <p:cNvSpPr/>
          <p:nvPr/>
        </p:nvSpPr>
        <p:spPr>
          <a:xfrm>
            <a:off x="7216348" y="10456519"/>
            <a:ext cx="597438" cy="551815"/>
          </a:xfrm>
          <a:custGeom>
            <a:avLst/>
            <a:gdLst/>
            <a:ahLst/>
            <a:cxnLst/>
            <a:rect l="l" t="t" r="r" b="b"/>
            <a:pathLst>
              <a:path w="597438" h="551815">
                <a:moveTo>
                  <a:pt x="0" y="0"/>
                </a:moveTo>
                <a:lnTo>
                  <a:pt x="597438" y="0"/>
                </a:lnTo>
                <a:lnTo>
                  <a:pt x="597438" y="551816"/>
                </a:lnTo>
                <a:lnTo>
                  <a:pt x="0" y="55181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9" name="Freeform 39"/>
          <p:cNvSpPr/>
          <p:nvPr/>
        </p:nvSpPr>
        <p:spPr>
          <a:xfrm>
            <a:off x="203153" y="13325630"/>
            <a:ext cx="1564123" cy="1528930"/>
          </a:xfrm>
          <a:custGeom>
            <a:avLst/>
            <a:gdLst/>
            <a:ahLst/>
            <a:cxnLst/>
            <a:rect l="l" t="t" r="r" b="b"/>
            <a:pathLst>
              <a:path w="1564123" h="1528930">
                <a:moveTo>
                  <a:pt x="0" y="0"/>
                </a:moveTo>
                <a:lnTo>
                  <a:pt x="1564123" y="0"/>
                </a:lnTo>
                <a:lnTo>
                  <a:pt x="1564123" y="1528930"/>
                </a:lnTo>
                <a:lnTo>
                  <a:pt x="0" y="152893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0" name="Freeform 40"/>
          <p:cNvSpPr/>
          <p:nvPr/>
        </p:nvSpPr>
        <p:spPr>
          <a:xfrm>
            <a:off x="8594836" y="9521852"/>
            <a:ext cx="1920570" cy="1508520"/>
          </a:xfrm>
          <a:custGeom>
            <a:avLst/>
            <a:gdLst/>
            <a:ahLst/>
            <a:cxnLst/>
            <a:rect l="l" t="t" r="r" b="b"/>
            <a:pathLst>
              <a:path w="1920570" h="1508520">
                <a:moveTo>
                  <a:pt x="0" y="0"/>
                </a:moveTo>
                <a:lnTo>
                  <a:pt x="1920570" y="0"/>
                </a:lnTo>
                <a:lnTo>
                  <a:pt x="1920570" y="1508521"/>
                </a:lnTo>
                <a:lnTo>
                  <a:pt x="0" y="150852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1" name="Freeform 41"/>
          <p:cNvSpPr/>
          <p:nvPr/>
        </p:nvSpPr>
        <p:spPr>
          <a:xfrm>
            <a:off x="9073178" y="12208815"/>
            <a:ext cx="1254497" cy="1017283"/>
          </a:xfrm>
          <a:custGeom>
            <a:avLst/>
            <a:gdLst/>
            <a:ahLst/>
            <a:cxnLst/>
            <a:rect l="l" t="t" r="r" b="b"/>
            <a:pathLst>
              <a:path w="1254497" h="1017283">
                <a:moveTo>
                  <a:pt x="0" y="0"/>
                </a:moveTo>
                <a:lnTo>
                  <a:pt x="1254497" y="0"/>
                </a:lnTo>
                <a:lnTo>
                  <a:pt x="1254497" y="1017283"/>
                </a:lnTo>
                <a:lnTo>
                  <a:pt x="0" y="101728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2" name="Freeform 42"/>
          <p:cNvSpPr/>
          <p:nvPr/>
        </p:nvSpPr>
        <p:spPr>
          <a:xfrm>
            <a:off x="4730390" y="3273517"/>
            <a:ext cx="1393282" cy="924791"/>
          </a:xfrm>
          <a:custGeom>
            <a:avLst/>
            <a:gdLst/>
            <a:ahLst/>
            <a:cxnLst/>
            <a:rect l="l" t="t" r="r" b="b"/>
            <a:pathLst>
              <a:path w="1393282" h="924791">
                <a:moveTo>
                  <a:pt x="0" y="0"/>
                </a:moveTo>
                <a:lnTo>
                  <a:pt x="1393282" y="0"/>
                </a:lnTo>
                <a:lnTo>
                  <a:pt x="1393282" y="924790"/>
                </a:lnTo>
                <a:lnTo>
                  <a:pt x="0" y="92479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3" name="Freeform 43"/>
          <p:cNvSpPr/>
          <p:nvPr/>
        </p:nvSpPr>
        <p:spPr>
          <a:xfrm>
            <a:off x="3398012" y="10314240"/>
            <a:ext cx="1100456" cy="1388189"/>
          </a:xfrm>
          <a:custGeom>
            <a:avLst/>
            <a:gdLst/>
            <a:ahLst/>
            <a:cxnLst/>
            <a:rect l="l" t="t" r="r" b="b"/>
            <a:pathLst>
              <a:path w="1100456" h="1388189">
                <a:moveTo>
                  <a:pt x="0" y="0"/>
                </a:moveTo>
                <a:lnTo>
                  <a:pt x="1100456" y="0"/>
                </a:lnTo>
                <a:lnTo>
                  <a:pt x="1100456" y="1388189"/>
                </a:lnTo>
                <a:lnTo>
                  <a:pt x="0" y="138818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ro-RO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2042806" y="2272072"/>
            <a:ext cx="2572950" cy="276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1" i="0" u="none" strike="noStrike" kern="1200" cap="none" spc="0" normalizeH="0" baseline="0" noProof="0">
                <a:ln>
                  <a:noFill/>
                </a:ln>
                <a:solidFill>
                  <a:srgbClr val="2E499D"/>
                </a:solidFill>
                <a:effectLst/>
                <a:uLnTx/>
                <a:uFillTx/>
                <a:latin typeface="Poppins Heavy"/>
                <a:ea typeface="Poppins Heavy"/>
                <a:cs typeface="Poppins Heavy"/>
                <a:sym typeface="Poppins Heavy"/>
              </a:rPr>
              <a:t>INTRODUCTION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4473" y="1176004"/>
            <a:ext cx="8087990" cy="775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03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33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 Heavy"/>
                <a:ea typeface="Poppins Heavy"/>
                <a:cs typeface="Poppins Heavy"/>
                <a:sym typeface="Poppins Heavy"/>
              </a:rPr>
              <a:t>GROUP: FEEDING OR EATING DISORDERS        (WHO, 2019)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95903" y="619376"/>
            <a:ext cx="7258692" cy="5799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408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83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 Heavy"/>
                <a:ea typeface="Poppins Heavy"/>
                <a:cs typeface="Poppins Heavy"/>
                <a:sym typeface="Poppins Heavy"/>
              </a:rPr>
              <a:t>6B80 ANOREXIA NERVOSA 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4473" y="9003254"/>
            <a:ext cx="5749616" cy="1194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189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189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1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AN</a:t>
            </a:r>
            <a:r>
              <a:rPr kumimoji="0" lang="en-US" sz="1351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is identified by low body weight, behaviours                    preventing weight  gain and intense fear of weght gain (NHS,2026)</a:t>
            </a:r>
          </a:p>
          <a:p>
            <a:pPr marL="0" marR="0" lvl="0" indent="0" algn="l" defTabSz="914400" rtl="0" eaLnBrk="1" fontAlgn="auto" latinLnBrk="0" hangingPunct="1">
              <a:lnSpc>
                <a:spcPts val="189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1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Based on DSM - 5 - TR and ICD - 11 criteria (APA,2022)</a:t>
            </a:r>
          </a:p>
          <a:p>
            <a:pPr marL="0" marR="0" lvl="0" indent="0" algn="l" defTabSz="914400" rtl="0" eaLnBrk="1" fontAlgn="auto" latinLnBrk="0" hangingPunct="1">
              <a:lnSpc>
                <a:spcPts val="189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51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Assestment: BMI, blood test, psychological evalution (Nice,2017) 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544828" y="5832195"/>
            <a:ext cx="2572950" cy="276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1" i="0" u="none" strike="noStrike" kern="1200" cap="none" spc="0" normalizeH="0" baseline="0" noProof="0">
                <a:ln>
                  <a:noFill/>
                </a:ln>
                <a:solidFill>
                  <a:srgbClr val="2E499D"/>
                </a:solidFill>
                <a:effectLst/>
                <a:uLnTx/>
                <a:uFillTx/>
                <a:latin typeface="Poppins Heavy"/>
                <a:ea typeface="Poppins Heavy"/>
                <a:cs typeface="Poppins Heavy"/>
                <a:sym typeface="Poppins Heavy"/>
              </a:rPr>
              <a:t>CAUSES 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700526" y="3416343"/>
            <a:ext cx="3432084" cy="3434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8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Historical: </a:t>
            </a:r>
            <a:r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Seen as moral/religious behaviour (Vandereychen, 2002)</a:t>
            </a:r>
          </a:p>
          <a:p>
            <a:pPr marL="0" marR="0" lvl="0" indent="0" algn="l" defTabSz="914400" rtl="0" eaLnBrk="1" fontAlgn="auto" latinLnBrk="0" hangingPunct="1">
              <a:lnSpc>
                <a:spcPts val="18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Late 19th century: Guil &amp; Lasegue recognised it a medical disorder         (Zipfel et al.,2015)</a:t>
            </a:r>
          </a:p>
          <a:p>
            <a:pPr marL="0" marR="0" lvl="0" indent="0" algn="l" defTabSz="914400" rtl="0" eaLnBrk="1" fontAlgn="auto" latinLnBrk="0" hangingPunct="1">
              <a:lnSpc>
                <a:spcPts val="18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Focused mainly on weight restoration</a:t>
            </a:r>
          </a:p>
          <a:p>
            <a:pPr marL="0" marR="0" lvl="0" indent="0" algn="l" defTabSz="914400" rtl="0" eaLnBrk="1" fontAlgn="auto" latinLnBrk="0" hangingPunct="1">
              <a:lnSpc>
                <a:spcPts val="18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Contemporary:</a:t>
            </a:r>
          </a:p>
          <a:p>
            <a:pPr marL="0" marR="0" lvl="0" indent="0" algn="l" defTabSz="914400" rtl="0" eaLnBrk="1" fontAlgn="auto" latinLnBrk="0" hangingPunct="1">
              <a:lnSpc>
                <a:spcPts val="18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Biopsychosocial understanding Multidisciplinary treatment (Webb et al., 2022)</a:t>
            </a:r>
          </a:p>
          <a:p>
            <a:pPr marL="0" marR="0" lvl="0" indent="0" algn="l" defTabSz="914400" rtl="0" eaLnBrk="1" fontAlgn="auto" latinLnBrk="0" hangingPunct="1">
              <a:lnSpc>
                <a:spcPts val="18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Modern therapies: Family based therapy (Haas et al.,2024)</a:t>
            </a:r>
          </a:p>
          <a:p>
            <a:pPr marL="0" marR="0" lvl="0" indent="0" algn="l" defTabSz="914400" rtl="0" eaLnBrk="1" fontAlgn="auto" latinLnBrk="0" hangingPunct="1">
              <a:lnSpc>
                <a:spcPts val="18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CBT-E (Fioravanti et al., 2025) Day/outpatient programes (Zipfel et al.,2015)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454473" y="2701711"/>
            <a:ext cx="5843770" cy="28415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Anorexia Nervosa</a:t>
            </a: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is a serious mental disorder within Feeding and Eating Disorders, characterised by persistent restriction of energy intake (Mendez, 2025)</a:t>
            </a:r>
          </a:p>
          <a:p>
            <a:pPr marL="0" marR="0" lvl="0" indent="0" algn="just" defTabSz="914400" rtl="0" eaLnBrk="1" fontAlgn="auto" latinLnBrk="0" hangingPunct="1">
              <a:lnSpc>
                <a:spcPts val="2332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65" b="1" i="0" u="none" strike="noStrike" kern="1200" cap="none" spc="0" normalizeH="0" baseline="0" noProof="0">
                <a:ln>
                  <a:noFill/>
                </a:ln>
                <a:solidFill>
                  <a:srgbClr val="2E499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KEY STATISTICS</a:t>
            </a:r>
          </a:p>
          <a:p>
            <a:pPr marL="0" marR="0" lvl="0" indent="0" algn="just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kumimoji="0" lang="en-US" sz="12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Incidence</a:t>
            </a:r>
          </a:p>
          <a:p>
            <a:pPr marL="280669" marR="0" lvl="1" indent="-140335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4.2 - 12.6 per 100,000 females</a:t>
            </a:r>
          </a:p>
          <a:p>
            <a:pPr marL="280669" marR="0" lvl="1" indent="-140335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1 per 100,000 males (van Eden, van Hoeken &amp; Hoek,2021)</a:t>
            </a:r>
          </a:p>
          <a:p>
            <a:pPr marL="280669" marR="0" lvl="1" indent="-140335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Pick age: 15 - 19 years (van Eden et al., 2021)</a:t>
            </a:r>
          </a:p>
          <a:p>
            <a:pPr marL="280669" marR="0" lvl="1" indent="-140335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2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Mortality rates:</a:t>
            </a: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5.1 deaths per 1,000 person - years (Arcelus et al., 2011)</a:t>
            </a:r>
          </a:p>
          <a:p>
            <a:pPr marL="280669" marR="0" lvl="1" indent="-140335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20% due to suicide</a:t>
            </a:r>
          </a:p>
          <a:p>
            <a:pPr marL="0" marR="0" lvl="0" indent="0" algn="just" defTabSz="914400" rtl="0" eaLnBrk="1" fontAlgn="auto" latinLnBrk="0" hangingPunct="1">
              <a:lnSpc>
                <a:spcPts val="20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99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51" name="TextBox 51"/>
          <p:cNvSpPr txBox="1"/>
          <p:nvPr/>
        </p:nvSpPr>
        <p:spPr>
          <a:xfrm>
            <a:off x="492495" y="8907686"/>
            <a:ext cx="3272443" cy="276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1" i="0" u="none" strike="noStrike" kern="1200" cap="none" spc="0" normalizeH="0" baseline="0" noProof="0">
                <a:ln>
                  <a:noFill/>
                </a:ln>
                <a:solidFill>
                  <a:srgbClr val="2E499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DIAGNOSIS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6850439" y="7505606"/>
            <a:ext cx="3282170" cy="276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1" i="0" u="none" strike="noStrike" kern="1200" cap="none" spc="0" normalizeH="0" baseline="0" noProof="0">
                <a:ln>
                  <a:noFill/>
                </a:ln>
                <a:solidFill>
                  <a:srgbClr val="2E499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CRITICAL ANALYSIS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525445" y="10790388"/>
            <a:ext cx="3660461" cy="276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1" i="0" u="none" strike="noStrike" kern="1200" cap="none" spc="0" normalizeH="0" baseline="0" noProof="0">
                <a:ln>
                  <a:noFill/>
                </a:ln>
                <a:solidFill>
                  <a:srgbClr val="2E499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CURRENT TREATMENTS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4319531" y="11217699"/>
            <a:ext cx="5915177" cy="1497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2261" marR="0" lvl="1" indent="-151130" algn="l" defTabSz="91440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Improve early detection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in schools &amp; primary care (Treasure et al., 2020)</a:t>
            </a:r>
          </a:p>
          <a:p>
            <a:pPr marL="302261" marR="0" lvl="1" indent="-151130" algn="l" defTabSz="91440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Increase access to specialist </a:t>
            </a: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community services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(NICE,2017)</a:t>
            </a:r>
          </a:p>
          <a:p>
            <a:pPr marL="302261" marR="0" lvl="1" indent="-151130" algn="l" defTabSz="91440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Address social media &amp; cultural pressure 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(van EEden et al.,2021)</a:t>
            </a:r>
          </a:p>
          <a:p>
            <a:pPr marL="302261" marR="0" lvl="1" indent="-151130" algn="l" defTabSz="91440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Ensure long-term follow -up 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(BEAT, 2026)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6566751" y="2558458"/>
            <a:ext cx="3432084" cy="753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9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900" b="1" i="0" u="none" strike="noStrike" kern="1200" cap="none" spc="0" normalizeH="0" baseline="0" noProof="0">
                <a:ln>
                  <a:noFill/>
                </a:ln>
                <a:solidFill>
                  <a:srgbClr val="2E499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HISTORICAL AND CONTEMPORARY UNDERSTANDING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418581" y="11241448"/>
            <a:ext cx="3610065" cy="2240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Primary care referal (NICE,2017)</a:t>
            </a:r>
          </a:p>
          <a:p>
            <a:pPr marL="0" marR="0" lvl="0" indent="0" algn="l" defTabSz="91440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Specialist multidisciplinary teams</a:t>
            </a:r>
          </a:p>
          <a:p>
            <a:pPr marL="0" marR="0" lvl="0" indent="0" algn="l" defTabSz="91440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Psychological therapies: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CBT-E family based therapy</a:t>
            </a:r>
          </a:p>
          <a:p>
            <a:pPr marL="0" marR="0" lvl="0" indent="0" algn="l" defTabSz="91440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Nutritional rehabilitation: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restore health weight</a:t>
            </a:r>
          </a:p>
          <a:p>
            <a:pPr marL="0" marR="0" lvl="0" indent="0" algn="l" defTabSz="91440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Medication for anxiety or depression</a:t>
            </a: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(Zipfel ei al., 2015)</a:t>
            </a:r>
          </a:p>
          <a:p>
            <a:pPr marL="0" marR="0" lvl="0" indent="0" algn="just" defTabSz="91440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57" name="TextBox 57"/>
          <p:cNvSpPr txBox="1"/>
          <p:nvPr/>
        </p:nvSpPr>
        <p:spPr>
          <a:xfrm>
            <a:off x="454473" y="6070956"/>
            <a:ext cx="5605779" cy="3266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AN</a:t>
            </a: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develops  through multiple interacting factors (Treasure et al.,2020)</a:t>
            </a:r>
          </a:p>
          <a:p>
            <a:pPr marL="280669" marR="0" lvl="1" indent="-140335" algn="just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2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Biological</a:t>
            </a: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- genetic and brain chemistry (Zipfel et al., 2015)</a:t>
            </a:r>
          </a:p>
          <a:p>
            <a:pPr marL="280669" marR="0" lvl="1" indent="-140335" algn="just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2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Psychological -</a:t>
            </a: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perfectionism, anxiety, low-self esteem</a:t>
            </a:r>
          </a:p>
          <a:p>
            <a:pPr marL="280669" marR="0" lvl="1" indent="-140335" algn="just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2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Sociocultural </a:t>
            </a: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- media pressure, thin ideal </a:t>
            </a:r>
          </a:p>
          <a:p>
            <a:pPr marL="280669" marR="0" lvl="1" indent="-140335" algn="just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2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Environmental</a:t>
            </a: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- family stress, life events (NICE,2017)</a:t>
            </a:r>
          </a:p>
          <a:p>
            <a:pPr marL="0" marR="0" lvl="0" indent="0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99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oppins"/>
              <a:ea typeface="Poppins"/>
              <a:cs typeface="Poppins"/>
              <a:sym typeface="Poppins"/>
            </a:endParaRPr>
          </a:p>
          <a:p>
            <a:pPr marL="0" marR="0" lvl="0" indent="0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99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oppins"/>
              <a:ea typeface="Poppins"/>
              <a:cs typeface="Poppins"/>
              <a:sym typeface="Poppins"/>
            </a:endParaRPr>
          </a:p>
          <a:p>
            <a:pPr marL="280669" marR="0" lvl="1" indent="-140335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2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Physical</a:t>
            </a: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: Rapid weight loss, low body weight (BMI &lt;18.5), </a:t>
            </a:r>
          </a:p>
          <a:p>
            <a:pPr marL="0" marR="0" lvl="0" indent="0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  hormonal imbalance (Mayo Clinic, 2026)</a:t>
            </a:r>
          </a:p>
          <a:p>
            <a:pPr marL="280669" marR="0" lvl="1" indent="-140335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2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Psychosocial</a:t>
            </a: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: anxiety and  depression</a:t>
            </a:r>
          </a:p>
          <a:p>
            <a:pPr marL="280669" marR="0" lvl="1" indent="-140335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2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Behavioural</a:t>
            </a: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: severe food  restriction (NICE,2017)</a:t>
            </a:r>
          </a:p>
          <a:p>
            <a:pPr marL="0" marR="0" lvl="0" indent="0" algn="l" defTabSz="914400" rtl="0" eaLnBrk="1" fontAlgn="auto" latinLnBrk="0" hangingPunct="1">
              <a:lnSpc>
                <a:spcPts val="138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99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oppins"/>
              <a:ea typeface="Poppins"/>
              <a:cs typeface="Poppins"/>
              <a:sym typeface="Poppins"/>
            </a:endParaRPr>
          </a:p>
          <a:p>
            <a:pPr marL="0" marR="0" lvl="0" indent="0" algn="l" defTabSz="914400" rtl="0" eaLnBrk="1" fontAlgn="auto" latinLnBrk="0" hangingPunct="1">
              <a:lnSpc>
                <a:spcPts val="138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99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oppins"/>
              <a:ea typeface="Poppins"/>
              <a:cs typeface="Poppins"/>
              <a:sym typeface="Poppins"/>
            </a:endParaRPr>
          </a:p>
          <a:p>
            <a:pPr marL="0" marR="0" lvl="0" indent="0" algn="l" defTabSz="914400" rtl="0" eaLnBrk="1" fontAlgn="auto" latinLnBrk="0" hangingPunct="1">
              <a:lnSpc>
                <a:spcPts val="138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88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et"/>
                <a:ea typeface="Garet"/>
                <a:cs typeface="Garet"/>
                <a:sym typeface="Garet"/>
              </a:rPr>
              <a:t> 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44828" y="7502850"/>
            <a:ext cx="3384379" cy="342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65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99" b="1" i="0" u="none" strike="noStrike" kern="1200" cap="none" spc="0" normalizeH="0" baseline="0" noProof="0">
                <a:ln>
                  <a:noFill/>
                </a:ln>
                <a:solidFill>
                  <a:srgbClr val="2E499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SYMPTOMS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4319531" y="10666069"/>
            <a:ext cx="2896817" cy="342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65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99" b="1" i="0" u="none" strike="noStrike" kern="1200" cap="none" spc="0" normalizeH="0" baseline="0" noProof="0">
                <a:ln>
                  <a:noFill/>
                </a:ln>
                <a:solidFill>
                  <a:srgbClr val="2E499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RECOMMENDATIONS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3764938" y="12823126"/>
            <a:ext cx="3377262" cy="375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95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9" b="1" i="0" u="none" strike="noStrike" kern="1200" cap="none" spc="0" normalizeH="0" baseline="0" noProof="0">
                <a:ln>
                  <a:noFill/>
                </a:ln>
                <a:solidFill>
                  <a:srgbClr val="2E499D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CONCLUSION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4405502" y="13226098"/>
            <a:ext cx="5829207" cy="1497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2259" marR="0" lvl="1" indent="-151129" algn="just" defTabSz="914400" rtl="0" eaLnBrk="1" fontAlgn="auto" latinLnBrk="0" hangingPunct="1">
              <a:lnSpc>
                <a:spcPts val="195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AN</a:t>
            </a:r>
            <a:r>
              <a:rPr kumimoji="0" lang="en-US" sz="13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 is life -</a:t>
            </a:r>
            <a:r>
              <a:rPr kumimoji="0" lang="en-US" sz="13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 tirreating but treatable</a:t>
            </a:r>
            <a:r>
              <a:rPr kumimoji="0" lang="en-US" sz="13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(AArcelus et al., 2011)</a:t>
            </a:r>
          </a:p>
          <a:p>
            <a:pPr marL="302259" marR="0" lvl="1" indent="-151129" algn="just" defTabSz="914400" rtl="0" eaLnBrk="1" fontAlgn="auto" latinLnBrk="0" hangingPunct="1">
              <a:lnSpc>
                <a:spcPts val="195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Cause involve</a:t>
            </a:r>
            <a:r>
              <a:rPr kumimoji="0" lang="en-US" sz="13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  biological, psychological &amp; social factors</a:t>
            </a:r>
          </a:p>
          <a:p>
            <a:pPr marL="302259" marR="0" lvl="1" indent="-151129" algn="just" defTabSz="914400" rtl="0" eaLnBrk="1" fontAlgn="auto" latinLnBrk="0" hangingPunct="1">
              <a:lnSpc>
                <a:spcPts val="195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Early multidisciplinary treatment improves recovery </a:t>
            </a:r>
            <a:r>
              <a:rPr kumimoji="0" lang="en-US" sz="13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(NICE,2017)</a:t>
            </a:r>
          </a:p>
          <a:p>
            <a:pPr marL="302259" marR="0" lvl="1" indent="-151129" algn="just" defTabSz="914400" rtl="0" eaLnBrk="1" fontAlgn="auto" latinLnBrk="0" hangingPunct="1">
              <a:lnSpc>
                <a:spcPts val="195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1399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 Bold"/>
                <a:ea typeface="Poppins Bold"/>
                <a:cs typeface="Poppins Bold"/>
                <a:sym typeface="Poppins Bold"/>
              </a:rPr>
              <a:t>Continued specialist care &amp; public </a:t>
            </a:r>
            <a:r>
              <a:rPr kumimoji="0" lang="en-US" sz="13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awareness are essential (Zipfel et al.,2015)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6695521" y="7847871"/>
            <a:ext cx="3693884" cy="2062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• Shift from moral judgement → medical understanding (Fixsen, 2024)</a:t>
            </a:r>
          </a:p>
          <a:p>
            <a:pPr marL="0" marR="0" lvl="0" indent="0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• Early care ignored psychological factors</a:t>
            </a:r>
          </a:p>
          <a:p>
            <a:pPr marL="0" marR="0" lvl="0" indent="0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• Modern multidisciplinary care more effective (Zipfel et al., 2015)</a:t>
            </a:r>
          </a:p>
          <a:p>
            <a:pPr marL="0" marR="0" lvl="0" indent="0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• Social media continues to increase risk</a:t>
            </a:r>
          </a:p>
          <a:p>
            <a:pPr marL="0" marR="0" lvl="0" indent="0" algn="l" defTabSz="914400" rtl="0" eaLnBrk="1" fontAlgn="auto" latinLnBrk="0" hangingPunct="1">
              <a:lnSpc>
                <a:spcPts val="181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Poppins"/>
                <a:cs typeface="Poppins"/>
                <a:sym typeface="Poppins"/>
              </a:rPr>
              <a:t> • NICE guidelines improved access, but inequalities remain (NICE, 2026)</a:t>
            </a:r>
          </a:p>
          <a:p>
            <a:pPr marL="0" marR="0" lvl="0" indent="0" algn="l" defTabSz="914400" rtl="0" eaLnBrk="1" fontAlgn="auto" latinLnBrk="0" hangingPunct="1">
              <a:lnSpc>
                <a:spcPts val="181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99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D96E6-C189-F5A9-8693-D531733F9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00" y="165100"/>
            <a:ext cx="4133792" cy="947695"/>
          </a:xfrm>
        </p:spPr>
        <p:txBody>
          <a:bodyPr/>
          <a:lstStyle/>
          <a:p>
            <a:r>
              <a:rPr lang="en-GB" dirty="0"/>
              <a:t>References</a:t>
            </a:r>
            <a:endParaRPr lang="ro-RO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681795-3310-F55C-439E-21EB783D4D31}"/>
              </a:ext>
            </a:extLst>
          </p:cNvPr>
          <p:cNvSpPr txBox="1"/>
          <p:nvPr/>
        </p:nvSpPr>
        <p:spPr>
          <a:xfrm>
            <a:off x="241300" y="1003300"/>
            <a:ext cx="10058400" cy="138068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ro-RO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American Psychiatric Association</a:t>
            </a: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(2022) </a:t>
            </a:r>
            <a:r>
              <a:rPr lang="ro-RO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Diagnostic and statistical manual of mental disorders (DSM-5-TR).</a:t>
            </a: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5th edn, text revision. Washington, DC: American Psychiatric Association.</a:t>
            </a: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Arcelus, J., Mitchell, A.J., Wales, J. and Nielsen, S. (2011) ‘Mortality rates in patients with anorexia nervosa and other eating disorders: a meta-analysis of 36 studies’, </a:t>
            </a:r>
            <a:r>
              <a:rPr lang="ro-RO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Archives of General Psychiatry</a:t>
            </a: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68(7), pp. 724–731.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Beat Eating Disorders. (2026) How many people have an eating disorder in the UK?. Available at: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https://www.beateatingdisorders.org.uk/get-information-and-support/about-eating-disorders/how-many-people-eating-disorder-uk/#:~:text=0.3%25%20for%20Anorexia%20(29%2C267),1%25%20for%20Bulimia%20(97%2C557)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18 March 2026).</a:t>
            </a:r>
          </a:p>
          <a:p>
            <a:pPr algn="just">
              <a:lnSpc>
                <a:spcPct val="150000"/>
              </a:lnSpc>
              <a:buNone/>
            </a:pPr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Fioravanti, G. </a:t>
            </a:r>
            <a:r>
              <a:rPr lang="ro-RO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 (2025) “Metacognitive Interpersonal Therapy‐Eating Disorders (MIT‐ED) Versus CBT‐E for Adults: A Proof‐of‐Concept Randomized Controlled Trial,” </a:t>
            </a:r>
            <a:r>
              <a:rPr lang="ro-RO" sz="1600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journal of eating disorders</a:t>
            </a:r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, 58(5), pp. 993–998.</a:t>
            </a:r>
            <a:r>
              <a:rPr lang="en-GB" sz="1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 </a:t>
            </a:r>
          </a:p>
          <a:p>
            <a:pPr algn="just">
              <a:lnSpc>
                <a:spcPct val="150000"/>
              </a:lnSpc>
              <a:buNone/>
            </a:pP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Fixsen, A. (2024) ‘Anorexia nervosa: The making of the first eating disorder’, in </a:t>
            </a:r>
            <a:r>
              <a:rPr lang="ro-RO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Construction of Eating Disorders: Psychiatry, Politics and Cultural Representations of Disordered Eating</a:t>
            </a: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Cham: Springer Nature Switzerland, pp. 65–95.</a:t>
            </a: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Haas, V.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(2024) “Comparing family‐based treatment with inpatient treatment in youth with anorexia nervosa eligible for hospitalization: A 12‐month feasibility study,”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journal of eating disorders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57(2), pp. 388–399.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Mayo Clinic. (2026) 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Anorexia nervosa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https://www.mayoclinic.org/diseases-conditions/anorexia-nervosa/symptoms-causes/syc-20353591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18 March 2026).</a:t>
            </a:r>
            <a:endParaRPr lang="ro-RO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Mendez, S. (2025) </a:t>
            </a:r>
            <a:r>
              <a:rPr lang="ro-RO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Guide to new ICD-11 codes for dietitians.</a:t>
            </a: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ro-RO" sz="16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https://www.gethealthie.com/blog/icd-11-and-dietitians-new-icd-codes</a:t>
            </a: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</a:t>
            </a:r>
            <a:r>
              <a:rPr lang="en-GB" sz="16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18</a:t>
            </a: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March 2026).</a:t>
            </a: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ro-RO" sz="16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</a:t>
            </a:r>
            <a:r>
              <a:rPr kumimoji="0" lang="ro-RO" sz="16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(2026) </a:t>
            </a:r>
            <a:r>
              <a:rPr kumimoji="0" lang="ro-RO" sz="16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Overview – Anorexia nervosa.</a:t>
            </a:r>
            <a:r>
              <a:rPr kumimoji="0" lang="ro-RO" sz="16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kumimoji="0" lang="ro-RO" sz="16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https://www.nhs.uk/mental-health/conditions/anorexia/overview/</a:t>
            </a:r>
            <a:r>
              <a:rPr kumimoji="0" lang="ro-RO" sz="16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</a:t>
            </a:r>
            <a:r>
              <a:rPr kumimoji="0" lang="en-GB" sz="16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18</a:t>
            </a:r>
            <a:r>
              <a:rPr kumimoji="0" lang="ro-RO" sz="16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March 2026).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ro-RO" sz="16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National Institute for Health and Care Excellence (NICE) (2017) </a:t>
            </a:r>
            <a:r>
              <a:rPr kumimoji="0" lang="ro-RO" sz="16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Eating disorders: recognition and treatment.</a:t>
            </a:r>
            <a:r>
              <a:rPr kumimoji="0" lang="ro-RO" sz="16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NICE guideline [NG69]. Available at: </a:t>
            </a:r>
            <a:r>
              <a:rPr kumimoji="0" lang="ro-RO" sz="1600" b="0" i="0" u="sng" strike="noStrike" kern="1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https://www.nice.org.uk/guidance/ng69</a:t>
            </a:r>
            <a:r>
              <a:rPr kumimoji="0" lang="ro-RO" sz="16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18 March 2026).</a:t>
            </a:r>
            <a:endParaRPr kumimoji="0" lang="en-GB" sz="16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Smink, F.R.E., van Hoeken, D. and Hoek, H.W. (2012) “Epidemiology of Eating Disorders: Incidence, Prevalence and Mortality Rates,” </a:t>
            </a:r>
            <a:r>
              <a:rPr lang="ro-RO" sz="1600" i="1" dirty="0">
                <a:latin typeface="Arial" panose="020B0604020202020204" pitchFamily="34" charset="0"/>
                <a:cs typeface="Arial" panose="020B0604020202020204" pitchFamily="34" charset="0"/>
              </a:rPr>
              <a:t>Current psychiatry reports</a:t>
            </a:r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, 14(4), pp. 406–414.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Treasure, J., Duarte, T.A. and Schmidt, U. (2020) “Eating disorders,”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Lancet (British edition)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395(10227), pp. 899–911</a:t>
            </a:r>
            <a:r>
              <a:rPr lang="en-GB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  <a:buNone/>
            </a:pPr>
            <a:r>
              <a:rPr lang="ro-RO" sz="16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van Eeden, A.E., van Hoeken, D. and Hoek, H.W. (2021) ‘Incidence, prevalence and mortality of anorexia nervosa and bulimia nervosa’, </a:t>
            </a:r>
            <a:r>
              <a:rPr lang="ro-RO" sz="16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Current Opinion in Psychiatry</a:t>
            </a:r>
            <a:r>
              <a:rPr lang="ro-RO" sz="16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34(6), pp. 515–524.</a:t>
            </a:r>
            <a:endParaRPr lang="en-GB" sz="16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ro-RO" sz="16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ro-RO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7814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9B26A7D-4BE3-ACD6-2F4C-8E42AE3D1138}"/>
              </a:ext>
            </a:extLst>
          </p:cNvPr>
          <p:cNvSpPr txBox="1"/>
          <p:nvPr/>
        </p:nvSpPr>
        <p:spPr>
          <a:xfrm>
            <a:off x="305179" y="1536700"/>
            <a:ext cx="10058400" cy="43341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endParaRPr lang="ro-RO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Vandereycken, W. (2002) ‘History of anorexia nervosa and bulimia nervosa’, in Fairburn, C.G. and Brownell, K.D. (eds.) </a:t>
            </a:r>
            <a:r>
              <a:rPr lang="ro-RO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Eating disorders and obesity: a comprehensive handbook.</a:t>
            </a: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2nd edn. New York: Guilford Press.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Zipfel, S., Giel, K.E., Bulik, C.M., Hay, P. and Schmidt, U. (2015) ‘Anorexia nervosa: aetiology, assessment, and treatment’, </a:t>
            </a:r>
            <a:r>
              <a:rPr lang="ro-RO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Lancet Psychiatry</a:t>
            </a:r>
            <a:r>
              <a:rPr lang="ro-RO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2(12), pp. 1099–1111.</a:t>
            </a:r>
          </a:p>
          <a:p>
            <a:pPr algn="just">
              <a:lnSpc>
                <a:spcPct val="150000"/>
              </a:lnSpc>
              <a:buNone/>
            </a:pPr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Webb, H. </a:t>
            </a:r>
            <a:r>
              <a:rPr lang="ro-RO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 (2022) “Clinicians’ perspectives on supporting individuals with severe anorexia nervosa in specialist eating disorder intensive treatment settings,” </a:t>
            </a:r>
            <a:r>
              <a:rPr lang="ro-RO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disorders</a:t>
            </a:r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, 10(1).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WHO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ICD-11, International Classification of Diseases 11th Revision.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https://icd.who.int/en/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 Accessed: 24 March 2026). </a:t>
            </a:r>
            <a:endParaRPr lang="ro-RO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endParaRPr lang="en-GB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endParaRPr lang="ro-RO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328F60-8FF5-AA09-AA3C-6E0F35B16908}"/>
              </a:ext>
            </a:extLst>
          </p:cNvPr>
          <p:cNvSpPr txBox="1"/>
          <p:nvPr/>
        </p:nvSpPr>
        <p:spPr>
          <a:xfrm>
            <a:off x="317500" y="469900"/>
            <a:ext cx="5349922" cy="884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5145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References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4060207057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1382</Words>
  <Application>Microsoft Office PowerPoint</Application>
  <PresentationFormat>Custom</PresentationFormat>
  <Paragraphs>92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5" baseType="lpstr">
      <vt:lpstr>Aptos</vt:lpstr>
      <vt:lpstr>Poppins Heavy</vt:lpstr>
      <vt:lpstr>Poppins Bold</vt:lpstr>
      <vt:lpstr>Garet</vt:lpstr>
      <vt:lpstr>Arial</vt:lpstr>
      <vt:lpstr>Poppins</vt:lpstr>
      <vt:lpstr>Calibri</vt:lpstr>
      <vt:lpstr>Open Sauce Heavy</vt:lpstr>
      <vt:lpstr>Aptos Display</vt:lpstr>
      <vt:lpstr>1_Office Theme</vt:lpstr>
      <vt:lpstr>Office Theme</vt:lpstr>
      <vt:lpstr>            6B80 ANOREXIA NERVOSA GROUP: FEEDING OR EATING DISORDERS  Student name: Nadejda Canter Student number: 2324209 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Modern Brand Building Poster</dc:title>
  <cp:lastModifiedBy>Nadia Canter</cp:lastModifiedBy>
  <cp:revision>6</cp:revision>
  <dcterms:created xsi:type="dcterms:W3CDTF">2006-08-16T00:00:00Z</dcterms:created>
  <dcterms:modified xsi:type="dcterms:W3CDTF">2026-03-24T12:17:12Z</dcterms:modified>
  <dc:identifier>DAHEa8A8ZDQ</dc:identifier>
</cp:coreProperties>
</file>