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8"/>
  </p:notesMasterIdLst>
  <p:handoutMasterIdLst>
    <p:handoutMasterId r:id="rId29"/>
  </p:handoutMasterIdLst>
  <p:sldIdLst>
    <p:sldId id="256" r:id="rId5"/>
    <p:sldId id="283" r:id="rId6"/>
    <p:sldId id="383" r:id="rId7"/>
    <p:sldId id="406" r:id="rId8"/>
    <p:sldId id="405" r:id="rId9"/>
    <p:sldId id="382" r:id="rId10"/>
    <p:sldId id="385" r:id="rId11"/>
    <p:sldId id="410" r:id="rId12"/>
    <p:sldId id="387" r:id="rId13"/>
    <p:sldId id="389" r:id="rId14"/>
    <p:sldId id="392" r:id="rId15"/>
    <p:sldId id="407" r:id="rId16"/>
    <p:sldId id="391" r:id="rId17"/>
    <p:sldId id="408" r:id="rId18"/>
    <p:sldId id="395" r:id="rId19"/>
    <p:sldId id="401" r:id="rId20"/>
    <p:sldId id="402" r:id="rId21"/>
    <p:sldId id="403" r:id="rId22"/>
    <p:sldId id="404" r:id="rId23"/>
    <p:sldId id="400" r:id="rId24"/>
    <p:sldId id="409" r:id="rId25"/>
    <p:sldId id="381" r:id="rId26"/>
    <p:sldId id="315" r:id="rId27"/>
  </p:sldIdLst>
  <p:sldSz cx="9144000" cy="6858000" type="screen4x3"/>
  <p:notesSz cx="6865938" cy="95408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05" userDrawn="1">
          <p15:clr>
            <a:srgbClr val="A4A3A4"/>
          </p15:clr>
        </p15:guide>
        <p15:guide id="2" pos="2163" userDrawn="1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30380A8-C3F2-5036-232D-0FB57855080F}" name="Laila Surani" initials="LS" userId="S::lsurani2@uel.ac.uk::2b313381-eb71-4008-bb2e-b5d1f67f8002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312"/>
    <p:restoredTop sz="95033" autoAdjust="0"/>
  </p:normalViewPr>
  <p:slideViewPr>
    <p:cSldViewPr>
      <p:cViewPr varScale="1">
        <p:scale>
          <a:sx n="82" d="100"/>
          <a:sy n="82" d="100"/>
        </p:scale>
        <p:origin x="116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05"/>
        <p:guide pos="216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477044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9109" y="0"/>
            <a:ext cx="2975240" cy="477044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062175"/>
            <a:ext cx="2975240" cy="477044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9109" y="9062175"/>
            <a:ext cx="2975240" cy="477044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477044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477044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47750" y="715963"/>
            <a:ext cx="4770438" cy="3578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744" tIns="46872" rIns="93744" bIns="4687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6594" y="4531916"/>
            <a:ext cx="5492750" cy="4293394"/>
          </a:xfrm>
          <a:prstGeom prst="rect">
            <a:avLst/>
          </a:prstGeom>
        </p:spPr>
        <p:txBody>
          <a:bodyPr vert="horz" lIns="93744" tIns="46872" rIns="93744" bIns="46872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062175"/>
            <a:ext cx="2975240" cy="477044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9109" y="9062175"/>
            <a:ext cx="2975240" cy="477044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79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3230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20/11/2024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althwatchenfield.co.uk/news/2024-02-01/listening-enfield-community-priorities-2024-2025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fficeforstudents.org.uk/publications/meeting-the-mental-health-needs-of-students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annals-general-psychiatry.biomedcentral.com/articles/10.1186/s12991-018-0188-0" TargetMode="External"/><Relationship Id="rId2" Type="http://schemas.openxmlformats.org/officeDocument/2006/relationships/hyperlink" Target="https://www.cambridge.org/core/journals/the-british-journal-of-psychiatry/article/stigma-the-feelings-and-experiences-of-46-people-with-mental-illness/920C7C5C3CC746B6C0562F7EC315C238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52132B1-FCD7-49F3-B7D9-19162CB79F30}"/>
              </a:ext>
            </a:extLst>
          </p:cNvPr>
          <p:cNvSpPr/>
          <p:nvPr/>
        </p:nvSpPr>
        <p:spPr>
          <a:xfrm>
            <a:off x="755576" y="3429000"/>
            <a:ext cx="7560840" cy="2304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8352928" cy="4968552"/>
          </a:xfrm>
        </p:spPr>
        <p:txBody>
          <a:bodyPr>
            <a:normAutofit fontScale="90000"/>
          </a:bodyPr>
          <a:lstStyle/>
          <a:p>
            <a:r>
              <a:rPr lang="en-GB" dirty="0"/>
              <a:t> </a:t>
            </a:r>
            <a:br>
              <a:rPr lang="en-GB" dirty="0"/>
            </a:br>
            <a:br>
              <a:rPr lang="en-GB" dirty="0"/>
            </a:br>
            <a:r>
              <a:rPr lang="en-GB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Changemakers: Creativity and Value Creation </a:t>
            </a:r>
            <a:br>
              <a:rPr lang="en-GB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(BMHP5014)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27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Week 7</a:t>
            </a:r>
            <a:br>
              <a:rPr lang="en-GB" sz="27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27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Unit 4: What’s the verdict?</a:t>
            </a:r>
            <a:br>
              <a:rPr lang="en-GB" sz="2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20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Topic 1: It's all in the numbers</a:t>
            </a:r>
            <a:br>
              <a:rPr lang="en-GB" sz="20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Topic 2: There's a theme here</a:t>
            </a:r>
            <a:br>
              <a:rPr lang="en-GB" sz="1050" b="1" i="0" dirty="0">
                <a:solidFill>
                  <a:srgbClr val="555555"/>
                </a:solidFill>
                <a:effectLst/>
                <a:latin typeface="-apple-system"/>
              </a:rPr>
            </a:br>
            <a:endParaRPr lang="en-GB" altLang="en-US" sz="22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Objectives of session…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507288" cy="42484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Discuss and understand Unit 4 topics about:</a:t>
            </a:r>
          </a:p>
          <a:p>
            <a:r>
              <a:rPr lang="en-GB" sz="2800" dirty="0"/>
              <a:t>Quantitative research </a:t>
            </a:r>
          </a:p>
          <a:p>
            <a:r>
              <a:rPr lang="en-GB" sz="2800" dirty="0"/>
              <a:t>Quantitative data analysis</a:t>
            </a:r>
          </a:p>
          <a:p>
            <a:r>
              <a:rPr lang="en-GB" sz="2800" dirty="0"/>
              <a:t>Qualitative research</a:t>
            </a:r>
          </a:p>
          <a:p>
            <a:r>
              <a:rPr lang="en-GB" sz="2800" dirty="0"/>
              <a:t>Qualitative data analysis 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b="1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b="1" dirty="0"/>
          </a:p>
          <a:p>
            <a:endParaRPr lang="en-GB" b="1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b="1" dirty="0"/>
          </a:p>
          <a:p>
            <a:pPr lvl="1"/>
            <a:endParaRPr lang="en-GB" b="1" dirty="0"/>
          </a:p>
          <a:p>
            <a:pPr lvl="1"/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30456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94226-8814-A41F-6530-0A1B65118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What does quantitative research mean?</a:t>
            </a:r>
          </a:p>
        </p:txBody>
      </p:sp>
      <p:pic>
        <p:nvPicPr>
          <p:cNvPr id="7" name="Content Placeholder 6" descr="Magnifying glass showing decling performance">
            <a:extLst>
              <a:ext uri="{FF2B5EF4-FFF2-40B4-BE49-F238E27FC236}">
                <a16:creationId xmlns:a16="http://schemas.microsoft.com/office/drawing/2014/main" id="{0DDDE51C-86B4-9630-85CC-2DA1F4E4F0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700808"/>
            <a:ext cx="5760640" cy="3839488"/>
          </a:xfrm>
        </p:spPr>
      </p:pic>
    </p:spTree>
    <p:extLst>
      <p:ext uri="{BB962C8B-B14F-4D97-AF65-F5344CB8AC3E}">
        <p14:creationId xmlns:p14="http://schemas.microsoft.com/office/powerpoint/2010/main" val="14154227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B293B-E168-52F8-A0CC-62268B4E1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Quantitative research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FA3810-C868-E6D4-3F00-7F324AFC6C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7427168" cy="2116831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Quantitative research is the process of collecting and analysing numerical data.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AE6A59-8A17-E0DA-95A6-EF165007B1B8}"/>
              </a:ext>
            </a:extLst>
          </p:cNvPr>
          <p:cNvSpPr txBox="1"/>
          <p:nvPr/>
        </p:nvSpPr>
        <p:spPr>
          <a:xfrm>
            <a:off x="5436096" y="4888467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(Watson, 2015) </a:t>
            </a:r>
          </a:p>
        </p:txBody>
      </p:sp>
    </p:spTree>
    <p:extLst>
      <p:ext uri="{BB962C8B-B14F-4D97-AF65-F5344CB8AC3E}">
        <p14:creationId xmlns:p14="http://schemas.microsoft.com/office/powerpoint/2010/main" val="4125797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95EA5B-CB87-D297-65CD-76714F590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 b="1" dirty="0"/>
              <a:t>What statistics mean?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54FB77-A3DA-2B79-226A-0C9AC39980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142" b="2241"/>
          <a:stretch/>
        </p:blipFill>
        <p:spPr>
          <a:xfrm>
            <a:off x="457200" y="1600201"/>
            <a:ext cx="8229600" cy="39170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3684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E8061-DE50-A57E-443D-1FFF37D4B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sz="3600" b="1" dirty="0"/>
              <a:t>What statistics mean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B4BB3E4-00D3-AC27-F2CA-F249CA7E43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9696" b="54080"/>
          <a:stretch/>
        </p:blipFill>
        <p:spPr>
          <a:xfrm>
            <a:off x="1539903" y="1916832"/>
            <a:ext cx="6064193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821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6CD00-49AC-CAA6-72CA-3547C346B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Descriptive statistical analysis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4DD34A-67ED-FB09-DC69-0ADC6E95B8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655" y="2060848"/>
            <a:ext cx="8838689" cy="350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4885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D4E45-1292-EFFD-2AB2-3391CE3DE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statistic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2697B450-C405-5917-513C-081F36751E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2204864"/>
            <a:ext cx="3911510" cy="326784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D0B0C1E-EB8C-A155-F6B2-B00773C78D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976" y="2420888"/>
            <a:ext cx="4650208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054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4A4E7F-0E6B-8700-612E-4FB577B6A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Class discussion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B5A82B-3ECC-2A08-4CAB-E2952E5FBD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844824"/>
            <a:ext cx="8229600" cy="34129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i="1" dirty="0">
                <a:solidFill>
                  <a:srgbClr val="0070C0"/>
                </a:solidFill>
              </a:rPr>
              <a:t>Topic: Mental health in the UK. </a:t>
            </a:r>
          </a:p>
          <a:p>
            <a:endParaRPr lang="en-GB" dirty="0"/>
          </a:p>
          <a:p>
            <a:r>
              <a:rPr lang="en-GB" dirty="0"/>
              <a:t>Think of a research question about this topic, for which it would be required to use descriptive statistics.</a:t>
            </a:r>
          </a:p>
          <a:p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</a:rPr>
              <a:t>Write on Moodle and Share with the class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4917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5B836-C1F6-56E6-3574-79F6C9D81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dirty="0"/>
              <a:t>Research sample for quantitative study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C55758-BFF2-1EFA-7DF8-7BF0FD56C8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075240" cy="3124943"/>
          </a:xfrm>
        </p:spPr>
        <p:txBody>
          <a:bodyPr>
            <a:normAutofit lnSpcReduction="10000"/>
          </a:bodyPr>
          <a:lstStyle/>
          <a:p>
            <a:r>
              <a:rPr lang="en-GB" sz="2800" b="0" i="0" dirty="0">
                <a:solidFill>
                  <a:srgbClr val="111111"/>
                </a:solidFill>
                <a:effectLst/>
              </a:rPr>
              <a:t>Quantitative research is a way to learn about a particular group of people, known as a </a:t>
            </a:r>
            <a:r>
              <a:rPr lang="en-GB" sz="2800" b="1" i="0" dirty="0">
                <a:solidFill>
                  <a:srgbClr val="111111"/>
                </a:solidFill>
                <a:effectLst/>
              </a:rPr>
              <a:t>sample population</a:t>
            </a:r>
            <a:r>
              <a:rPr lang="en-GB" sz="2800" b="0" i="0" dirty="0">
                <a:solidFill>
                  <a:srgbClr val="111111"/>
                </a:solidFill>
                <a:effectLst/>
              </a:rPr>
              <a:t>. </a:t>
            </a:r>
          </a:p>
          <a:p>
            <a:r>
              <a:rPr lang="en-GB" sz="2800" b="0" i="0" dirty="0">
                <a:solidFill>
                  <a:srgbClr val="111111"/>
                </a:solidFill>
                <a:effectLst/>
              </a:rPr>
              <a:t>Using scientific inquiry, quantitative research relies on data that are observed or measured to examine questions about the sample population.</a:t>
            </a:r>
            <a:endParaRPr lang="en-GB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CDF9B8-2F2C-498C-8143-1BE1E07F63AC}"/>
              </a:ext>
            </a:extLst>
          </p:cNvPr>
          <p:cNvSpPr txBox="1"/>
          <p:nvPr/>
        </p:nvSpPr>
        <p:spPr>
          <a:xfrm>
            <a:off x="5580112" y="5073133"/>
            <a:ext cx="25594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(Delice, 2010)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53159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BEEEC-F746-FFC2-0CA4-D744465BB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Analysing quantitative data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75A030E-7945-B88D-2653-B70EB1D304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348" y="1772816"/>
            <a:ext cx="8823304" cy="3507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440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50EDA-81F6-721C-1660-55FA53067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90263"/>
            <a:ext cx="8229600" cy="114300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 b="1" dirty="0"/>
              <a:t>Chart presentation in understanding data </a:t>
            </a:r>
          </a:p>
        </p:txBody>
      </p:sp>
      <p:pic>
        <p:nvPicPr>
          <p:cNvPr id="1026" name="Picture 2" descr="Priorities Pie Chart 24-25 ">
            <a:extLst>
              <a:ext uri="{FF2B5EF4-FFF2-40B4-BE49-F238E27FC236}">
                <a16:creationId xmlns:a16="http://schemas.microsoft.com/office/drawing/2014/main" id="{7A1009E9-FC1C-4855-EAE2-2DE0D4B50C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1" t="8222" r="7285" b="6874"/>
          <a:stretch/>
        </p:blipFill>
        <p:spPr bwMode="auto">
          <a:xfrm>
            <a:off x="4283968" y="2337929"/>
            <a:ext cx="4729255" cy="2627364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76982F-BC40-C2CA-2E7B-8B4CDCAC0B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0777" y="1720271"/>
            <a:ext cx="4038600" cy="324502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000" dirty="0"/>
              <a:t>A chart is a graphical representation for data visualisation, in which "the data is represented by symbols, such as bars in a bar chart, lines in a line chart, or slices in a pie chart". 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A chart can represent tabular numeric data, functions or some kinds of quality structure and provides different info.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591177-697B-8BC1-1754-AED81AE1B38C}"/>
              </a:ext>
            </a:extLst>
          </p:cNvPr>
          <p:cNvSpPr txBox="1"/>
          <p:nvPr/>
        </p:nvSpPr>
        <p:spPr>
          <a:xfrm>
            <a:off x="4791381" y="5091562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/>
              <a:t>Source: Healthwatch Enfield </a:t>
            </a:r>
            <a:r>
              <a:rPr lang="en-GB" sz="1200" dirty="0">
                <a:hlinkClick r:id="rId3"/>
              </a:rPr>
              <a:t>Listening to Enfield: Community Priorities for 2024–2025 | Healthwatch Enfield</a:t>
            </a:r>
            <a:r>
              <a:rPr lang="en-GB" sz="1200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D79CF9-59D0-7074-8E57-B00DE61C0381}"/>
              </a:ext>
            </a:extLst>
          </p:cNvPr>
          <p:cNvSpPr txBox="1"/>
          <p:nvPr/>
        </p:nvSpPr>
        <p:spPr>
          <a:xfrm>
            <a:off x="4402206" y="1905463"/>
            <a:ext cx="47292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Example: Top Health Priorities in Enfield</a:t>
            </a:r>
          </a:p>
        </p:txBody>
      </p:sp>
    </p:spTree>
    <p:extLst>
      <p:ext uri="{BB962C8B-B14F-4D97-AF65-F5344CB8AC3E}">
        <p14:creationId xmlns:p14="http://schemas.microsoft.com/office/powerpoint/2010/main" val="2595187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DAB80-121D-83C1-5643-F044FA66E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011343" cy="917998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+mn-lt"/>
              </a:rPr>
              <a:t>Example of a graph - </a:t>
            </a:r>
            <a:r>
              <a:rPr lang="en-GB" sz="2800" b="0" i="0" dirty="0">
                <a:solidFill>
                  <a:srgbClr val="002554"/>
                </a:solidFill>
                <a:effectLst/>
                <a:highlight>
                  <a:srgbClr val="FFFFFF"/>
                </a:highlight>
                <a:latin typeface="+mn-lt"/>
              </a:rPr>
              <a:t>Proportion of full-time students who reported having a mental health condition, by sex</a:t>
            </a:r>
            <a:r>
              <a:rPr lang="en-GB" sz="2800" b="1" dirty="0">
                <a:latin typeface="+mn-lt"/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56B6E9-2666-7CDE-7860-0D450CD353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115" y="1010653"/>
            <a:ext cx="6097769" cy="429621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87A501E-F0A1-62FB-A8A5-A547A9D4E56B}"/>
              </a:ext>
            </a:extLst>
          </p:cNvPr>
          <p:cNvSpPr txBox="1"/>
          <p:nvPr/>
        </p:nvSpPr>
        <p:spPr>
          <a:xfrm>
            <a:off x="2123728" y="5384249"/>
            <a:ext cx="631053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Source: </a:t>
            </a:r>
            <a:r>
              <a:rPr lang="en-GB" sz="1200" dirty="0">
                <a:hlinkClick r:id="rId3"/>
              </a:rPr>
              <a:t>Meeting the mental health needs of students - Office for Students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9830276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B9107-A9C9-66D1-CE1E-D1F8C7BE7F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3016"/>
            <a:ext cx="8229600" cy="646331"/>
          </a:xfrm>
        </p:spPr>
        <p:txBody>
          <a:bodyPr>
            <a:noAutofit/>
          </a:bodyPr>
          <a:lstStyle/>
          <a:p>
            <a:r>
              <a:rPr lang="en-GB" sz="3600" b="1" dirty="0"/>
              <a:t>Group work: 10 mins</a:t>
            </a:r>
            <a:endParaRPr lang="en-GB" sz="360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E176969-6B36-47EF-4A7C-629A202285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1448699"/>
            <a:ext cx="8640960" cy="54022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B324069-517F-7CC9-FED8-0F4E9320E416}"/>
              </a:ext>
            </a:extLst>
          </p:cNvPr>
          <p:cNvSpPr txBox="1"/>
          <p:nvPr/>
        </p:nvSpPr>
        <p:spPr>
          <a:xfrm>
            <a:off x="539552" y="711528"/>
            <a:ext cx="82296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/>
              <a:t>In your group, interpretate the graph and post your answers on this week’s Forum on Moodle.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27485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0D3DC3-985E-FCBD-D51F-ED1724FDE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sz="3600" b="1" dirty="0"/>
              <a:t>What is a qualitative research?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62DB39-32C9-5120-C5A8-37E64A9732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048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Qualitative research methodology involves collecting and analysing non-numerical data (such as text, video, or audio) to understand concepts, opinions, or experiences.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676D59A-8A1C-CE95-8FB4-95A6B9EBB120}"/>
              </a:ext>
            </a:extLst>
          </p:cNvPr>
          <p:cNvSpPr txBox="1"/>
          <p:nvPr/>
        </p:nvSpPr>
        <p:spPr>
          <a:xfrm>
            <a:off x="3851920" y="4373379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</a:t>
            </a:r>
            <a:r>
              <a:rPr lang="en-GB" dirty="0" err="1"/>
              <a:t>Tenny</a:t>
            </a:r>
            <a:r>
              <a:rPr lang="en-GB" dirty="0"/>
              <a:t>, Brannan, and Brannan, 2017)</a:t>
            </a:r>
          </a:p>
        </p:txBody>
      </p:sp>
    </p:spTree>
    <p:extLst>
      <p:ext uri="{BB962C8B-B14F-4D97-AF65-F5344CB8AC3E}">
        <p14:creationId xmlns:p14="http://schemas.microsoft.com/office/powerpoint/2010/main" val="3810737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2DF39-D77F-90EE-FD29-77EFDD264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The four stages of qualitative research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CBE04CA-3128-E05D-6C8E-1A9704170A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420" y="1916832"/>
            <a:ext cx="8889159" cy="3421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520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A48B0B-9B29-8A36-7770-AC6F17D4B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Organising Qualitative data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932465-95D5-E0F9-DF1E-D4050D0F01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556792"/>
            <a:ext cx="8589640" cy="393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9719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7FAD4-EC21-09AF-E062-F213531B6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en-GB" sz="3600" b="1" dirty="0"/>
              <a:t>Transcribing qualitative research data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553971E-D5B1-1BD2-2CE2-A3220C2C33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268760"/>
            <a:ext cx="4896544" cy="28700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0C539B8-1223-B8DD-59C8-B7A8C0F199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4" y="1916832"/>
            <a:ext cx="4423971" cy="3063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562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31796-AF8C-5187-A59A-36EB94942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b="1" dirty="0"/>
              <a:t>Thematic analysis in Qualitative research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9680D0-4A5C-867A-23A9-54558D0834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3843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i="0" dirty="0">
                <a:solidFill>
                  <a:srgbClr val="000000"/>
                </a:solidFill>
                <a:effectLst/>
              </a:rPr>
              <a:t>Thematic</a:t>
            </a:r>
            <a:r>
              <a:rPr lang="en-GB" b="0" i="0" dirty="0">
                <a:solidFill>
                  <a:srgbClr val="222222"/>
                </a:solidFill>
                <a:effectLst/>
              </a:rPr>
              <a:t> </a:t>
            </a:r>
            <a:r>
              <a:rPr lang="en-GB" b="1" i="0" dirty="0">
                <a:solidFill>
                  <a:srgbClr val="000000"/>
                </a:solidFill>
                <a:effectLst/>
              </a:rPr>
              <a:t>analysis</a:t>
            </a:r>
            <a:r>
              <a:rPr lang="en-GB" b="0" i="0" dirty="0">
                <a:solidFill>
                  <a:srgbClr val="222222"/>
                </a:solidFill>
                <a:effectLst/>
              </a:rPr>
              <a:t> (TA) is a method for identifying, analysing, and interpreting patterns of meaning (‘themes’) within qualitative data.</a:t>
            </a:r>
          </a:p>
          <a:p>
            <a:pPr marL="0" indent="0">
              <a:buNone/>
            </a:pPr>
            <a:endParaRPr lang="en-GB" dirty="0">
              <a:solidFill>
                <a:srgbClr val="222222"/>
              </a:solidFill>
            </a:endParaRPr>
          </a:p>
          <a:p>
            <a:pPr marL="0" indent="0" algn="r">
              <a:buNone/>
            </a:pPr>
            <a:r>
              <a:rPr lang="en-GB" sz="2000" b="0" i="0" dirty="0">
                <a:solidFill>
                  <a:srgbClr val="222222"/>
                </a:solidFill>
                <a:effectLst/>
              </a:rPr>
              <a:t>                      (Castleberry and Nolen, 2018).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5157668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D9E02-5BB6-9D02-AB91-782190591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34082"/>
          </a:xfrm>
        </p:spPr>
        <p:txBody>
          <a:bodyPr>
            <a:noAutofit/>
          </a:bodyPr>
          <a:lstStyle/>
          <a:p>
            <a:r>
              <a:rPr lang="en-GB" sz="4000" b="1" dirty="0"/>
              <a:t>Group work: 30 mins</a:t>
            </a:r>
            <a:endParaRPr lang="en-GB" sz="2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30BF32-56F8-7345-250A-9F8491C1BB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60851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b="1" dirty="0"/>
              <a:t>Read one of the research articles below and find out what was the methods they used, their sample size, and how data were analysed.</a:t>
            </a:r>
          </a:p>
          <a:p>
            <a:pPr marL="0" indent="0">
              <a:buNone/>
            </a:pPr>
            <a:r>
              <a:rPr lang="en-GB" sz="1800" b="1" i="0" dirty="0">
                <a:solidFill>
                  <a:srgbClr val="222222"/>
                </a:solidFill>
                <a:effectLst/>
              </a:rPr>
              <a:t>Write you answer on </a:t>
            </a:r>
            <a:r>
              <a:rPr lang="en-GB" sz="1800" b="1" i="0" dirty="0" err="1">
                <a:solidFill>
                  <a:srgbClr val="222222"/>
                </a:solidFill>
                <a:effectLst/>
              </a:rPr>
              <a:t>moodle</a:t>
            </a:r>
            <a:endParaRPr lang="en-GB" sz="1800" b="0" i="0" dirty="0">
              <a:solidFill>
                <a:srgbClr val="222222"/>
              </a:solidFill>
              <a:effectLst/>
            </a:endParaRPr>
          </a:p>
          <a:p>
            <a:endParaRPr lang="en-GB" sz="1800" dirty="0">
              <a:solidFill>
                <a:srgbClr val="222222"/>
              </a:solidFill>
            </a:endParaRPr>
          </a:p>
          <a:p>
            <a:r>
              <a:rPr lang="en-GB" sz="1800" b="0" i="0" dirty="0">
                <a:solidFill>
                  <a:srgbClr val="222222"/>
                </a:solidFill>
                <a:effectLst/>
              </a:rPr>
              <a:t>Dinos, S., Stevens, S., </a:t>
            </a:r>
            <a:r>
              <a:rPr lang="en-GB" sz="1800" b="0" i="0" dirty="0" err="1">
                <a:solidFill>
                  <a:srgbClr val="222222"/>
                </a:solidFill>
                <a:effectLst/>
              </a:rPr>
              <a:t>Serfaty</a:t>
            </a:r>
            <a:r>
              <a:rPr lang="en-GB" sz="1800" b="0" i="0" dirty="0">
                <a:solidFill>
                  <a:srgbClr val="222222"/>
                </a:solidFill>
                <a:effectLst/>
              </a:rPr>
              <a:t>, M., </a:t>
            </a:r>
            <a:r>
              <a:rPr lang="en-GB" sz="1800" b="0" i="0" dirty="0" err="1">
                <a:solidFill>
                  <a:srgbClr val="222222"/>
                </a:solidFill>
                <a:effectLst/>
              </a:rPr>
              <a:t>Weich</a:t>
            </a:r>
            <a:r>
              <a:rPr lang="en-GB" sz="1800" b="0" i="0" dirty="0">
                <a:solidFill>
                  <a:srgbClr val="222222"/>
                </a:solidFill>
                <a:effectLst/>
              </a:rPr>
              <a:t>, S. and King, M. (2004). Stigma: the feelings and experiences of 46 people with mental illness: qualitative study. </a:t>
            </a:r>
            <a:r>
              <a:rPr lang="en-GB" sz="1800" b="0" i="1" dirty="0">
                <a:solidFill>
                  <a:srgbClr val="222222"/>
                </a:solidFill>
                <a:effectLst/>
              </a:rPr>
              <a:t>The British Journal of Psychiatry</a:t>
            </a:r>
            <a:r>
              <a:rPr lang="en-GB" sz="1800" b="0" i="0" dirty="0">
                <a:solidFill>
                  <a:srgbClr val="222222"/>
                </a:solidFill>
                <a:effectLst/>
              </a:rPr>
              <a:t>, </a:t>
            </a:r>
            <a:r>
              <a:rPr lang="en-GB" sz="1800" b="0" i="1" dirty="0">
                <a:solidFill>
                  <a:srgbClr val="222222"/>
                </a:solidFill>
                <a:effectLst/>
              </a:rPr>
              <a:t>184</a:t>
            </a:r>
            <a:r>
              <a:rPr lang="en-GB" sz="1800" b="0" i="0" dirty="0">
                <a:solidFill>
                  <a:srgbClr val="222222"/>
                </a:solidFill>
                <a:effectLst/>
              </a:rPr>
              <a:t>(2), pp.176-181. </a:t>
            </a:r>
          </a:p>
          <a:p>
            <a:pPr marL="0" indent="0">
              <a:buNone/>
            </a:pPr>
            <a:r>
              <a:rPr lang="en-GB" sz="1400" dirty="0">
                <a:solidFill>
                  <a:srgbClr val="222222"/>
                </a:solidFill>
              </a:rPr>
              <a:t>Link to the article: </a:t>
            </a:r>
            <a:r>
              <a:rPr lang="en-GB" sz="1400" dirty="0">
                <a:hlinkClick r:id="rId2"/>
              </a:rPr>
              <a:t>Stigma: the feelings and experiences of 46 people with mental illness | The British Journal of Psychiatry | Cambridge Core</a:t>
            </a:r>
            <a:endParaRPr lang="en-GB" sz="1400" b="0" i="0" dirty="0">
              <a:solidFill>
                <a:srgbClr val="222222"/>
              </a:solidFill>
              <a:effectLst/>
            </a:endParaRPr>
          </a:p>
          <a:p>
            <a:pPr marL="0" indent="0">
              <a:buNone/>
            </a:pPr>
            <a:endParaRPr lang="en-GB" sz="1800" dirty="0">
              <a:solidFill>
                <a:srgbClr val="222222"/>
              </a:solidFill>
            </a:endParaRPr>
          </a:p>
          <a:p>
            <a:pPr marL="0" indent="0">
              <a:buNone/>
            </a:pPr>
            <a:endParaRPr lang="en-GB" sz="1800" dirty="0">
              <a:solidFill>
                <a:srgbClr val="222222"/>
              </a:solidFill>
            </a:endParaRPr>
          </a:p>
          <a:p>
            <a:r>
              <a:rPr lang="en-GB" sz="1800" b="0" i="0" dirty="0" err="1">
                <a:solidFill>
                  <a:srgbClr val="222222"/>
                </a:solidFill>
                <a:effectLst/>
              </a:rPr>
              <a:t>Anokye</a:t>
            </a:r>
            <a:r>
              <a:rPr lang="en-GB" sz="1800" b="0" i="0" dirty="0">
                <a:solidFill>
                  <a:srgbClr val="222222"/>
                </a:solidFill>
                <a:effectLst/>
              </a:rPr>
              <a:t>, R., Acheampong, E., </a:t>
            </a:r>
            <a:r>
              <a:rPr lang="en-GB" sz="1800" b="0" i="0" dirty="0" err="1">
                <a:solidFill>
                  <a:srgbClr val="222222"/>
                </a:solidFill>
                <a:effectLst/>
              </a:rPr>
              <a:t>Budu-Ainooson</a:t>
            </a:r>
            <a:r>
              <a:rPr lang="en-GB" sz="1800" b="0" i="0" dirty="0">
                <a:solidFill>
                  <a:srgbClr val="222222"/>
                </a:solidFill>
                <a:effectLst/>
              </a:rPr>
              <a:t>, A., Obeng, E.I. and </a:t>
            </a:r>
            <a:r>
              <a:rPr lang="en-GB" sz="1800" b="0" i="0" dirty="0" err="1">
                <a:solidFill>
                  <a:srgbClr val="222222"/>
                </a:solidFill>
                <a:effectLst/>
              </a:rPr>
              <a:t>Akwasi</a:t>
            </a:r>
            <a:r>
              <a:rPr lang="en-GB" sz="1800" b="0" i="0" dirty="0">
                <a:solidFill>
                  <a:srgbClr val="222222"/>
                </a:solidFill>
                <a:effectLst/>
              </a:rPr>
              <a:t>, A.G. (2018). Prevalence of postpartum depression and interventions utilized for its management. </a:t>
            </a:r>
            <a:r>
              <a:rPr lang="en-GB" sz="1800" b="0" i="1" dirty="0">
                <a:solidFill>
                  <a:srgbClr val="222222"/>
                </a:solidFill>
                <a:effectLst/>
              </a:rPr>
              <a:t>Annals of general psychiatry</a:t>
            </a:r>
            <a:r>
              <a:rPr lang="en-GB" sz="1800" b="0" i="0" dirty="0">
                <a:solidFill>
                  <a:srgbClr val="222222"/>
                </a:solidFill>
                <a:effectLst/>
              </a:rPr>
              <a:t>, </a:t>
            </a:r>
            <a:r>
              <a:rPr lang="en-GB" sz="1800" b="0" i="1" dirty="0">
                <a:solidFill>
                  <a:srgbClr val="222222"/>
                </a:solidFill>
                <a:effectLst/>
              </a:rPr>
              <a:t>17</a:t>
            </a:r>
            <a:r>
              <a:rPr lang="en-GB" sz="1800" b="0" i="0" dirty="0">
                <a:solidFill>
                  <a:srgbClr val="222222"/>
                </a:solidFill>
                <a:effectLst/>
              </a:rPr>
              <a:t>, pp.1-8.</a:t>
            </a:r>
          </a:p>
          <a:p>
            <a:pPr marL="0" indent="0">
              <a:buNone/>
            </a:pPr>
            <a:r>
              <a:rPr lang="en-GB" sz="1400" dirty="0">
                <a:solidFill>
                  <a:srgbClr val="222222"/>
                </a:solidFill>
              </a:rPr>
              <a:t>Link to the article: </a:t>
            </a:r>
            <a:r>
              <a:rPr lang="en-GB" sz="1400" dirty="0">
                <a:hlinkClick r:id="rId3"/>
              </a:rPr>
              <a:t>Prevalence of postpartum depression and interventions utilized for its management | Annals of General Psychiatry | Full Text (biomedcentral.com)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9411737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FB5AC-ED9B-489A-4EB5-F7D7DB322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9A3076-2F14-0B50-18E7-4FF049AB88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Quantitative research is the process of collecting and analysing numerical data.</a:t>
            </a:r>
          </a:p>
          <a:p>
            <a:endParaRPr lang="en-GB" dirty="0"/>
          </a:p>
          <a:p>
            <a:r>
              <a:rPr lang="en-GB" dirty="0"/>
              <a:t>Qualitative research methodology involves collecting and analysing non-numerical data (such as text, video, or audio) to understand concepts, opinions, and/or experiences.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35426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A5444-4606-F1E0-1CF4-B0AEEDD6D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 b="1" dirty="0"/>
              <a:t>Any Questions?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A79F43-B587-7FC0-0EE1-4061C7616B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792" y="1700808"/>
            <a:ext cx="3556992" cy="35569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58544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2B569-DEBF-FCAA-FDE9-0FCA96359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en-GB" sz="3600" b="1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0F862-995D-EC60-4BDF-F437E055BB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764704"/>
            <a:ext cx="8579296" cy="5112568"/>
          </a:xfrm>
        </p:spPr>
        <p:txBody>
          <a:bodyPr>
            <a:normAutofit/>
          </a:bodyPr>
          <a:lstStyle/>
          <a:p>
            <a:endParaRPr lang="en-GB" sz="20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4CB3BB5-2C98-295C-A4B1-565DB61F14B9}"/>
              </a:ext>
            </a:extLst>
          </p:cNvPr>
          <p:cNvSpPr txBox="1"/>
          <p:nvPr/>
        </p:nvSpPr>
        <p:spPr>
          <a:xfrm>
            <a:off x="436712" y="991072"/>
            <a:ext cx="792088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2000" dirty="0"/>
          </a:p>
          <a:p>
            <a:r>
              <a:rPr lang="en-GB" sz="2000" dirty="0">
                <a:solidFill>
                  <a:srgbClr val="222222"/>
                </a:solidFill>
              </a:rPr>
              <a:t>Castleberry, A. and Nolen, A. (2018). Thematic analysis of qualitative research data: Is it as easy as it sounds?. </a:t>
            </a:r>
            <a:r>
              <a:rPr lang="en-GB" sz="2000" i="1" dirty="0">
                <a:solidFill>
                  <a:srgbClr val="222222"/>
                </a:solidFill>
              </a:rPr>
              <a:t>Currents in pharmacy teaching and learning</a:t>
            </a:r>
            <a:r>
              <a:rPr lang="en-GB" sz="2000" dirty="0">
                <a:solidFill>
                  <a:srgbClr val="222222"/>
                </a:solidFill>
              </a:rPr>
              <a:t>, </a:t>
            </a:r>
            <a:r>
              <a:rPr lang="en-GB" sz="2000" i="1" dirty="0">
                <a:solidFill>
                  <a:srgbClr val="222222"/>
                </a:solidFill>
              </a:rPr>
              <a:t>10</a:t>
            </a:r>
            <a:r>
              <a:rPr lang="en-GB" sz="2000" dirty="0">
                <a:solidFill>
                  <a:srgbClr val="222222"/>
                </a:solidFill>
              </a:rPr>
              <a:t>(6), pp.807-815.</a:t>
            </a:r>
          </a:p>
          <a:p>
            <a:endParaRPr lang="en-GB" sz="2000" dirty="0">
              <a:solidFill>
                <a:srgbClr val="222222"/>
              </a:solidFill>
            </a:endParaRPr>
          </a:p>
          <a:p>
            <a:r>
              <a:rPr lang="en-GB" sz="2000" b="0" i="0" dirty="0">
                <a:solidFill>
                  <a:srgbClr val="222222"/>
                </a:solidFill>
                <a:effectLst/>
              </a:rPr>
              <a:t>Delice, A. ( 2010). The Sampling Issues in Quantitative Research. </a:t>
            </a:r>
            <a:r>
              <a:rPr lang="en-GB" sz="2000" b="0" i="1" dirty="0">
                <a:solidFill>
                  <a:srgbClr val="222222"/>
                </a:solidFill>
                <a:effectLst/>
              </a:rPr>
              <a:t>Educational Sciences: Theory and Practice</a:t>
            </a:r>
            <a:r>
              <a:rPr lang="en-GB" sz="2000" b="0" i="0" dirty="0">
                <a:solidFill>
                  <a:srgbClr val="222222"/>
                </a:solidFill>
                <a:effectLst/>
              </a:rPr>
              <a:t>, </a:t>
            </a:r>
            <a:r>
              <a:rPr lang="en-GB" sz="2000" b="0" i="1" dirty="0">
                <a:solidFill>
                  <a:srgbClr val="222222"/>
                </a:solidFill>
                <a:effectLst/>
              </a:rPr>
              <a:t>10</a:t>
            </a:r>
            <a:r>
              <a:rPr lang="en-GB" sz="2000" b="0" i="0" dirty="0">
                <a:solidFill>
                  <a:srgbClr val="222222"/>
                </a:solidFill>
                <a:effectLst/>
              </a:rPr>
              <a:t>(4), pp.2001-2018.</a:t>
            </a:r>
          </a:p>
          <a:p>
            <a:endParaRPr lang="en-GB" sz="2000" dirty="0">
              <a:solidFill>
                <a:srgbClr val="222222"/>
              </a:solidFill>
            </a:endParaRPr>
          </a:p>
          <a:p>
            <a:r>
              <a:rPr lang="en-GB" sz="2000" b="0" i="0" dirty="0" err="1">
                <a:solidFill>
                  <a:srgbClr val="222222"/>
                </a:solidFill>
                <a:effectLst/>
              </a:rPr>
              <a:t>Tenny</a:t>
            </a:r>
            <a:r>
              <a:rPr lang="en-GB" sz="2000" b="0" i="0" dirty="0">
                <a:solidFill>
                  <a:srgbClr val="222222"/>
                </a:solidFill>
                <a:effectLst/>
              </a:rPr>
              <a:t>, S., Brannan, J.M. and Brannan, G.D. (2017). Qualitative study.</a:t>
            </a:r>
          </a:p>
          <a:p>
            <a:endParaRPr lang="en-GB" sz="2000" dirty="0">
              <a:solidFill>
                <a:srgbClr val="222222"/>
              </a:solidFill>
            </a:endParaRPr>
          </a:p>
          <a:p>
            <a:r>
              <a:rPr lang="en-GB" sz="2000" dirty="0"/>
              <a:t>Watson, R. (2015). Quantitative research. </a:t>
            </a:r>
            <a:r>
              <a:rPr lang="en-GB" sz="2000" i="1" dirty="0"/>
              <a:t>Nursing standard</a:t>
            </a:r>
            <a:r>
              <a:rPr lang="en-GB" sz="2000" dirty="0"/>
              <a:t>, 29(31)</a:t>
            </a:r>
          </a:p>
          <a:p>
            <a:endParaRPr lang="en-GB" sz="2000" dirty="0">
              <a:solidFill>
                <a:srgbClr val="222222"/>
              </a:solidFill>
            </a:endParaRP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558876624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purl.org/dc/dcmitype/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terms/"/>
    <ds:schemaRef ds:uri="http://schemas.microsoft.com/office/2006/documentManagement/types"/>
    <ds:schemaRef ds:uri="303dbf9b-b85b-46a0-94f1-894078c07ecd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13</TotalTime>
  <Words>782</Words>
  <Application>Microsoft Office PowerPoint</Application>
  <PresentationFormat>On-screen Show (4:3)</PresentationFormat>
  <Paragraphs>82</Paragraphs>
  <Slides>23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-apple-system</vt:lpstr>
      <vt:lpstr>Arial</vt:lpstr>
      <vt:lpstr>Calibri</vt:lpstr>
      <vt:lpstr>Myriad Pro</vt:lpstr>
      <vt:lpstr>Rockwell Condensed</vt:lpstr>
      <vt:lpstr>Times New Roman</vt:lpstr>
      <vt:lpstr>20140311PresentationUWTSDTemplate</vt:lpstr>
      <vt:lpstr>   Changemakers: Creativity and Value Creation  (BMHP5014)  Week 7 Unit 4: What’s the verdict? Topic 1: It's all in the numbers Topic 2: There's a theme here </vt:lpstr>
      <vt:lpstr>Objectives of session…</vt:lpstr>
      <vt:lpstr>What does quantitative research mean?</vt:lpstr>
      <vt:lpstr>Quantitative research</vt:lpstr>
      <vt:lpstr>What statistics mean?</vt:lpstr>
      <vt:lpstr>What statistics mean</vt:lpstr>
      <vt:lpstr>Descriptive statistical analysis</vt:lpstr>
      <vt:lpstr>Types of statistic</vt:lpstr>
      <vt:lpstr>Class discussion</vt:lpstr>
      <vt:lpstr>Research sample for quantitative study </vt:lpstr>
      <vt:lpstr>Analysing quantitative data</vt:lpstr>
      <vt:lpstr>Chart presentation in understanding data </vt:lpstr>
      <vt:lpstr>Example of a graph - Proportion of full-time students who reported having a mental health condition, by sex </vt:lpstr>
      <vt:lpstr>Group work: 10 mins</vt:lpstr>
      <vt:lpstr>What is a qualitative research?</vt:lpstr>
      <vt:lpstr>The four stages of qualitative research</vt:lpstr>
      <vt:lpstr>Organising Qualitative data</vt:lpstr>
      <vt:lpstr>Transcribing qualitative research data</vt:lpstr>
      <vt:lpstr>Thematic analysis in Qualitative research</vt:lpstr>
      <vt:lpstr>Group work: 30 mins</vt:lpstr>
      <vt:lpstr>Conclusion</vt:lpstr>
      <vt:lpstr>Any Questions?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Certificate of Higher Education in Skills for the Workplace   Effective Team Working &amp; Communications (BMSW 4002) Defining and Classifying Groups</dc:title>
  <dc:creator>Rebecca Stewart</dc:creator>
  <cp:lastModifiedBy>Laila Surani</cp:lastModifiedBy>
  <cp:revision>175</cp:revision>
  <cp:lastPrinted>2021-01-18T19:39:53Z</cp:lastPrinted>
  <dcterms:created xsi:type="dcterms:W3CDTF">2020-06-13T21:56:47Z</dcterms:created>
  <dcterms:modified xsi:type="dcterms:W3CDTF">2024-11-20T11:09:29Z</dcterms:modified>
</cp:coreProperties>
</file>