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379" r:id="rId3"/>
    <p:sldId id="380" r:id="rId4"/>
    <p:sldId id="365" r:id="rId5"/>
    <p:sldId id="390" r:id="rId6"/>
    <p:sldId id="259" r:id="rId7"/>
    <p:sldId id="261" r:id="rId8"/>
    <p:sldId id="366" r:id="rId9"/>
    <p:sldId id="367" r:id="rId10"/>
    <p:sldId id="359" r:id="rId11"/>
    <p:sldId id="369" r:id="rId12"/>
    <p:sldId id="360" r:id="rId13"/>
    <p:sldId id="370" r:id="rId14"/>
    <p:sldId id="37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BE9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5" autoAdjust="0"/>
    <p:restoredTop sz="86408" autoAdjust="0"/>
  </p:normalViewPr>
  <p:slideViewPr>
    <p:cSldViewPr snapToGrid="0">
      <p:cViewPr varScale="1">
        <p:scale>
          <a:sx n="62" d="100"/>
          <a:sy n="62" d="100"/>
        </p:scale>
        <p:origin x="108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DB3DC9-CEDE-4AF1-AD69-31381E1A8187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409F68-ACBF-4285-9B17-CC4B56E6D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8108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/>
              <a:t>Power BI is a data </a:t>
            </a:r>
            <a:r>
              <a:rPr lang="en-US" sz="1200" b="1" dirty="0" err="1"/>
              <a:t>visualisation</a:t>
            </a:r>
            <a:r>
              <a:rPr lang="en-US" sz="1200" b="1" dirty="0"/>
              <a:t> developed by Microsoft.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/>
              <a:t>It uses a simple interface to allow users to build complex </a:t>
            </a:r>
            <a:r>
              <a:rPr lang="en-US" sz="1200" b="1" dirty="0" err="1"/>
              <a:t>visualisations</a:t>
            </a:r>
            <a:r>
              <a:rPr lang="en-US" sz="1200" b="1" dirty="0"/>
              <a:t> by simply dragging data fields to parts of the workspace and then </a:t>
            </a:r>
            <a:r>
              <a:rPr lang="en-US" sz="1200" b="1" dirty="0" err="1"/>
              <a:t>customising</a:t>
            </a:r>
            <a:r>
              <a:rPr lang="en-US" sz="1200" b="1" dirty="0"/>
              <a:t> the resulting graphic by manipulating </a:t>
            </a:r>
            <a:r>
              <a:rPr lang="en-US" sz="1200" b="1" dirty="0" err="1"/>
              <a:t>colours</a:t>
            </a:r>
            <a:r>
              <a:rPr lang="en-US" sz="1200" b="1" dirty="0"/>
              <a:t>, shapes, labels and calculated elements.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/>
              <a:t>It allows users to interact with their analysis.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/>
              <a:t>This results in clear </a:t>
            </a:r>
            <a:r>
              <a:rPr lang="en-US" sz="1200" b="1" dirty="0" err="1"/>
              <a:t>visualisations</a:t>
            </a:r>
            <a:r>
              <a:rPr lang="en-US" sz="1200" b="1" dirty="0"/>
              <a:t> as well as speed-of-thought analysis.</a:t>
            </a:r>
            <a:endParaRPr lang="en-US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1" dirty="0"/>
              <a:t>Tutorials are available through the </a:t>
            </a:r>
            <a:r>
              <a:rPr lang="en-US" b="1" dirty="0" err="1"/>
              <a:t>PowerBI</a:t>
            </a:r>
            <a:r>
              <a:rPr lang="en-US" b="1" dirty="0"/>
              <a:t> Desktop app</a:t>
            </a:r>
            <a:br>
              <a:rPr lang="en-US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5EEA81-6DEA-4669-8CC1-446A6261EA0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4542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/>
              <a:t>Power BI is a data </a:t>
            </a:r>
            <a:r>
              <a:rPr lang="en-US" sz="1200" b="1" dirty="0" err="1"/>
              <a:t>visualisation</a:t>
            </a:r>
            <a:r>
              <a:rPr lang="en-US" sz="1200" b="1" dirty="0"/>
              <a:t> developed by Microsoft.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/>
              <a:t>It uses a simple interface to allow users to build complex </a:t>
            </a:r>
            <a:r>
              <a:rPr lang="en-US" sz="1200" b="1" dirty="0" err="1"/>
              <a:t>visualisations</a:t>
            </a:r>
            <a:r>
              <a:rPr lang="en-US" sz="1200" b="1" dirty="0"/>
              <a:t> by simply dragging data fields to parts of the workspace and then </a:t>
            </a:r>
            <a:r>
              <a:rPr lang="en-US" sz="1200" b="1" dirty="0" err="1"/>
              <a:t>customising</a:t>
            </a:r>
            <a:r>
              <a:rPr lang="en-US" sz="1200" b="1" dirty="0"/>
              <a:t> the resulting graphic by manipulating </a:t>
            </a:r>
            <a:r>
              <a:rPr lang="en-US" sz="1200" b="1" dirty="0" err="1"/>
              <a:t>colours</a:t>
            </a:r>
            <a:r>
              <a:rPr lang="en-US" sz="1200" b="1" dirty="0"/>
              <a:t>, shapes, labels and calculated elements.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/>
              <a:t>It allows users to interact with their analysis.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/>
              <a:t>This results in clear </a:t>
            </a:r>
            <a:r>
              <a:rPr lang="en-US" sz="1200" b="1" dirty="0" err="1"/>
              <a:t>visualisations</a:t>
            </a:r>
            <a:r>
              <a:rPr lang="en-US" sz="1200" b="1" dirty="0"/>
              <a:t> as well as speed-of-thought analysis.</a:t>
            </a:r>
            <a:endParaRPr lang="en-US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1" dirty="0"/>
              <a:t>Tutorials are available through the </a:t>
            </a:r>
            <a:r>
              <a:rPr lang="en-US" b="1" dirty="0" err="1"/>
              <a:t>PowerBI</a:t>
            </a:r>
            <a:r>
              <a:rPr lang="en-US" b="1" dirty="0"/>
              <a:t> Desktop app</a:t>
            </a:r>
            <a:br>
              <a:rPr lang="en-US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5EEA81-6DEA-4669-8CC1-446A6261EA0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7736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br>
              <a:rPr lang="en-US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5EEA81-6DEA-4669-8CC1-446A6261EA0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3197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br>
              <a:rPr lang="en-US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5EEA81-6DEA-4669-8CC1-446A6261EA0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681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br>
              <a:rPr lang="en-US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5EEA81-6DEA-4669-8CC1-446A6261EA0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7592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br>
              <a:rPr lang="en-US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5EEA81-6DEA-4669-8CC1-446A6261EA0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1839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Power BI allows you to connect to a wide range of data sources.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This is done via the Get Data page, which lists the most common file types and database types (although you can connect to less common ones as well if needed).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You will need to do this if you open Power BI to create a workbook from scratch rather than use an existing workbook with extracted data. Similarly, if you have a workbook that contains a data connection but does not include a data extract then you will have to reconnect to the original data source.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409F68-ACBF-4285-9B17-CC4B56E6DA9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3366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Power BI allows you to connect to a wide range of data sources.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This is done via the Get Data page, which lists the most common file types and database types (although you can connect to less common ones as well if needed).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You will need to do this if you open Power BI to create a workbook from scratch rather than use an existing workbook with extracted data. Similarly, if you have a workbook that contains a data connection but does not include a data extract then you will have to reconnect to the original data source.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409F68-ACBF-4285-9B17-CC4B56E6DA9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9473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409F68-ACBF-4285-9B17-CC4B56E6DA9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0084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409F68-ACBF-4285-9B17-CC4B56E6DA9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9149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409F68-ACBF-4285-9B17-CC4B56E6DA9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2499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18429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1201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040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53835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1645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4952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0057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1128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917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1526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3102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051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B4F10-DA7C-60F6-96AB-A56E57A9626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6000" i="0" dirty="0">
                <a:latin typeface="Arial"/>
                <a:cs typeface="Arial"/>
              </a:rPr>
              <a:t>Information</a:t>
            </a:r>
            <a:r>
              <a:rPr lang="en-GB" sz="6000" i="0" spc="-50" dirty="0">
                <a:latin typeface="Arial"/>
                <a:cs typeface="Arial"/>
              </a:rPr>
              <a:t> </a:t>
            </a:r>
            <a:r>
              <a:rPr lang="en-GB" sz="6000" i="0" spc="-10" dirty="0">
                <a:latin typeface="Arial"/>
                <a:cs typeface="Arial"/>
              </a:rPr>
              <a:t>Visualization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2C2366-0F7A-AB88-2BE1-894CA5EF31D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Using Power BI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886C46-7554-7BE8-378D-9E63F4D2F839}"/>
              </a:ext>
            </a:extLst>
          </p:cNvPr>
          <p:cNvSpPr txBox="1"/>
          <p:nvPr/>
        </p:nvSpPr>
        <p:spPr>
          <a:xfrm>
            <a:off x="3206151" y="768420"/>
            <a:ext cx="577969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/>
              <a:t>TUTORIAL</a:t>
            </a:r>
          </a:p>
          <a:p>
            <a:pPr algn="ctr"/>
            <a:r>
              <a:rPr lang="en-US" sz="4000" b="1" dirty="0"/>
              <a:t>Week 2</a:t>
            </a:r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7214996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0D7A8-1854-2852-5489-6B2109937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Elements of Power BI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E1833-EB5D-F078-36D1-4B3503BB31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600" dirty="0"/>
              <a:t>Capacities</a:t>
            </a:r>
          </a:p>
          <a:p>
            <a:pPr lvl="1"/>
            <a:r>
              <a:rPr lang="en-US" sz="3200" dirty="0"/>
              <a:t>A set of resources, either shared or dedicated.</a:t>
            </a:r>
          </a:p>
          <a:p>
            <a:endParaRPr lang="en-GB" sz="3600" dirty="0"/>
          </a:p>
          <a:p>
            <a:r>
              <a:rPr lang="en-US" sz="3600" dirty="0"/>
              <a:t>Workspaces</a:t>
            </a:r>
          </a:p>
          <a:p>
            <a:pPr lvl="1"/>
            <a:r>
              <a:rPr lang="en-US" sz="3200" dirty="0"/>
              <a:t>Containers for dashboards or reports</a:t>
            </a:r>
          </a:p>
          <a:p>
            <a:pPr lvl="2"/>
            <a:r>
              <a:rPr lang="en-US" sz="2800" dirty="0"/>
              <a:t>My workspace</a:t>
            </a:r>
          </a:p>
          <a:p>
            <a:pPr lvl="2"/>
            <a:r>
              <a:rPr lang="en-US" sz="2800" dirty="0"/>
              <a:t>Workspace</a:t>
            </a:r>
          </a:p>
        </p:txBody>
      </p:sp>
    </p:spTree>
    <p:extLst>
      <p:ext uri="{BB962C8B-B14F-4D97-AF65-F5344CB8AC3E}">
        <p14:creationId xmlns:p14="http://schemas.microsoft.com/office/powerpoint/2010/main" val="14206836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0D7A8-1854-2852-5489-6B2109937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Elements of Power BI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E1833-EB5D-F078-36D1-4B3503BB31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42992"/>
            <a:ext cx="10515600" cy="4351338"/>
          </a:xfrm>
        </p:spPr>
        <p:txBody>
          <a:bodyPr/>
          <a:lstStyle/>
          <a:p>
            <a:r>
              <a:rPr lang="en-US" sz="3600" dirty="0"/>
              <a:t>Datasets</a:t>
            </a:r>
          </a:p>
          <a:p>
            <a:pPr lvl="1"/>
            <a:r>
              <a:rPr lang="en-US" sz="3200" dirty="0"/>
              <a:t>A collection of data either imported or connected to.</a:t>
            </a:r>
          </a:p>
          <a:p>
            <a:pPr lvl="1"/>
            <a:r>
              <a:rPr lang="en-US" sz="3200" dirty="0"/>
              <a:t>Dataflows to source data</a:t>
            </a:r>
          </a:p>
          <a:p>
            <a:pPr lvl="1"/>
            <a:r>
              <a:rPr lang="en-US" sz="3200" dirty="0"/>
              <a:t>Associated to Workspaces – One or Many</a:t>
            </a:r>
          </a:p>
          <a:p>
            <a:r>
              <a:rPr lang="en-US" sz="3600" dirty="0"/>
              <a:t>Reports</a:t>
            </a:r>
          </a:p>
          <a:p>
            <a:r>
              <a:rPr lang="en-US" sz="3600" dirty="0"/>
              <a:t>Dashboards</a:t>
            </a:r>
          </a:p>
          <a:p>
            <a:pPr lvl="1"/>
            <a:r>
              <a:rPr lang="en-US" sz="3200" dirty="0"/>
              <a:t>Single canvas</a:t>
            </a:r>
          </a:p>
          <a:p>
            <a:r>
              <a:rPr lang="en-US" sz="3600" dirty="0"/>
              <a:t>Apps (Outside of Scope for this module)</a:t>
            </a:r>
          </a:p>
        </p:txBody>
      </p:sp>
    </p:spTree>
    <p:extLst>
      <p:ext uri="{BB962C8B-B14F-4D97-AF65-F5344CB8AC3E}">
        <p14:creationId xmlns:p14="http://schemas.microsoft.com/office/powerpoint/2010/main" val="3967089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DE4759B-2802-77E9-619C-7FE3E80E36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01375" y="901638"/>
            <a:ext cx="9589250" cy="5054723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3C3F2CB-7AB5-E240-AA6A-EEB6AFB09EA3}"/>
              </a:ext>
            </a:extLst>
          </p:cNvPr>
          <p:cNvSpPr txBox="1"/>
          <p:nvPr/>
        </p:nvSpPr>
        <p:spPr>
          <a:xfrm>
            <a:off x="1301375" y="282633"/>
            <a:ext cx="95892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Power BI Online App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11703356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DE4759B-2802-77E9-619C-7FE3E80E36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301375" y="901638"/>
            <a:ext cx="9589250" cy="5054723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3C3F2CB-7AB5-E240-AA6A-EEB6AFB09EA3}"/>
              </a:ext>
            </a:extLst>
          </p:cNvPr>
          <p:cNvSpPr txBox="1"/>
          <p:nvPr/>
        </p:nvSpPr>
        <p:spPr>
          <a:xfrm>
            <a:off x="1301375" y="282633"/>
            <a:ext cx="95892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Power BI Desktop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39937722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08AA518-ED73-3C9F-F48F-5F039CC5A4B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84616" y="1075745"/>
            <a:ext cx="9022767" cy="4706509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04C27D2-A6AE-5A35-B230-F1E07FAD3527}"/>
              </a:ext>
            </a:extLst>
          </p:cNvPr>
          <p:cNvSpPr txBox="1"/>
          <p:nvPr/>
        </p:nvSpPr>
        <p:spPr>
          <a:xfrm>
            <a:off x="221546" y="1709720"/>
            <a:ext cx="9267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View Types tab</a:t>
            </a:r>
            <a:endParaRPr lang="en-GB" sz="2400" b="1" dirty="0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094C49EC-D488-E873-F883-54C58C9B80C3}"/>
              </a:ext>
            </a:extLst>
          </p:cNvPr>
          <p:cNvCxnSpPr>
            <a:cxnSpLocks/>
            <a:stCxn id="6" idx="3"/>
          </p:cNvCxnSpPr>
          <p:nvPr/>
        </p:nvCxnSpPr>
        <p:spPr>
          <a:xfrm flipV="1">
            <a:off x="1148302" y="1960801"/>
            <a:ext cx="436314" cy="349084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F45E9CEE-43F9-E440-B56F-714A4081A34F}"/>
              </a:ext>
            </a:extLst>
          </p:cNvPr>
          <p:cNvSpPr txBox="1"/>
          <p:nvPr/>
        </p:nvSpPr>
        <p:spPr>
          <a:xfrm>
            <a:off x="210065" y="3583459"/>
            <a:ext cx="12727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Data Imports</a:t>
            </a:r>
            <a:endParaRPr lang="en-GB" sz="2400" b="1" dirty="0"/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0378B4E7-AD84-598C-2BA5-1B57C59546DF}"/>
              </a:ext>
            </a:extLst>
          </p:cNvPr>
          <p:cNvCxnSpPr>
            <a:cxnSpLocks/>
            <a:stCxn id="10" idx="3"/>
          </p:cNvCxnSpPr>
          <p:nvPr/>
        </p:nvCxnSpPr>
        <p:spPr>
          <a:xfrm flipV="1">
            <a:off x="1482811" y="3744097"/>
            <a:ext cx="1878227" cy="254861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54585A02-0D28-0BAB-0C10-355980B82AFE}"/>
              </a:ext>
            </a:extLst>
          </p:cNvPr>
          <p:cNvSpPr txBox="1"/>
          <p:nvPr/>
        </p:nvSpPr>
        <p:spPr>
          <a:xfrm>
            <a:off x="1584616" y="436146"/>
            <a:ext cx="10873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Ribbon</a:t>
            </a:r>
            <a:endParaRPr lang="en-GB" sz="2400" b="1" dirty="0"/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7D2DE546-7243-E365-9AC2-FD8082F19C59}"/>
              </a:ext>
            </a:extLst>
          </p:cNvPr>
          <p:cNvCxnSpPr>
            <a:cxnSpLocks/>
            <a:stCxn id="17" idx="2"/>
          </p:cNvCxnSpPr>
          <p:nvPr/>
        </p:nvCxnSpPr>
        <p:spPr>
          <a:xfrm>
            <a:off x="2128314" y="897811"/>
            <a:ext cx="2011200" cy="377296"/>
          </a:xfrm>
          <a:prstGeom prst="straightConnector1">
            <a:avLst/>
          </a:prstGeom>
          <a:ln w="381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C359CDCE-FA38-0DCD-30EB-D320513F27E0}"/>
              </a:ext>
            </a:extLst>
          </p:cNvPr>
          <p:cNvSpPr txBox="1"/>
          <p:nvPr/>
        </p:nvSpPr>
        <p:spPr>
          <a:xfrm>
            <a:off x="10105458" y="4502346"/>
            <a:ext cx="18764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Visualisation</a:t>
            </a:r>
            <a:r>
              <a:rPr lang="en-US" sz="2400" b="1" dirty="0"/>
              <a:t> Pane / tab</a:t>
            </a:r>
            <a:endParaRPr lang="en-GB" sz="2400" b="1" dirty="0"/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58A27628-58F3-F5D6-68C1-08C9BD7C28EF}"/>
              </a:ext>
            </a:extLst>
          </p:cNvPr>
          <p:cNvCxnSpPr>
            <a:cxnSpLocks/>
            <a:stCxn id="22" idx="0"/>
          </p:cNvCxnSpPr>
          <p:nvPr/>
        </p:nvCxnSpPr>
        <p:spPr>
          <a:xfrm flipH="1" flipV="1">
            <a:off x="9564130" y="3150973"/>
            <a:ext cx="1479567" cy="135137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1B94F33D-B15A-F680-DDF2-5A5A5277C2C4}"/>
              </a:ext>
            </a:extLst>
          </p:cNvPr>
          <p:cNvSpPr txBox="1"/>
          <p:nvPr/>
        </p:nvSpPr>
        <p:spPr>
          <a:xfrm>
            <a:off x="3249827" y="4757351"/>
            <a:ext cx="43001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Data </a:t>
            </a:r>
            <a:r>
              <a:rPr lang="en-US" sz="2400" b="1" dirty="0" err="1"/>
              <a:t>Visualisation</a:t>
            </a:r>
            <a:r>
              <a:rPr lang="en-US" sz="2400" b="1" dirty="0"/>
              <a:t> Area</a:t>
            </a:r>
            <a:endParaRPr lang="en-GB" sz="2400" b="1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04812445-9D0F-6F41-89EE-CBAE22083208}"/>
              </a:ext>
            </a:extLst>
          </p:cNvPr>
          <p:cNvSpPr txBox="1"/>
          <p:nvPr/>
        </p:nvSpPr>
        <p:spPr>
          <a:xfrm>
            <a:off x="9984259" y="897811"/>
            <a:ext cx="18764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Data Pane /</a:t>
            </a:r>
          </a:p>
          <a:p>
            <a:r>
              <a:rPr lang="en-US" sz="2400" b="1" dirty="0"/>
              <a:t>Datasets tab</a:t>
            </a:r>
            <a:endParaRPr lang="en-GB" sz="2400" b="1" dirty="0"/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0EB8E63D-B242-1AF5-4E02-4AECA1881B89}"/>
              </a:ext>
            </a:extLst>
          </p:cNvPr>
          <p:cNvCxnSpPr>
            <a:cxnSpLocks/>
            <a:stCxn id="32" idx="2"/>
          </p:cNvCxnSpPr>
          <p:nvPr/>
        </p:nvCxnSpPr>
        <p:spPr>
          <a:xfrm flipH="1">
            <a:off x="10382919" y="1728808"/>
            <a:ext cx="539579" cy="461665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70C0BAD6-1AEC-1C29-E9EF-027EEC62A1D6}"/>
              </a:ext>
            </a:extLst>
          </p:cNvPr>
          <p:cNvSpPr txBox="1"/>
          <p:nvPr/>
        </p:nvSpPr>
        <p:spPr>
          <a:xfrm>
            <a:off x="7142205" y="436146"/>
            <a:ext cx="17670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Filters Pane / tab</a:t>
            </a:r>
            <a:endParaRPr lang="en-GB" sz="2400" b="1" dirty="0"/>
          </a:p>
        </p:txBody>
      </p: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E0D5674F-F0B3-8718-E061-EA6732E414F8}"/>
              </a:ext>
            </a:extLst>
          </p:cNvPr>
          <p:cNvCxnSpPr>
            <a:cxnSpLocks/>
            <a:stCxn id="38" idx="2"/>
          </p:cNvCxnSpPr>
          <p:nvPr/>
        </p:nvCxnSpPr>
        <p:spPr>
          <a:xfrm>
            <a:off x="8025714" y="1267143"/>
            <a:ext cx="430426" cy="54506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13084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3BBB308-CCA1-7CB1-3F94-B685C21A1C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2825" y="680988"/>
            <a:ext cx="10166350" cy="51922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A023327-5413-2E21-5AC0-B3F215EC1DB3}"/>
              </a:ext>
            </a:extLst>
          </p:cNvPr>
          <p:cNvSpPr txBox="1"/>
          <p:nvPr/>
        </p:nvSpPr>
        <p:spPr>
          <a:xfrm>
            <a:off x="1968500" y="2476500"/>
            <a:ext cx="3098800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Visualisation</a:t>
            </a:r>
            <a:r>
              <a:rPr lang="en-US" sz="2800" b="1" dirty="0"/>
              <a:t> Area</a:t>
            </a:r>
            <a:endParaRPr lang="en-GB" sz="28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06E28B-3028-7297-413D-0812016A58FB}"/>
              </a:ext>
            </a:extLst>
          </p:cNvPr>
          <p:cNvSpPr txBox="1"/>
          <p:nvPr/>
        </p:nvSpPr>
        <p:spPr>
          <a:xfrm>
            <a:off x="86069" y="2476500"/>
            <a:ext cx="9267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View Types Pane</a:t>
            </a:r>
            <a:endParaRPr lang="en-GB" sz="2400" b="1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6F79C20-A0B5-3C3A-C1F2-A9A1C91C0030}"/>
              </a:ext>
            </a:extLst>
          </p:cNvPr>
          <p:cNvCxnSpPr>
            <a:cxnSpLocks/>
            <a:stCxn id="5" idx="3"/>
          </p:cNvCxnSpPr>
          <p:nvPr/>
        </p:nvCxnSpPr>
        <p:spPr>
          <a:xfrm flipV="1">
            <a:off x="1012825" y="2088292"/>
            <a:ext cx="111640" cy="98837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E3A620FD-8B0F-0B53-7415-19E95E4DD85C}"/>
              </a:ext>
            </a:extLst>
          </p:cNvPr>
          <p:cNvSpPr txBox="1"/>
          <p:nvPr/>
        </p:nvSpPr>
        <p:spPr>
          <a:xfrm>
            <a:off x="10315523" y="680988"/>
            <a:ext cx="18764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Data Pane</a:t>
            </a:r>
            <a:endParaRPr lang="en-GB" sz="2400" b="1" dirty="0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0C54B7B-0ADE-FBEA-F64F-92C3B0C22B53}"/>
              </a:ext>
            </a:extLst>
          </p:cNvPr>
          <p:cNvCxnSpPr>
            <a:cxnSpLocks/>
            <a:stCxn id="8" idx="2"/>
          </p:cNvCxnSpPr>
          <p:nvPr/>
        </p:nvCxnSpPr>
        <p:spPr>
          <a:xfrm flipH="1">
            <a:off x="10714183" y="1142653"/>
            <a:ext cx="539579" cy="83099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BFE2CF41-12F0-14A2-CBC9-E0DD6275F908}"/>
              </a:ext>
            </a:extLst>
          </p:cNvPr>
          <p:cNvSpPr txBox="1"/>
          <p:nvPr/>
        </p:nvSpPr>
        <p:spPr>
          <a:xfrm>
            <a:off x="469127" y="49275"/>
            <a:ext cx="10873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Ribbon</a:t>
            </a:r>
            <a:endParaRPr lang="en-GB" sz="2400" b="1" dirty="0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5403AB90-65B3-E01E-9506-68D7218B49E6}"/>
              </a:ext>
            </a:extLst>
          </p:cNvPr>
          <p:cNvCxnSpPr>
            <a:cxnSpLocks/>
            <a:stCxn id="11" idx="2"/>
          </p:cNvCxnSpPr>
          <p:nvPr/>
        </p:nvCxnSpPr>
        <p:spPr>
          <a:xfrm>
            <a:off x="1012825" y="510940"/>
            <a:ext cx="2011200" cy="377296"/>
          </a:xfrm>
          <a:prstGeom prst="straightConnector1">
            <a:avLst/>
          </a:prstGeom>
          <a:ln w="381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31743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3BBB308-CCA1-7CB1-3F94-B685C21A1C9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16436" y="680988"/>
            <a:ext cx="9959128" cy="51922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A023327-5413-2E21-5AC0-B3F215EC1DB3}"/>
              </a:ext>
            </a:extLst>
          </p:cNvPr>
          <p:cNvSpPr txBox="1"/>
          <p:nvPr/>
        </p:nvSpPr>
        <p:spPr>
          <a:xfrm>
            <a:off x="4081505" y="2320868"/>
            <a:ext cx="3098800" cy="523220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Visualisation</a:t>
            </a:r>
            <a:r>
              <a:rPr lang="en-US" sz="2800" b="1" dirty="0"/>
              <a:t> Area</a:t>
            </a:r>
            <a:endParaRPr lang="en-GB" sz="28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06E28B-3028-7297-413D-0812016A58FB}"/>
              </a:ext>
            </a:extLst>
          </p:cNvPr>
          <p:cNvSpPr txBox="1"/>
          <p:nvPr/>
        </p:nvSpPr>
        <p:spPr>
          <a:xfrm>
            <a:off x="86069" y="2476500"/>
            <a:ext cx="9267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View Types Pane</a:t>
            </a:r>
            <a:endParaRPr lang="en-GB" sz="2400" b="1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6F79C20-A0B5-3C3A-C1F2-A9A1C91C0030}"/>
              </a:ext>
            </a:extLst>
          </p:cNvPr>
          <p:cNvCxnSpPr>
            <a:cxnSpLocks/>
            <a:stCxn id="5" idx="3"/>
          </p:cNvCxnSpPr>
          <p:nvPr/>
        </p:nvCxnSpPr>
        <p:spPr>
          <a:xfrm flipV="1">
            <a:off x="1012825" y="2088292"/>
            <a:ext cx="111640" cy="98837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0E167B67-90D4-2FAE-64AE-68DFBFA1DCD6}"/>
              </a:ext>
            </a:extLst>
          </p:cNvPr>
          <p:cNvSpPr txBox="1"/>
          <p:nvPr/>
        </p:nvSpPr>
        <p:spPr>
          <a:xfrm>
            <a:off x="10240936" y="753946"/>
            <a:ext cx="18764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Data Pane</a:t>
            </a:r>
            <a:endParaRPr lang="en-GB" sz="2400" b="1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A328C47B-7405-4F14-F6E1-4CF4C828CCFC}"/>
              </a:ext>
            </a:extLst>
          </p:cNvPr>
          <p:cNvCxnSpPr>
            <a:cxnSpLocks/>
            <a:stCxn id="2" idx="2"/>
          </p:cNvCxnSpPr>
          <p:nvPr/>
        </p:nvCxnSpPr>
        <p:spPr>
          <a:xfrm flipH="1">
            <a:off x="10639596" y="1215611"/>
            <a:ext cx="539579" cy="83099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6F955758-F5F1-873C-3710-54364864C929}"/>
              </a:ext>
            </a:extLst>
          </p:cNvPr>
          <p:cNvSpPr txBox="1"/>
          <p:nvPr/>
        </p:nvSpPr>
        <p:spPr>
          <a:xfrm>
            <a:off x="1116436" y="126199"/>
            <a:ext cx="10873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Ribbon</a:t>
            </a:r>
            <a:endParaRPr lang="en-GB" sz="2400" b="1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0DAD414-8E6E-00AA-BECE-26101D7837F2}"/>
              </a:ext>
            </a:extLst>
          </p:cNvPr>
          <p:cNvCxnSpPr>
            <a:cxnSpLocks/>
            <a:stCxn id="8" idx="2"/>
          </p:cNvCxnSpPr>
          <p:nvPr/>
        </p:nvCxnSpPr>
        <p:spPr>
          <a:xfrm>
            <a:off x="1660134" y="587864"/>
            <a:ext cx="2011200" cy="377296"/>
          </a:xfrm>
          <a:prstGeom prst="straightConnector1">
            <a:avLst/>
          </a:prstGeom>
          <a:ln w="381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75091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3BBB308-CCA1-7CB1-3F94-B685C21A1C9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16436" y="683582"/>
            <a:ext cx="9959128" cy="518704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206E28B-3028-7297-413D-0812016A58FB}"/>
              </a:ext>
            </a:extLst>
          </p:cNvPr>
          <p:cNvSpPr txBox="1"/>
          <p:nvPr/>
        </p:nvSpPr>
        <p:spPr>
          <a:xfrm>
            <a:off x="86069" y="2476500"/>
            <a:ext cx="9267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View Types Pane</a:t>
            </a:r>
            <a:endParaRPr lang="en-GB" sz="2400" b="1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6F79C20-A0B5-3C3A-C1F2-A9A1C91C0030}"/>
              </a:ext>
            </a:extLst>
          </p:cNvPr>
          <p:cNvCxnSpPr>
            <a:cxnSpLocks/>
            <a:stCxn id="5" idx="3"/>
          </p:cNvCxnSpPr>
          <p:nvPr/>
        </p:nvCxnSpPr>
        <p:spPr>
          <a:xfrm flipV="1">
            <a:off x="1012825" y="2088292"/>
            <a:ext cx="111640" cy="988373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F421A39A-913D-0471-C5DB-41DBDA1FA36F}"/>
              </a:ext>
            </a:extLst>
          </p:cNvPr>
          <p:cNvSpPr txBox="1"/>
          <p:nvPr/>
        </p:nvSpPr>
        <p:spPr>
          <a:xfrm>
            <a:off x="10137325" y="756540"/>
            <a:ext cx="18764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Data Pane</a:t>
            </a:r>
            <a:endParaRPr lang="en-GB" sz="2400" b="1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F8E38731-5DEC-DBBC-2E6F-32B875364343}"/>
              </a:ext>
            </a:extLst>
          </p:cNvPr>
          <p:cNvCxnSpPr>
            <a:cxnSpLocks/>
            <a:stCxn id="2" idx="2"/>
          </p:cNvCxnSpPr>
          <p:nvPr/>
        </p:nvCxnSpPr>
        <p:spPr>
          <a:xfrm flipH="1">
            <a:off x="10535985" y="1218205"/>
            <a:ext cx="539579" cy="83099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0F5F95E0-6B78-B373-C0C8-E2AC2A40B14F}"/>
              </a:ext>
            </a:extLst>
          </p:cNvPr>
          <p:cNvSpPr txBox="1"/>
          <p:nvPr/>
        </p:nvSpPr>
        <p:spPr>
          <a:xfrm>
            <a:off x="1012825" y="127496"/>
            <a:ext cx="10873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Ribbon</a:t>
            </a:r>
            <a:endParaRPr lang="en-GB" sz="2400" b="1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C46DFB6-D1BA-D555-712A-E326E61D40B2}"/>
              </a:ext>
            </a:extLst>
          </p:cNvPr>
          <p:cNvCxnSpPr>
            <a:cxnSpLocks/>
            <a:stCxn id="8" idx="2"/>
          </p:cNvCxnSpPr>
          <p:nvPr/>
        </p:nvCxnSpPr>
        <p:spPr>
          <a:xfrm>
            <a:off x="1556523" y="589161"/>
            <a:ext cx="2011200" cy="377296"/>
          </a:xfrm>
          <a:prstGeom prst="straightConnector1">
            <a:avLst/>
          </a:prstGeom>
          <a:ln w="381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74062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BC44D-C66E-8F9C-CB3C-E7C0B73C6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882906"/>
          </a:xfrm>
        </p:spPr>
        <p:txBody>
          <a:bodyPr/>
          <a:lstStyle/>
          <a:p>
            <a:pPr algn="ctr"/>
            <a:r>
              <a:rPr lang="en-US" b="1" dirty="0"/>
              <a:t>Connecting to Data</a:t>
            </a:r>
            <a:endParaRPr lang="en-GB" b="1" dirty="0"/>
          </a:p>
        </p:txBody>
      </p:sp>
      <p:pic>
        <p:nvPicPr>
          <p:cNvPr id="5" name="Content Placeholder 10">
            <a:extLst>
              <a:ext uri="{FF2B5EF4-FFF2-40B4-BE49-F238E27FC236}">
                <a16:creationId xmlns:a16="http://schemas.microsoft.com/office/drawing/2014/main" id="{6A9574CC-6E7A-3BE7-C4EF-8D065594C1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79855" y="1108778"/>
            <a:ext cx="8831219" cy="4640444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1FE65AB-93AE-F670-EB6F-E1BD315EE60C}"/>
              </a:ext>
            </a:extLst>
          </p:cNvPr>
          <p:cNvSpPr txBox="1"/>
          <p:nvPr/>
        </p:nvSpPr>
        <p:spPr>
          <a:xfrm>
            <a:off x="9489989" y="1248033"/>
            <a:ext cx="249606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When opening Power BI you are given the option to get data.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Choose Get Data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4466415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BC44D-C66E-8F9C-CB3C-E7C0B73C6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882906"/>
          </a:xfrm>
        </p:spPr>
        <p:txBody>
          <a:bodyPr/>
          <a:lstStyle/>
          <a:p>
            <a:pPr algn="ctr"/>
            <a:r>
              <a:rPr lang="en-US" b="1" dirty="0"/>
              <a:t>Connecting to Data</a:t>
            </a:r>
            <a:endParaRPr lang="en-GB" b="1" dirty="0"/>
          </a:p>
        </p:txBody>
      </p:sp>
      <p:pic>
        <p:nvPicPr>
          <p:cNvPr id="5" name="Content Placeholder 10">
            <a:extLst>
              <a:ext uri="{FF2B5EF4-FFF2-40B4-BE49-F238E27FC236}">
                <a16:creationId xmlns:a16="http://schemas.microsoft.com/office/drawing/2014/main" id="{6A9574CC-6E7A-3BE7-C4EF-8D065594C1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79855" y="1108778"/>
            <a:ext cx="8831219" cy="4640444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1FE65AB-93AE-F670-EB6F-E1BD315EE60C}"/>
              </a:ext>
            </a:extLst>
          </p:cNvPr>
          <p:cNvSpPr txBox="1"/>
          <p:nvPr/>
        </p:nvSpPr>
        <p:spPr>
          <a:xfrm>
            <a:off x="9489989" y="1248033"/>
            <a:ext cx="249606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Choose the type option from left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Or stay with All and choose a format on the right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Click connect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5051737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BC44D-C66E-8F9C-CB3C-E7C0B73C6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882906"/>
          </a:xfrm>
        </p:spPr>
        <p:txBody>
          <a:bodyPr/>
          <a:lstStyle/>
          <a:p>
            <a:pPr algn="ctr"/>
            <a:r>
              <a:rPr lang="en-US" b="1" dirty="0"/>
              <a:t>Connecting to Data</a:t>
            </a:r>
            <a:endParaRPr lang="en-GB" b="1" dirty="0"/>
          </a:p>
        </p:txBody>
      </p:sp>
      <p:pic>
        <p:nvPicPr>
          <p:cNvPr id="5" name="Content Placeholder 10">
            <a:extLst>
              <a:ext uri="{FF2B5EF4-FFF2-40B4-BE49-F238E27FC236}">
                <a16:creationId xmlns:a16="http://schemas.microsoft.com/office/drawing/2014/main" id="{6A9574CC-6E7A-3BE7-C4EF-8D065594C1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71848" y="1325157"/>
            <a:ext cx="7685903" cy="4526281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C746B77-C5B1-8D25-1CCB-542A3A0DFB7A}"/>
              </a:ext>
            </a:extLst>
          </p:cNvPr>
          <p:cNvSpPr txBox="1"/>
          <p:nvPr/>
        </p:nvSpPr>
        <p:spPr>
          <a:xfrm>
            <a:off x="8093676" y="1723446"/>
            <a:ext cx="3826476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Metadata Grid</a:t>
            </a:r>
          </a:p>
          <a:p>
            <a:r>
              <a:rPr lang="en-US" sz="2400" dirty="0"/>
              <a:t>The Metadata Grid can be used to transform the data.</a:t>
            </a:r>
          </a:p>
          <a:p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0981517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BC44D-C66E-8F9C-CB3C-E7C0B73C6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882906"/>
          </a:xfrm>
        </p:spPr>
        <p:txBody>
          <a:bodyPr/>
          <a:lstStyle/>
          <a:p>
            <a:pPr algn="ctr"/>
            <a:r>
              <a:rPr lang="en-US" b="1" dirty="0"/>
              <a:t>Connecting to Data</a:t>
            </a:r>
            <a:endParaRPr lang="en-GB" b="1" dirty="0"/>
          </a:p>
        </p:txBody>
      </p:sp>
      <p:pic>
        <p:nvPicPr>
          <p:cNvPr id="5" name="Content Placeholder 10">
            <a:extLst>
              <a:ext uri="{FF2B5EF4-FFF2-40B4-BE49-F238E27FC236}">
                <a16:creationId xmlns:a16="http://schemas.microsoft.com/office/drawing/2014/main" id="{6A9574CC-6E7A-3BE7-C4EF-8D065594C1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71848" y="1325157"/>
            <a:ext cx="7685903" cy="4526281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C746B77-C5B1-8D25-1CCB-542A3A0DFB7A}"/>
              </a:ext>
            </a:extLst>
          </p:cNvPr>
          <p:cNvSpPr txBox="1"/>
          <p:nvPr/>
        </p:nvSpPr>
        <p:spPr>
          <a:xfrm>
            <a:off x="8093676" y="1723446"/>
            <a:ext cx="3826476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Transform Data</a:t>
            </a:r>
          </a:p>
          <a:p>
            <a:r>
              <a:rPr lang="en-US" sz="2400" dirty="0"/>
              <a:t>At this point Power BI will allow us to transform any of the data through: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Splitting or combining fields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Rearranging the data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/>
              <a:t>Etc</a:t>
            </a:r>
            <a:r>
              <a:rPr lang="en-US" sz="2400" dirty="0"/>
              <a:t>…</a:t>
            </a:r>
          </a:p>
          <a:p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9108366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7EB8769-20F4-3DD8-7B78-C27A0BE39E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8529" b="17810"/>
          <a:stretch/>
        </p:blipFill>
        <p:spPr>
          <a:xfrm>
            <a:off x="1764109" y="893076"/>
            <a:ext cx="8663782" cy="469556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733AB45-ECD4-737B-D747-720F1EC03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55901"/>
          </a:xfrm>
        </p:spPr>
        <p:txBody>
          <a:bodyPr/>
          <a:lstStyle/>
          <a:p>
            <a:pPr algn="ctr"/>
            <a:r>
              <a:rPr lang="en-GB" b="1" dirty="0"/>
              <a:t>Types of Data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FE81006-B597-1B7A-A1A3-125ED66A86AE}"/>
              </a:ext>
            </a:extLst>
          </p:cNvPr>
          <p:cNvSpPr txBox="1"/>
          <p:nvPr/>
        </p:nvSpPr>
        <p:spPr>
          <a:xfrm>
            <a:off x="1911928" y="5234702"/>
            <a:ext cx="202830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Scatter Plot</a:t>
            </a:r>
          </a:p>
          <a:p>
            <a:r>
              <a:rPr lang="en-US" sz="2000" b="1" dirty="0"/>
              <a:t>Line Plot</a:t>
            </a:r>
            <a:endParaRPr lang="en-GB" sz="2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1501D13-D225-E390-CA97-1D616BB0FA63}"/>
              </a:ext>
            </a:extLst>
          </p:cNvPr>
          <p:cNvSpPr txBox="1"/>
          <p:nvPr/>
        </p:nvSpPr>
        <p:spPr>
          <a:xfrm>
            <a:off x="4088052" y="5234702"/>
            <a:ext cx="21557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Bar Chart</a:t>
            </a:r>
          </a:p>
          <a:p>
            <a:r>
              <a:rPr lang="en-US" sz="2000" b="1" dirty="0"/>
              <a:t>Box Plot</a:t>
            </a:r>
            <a:endParaRPr lang="en-GB" sz="20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F5BFD6F-72CC-4AD4-87A9-4362CF6B1681}"/>
              </a:ext>
            </a:extLst>
          </p:cNvPr>
          <p:cNvSpPr txBox="1"/>
          <p:nvPr/>
        </p:nvSpPr>
        <p:spPr>
          <a:xfrm>
            <a:off x="6173640" y="5257038"/>
            <a:ext cx="19192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Bar Chart</a:t>
            </a:r>
          </a:p>
          <a:p>
            <a:r>
              <a:rPr lang="en-US" sz="2000" b="1" dirty="0"/>
              <a:t>Pie Chart</a:t>
            </a:r>
            <a:endParaRPr lang="en-GB" sz="20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46400C6-BED2-ADA3-66A8-A086343C2EF8}"/>
              </a:ext>
            </a:extLst>
          </p:cNvPr>
          <p:cNvSpPr txBox="1"/>
          <p:nvPr/>
        </p:nvSpPr>
        <p:spPr>
          <a:xfrm flipH="1">
            <a:off x="8329407" y="5103149"/>
            <a:ext cx="23589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Pie Chart</a:t>
            </a:r>
          </a:p>
          <a:p>
            <a:r>
              <a:rPr lang="en-US" sz="2000" b="1" dirty="0"/>
              <a:t>Frequency Table</a:t>
            </a:r>
          </a:p>
          <a:p>
            <a:r>
              <a:rPr lang="en-US" sz="2000" b="1" dirty="0"/>
              <a:t>Heatmap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2475056819"/>
      </p:ext>
    </p:extLst>
  </p:cSld>
  <p:clrMapOvr>
    <a:masterClrMapping/>
  </p:clrMapOvr>
</p:sld>
</file>

<file path=ppt/theme/theme1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title content</Template>
  <TotalTime>0</TotalTime>
  <Words>610</Words>
  <Application>Microsoft Office PowerPoint</Application>
  <PresentationFormat>Widescreen</PresentationFormat>
  <Paragraphs>102</Paragraphs>
  <Slides>14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Text 1</vt:lpstr>
      <vt:lpstr>Information Visualization</vt:lpstr>
      <vt:lpstr>Elements of Power BI</vt:lpstr>
      <vt:lpstr>Elements of Power BI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Connecting to Data</vt:lpstr>
      <vt:lpstr>Connecting to Data</vt:lpstr>
      <vt:lpstr>Connecting to Data</vt:lpstr>
      <vt:lpstr>Connecting to Data</vt:lpstr>
      <vt:lpstr>Types of Data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creator>Divya Chidambaram</dc:creator>
  <cp:lastModifiedBy>Mark Huntly</cp:lastModifiedBy>
  <cp:revision>35</cp:revision>
  <dcterms:created xsi:type="dcterms:W3CDTF">2022-11-01T13:34:48Z</dcterms:created>
  <dcterms:modified xsi:type="dcterms:W3CDTF">2024-10-29T17:46:03Z</dcterms:modified>
</cp:coreProperties>
</file>