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6"/>
  </p:notesMasterIdLst>
  <p:sldIdLst>
    <p:sldId id="257" r:id="rId5"/>
    <p:sldId id="261" r:id="rId6"/>
    <p:sldId id="262" r:id="rId7"/>
    <p:sldId id="299" r:id="rId8"/>
    <p:sldId id="279" r:id="rId9"/>
    <p:sldId id="286" r:id="rId10"/>
    <p:sldId id="300" r:id="rId11"/>
    <p:sldId id="294" r:id="rId12"/>
    <p:sldId id="301" r:id="rId13"/>
    <p:sldId id="302" r:id="rId14"/>
    <p:sldId id="271" r:id="rId15"/>
    <p:sldId id="310" r:id="rId16"/>
    <p:sldId id="298" r:id="rId17"/>
    <p:sldId id="304" r:id="rId18"/>
    <p:sldId id="303" r:id="rId19"/>
    <p:sldId id="305" r:id="rId20"/>
    <p:sldId id="263" r:id="rId21"/>
    <p:sldId id="280" r:id="rId22"/>
    <p:sldId id="306" r:id="rId23"/>
    <p:sldId id="278" r:id="rId24"/>
    <p:sldId id="309" r:id="rId25"/>
    <p:sldId id="269" r:id="rId26"/>
    <p:sldId id="270" r:id="rId27"/>
    <p:sldId id="281" r:id="rId28"/>
    <p:sldId id="287" r:id="rId29"/>
    <p:sldId id="297" r:id="rId30"/>
    <p:sldId id="273" r:id="rId31"/>
    <p:sldId id="274" r:id="rId32"/>
    <p:sldId id="282" r:id="rId33"/>
    <p:sldId id="283" r:id="rId34"/>
    <p:sldId id="285" r:id="rId35"/>
    <p:sldId id="295" r:id="rId36"/>
    <p:sldId id="307" r:id="rId37"/>
    <p:sldId id="272" r:id="rId38"/>
    <p:sldId id="293" r:id="rId39"/>
    <p:sldId id="308" r:id="rId40"/>
    <p:sldId id="275" r:id="rId41"/>
    <p:sldId id="291" r:id="rId42"/>
    <p:sldId id="276" r:id="rId43"/>
    <p:sldId id="277" r:id="rId44"/>
    <p:sldId id="25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78061" autoAdjust="0"/>
  </p:normalViewPr>
  <p:slideViewPr>
    <p:cSldViewPr snapToGrid="0" snapToObjects="1">
      <p:cViewPr varScale="1">
        <p:scale>
          <a:sx n="89" d="100"/>
          <a:sy n="89" d="100"/>
        </p:scale>
        <p:origin x="1842" y="78"/>
      </p:cViewPr>
      <p:guideLst/>
    </p:cSldViewPr>
  </p:slideViewPr>
  <p:outlineViewPr>
    <p:cViewPr>
      <p:scale>
        <a:sx n="33" d="100"/>
        <a:sy n="33" d="100"/>
      </p:scale>
      <p:origin x="0" y="-16101"/>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10/10/2022</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1465874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3401314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3867529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488522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2456062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3491188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3554247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be notified</a:t>
            </a:r>
            <a:r>
              <a:rPr lang="en-US" b="0" baseline="0" dirty="0"/>
              <a:t> of placement lecturer, Alison needs full name and contact details of mentor, full address of setting</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3544368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be notified</a:t>
            </a:r>
            <a:r>
              <a:rPr lang="en-US" b="0" baseline="0" dirty="0"/>
              <a:t> of placement lecturer, Alison needs full name and contact details of mentor, full address of setting</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4186516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be notified</a:t>
            </a:r>
            <a:r>
              <a:rPr lang="en-US" b="0" baseline="0" dirty="0"/>
              <a:t> of placement lecturer, Alison needs full name and contact details of mentor, full address of setting</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21669282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Delay in acquiring</a:t>
            </a:r>
            <a:r>
              <a:rPr lang="en-US" b="0" baseline="0" dirty="0"/>
              <a:t> UWTSD DBS = delay in recording EYPS requirements</a:t>
            </a:r>
          </a:p>
          <a:p>
            <a:endParaRPr lang="en-US" b="0" baseline="0" dirty="0"/>
          </a:p>
          <a:p>
            <a:r>
              <a:rPr lang="en-US" b="0" baseline="0" dirty="0"/>
              <a:t>May have to change to non-</a:t>
            </a:r>
            <a:r>
              <a:rPr lang="en-US" b="0" baseline="0" dirty="0" err="1"/>
              <a:t>prac</a:t>
            </a:r>
            <a:r>
              <a:rPr lang="en-US" b="0" baseline="0" dirty="0"/>
              <a:t> </a:t>
            </a:r>
            <a:r>
              <a:rPr lang="en-US" b="0" baseline="0" dirty="0" err="1"/>
              <a:t>programme</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13530962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Delay in acquiring</a:t>
            </a:r>
            <a:r>
              <a:rPr lang="en-US" b="0" baseline="0" dirty="0"/>
              <a:t> UWTSD DBS = delay in recording EYPS requirements</a:t>
            </a:r>
          </a:p>
          <a:p>
            <a:endParaRPr lang="en-US" b="0" baseline="0" dirty="0"/>
          </a:p>
          <a:p>
            <a:r>
              <a:rPr lang="en-US" b="0" baseline="0" dirty="0"/>
              <a:t>May have to change to non-</a:t>
            </a:r>
            <a:r>
              <a:rPr lang="en-US" b="0" baseline="0" dirty="0" err="1"/>
              <a:t>prac</a:t>
            </a:r>
            <a:r>
              <a:rPr lang="en-US" b="0" baseline="0" dirty="0"/>
              <a:t> </a:t>
            </a:r>
            <a:r>
              <a:rPr lang="en-US" b="0" baseline="0" dirty="0" err="1"/>
              <a:t>programme</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37914711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28272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Individual student factors - </a:t>
            </a:r>
            <a:r>
              <a:rPr lang="en-GB" b="0" i="0" dirty="0">
                <a:solidFill>
                  <a:srgbClr val="000000"/>
                </a:solidFill>
                <a:effectLst/>
                <a:latin typeface="Times New Roman" panose="02020603050405020304" pitchFamily="18" charset="0"/>
              </a:rPr>
              <a:t>relevant personal factors (e.g. health, disability, linguistic or cultural) which may increase the risk of accident or illness during placement related activities even following reasonable adjustments. The student has personal factors which may require specific adjustments or support if living away from home, or makes them susceptible to episodes of illness. The student’s knowledge, understanding, and skills are low for the type of work involved.</a:t>
            </a:r>
            <a:endParaRPr lang="en-GB" sz="1200" dirty="0">
              <a:solidFill>
                <a:srgbClr val="002060"/>
              </a:solidFill>
            </a:endParaRPr>
          </a:p>
          <a:p>
            <a:r>
              <a:rPr lang="en-GB" sz="1200" dirty="0">
                <a:solidFill>
                  <a:srgbClr val="002060"/>
                </a:solidFill>
              </a:rPr>
              <a:t>Work factors - </a:t>
            </a:r>
            <a:r>
              <a:rPr lang="en-GB" sz="1200" b="0" i="0" dirty="0">
                <a:solidFill>
                  <a:srgbClr val="000000"/>
                </a:solidFill>
                <a:effectLst/>
                <a:latin typeface="Times New Roman" panose="02020603050405020304" pitchFamily="18" charset="0"/>
              </a:rPr>
              <a:t>w</a:t>
            </a:r>
            <a:r>
              <a:rPr lang="en-GB" b="0" i="0" dirty="0">
                <a:solidFill>
                  <a:srgbClr val="000000"/>
                </a:solidFill>
                <a:effectLst/>
                <a:latin typeface="Times New Roman" panose="02020603050405020304" pitchFamily="18" charset="0"/>
              </a:rPr>
              <a:t>ork with hazards that have potential to cause permanent injury or fatalities.</a:t>
            </a:r>
            <a:endParaRPr lang="en-GB" sz="1200" dirty="0">
              <a:solidFill>
                <a:srgbClr val="002060"/>
              </a:solidFill>
            </a:endParaRPr>
          </a:p>
          <a:p>
            <a:r>
              <a:rPr lang="en-GB" sz="1200" dirty="0">
                <a:solidFill>
                  <a:srgbClr val="002060"/>
                </a:solidFill>
              </a:rPr>
              <a:t>Locational factors - international placement with associated high risk factors </a:t>
            </a:r>
            <a:r>
              <a:rPr lang="en-GB" sz="1200" dirty="0" err="1">
                <a:solidFill>
                  <a:srgbClr val="002060"/>
                </a:solidFill>
              </a:rPr>
              <a:t>eg</a:t>
            </a:r>
            <a:r>
              <a:rPr lang="en-GB" sz="1200" dirty="0">
                <a:solidFill>
                  <a:srgbClr val="002060"/>
                </a:solidFill>
              </a:rPr>
              <a:t> significant medical risks, civil disorder, crime or similar dangers.</a:t>
            </a:r>
          </a:p>
          <a:p>
            <a:r>
              <a:rPr lang="en-GB" sz="1200" dirty="0">
                <a:solidFill>
                  <a:srgbClr val="002060"/>
                </a:solidFill>
              </a:rPr>
              <a:t>Insurance factors - locations, activities and/or circumstances that are excluded from the HEI’s travel and other insurance cover. Locations where the placement provider’s insurance does not cover the student for personal or third party liability associated with the work by the student.</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9828274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Health/environment factors - regional/local health risks require mandatory and specific health protection measures e.g. inoculations or quality of healthcare services uncertain.</a:t>
            </a:r>
          </a:p>
          <a:p>
            <a:r>
              <a:rPr lang="en-GB" sz="1200" dirty="0">
                <a:solidFill>
                  <a:srgbClr val="002060"/>
                </a:solidFill>
              </a:rPr>
              <a:t>Travel/transport factors - significant travel to reach placement, local transportation known to be of high risk. Demanding travel during placement. Student required to drive others or in unfamiliar vehicles.</a:t>
            </a:r>
          </a:p>
          <a:p>
            <a:r>
              <a:rPr lang="en-GB" sz="1200" dirty="0">
                <a:solidFill>
                  <a:srgbClr val="002060"/>
                </a:solidFill>
              </a:rPr>
              <a:t>Safeguarding factors - significant regular contact/activities with children and/or vulnerable adults. Sport coaching, social work, volunteering, dance, etc</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428373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28070130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Located in placement</a:t>
            </a:r>
            <a:r>
              <a:rPr lang="en-US" b="0" baseline="0" dirty="0"/>
              <a:t> handbooks</a:t>
            </a:r>
          </a:p>
          <a:p>
            <a:endParaRPr lang="en-US" b="0" baseline="0" dirty="0"/>
          </a:p>
          <a:p>
            <a:r>
              <a:rPr lang="en-US" b="0" baseline="0" dirty="0"/>
              <a:t>Also available in Placement folder on Moodle</a:t>
            </a:r>
          </a:p>
          <a:p>
            <a:endParaRPr lang="en-US" b="0" baseline="0" dirty="0"/>
          </a:p>
          <a:p>
            <a:r>
              <a:rPr lang="en-US" b="0" baseline="0" dirty="0"/>
              <a:t>Cannot begin recording hours until: Fully enrolled, placement details sent to Alison Rees Edwards, forms signed and returned</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2229994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Located in placement</a:t>
            </a:r>
            <a:r>
              <a:rPr lang="en-US" b="0" baseline="0" dirty="0"/>
              <a:t> handbooks</a:t>
            </a:r>
          </a:p>
          <a:p>
            <a:endParaRPr lang="en-US" b="0" baseline="0" dirty="0"/>
          </a:p>
          <a:p>
            <a:r>
              <a:rPr lang="en-US" b="0" baseline="0" dirty="0"/>
              <a:t>Also available in Placement folder on Moodle</a:t>
            </a:r>
          </a:p>
          <a:p>
            <a:endParaRPr lang="en-US" b="0" baseline="0" dirty="0"/>
          </a:p>
          <a:p>
            <a:r>
              <a:rPr lang="en-US" b="0" baseline="0" dirty="0"/>
              <a:t>Cannot begin recording hours until: Fully enrolled, placement details sent to Alison Rees Edwards, forms signed and returned</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18</a:t>
            </a:fld>
            <a:endParaRPr lang="en-GB"/>
          </a:p>
        </p:txBody>
      </p:sp>
    </p:spTree>
    <p:extLst>
      <p:ext uri="{BB962C8B-B14F-4D97-AF65-F5344CB8AC3E}">
        <p14:creationId xmlns:p14="http://schemas.microsoft.com/office/powerpoint/2010/main" val="25955321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19</a:t>
            </a:fld>
            <a:endParaRPr lang="en-GB"/>
          </a:p>
        </p:txBody>
      </p:sp>
    </p:spTree>
    <p:extLst>
      <p:ext uri="{BB962C8B-B14F-4D97-AF65-F5344CB8AC3E}">
        <p14:creationId xmlns:p14="http://schemas.microsoft.com/office/powerpoint/2010/main" val="13640255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20</a:t>
            </a:fld>
            <a:endParaRPr lang="en-GB"/>
          </a:p>
        </p:txBody>
      </p:sp>
    </p:spTree>
    <p:extLst>
      <p:ext uri="{BB962C8B-B14F-4D97-AF65-F5344CB8AC3E}">
        <p14:creationId xmlns:p14="http://schemas.microsoft.com/office/powerpoint/2010/main" val="20330234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Observations cannot be undertaken until:</a:t>
            </a:r>
            <a:r>
              <a:rPr lang="en-US" b="0" baseline="0" dirty="0"/>
              <a:t> Fully enrolled, forms signed and returned</a:t>
            </a:r>
          </a:p>
          <a:p>
            <a:endParaRPr lang="en-US" b="0" baseline="0" dirty="0"/>
          </a:p>
          <a:p>
            <a:r>
              <a:rPr lang="en-US" b="0" baseline="0" dirty="0"/>
              <a:t>Lecturers will stay for 1 hour and undertake narrative observation – type up observation – map practice observed with Performance competencies in NOS Log</a:t>
            </a:r>
          </a:p>
          <a:p>
            <a:endParaRPr lang="en-US" b="0" baseline="0" dirty="0"/>
          </a:p>
          <a:p>
            <a:r>
              <a:rPr lang="en-US" b="0" baseline="0" dirty="0"/>
              <a:t>Lecturers will update NOS Log and e-mail observation to student within 5 working days</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21</a:t>
            </a:fld>
            <a:endParaRPr lang="en-GB"/>
          </a:p>
        </p:txBody>
      </p:sp>
    </p:spTree>
    <p:extLst>
      <p:ext uri="{BB962C8B-B14F-4D97-AF65-F5344CB8AC3E}">
        <p14:creationId xmlns:p14="http://schemas.microsoft.com/office/powerpoint/2010/main" val="223092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Observations cannot be undertaken until:</a:t>
            </a:r>
            <a:r>
              <a:rPr lang="en-US" b="0" baseline="0" dirty="0"/>
              <a:t> Fully enrolled, forms signed and returned</a:t>
            </a:r>
          </a:p>
          <a:p>
            <a:endParaRPr lang="en-US" b="0" baseline="0" dirty="0"/>
          </a:p>
          <a:p>
            <a:r>
              <a:rPr lang="en-US" b="0" baseline="0" dirty="0"/>
              <a:t>Lecturers will stay for 1 hour and undertake narrative observation – type up observation – map practice observed with Performance competencies in NOS Log</a:t>
            </a:r>
          </a:p>
          <a:p>
            <a:endParaRPr lang="en-US" b="0" baseline="0" dirty="0"/>
          </a:p>
          <a:p>
            <a:r>
              <a:rPr lang="en-US" b="0" baseline="0" dirty="0"/>
              <a:t>Lecturers will update NOS Log and e-mail observation to student within 5 working days</a:t>
            </a:r>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22</a:t>
            </a:fld>
            <a:endParaRPr lang="en-GB"/>
          </a:p>
        </p:txBody>
      </p:sp>
    </p:spTree>
    <p:extLst>
      <p:ext uri="{BB962C8B-B14F-4D97-AF65-F5344CB8AC3E}">
        <p14:creationId xmlns:p14="http://schemas.microsoft.com/office/powerpoint/2010/main" val="16042428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23</a:t>
            </a:fld>
            <a:endParaRPr lang="en-GB"/>
          </a:p>
        </p:txBody>
      </p:sp>
    </p:spTree>
    <p:extLst>
      <p:ext uri="{BB962C8B-B14F-4D97-AF65-F5344CB8AC3E}">
        <p14:creationId xmlns:p14="http://schemas.microsoft.com/office/powerpoint/2010/main" val="1518084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24</a:t>
            </a:fld>
            <a:endParaRPr lang="en-GB"/>
          </a:p>
        </p:txBody>
      </p:sp>
    </p:spTree>
    <p:extLst>
      <p:ext uri="{BB962C8B-B14F-4D97-AF65-F5344CB8AC3E}">
        <p14:creationId xmlns:p14="http://schemas.microsoft.com/office/powerpoint/2010/main" val="11614611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25</a:t>
            </a:fld>
            <a:endParaRPr lang="en-GB"/>
          </a:p>
        </p:txBody>
      </p:sp>
    </p:spTree>
    <p:extLst>
      <p:ext uri="{BB962C8B-B14F-4D97-AF65-F5344CB8AC3E}">
        <p14:creationId xmlns:p14="http://schemas.microsoft.com/office/powerpoint/2010/main" val="4037490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6842275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27</a:t>
            </a:fld>
            <a:endParaRPr lang="en-GB"/>
          </a:p>
        </p:txBody>
      </p:sp>
    </p:spTree>
    <p:extLst>
      <p:ext uri="{BB962C8B-B14F-4D97-AF65-F5344CB8AC3E}">
        <p14:creationId xmlns:p14="http://schemas.microsoft.com/office/powerpoint/2010/main" val="29100547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28</a:t>
            </a:fld>
            <a:endParaRPr lang="en-GB"/>
          </a:p>
        </p:txBody>
      </p:sp>
    </p:spTree>
    <p:extLst>
      <p:ext uri="{BB962C8B-B14F-4D97-AF65-F5344CB8AC3E}">
        <p14:creationId xmlns:p14="http://schemas.microsoft.com/office/powerpoint/2010/main" val="30559594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29</a:t>
            </a:fld>
            <a:endParaRPr lang="en-GB"/>
          </a:p>
        </p:txBody>
      </p:sp>
    </p:spTree>
    <p:extLst>
      <p:ext uri="{BB962C8B-B14F-4D97-AF65-F5344CB8AC3E}">
        <p14:creationId xmlns:p14="http://schemas.microsoft.com/office/powerpoint/2010/main" val="259104238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30</a:t>
            </a:fld>
            <a:endParaRPr lang="en-GB"/>
          </a:p>
        </p:txBody>
      </p:sp>
    </p:spTree>
    <p:extLst>
      <p:ext uri="{BB962C8B-B14F-4D97-AF65-F5344CB8AC3E}">
        <p14:creationId xmlns:p14="http://schemas.microsoft.com/office/powerpoint/2010/main" val="10672470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34</a:t>
            </a:fld>
            <a:endParaRPr lang="en-GB"/>
          </a:p>
        </p:txBody>
      </p:sp>
    </p:spTree>
    <p:extLst>
      <p:ext uri="{BB962C8B-B14F-4D97-AF65-F5344CB8AC3E}">
        <p14:creationId xmlns:p14="http://schemas.microsoft.com/office/powerpoint/2010/main" val="28911921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35</a:t>
            </a:fld>
            <a:endParaRPr lang="en-GB"/>
          </a:p>
        </p:txBody>
      </p:sp>
    </p:spTree>
    <p:extLst>
      <p:ext uri="{BB962C8B-B14F-4D97-AF65-F5344CB8AC3E}">
        <p14:creationId xmlns:p14="http://schemas.microsoft.com/office/powerpoint/2010/main" val="2854587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36</a:t>
            </a:fld>
            <a:endParaRPr lang="en-GB"/>
          </a:p>
        </p:txBody>
      </p:sp>
    </p:spTree>
    <p:extLst>
      <p:ext uri="{BB962C8B-B14F-4D97-AF65-F5344CB8AC3E}">
        <p14:creationId xmlns:p14="http://schemas.microsoft.com/office/powerpoint/2010/main" val="6170717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37</a:t>
            </a:fld>
            <a:endParaRPr lang="en-GB"/>
          </a:p>
        </p:txBody>
      </p:sp>
    </p:spTree>
    <p:extLst>
      <p:ext uri="{BB962C8B-B14F-4D97-AF65-F5344CB8AC3E}">
        <p14:creationId xmlns:p14="http://schemas.microsoft.com/office/powerpoint/2010/main" val="27137823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38</a:t>
            </a:fld>
            <a:endParaRPr lang="en-GB"/>
          </a:p>
        </p:txBody>
      </p:sp>
    </p:spTree>
    <p:extLst>
      <p:ext uri="{BB962C8B-B14F-4D97-AF65-F5344CB8AC3E}">
        <p14:creationId xmlns:p14="http://schemas.microsoft.com/office/powerpoint/2010/main" val="15467781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39</a:t>
            </a:fld>
            <a:endParaRPr lang="en-GB"/>
          </a:p>
        </p:txBody>
      </p:sp>
    </p:spTree>
    <p:extLst>
      <p:ext uri="{BB962C8B-B14F-4D97-AF65-F5344CB8AC3E}">
        <p14:creationId xmlns:p14="http://schemas.microsoft.com/office/powerpoint/2010/main" val="720655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9B39E918-88F5-4DC3-ADC2-D63BF93AAE5D}" type="slidenum">
              <a:rPr lang="en-GB" smtClean="0"/>
              <a:t>40</a:t>
            </a:fld>
            <a:endParaRPr lang="en-GB"/>
          </a:p>
        </p:txBody>
      </p:sp>
    </p:spTree>
    <p:extLst>
      <p:ext uri="{BB962C8B-B14F-4D97-AF65-F5344CB8AC3E}">
        <p14:creationId xmlns:p14="http://schemas.microsoft.com/office/powerpoint/2010/main" val="77402068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10575729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57417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fld id="{5C958B5D-2B71-F94E-8A2A-2F1F5E391DA3}" type="datetimeFigureOut">
              <a:rPr lang="en-US" smtClean="0"/>
              <a:pPr/>
              <a:t>10/10/2022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6A8CBF47-CD5C-4D4C-8BC8-D49EA6405D47}" type="slidenum">
              <a:rPr lang="en-US" smtClean="0"/>
              <a:pPr/>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rial" panose="020B06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mailto:iehplacements@uwtsd.ac.uk"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8258" y="2551837"/>
            <a:ext cx="7855974" cy="954107"/>
          </a:xfrm>
          <a:prstGeom prst="rect">
            <a:avLst/>
          </a:prstGeom>
        </p:spPr>
        <p:txBody>
          <a:bodyPr wrap="square">
            <a:spAutoFit/>
          </a:bodyPr>
          <a:lstStyle/>
          <a:p>
            <a:pPr algn="ctr"/>
            <a:endParaRPr lang="en-GB" sz="2800" i="1" dirty="0">
              <a:solidFill>
                <a:srgbClr val="002060"/>
              </a:solidFill>
              <a:latin typeface="Lucida Sans" panose="020B0602030504020204" pitchFamily="34" charset="0"/>
            </a:endParaRPr>
          </a:p>
          <a:p>
            <a:pPr algn="ctr"/>
            <a:endParaRPr lang="en-GB" sz="2800" i="1" dirty="0">
              <a:solidFill>
                <a:srgbClr val="002060"/>
              </a:solidFill>
              <a:latin typeface="Lucida Sans" panose="020B0602030504020204" pitchFamily="34" charset="0"/>
            </a:endParaRPr>
          </a:p>
        </p:txBody>
      </p:sp>
      <p:sp>
        <p:nvSpPr>
          <p:cNvPr id="4" name="TextBox 3"/>
          <p:cNvSpPr txBox="1"/>
          <p:nvPr/>
        </p:nvSpPr>
        <p:spPr>
          <a:xfrm>
            <a:off x="540774" y="994168"/>
            <a:ext cx="7934631" cy="2246769"/>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BA Addysg a </a:t>
            </a:r>
            <a:r>
              <a:rPr lang="en-GB" sz="2800" dirty="0" err="1">
                <a:latin typeface="Arial" panose="020B0604020202020204" pitchFamily="34" charset="0"/>
                <a:cs typeface="Arial" panose="020B0604020202020204" pitchFamily="34" charset="0"/>
              </a:rPr>
              <a:t>Gofal</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Blynyddoedd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Cynnar</a:t>
            </a:r>
            <a:r>
              <a:rPr lang="en-GB" sz="2800" dirty="0">
                <a:latin typeface="Arial" panose="020B0604020202020204" pitchFamily="34" charset="0"/>
                <a:cs typeface="Arial" panose="020B0604020202020204" pitchFamily="34" charset="0"/>
              </a:rPr>
              <a:t>: </a:t>
            </a:r>
          </a:p>
          <a:p>
            <a:pPr algn="ctr"/>
            <a:r>
              <a:rPr lang="en-GB" sz="2800" dirty="0" err="1">
                <a:latin typeface="Arial" panose="020B0604020202020204" pitchFamily="34" charset="0"/>
                <a:cs typeface="Arial" panose="020B0604020202020204" pitchFamily="34" charset="0"/>
              </a:rPr>
              <a:t>Statws</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Ymarferydd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Blynyddoedd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Cynnar</a:t>
            </a:r>
            <a:endParaRPr lang="en-GB" sz="2800" dirty="0">
              <a:latin typeface="Arial" panose="020B0604020202020204" pitchFamily="34" charset="0"/>
              <a:cs typeface="Arial" panose="020B0604020202020204" pitchFamily="34" charset="0"/>
            </a:endParaRPr>
          </a:p>
          <a:p>
            <a:pPr algn="ctr"/>
            <a:endParaRPr lang="en-GB" sz="2800" dirty="0">
              <a:solidFill>
                <a:schemeClr val="bg2"/>
              </a:solidFill>
              <a:latin typeface="Arial" panose="020B0604020202020204" pitchFamily="34" charset="0"/>
              <a:cs typeface="Arial" panose="020B0604020202020204" pitchFamily="34" charset="0"/>
            </a:endParaRPr>
          </a:p>
          <a:p>
            <a:pPr algn="ctr"/>
            <a:r>
              <a:rPr lang="en-GB" sz="2800" dirty="0">
                <a:solidFill>
                  <a:srgbClr val="0070C0"/>
                </a:solidFill>
                <a:latin typeface="Arial" panose="020B0604020202020204" pitchFamily="34" charset="0"/>
                <a:cs typeface="Arial" panose="020B0604020202020204" pitchFamily="34" charset="0"/>
              </a:rPr>
              <a:t>BA Early Years Education and Care: </a:t>
            </a:r>
          </a:p>
          <a:p>
            <a:pPr algn="ctr"/>
            <a:r>
              <a:rPr lang="en-GB" sz="2800" dirty="0">
                <a:solidFill>
                  <a:srgbClr val="0070C0"/>
                </a:solidFill>
                <a:latin typeface="Arial" panose="020B0604020202020204" pitchFamily="34" charset="0"/>
                <a:cs typeface="Arial" panose="020B0604020202020204" pitchFamily="34" charset="0"/>
              </a:rPr>
              <a:t>Early Years Practitioner Status</a:t>
            </a:r>
          </a:p>
        </p:txBody>
      </p:sp>
      <p:sp>
        <p:nvSpPr>
          <p:cNvPr id="6" name="TextBox 5"/>
          <p:cNvSpPr txBox="1"/>
          <p:nvPr/>
        </p:nvSpPr>
        <p:spPr>
          <a:xfrm>
            <a:off x="2939846" y="4011561"/>
            <a:ext cx="4174712" cy="830997"/>
          </a:xfrm>
          <a:prstGeom prst="rect">
            <a:avLst/>
          </a:prstGeom>
          <a:noFill/>
        </p:spPr>
        <p:txBody>
          <a:bodyPr wrap="square" rtlCol="0">
            <a:spAutoFit/>
          </a:bodyPr>
          <a:lstStyle/>
          <a:p>
            <a:r>
              <a:rPr lang="en-GB" sz="2400" dirty="0" err="1">
                <a:latin typeface="Arial" panose="020B0604020202020204" pitchFamily="34" charset="0"/>
                <a:cs typeface="Arial" panose="020B0604020202020204" pitchFamily="34" charset="0"/>
              </a:rPr>
              <a:t>Anwytho</a:t>
            </a:r>
            <a:r>
              <a:rPr lang="en-GB" sz="2400" dirty="0">
                <a:latin typeface="Arial" panose="020B0604020202020204" pitchFamily="34" charset="0"/>
                <a:cs typeface="Arial" panose="020B0604020202020204" pitchFamily="34" charset="0"/>
              </a:rPr>
              <a:t> 2022-2023            </a:t>
            </a:r>
            <a:r>
              <a:rPr lang="en-GB" sz="2400" dirty="0">
                <a:solidFill>
                  <a:srgbClr val="0070C0"/>
                </a:solidFill>
                <a:latin typeface="Arial" panose="020B0604020202020204" pitchFamily="34" charset="0"/>
                <a:cs typeface="Arial" panose="020B0604020202020204" pitchFamily="34" charset="0"/>
              </a:rPr>
              <a:t>Induction 2022-2023</a:t>
            </a: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latin typeface="Arial" panose="020B0604020202020204" pitchFamily="34" charset="0"/>
              </a:rPr>
              <a:t>Gwybodaeth</a:t>
            </a:r>
            <a:r>
              <a:rPr lang="en-GB" sz="4800" dirty="0">
                <a:latin typeface="Arial" panose="020B0604020202020204" pitchFamily="34" charset="0"/>
              </a:rPr>
              <a:t> </a:t>
            </a:r>
            <a:r>
              <a:rPr lang="en-GB" sz="4800" dirty="0" err="1">
                <a:latin typeface="Arial" panose="020B0604020202020204" pitchFamily="34" charset="0"/>
              </a:rPr>
              <a:t>cefndirol</a:t>
            </a:r>
            <a:br>
              <a:rPr lang="en-GB" sz="4800" dirty="0">
                <a:latin typeface="Arial" panose="020B0604020202020204" pitchFamily="34" charset="0"/>
              </a:rPr>
            </a:br>
            <a:r>
              <a:rPr lang="en-GB" sz="4800" dirty="0">
                <a:solidFill>
                  <a:srgbClr val="0070C0"/>
                </a:solidFill>
                <a:latin typeface="Arial" panose="020B0604020202020204" pitchFamily="34" charset="0"/>
              </a:rPr>
              <a:t>Background information</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2191109"/>
            <a:ext cx="3886200" cy="3985854"/>
          </a:xfrm>
        </p:spPr>
        <p:txBody>
          <a:bodyPr>
            <a:normAutofit/>
          </a:bodyPr>
          <a:lstStyle/>
          <a:p>
            <a:r>
              <a:rPr lang="cy-GB" sz="2400" dirty="0">
                <a:cs typeface="Arial" panose="020B0604020202020204" pitchFamily="34" charset="0"/>
              </a:rPr>
              <a:t>Gofal Cymdeithasol Cymru;</a:t>
            </a:r>
          </a:p>
          <a:p>
            <a:r>
              <a:rPr lang="cy-GB" sz="2400" dirty="0">
                <a:cs typeface="Arial" panose="020B0604020202020204" pitchFamily="34" charset="0"/>
              </a:rPr>
              <a:t>Cymhwyster cydnabyddedig;</a:t>
            </a:r>
          </a:p>
          <a:p>
            <a:r>
              <a:rPr lang="cy-GB" sz="2400" dirty="0">
                <a:cs typeface="Arial" panose="020B0604020202020204" pitchFamily="34" charset="0"/>
              </a:rPr>
              <a:t>Gradd sydd yn ymgorffori gofynion galwedigaethol ac academaidd.</a:t>
            </a:r>
          </a:p>
        </p:txBody>
      </p:sp>
      <p:sp>
        <p:nvSpPr>
          <p:cNvPr id="4" name="Content Placeholder 3"/>
          <p:cNvSpPr>
            <a:spLocks noGrp="1"/>
          </p:cNvSpPr>
          <p:nvPr>
            <p:ph sz="half" idx="2"/>
          </p:nvPr>
        </p:nvSpPr>
        <p:spPr>
          <a:xfrm>
            <a:off x="4629150" y="2191109"/>
            <a:ext cx="3886200" cy="3985854"/>
          </a:xfrm>
        </p:spPr>
        <p:txBody>
          <a:bodyPr>
            <a:normAutofit/>
          </a:bodyPr>
          <a:lstStyle/>
          <a:p>
            <a:r>
              <a:rPr lang="en-GB" sz="2400" dirty="0">
                <a:solidFill>
                  <a:srgbClr val="0070C0"/>
                </a:solidFill>
                <a:cs typeface="Arial" panose="020B0604020202020204" pitchFamily="34" charset="0"/>
              </a:rPr>
              <a:t>Social Care Wales;</a:t>
            </a:r>
          </a:p>
          <a:p>
            <a:r>
              <a:rPr lang="en-GB" sz="2400" dirty="0">
                <a:solidFill>
                  <a:srgbClr val="0070C0"/>
                </a:solidFill>
                <a:cs typeface="Arial" panose="020B0604020202020204" pitchFamily="34" charset="0"/>
              </a:rPr>
              <a:t>Recognised qualification;</a:t>
            </a:r>
          </a:p>
          <a:p>
            <a:r>
              <a:rPr lang="en-GB" sz="2400" dirty="0">
                <a:solidFill>
                  <a:srgbClr val="0070C0"/>
                </a:solidFill>
                <a:cs typeface="Arial" panose="020B0604020202020204" pitchFamily="34" charset="0"/>
              </a:rPr>
              <a:t>Degree programme which incorporates vocational and academic requirements.</a:t>
            </a:r>
            <a:endParaRPr lang="en-US" sz="2400" dirty="0">
              <a:solidFill>
                <a:srgbClr val="0070C0"/>
              </a:solidFill>
              <a:cs typeface="Arial" panose="020B0604020202020204" pitchFamily="34" charset="0"/>
            </a:endParaRPr>
          </a:p>
        </p:txBody>
      </p:sp>
    </p:spTree>
    <p:extLst>
      <p:ext uri="{BB962C8B-B14F-4D97-AF65-F5344CB8AC3E}">
        <p14:creationId xmlns:p14="http://schemas.microsoft.com/office/powerpoint/2010/main" val="3310345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830" y="365126"/>
            <a:ext cx="8026520" cy="1009349"/>
          </a:xfrm>
        </p:spPr>
        <p:txBody>
          <a:bodyPr>
            <a:noAutofit/>
          </a:bodyPr>
          <a:lstStyle/>
          <a:p>
            <a:r>
              <a:rPr lang="en-GB" sz="4800" dirty="0" err="1">
                <a:latin typeface="Arial" panose="020B0604020202020204" pitchFamily="34" charset="0"/>
              </a:rPr>
              <a:t>Gofynion</a:t>
            </a:r>
            <a:r>
              <a:rPr lang="en-GB" sz="4800" dirty="0">
                <a:latin typeface="Arial" panose="020B0604020202020204" pitchFamily="34" charset="0"/>
              </a:rPr>
              <a:t> y </a:t>
            </a:r>
            <a:r>
              <a:rPr lang="en-GB" sz="4800" dirty="0" err="1">
                <a:latin typeface="Arial" panose="020B0604020202020204" pitchFamily="34" charset="0"/>
              </a:rPr>
              <a:t>Rhaglen</a:t>
            </a:r>
            <a:br>
              <a:rPr lang="en-GB" sz="4800" dirty="0">
                <a:latin typeface="Arial" panose="020B0604020202020204" pitchFamily="34" charset="0"/>
              </a:rPr>
            </a:br>
            <a:r>
              <a:rPr lang="en-GB" sz="4800" dirty="0">
                <a:solidFill>
                  <a:srgbClr val="0070C0"/>
                </a:solidFill>
                <a:latin typeface="Arial" panose="020B0604020202020204" pitchFamily="34" charset="0"/>
              </a:rPr>
              <a:t>Programme Requirements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7504" y="1702279"/>
            <a:ext cx="4746292" cy="3754239"/>
          </a:xfrm>
        </p:spPr>
        <p:txBody>
          <a:bodyPr>
            <a:noAutofit/>
          </a:bodyPr>
          <a:lstStyle/>
          <a:p>
            <a:r>
              <a:rPr lang="cy-GB" sz="2300" dirty="0"/>
              <a:t>Mynychu lleoliadau blynyddoedd cynnar (100 diwrnod = 700 awr);</a:t>
            </a:r>
          </a:p>
          <a:p>
            <a:r>
              <a:rPr lang="cy-GB" sz="2300" dirty="0"/>
              <a:t>Cael eich arsylwi mewn lleoliadau o leiaf 3 gwaith </a:t>
            </a:r>
            <a:r>
              <a:rPr lang="cy-GB" sz="2300" b="1" dirty="0"/>
              <a:t>- gan ddarlithwyr a/neu staff y lleoliad;</a:t>
            </a:r>
          </a:p>
          <a:p>
            <a:r>
              <a:rPr lang="cy-GB" sz="2300" dirty="0"/>
              <a:t>Arddangos bod yr holl feini prawf perfformiad (P) a gwybodaeth (K) wedi eu cwblhau;</a:t>
            </a:r>
          </a:p>
          <a:p>
            <a:r>
              <a:rPr lang="cy-GB" sz="2300" dirty="0"/>
              <a:t>Pasio Lefel 4 a Lefel 5.</a:t>
            </a:r>
          </a:p>
        </p:txBody>
      </p:sp>
      <p:sp>
        <p:nvSpPr>
          <p:cNvPr id="4" name="Content Placeholder 3"/>
          <p:cNvSpPr>
            <a:spLocks noGrp="1"/>
          </p:cNvSpPr>
          <p:nvPr>
            <p:ph sz="half" idx="2"/>
          </p:nvPr>
        </p:nvSpPr>
        <p:spPr>
          <a:xfrm>
            <a:off x="4900706" y="1702279"/>
            <a:ext cx="4017152" cy="4032893"/>
          </a:xfrm>
        </p:spPr>
        <p:txBody>
          <a:bodyPr>
            <a:normAutofit lnSpcReduction="10000"/>
          </a:bodyPr>
          <a:lstStyle/>
          <a:p>
            <a:r>
              <a:rPr lang="en-US" sz="2400" dirty="0">
                <a:solidFill>
                  <a:srgbClr val="0070C0"/>
                </a:solidFill>
              </a:rPr>
              <a:t>Attend early years settings (100 days = 700 hours);</a:t>
            </a:r>
          </a:p>
          <a:p>
            <a:r>
              <a:rPr lang="en-US" sz="2400" dirty="0">
                <a:solidFill>
                  <a:srgbClr val="0070C0"/>
                </a:solidFill>
              </a:rPr>
              <a:t>Be observed in settings at least 3 times - </a:t>
            </a:r>
            <a:r>
              <a:rPr lang="en-US" sz="2400" b="1" dirty="0">
                <a:solidFill>
                  <a:srgbClr val="0070C0"/>
                </a:solidFill>
              </a:rPr>
              <a:t>by lecturers and/or staff at setting;</a:t>
            </a:r>
          </a:p>
          <a:p>
            <a:r>
              <a:rPr lang="en-US" sz="2400" dirty="0">
                <a:solidFill>
                  <a:srgbClr val="0070C0"/>
                </a:solidFill>
              </a:rPr>
              <a:t>Demonstrate that all performance (Ps) and knowledge (Ks) criteria have been met;</a:t>
            </a:r>
          </a:p>
          <a:p>
            <a:r>
              <a:rPr lang="en-US" sz="2400" dirty="0">
                <a:solidFill>
                  <a:srgbClr val="0070C0"/>
                </a:solidFill>
              </a:rPr>
              <a:t>Pass Level 4 and Level 5.</a:t>
            </a:r>
          </a:p>
        </p:txBody>
      </p:sp>
    </p:spTree>
    <p:extLst>
      <p:ext uri="{BB962C8B-B14F-4D97-AF65-F5344CB8AC3E}">
        <p14:creationId xmlns:p14="http://schemas.microsoft.com/office/powerpoint/2010/main" val="582852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14745"/>
          </a:xfrm>
        </p:spPr>
        <p:txBody>
          <a:bodyPr>
            <a:noAutofit/>
          </a:bodyPr>
          <a:lstStyle/>
          <a:p>
            <a:r>
              <a:rPr lang="en-GB" sz="4800" dirty="0" err="1">
                <a:latin typeface="Arial" panose="020B0604020202020204" pitchFamily="34" charset="0"/>
              </a:rPr>
              <a:t>Lleoliadau</a:t>
            </a:r>
            <a:r>
              <a:rPr lang="en-GB" sz="4800" dirty="0">
                <a:latin typeface="Arial" panose="020B0604020202020204" pitchFamily="34" charset="0"/>
              </a:rPr>
              <a:t> </a:t>
            </a:r>
            <a:r>
              <a:rPr lang="en-GB" sz="4800" dirty="0" err="1">
                <a:latin typeface="Arial" panose="020B0604020202020204" pitchFamily="34" charset="0"/>
              </a:rPr>
              <a:t>priodol</a:t>
            </a:r>
            <a:r>
              <a:rPr lang="en-GB" sz="4800" dirty="0">
                <a:latin typeface="Arial" panose="020B0604020202020204" pitchFamily="34" charset="0"/>
              </a:rPr>
              <a:t>?</a:t>
            </a:r>
            <a:br>
              <a:rPr lang="en-GB" sz="4800" dirty="0">
                <a:latin typeface="Arial" panose="020B0604020202020204" pitchFamily="34" charset="0"/>
              </a:rPr>
            </a:br>
            <a:r>
              <a:rPr lang="en-GB" sz="4800" dirty="0">
                <a:solidFill>
                  <a:srgbClr val="0070C0"/>
                </a:solidFill>
                <a:latin typeface="Arial" panose="020B0604020202020204" pitchFamily="34" charset="0"/>
              </a:rPr>
              <a:t>Appropriate settings?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2057399"/>
            <a:ext cx="4000499" cy="3959004"/>
          </a:xfrm>
        </p:spPr>
        <p:txBody>
          <a:bodyPr>
            <a:normAutofit/>
          </a:bodyPr>
          <a:lstStyle/>
          <a:p>
            <a:r>
              <a:rPr lang="cy-GB" sz="2400" dirty="0"/>
              <a:t>Adroddiadau AGC</a:t>
            </a:r>
          </a:p>
          <a:p>
            <a:pPr marL="0" indent="0">
              <a:buNone/>
            </a:pPr>
            <a:r>
              <a:rPr lang="cy-GB" sz="2400" dirty="0"/>
              <a:t>(Arolygiaeth Gofal Cymru);</a:t>
            </a:r>
          </a:p>
          <a:p>
            <a:r>
              <a:rPr lang="cy-GB" sz="2400" dirty="0"/>
              <a:t>Adroddiadau Estyn;</a:t>
            </a:r>
          </a:p>
          <a:p>
            <a:r>
              <a:rPr lang="cy-GB" sz="2400" dirty="0"/>
              <a:t>Ethos/Naws;</a:t>
            </a:r>
          </a:p>
          <a:p>
            <a:r>
              <a:rPr lang="cy-GB" sz="2400" dirty="0"/>
              <a:t>Cydberthynas.</a:t>
            </a:r>
          </a:p>
        </p:txBody>
      </p:sp>
      <p:sp>
        <p:nvSpPr>
          <p:cNvPr id="4" name="Content Placeholder 3"/>
          <p:cNvSpPr>
            <a:spLocks noGrp="1"/>
          </p:cNvSpPr>
          <p:nvPr>
            <p:ph sz="half" idx="2"/>
          </p:nvPr>
        </p:nvSpPr>
        <p:spPr>
          <a:xfrm>
            <a:off x="4629150" y="2057399"/>
            <a:ext cx="4288708" cy="4119563"/>
          </a:xfrm>
        </p:spPr>
        <p:txBody>
          <a:bodyPr>
            <a:normAutofit/>
          </a:bodyPr>
          <a:lstStyle/>
          <a:p>
            <a:r>
              <a:rPr lang="en-US" sz="2400" dirty="0">
                <a:solidFill>
                  <a:srgbClr val="0070C0"/>
                </a:solidFill>
              </a:rPr>
              <a:t>CIW reports</a:t>
            </a:r>
          </a:p>
          <a:p>
            <a:pPr marL="0" indent="0">
              <a:buNone/>
            </a:pPr>
            <a:r>
              <a:rPr lang="en-US" sz="2400" dirty="0">
                <a:solidFill>
                  <a:srgbClr val="0070C0"/>
                </a:solidFill>
              </a:rPr>
              <a:t>(Care Inspectorate Wales);</a:t>
            </a:r>
          </a:p>
          <a:p>
            <a:r>
              <a:rPr lang="en-US" sz="2400" dirty="0" err="1">
                <a:solidFill>
                  <a:srgbClr val="0070C0"/>
                </a:solidFill>
              </a:rPr>
              <a:t>Estyn</a:t>
            </a:r>
            <a:r>
              <a:rPr lang="en-US" sz="2400" dirty="0">
                <a:solidFill>
                  <a:srgbClr val="0070C0"/>
                </a:solidFill>
              </a:rPr>
              <a:t> reports;</a:t>
            </a:r>
          </a:p>
          <a:p>
            <a:r>
              <a:rPr lang="en-US" sz="2400" dirty="0">
                <a:solidFill>
                  <a:srgbClr val="0070C0"/>
                </a:solidFill>
              </a:rPr>
              <a:t>Ethos;</a:t>
            </a:r>
          </a:p>
          <a:p>
            <a:r>
              <a:rPr lang="en-US" sz="2400" dirty="0">
                <a:solidFill>
                  <a:srgbClr val="0070C0"/>
                </a:solidFill>
              </a:rPr>
              <a:t>Rapport.</a:t>
            </a:r>
          </a:p>
          <a:p>
            <a:pPr marL="0" indent="0">
              <a:buNone/>
            </a:pPr>
            <a:endParaRPr lang="en-US"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57339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14745"/>
          </a:xfrm>
        </p:spPr>
        <p:txBody>
          <a:bodyPr>
            <a:noAutofit/>
          </a:bodyPr>
          <a:lstStyle/>
          <a:p>
            <a:r>
              <a:rPr lang="en-GB" sz="4800" dirty="0" err="1">
                <a:latin typeface="Arial" panose="020B0604020202020204" pitchFamily="34" charset="0"/>
              </a:rPr>
              <a:t>Lleoliadau</a:t>
            </a:r>
            <a:r>
              <a:rPr lang="en-GB" sz="4800" dirty="0">
                <a:latin typeface="Arial" panose="020B0604020202020204" pitchFamily="34" charset="0"/>
              </a:rPr>
              <a:t> </a:t>
            </a:r>
            <a:r>
              <a:rPr lang="en-GB" sz="4800" dirty="0" err="1">
                <a:latin typeface="Arial" panose="020B0604020202020204" pitchFamily="34" charset="0"/>
              </a:rPr>
              <a:t>priodol</a:t>
            </a:r>
            <a:r>
              <a:rPr lang="en-GB" sz="4800" dirty="0">
                <a:latin typeface="Arial" panose="020B0604020202020204" pitchFamily="34" charset="0"/>
              </a:rPr>
              <a:t>?</a:t>
            </a:r>
            <a:br>
              <a:rPr lang="en-GB" sz="4800" dirty="0">
                <a:latin typeface="Arial" panose="020B0604020202020204" pitchFamily="34" charset="0"/>
              </a:rPr>
            </a:br>
            <a:r>
              <a:rPr lang="en-GB" sz="4800" dirty="0">
                <a:solidFill>
                  <a:srgbClr val="0070C0"/>
                </a:solidFill>
                <a:latin typeface="Arial" panose="020B0604020202020204" pitchFamily="34" charset="0"/>
              </a:rPr>
              <a:t>Appropriate settings?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7504" y="2070463"/>
            <a:ext cx="4521646" cy="3945940"/>
          </a:xfrm>
        </p:spPr>
        <p:txBody>
          <a:bodyPr>
            <a:normAutofit/>
          </a:bodyPr>
          <a:lstStyle/>
          <a:p>
            <a:r>
              <a:rPr lang="cy-GB" sz="2400" dirty="0"/>
              <a:t>Cyfleoedd i gael profiadau ymarferol?</a:t>
            </a:r>
          </a:p>
          <a:p>
            <a:r>
              <a:rPr lang="cy-GB" sz="2400" dirty="0"/>
              <a:t>Diwrnodau/oriau rheolaidd?</a:t>
            </a:r>
          </a:p>
        </p:txBody>
      </p:sp>
      <p:sp>
        <p:nvSpPr>
          <p:cNvPr id="4" name="Content Placeholder 3"/>
          <p:cNvSpPr>
            <a:spLocks noGrp="1"/>
          </p:cNvSpPr>
          <p:nvPr>
            <p:ph sz="half" idx="2"/>
          </p:nvPr>
        </p:nvSpPr>
        <p:spPr>
          <a:xfrm>
            <a:off x="4629150" y="2070463"/>
            <a:ext cx="4288708" cy="4106500"/>
          </a:xfrm>
        </p:spPr>
        <p:txBody>
          <a:bodyPr>
            <a:normAutofit/>
          </a:bodyPr>
          <a:lstStyle/>
          <a:p>
            <a:r>
              <a:rPr lang="en-US" sz="2400" dirty="0">
                <a:solidFill>
                  <a:srgbClr val="0070C0"/>
                </a:solidFill>
              </a:rPr>
              <a:t>Will you have opportunities for ‘hands-on’ experiences?</a:t>
            </a:r>
          </a:p>
          <a:p>
            <a:r>
              <a:rPr lang="en-US" sz="2400" dirty="0">
                <a:solidFill>
                  <a:srgbClr val="0070C0"/>
                </a:solidFill>
              </a:rPr>
              <a:t>Regular days/hours?</a:t>
            </a:r>
          </a:p>
          <a:p>
            <a:pPr marL="0" indent="0">
              <a:buNone/>
            </a:pPr>
            <a:endParaRPr lang="en-US"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065969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14745"/>
          </a:xfrm>
        </p:spPr>
        <p:txBody>
          <a:bodyPr>
            <a:noAutofit/>
          </a:bodyPr>
          <a:lstStyle/>
          <a:p>
            <a:r>
              <a:rPr lang="en-GB" sz="4800" dirty="0" err="1">
                <a:latin typeface="Arial" panose="020B0604020202020204" pitchFamily="34" charset="0"/>
              </a:rPr>
              <a:t>Oriau</a:t>
            </a:r>
            <a:r>
              <a:rPr lang="en-GB" sz="4800" dirty="0">
                <a:latin typeface="Arial" panose="020B0604020202020204" pitchFamily="34" charset="0"/>
              </a:rPr>
              <a:t> </a:t>
            </a:r>
            <a:r>
              <a:rPr lang="en-GB" sz="4800" dirty="0" err="1">
                <a:latin typeface="Arial" panose="020B0604020202020204" pitchFamily="34" charset="0"/>
              </a:rPr>
              <a:t>mewn</a:t>
            </a:r>
            <a:r>
              <a:rPr lang="en-GB" sz="4800" dirty="0">
                <a:latin typeface="Arial" panose="020B0604020202020204" pitchFamily="34" charset="0"/>
              </a:rPr>
              <a:t> </a:t>
            </a:r>
            <a:r>
              <a:rPr lang="en-GB" sz="4800" dirty="0" err="1">
                <a:latin typeface="Arial" panose="020B0604020202020204" pitchFamily="34" charset="0"/>
              </a:rPr>
              <a:t>lleoliadau</a:t>
            </a:r>
            <a:br>
              <a:rPr lang="en-GB" sz="4800" dirty="0">
                <a:latin typeface="Arial" panose="020B0604020202020204" pitchFamily="34" charset="0"/>
              </a:rPr>
            </a:br>
            <a:r>
              <a:rPr lang="en-GB" sz="4800" dirty="0">
                <a:solidFill>
                  <a:srgbClr val="0070C0"/>
                </a:solidFill>
                <a:latin typeface="Arial" panose="020B0604020202020204" pitchFamily="34" charset="0"/>
              </a:rPr>
              <a:t>Hours at settings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7504" y="1992086"/>
            <a:ext cx="4521646" cy="3386159"/>
          </a:xfrm>
        </p:spPr>
        <p:txBody>
          <a:bodyPr>
            <a:normAutofit/>
          </a:bodyPr>
          <a:lstStyle/>
          <a:p>
            <a:r>
              <a:rPr lang="cy-GB" sz="2400" dirty="0"/>
              <a:t>Gall profiad yn y gweithle cyfrif at rhan fwyaf o’r oriau;</a:t>
            </a:r>
          </a:p>
          <a:p>
            <a:r>
              <a:rPr lang="cy-GB" sz="2400" dirty="0"/>
              <a:t>Os yn gweithio gyda babis, rhaid cael 30 awr gyda phlant ifanc;</a:t>
            </a:r>
          </a:p>
          <a:p>
            <a:r>
              <a:rPr lang="cy-GB" sz="2400" dirty="0"/>
              <a:t>Os yn gweithio gyda phlant ifanc, rhaid cael 30 awr gyda babis;</a:t>
            </a:r>
          </a:p>
          <a:p>
            <a:pPr marL="0" indent="0">
              <a:buNone/>
            </a:pPr>
            <a:endParaRPr lang="cy-GB" sz="2400" dirty="0">
              <a:latin typeface="Lucida Sans" panose="020B0602030504020204" pitchFamily="34" charset="0"/>
            </a:endParaRPr>
          </a:p>
        </p:txBody>
      </p:sp>
      <p:sp>
        <p:nvSpPr>
          <p:cNvPr id="4" name="Content Placeholder 3"/>
          <p:cNvSpPr>
            <a:spLocks noGrp="1"/>
          </p:cNvSpPr>
          <p:nvPr>
            <p:ph sz="half" idx="2"/>
          </p:nvPr>
        </p:nvSpPr>
        <p:spPr>
          <a:xfrm>
            <a:off x="4629150" y="1992086"/>
            <a:ext cx="4288708" cy="4184877"/>
          </a:xfrm>
        </p:spPr>
        <p:txBody>
          <a:bodyPr>
            <a:normAutofit/>
          </a:bodyPr>
          <a:lstStyle/>
          <a:p>
            <a:r>
              <a:rPr lang="en-US" sz="2400" dirty="0">
                <a:solidFill>
                  <a:srgbClr val="0070C0"/>
                </a:solidFill>
              </a:rPr>
              <a:t>Experience at workplace can be used for majority of hours;</a:t>
            </a:r>
          </a:p>
          <a:p>
            <a:r>
              <a:rPr lang="en-US" sz="2400" dirty="0">
                <a:solidFill>
                  <a:srgbClr val="0070C0"/>
                </a:solidFill>
              </a:rPr>
              <a:t>If working with babies, need 30 hours with young children;</a:t>
            </a:r>
          </a:p>
          <a:p>
            <a:r>
              <a:rPr lang="en-US" sz="2400" dirty="0">
                <a:solidFill>
                  <a:srgbClr val="0070C0"/>
                </a:solidFill>
              </a:rPr>
              <a:t>If working with young children, need 30 hours with babies;</a:t>
            </a:r>
          </a:p>
          <a:p>
            <a:pPr marL="0" indent="0">
              <a:buNone/>
            </a:pPr>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002444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14745"/>
          </a:xfrm>
        </p:spPr>
        <p:txBody>
          <a:bodyPr>
            <a:noAutofit/>
          </a:bodyPr>
          <a:lstStyle/>
          <a:p>
            <a:r>
              <a:rPr lang="en-GB" sz="4800" dirty="0" err="1">
                <a:latin typeface="Arial" panose="020B0604020202020204" pitchFamily="34" charset="0"/>
              </a:rPr>
              <a:t>Oriau</a:t>
            </a:r>
            <a:r>
              <a:rPr lang="en-GB" sz="4800" dirty="0">
                <a:latin typeface="Arial" panose="020B0604020202020204" pitchFamily="34" charset="0"/>
              </a:rPr>
              <a:t> </a:t>
            </a:r>
            <a:r>
              <a:rPr lang="en-GB" sz="4800" dirty="0" err="1">
                <a:latin typeface="Arial" panose="020B0604020202020204" pitchFamily="34" charset="0"/>
              </a:rPr>
              <a:t>mewn</a:t>
            </a:r>
            <a:r>
              <a:rPr lang="en-GB" sz="4800" dirty="0">
                <a:latin typeface="Arial" panose="020B0604020202020204" pitchFamily="34" charset="0"/>
              </a:rPr>
              <a:t> </a:t>
            </a:r>
            <a:r>
              <a:rPr lang="en-GB" sz="4800" dirty="0" err="1">
                <a:latin typeface="Arial" panose="020B0604020202020204" pitchFamily="34" charset="0"/>
              </a:rPr>
              <a:t>lleoliadau</a:t>
            </a:r>
            <a:br>
              <a:rPr lang="en-GB" sz="4800" dirty="0">
                <a:latin typeface="Arial" panose="020B0604020202020204" pitchFamily="34" charset="0"/>
              </a:rPr>
            </a:br>
            <a:r>
              <a:rPr lang="en-GB" sz="4800" dirty="0">
                <a:solidFill>
                  <a:srgbClr val="0070C0"/>
                </a:solidFill>
                <a:latin typeface="Arial" panose="020B0604020202020204" pitchFamily="34" charset="0"/>
              </a:rPr>
              <a:t>Hours at settings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07504" y="2214154"/>
            <a:ext cx="4521646" cy="3164091"/>
          </a:xfrm>
        </p:spPr>
        <p:txBody>
          <a:bodyPr>
            <a:normAutofit/>
          </a:bodyPr>
          <a:lstStyle/>
          <a:p>
            <a:r>
              <a:rPr lang="cy-GB" sz="2400" dirty="0"/>
              <a:t>Angen 30 awr gyda phlant ag ADY hefyd;</a:t>
            </a:r>
          </a:p>
          <a:p>
            <a:r>
              <a:rPr lang="cy-GB" sz="2400" dirty="0"/>
              <a:t>Gall fod yn gyflogedig neu’n wirfoddol.</a:t>
            </a:r>
          </a:p>
          <a:p>
            <a:endParaRPr lang="cy-GB" sz="2400" dirty="0">
              <a:latin typeface="Lucida Sans" panose="020B0602030504020204" pitchFamily="34" charset="0"/>
            </a:endParaRPr>
          </a:p>
        </p:txBody>
      </p:sp>
      <p:sp>
        <p:nvSpPr>
          <p:cNvPr id="4" name="Content Placeholder 3"/>
          <p:cNvSpPr>
            <a:spLocks noGrp="1"/>
          </p:cNvSpPr>
          <p:nvPr>
            <p:ph sz="half" idx="2"/>
          </p:nvPr>
        </p:nvSpPr>
        <p:spPr>
          <a:xfrm>
            <a:off x="4629150" y="2135778"/>
            <a:ext cx="4288708" cy="4041186"/>
          </a:xfrm>
        </p:spPr>
        <p:txBody>
          <a:bodyPr>
            <a:normAutofit/>
          </a:bodyPr>
          <a:lstStyle/>
          <a:p>
            <a:r>
              <a:rPr lang="en-US" sz="2400" dirty="0">
                <a:solidFill>
                  <a:srgbClr val="0070C0"/>
                </a:solidFill>
              </a:rPr>
              <a:t>30 hours with children with ALN also required;</a:t>
            </a:r>
          </a:p>
          <a:p>
            <a:r>
              <a:rPr lang="en-US" sz="2400" dirty="0">
                <a:solidFill>
                  <a:srgbClr val="0070C0"/>
                </a:solidFill>
              </a:rPr>
              <a:t>Can be paid or voluntary.</a:t>
            </a:r>
          </a:p>
          <a:p>
            <a:pPr marL="0" indent="0">
              <a:buNone/>
            </a:pPr>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956600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389" y="365127"/>
            <a:ext cx="8018961" cy="1137102"/>
          </a:xfrm>
        </p:spPr>
        <p:txBody>
          <a:bodyPr>
            <a:noAutofit/>
          </a:bodyPr>
          <a:lstStyle/>
          <a:p>
            <a:r>
              <a:rPr lang="en-GB" sz="4800" dirty="0">
                <a:latin typeface="Arial" panose="020B0604020202020204" pitchFamily="34" charset="0"/>
              </a:rPr>
              <a:t>Y Broses</a:t>
            </a:r>
            <a:br>
              <a:rPr lang="en-GB" sz="4800" dirty="0">
                <a:latin typeface="Arial" panose="020B0604020202020204" pitchFamily="34" charset="0"/>
              </a:rPr>
            </a:br>
            <a:r>
              <a:rPr lang="en-GB" sz="4800" dirty="0">
                <a:solidFill>
                  <a:srgbClr val="0070C0"/>
                </a:solidFill>
                <a:latin typeface="Arial" panose="020B0604020202020204" pitchFamily="34" charset="0"/>
              </a:rPr>
              <a:t>The Process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6981" y="1854925"/>
            <a:ext cx="4337869" cy="3730485"/>
          </a:xfrm>
        </p:spPr>
        <p:txBody>
          <a:bodyPr>
            <a:normAutofit/>
          </a:bodyPr>
          <a:lstStyle/>
          <a:p>
            <a:r>
              <a:rPr lang="cy-GB" sz="2400" dirty="0"/>
              <a:t>Danfon manylion lleoliad at Alison;</a:t>
            </a:r>
          </a:p>
          <a:p>
            <a:r>
              <a:rPr lang="cy-GB" sz="2400" dirty="0"/>
              <a:t>Danfon manylion mentor at Alison;</a:t>
            </a:r>
          </a:p>
          <a:p>
            <a:r>
              <a:rPr lang="cy-GB" sz="2400" b="1" dirty="0"/>
              <a:t>Gwirio eich statws DBS PCYDDS;</a:t>
            </a:r>
          </a:p>
          <a:p>
            <a:r>
              <a:rPr lang="cy-GB" sz="2400" dirty="0"/>
              <a:t>E-bostio llawlyfrau Lleoliadau;</a:t>
            </a:r>
          </a:p>
          <a:p>
            <a:pPr marL="0" indent="0">
              <a:buNone/>
            </a:pPr>
            <a:endParaRPr lang="cy-GB" sz="2400" dirty="0">
              <a:latin typeface="Lucida Sans" panose="020B0602030504020204" pitchFamily="34" charset="0"/>
            </a:endParaRPr>
          </a:p>
        </p:txBody>
      </p:sp>
      <p:sp>
        <p:nvSpPr>
          <p:cNvPr id="4" name="Content Placeholder 3"/>
          <p:cNvSpPr>
            <a:spLocks noGrp="1"/>
          </p:cNvSpPr>
          <p:nvPr>
            <p:ph sz="half" idx="2"/>
          </p:nvPr>
        </p:nvSpPr>
        <p:spPr>
          <a:xfrm>
            <a:off x="4629149" y="1854925"/>
            <a:ext cx="4375070" cy="3730485"/>
          </a:xfrm>
        </p:spPr>
        <p:txBody>
          <a:bodyPr>
            <a:normAutofit/>
          </a:bodyPr>
          <a:lstStyle/>
          <a:p>
            <a:r>
              <a:rPr lang="en-US" sz="2400" dirty="0">
                <a:solidFill>
                  <a:srgbClr val="002060"/>
                </a:solidFill>
              </a:rPr>
              <a:t>Details of placement sent to Alison;</a:t>
            </a:r>
          </a:p>
          <a:p>
            <a:r>
              <a:rPr lang="en-US" sz="2400" dirty="0">
                <a:solidFill>
                  <a:srgbClr val="002060"/>
                </a:solidFill>
              </a:rPr>
              <a:t>Mentor details sent to Alison;</a:t>
            </a:r>
          </a:p>
          <a:p>
            <a:r>
              <a:rPr lang="en-US" sz="2400" b="1" dirty="0">
                <a:solidFill>
                  <a:srgbClr val="0070C0"/>
                </a:solidFill>
              </a:rPr>
              <a:t>UWTSD DBS status checked;</a:t>
            </a:r>
          </a:p>
          <a:p>
            <a:r>
              <a:rPr lang="en-US" sz="2400" dirty="0">
                <a:solidFill>
                  <a:srgbClr val="0070C0"/>
                </a:solidFill>
              </a:rPr>
              <a:t>Placement handbooks e-mailed; </a:t>
            </a:r>
          </a:p>
          <a:p>
            <a:pPr marL="0" indent="0">
              <a:buNone/>
            </a:pPr>
            <a:endParaRPr lang="en-GB" sz="2400" dirty="0">
              <a:solidFill>
                <a:srgbClr val="002060"/>
              </a:solidFill>
              <a:latin typeface="Lucida Sans" panose="020B0602030504020204" pitchFamily="34" charset="0"/>
            </a:endParaRPr>
          </a:p>
          <a:p>
            <a:endParaRPr lang="en-GB"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01449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577" y="365126"/>
            <a:ext cx="7979773" cy="1300387"/>
          </a:xfrm>
        </p:spPr>
        <p:txBody>
          <a:bodyPr>
            <a:noAutofit/>
          </a:bodyPr>
          <a:lstStyle/>
          <a:p>
            <a:r>
              <a:rPr lang="en-GB" sz="4800" dirty="0">
                <a:latin typeface="Arial" panose="020B0604020202020204" pitchFamily="34" charset="0"/>
              </a:rPr>
              <a:t>Y Broses</a:t>
            </a:r>
            <a:br>
              <a:rPr lang="en-GB" sz="4800" dirty="0">
                <a:latin typeface="Arial" panose="020B0604020202020204" pitchFamily="34" charset="0"/>
              </a:rPr>
            </a:br>
            <a:r>
              <a:rPr lang="en-GB" sz="4800" dirty="0">
                <a:solidFill>
                  <a:srgbClr val="0070C0"/>
                </a:solidFill>
                <a:latin typeface="Arial" panose="020B0604020202020204" pitchFamily="34" charset="0"/>
              </a:rPr>
              <a:t>The Process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6981" y="1920240"/>
            <a:ext cx="4337869" cy="3665170"/>
          </a:xfrm>
        </p:spPr>
        <p:txBody>
          <a:bodyPr>
            <a:normAutofit/>
          </a:bodyPr>
          <a:lstStyle/>
          <a:p>
            <a:r>
              <a:rPr lang="cy-GB" sz="2400" dirty="0"/>
              <a:t>Myfyrwyr yn cael Darlithydd Lleoliad;</a:t>
            </a:r>
          </a:p>
          <a:p>
            <a:r>
              <a:rPr lang="cy-GB" sz="2400" dirty="0"/>
              <a:t>Cyfarfod ar-lein;</a:t>
            </a:r>
          </a:p>
          <a:p>
            <a:r>
              <a:rPr lang="cy-GB" sz="2400" dirty="0"/>
              <a:t>Arsylwadau/Trafodaethau proffesiynol;</a:t>
            </a:r>
          </a:p>
          <a:p>
            <a:r>
              <a:rPr lang="cy-GB" sz="2400" dirty="0"/>
              <a:t>Mapio/Diweddaru Logiau.</a:t>
            </a:r>
          </a:p>
          <a:p>
            <a:pPr marL="0" indent="0">
              <a:buNone/>
            </a:pPr>
            <a:endParaRPr lang="cy-GB" sz="2400" dirty="0"/>
          </a:p>
          <a:p>
            <a:endParaRPr lang="cy-GB" sz="2400" dirty="0">
              <a:latin typeface="Lucida Sans" panose="020B0602030504020204" pitchFamily="34" charset="0"/>
            </a:endParaRPr>
          </a:p>
        </p:txBody>
      </p:sp>
      <p:sp>
        <p:nvSpPr>
          <p:cNvPr id="4" name="Content Placeholder 3"/>
          <p:cNvSpPr>
            <a:spLocks noGrp="1"/>
          </p:cNvSpPr>
          <p:nvPr>
            <p:ph sz="half" idx="2"/>
          </p:nvPr>
        </p:nvSpPr>
        <p:spPr>
          <a:xfrm>
            <a:off x="4629149" y="1920239"/>
            <a:ext cx="4375070" cy="3665171"/>
          </a:xfrm>
        </p:spPr>
        <p:txBody>
          <a:bodyPr>
            <a:normAutofit/>
          </a:bodyPr>
          <a:lstStyle/>
          <a:p>
            <a:r>
              <a:rPr lang="en-US" sz="2400" dirty="0">
                <a:solidFill>
                  <a:srgbClr val="0070C0"/>
                </a:solidFill>
              </a:rPr>
              <a:t>Students allocated Placement Lecturer;</a:t>
            </a:r>
            <a:endParaRPr lang="en-GB" sz="2400" dirty="0">
              <a:solidFill>
                <a:srgbClr val="0070C0"/>
              </a:solidFill>
            </a:endParaRPr>
          </a:p>
          <a:p>
            <a:r>
              <a:rPr lang="en-GB" sz="2400" dirty="0">
                <a:solidFill>
                  <a:srgbClr val="0070C0"/>
                </a:solidFill>
              </a:rPr>
              <a:t>Online meeting;</a:t>
            </a:r>
          </a:p>
          <a:p>
            <a:r>
              <a:rPr lang="en-GB" sz="2400" dirty="0">
                <a:solidFill>
                  <a:srgbClr val="0070C0"/>
                </a:solidFill>
              </a:rPr>
              <a:t>Observations/Professional discussions;</a:t>
            </a:r>
          </a:p>
          <a:p>
            <a:r>
              <a:rPr lang="en-GB" sz="2400" dirty="0">
                <a:solidFill>
                  <a:srgbClr val="0070C0"/>
                </a:solidFill>
              </a:rPr>
              <a:t>Map/Update Logs.</a:t>
            </a:r>
          </a:p>
          <a:p>
            <a:pPr marL="0" indent="0">
              <a:buNone/>
            </a:pPr>
            <a:endParaRPr lang="en-GB" sz="2400" dirty="0">
              <a:solidFill>
                <a:srgbClr val="002060"/>
              </a:solidFill>
            </a:endParaRPr>
          </a:p>
          <a:p>
            <a:endParaRPr lang="en-GB" sz="2400" dirty="0">
              <a:solidFill>
                <a:srgbClr val="002060"/>
              </a:solidFill>
              <a:latin typeface="Lucida Sans" panose="020B0602030504020204" pitchFamily="34" charset="0"/>
            </a:endParaRPr>
          </a:p>
          <a:p>
            <a:endParaRPr lang="en-GB"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4263077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23" y="365127"/>
            <a:ext cx="8136527" cy="1103800"/>
          </a:xfrm>
        </p:spPr>
        <p:txBody>
          <a:bodyPr>
            <a:noAutofit/>
          </a:bodyPr>
          <a:lstStyle/>
          <a:p>
            <a:r>
              <a:rPr lang="en-GB" sz="4800" dirty="0" err="1">
                <a:latin typeface="Arial" panose="020B0604020202020204" pitchFamily="34" charset="0"/>
              </a:rPr>
              <a:t>Fforwm</a:t>
            </a:r>
            <a:r>
              <a:rPr lang="en-GB" sz="4800" dirty="0">
                <a:latin typeface="Arial" panose="020B0604020202020204" pitchFamily="34" charset="0"/>
              </a:rPr>
              <a:t> </a:t>
            </a:r>
            <a:r>
              <a:rPr lang="en-GB" sz="4800" dirty="0" err="1">
                <a:latin typeface="Arial" panose="020B0604020202020204" pitchFamily="34" charset="0"/>
              </a:rPr>
              <a:t>Lleoliadau</a:t>
            </a:r>
            <a:br>
              <a:rPr lang="en-GB" sz="4800" dirty="0">
                <a:latin typeface="Arial" panose="020B0604020202020204" pitchFamily="34" charset="0"/>
              </a:rPr>
            </a:br>
            <a:r>
              <a:rPr lang="en-GB" sz="4800" dirty="0">
                <a:solidFill>
                  <a:srgbClr val="0070C0"/>
                </a:solidFill>
                <a:latin typeface="Arial" panose="020B0604020202020204" pitchFamily="34" charset="0"/>
              </a:rPr>
              <a:t>Placement Forum</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6981" y="1959429"/>
            <a:ext cx="4754248" cy="3625981"/>
          </a:xfrm>
        </p:spPr>
        <p:txBody>
          <a:bodyPr>
            <a:normAutofit/>
          </a:bodyPr>
          <a:lstStyle/>
          <a:p>
            <a:r>
              <a:rPr lang="cy-GB" sz="2400" dirty="0">
                <a:cs typeface="Arial" panose="020B0604020202020204" pitchFamily="34" charset="0"/>
              </a:rPr>
              <a:t>Cyfarfod misol;</a:t>
            </a:r>
          </a:p>
          <a:p>
            <a:r>
              <a:rPr lang="cy-GB" sz="2400" dirty="0">
                <a:cs typeface="Arial" panose="020B0604020202020204" pitchFamily="34" charset="0"/>
              </a:rPr>
              <a:t>Cydweithio rhwng PCYDDS/Lleoliad/Myfyriwr.</a:t>
            </a:r>
          </a:p>
          <a:p>
            <a:pPr marL="0" indent="0">
              <a:buNone/>
            </a:pPr>
            <a:endParaRPr lang="cy-GB" sz="2400" dirty="0">
              <a:cs typeface="Arial" panose="020B0604020202020204" pitchFamily="34" charset="0"/>
            </a:endParaRPr>
          </a:p>
          <a:p>
            <a:r>
              <a:rPr lang="en-GB" sz="2400" dirty="0">
                <a:solidFill>
                  <a:srgbClr val="0070C0"/>
                </a:solidFill>
                <a:cs typeface="Arial" panose="020B0604020202020204" pitchFamily="34" charset="0"/>
              </a:rPr>
              <a:t>Monthly meeting;</a:t>
            </a:r>
          </a:p>
          <a:p>
            <a:r>
              <a:rPr lang="en-GB" sz="2400" dirty="0">
                <a:solidFill>
                  <a:srgbClr val="0070C0"/>
                </a:solidFill>
                <a:cs typeface="Arial" panose="020B0604020202020204" pitchFamily="34" charset="0"/>
              </a:rPr>
              <a:t>Collaboration between UWTSD/Setting/Student.</a:t>
            </a:r>
          </a:p>
          <a:p>
            <a:endParaRPr lang="cy-GB" sz="2400" dirty="0">
              <a:latin typeface="Lucida Sans" panose="020B0602030504020204" pitchFamily="34" charset="0"/>
            </a:endParaRPr>
          </a:p>
          <a:p>
            <a:endParaRPr lang="cy-GB" sz="2400" dirty="0">
              <a:latin typeface="Lucida Sans" panose="020B0602030504020204" pitchFamily="34" charset="0"/>
            </a:endParaRPr>
          </a:p>
        </p:txBody>
      </p:sp>
      <p:sp>
        <p:nvSpPr>
          <p:cNvPr id="4" name="Content Placeholder 3"/>
          <p:cNvSpPr>
            <a:spLocks noGrp="1"/>
          </p:cNvSpPr>
          <p:nvPr>
            <p:ph sz="half" idx="2"/>
          </p:nvPr>
        </p:nvSpPr>
        <p:spPr>
          <a:xfrm>
            <a:off x="3148011" y="1096635"/>
            <a:ext cx="4375070" cy="4292438"/>
          </a:xfrm>
        </p:spPr>
        <p:txBody>
          <a:bodyPr>
            <a:normAutofit/>
          </a:bodyPr>
          <a:lstStyle/>
          <a:p>
            <a:endParaRPr lang="en-GB" sz="2400" dirty="0">
              <a:solidFill>
                <a:srgbClr val="002060"/>
              </a:solidFill>
              <a:latin typeface="Lucida Sans" panose="020B0602030504020204" pitchFamily="34" charset="0"/>
            </a:endParaRPr>
          </a:p>
          <a:p>
            <a:endParaRPr lang="en-GB"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pic>
        <p:nvPicPr>
          <p:cNvPr id="5" name="Picture 4">
            <a:extLst>
              <a:ext uri="{FF2B5EF4-FFF2-40B4-BE49-F238E27FC236}">
                <a16:creationId xmlns:a16="http://schemas.microsoft.com/office/drawing/2014/main" id="{1E9BAE06-B0E1-26E9-4907-5E6BA3FAAC0B}"/>
              </a:ext>
            </a:extLst>
          </p:cNvPr>
          <p:cNvPicPr>
            <a:picLocks noChangeAspect="1"/>
          </p:cNvPicPr>
          <p:nvPr/>
        </p:nvPicPr>
        <p:blipFill>
          <a:blip r:embed="rId3"/>
          <a:stretch>
            <a:fillRect/>
          </a:stretch>
        </p:blipFill>
        <p:spPr>
          <a:xfrm>
            <a:off x="5335546" y="1685109"/>
            <a:ext cx="3357785" cy="3115491"/>
          </a:xfrm>
          <a:prstGeom prst="rect">
            <a:avLst/>
          </a:prstGeom>
        </p:spPr>
      </p:pic>
    </p:spTree>
    <p:extLst>
      <p:ext uri="{BB962C8B-B14F-4D97-AF65-F5344CB8AC3E}">
        <p14:creationId xmlns:p14="http://schemas.microsoft.com/office/powerpoint/2010/main" val="3449006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58595"/>
            <a:ext cx="7886700" cy="1325563"/>
          </a:xfrm>
        </p:spPr>
        <p:txBody>
          <a:bodyPr>
            <a:normAutofit fontScale="90000"/>
          </a:bodyPr>
          <a:lstStyle/>
          <a:p>
            <a:r>
              <a:rPr lang="en-GB" sz="4800" b="1" dirty="0">
                <a:latin typeface="Arial" panose="020B0604020202020204" pitchFamily="34" charset="0"/>
              </a:rPr>
              <a:t>DBS PCYDDS/UWTSD DBS</a:t>
            </a:r>
            <a:br>
              <a:rPr lang="en-GB" sz="3200" dirty="0">
                <a:latin typeface="Lucida Sans" panose="020B0602030504020204" pitchFamily="34" charset="0"/>
              </a:rPr>
            </a:b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477992"/>
            <a:ext cx="4316288" cy="4111249"/>
          </a:xfrm>
        </p:spPr>
        <p:txBody>
          <a:bodyPr>
            <a:normAutofit/>
          </a:bodyPr>
          <a:lstStyle/>
          <a:p>
            <a:r>
              <a:rPr lang="cy-GB" sz="2400" dirty="0"/>
              <a:t>Rhaid cael DBS PCYDDS er mwyn </a:t>
            </a:r>
            <a:r>
              <a:rPr lang="cy-GB" sz="2400" b="1" dirty="0"/>
              <a:t>cofrestru’n llawn </a:t>
            </a:r>
            <a:r>
              <a:rPr lang="cy-GB" sz="2400" dirty="0"/>
              <a:t>ar eich rhaglen gradd;</a:t>
            </a:r>
          </a:p>
          <a:p>
            <a:r>
              <a:rPr lang="cy-GB" sz="2400" dirty="0"/>
              <a:t>Nid oes modd cofnodi oriau heb DBS PCYDDS;</a:t>
            </a:r>
          </a:p>
          <a:p>
            <a:r>
              <a:rPr lang="cy-GB" sz="2400" dirty="0"/>
              <a:t>Nid oes modd cael ymweliadau heb DBS PCYDDS;</a:t>
            </a:r>
          </a:p>
          <a:p>
            <a:r>
              <a:rPr lang="cy-GB" sz="2400" dirty="0"/>
              <a:t>Nid oed modd cyflawni cymhwyseddau CCLD heb DBS PCYDDS.</a:t>
            </a:r>
          </a:p>
        </p:txBody>
      </p:sp>
      <p:sp>
        <p:nvSpPr>
          <p:cNvPr id="4" name="Content Placeholder 3"/>
          <p:cNvSpPr>
            <a:spLocks noGrp="1"/>
          </p:cNvSpPr>
          <p:nvPr>
            <p:ph sz="half" idx="2"/>
          </p:nvPr>
        </p:nvSpPr>
        <p:spPr>
          <a:xfrm>
            <a:off x="4648200" y="1477992"/>
            <a:ext cx="4038600" cy="4111249"/>
          </a:xfrm>
        </p:spPr>
        <p:txBody>
          <a:bodyPr>
            <a:normAutofit/>
          </a:bodyPr>
          <a:lstStyle/>
          <a:p>
            <a:r>
              <a:rPr lang="en-GB" sz="2400" dirty="0">
                <a:solidFill>
                  <a:srgbClr val="0070C0"/>
                </a:solidFill>
              </a:rPr>
              <a:t>You need a UWTSD DBS to be </a:t>
            </a:r>
            <a:r>
              <a:rPr lang="en-GB" sz="2400" b="1" dirty="0">
                <a:solidFill>
                  <a:srgbClr val="0070C0"/>
                </a:solidFill>
              </a:rPr>
              <a:t>fully enrolled </a:t>
            </a:r>
            <a:r>
              <a:rPr lang="en-GB" sz="2400" dirty="0">
                <a:solidFill>
                  <a:srgbClr val="0070C0"/>
                </a:solidFill>
              </a:rPr>
              <a:t>onto your degree programme;</a:t>
            </a:r>
          </a:p>
          <a:p>
            <a:r>
              <a:rPr lang="en-GB" sz="2400" dirty="0">
                <a:solidFill>
                  <a:srgbClr val="0070C0"/>
                </a:solidFill>
              </a:rPr>
              <a:t>Hours cannot be recorded without UWTSD DBS;</a:t>
            </a:r>
          </a:p>
          <a:p>
            <a:r>
              <a:rPr lang="en-GB" sz="2400" dirty="0">
                <a:solidFill>
                  <a:srgbClr val="0070C0"/>
                </a:solidFill>
              </a:rPr>
              <a:t>Visits cannot be carried out without UWTSD DBS;</a:t>
            </a:r>
          </a:p>
          <a:p>
            <a:r>
              <a:rPr lang="en-GB" sz="2400" dirty="0">
                <a:solidFill>
                  <a:srgbClr val="0070C0"/>
                </a:solidFill>
              </a:rPr>
              <a:t>CCLD competencies cannot be achieved without UWTSD DBS.</a:t>
            </a:r>
            <a:endParaRPr lang="en-US" sz="2400" dirty="0">
              <a:solidFill>
                <a:srgbClr val="0070C0"/>
              </a:solidFill>
            </a:endParaRPr>
          </a:p>
        </p:txBody>
      </p:sp>
    </p:spTree>
    <p:extLst>
      <p:ext uri="{BB962C8B-B14F-4D97-AF65-F5344CB8AC3E}">
        <p14:creationId xmlns:p14="http://schemas.microsoft.com/office/powerpoint/2010/main" val="3156858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58595"/>
            <a:ext cx="7886700" cy="1325563"/>
          </a:xfrm>
        </p:spPr>
        <p:txBody>
          <a:bodyPr>
            <a:normAutofit fontScale="90000"/>
          </a:bodyPr>
          <a:lstStyle/>
          <a:p>
            <a:r>
              <a:rPr lang="en-GB" sz="4800" dirty="0" err="1">
                <a:latin typeface="Arial" panose="020B0604020202020204" pitchFamily="34" charset="0"/>
              </a:rPr>
              <a:t>Goblygiadau</a:t>
            </a:r>
            <a:br>
              <a:rPr lang="en-GB" sz="4800" dirty="0">
                <a:latin typeface="Arial" panose="020B0604020202020204" pitchFamily="34" charset="0"/>
              </a:rPr>
            </a:br>
            <a:r>
              <a:rPr lang="en-GB" sz="4800" dirty="0">
                <a:solidFill>
                  <a:srgbClr val="0070C0"/>
                </a:solidFill>
                <a:latin typeface="Arial" panose="020B0604020202020204" pitchFamily="34" charset="0"/>
              </a:rPr>
              <a:t>Implications</a:t>
            </a:r>
            <a:br>
              <a:rPr lang="en-GB" sz="3200" dirty="0">
                <a:latin typeface="Lucida Sans" panose="020B0602030504020204" pitchFamily="34" charset="0"/>
              </a:rPr>
            </a:br>
            <a:endParaRPr lang="en-US" sz="32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79512" y="1684158"/>
            <a:ext cx="4316288" cy="3900213"/>
          </a:xfrm>
        </p:spPr>
        <p:txBody>
          <a:bodyPr>
            <a:normAutofit/>
          </a:bodyPr>
          <a:lstStyle/>
          <a:p>
            <a:r>
              <a:rPr lang="cy-GB" sz="2400" dirty="0"/>
              <a:t>Byddwch tu ôl i'ch cyfoedion;</a:t>
            </a:r>
          </a:p>
          <a:p>
            <a:r>
              <a:rPr lang="cy-GB" sz="2400" dirty="0"/>
              <a:t>Gallwch deimlo dan straen a/neu'n bryderus;</a:t>
            </a:r>
          </a:p>
          <a:p>
            <a:r>
              <a:rPr lang="cy-GB" sz="2400" dirty="0"/>
              <a:t>Gall fod yn anodd cael swydd yn y sector Blynyddoedd Cynnar;</a:t>
            </a:r>
          </a:p>
          <a:p>
            <a:r>
              <a:rPr lang="cy-GB" sz="2400" b="1" dirty="0"/>
              <a:t>Efallai na fyddwch yn graddio.</a:t>
            </a:r>
          </a:p>
        </p:txBody>
      </p:sp>
      <p:sp>
        <p:nvSpPr>
          <p:cNvPr id="4" name="Content Placeholder 3"/>
          <p:cNvSpPr>
            <a:spLocks noGrp="1"/>
          </p:cNvSpPr>
          <p:nvPr>
            <p:ph sz="half" idx="2"/>
          </p:nvPr>
        </p:nvSpPr>
        <p:spPr>
          <a:xfrm>
            <a:off x="4648200" y="1684158"/>
            <a:ext cx="4038600" cy="3905083"/>
          </a:xfrm>
        </p:spPr>
        <p:txBody>
          <a:bodyPr>
            <a:normAutofit/>
          </a:bodyPr>
          <a:lstStyle/>
          <a:p>
            <a:r>
              <a:rPr lang="en-GB" sz="2400" dirty="0">
                <a:solidFill>
                  <a:srgbClr val="0070C0"/>
                </a:solidFill>
              </a:rPr>
              <a:t>You will fall behind your peers;</a:t>
            </a:r>
          </a:p>
          <a:p>
            <a:r>
              <a:rPr lang="en-GB" sz="2400" dirty="0">
                <a:solidFill>
                  <a:srgbClr val="0070C0"/>
                </a:solidFill>
              </a:rPr>
              <a:t>May feel stressed and/or anxious;</a:t>
            </a:r>
          </a:p>
          <a:p>
            <a:r>
              <a:rPr lang="en-GB" sz="2400" dirty="0">
                <a:solidFill>
                  <a:srgbClr val="0070C0"/>
                </a:solidFill>
              </a:rPr>
              <a:t>May be difficult to find work in the Early Years sector;</a:t>
            </a:r>
          </a:p>
          <a:p>
            <a:r>
              <a:rPr lang="en-GB" sz="2400" b="1" dirty="0">
                <a:solidFill>
                  <a:srgbClr val="0070C0"/>
                </a:solidFill>
              </a:rPr>
              <a:t>May not graduate.</a:t>
            </a:r>
            <a:endParaRPr lang="en-US" sz="2400" b="1" dirty="0">
              <a:solidFill>
                <a:srgbClr val="0070C0"/>
              </a:solidFill>
            </a:endParaRPr>
          </a:p>
        </p:txBody>
      </p:sp>
    </p:spTree>
    <p:extLst>
      <p:ext uri="{BB962C8B-B14F-4D97-AF65-F5344CB8AC3E}">
        <p14:creationId xmlns:p14="http://schemas.microsoft.com/office/powerpoint/2010/main" val="38747085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777D-59B5-6083-3E98-6727ECCE0512}"/>
              </a:ext>
            </a:extLst>
          </p:cNvPr>
          <p:cNvSpPr>
            <a:spLocks noGrp="1"/>
          </p:cNvSpPr>
          <p:nvPr>
            <p:ph type="title"/>
          </p:nvPr>
        </p:nvSpPr>
        <p:spPr/>
        <p:txBody>
          <a:bodyPr/>
          <a:lstStyle/>
          <a:p>
            <a:r>
              <a:rPr lang="en-GB" dirty="0" err="1">
                <a:latin typeface="Lucida Sans" panose="020B0602030504020204" pitchFamily="34" charset="0"/>
              </a:rPr>
              <a:t>Ffurflenni</a:t>
            </a:r>
            <a:r>
              <a:rPr lang="en-GB" dirty="0">
                <a:latin typeface="Lucida Sans" panose="020B0602030504020204" pitchFamily="34" charset="0"/>
              </a:rPr>
              <a:t> </a:t>
            </a:r>
            <a:r>
              <a:rPr lang="en-GB" dirty="0" err="1">
                <a:latin typeface="Lucida Sans" panose="020B0602030504020204" pitchFamily="34" charset="0"/>
              </a:rPr>
              <a:t>Lleoliadau</a:t>
            </a:r>
            <a:br>
              <a:rPr lang="en-GB" dirty="0">
                <a:latin typeface="Lucida Sans" panose="020B0602030504020204" pitchFamily="34" charset="0"/>
              </a:rPr>
            </a:br>
            <a:r>
              <a:rPr lang="en-GB" dirty="0">
                <a:solidFill>
                  <a:srgbClr val="0070C0"/>
                </a:solidFill>
                <a:latin typeface="Lucida Sans" panose="020B0602030504020204" pitchFamily="34" charset="0"/>
              </a:rPr>
              <a:t>Placement Forms</a:t>
            </a:r>
          </a:p>
        </p:txBody>
      </p:sp>
      <p:sp>
        <p:nvSpPr>
          <p:cNvPr id="3" name="Content Placeholder 2">
            <a:extLst>
              <a:ext uri="{FF2B5EF4-FFF2-40B4-BE49-F238E27FC236}">
                <a16:creationId xmlns:a16="http://schemas.microsoft.com/office/drawing/2014/main" id="{7EF3E833-25BE-2818-A0C8-F0E03203A569}"/>
              </a:ext>
            </a:extLst>
          </p:cNvPr>
          <p:cNvSpPr>
            <a:spLocks noGrp="1"/>
          </p:cNvSpPr>
          <p:nvPr>
            <p:ph sz="half" idx="1"/>
          </p:nvPr>
        </p:nvSpPr>
        <p:spPr>
          <a:xfrm>
            <a:off x="267789" y="1825625"/>
            <a:ext cx="4247061" cy="4351338"/>
          </a:xfrm>
        </p:spPr>
        <p:txBody>
          <a:bodyPr>
            <a:normAutofit/>
          </a:bodyPr>
          <a:lstStyle/>
          <a:p>
            <a:r>
              <a:rPr lang="cy-GB" sz="2400" dirty="0"/>
              <a:t>Anfonwyd cysylltiadau drwy e-bost (ar ôl cadarnhau DBS PCYDDS);</a:t>
            </a:r>
          </a:p>
          <a:p>
            <a:r>
              <a:rPr lang="cy-GB" sz="2400" dirty="0"/>
              <a:t>Pob ffurflen wedi'i digido;</a:t>
            </a:r>
          </a:p>
          <a:p>
            <a:r>
              <a:rPr lang="cy-GB" sz="2400" dirty="0"/>
              <a:t>Rhaid </a:t>
            </a:r>
            <a:r>
              <a:rPr lang="cy-GB" sz="2400" b="1" dirty="0"/>
              <a:t>darllen</a:t>
            </a:r>
            <a:r>
              <a:rPr lang="cy-GB" sz="2400" dirty="0"/>
              <a:t> y cynnwys ac </a:t>
            </a:r>
            <a:r>
              <a:rPr lang="cy-GB" sz="2400" b="1" dirty="0"/>
              <a:t>arwyddo</a:t>
            </a:r>
            <a:r>
              <a:rPr lang="cy-GB" sz="2400" dirty="0"/>
              <a:t>’r ffurflenni;</a:t>
            </a:r>
          </a:p>
          <a:p>
            <a:r>
              <a:rPr lang="cy-GB" sz="2400" b="1" dirty="0"/>
              <a:t>Ffurflenni i'w dychwelyd i'r Uwch Swyddfa Weinyddu.</a:t>
            </a:r>
          </a:p>
          <a:p>
            <a:endParaRPr lang="en-GB" dirty="0"/>
          </a:p>
        </p:txBody>
      </p:sp>
      <p:sp>
        <p:nvSpPr>
          <p:cNvPr id="4" name="Content Placeholder 3">
            <a:extLst>
              <a:ext uri="{FF2B5EF4-FFF2-40B4-BE49-F238E27FC236}">
                <a16:creationId xmlns:a16="http://schemas.microsoft.com/office/drawing/2014/main" id="{49EF3EE4-F9C8-962F-AE94-ECC34F74A893}"/>
              </a:ext>
            </a:extLst>
          </p:cNvPr>
          <p:cNvSpPr>
            <a:spLocks noGrp="1"/>
          </p:cNvSpPr>
          <p:nvPr>
            <p:ph sz="half" idx="2"/>
          </p:nvPr>
        </p:nvSpPr>
        <p:spPr>
          <a:xfrm>
            <a:off x="4629149" y="1825625"/>
            <a:ext cx="4247061" cy="4351338"/>
          </a:xfrm>
        </p:spPr>
        <p:txBody>
          <a:bodyPr>
            <a:normAutofit/>
          </a:bodyPr>
          <a:lstStyle/>
          <a:p>
            <a:r>
              <a:rPr lang="en-GB" sz="2400" dirty="0">
                <a:solidFill>
                  <a:srgbClr val="0070C0"/>
                </a:solidFill>
              </a:rPr>
              <a:t>Links sent via e-mail (once UWTSD DBS has been confirmed);</a:t>
            </a:r>
          </a:p>
          <a:p>
            <a:r>
              <a:rPr lang="en-GB" sz="2400" dirty="0">
                <a:solidFill>
                  <a:srgbClr val="0070C0"/>
                </a:solidFill>
              </a:rPr>
              <a:t>All forms are digitized;</a:t>
            </a:r>
          </a:p>
          <a:p>
            <a:r>
              <a:rPr lang="en-GB" sz="2400" dirty="0">
                <a:solidFill>
                  <a:srgbClr val="0070C0"/>
                </a:solidFill>
              </a:rPr>
              <a:t>Content needs to be </a:t>
            </a:r>
            <a:r>
              <a:rPr lang="en-GB" sz="2400" b="1" dirty="0">
                <a:solidFill>
                  <a:srgbClr val="0070C0"/>
                </a:solidFill>
              </a:rPr>
              <a:t>read</a:t>
            </a:r>
            <a:r>
              <a:rPr lang="en-GB" sz="2400" dirty="0">
                <a:solidFill>
                  <a:srgbClr val="0070C0"/>
                </a:solidFill>
              </a:rPr>
              <a:t> and </a:t>
            </a:r>
            <a:r>
              <a:rPr lang="en-GB" sz="2400" b="1" dirty="0">
                <a:solidFill>
                  <a:srgbClr val="0070C0"/>
                </a:solidFill>
              </a:rPr>
              <a:t>signed;</a:t>
            </a:r>
          </a:p>
          <a:p>
            <a:r>
              <a:rPr lang="en-GB" sz="2400" b="1" dirty="0">
                <a:solidFill>
                  <a:srgbClr val="0070C0"/>
                </a:solidFill>
              </a:rPr>
              <a:t>Forms to be returned to the Senior Administration Office.</a:t>
            </a:r>
          </a:p>
        </p:txBody>
      </p:sp>
    </p:spTree>
    <p:extLst>
      <p:ext uri="{BB962C8B-B14F-4D97-AF65-F5344CB8AC3E}">
        <p14:creationId xmlns:p14="http://schemas.microsoft.com/office/powerpoint/2010/main" val="1575189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777D-59B5-6083-3E98-6727ECCE0512}"/>
              </a:ext>
            </a:extLst>
          </p:cNvPr>
          <p:cNvSpPr>
            <a:spLocks noGrp="1"/>
          </p:cNvSpPr>
          <p:nvPr>
            <p:ph type="title"/>
          </p:nvPr>
        </p:nvSpPr>
        <p:spPr/>
        <p:txBody>
          <a:bodyPr/>
          <a:lstStyle/>
          <a:p>
            <a:r>
              <a:rPr lang="en-GB" dirty="0" err="1">
                <a:latin typeface="Lucida Sans" panose="020B0602030504020204" pitchFamily="34" charset="0"/>
              </a:rPr>
              <a:t>Asesiad</a:t>
            </a:r>
            <a:r>
              <a:rPr lang="en-GB" dirty="0">
                <a:latin typeface="Lucida Sans" panose="020B0602030504020204" pitchFamily="34" charset="0"/>
              </a:rPr>
              <a:t> </a:t>
            </a:r>
            <a:r>
              <a:rPr lang="en-GB" dirty="0" err="1">
                <a:latin typeface="Lucida Sans" panose="020B0602030504020204" pitchFamily="34" charset="0"/>
              </a:rPr>
              <a:t>Risg</a:t>
            </a:r>
            <a:r>
              <a:rPr lang="en-GB" dirty="0">
                <a:latin typeface="Lucida Sans" panose="020B0602030504020204" pitchFamily="34" charset="0"/>
              </a:rPr>
              <a:t> </a:t>
            </a:r>
            <a:r>
              <a:rPr lang="en-GB" dirty="0" err="1">
                <a:latin typeface="Lucida Sans" panose="020B0602030504020204" pitchFamily="34" charset="0"/>
              </a:rPr>
              <a:t>Lleoliadau</a:t>
            </a:r>
            <a:br>
              <a:rPr lang="en-GB" dirty="0">
                <a:latin typeface="Lucida Sans" panose="020B0602030504020204" pitchFamily="34" charset="0"/>
              </a:rPr>
            </a:br>
            <a:r>
              <a:rPr lang="en-GB" dirty="0">
                <a:solidFill>
                  <a:srgbClr val="0070C0"/>
                </a:solidFill>
                <a:latin typeface="Lucida Sans" panose="020B0602030504020204" pitchFamily="34" charset="0"/>
              </a:rPr>
              <a:t>Placement Risk Assessment</a:t>
            </a:r>
          </a:p>
        </p:txBody>
      </p:sp>
      <p:sp>
        <p:nvSpPr>
          <p:cNvPr id="3" name="Content Placeholder 2">
            <a:extLst>
              <a:ext uri="{FF2B5EF4-FFF2-40B4-BE49-F238E27FC236}">
                <a16:creationId xmlns:a16="http://schemas.microsoft.com/office/drawing/2014/main" id="{7EF3E833-25BE-2818-A0C8-F0E03203A569}"/>
              </a:ext>
            </a:extLst>
          </p:cNvPr>
          <p:cNvSpPr>
            <a:spLocks noGrp="1"/>
          </p:cNvSpPr>
          <p:nvPr>
            <p:ph sz="half" idx="1"/>
          </p:nvPr>
        </p:nvSpPr>
        <p:spPr>
          <a:xfrm>
            <a:off x="628650" y="2174965"/>
            <a:ext cx="3886200" cy="4001997"/>
          </a:xfrm>
        </p:spPr>
        <p:txBody>
          <a:bodyPr/>
          <a:lstStyle/>
          <a:p>
            <a:r>
              <a:rPr lang="en-GB" sz="2400" dirty="0" err="1"/>
              <a:t>Ffactorau</a:t>
            </a:r>
            <a:r>
              <a:rPr lang="en-GB" sz="2400" dirty="0"/>
              <a:t> </a:t>
            </a:r>
            <a:r>
              <a:rPr lang="en-GB" sz="2400" dirty="0" err="1"/>
              <a:t>myfyrwyr</a:t>
            </a:r>
            <a:r>
              <a:rPr lang="en-GB" sz="2400" dirty="0"/>
              <a:t> </a:t>
            </a:r>
            <a:r>
              <a:rPr lang="en-GB" sz="2400" dirty="0" err="1"/>
              <a:t>unigol</a:t>
            </a:r>
            <a:r>
              <a:rPr lang="en-GB" sz="2400" dirty="0"/>
              <a:t>;</a:t>
            </a:r>
          </a:p>
          <a:p>
            <a:r>
              <a:rPr lang="en-GB" sz="2400" dirty="0" err="1"/>
              <a:t>Ffactorau</a:t>
            </a:r>
            <a:r>
              <a:rPr lang="en-GB" sz="2400" dirty="0"/>
              <a:t> </a:t>
            </a:r>
            <a:r>
              <a:rPr lang="en-GB" sz="2400" dirty="0" err="1"/>
              <a:t>gwaith</a:t>
            </a:r>
            <a:r>
              <a:rPr lang="en-GB" sz="2400" dirty="0"/>
              <a:t>;</a:t>
            </a:r>
          </a:p>
          <a:p>
            <a:r>
              <a:rPr lang="en-GB" sz="2400" dirty="0" err="1"/>
              <a:t>Ffactorau</a:t>
            </a:r>
            <a:r>
              <a:rPr lang="en-GB" sz="2400" dirty="0"/>
              <a:t> </a:t>
            </a:r>
            <a:r>
              <a:rPr lang="en-GB" sz="2400" dirty="0" err="1"/>
              <a:t>lleoliadol</a:t>
            </a:r>
            <a:r>
              <a:rPr lang="en-GB" sz="2400" dirty="0"/>
              <a:t>;</a:t>
            </a:r>
          </a:p>
          <a:p>
            <a:r>
              <a:rPr lang="en-GB" sz="2400" dirty="0" err="1"/>
              <a:t>Ffactorau</a:t>
            </a:r>
            <a:r>
              <a:rPr lang="en-GB" sz="2400" dirty="0"/>
              <a:t> </a:t>
            </a:r>
            <a:r>
              <a:rPr lang="en-GB" sz="2400" dirty="0" err="1"/>
              <a:t>yswiriant</a:t>
            </a:r>
            <a:r>
              <a:rPr lang="en-GB" sz="2400" dirty="0"/>
              <a:t>;</a:t>
            </a:r>
          </a:p>
          <a:p>
            <a:pPr marL="0" indent="0">
              <a:buNone/>
            </a:pPr>
            <a:endParaRPr lang="en-GB" dirty="0"/>
          </a:p>
        </p:txBody>
      </p:sp>
      <p:sp>
        <p:nvSpPr>
          <p:cNvPr id="4" name="Content Placeholder 3">
            <a:extLst>
              <a:ext uri="{FF2B5EF4-FFF2-40B4-BE49-F238E27FC236}">
                <a16:creationId xmlns:a16="http://schemas.microsoft.com/office/drawing/2014/main" id="{49EF3EE4-F9C8-962F-AE94-ECC34F74A893}"/>
              </a:ext>
            </a:extLst>
          </p:cNvPr>
          <p:cNvSpPr>
            <a:spLocks noGrp="1"/>
          </p:cNvSpPr>
          <p:nvPr>
            <p:ph sz="half" idx="2"/>
          </p:nvPr>
        </p:nvSpPr>
        <p:spPr>
          <a:xfrm>
            <a:off x="4629150" y="2174965"/>
            <a:ext cx="3886200" cy="4001998"/>
          </a:xfrm>
        </p:spPr>
        <p:txBody>
          <a:bodyPr>
            <a:normAutofit/>
          </a:bodyPr>
          <a:lstStyle/>
          <a:p>
            <a:r>
              <a:rPr lang="en-GB" sz="2400" dirty="0">
                <a:solidFill>
                  <a:srgbClr val="0070C0"/>
                </a:solidFill>
              </a:rPr>
              <a:t>Individual student factors;</a:t>
            </a:r>
          </a:p>
          <a:p>
            <a:r>
              <a:rPr lang="en-GB" sz="2400" dirty="0">
                <a:solidFill>
                  <a:srgbClr val="0070C0"/>
                </a:solidFill>
              </a:rPr>
              <a:t>Work factors;</a:t>
            </a:r>
          </a:p>
          <a:p>
            <a:r>
              <a:rPr lang="en-GB" sz="2400" dirty="0">
                <a:solidFill>
                  <a:srgbClr val="0070C0"/>
                </a:solidFill>
              </a:rPr>
              <a:t>Locational factors;</a:t>
            </a:r>
          </a:p>
          <a:p>
            <a:r>
              <a:rPr lang="en-GB" sz="2400" dirty="0">
                <a:solidFill>
                  <a:srgbClr val="0070C0"/>
                </a:solidFill>
              </a:rPr>
              <a:t>Insurance factors;</a:t>
            </a:r>
          </a:p>
        </p:txBody>
      </p:sp>
    </p:spTree>
    <p:extLst>
      <p:ext uri="{BB962C8B-B14F-4D97-AF65-F5344CB8AC3E}">
        <p14:creationId xmlns:p14="http://schemas.microsoft.com/office/powerpoint/2010/main" val="3714310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777D-59B5-6083-3E98-6727ECCE0512}"/>
              </a:ext>
            </a:extLst>
          </p:cNvPr>
          <p:cNvSpPr>
            <a:spLocks noGrp="1"/>
          </p:cNvSpPr>
          <p:nvPr>
            <p:ph type="title"/>
          </p:nvPr>
        </p:nvSpPr>
        <p:spPr/>
        <p:txBody>
          <a:bodyPr/>
          <a:lstStyle/>
          <a:p>
            <a:r>
              <a:rPr lang="en-GB" dirty="0" err="1">
                <a:latin typeface="Lucida Sans" panose="020B0602030504020204" pitchFamily="34" charset="0"/>
              </a:rPr>
              <a:t>Asesiad</a:t>
            </a:r>
            <a:r>
              <a:rPr lang="en-GB" dirty="0">
                <a:latin typeface="Lucida Sans" panose="020B0602030504020204" pitchFamily="34" charset="0"/>
              </a:rPr>
              <a:t> </a:t>
            </a:r>
            <a:r>
              <a:rPr lang="en-GB" dirty="0" err="1">
                <a:latin typeface="Lucida Sans" panose="020B0602030504020204" pitchFamily="34" charset="0"/>
              </a:rPr>
              <a:t>Risg</a:t>
            </a:r>
            <a:r>
              <a:rPr lang="en-GB" dirty="0">
                <a:latin typeface="Lucida Sans" panose="020B0602030504020204" pitchFamily="34" charset="0"/>
              </a:rPr>
              <a:t> </a:t>
            </a:r>
            <a:r>
              <a:rPr lang="en-GB" dirty="0" err="1">
                <a:latin typeface="Lucida Sans" panose="020B0602030504020204" pitchFamily="34" charset="0"/>
              </a:rPr>
              <a:t>Lleoliadau</a:t>
            </a:r>
            <a:br>
              <a:rPr lang="en-GB" dirty="0">
                <a:latin typeface="Lucida Sans" panose="020B0602030504020204" pitchFamily="34" charset="0"/>
              </a:rPr>
            </a:br>
            <a:r>
              <a:rPr lang="en-GB" dirty="0">
                <a:solidFill>
                  <a:srgbClr val="0070C0"/>
                </a:solidFill>
                <a:latin typeface="Lucida Sans" panose="020B0602030504020204" pitchFamily="34" charset="0"/>
              </a:rPr>
              <a:t>Placement Risk Assessment</a:t>
            </a:r>
          </a:p>
        </p:txBody>
      </p:sp>
      <p:sp>
        <p:nvSpPr>
          <p:cNvPr id="3" name="Content Placeholder 2">
            <a:extLst>
              <a:ext uri="{FF2B5EF4-FFF2-40B4-BE49-F238E27FC236}">
                <a16:creationId xmlns:a16="http://schemas.microsoft.com/office/drawing/2014/main" id="{7EF3E833-25BE-2818-A0C8-F0E03203A569}"/>
              </a:ext>
            </a:extLst>
          </p:cNvPr>
          <p:cNvSpPr>
            <a:spLocks noGrp="1"/>
          </p:cNvSpPr>
          <p:nvPr>
            <p:ph sz="half" idx="1"/>
          </p:nvPr>
        </p:nvSpPr>
        <p:spPr>
          <a:xfrm>
            <a:off x="628650" y="2233747"/>
            <a:ext cx="3886200" cy="3943215"/>
          </a:xfrm>
        </p:spPr>
        <p:txBody>
          <a:bodyPr/>
          <a:lstStyle/>
          <a:p>
            <a:r>
              <a:rPr lang="en-GB" sz="2400" dirty="0" err="1"/>
              <a:t>Ffactorau</a:t>
            </a:r>
            <a:r>
              <a:rPr lang="en-GB" sz="2400" dirty="0"/>
              <a:t> iechyd/</a:t>
            </a:r>
            <a:r>
              <a:rPr lang="en-GB" sz="2400" dirty="0" err="1"/>
              <a:t>amgylcheddol</a:t>
            </a:r>
            <a:r>
              <a:rPr lang="en-GB" sz="2400" dirty="0"/>
              <a:t>;</a:t>
            </a:r>
          </a:p>
          <a:p>
            <a:r>
              <a:rPr lang="en-GB" sz="2400" dirty="0" err="1"/>
              <a:t>Ffactorau</a:t>
            </a:r>
            <a:r>
              <a:rPr lang="en-GB" sz="2400" dirty="0"/>
              <a:t> </a:t>
            </a:r>
            <a:r>
              <a:rPr lang="en-GB" sz="2400" dirty="0" err="1"/>
              <a:t>teithio</a:t>
            </a:r>
            <a:r>
              <a:rPr lang="en-GB" sz="2400" dirty="0"/>
              <a:t>/</a:t>
            </a:r>
            <a:r>
              <a:rPr lang="en-GB" sz="2400" dirty="0" err="1"/>
              <a:t>trafnidiaeth</a:t>
            </a:r>
            <a:r>
              <a:rPr lang="en-GB" sz="2400" dirty="0"/>
              <a:t>;</a:t>
            </a:r>
          </a:p>
          <a:p>
            <a:r>
              <a:rPr lang="en-GB" sz="2400" dirty="0" err="1"/>
              <a:t>Ffactorau</a:t>
            </a:r>
            <a:r>
              <a:rPr lang="en-GB" sz="2400" dirty="0"/>
              <a:t> </a:t>
            </a:r>
            <a:r>
              <a:rPr lang="en-GB" sz="2400" dirty="0" err="1"/>
              <a:t>diogelu</a:t>
            </a:r>
            <a:r>
              <a:rPr lang="en-GB" sz="2400" dirty="0"/>
              <a:t>.</a:t>
            </a:r>
          </a:p>
          <a:p>
            <a:endParaRPr lang="en-GB" dirty="0"/>
          </a:p>
        </p:txBody>
      </p:sp>
      <p:sp>
        <p:nvSpPr>
          <p:cNvPr id="4" name="Content Placeholder 3">
            <a:extLst>
              <a:ext uri="{FF2B5EF4-FFF2-40B4-BE49-F238E27FC236}">
                <a16:creationId xmlns:a16="http://schemas.microsoft.com/office/drawing/2014/main" id="{49EF3EE4-F9C8-962F-AE94-ECC34F74A893}"/>
              </a:ext>
            </a:extLst>
          </p:cNvPr>
          <p:cNvSpPr>
            <a:spLocks noGrp="1"/>
          </p:cNvSpPr>
          <p:nvPr>
            <p:ph sz="half" idx="2"/>
          </p:nvPr>
        </p:nvSpPr>
        <p:spPr>
          <a:xfrm>
            <a:off x="4629150" y="2233749"/>
            <a:ext cx="3886200" cy="3943214"/>
          </a:xfrm>
        </p:spPr>
        <p:txBody>
          <a:bodyPr>
            <a:normAutofit/>
          </a:bodyPr>
          <a:lstStyle/>
          <a:p>
            <a:r>
              <a:rPr lang="en-GB" sz="2400" dirty="0">
                <a:solidFill>
                  <a:srgbClr val="0070C0"/>
                </a:solidFill>
              </a:rPr>
              <a:t>Health/environment factors;</a:t>
            </a:r>
          </a:p>
          <a:p>
            <a:r>
              <a:rPr lang="en-GB" sz="2400" dirty="0">
                <a:solidFill>
                  <a:srgbClr val="0070C0"/>
                </a:solidFill>
              </a:rPr>
              <a:t>Travel/transport factors;</a:t>
            </a:r>
          </a:p>
          <a:p>
            <a:r>
              <a:rPr lang="en-GB" sz="2400" dirty="0">
                <a:solidFill>
                  <a:srgbClr val="0070C0"/>
                </a:solidFill>
              </a:rPr>
              <a:t>Safeguarding factors.</a:t>
            </a:r>
          </a:p>
        </p:txBody>
      </p:sp>
    </p:spTree>
    <p:extLst>
      <p:ext uri="{BB962C8B-B14F-4D97-AF65-F5344CB8AC3E}">
        <p14:creationId xmlns:p14="http://schemas.microsoft.com/office/powerpoint/2010/main" val="461404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D777D-59B5-6083-3E98-6727ECCE0512}"/>
              </a:ext>
            </a:extLst>
          </p:cNvPr>
          <p:cNvSpPr>
            <a:spLocks noGrp="1"/>
          </p:cNvSpPr>
          <p:nvPr>
            <p:ph type="title" idx="4294967295"/>
          </p:nvPr>
        </p:nvSpPr>
        <p:spPr>
          <a:xfrm>
            <a:off x="606286" y="365125"/>
            <a:ext cx="7280413" cy="1325563"/>
          </a:xfrm>
        </p:spPr>
        <p:txBody>
          <a:bodyPr>
            <a:normAutofit fontScale="90000"/>
          </a:bodyPr>
          <a:lstStyle/>
          <a:p>
            <a:r>
              <a:rPr lang="en-GB" dirty="0" err="1">
                <a:latin typeface="Lucida Sans" panose="020B0602030504020204" pitchFamily="34" charset="0"/>
              </a:rPr>
              <a:t>Asesiad</a:t>
            </a:r>
            <a:r>
              <a:rPr lang="en-GB" dirty="0">
                <a:latin typeface="Lucida Sans" panose="020B0602030504020204" pitchFamily="34" charset="0"/>
              </a:rPr>
              <a:t> </a:t>
            </a:r>
            <a:r>
              <a:rPr lang="en-GB" dirty="0" err="1">
                <a:latin typeface="Lucida Sans" panose="020B0602030504020204" pitchFamily="34" charset="0"/>
              </a:rPr>
              <a:t>Risg</a:t>
            </a:r>
            <a:r>
              <a:rPr lang="en-GB" dirty="0">
                <a:latin typeface="Lucida Sans" panose="020B0602030504020204" pitchFamily="34" charset="0"/>
              </a:rPr>
              <a:t> </a:t>
            </a:r>
            <a:r>
              <a:rPr lang="en-GB" dirty="0" err="1">
                <a:latin typeface="Lucida Sans" panose="020B0602030504020204" pitchFamily="34" charset="0"/>
              </a:rPr>
              <a:t>Lleoliadau</a:t>
            </a:r>
            <a:br>
              <a:rPr lang="en-GB" dirty="0">
                <a:latin typeface="Lucida Sans" panose="020B0602030504020204" pitchFamily="34" charset="0"/>
              </a:rPr>
            </a:br>
            <a:r>
              <a:rPr lang="en-GB" dirty="0">
                <a:solidFill>
                  <a:srgbClr val="0070C0"/>
                </a:solidFill>
                <a:latin typeface="Lucida Sans" panose="020B0602030504020204" pitchFamily="34" charset="0"/>
              </a:rPr>
              <a:t>Placement Risk Assessment</a:t>
            </a:r>
          </a:p>
        </p:txBody>
      </p:sp>
      <p:sp>
        <p:nvSpPr>
          <p:cNvPr id="3" name="Content Placeholder 2">
            <a:extLst>
              <a:ext uri="{FF2B5EF4-FFF2-40B4-BE49-F238E27FC236}">
                <a16:creationId xmlns:a16="http://schemas.microsoft.com/office/drawing/2014/main" id="{7EF3E833-25BE-2818-A0C8-F0E03203A569}"/>
              </a:ext>
            </a:extLst>
          </p:cNvPr>
          <p:cNvSpPr>
            <a:spLocks noGrp="1"/>
          </p:cNvSpPr>
          <p:nvPr>
            <p:ph sz="half" idx="4294967295"/>
          </p:nvPr>
        </p:nvSpPr>
        <p:spPr>
          <a:xfrm>
            <a:off x="0" y="2233613"/>
            <a:ext cx="3886200" cy="3943350"/>
          </a:xfrm>
        </p:spPr>
        <p:txBody>
          <a:bodyPr/>
          <a:lstStyle/>
          <a:p>
            <a:pPr marL="0" indent="0">
              <a:buNone/>
            </a:pPr>
            <a:endParaRPr lang="en-GB" sz="2400" dirty="0"/>
          </a:p>
          <a:p>
            <a:endParaRPr lang="en-GB" dirty="0"/>
          </a:p>
        </p:txBody>
      </p:sp>
      <p:pic>
        <p:nvPicPr>
          <p:cNvPr id="6" name="Picture 5" descr="Text&#10;&#10;Description automatically generated with medium confidence">
            <a:extLst>
              <a:ext uri="{FF2B5EF4-FFF2-40B4-BE49-F238E27FC236}">
                <a16:creationId xmlns:a16="http://schemas.microsoft.com/office/drawing/2014/main" id="{D9D8CD7A-80D1-0144-7B9B-7C8F98386FF6}"/>
              </a:ext>
            </a:extLst>
          </p:cNvPr>
          <p:cNvPicPr>
            <a:picLocks noChangeAspect="1"/>
          </p:cNvPicPr>
          <p:nvPr/>
        </p:nvPicPr>
        <p:blipFill rotWithShape="1">
          <a:blip r:embed="rId3"/>
          <a:srcRect l="10192" t="17121" r="7320" b="2870"/>
          <a:stretch/>
        </p:blipFill>
        <p:spPr>
          <a:xfrm>
            <a:off x="297693" y="1690689"/>
            <a:ext cx="8727037" cy="4668232"/>
          </a:xfrm>
          <a:prstGeom prst="rect">
            <a:avLst/>
          </a:prstGeom>
        </p:spPr>
      </p:pic>
    </p:spTree>
    <p:extLst>
      <p:ext uri="{BB962C8B-B14F-4D97-AF65-F5344CB8AC3E}">
        <p14:creationId xmlns:p14="http://schemas.microsoft.com/office/powerpoint/2010/main" val="2255908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227591"/>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Oriau</a:t>
            </a:r>
            <a:br>
              <a:rPr lang="en-GB" sz="4800" dirty="0">
                <a:latin typeface="Arial" panose="020B0604020202020204" pitchFamily="34" charset="0"/>
              </a:rPr>
            </a:br>
            <a:r>
              <a:rPr lang="en-GB" sz="4800" dirty="0">
                <a:solidFill>
                  <a:srgbClr val="0070C0"/>
                </a:solidFill>
                <a:latin typeface="Arial" panose="020B0604020202020204" pitchFamily="34" charset="0"/>
              </a:rPr>
              <a:t>Record of Hours form</a:t>
            </a:r>
            <a:endParaRPr lang="en-US" sz="4800" dirty="0">
              <a:solidFill>
                <a:srgbClr val="0070C0"/>
              </a:solidFill>
              <a:latin typeface="Arial" panose="020B0604020202020204" pitchFamily="34" charset="0"/>
            </a:endParaRPr>
          </a:p>
        </p:txBody>
      </p:sp>
      <p:pic>
        <p:nvPicPr>
          <p:cNvPr id="3" name="Content Placeholder 2" descr="RECORD OF HOURS FORM.docx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20649" t="23551" r="20366"/>
          <a:stretch/>
        </p:blipFill>
        <p:spPr>
          <a:xfrm>
            <a:off x="457200" y="1690914"/>
            <a:ext cx="8454571" cy="4906437"/>
          </a:xfrm>
        </p:spPr>
      </p:pic>
    </p:spTree>
    <p:extLst>
      <p:ext uri="{BB962C8B-B14F-4D97-AF65-F5344CB8AC3E}">
        <p14:creationId xmlns:p14="http://schemas.microsoft.com/office/powerpoint/2010/main" val="4274156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343" y="274637"/>
            <a:ext cx="8338457" cy="1648505"/>
          </a:xfrm>
        </p:spPr>
        <p:txBody>
          <a:bodyPr>
            <a:noAutofit/>
          </a:bodyPr>
          <a:lstStyle/>
          <a:p>
            <a:r>
              <a:rPr lang="en-GB" sz="4800" dirty="0">
                <a:latin typeface="Arial" panose="020B0604020202020204" pitchFamily="34" charset="0"/>
              </a:rPr>
              <a:t>Sut </a:t>
            </a:r>
            <a:r>
              <a:rPr lang="en-GB" sz="4800" dirty="0" err="1">
                <a:latin typeface="Arial" panose="020B0604020202020204" pitchFamily="34" charset="0"/>
              </a:rPr>
              <a:t>i</a:t>
            </a:r>
            <a:r>
              <a:rPr lang="en-GB" sz="4800" dirty="0">
                <a:latin typeface="Arial" panose="020B0604020202020204" pitchFamily="34" charset="0"/>
              </a:rPr>
              <a:t> </a:t>
            </a:r>
            <a:r>
              <a:rPr lang="en-GB" sz="4800" dirty="0" err="1">
                <a:latin typeface="Arial" panose="020B0604020202020204" pitchFamily="34" charset="0"/>
              </a:rPr>
              <a:t>gwblhau</a:t>
            </a:r>
            <a:r>
              <a:rPr lang="en-GB" sz="4800" dirty="0">
                <a:latin typeface="Arial" panose="020B0604020202020204" pitchFamily="34" charset="0"/>
              </a:rPr>
              <a:t> y </a:t>
            </a:r>
            <a:r>
              <a:rPr lang="en-GB" sz="4800" dirty="0" err="1">
                <a:latin typeface="Arial" panose="020B0604020202020204" pitchFamily="34" charset="0"/>
              </a:rPr>
              <a:t>ffurflen</a:t>
            </a:r>
            <a:br>
              <a:rPr lang="en-GB" sz="4800" dirty="0">
                <a:latin typeface="Arial" panose="020B0604020202020204" pitchFamily="34" charset="0"/>
              </a:rPr>
            </a:br>
            <a:r>
              <a:rPr lang="en-GB" sz="4800" dirty="0">
                <a:solidFill>
                  <a:srgbClr val="0070C0"/>
                </a:solidFill>
                <a:latin typeface="Arial" panose="020B0604020202020204" pitchFamily="34" charset="0"/>
              </a:rPr>
              <a:t>How to complete the form</a:t>
            </a:r>
            <a:endParaRPr lang="en-US" sz="4800" dirty="0">
              <a:solidFill>
                <a:srgbClr val="0070C0"/>
              </a:solidFill>
              <a:latin typeface="Arial" panose="020B0604020202020204" pitchFamily="34" charset="0"/>
            </a:endParaRPr>
          </a:p>
        </p:txBody>
      </p:sp>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10357" r="12359" b="17669"/>
          <a:stretch/>
        </p:blipFill>
        <p:spPr>
          <a:xfrm>
            <a:off x="1233714" y="1785257"/>
            <a:ext cx="6959600" cy="4855029"/>
          </a:xfrm>
        </p:spPr>
      </p:pic>
    </p:spTree>
    <p:extLst>
      <p:ext uri="{BB962C8B-B14F-4D97-AF65-F5344CB8AC3E}">
        <p14:creationId xmlns:p14="http://schemas.microsoft.com/office/powerpoint/2010/main" val="52099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6926"/>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oriau</a:t>
            </a:r>
            <a:br>
              <a:rPr lang="en-GB" sz="4800" dirty="0">
                <a:latin typeface="Arial" panose="020B0604020202020204" pitchFamily="34" charset="0"/>
              </a:rPr>
            </a:br>
            <a:r>
              <a:rPr lang="en-GB" sz="4800" dirty="0">
                <a:solidFill>
                  <a:srgbClr val="0070C0"/>
                </a:solidFill>
                <a:latin typeface="Arial" panose="020B0604020202020204" pitchFamily="34" charset="0"/>
              </a:rPr>
              <a:t>Hours’ form</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6981" y="2024743"/>
            <a:ext cx="4337869" cy="3560667"/>
          </a:xfrm>
        </p:spPr>
        <p:txBody>
          <a:bodyPr>
            <a:noAutofit/>
          </a:bodyPr>
          <a:lstStyle/>
          <a:p>
            <a:r>
              <a:rPr lang="cy-GB" sz="2400" dirty="0"/>
              <a:t>I'w lofnodi’n </a:t>
            </a:r>
            <a:r>
              <a:rPr lang="cy-GB" sz="2400" b="1" dirty="0"/>
              <a:t>fisol</a:t>
            </a:r>
            <a:r>
              <a:rPr lang="cy-GB" sz="2400" dirty="0"/>
              <a:t> gan fentor;</a:t>
            </a:r>
          </a:p>
          <a:p>
            <a:r>
              <a:rPr lang="cy-GB" sz="2400" dirty="0"/>
              <a:t>Copi i'w e-bostio at yr Uwch Swyddfa Weinyddiaeth </a:t>
            </a:r>
            <a:r>
              <a:rPr lang="cy-GB" sz="2400" dirty="0">
                <a:hlinkClick r:id="rId3"/>
              </a:rPr>
              <a:t>iehplacements@uwtsd.ac.uk</a:t>
            </a:r>
            <a:r>
              <a:rPr lang="cy-GB" sz="2400" dirty="0"/>
              <a:t>  </a:t>
            </a:r>
            <a:r>
              <a:rPr lang="cy-GB" sz="2400" b="1" dirty="0"/>
              <a:t>yn fisol;</a:t>
            </a:r>
          </a:p>
          <a:p>
            <a:r>
              <a:rPr lang="cy-GB" sz="2400" dirty="0"/>
              <a:t>Bydd cofnodion o'ch oriau yn cael eu cadw yn eich e-bortffolio;</a:t>
            </a:r>
          </a:p>
        </p:txBody>
      </p:sp>
      <p:sp>
        <p:nvSpPr>
          <p:cNvPr id="4" name="Content Placeholder 3"/>
          <p:cNvSpPr>
            <a:spLocks noGrp="1"/>
          </p:cNvSpPr>
          <p:nvPr>
            <p:ph sz="half" idx="2"/>
          </p:nvPr>
        </p:nvSpPr>
        <p:spPr>
          <a:xfrm>
            <a:off x="4629149" y="1959429"/>
            <a:ext cx="4375070" cy="3625982"/>
          </a:xfrm>
        </p:spPr>
        <p:txBody>
          <a:bodyPr>
            <a:normAutofit/>
          </a:bodyPr>
          <a:lstStyle/>
          <a:p>
            <a:r>
              <a:rPr lang="en-US" sz="2400" dirty="0">
                <a:solidFill>
                  <a:srgbClr val="0070C0"/>
                </a:solidFill>
              </a:rPr>
              <a:t>To be signed </a:t>
            </a:r>
            <a:r>
              <a:rPr lang="en-US" sz="2400" b="1" dirty="0">
                <a:solidFill>
                  <a:srgbClr val="0070C0"/>
                </a:solidFill>
              </a:rPr>
              <a:t>monthly</a:t>
            </a:r>
            <a:r>
              <a:rPr lang="en-US" sz="2400" dirty="0">
                <a:solidFill>
                  <a:srgbClr val="0070C0"/>
                </a:solidFill>
              </a:rPr>
              <a:t> by mentor;</a:t>
            </a:r>
          </a:p>
          <a:p>
            <a:r>
              <a:rPr lang="en-US" sz="2400" dirty="0">
                <a:solidFill>
                  <a:srgbClr val="0070C0"/>
                </a:solidFill>
              </a:rPr>
              <a:t>Copy to be emailed to the Senior Administration Office </a:t>
            </a:r>
            <a:r>
              <a:rPr lang="en-GB" sz="2400" u="sng" dirty="0">
                <a:solidFill>
                  <a:srgbClr val="0070C0"/>
                </a:solidFill>
                <a:hlinkClick r:id="rId3">
                  <a:extLst>
                    <a:ext uri="{A12FA001-AC4F-418D-AE19-62706E023703}">
                      <ahyp:hlinkClr xmlns:ahyp="http://schemas.microsoft.com/office/drawing/2018/hyperlinkcolor" val="tx"/>
                    </a:ext>
                  </a:extLst>
                </a:hlinkClick>
              </a:rPr>
              <a:t>iehplacements@uwtsd.ac.uk</a:t>
            </a:r>
            <a:r>
              <a:rPr lang="en-GB" sz="2400" u="sng" dirty="0">
                <a:solidFill>
                  <a:srgbClr val="0070C0"/>
                </a:solidFill>
              </a:rPr>
              <a:t> </a:t>
            </a:r>
            <a:r>
              <a:rPr lang="en-US" sz="2400" b="1" dirty="0">
                <a:solidFill>
                  <a:srgbClr val="0070C0"/>
                </a:solidFill>
              </a:rPr>
              <a:t>on a monthly basis;</a:t>
            </a:r>
          </a:p>
          <a:p>
            <a:r>
              <a:rPr lang="en-US" sz="2400" dirty="0">
                <a:solidFill>
                  <a:srgbClr val="0070C0"/>
                </a:solidFill>
              </a:rPr>
              <a:t>Records of your hours will be saved in your e-portfolio;</a:t>
            </a:r>
          </a:p>
          <a:p>
            <a:pPr marL="0" indent="0">
              <a:buNone/>
            </a:pPr>
            <a:endParaRPr lang="en-GB" sz="2400" dirty="0">
              <a:solidFill>
                <a:srgbClr val="002060"/>
              </a:solidFill>
              <a:latin typeface="Lucida Sans" panose="020B0602030504020204" pitchFamily="34" charset="0"/>
            </a:endParaRPr>
          </a:p>
          <a:p>
            <a:endParaRPr lang="en-GB"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5629606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6926"/>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oriau</a:t>
            </a:r>
            <a:br>
              <a:rPr lang="en-GB" sz="4800" dirty="0">
                <a:latin typeface="Arial" panose="020B0604020202020204" pitchFamily="34" charset="0"/>
              </a:rPr>
            </a:br>
            <a:r>
              <a:rPr lang="en-GB" sz="4800" dirty="0">
                <a:solidFill>
                  <a:srgbClr val="0070C0"/>
                </a:solidFill>
                <a:latin typeface="Arial" panose="020B0604020202020204" pitchFamily="34" charset="0"/>
              </a:rPr>
              <a:t>Hours’ form</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6981" y="1734457"/>
            <a:ext cx="4337869" cy="3850953"/>
          </a:xfrm>
        </p:spPr>
        <p:txBody>
          <a:bodyPr>
            <a:noAutofit/>
          </a:bodyPr>
          <a:lstStyle/>
          <a:p>
            <a:r>
              <a:rPr lang="cy-GB" sz="2400" dirty="0"/>
              <a:t>RHAID ychwanegu cyfanswm yr oriau ar yr ail ffurflen (ymlaen) at nifer flaenorol yr oriau a gafwyd;</a:t>
            </a:r>
          </a:p>
          <a:p>
            <a:r>
              <a:rPr lang="cy-GB" sz="2400" dirty="0"/>
              <a:t>Ar ôl cyflawni 700 awr (lleiafswm), nid oes angen i chi recordio fwy o oriau, a gallwch anwybyddu negeseuon ynghylch oriau a dderbynnir trwy Moodle.</a:t>
            </a:r>
          </a:p>
        </p:txBody>
      </p:sp>
      <p:sp>
        <p:nvSpPr>
          <p:cNvPr id="4" name="Content Placeholder 3"/>
          <p:cNvSpPr>
            <a:spLocks noGrp="1"/>
          </p:cNvSpPr>
          <p:nvPr>
            <p:ph sz="half" idx="2"/>
          </p:nvPr>
        </p:nvSpPr>
        <p:spPr>
          <a:xfrm>
            <a:off x="4629149" y="1734457"/>
            <a:ext cx="4375070" cy="3850954"/>
          </a:xfrm>
        </p:spPr>
        <p:txBody>
          <a:bodyPr>
            <a:normAutofit/>
          </a:bodyPr>
          <a:lstStyle/>
          <a:p>
            <a:r>
              <a:rPr lang="en-US" sz="2400" dirty="0">
                <a:solidFill>
                  <a:srgbClr val="0070C0"/>
                </a:solidFill>
              </a:rPr>
              <a:t>Total of hours on second form (onwards) MUST be added to previous number of hours acquired;</a:t>
            </a:r>
          </a:p>
          <a:p>
            <a:r>
              <a:rPr lang="en-US" sz="2400" dirty="0">
                <a:solidFill>
                  <a:srgbClr val="0070C0"/>
                </a:solidFill>
              </a:rPr>
              <a:t>Once 700 hours (minimum) have been achieved, you no longer need to record hours, and can ignore messages regarding hours received via Moodle.</a:t>
            </a:r>
          </a:p>
          <a:p>
            <a:pPr marL="0" indent="0">
              <a:buNone/>
            </a:pPr>
            <a:endParaRPr lang="en-GB" sz="2400" dirty="0">
              <a:solidFill>
                <a:srgbClr val="002060"/>
              </a:solidFill>
              <a:latin typeface="Lucida Sans" panose="020B0602030504020204" pitchFamily="34" charset="0"/>
            </a:endParaRPr>
          </a:p>
          <a:p>
            <a:endParaRPr lang="en-GB" sz="2400" dirty="0">
              <a:solidFill>
                <a:srgbClr val="002060"/>
              </a:solidFill>
              <a:latin typeface="Lucida Sans" panose="020B0602030504020204" pitchFamily="34" charset="0"/>
            </a:endParaRPr>
          </a:p>
          <a:p>
            <a:endParaRPr lang="en-US" sz="2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1684093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4577"/>
          </a:xfrm>
        </p:spPr>
        <p:txBody>
          <a:bodyPr>
            <a:noAutofit/>
          </a:bodyPr>
          <a:lstStyle/>
          <a:p>
            <a:r>
              <a:rPr lang="en-GB" sz="4800" dirty="0" err="1">
                <a:latin typeface="Arial" panose="020B0604020202020204" pitchFamily="34" charset="0"/>
              </a:rPr>
              <a:t>Arsylwadau</a:t>
            </a:r>
            <a:br>
              <a:rPr lang="en-GB" sz="4800" dirty="0">
                <a:latin typeface="Arial" panose="020B0604020202020204" pitchFamily="34" charset="0"/>
              </a:rPr>
            </a:br>
            <a:r>
              <a:rPr lang="en-GB" sz="4800" dirty="0">
                <a:solidFill>
                  <a:srgbClr val="0070C0"/>
                </a:solidFill>
                <a:latin typeface="Arial" panose="020B0604020202020204" pitchFamily="34" charset="0"/>
              </a:rPr>
              <a:t>Observations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4726" y="1698171"/>
            <a:ext cx="4340124" cy="3770756"/>
          </a:xfrm>
        </p:spPr>
        <p:txBody>
          <a:bodyPr>
            <a:normAutofit/>
          </a:bodyPr>
          <a:lstStyle/>
          <a:p>
            <a:r>
              <a:rPr lang="cy-GB" sz="2400" dirty="0"/>
              <a:t>3 arsylwad gan ddarlithwyr:</a:t>
            </a:r>
          </a:p>
          <a:p>
            <a:r>
              <a:rPr lang="cy-GB" sz="2400" dirty="0"/>
              <a:t>Arsylwadau fel arfer yn para am awr;</a:t>
            </a:r>
          </a:p>
          <a:p>
            <a:pPr marL="0" indent="0">
              <a:buNone/>
            </a:pPr>
            <a:endParaRPr lang="cy-GB" sz="2400" dirty="0"/>
          </a:p>
        </p:txBody>
      </p:sp>
      <p:sp>
        <p:nvSpPr>
          <p:cNvPr id="4" name="Content Placeholder 3"/>
          <p:cNvSpPr>
            <a:spLocks noGrp="1"/>
          </p:cNvSpPr>
          <p:nvPr>
            <p:ph sz="half" idx="2"/>
          </p:nvPr>
        </p:nvSpPr>
        <p:spPr>
          <a:xfrm>
            <a:off x="4629149" y="1698171"/>
            <a:ext cx="4171223" cy="4478792"/>
          </a:xfrm>
        </p:spPr>
        <p:txBody>
          <a:bodyPr>
            <a:normAutofit/>
          </a:bodyPr>
          <a:lstStyle/>
          <a:p>
            <a:r>
              <a:rPr lang="en-GB" sz="2400" dirty="0">
                <a:solidFill>
                  <a:srgbClr val="0070C0"/>
                </a:solidFill>
              </a:rPr>
              <a:t>3 observations by lecturers;</a:t>
            </a:r>
          </a:p>
          <a:p>
            <a:r>
              <a:rPr lang="en-GB" sz="2400" dirty="0">
                <a:solidFill>
                  <a:srgbClr val="0070C0"/>
                </a:solidFill>
              </a:rPr>
              <a:t>Observations usually last an hour;</a:t>
            </a:r>
          </a:p>
          <a:p>
            <a:pPr marL="0" indent="0">
              <a:buNone/>
            </a:pPr>
            <a:endParaRPr lang="en-US" sz="2400" dirty="0">
              <a:solidFill>
                <a:srgbClr val="002060"/>
              </a:solidFill>
            </a:endParaRPr>
          </a:p>
        </p:txBody>
      </p:sp>
    </p:spTree>
    <p:extLst>
      <p:ext uri="{BB962C8B-B14F-4D97-AF65-F5344CB8AC3E}">
        <p14:creationId xmlns:p14="http://schemas.microsoft.com/office/powerpoint/2010/main" val="239816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4577"/>
          </a:xfrm>
        </p:spPr>
        <p:txBody>
          <a:bodyPr>
            <a:noAutofit/>
          </a:bodyPr>
          <a:lstStyle/>
          <a:p>
            <a:r>
              <a:rPr lang="en-GB" sz="4800" dirty="0" err="1">
                <a:latin typeface="Arial" panose="020B0604020202020204" pitchFamily="34" charset="0"/>
              </a:rPr>
              <a:t>Arsylwadau</a:t>
            </a:r>
            <a:br>
              <a:rPr lang="en-GB" sz="4800" dirty="0">
                <a:latin typeface="Arial" panose="020B0604020202020204" pitchFamily="34" charset="0"/>
              </a:rPr>
            </a:br>
            <a:r>
              <a:rPr lang="en-GB" sz="4800" dirty="0">
                <a:solidFill>
                  <a:srgbClr val="0070C0"/>
                </a:solidFill>
                <a:latin typeface="Arial" panose="020B0604020202020204" pitchFamily="34" charset="0"/>
              </a:rPr>
              <a:t>Observations</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4726" y="1698171"/>
            <a:ext cx="4340124" cy="3770756"/>
          </a:xfrm>
        </p:spPr>
        <p:txBody>
          <a:bodyPr>
            <a:normAutofit/>
          </a:bodyPr>
          <a:lstStyle/>
          <a:p>
            <a:r>
              <a:rPr lang="cy-GB" sz="2400" dirty="0"/>
              <a:t>Darlithydd yn teipio’r arsylwad ac yn rhannu gyda’r myfyriwr trwy’r e-portffolio;</a:t>
            </a:r>
          </a:p>
          <a:p>
            <a:r>
              <a:rPr lang="cy-GB" sz="2400" dirty="0"/>
              <a:t>Dylid derbyn yr arsylwad o fewn 5 diwrnod gwaith;</a:t>
            </a:r>
          </a:p>
          <a:p>
            <a:r>
              <a:rPr lang="cy-GB" sz="2400" dirty="0"/>
              <a:t>Mae mentoriaid yn cael arsylwi OND darlithwyr yn unig sydd yn mapio’r NOS.</a:t>
            </a:r>
          </a:p>
        </p:txBody>
      </p:sp>
      <p:sp>
        <p:nvSpPr>
          <p:cNvPr id="4" name="Content Placeholder 3"/>
          <p:cNvSpPr>
            <a:spLocks noGrp="1"/>
          </p:cNvSpPr>
          <p:nvPr>
            <p:ph sz="half" idx="2"/>
          </p:nvPr>
        </p:nvSpPr>
        <p:spPr>
          <a:xfrm>
            <a:off x="4629149" y="1698171"/>
            <a:ext cx="4171223" cy="4478792"/>
          </a:xfrm>
        </p:spPr>
        <p:txBody>
          <a:bodyPr>
            <a:normAutofit/>
          </a:bodyPr>
          <a:lstStyle/>
          <a:p>
            <a:r>
              <a:rPr lang="en-GB" sz="2400" dirty="0">
                <a:solidFill>
                  <a:srgbClr val="0070C0"/>
                </a:solidFill>
              </a:rPr>
              <a:t>Lecturer to type up the observation and share with the student via the e-portfolio;</a:t>
            </a:r>
          </a:p>
          <a:p>
            <a:r>
              <a:rPr lang="en-GB" sz="2400" dirty="0">
                <a:solidFill>
                  <a:srgbClr val="0070C0"/>
                </a:solidFill>
              </a:rPr>
              <a:t>The observation should be received within 5 working days;</a:t>
            </a:r>
          </a:p>
          <a:p>
            <a:r>
              <a:rPr lang="en-GB" sz="2400" dirty="0">
                <a:solidFill>
                  <a:srgbClr val="0070C0"/>
                </a:solidFill>
              </a:rPr>
              <a:t>Mentors can observe BUT only lecturers to carry out mapping with NOS.</a:t>
            </a:r>
            <a:endParaRPr lang="en-US" sz="2400" dirty="0">
              <a:solidFill>
                <a:srgbClr val="0070C0"/>
              </a:solidFill>
            </a:endParaRPr>
          </a:p>
        </p:txBody>
      </p:sp>
    </p:spTree>
    <p:extLst>
      <p:ext uri="{BB962C8B-B14F-4D97-AF65-F5344CB8AC3E}">
        <p14:creationId xmlns:p14="http://schemas.microsoft.com/office/powerpoint/2010/main" val="1557434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629" y="188640"/>
            <a:ext cx="8302171" cy="1335360"/>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Arsylwad</a:t>
            </a:r>
            <a:br>
              <a:rPr lang="en-GB" sz="4800" dirty="0">
                <a:latin typeface="Arial" panose="020B0604020202020204" pitchFamily="34" charset="0"/>
              </a:rPr>
            </a:br>
            <a:r>
              <a:rPr lang="en-GB" sz="4800" dirty="0">
                <a:solidFill>
                  <a:srgbClr val="0070C0"/>
                </a:solidFill>
                <a:latin typeface="Arial" panose="020B0604020202020204" pitchFamily="34" charset="0"/>
              </a:rPr>
              <a:t>Observation Form</a:t>
            </a:r>
            <a:endParaRPr lang="en-US" sz="4800" dirty="0">
              <a:solidFill>
                <a:srgbClr val="0070C0"/>
              </a:solidFill>
              <a:latin typeface="Arial" panose="020B0604020202020204" pitchFamily="34" charset="0"/>
            </a:endParaRPr>
          </a:p>
        </p:txBody>
      </p:sp>
      <p:pic>
        <p:nvPicPr>
          <p:cNvPr id="3" name="Content Placeholder 2" descr="OBSERVATION FORM.docx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20863" t="25997" r="20022"/>
          <a:stretch/>
        </p:blipFill>
        <p:spPr>
          <a:xfrm>
            <a:off x="696686" y="1618342"/>
            <a:ext cx="7990114" cy="4979009"/>
          </a:xfrm>
        </p:spPr>
      </p:pic>
    </p:spTree>
    <p:extLst>
      <p:ext uri="{BB962C8B-B14F-4D97-AF65-F5344CB8AC3E}">
        <p14:creationId xmlns:p14="http://schemas.microsoft.com/office/powerpoint/2010/main" val="10735486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00" y="188640"/>
            <a:ext cx="8280400" cy="1625646"/>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Arsylwad</a:t>
            </a:r>
            <a:r>
              <a:rPr lang="en-GB" sz="4800" dirty="0">
                <a:latin typeface="Arial" panose="020B0604020202020204" pitchFamily="34" charset="0"/>
              </a:rPr>
              <a:t> - </a:t>
            </a:r>
            <a:r>
              <a:rPr lang="en-GB" sz="4800" dirty="0" err="1">
                <a:latin typeface="Arial" panose="020B0604020202020204" pitchFamily="34" charset="0"/>
              </a:rPr>
              <a:t>mapio</a:t>
            </a:r>
            <a:br>
              <a:rPr lang="en-GB" sz="4800" dirty="0">
                <a:latin typeface="Arial" panose="020B0604020202020204" pitchFamily="34" charset="0"/>
              </a:rPr>
            </a:br>
            <a:r>
              <a:rPr lang="en-GB" sz="4800" dirty="0">
                <a:solidFill>
                  <a:srgbClr val="0070C0"/>
                </a:solidFill>
                <a:latin typeface="Arial" panose="020B0604020202020204" pitchFamily="34" charset="0"/>
              </a:rPr>
              <a:t>Observation Form - mapping</a:t>
            </a:r>
            <a:endParaRPr lang="en-US" sz="4800" dirty="0">
              <a:solidFill>
                <a:srgbClr val="0070C0"/>
              </a:solidFill>
              <a:latin typeface="Arial" panose="020B0604020202020204" pitchFamily="34" charset="0"/>
            </a:endParaRPr>
          </a:p>
        </p:txBody>
      </p:sp>
      <p:pic>
        <p:nvPicPr>
          <p:cNvPr id="8" name="Content Placeholder 7" descr="Observation1AllyWilson_ARE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21369" t="32214" r="20947"/>
          <a:stretch/>
        </p:blipFill>
        <p:spPr>
          <a:xfrm>
            <a:off x="827314" y="1756229"/>
            <a:ext cx="7859486" cy="4878787"/>
          </a:xfrm>
        </p:spPr>
      </p:pic>
    </p:spTree>
    <p:extLst>
      <p:ext uri="{BB962C8B-B14F-4D97-AF65-F5344CB8AC3E}">
        <p14:creationId xmlns:p14="http://schemas.microsoft.com/office/powerpoint/2010/main" val="162736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188639"/>
            <a:ext cx="8331200" cy="1429703"/>
          </a:xfrm>
        </p:spPr>
        <p:txBody>
          <a:bodyPr>
            <a:noAutofit/>
          </a:bodyPr>
          <a:lstStyle/>
          <a:p>
            <a:r>
              <a:rPr lang="en-GB" sz="4800" dirty="0">
                <a:latin typeface="Arial" panose="020B0604020202020204" pitchFamily="34" charset="0"/>
              </a:rPr>
              <a:t>Ffurflen </a:t>
            </a:r>
            <a:r>
              <a:rPr lang="en-GB" sz="4800" dirty="0" err="1">
                <a:latin typeface="Arial" panose="020B0604020202020204" pitchFamily="34" charset="0"/>
              </a:rPr>
              <a:t>Arsylwad</a:t>
            </a:r>
            <a:r>
              <a:rPr lang="en-GB" sz="4800" dirty="0">
                <a:latin typeface="Arial" panose="020B0604020202020204" pitchFamily="34" charset="0"/>
              </a:rPr>
              <a:t> - </a:t>
            </a:r>
            <a:r>
              <a:rPr lang="en-GB" sz="4800" dirty="0" err="1">
                <a:latin typeface="Arial" panose="020B0604020202020204" pitchFamily="34" charset="0"/>
              </a:rPr>
              <a:t>mapio</a:t>
            </a:r>
            <a:br>
              <a:rPr lang="en-GB" sz="4800" dirty="0">
                <a:latin typeface="Arial" panose="020B0604020202020204" pitchFamily="34" charset="0"/>
              </a:rPr>
            </a:br>
            <a:r>
              <a:rPr lang="en-GB" sz="4800" dirty="0">
                <a:solidFill>
                  <a:srgbClr val="0070C0"/>
                </a:solidFill>
                <a:latin typeface="Arial" panose="020B0604020202020204" pitchFamily="34" charset="0"/>
              </a:rPr>
              <a:t>Observation Form - mapping</a:t>
            </a:r>
            <a:endParaRPr lang="en-US" sz="4800" dirty="0">
              <a:solidFill>
                <a:srgbClr val="0070C0"/>
              </a:solidFill>
              <a:latin typeface="Arial" panose="020B0604020202020204" pitchFamily="34" charset="0"/>
            </a:endParaRPr>
          </a:p>
        </p:txBody>
      </p:sp>
      <p:pic>
        <p:nvPicPr>
          <p:cNvPr id="7" name="Content Placeholder 6" descr="Observation1AllyWilson_ARE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20702" t="21128" r="20020"/>
          <a:stretch/>
        </p:blipFill>
        <p:spPr>
          <a:xfrm>
            <a:off x="355600" y="1734457"/>
            <a:ext cx="8606971" cy="4794475"/>
          </a:xfrm>
        </p:spPr>
      </p:pic>
    </p:spTree>
    <p:extLst>
      <p:ext uri="{BB962C8B-B14F-4D97-AF65-F5344CB8AC3E}">
        <p14:creationId xmlns:p14="http://schemas.microsoft.com/office/powerpoint/2010/main" val="1122066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D3850-4DC9-5D93-BBE7-A424AB9D5C90}"/>
              </a:ext>
            </a:extLst>
          </p:cNvPr>
          <p:cNvSpPr>
            <a:spLocks noGrp="1"/>
          </p:cNvSpPr>
          <p:nvPr>
            <p:ph type="title"/>
          </p:nvPr>
        </p:nvSpPr>
        <p:spPr>
          <a:xfrm>
            <a:off x="341086" y="365127"/>
            <a:ext cx="7957340" cy="825044"/>
          </a:xfrm>
        </p:spPr>
        <p:txBody>
          <a:bodyPr>
            <a:noAutofit/>
          </a:bodyPr>
          <a:lstStyle/>
          <a:p>
            <a:r>
              <a:rPr lang="en-GB" sz="4800" dirty="0" err="1">
                <a:latin typeface="Arial" panose="020B0604020202020204" pitchFamily="34" charset="0"/>
              </a:rPr>
              <a:t>Adfyfyriad</a:t>
            </a:r>
            <a:br>
              <a:rPr lang="en-GB" sz="4800" dirty="0">
                <a:latin typeface="Arial" panose="020B0604020202020204" pitchFamily="34" charset="0"/>
              </a:rPr>
            </a:br>
            <a:r>
              <a:rPr lang="en-GB" sz="4800" dirty="0">
                <a:solidFill>
                  <a:srgbClr val="0070C0"/>
                </a:solidFill>
                <a:latin typeface="Arial" panose="020B0604020202020204" pitchFamily="34" charset="0"/>
              </a:rPr>
              <a:t>Reflection</a:t>
            </a:r>
          </a:p>
        </p:txBody>
      </p:sp>
      <p:pic>
        <p:nvPicPr>
          <p:cNvPr id="5" name="Content Placeholder 4">
            <a:extLst>
              <a:ext uri="{FF2B5EF4-FFF2-40B4-BE49-F238E27FC236}">
                <a16:creationId xmlns:a16="http://schemas.microsoft.com/office/drawing/2014/main" id="{A6682F7E-AA18-8C25-2099-474E07878DD2}"/>
              </a:ext>
            </a:extLst>
          </p:cNvPr>
          <p:cNvPicPr>
            <a:picLocks noGrp="1" noChangeAspect="1"/>
          </p:cNvPicPr>
          <p:nvPr>
            <p:ph idx="1"/>
          </p:nvPr>
        </p:nvPicPr>
        <p:blipFill rotWithShape="1">
          <a:blip r:embed="rId3"/>
          <a:srcRect l="68092" t="11813" r="8800" b="54726"/>
          <a:stretch/>
        </p:blipFill>
        <p:spPr>
          <a:xfrm>
            <a:off x="341086" y="1574799"/>
            <a:ext cx="8258628" cy="4274457"/>
          </a:xfrm>
        </p:spPr>
      </p:pic>
    </p:spTree>
    <p:extLst>
      <p:ext uri="{BB962C8B-B14F-4D97-AF65-F5344CB8AC3E}">
        <p14:creationId xmlns:p14="http://schemas.microsoft.com/office/powerpoint/2010/main" val="912847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a:latin typeface="Arial" panose="020B0604020202020204" pitchFamily="34" charset="0"/>
              </a:rPr>
              <a:t>Log </a:t>
            </a:r>
            <a:r>
              <a:rPr lang="en-GB" sz="4800" dirty="0" err="1">
                <a:latin typeface="Arial" panose="020B0604020202020204" pitchFamily="34" charset="0"/>
              </a:rPr>
              <a:t>Cyflawniad</a:t>
            </a:r>
            <a:r>
              <a:rPr lang="en-GB" sz="4800" dirty="0">
                <a:latin typeface="Arial" panose="020B0604020202020204" pitchFamily="34" charset="0"/>
              </a:rPr>
              <a:t> NOS</a:t>
            </a:r>
            <a:br>
              <a:rPr lang="en-GB" sz="4800" dirty="0">
                <a:latin typeface="Arial" panose="020B0604020202020204" pitchFamily="34" charset="0"/>
              </a:rPr>
            </a:br>
            <a:r>
              <a:rPr lang="en-GB" sz="4800" dirty="0">
                <a:solidFill>
                  <a:srgbClr val="0070C0"/>
                </a:solidFill>
                <a:latin typeface="Arial" panose="020B0604020202020204" pitchFamily="34" charset="0"/>
              </a:rPr>
              <a:t>NOS Achievement Log</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p:txBody>
          <a:bodyPr>
            <a:normAutofit/>
          </a:bodyPr>
          <a:lstStyle/>
          <a:p>
            <a:r>
              <a:rPr lang="cy-GB" sz="2400" dirty="0"/>
              <a:t>Meini prawf CCLD:</a:t>
            </a:r>
          </a:p>
          <a:p>
            <a:pPr>
              <a:buFontTx/>
              <a:buChar char="-"/>
            </a:pPr>
            <a:r>
              <a:rPr lang="cy-GB" sz="2400" dirty="0"/>
              <a:t>K</a:t>
            </a:r>
            <a:r>
              <a:rPr lang="cy-GB" sz="2400" i="1" dirty="0"/>
              <a:t>au</a:t>
            </a:r>
            <a:r>
              <a:rPr lang="cy-GB" sz="2400" dirty="0"/>
              <a:t> = Gwybodaeth a Dealltwriaeth,</a:t>
            </a:r>
          </a:p>
          <a:p>
            <a:pPr>
              <a:buFontTx/>
              <a:buChar char="-"/>
            </a:pPr>
            <a:r>
              <a:rPr lang="cy-GB" sz="2400" dirty="0"/>
              <a:t>P</a:t>
            </a:r>
            <a:r>
              <a:rPr lang="cy-GB" sz="2400" i="1" dirty="0"/>
              <a:t>au</a:t>
            </a:r>
            <a:r>
              <a:rPr lang="cy-GB" sz="2400" dirty="0"/>
              <a:t> = Perfformiad;</a:t>
            </a:r>
          </a:p>
          <a:p>
            <a:r>
              <a:rPr lang="cy-GB" sz="2400" dirty="0"/>
              <a:t>Bydd eich Log NOS ar gael ar SharePoint.</a:t>
            </a:r>
          </a:p>
        </p:txBody>
      </p:sp>
      <p:sp>
        <p:nvSpPr>
          <p:cNvPr id="4" name="Content Placeholder 3"/>
          <p:cNvSpPr>
            <a:spLocks noGrp="1"/>
          </p:cNvSpPr>
          <p:nvPr>
            <p:ph sz="half" idx="2"/>
          </p:nvPr>
        </p:nvSpPr>
        <p:spPr/>
        <p:txBody>
          <a:bodyPr>
            <a:normAutofit/>
          </a:bodyPr>
          <a:lstStyle/>
          <a:p>
            <a:r>
              <a:rPr lang="en-GB" sz="2400" dirty="0">
                <a:solidFill>
                  <a:srgbClr val="002060"/>
                </a:solidFill>
              </a:rPr>
              <a:t>CCLD criteria:</a:t>
            </a:r>
          </a:p>
          <a:p>
            <a:pPr>
              <a:buFontTx/>
              <a:buChar char="-"/>
            </a:pPr>
            <a:r>
              <a:rPr lang="en-GB" sz="2400" dirty="0">
                <a:solidFill>
                  <a:srgbClr val="002060"/>
                </a:solidFill>
              </a:rPr>
              <a:t>K</a:t>
            </a:r>
            <a:r>
              <a:rPr lang="en-GB" sz="2400" i="1" dirty="0">
                <a:solidFill>
                  <a:srgbClr val="002060"/>
                </a:solidFill>
              </a:rPr>
              <a:t>s</a:t>
            </a:r>
            <a:r>
              <a:rPr lang="en-GB" sz="2400" dirty="0">
                <a:solidFill>
                  <a:srgbClr val="002060"/>
                </a:solidFill>
              </a:rPr>
              <a:t> = Knowledge and Understanding,</a:t>
            </a:r>
          </a:p>
          <a:p>
            <a:pPr>
              <a:buFontTx/>
              <a:buChar char="-"/>
            </a:pPr>
            <a:r>
              <a:rPr lang="en-GB" sz="2400" dirty="0">
                <a:solidFill>
                  <a:srgbClr val="002060"/>
                </a:solidFill>
              </a:rPr>
              <a:t>P</a:t>
            </a:r>
            <a:r>
              <a:rPr lang="en-GB" sz="2400" i="1" dirty="0">
                <a:solidFill>
                  <a:srgbClr val="002060"/>
                </a:solidFill>
              </a:rPr>
              <a:t>s</a:t>
            </a:r>
            <a:r>
              <a:rPr lang="en-GB" sz="2400" dirty="0">
                <a:solidFill>
                  <a:srgbClr val="002060"/>
                </a:solidFill>
              </a:rPr>
              <a:t> = Performance;</a:t>
            </a:r>
          </a:p>
          <a:p>
            <a:r>
              <a:rPr lang="en-GB" sz="2400" dirty="0">
                <a:solidFill>
                  <a:srgbClr val="002060"/>
                </a:solidFill>
              </a:rPr>
              <a:t>Your NOS Log will be available via SharePoint.</a:t>
            </a:r>
            <a:endParaRPr lang="en-US" sz="2400" dirty="0">
              <a:solidFill>
                <a:srgbClr val="002060"/>
              </a:solidFill>
            </a:endParaRPr>
          </a:p>
        </p:txBody>
      </p:sp>
    </p:spTree>
    <p:extLst>
      <p:ext uri="{BB962C8B-B14F-4D97-AF65-F5344CB8AC3E}">
        <p14:creationId xmlns:p14="http://schemas.microsoft.com/office/powerpoint/2010/main" val="3255507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87248"/>
          </a:xfrm>
        </p:spPr>
        <p:txBody>
          <a:bodyPr>
            <a:noAutofit/>
          </a:bodyPr>
          <a:lstStyle/>
          <a:p>
            <a:r>
              <a:rPr lang="en-GB" sz="4800" dirty="0">
                <a:latin typeface="Arial" panose="020B0604020202020204" pitchFamily="34" charset="0"/>
              </a:rPr>
              <a:t>Log </a:t>
            </a:r>
            <a:r>
              <a:rPr lang="en-GB" sz="4800" dirty="0" err="1">
                <a:latin typeface="Arial" panose="020B0604020202020204" pitchFamily="34" charset="0"/>
              </a:rPr>
              <a:t>Cyflawniad</a:t>
            </a:r>
            <a:r>
              <a:rPr lang="en-GB" sz="4800" dirty="0">
                <a:latin typeface="Arial" panose="020B0604020202020204" pitchFamily="34" charset="0"/>
              </a:rPr>
              <a:t> NOS</a:t>
            </a:r>
            <a:br>
              <a:rPr lang="en-GB" sz="4800" dirty="0">
                <a:latin typeface="Arial" panose="020B0604020202020204" pitchFamily="34" charset="0"/>
              </a:rPr>
            </a:br>
            <a:r>
              <a:rPr lang="en-GB" sz="4800" dirty="0" err="1">
                <a:solidFill>
                  <a:srgbClr val="0070C0"/>
                </a:solidFill>
                <a:latin typeface="Arial" panose="020B0604020202020204" pitchFamily="34" charset="0"/>
              </a:rPr>
              <a:t>NOS</a:t>
            </a:r>
            <a:r>
              <a:rPr lang="en-GB" sz="4800" dirty="0">
                <a:solidFill>
                  <a:srgbClr val="0070C0"/>
                </a:solidFill>
                <a:latin typeface="Arial" panose="020B0604020202020204" pitchFamily="34" charset="0"/>
              </a:rPr>
              <a:t> Achievement Log</a:t>
            </a:r>
            <a:endParaRPr lang="en-US" sz="4800" dirty="0">
              <a:solidFill>
                <a:srgbClr val="0070C0"/>
              </a:solidFill>
              <a:latin typeface="Arial" panose="020B0604020202020204" pitchFamily="34" charset="0"/>
            </a:endParaRPr>
          </a:p>
        </p:txBody>
      </p:sp>
      <p:pic>
        <p:nvPicPr>
          <p:cNvPr id="3" name="Content Placeholder 2" descr="NOS LOG English 2018 BLANK.docx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8157" t="21950" r="9147" b="25207"/>
          <a:stretch/>
        </p:blipFill>
        <p:spPr>
          <a:xfrm>
            <a:off x="399144" y="1727200"/>
            <a:ext cx="8403770" cy="4783591"/>
          </a:xfrm>
        </p:spPr>
      </p:pic>
    </p:spTree>
    <p:extLst>
      <p:ext uri="{BB962C8B-B14F-4D97-AF65-F5344CB8AC3E}">
        <p14:creationId xmlns:p14="http://schemas.microsoft.com/office/powerpoint/2010/main" val="2909366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803" y="274637"/>
            <a:ext cx="8348997" cy="1002619"/>
          </a:xfrm>
        </p:spPr>
        <p:txBody>
          <a:bodyPr>
            <a:noAutofit/>
          </a:bodyPr>
          <a:lstStyle/>
          <a:p>
            <a:r>
              <a:rPr lang="en-GB" sz="4800" dirty="0">
                <a:latin typeface="Arial" panose="020B0604020202020204" pitchFamily="34" charset="0"/>
              </a:rPr>
              <a:t>Log </a:t>
            </a:r>
            <a:r>
              <a:rPr lang="en-GB" sz="4800" dirty="0" err="1">
                <a:latin typeface="Arial" panose="020B0604020202020204" pitchFamily="34" charset="0"/>
              </a:rPr>
              <a:t>Cyflawniad</a:t>
            </a:r>
            <a:r>
              <a:rPr lang="en-GB" sz="4800" dirty="0">
                <a:latin typeface="Arial" panose="020B0604020202020204" pitchFamily="34" charset="0"/>
              </a:rPr>
              <a:t> NOS</a:t>
            </a:r>
            <a:br>
              <a:rPr lang="en-GB" sz="4800" dirty="0">
                <a:latin typeface="Arial" panose="020B0604020202020204" pitchFamily="34" charset="0"/>
              </a:rPr>
            </a:br>
            <a:r>
              <a:rPr lang="en-GB" sz="4800" dirty="0" err="1">
                <a:solidFill>
                  <a:srgbClr val="0070C0"/>
                </a:solidFill>
                <a:latin typeface="Arial" panose="020B0604020202020204" pitchFamily="34" charset="0"/>
              </a:rPr>
              <a:t>NOS</a:t>
            </a:r>
            <a:r>
              <a:rPr lang="en-GB" sz="4800" dirty="0">
                <a:solidFill>
                  <a:srgbClr val="0070C0"/>
                </a:solidFill>
                <a:latin typeface="Arial" panose="020B0604020202020204" pitchFamily="34" charset="0"/>
              </a:rPr>
              <a:t> Achievement Log</a:t>
            </a:r>
            <a:endParaRPr lang="en-US" sz="4800" dirty="0">
              <a:solidFill>
                <a:srgbClr val="0070C0"/>
              </a:solidFill>
              <a:latin typeface="Arial" panose="020B0604020202020204" pitchFamily="34" charset="0"/>
            </a:endParaRPr>
          </a:p>
        </p:txBody>
      </p:sp>
      <p:pic>
        <p:nvPicPr>
          <p:cNvPr id="7" name="Content Placeholder 6"/>
          <p:cNvPicPr>
            <a:picLocks noGrp="1" noChangeAspect="1"/>
          </p:cNvPicPr>
          <p:nvPr>
            <p:ph idx="1"/>
          </p:nvPr>
        </p:nvPicPr>
        <p:blipFill rotWithShape="1">
          <a:blip r:embed="rId3">
            <a:extLst>
              <a:ext uri="{28A0092B-C50C-407E-A947-70E740481C1C}">
                <a14:useLocalDpi xmlns:a14="http://schemas.microsoft.com/office/drawing/2010/main" val="0"/>
              </a:ext>
            </a:extLst>
          </a:blip>
          <a:srcRect l="8542" t="18329" r="8530" b="10618"/>
          <a:stretch/>
        </p:blipFill>
        <p:spPr>
          <a:xfrm>
            <a:off x="337803" y="1582057"/>
            <a:ext cx="8661054" cy="5001305"/>
          </a:xfrm>
        </p:spPr>
      </p:pic>
    </p:spTree>
    <p:extLst>
      <p:ext uri="{BB962C8B-B14F-4D97-AF65-F5344CB8AC3E}">
        <p14:creationId xmlns:p14="http://schemas.microsoft.com/office/powerpoint/2010/main" val="257436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34848"/>
          </a:xfrm>
        </p:spPr>
        <p:txBody>
          <a:bodyPr>
            <a:noAutofit/>
          </a:bodyPr>
          <a:lstStyle/>
          <a:p>
            <a:r>
              <a:rPr lang="en-GB" sz="4800" dirty="0">
                <a:latin typeface="Arial" panose="020B0604020202020204" pitchFamily="34" charset="0"/>
              </a:rPr>
              <a:t>Log </a:t>
            </a:r>
            <a:r>
              <a:rPr lang="en-GB" sz="4800" dirty="0" err="1">
                <a:latin typeface="Arial" panose="020B0604020202020204" pitchFamily="34" charset="0"/>
              </a:rPr>
              <a:t>wedi’i</a:t>
            </a:r>
            <a:r>
              <a:rPr lang="en-GB" sz="4800" dirty="0">
                <a:latin typeface="Arial" panose="020B0604020202020204" pitchFamily="34" charset="0"/>
              </a:rPr>
              <a:t> </a:t>
            </a:r>
            <a:r>
              <a:rPr lang="en-GB" sz="4800" dirty="0" err="1">
                <a:latin typeface="Arial" panose="020B0604020202020204" pitchFamily="34" charset="0"/>
              </a:rPr>
              <a:t>gwblhau</a:t>
            </a:r>
            <a:br>
              <a:rPr lang="en-GB" sz="4800" dirty="0">
                <a:latin typeface="Arial" panose="020B0604020202020204" pitchFamily="34" charset="0"/>
              </a:rPr>
            </a:br>
            <a:r>
              <a:rPr lang="en-GB" sz="4800" dirty="0">
                <a:solidFill>
                  <a:srgbClr val="0070C0"/>
                </a:solidFill>
                <a:latin typeface="Arial" panose="020B0604020202020204" pitchFamily="34" charset="0"/>
              </a:rPr>
              <a:t>Completed Log</a:t>
            </a:r>
            <a:endParaRPr lang="en-US" sz="4800" dirty="0">
              <a:solidFill>
                <a:srgbClr val="0070C0"/>
              </a:solidFill>
              <a:latin typeface="Arial" panose="020B0604020202020204" pitchFamily="34" charset="0"/>
            </a:endParaRPr>
          </a:p>
        </p:txBody>
      </p:sp>
      <p:pic>
        <p:nvPicPr>
          <p:cNvPr id="5" name="Content Placeholder 4" descr="NOS LOG English 2020 BLANK - Word"/>
          <p:cNvPicPr>
            <a:picLocks noGrp="1" noChangeAspect="1"/>
          </p:cNvPicPr>
          <p:nvPr>
            <p:ph idx="1"/>
          </p:nvPr>
        </p:nvPicPr>
        <p:blipFill rotWithShape="1">
          <a:blip r:embed="rId3">
            <a:extLst>
              <a:ext uri="{28A0092B-C50C-407E-A947-70E740481C1C}">
                <a14:useLocalDpi xmlns:a14="http://schemas.microsoft.com/office/drawing/2010/main" val="0"/>
              </a:ext>
            </a:extLst>
          </a:blip>
          <a:srcRect l="26263" t="22622" r="25576"/>
          <a:stretch/>
        </p:blipFill>
        <p:spPr>
          <a:xfrm>
            <a:off x="1386114" y="1618343"/>
            <a:ext cx="6516915" cy="5091140"/>
          </a:xfrm>
        </p:spPr>
      </p:pic>
    </p:spTree>
    <p:extLst>
      <p:ext uri="{BB962C8B-B14F-4D97-AF65-F5344CB8AC3E}">
        <p14:creationId xmlns:p14="http://schemas.microsoft.com/office/powerpoint/2010/main" val="1111681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5210"/>
          </a:xfrm>
        </p:spPr>
        <p:txBody>
          <a:bodyPr>
            <a:noAutofit/>
          </a:bodyPr>
          <a:lstStyle/>
          <a:p>
            <a:r>
              <a:rPr lang="en-GB" sz="4800" dirty="0" err="1">
                <a:latin typeface="Arial" panose="020B0604020202020204" pitchFamily="34" charset="0"/>
              </a:rPr>
              <a:t>Gwerthusiadau</a:t>
            </a:r>
            <a:br>
              <a:rPr lang="en-GB" sz="4800" dirty="0">
                <a:latin typeface="Arial" panose="020B0604020202020204" pitchFamily="34" charset="0"/>
              </a:rPr>
            </a:br>
            <a:r>
              <a:rPr lang="en-GB" sz="4800" dirty="0">
                <a:solidFill>
                  <a:srgbClr val="0070C0"/>
                </a:solidFill>
                <a:latin typeface="Arial" panose="020B0604020202020204" pitchFamily="34" charset="0"/>
              </a:rPr>
              <a:t>Evaluations</a:t>
            </a:r>
          </a:p>
        </p:txBody>
      </p:sp>
      <p:sp>
        <p:nvSpPr>
          <p:cNvPr id="3" name="Content Placeholder 2"/>
          <p:cNvSpPr>
            <a:spLocks noGrp="1"/>
          </p:cNvSpPr>
          <p:nvPr>
            <p:ph sz="half" idx="1"/>
          </p:nvPr>
        </p:nvSpPr>
        <p:spPr>
          <a:xfrm>
            <a:off x="628650" y="1900645"/>
            <a:ext cx="3886200" cy="4276317"/>
          </a:xfrm>
        </p:spPr>
        <p:txBody>
          <a:bodyPr>
            <a:normAutofit/>
          </a:bodyPr>
          <a:lstStyle/>
          <a:p>
            <a:r>
              <a:rPr lang="en-GB" sz="2400" dirty="0" err="1"/>
              <a:t>Llawlyfr</a:t>
            </a:r>
            <a:r>
              <a:rPr lang="en-GB" sz="2400" dirty="0"/>
              <a:t> </a:t>
            </a:r>
            <a:r>
              <a:rPr lang="en-GB" sz="2400" dirty="0" err="1"/>
              <a:t>lleoliadau</a:t>
            </a:r>
            <a:r>
              <a:rPr lang="en-GB" sz="2400" dirty="0"/>
              <a:t>;</a:t>
            </a:r>
          </a:p>
          <a:p>
            <a:r>
              <a:rPr lang="en-GB" sz="2400" dirty="0" err="1"/>
              <a:t>Myfyrwyr</a:t>
            </a:r>
            <a:r>
              <a:rPr lang="en-GB" sz="2400" dirty="0"/>
              <a:t> </a:t>
            </a:r>
            <a:r>
              <a:rPr lang="en-GB" sz="2400" dirty="0" err="1"/>
              <a:t>yn</a:t>
            </a:r>
            <a:r>
              <a:rPr lang="en-GB" sz="2400" dirty="0"/>
              <a:t> </a:t>
            </a:r>
            <a:r>
              <a:rPr lang="en-GB" sz="2400" dirty="0" err="1"/>
              <a:t>medru</a:t>
            </a:r>
            <a:r>
              <a:rPr lang="en-GB" sz="2400" dirty="0"/>
              <a:t> </a:t>
            </a:r>
            <a:r>
              <a:rPr lang="en-GB" sz="2400" dirty="0" err="1"/>
              <a:t>darparu</a:t>
            </a:r>
            <a:r>
              <a:rPr lang="en-GB" sz="2400" dirty="0"/>
              <a:t> </a:t>
            </a:r>
            <a:r>
              <a:rPr lang="en-GB" sz="2400" dirty="0" err="1"/>
              <a:t>gwerthusiadau</a:t>
            </a:r>
            <a:r>
              <a:rPr lang="en-GB" sz="2400" dirty="0"/>
              <a:t> am </a:t>
            </a:r>
            <a:r>
              <a:rPr lang="en-GB" sz="2400" dirty="0" err="1"/>
              <a:t>eu</a:t>
            </a:r>
            <a:r>
              <a:rPr lang="en-GB" sz="2400" dirty="0"/>
              <a:t> </a:t>
            </a:r>
            <a:r>
              <a:rPr lang="en-GB" sz="2400" dirty="0" err="1"/>
              <a:t>lleoliad</a:t>
            </a:r>
            <a:r>
              <a:rPr lang="en-GB" sz="2400" dirty="0"/>
              <a:t>/au;</a:t>
            </a:r>
          </a:p>
          <a:p>
            <a:r>
              <a:rPr lang="en-GB" sz="2400" dirty="0" err="1"/>
              <a:t>Mentoriaid</a:t>
            </a:r>
            <a:r>
              <a:rPr lang="en-GB" sz="2400" dirty="0"/>
              <a:t>/staff </a:t>
            </a:r>
            <a:r>
              <a:rPr lang="en-GB" sz="2400" dirty="0" err="1"/>
              <a:t>yn</a:t>
            </a:r>
            <a:r>
              <a:rPr lang="en-GB" sz="2400" dirty="0"/>
              <a:t> </a:t>
            </a:r>
            <a:r>
              <a:rPr lang="en-GB" sz="2400" dirty="0" err="1"/>
              <a:t>medru</a:t>
            </a:r>
            <a:r>
              <a:rPr lang="en-GB" sz="2400" dirty="0"/>
              <a:t> </a:t>
            </a:r>
            <a:r>
              <a:rPr lang="en-GB" sz="2400" dirty="0" err="1"/>
              <a:t>darparu</a:t>
            </a:r>
            <a:r>
              <a:rPr lang="en-GB" sz="2400" dirty="0"/>
              <a:t> </a:t>
            </a:r>
            <a:r>
              <a:rPr lang="en-GB" sz="2400" dirty="0" err="1"/>
              <a:t>gwerthusiadau</a:t>
            </a:r>
            <a:r>
              <a:rPr lang="en-GB" sz="2400" dirty="0"/>
              <a:t> am </a:t>
            </a:r>
            <a:r>
              <a:rPr lang="en-GB" sz="2400" dirty="0" err="1"/>
              <a:t>fyfyrwyr</a:t>
            </a:r>
            <a:r>
              <a:rPr lang="en-GB" sz="2400" dirty="0"/>
              <a:t>.</a:t>
            </a:r>
          </a:p>
        </p:txBody>
      </p:sp>
      <p:sp>
        <p:nvSpPr>
          <p:cNvPr id="4" name="Content Placeholder 3"/>
          <p:cNvSpPr>
            <a:spLocks noGrp="1"/>
          </p:cNvSpPr>
          <p:nvPr>
            <p:ph sz="half" idx="2"/>
          </p:nvPr>
        </p:nvSpPr>
        <p:spPr>
          <a:xfrm>
            <a:off x="4629150" y="1900645"/>
            <a:ext cx="3886200" cy="4276318"/>
          </a:xfrm>
        </p:spPr>
        <p:txBody>
          <a:bodyPr>
            <a:normAutofit/>
          </a:bodyPr>
          <a:lstStyle/>
          <a:p>
            <a:r>
              <a:rPr lang="en-GB" sz="2400" dirty="0">
                <a:solidFill>
                  <a:srgbClr val="0070C0"/>
                </a:solidFill>
              </a:rPr>
              <a:t>Placement handbook;</a:t>
            </a:r>
          </a:p>
          <a:p>
            <a:r>
              <a:rPr lang="en-GB" sz="2400" dirty="0">
                <a:solidFill>
                  <a:srgbClr val="0070C0"/>
                </a:solidFill>
              </a:rPr>
              <a:t>Students can provide evaluations of setting/s;</a:t>
            </a:r>
          </a:p>
          <a:p>
            <a:r>
              <a:rPr lang="en-GB" sz="2400" dirty="0">
                <a:solidFill>
                  <a:srgbClr val="0070C0"/>
                </a:solidFill>
              </a:rPr>
              <a:t>Mentors/staff can provide evaluations of students.</a:t>
            </a:r>
          </a:p>
        </p:txBody>
      </p:sp>
    </p:spTree>
    <p:extLst>
      <p:ext uri="{BB962C8B-B14F-4D97-AF65-F5344CB8AC3E}">
        <p14:creationId xmlns:p14="http://schemas.microsoft.com/office/powerpoint/2010/main" val="12660120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4939"/>
          </a:xfrm>
        </p:spPr>
        <p:txBody>
          <a:bodyPr>
            <a:noAutofit/>
          </a:bodyPr>
          <a:lstStyle/>
          <a:p>
            <a:r>
              <a:rPr lang="en-GB" sz="4800" dirty="0">
                <a:latin typeface="Arial" panose="020B0604020202020204" pitchFamily="34" charset="0"/>
              </a:rPr>
              <a:t>E-</a:t>
            </a:r>
            <a:r>
              <a:rPr lang="en-GB" sz="4800" dirty="0" err="1">
                <a:latin typeface="Arial" panose="020B0604020202020204" pitchFamily="34" charset="0"/>
              </a:rPr>
              <a:t>portffolio</a:t>
            </a:r>
            <a:br>
              <a:rPr lang="en-GB" sz="4800" dirty="0">
                <a:latin typeface="Arial" panose="020B0604020202020204" pitchFamily="34" charset="0"/>
              </a:rPr>
            </a:br>
            <a:r>
              <a:rPr lang="en-GB" sz="4800" dirty="0">
                <a:solidFill>
                  <a:srgbClr val="0070C0"/>
                </a:solidFill>
                <a:latin typeface="Arial" panose="020B0604020202020204" pitchFamily="34" charset="0"/>
              </a:rPr>
              <a:t>E-portfolio</a:t>
            </a:r>
          </a:p>
        </p:txBody>
      </p:sp>
      <p:sp>
        <p:nvSpPr>
          <p:cNvPr id="3" name="Content Placeholder 2"/>
          <p:cNvSpPr>
            <a:spLocks noGrp="1"/>
          </p:cNvSpPr>
          <p:nvPr>
            <p:ph sz="half" idx="1"/>
          </p:nvPr>
        </p:nvSpPr>
        <p:spPr>
          <a:xfrm>
            <a:off x="248771" y="2256971"/>
            <a:ext cx="4266079" cy="3919992"/>
          </a:xfrm>
        </p:spPr>
        <p:txBody>
          <a:bodyPr>
            <a:normAutofit/>
          </a:bodyPr>
          <a:lstStyle/>
          <a:p>
            <a:r>
              <a:rPr lang="en-GB" sz="2400" dirty="0"/>
              <a:t>Log NOS </a:t>
            </a:r>
            <a:r>
              <a:rPr lang="en-GB" sz="2400" dirty="0" err="1"/>
              <a:t>wedi'i</a:t>
            </a:r>
            <a:r>
              <a:rPr lang="en-GB" sz="2400" dirty="0"/>
              <a:t> </a:t>
            </a:r>
            <a:r>
              <a:rPr lang="en-GB" sz="2400" dirty="0" err="1"/>
              <a:t>gwblhau</a:t>
            </a:r>
            <a:r>
              <a:rPr lang="en-GB" sz="2400" dirty="0"/>
              <a:t>;</a:t>
            </a:r>
          </a:p>
          <a:p>
            <a:r>
              <a:rPr lang="en-GB" sz="2400" dirty="0" err="1"/>
              <a:t>Cofnodion</a:t>
            </a:r>
            <a:r>
              <a:rPr lang="en-GB" sz="2400" dirty="0"/>
              <a:t> </a:t>
            </a:r>
            <a:r>
              <a:rPr lang="en-GB" sz="2400" dirty="0" err="1"/>
              <a:t>oriau</a:t>
            </a:r>
            <a:r>
              <a:rPr lang="en-GB" sz="2400" dirty="0"/>
              <a:t>;</a:t>
            </a:r>
          </a:p>
          <a:p>
            <a:r>
              <a:rPr lang="en-GB" sz="2400" dirty="0" err="1"/>
              <a:t>Arylwadau</a:t>
            </a:r>
            <a:r>
              <a:rPr lang="en-GB" sz="2400" dirty="0"/>
              <a:t>;</a:t>
            </a:r>
          </a:p>
          <a:p>
            <a:r>
              <a:rPr lang="en-GB" sz="2400" dirty="0" err="1"/>
              <a:t>Gwerthusiadau</a:t>
            </a:r>
            <a:r>
              <a:rPr lang="en-GB" sz="2400" dirty="0"/>
              <a:t>;</a:t>
            </a:r>
          </a:p>
        </p:txBody>
      </p:sp>
      <p:sp>
        <p:nvSpPr>
          <p:cNvPr id="4" name="Content Placeholder 3"/>
          <p:cNvSpPr>
            <a:spLocks noGrp="1"/>
          </p:cNvSpPr>
          <p:nvPr>
            <p:ph sz="half" idx="2"/>
          </p:nvPr>
        </p:nvSpPr>
        <p:spPr>
          <a:xfrm>
            <a:off x="4629149" y="2256971"/>
            <a:ext cx="4299697" cy="3919992"/>
          </a:xfrm>
        </p:spPr>
        <p:txBody>
          <a:bodyPr>
            <a:normAutofit/>
          </a:bodyPr>
          <a:lstStyle/>
          <a:p>
            <a:r>
              <a:rPr lang="en-GB" sz="2400" dirty="0">
                <a:solidFill>
                  <a:srgbClr val="002060"/>
                </a:solidFill>
              </a:rPr>
              <a:t>Completed NOS Log;</a:t>
            </a:r>
          </a:p>
          <a:p>
            <a:r>
              <a:rPr lang="en-GB" sz="2400" dirty="0">
                <a:solidFill>
                  <a:srgbClr val="002060"/>
                </a:solidFill>
              </a:rPr>
              <a:t>Records of hours;</a:t>
            </a:r>
          </a:p>
          <a:p>
            <a:r>
              <a:rPr lang="en-GB" sz="2400" dirty="0">
                <a:solidFill>
                  <a:srgbClr val="002060"/>
                </a:solidFill>
              </a:rPr>
              <a:t>Observations;</a:t>
            </a:r>
          </a:p>
          <a:p>
            <a:r>
              <a:rPr lang="en-GB" sz="2400" dirty="0">
                <a:solidFill>
                  <a:srgbClr val="002060"/>
                </a:solidFill>
              </a:rPr>
              <a:t>Evaluations;</a:t>
            </a:r>
          </a:p>
        </p:txBody>
      </p:sp>
    </p:spTree>
    <p:extLst>
      <p:ext uri="{BB962C8B-B14F-4D97-AF65-F5344CB8AC3E}">
        <p14:creationId xmlns:p14="http://schemas.microsoft.com/office/powerpoint/2010/main" val="3946826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824939"/>
          </a:xfrm>
        </p:spPr>
        <p:txBody>
          <a:bodyPr>
            <a:noAutofit/>
          </a:bodyPr>
          <a:lstStyle/>
          <a:p>
            <a:r>
              <a:rPr lang="en-GB" sz="4800" dirty="0">
                <a:latin typeface="Arial" panose="020B0604020202020204" pitchFamily="34" charset="0"/>
              </a:rPr>
              <a:t>E-</a:t>
            </a:r>
            <a:r>
              <a:rPr lang="en-GB" sz="4800" dirty="0" err="1">
                <a:latin typeface="Arial" panose="020B0604020202020204" pitchFamily="34" charset="0"/>
              </a:rPr>
              <a:t>portffolio</a:t>
            </a:r>
            <a:br>
              <a:rPr lang="en-GB" sz="4800" dirty="0">
                <a:latin typeface="Arial" panose="020B0604020202020204" pitchFamily="34" charset="0"/>
              </a:rPr>
            </a:br>
            <a:r>
              <a:rPr lang="en-GB" sz="4800" dirty="0">
                <a:solidFill>
                  <a:srgbClr val="0070C0"/>
                </a:solidFill>
                <a:latin typeface="Arial" panose="020B0604020202020204" pitchFamily="34" charset="0"/>
              </a:rPr>
              <a:t>E-portfolio</a:t>
            </a:r>
          </a:p>
        </p:txBody>
      </p:sp>
      <p:sp>
        <p:nvSpPr>
          <p:cNvPr id="3" name="Content Placeholder 2"/>
          <p:cNvSpPr>
            <a:spLocks noGrp="1"/>
          </p:cNvSpPr>
          <p:nvPr>
            <p:ph sz="half" idx="1"/>
          </p:nvPr>
        </p:nvSpPr>
        <p:spPr>
          <a:xfrm>
            <a:off x="248771" y="1979023"/>
            <a:ext cx="4266079" cy="4197940"/>
          </a:xfrm>
        </p:spPr>
        <p:txBody>
          <a:bodyPr>
            <a:normAutofit/>
          </a:bodyPr>
          <a:lstStyle/>
          <a:p>
            <a:r>
              <a:rPr lang="en-GB" sz="2400" dirty="0" err="1"/>
              <a:t>Adborth</a:t>
            </a:r>
            <a:r>
              <a:rPr lang="en-GB" sz="2400" dirty="0"/>
              <a:t> </a:t>
            </a:r>
            <a:r>
              <a:rPr lang="en-GB" sz="2400" dirty="0" err="1"/>
              <a:t>asesu</a:t>
            </a:r>
            <a:r>
              <a:rPr lang="en-GB" sz="2400" dirty="0"/>
              <a:t> (</a:t>
            </a:r>
            <a:r>
              <a:rPr lang="en-GB" sz="2400" dirty="0" err="1"/>
              <a:t>wedi'i</a:t>
            </a:r>
            <a:r>
              <a:rPr lang="en-GB" sz="2400" dirty="0"/>
              <a:t> </a:t>
            </a:r>
            <a:r>
              <a:rPr lang="en-GB" sz="2400" dirty="0" err="1"/>
              <a:t>arbed</a:t>
            </a:r>
            <a:r>
              <a:rPr lang="en-GB" sz="2400" dirty="0"/>
              <a:t> </a:t>
            </a:r>
            <a:r>
              <a:rPr lang="en-GB" sz="2400" dirty="0" err="1"/>
              <a:t>a'i</a:t>
            </a:r>
            <a:r>
              <a:rPr lang="en-GB" sz="2400" dirty="0"/>
              <a:t> </a:t>
            </a:r>
            <a:r>
              <a:rPr lang="en-GB" sz="2400" dirty="0" err="1"/>
              <a:t>lawrlwytho</a:t>
            </a:r>
            <a:r>
              <a:rPr lang="en-GB" sz="2400" dirty="0"/>
              <a:t> o Moodle).</a:t>
            </a:r>
          </a:p>
        </p:txBody>
      </p:sp>
      <p:sp>
        <p:nvSpPr>
          <p:cNvPr id="4" name="Content Placeholder 3"/>
          <p:cNvSpPr>
            <a:spLocks noGrp="1"/>
          </p:cNvSpPr>
          <p:nvPr>
            <p:ph sz="half" idx="2"/>
          </p:nvPr>
        </p:nvSpPr>
        <p:spPr>
          <a:xfrm>
            <a:off x="4629149" y="1920240"/>
            <a:ext cx="4299697" cy="4256723"/>
          </a:xfrm>
        </p:spPr>
        <p:txBody>
          <a:bodyPr>
            <a:normAutofit/>
          </a:bodyPr>
          <a:lstStyle/>
          <a:p>
            <a:r>
              <a:rPr lang="en-GB" sz="2400" dirty="0">
                <a:solidFill>
                  <a:srgbClr val="0070C0"/>
                </a:solidFill>
              </a:rPr>
              <a:t>Assessment feedback (saved and downloaded from Moodle).</a:t>
            </a:r>
          </a:p>
        </p:txBody>
      </p:sp>
    </p:spTree>
    <p:extLst>
      <p:ext uri="{BB962C8B-B14F-4D97-AF65-F5344CB8AC3E}">
        <p14:creationId xmlns:p14="http://schemas.microsoft.com/office/powerpoint/2010/main" val="2573403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58945"/>
          </a:xfrm>
        </p:spPr>
        <p:txBody>
          <a:bodyPr>
            <a:noAutofit/>
          </a:bodyPr>
          <a:lstStyle/>
          <a:p>
            <a:r>
              <a:rPr lang="en-GB" sz="4800" dirty="0" err="1">
                <a:latin typeface="Arial" panose="020B0604020202020204" pitchFamily="34" charset="0"/>
              </a:rPr>
              <a:t>Addasrwydd</a:t>
            </a:r>
            <a:r>
              <a:rPr lang="en-GB" sz="4800" dirty="0">
                <a:latin typeface="Arial" panose="020B0604020202020204" pitchFamily="34" charset="0"/>
              </a:rPr>
              <a:t> </a:t>
            </a:r>
            <a:r>
              <a:rPr lang="en-GB" sz="4800" dirty="0" err="1">
                <a:latin typeface="Arial" panose="020B0604020202020204" pitchFamily="34" charset="0"/>
              </a:rPr>
              <a:t>i</a:t>
            </a:r>
            <a:r>
              <a:rPr lang="en-GB" sz="4800" dirty="0">
                <a:latin typeface="Arial" panose="020B0604020202020204" pitchFamily="34" charset="0"/>
              </a:rPr>
              <a:t> </a:t>
            </a:r>
            <a:r>
              <a:rPr lang="en-GB" sz="4800" dirty="0" err="1">
                <a:latin typeface="Arial" panose="020B0604020202020204" pitchFamily="34" charset="0"/>
              </a:rPr>
              <a:t>Ymarfer</a:t>
            </a:r>
            <a:br>
              <a:rPr lang="en-GB" sz="4800" dirty="0">
                <a:latin typeface="Arial" panose="020B0604020202020204" pitchFamily="34" charset="0"/>
              </a:rPr>
            </a:br>
            <a:r>
              <a:rPr lang="en-GB" sz="4800" dirty="0">
                <a:solidFill>
                  <a:srgbClr val="0070C0"/>
                </a:solidFill>
                <a:latin typeface="Arial" panose="020B0604020202020204" pitchFamily="34" charset="0"/>
              </a:rPr>
              <a:t>Fitness to Practice</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03847" y="1908628"/>
            <a:ext cx="4311003" cy="4268335"/>
          </a:xfrm>
        </p:spPr>
        <p:txBody>
          <a:bodyPr/>
          <a:lstStyle/>
          <a:p>
            <a:r>
              <a:rPr lang="cy-GB" sz="2400" dirty="0"/>
              <a:t>Cod Ymddygiad;</a:t>
            </a:r>
          </a:p>
          <a:p>
            <a:r>
              <a:rPr lang="cy-GB" sz="2400" dirty="0"/>
              <a:t>Polisi Addasrwydd i Ymarfer (PCYDDS);</a:t>
            </a:r>
          </a:p>
          <a:p>
            <a:r>
              <a:rPr lang="cy-GB" sz="2400" dirty="0"/>
              <a:t>Polisïau Myfyrwyr</a:t>
            </a:r>
          </a:p>
          <a:p>
            <a:pPr marL="0" indent="0">
              <a:buNone/>
            </a:pPr>
            <a:r>
              <a:rPr lang="cy-GB" sz="2400" i="1" dirty="0"/>
              <a:t>(tudalen Hwb myfyriwr).</a:t>
            </a:r>
          </a:p>
          <a:p>
            <a:pPr marL="0" indent="0">
              <a:buNone/>
            </a:pP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908628"/>
            <a:ext cx="3886200" cy="4268335"/>
          </a:xfrm>
        </p:spPr>
        <p:txBody>
          <a:bodyPr>
            <a:normAutofit/>
          </a:bodyPr>
          <a:lstStyle/>
          <a:p>
            <a:r>
              <a:rPr lang="en-GB" sz="2400" dirty="0">
                <a:solidFill>
                  <a:srgbClr val="0070C0"/>
                </a:solidFill>
              </a:rPr>
              <a:t>Code of Conduct;</a:t>
            </a:r>
          </a:p>
          <a:p>
            <a:r>
              <a:rPr lang="en-GB" sz="2400" dirty="0">
                <a:solidFill>
                  <a:srgbClr val="0070C0"/>
                </a:solidFill>
              </a:rPr>
              <a:t>Fitness to Practise Policy (UWTSD);</a:t>
            </a:r>
          </a:p>
          <a:p>
            <a:r>
              <a:rPr lang="en-GB" sz="2400" dirty="0">
                <a:solidFill>
                  <a:srgbClr val="0070C0"/>
                </a:solidFill>
              </a:rPr>
              <a:t>Student Policies</a:t>
            </a:r>
          </a:p>
          <a:p>
            <a:pPr marL="0" indent="0">
              <a:buNone/>
            </a:pPr>
            <a:r>
              <a:rPr lang="en-GB" sz="2400" i="1" dirty="0">
                <a:solidFill>
                  <a:srgbClr val="0070C0"/>
                </a:solidFill>
              </a:rPr>
              <a:t>(Student Hwb page).</a:t>
            </a:r>
          </a:p>
        </p:txBody>
      </p:sp>
    </p:spTree>
    <p:extLst>
      <p:ext uri="{BB962C8B-B14F-4D97-AF65-F5344CB8AC3E}">
        <p14:creationId xmlns:p14="http://schemas.microsoft.com/office/powerpoint/2010/main" val="41636889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58945"/>
          </a:xfrm>
        </p:spPr>
        <p:txBody>
          <a:bodyPr>
            <a:noAutofit/>
          </a:bodyPr>
          <a:lstStyle/>
          <a:p>
            <a:r>
              <a:rPr lang="en-GB" sz="4800" dirty="0" err="1">
                <a:latin typeface="Arial" panose="020B0604020202020204" pitchFamily="34" charset="0"/>
              </a:rPr>
              <a:t>Addasrwydd</a:t>
            </a:r>
            <a:r>
              <a:rPr lang="en-GB" sz="4800" dirty="0">
                <a:latin typeface="Arial" panose="020B0604020202020204" pitchFamily="34" charset="0"/>
              </a:rPr>
              <a:t> </a:t>
            </a:r>
            <a:r>
              <a:rPr lang="en-GB" sz="4800" dirty="0" err="1">
                <a:latin typeface="Arial" panose="020B0604020202020204" pitchFamily="34" charset="0"/>
              </a:rPr>
              <a:t>i</a:t>
            </a:r>
            <a:r>
              <a:rPr lang="en-GB" sz="4800" dirty="0">
                <a:latin typeface="Arial" panose="020B0604020202020204" pitchFamily="34" charset="0"/>
              </a:rPr>
              <a:t> </a:t>
            </a:r>
            <a:r>
              <a:rPr lang="en-GB" sz="4800" dirty="0" err="1">
                <a:latin typeface="Arial" panose="020B0604020202020204" pitchFamily="34" charset="0"/>
              </a:rPr>
              <a:t>Ymarfer</a:t>
            </a:r>
            <a:br>
              <a:rPr lang="en-GB" sz="4800" dirty="0">
                <a:latin typeface="Arial" panose="020B0604020202020204" pitchFamily="34" charset="0"/>
              </a:rPr>
            </a:br>
            <a:r>
              <a:rPr lang="en-GB" sz="4800" dirty="0">
                <a:solidFill>
                  <a:srgbClr val="0070C0"/>
                </a:solidFill>
                <a:latin typeface="Arial" panose="020B0604020202020204" pitchFamily="34" charset="0"/>
              </a:rPr>
              <a:t>Fitness to Practice</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03847" y="1835330"/>
            <a:ext cx="4311003" cy="4341633"/>
          </a:xfrm>
        </p:spPr>
        <p:txBody>
          <a:bodyPr>
            <a:normAutofit/>
          </a:bodyPr>
          <a:lstStyle/>
          <a:p>
            <a:r>
              <a:rPr lang="cy-GB" sz="2400" dirty="0"/>
              <a:t>Byddwch yn broffesiynol;</a:t>
            </a:r>
          </a:p>
          <a:p>
            <a:r>
              <a:rPr lang="cy-GB" sz="2400" dirty="0"/>
              <a:t>Byddwch yn brydlon ac yn ddibynadwy;</a:t>
            </a:r>
          </a:p>
          <a:p>
            <a:r>
              <a:rPr lang="cy-GB" sz="2400" dirty="0"/>
              <a:t>Dilynwch bolisïau a gweithdrefnau’r lleoliad;</a:t>
            </a:r>
          </a:p>
          <a:p>
            <a:r>
              <a:rPr lang="cy-GB" sz="2400" dirty="0"/>
              <a:t>Cyfathrebwch mewn modd priodol;</a:t>
            </a:r>
          </a:p>
        </p:txBody>
      </p:sp>
      <p:sp>
        <p:nvSpPr>
          <p:cNvPr id="4" name="Content Placeholder 3"/>
          <p:cNvSpPr>
            <a:spLocks noGrp="1"/>
          </p:cNvSpPr>
          <p:nvPr>
            <p:ph sz="half" idx="2"/>
          </p:nvPr>
        </p:nvSpPr>
        <p:spPr>
          <a:xfrm>
            <a:off x="4629149" y="1835330"/>
            <a:ext cx="4326591" cy="4341633"/>
          </a:xfrm>
        </p:spPr>
        <p:txBody>
          <a:bodyPr>
            <a:normAutofit/>
          </a:bodyPr>
          <a:lstStyle/>
          <a:p>
            <a:r>
              <a:rPr lang="en-GB" sz="2400" dirty="0">
                <a:solidFill>
                  <a:srgbClr val="0070C0"/>
                </a:solidFill>
              </a:rPr>
              <a:t>Be professional;</a:t>
            </a:r>
          </a:p>
          <a:p>
            <a:r>
              <a:rPr lang="en-GB" sz="2400" dirty="0">
                <a:solidFill>
                  <a:srgbClr val="0070C0"/>
                </a:solidFill>
              </a:rPr>
              <a:t>Be punctual and reliable;</a:t>
            </a:r>
          </a:p>
          <a:p>
            <a:r>
              <a:rPr lang="en-GB" sz="2400" dirty="0">
                <a:solidFill>
                  <a:srgbClr val="0070C0"/>
                </a:solidFill>
              </a:rPr>
              <a:t>Abide by setting’s policies and procedures;</a:t>
            </a:r>
          </a:p>
          <a:p>
            <a:r>
              <a:rPr lang="en-GB" sz="2400" dirty="0">
                <a:solidFill>
                  <a:srgbClr val="0070C0"/>
                </a:solidFill>
              </a:rPr>
              <a:t>Communicate in an appropriate manner;</a:t>
            </a:r>
          </a:p>
        </p:txBody>
      </p:sp>
    </p:spTree>
    <p:extLst>
      <p:ext uri="{BB962C8B-B14F-4D97-AF65-F5344CB8AC3E}">
        <p14:creationId xmlns:p14="http://schemas.microsoft.com/office/powerpoint/2010/main" val="34636174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58945"/>
          </a:xfrm>
        </p:spPr>
        <p:txBody>
          <a:bodyPr>
            <a:noAutofit/>
          </a:bodyPr>
          <a:lstStyle/>
          <a:p>
            <a:r>
              <a:rPr lang="en-GB" sz="4800" dirty="0" err="1">
                <a:latin typeface="Arial" panose="020B0604020202020204" pitchFamily="34" charset="0"/>
              </a:rPr>
              <a:t>Addasrwydd</a:t>
            </a:r>
            <a:r>
              <a:rPr lang="en-GB" sz="4800" dirty="0">
                <a:latin typeface="Arial" panose="020B0604020202020204" pitchFamily="34" charset="0"/>
              </a:rPr>
              <a:t> </a:t>
            </a:r>
            <a:r>
              <a:rPr lang="en-GB" sz="4800" dirty="0" err="1">
                <a:latin typeface="Arial" panose="020B0604020202020204" pitchFamily="34" charset="0"/>
              </a:rPr>
              <a:t>i</a:t>
            </a:r>
            <a:r>
              <a:rPr lang="en-GB" sz="4800" dirty="0">
                <a:latin typeface="Arial" panose="020B0604020202020204" pitchFamily="34" charset="0"/>
              </a:rPr>
              <a:t> </a:t>
            </a:r>
            <a:r>
              <a:rPr lang="en-GB" sz="4800" dirty="0" err="1">
                <a:latin typeface="Arial" panose="020B0604020202020204" pitchFamily="34" charset="0"/>
              </a:rPr>
              <a:t>Ymarfer</a:t>
            </a:r>
            <a:br>
              <a:rPr lang="en-GB" sz="4800" dirty="0">
                <a:latin typeface="Arial" panose="020B0604020202020204" pitchFamily="34" charset="0"/>
              </a:rPr>
            </a:br>
            <a:r>
              <a:rPr lang="en-GB" sz="4800" dirty="0">
                <a:solidFill>
                  <a:srgbClr val="0070C0"/>
                </a:solidFill>
                <a:latin typeface="Arial" panose="020B0604020202020204" pitchFamily="34" charset="0"/>
              </a:rPr>
              <a:t>Fitness to Practice</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03847" y="1926770"/>
            <a:ext cx="4311003" cy="4250193"/>
          </a:xfrm>
        </p:spPr>
        <p:txBody>
          <a:bodyPr>
            <a:normAutofit/>
          </a:bodyPr>
          <a:lstStyle/>
          <a:p>
            <a:r>
              <a:rPr lang="cy-GB" sz="2400" b="1" dirty="0"/>
              <a:t>Cofiwch</a:t>
            </a:r>
            <a:r>
              <a:rPr lang="cy-GB" sz="2400" dirty="0"/>
              <a:t>, rydych yn cynrychioli’r tîm Blynyddoedd Cynnar a’r Brifysgol;</a:t>
            </a:r>
          </a:p>
          <a:p>
            <a:endParaRPr lang="cy-GB" sz="2400" dirty="0"/>
          </a:p>
          <a:p>
            <a:r>
              <a:rPr lang="en-GB" sz="2400" b="1" dirty="0">
                <a:solidFill>
                  <a:srgbClr val="0070C0"/>
                </a:solidFill>
              </a:rPr>
              <a:t>Remember</a:t>
            </a:r>
            <a:r>
              <a:rPr lang="en-GB" sz="2400" dirty="0">
                <a:solidFill>
                  <a:srgbClr val="0070C0"/>
                </a:solidFill>
              </a:rPr>
              <a:t>, you are representing the Early Years programme and the University.</a:t>
            </a:r>
          </a:p>
          <a:p>
            <a:pPr marL="0" indent="0">
              <a:buNone/>
            </a:pPr>
            <a:endParaRPr lang="cy-GB" sz="2400" dirty="0"/>
          </a:p>
        </p:txBody>
      </p:sp>
      <p:pic>
        <p:nvPicPr>
          <p:cNvPr id="6" name="Content Placeholder 5">
            <a:extLst>
              <a:ext uri="{FF2B5EF4-FFF2-40B4-BE49-F238E27FC236}">
                <a16:creationId xmlns:a16="http://schemas.microsoft.com/office/drawing/2014/main" id="{E91BFF0B-AC1E-6F35-01D8-B1B5327DE5B9}"/>
              </a:ext>
            </a:extLst>
          </p:cNvPr>
          <p:cNvPicPr>
            <a:picLocks noGrp="1" noChangeAspect="1"/>
          </p:cNvPicPr>
          <p:nvPr>
            <p:ph sz="half" idx="2"/>
          </p:nvPr>
        </p:nvPicPr>
        <p:blipFill>
          <a:blip r:embed="rId3"/>
          <a:stretch>
            <a:fillRect/>
          </a:stretch>
        </p:blipFill>
        <p:spPr>
          <a:xfrm>
            <a:off x="4859383" y="4031148"/>
            <a:ext cx="3768634" cy="2461726"/>
          </a:xfrm>
          <a:prstGeom prst="rect">
            <a:avLst/>
          </a:prstGeom>
        </p:spPr>
      </p:pic>
      <p:pic>
        <p:nvPicPr>
          <p:cNvPr id="5" name="Picture 4">
            <a:extLst>
              <a:ext uri="{FF2B5EF4-FFF2-40B4-BE49-F238E27FC236}">
                <a16:creationId xmlns:a16="http://schemas.microsoft.com/office/drawing/2014/main" id="{06B034B0-D22E-536D-1CFD-A2BE98727B84}"/>
              </a:ext>
            </a:extLst>
          </p:cNvPr>
          <p:cNvPicPr>
            <a:picLocks noChangeAspect="1"/>
          </p:cNvPicPr>
          <p:nvPr/>
        </p:nvPicPr>
        <p:blipFill>
          <a:blip r:embed="rId4"/>
          <a:stretch>
            <a:fillRect/>
          </a:stretch>
        </p:blipFill>
        <p:spPr>
          <a:xfrm>
            <a:off x="4859383" y="1391986"/>
            <a:ext cx="3698966" cy="2461726"/>
          </a:xfrm>
          <a:prstGeom prst="rect">
            <a:avLst/>
          </a:prstGeom>
        </p:spPr>
      </p:pic>
    </p:spTree>
    <p:extLst>
      <p:ext uri="{BB962C8B-B14F-4D97-AF65-F5344CB8AC3E}">
        <p14:creationId xmlns:p14="http://schemas.microsoft.com/office/powerpoint/2010/main" val="19413464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65126"/>
            <a:ext cx="7966710" cy="934627"/>
          </a:xfrm>
        </p:spPr>
        <p:txBody>
          <a:bodyPr>
            <a:noAutofit/>
          </a:bodyPr>
          <a:lstStyle/>
          <a:p>
            <a:r>
              <a:rPr lang="en-GB" sz="4800" dirty="0">
                <a:latin typeface="Arial" panose="020B0604020202020204" pitchFamily="34" charset="0"/>
              </a:rPr>
              <a:t>Cymorth </a:t>
            </a:r>
            <a:r>
              <a:rPr lang="en-GB" sz="4800" dirty="0" err="1">
                <a:latin typeface="Arial" panose="020B0604020202020204" pitchFamily="34" charset="0"/>
              </a:rPr>
              <a:t>ariannol</a:t>
            </a:r>
            <a:br>
              <a:rPr lang="en-GB" sz="4800" dirty="0">
                <a:latin typeface="Arial" panose="020B0604020202020204" pitchFamily="34" charset="0"/>
              </a:rPr>
            </a:br>
            <a:r>
              <a:rPr lang="en-GB" sz="4800" dirty="0">
                <a:solidFill>
                  <a:srgbClr val="0070C0"/>
                </a:solidFill>
                <a:latin typeface="Arial" panose="020B0604020202020204" pitchFamily="34" charset="0"/>
              </a:rPr>
              <a:t>Financial support</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15496" y="1632857"/>
            <a:ext cx="4299354" cy="4544106"/>
          </a:xfrm>
        </p:spPr>
        <p:txBody>
          <a:bodyPr>
            <a:normAutofit/>
          </a:bodyPr>
          <a:lstStyle/>
          <a:p>
            <a:pPr marL="0" indent="0">
              <a:buNone/>
            </a:pPr>
            <a:endParaRPr lang="cy-GB" sz="2400" dirty="0">
              <a:solidFill>
                <a:srgbClr val="FF0000"/>
              </a:solidFill>
              <a:latin typeface="Lucida Sans" panose="020B0602030504020204" pitchFamily="34" charset="0"/>
            </a:endParaRPr>
          </a:p>
          <a:p>
            <a:r>
              <a:rPr lang="cy-GB" sz="2400" dirty="0"/>
              <a:t>Gwasanaethau Myfyrwyr;</a:t>
            </a:r>
          </a:p>
          <a:p>
            <a:r>
              <a:rPr lang="cy-GB" sz="2400" dirty="0"/>
              <a:t>Bwrsarïau ac Ysgoloriaethau;</a:t>
            </a:r>
          </a:p>
          <a:p>
            <a:pPr>
              <a:buFontTx/>
              <a:buChar char="-"/>
            </a:pPr>
            <a:r>
              <a:rPr lang="cy-GB" sz="2400" b="1" dirty="0">
                <a:solidFill>
                  <a:srgbClr val="FF0000"/>
                </a:solidFill>
              </a:rPr>
              <a:t>Bwrsari Lleoliadau </a:t>
            </a:r>
            <a:r>
              <a:rPr lang="cy-GB" sz="2400" dirty="0">
                <a:solidFill>
                  <a:srgbClr val="FF0000"/>
                </a:solidFill>
              </a:rPr>
              <a:t>(hyd at £250);</a:t>
            </a:r>
            <a:endParaRPr lang="cy-GB" sz="2400" dirty="0"/>
          </a:p>
          <a:p>
            <a:r>
              <a:rPr lang="cy-GB" sz="2400" dirty="0"/>
              <a:t>Tachwedd, Mawrth a Mai.</a:t>
            </a:r>
          </a:p>
        </p:txBody>
      </p:sp>
      <p:sp>
        <p:nvSpPr>
          <p:cNvPr id="4" name="Content Placeholder 3"/>
          <p:cNvSpPr>
            <a:spLocks noGrp="1"/>
          </p:cNvSpPr>
          <p:nvPr>
            <p:ph sz="half" idx="2"/>
          </p:nvPr>
        </p:nvSpPr>
        <p:spPr>
          <a:xfrm>
            <a:off x="4629150" y="1632857"/>
            <a:ext cx="4298540" cy="4544106"/>
          </a:xfrm>
        </p:spPr>
        <p:txBody>
          <a:bodyPr>
            <a:normAutofit/>
          </a:bodyPr>
          <a:lstStyle/>
          <a:p>
            <a:pPr marL="0" indent="0">
              <a:buNone/>
            </a:pPr>
            <a:endParaRPr lang="en-GB" sz="2400" dirty="0">
              <a:solidFill>
                <a:srgbClr val="002060"/>
              </a:solidFill>
              <a:latin typeface="Lucida Sans" panose="020B0602030504020204" pitchFamily="34" charset="0"/>
            </a:endParaRPr>
          </a:p>
          <a:p>
            <a:r>
              <a:rPr lang="en-GB" sz="2400" dirty="0">
                <a:solidFill>
                  <a:srgbClr val="0070C0"/>
                </a:solidFill>
              </a:rPr>
              <a:t>Student Services;</a:t>
            </a:r>
          </a:p>
          <a:p>
            <a:r>
              <a:rPr lang="en-GB" sz="2400" dirty="0">
                <a:solidFill>
                  <a:srgbClr val="0070C0"/>
                </a:solidFill>
              </a:rPr>
              <a:t>Bursaries and Scholarships;</a:t>
            </a:r>
          </a:p>
          <a:p>
            <a:pPr marL="0" indent="0">
              <a:buNone/>
            </a:pPr>
            <a:r>
              <a:rPr lang="en-GB" sz="2400" b="1" dirty="0">
                <a:solidFill>
                  <a:srgbClr val="FF0000"/>
                </a:solidFill>
              </a:rPr>
              <a:t>- Placement Bursary </a:t>
            </a:r>
            <a:r>
              <a:rPr lang="en-GB" sz="2400" dirty="0">
                <a:solidFill>
                  <a:srgbClr val="FF0000"/>
                </a:solidFill>
              </a:rPr>
              <a:t>(up to £250);</a:t>
            </a:r>
            <a:endParaRPr lang="en-GB" sz="2400" dirty="0">
              <a:solidFill>
                <a:srgbClr val="002060"/>
              </a:solidFill>
            </a:endParaRPr>
          </a:p>
          <a:p>
            <a:r>
              <a:rPr lang="en-GB" sz="2400" dirty="0">
                <a:solidFill>
                  <a:srgbClr val="0070C0"/>
                </a:solidFill>
              </a:rPr>
              <a:t>November, March and May</a:t>
            </a:r>
            <a:r>
              <a:rPr lang="en-GB" sz="2400" dirty="0">
                <a:solidFill>
                  <a:srgbClr val="002060"/>
                </a:solidFill>
              </a:rPr>
              <a:t>.</a:t>
            </a:r>
          </a:p>
          <a:p>
            <a:pPr marL="0" indent="0">
              <a:buNone/>
            </a:pP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6722115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4949" y="365127"/>
            <a:ext cx="8110401" cy="1248136"/>
          </a:xfrm>
        </p:spPr>
        <p:txBody>
          <a:bodyPr>
            <a:noAutofit/>
          </a:bodyPr>
          <a:lstStyle/>
          <a:p>
            <a:r>
              <a:rPr lang="en-GB" sz="4800" dirty="0" err="1">
                <a:latin typeface="Arial" panose="020B0604020202020204" pitchFamily="34" charset="0"/>
              </a:rPr>
              <a:t>Wythnos</a:t>
            </a:r>
            <a:r>
              <a:rPr lang="en-GB" sz="4800" dirty="0">
                <a:latin typeface="Arial" panose="020B0604020202020204" pitchFamily="34" charset="0"/>
              </a:rPr>
              <a:t> </a:t>
            </a:r>
            <a:r>
              <a:rPr lang="en-GB" sz="4800" dirty="0" err="1">
                <a:latin typeface="Arial" panose="020B0604020202020204" pitchFamily="34" charset="0"/>
              </a:rPr>
              <a:t>gyntaf</a:t>
            </a:r>
            <a:r>
              <a:rPr lang="en-GB" sz="4800" dirty="0">
                <a:latin typeface="Arial" panose="020B0604020202020204" pitchFamily="34" charset="0"/>
              </a:rPr>
              <a:t> </a:t>
            </a:r>
            <a:r>
              <a:rPr lang="en-GB" sz="4800" dirty="0" err="1">
                <a:latin typeface="Arial" panose="020B0604020202020204" pitchFamily="34" charset="0"/>
              </a:rPr>
              <a:t>ar</a:t>
            </a:r>
            <a:r>
              <a:rPr lang="en-GB" sz="4800" dirty="0">
                <a:latin typeface="Arial" panose="020B0604020202020204" pitchFamily="34" charset="0"/>
              </a:rPr>
              <a:t> </a:t>
            </a:r>
            <a:r>
              <a:rPr lang="en-GB" sz="4800" dirty="0" err="1">
                <a:latin typeface="Arial" panose="020B0604020202020204" pitchFamily="34" charset="0"/>
              </a:rPr>
              <a:t>Leoliad</a:t>
            </a:r>
            <a:br>
              <a:rPr lang="en-GB" sz="4800" dirty="0">
                <a:latin typeface="Arial" panose="020B0604020202020204" pitchFamily="34" charset="0"/>
              </a:rPr>
            </a:br>
            <a:r>
              <a:rPr lang="en-GB" sz="4800" dirty="0">
                <a:solidFill>
                  <a:srgbClr val="0070C0"/>
                </a:solidFill>
                <a:latin typeface="Arial" panose="020B0604020202020204" pitchFamily="34" charset="0"/>
              </a:rPr>
              <a:t>First week at Placement</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98023" y="1985554"/>
            <a:ext cx="4316827" cy="4191409"/>
          </a:xfrm>
        </p:spPr>
        <p:txBody>
          <a:bodyPr>
            <a:normAutofit/>
          </a:bodyPr>
          <a:lstStyle/>
          <a:p>
            <a:r>
              <a:rPr lang="cy-GB" sz="2400" dirty="0"/>
              <a:t>Rhaid cael cyfarfod Anwytho gyda'r mentor;</a:t>
            </a:r>
          </a:p>
          <a:p>
            <a:r>
              <a:rPr lang="cy-GB" sz="2400" dirty="0"/>
              <a:t>Cytundebau Lleoliad;</a:t>
            </a:r>
          </a:p>
          <a:p>
            <a:r>
              <a:rPr lang="cy-GB" sz="2400" dirty="0"/>
              <a:t>Rhestr wirio iechyd a diogelwch;</a:t>
            </a:r>
          </a:p>
          <a:p>
            <a:r>
              <a:rPr lang="cy-GB" sz="2400" dirty="0"/>
              <a:t>Sicrhau fod y lleoliad/ mentor yn ymwybodol o ofynion SYBC.</a:t>
            </a:r>
            <a:endParaRPr lang="cy-GB" sz="2400" i="1" dirty="0"/>
          </a:p>
        </p:txBody>
      </p:sp>
      <p:sp>
        <p:nvSpPr>
          <p:cNvPr id="4" name="Content Placeholder 3"/>
          <p:cNvSpPr>
            <a:spLocks noGrp="1"/>
          </p:cNvSpPr>
          <p:nvPr>
            <p:ph sz="half" idx="2"/>
          </p:nvPr>
        </p:nvSpPr>
        <p:spPr>
          <a:xfrm>
            <a:off x="4629150" y="1985554"/>
            <a:ext cx="4298540" cy="3611506"/>
          </a:xfrm>
        </p:spPr>
        <p:txBody>
          <a:bodyPr>
            <a:normAutofit/>
          </a:bodyPr>
          <a:lstStyle/>
          <a:p>
            <a:r>
              <a:rPr lang="en-US" sz="2400" dirty="0">
                <a:solidFill>
                  <a:srgbClr val="0070C0"/>
                </a:solidFill>
              </a:rPr>
              <a:t>Must have Induction meeting with mentor;</a:t>
            </a:r>
          </a:p>
          <a:p>
            <a:r>
              <a:rPr lang="en-US" sz="2400" dirty="0">
                <a:solidFill>
                  <a:srgbClr val="0070C0"/>
                </a:solidFill>
              </a:rPr>
              <a:t>Placement agreements;</a:t>
            </a:r>
          </a:p>
          <a:p>
            <a:r>
              <a:rPr lang="en-US" sz="2400" dirty="0">
                <a:solidFill>
                  <a:srgbClr val="0070C0"/>
                </a:solidFill>
              </a:rPr>
              <a:t>Health and safety checklist; </a:t>
            </a:r>
          </a:p>
          <a:p>
            <a:r>
              <a:rPr lang="en-US" sz="2400" dirty="0">
                <a:solidFill>
                  <a:srgbClr val="0070C0"/>
                </a:solidFill>
              </a:rPr>
              <a:t>Ensure setting/mentor aware of EYPS requirements.</a:t>
            </a:r>
          </a:p>
        </p:txBody>
      </p:sp>
    </p:spTree>
    <p:extLst>
      <p:ext uri="{BB962C8B-B14F-4D97-AF65-F5344CB8AC3E}">
        <p14:creationId xmlns:p14="http://schemas.microsoft.com/office/powerpoint/2010/main" val="826082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latin typeface="Arial" panose="020B0604020202020204" pitchFamily="34" charset="0"/>
              </a:rPr>
              <a:t>Erbyn</a:t>
            </a:r>
            <a:r>
              <a:rPr lang="en-GB" sz="4800" dirty="0">
                <a:latin typeface="Arial" panose="020B0604020202020204" pitchFamily="34" charset="0"/>
              </a:rPr>
              <a:t> </a:t>
            </a:r>
            <a:r>
              <a:rPr lang="en-GB" sz="4800" dirty="0" err="1">
                <a:latin typeface="Arial" panose="020B0604020202020204" pitchFamily="34" charset="0"/>
              </a:rPr>
              <a:t>wythnos</a:t>
            </a:r>
            <a:r>
              <a:rPr lang="en-GB" sz="4800" dirty="0">
                <a:latin typeface="Arial" panose="020B0604020202020204" pitchFamily="34" charset="0"/>
              </a:rPr>
              <a:t> </a:t>
            </a:r>
            <a:r>
              <a:rPr lang="en-GB" sz="4800" dirty="0" err="1">
                <a:latin typeface="Arial" panose="020B0604020202020204" pitchFamily="34" charset="0"/>
              </a:rPr>
              <a:t>nesaf</a:t>
            </a:r>
            <a:r>
              <a:rPr lang="en-GB" sz="4800" dirty="0">
                <a:latin typeface="Arial" panose="020B0604020202020204" pitchFamily="34" charset="0"/>
              </a:rPr>
              <a:t>…</a:t>
            </a:r>
            <a:br>
              <a:rPr lang="en-GB" sz="4800" dirty="0">
                <a:latin typeface="Arial" panose="020B0604020202020204" pitchFamily="34" charset="0"/>
              </a:rPr>
            </a:br>
            <a:r>
              <a:rPr lang="en-GB" sz="4800" dirty="0">
                <a:solidFill>
                  <a:srgbClr val="0070C0"/>
                </a:solidFill>
                <a:latin typeface="Arial" panose="020B0604020202020204" pitchFamily="34" charset="0"/>
              </a:rPr>
              <a:t>By next week…</a:t>
            </a:r>
            <a:endParaRPr lang="en-US" sz="4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2076993"/>
            <a:ext cx="3886200" cy="4099969"/>
          </a:xfrm>
        </p:spPr>
        <p:txBody>
          <a:bodyPr>
            <a:normAutofit/>
          </a:bodyPr>
          <a:lstStyle/>
          <a:p>
            <a:r>
              <a:rPr lang="cy-GB" sz="2400" dirty="0"/>
              <a:t>Cadarnhau enw lleoliad/</a:t>
            </a:r>
            <a:r>
              <a:rPr lang="cy-GB" sz="2400" dirty="0" err="1"/>
              <a:t>au</a:t>
            </a:r>
            <a:r>
              <a:rPr lang="cy-GB" sz="2400" dirty="0"/>
              <a:t>;</a:t>
            </a:r>
          </a:p>
          <a:p>
            <a:r>
              <a:rPr lang="cy-GB" sz="2400" dirty="0"/>
              <a:t>Cadarnhau enw a manylion </a:t>
            </a:r>
            <a:r>
              <a:rPr lang="cy-GB" sz="2400" dirty="0" err="1"/>
              <a:t>cysulltu</a:t>
            </a:r>
            <a:r>
              <a:rPr lang="cy-GB" sz="2400" dirty="0"/>
              <a:t> mentor/iaid;</a:t>
            </a:r>
          </a:p>
          <a:p>
            <a:r>
              <a:rPr lang="cy-GB" sz="2400" b="1" dirty="0"/>
              <a:t>Os nad ydych wedi eisoes, gwnewch gais am DBS PCYDDS;</a:t>
            </a:r>
          </a:p>
          <a:p>
            <a:r>
              <a:rPr lang="cy-GB" sz="2400" dirty="0"/>
              <a:t>Gofyn am gymorth.</a:t>
            </a:r>
          </a:p>
          <a:p>
            <a:pPr marL="0" indent="0">
              <a:buNone/>
            </a:pPr>
            <a:endParaRPr lang="cy-GB" sz="2400" dirty="0"/>
          </a:p>
          <a:p>
            <a:endParaRPr lang="cy-GB" dirty="0">
              <a:latin typeface="Lucida Sans" panose="020B0602030504020204" pitchFamily="34" charset="0"/>
            </a:endParaRPr>
          </a:p>
          <a:p>
            <a:endParaRPr lang="cy-GB" dirty="0">
              <a:latin typeface="Lucida Sans" panose="020B0602030504020204" pitchFamily="34" charset="0"/>
            </a:endParaRPr>
          </a:p>
        </p:txBody>
      </p:sp>
      <p:sp>
        <p:nvSpPr>
          <p:cNvPr id="4" name="Content Placeholder 3"/>
          <p:cNvSpPr>
            <a:spLocks noGrp="1"/>
          </p:cNvSpPr>
          <p:nvPr>
            <p:ph sz="half" idx="2"/>
          </p:nvPr>
        </p:nvSpPr>
        <p:spPr>
          <a:xfrm>
            <a:off x="4629150" y="2135777"/>
            <a:ext cx="3886200" cy="4041186"/>
          </a:xfrm>
        </p:spPr>
        <p:txBody>
          <a:bodyPr>
            <a:normAutofit/>
          </a:bodyPr>
          <a:lstStyle/>
          <a:p>
            <a:r>
              <a:rPr lang="en-GB" sz="2400" dirty="0">
                <a:solidFill>
                  <a:srgbClr val="0070C0"/>
                </a:solidFill>
              </a:rPr>
              <a:t>Confirm name of setting/s;</a:t>
            </a:r>
          </a:p>
          <a:p>
            <a:r>
              <a:rPr lang="en-GB" sz="2400" dirty="0">
                <a:solidFill>
                  <a:srgbClr val="0070C0"/>
                </a:solidFill>
              </a:rPr>
              <a:t>Confirm name and contact details of mentor/s;</a:t>
            </a:r>
          </a:p>
          <a:p>
            <a:r>
              <a:rPr lang="en-GB" sz="2400" b="1" dirty="0">
                <a:solidFill>
                  <a:srgbClr val="0070C0"/>
                </a:solidFill>
              </a:rPr>
              <a:t>If you have yet to do so, apply for a UWTSD DBS;</a:t>
            </a:r>
          </a:p>
          <a:p>
            <a:r>
              <a:rPr lang="en-GB" sz="2400" dirty="0">
                <a:solidFill>
                  <a:srgbClr val="0070C0"/>
                </a:solidFill>
              </a:rPr>
              <a:t>Ask for support.</a:t>
            </a:r>
          </a:p>
          <a:p>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3217346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latin typeface="Arial" panose="020B0604020202020204" pitchFamily="34" charset="0"/>
              </a:rPr>
              <a:t>Cwestiynau</a:t>
            </a:r>
            <a:r>
              <a:rPr lang="en-GB" sz="4800" dirty="0">
                <a:latin typeface="Arial" panose="020B0604020202020204" pitchFamily="34" charset="0"/>
              </a:rPr>
              <a:t>?</a:t>
            </a:r>
            <a:br>
              <a:rPr lang="en-GB" sz="4800" dirty="0">
                <a:latin typeface="Arial" panose="020B0604020202020204" pitchFamily="34" charset="0"/>
              </a:rPr>
            </a:br>
            <a:r>
              <a:rPr lang="en-GB" sz="4800" dirty="0">
                <a:solidFill>
                  <a:srgbClr val="0070C0"/>
                </a:solidFill>
                <a:latin typeface="Arial" panose="020B0604020202020204" pitchFamily="34" charset="0"/>
              </a:rPr>
              <a:t>Questions?</a:t>
            </a:r>
            <a:endParaRPr lang="en-US" sz="4800" dirty="0">
              <a:solidFill>
                <a:srgbClr val="0070C0"/>
              </a:solidFill>
              <a:latin typeface="Arial" panose="020B0604020202020204" pitchFamily="34" charset="0"/>
            </a:endParaRPr>
          </a:p>
        </p:txBody>
      </p:sp>
      <p:sp>
        <p:nvSpPr>
          <p:cNvPr id="3" name="Content Placeholder 2"/>
          <p:cNvSpPr>
            <a:spLocks noGrp="1"/>
          </p:cNvSpPr>
          <p:nvPr>
            <p:ph idx="1"/>
          </p:nvPr>
        </p:nvSpPr>
        <p:spPr>
          <a:xfrm>
            <a:off x="457200" y="1998617"/>
            <a:ext cx="8229600" cy="3518616"/>
          </a:xfrm>
        </p:spPr>
        <p:txBody>
          <a:bodyPr>
            <a:normAutofit/>
          </a:bodyPr>
          <a:lstStyle/>
          <a:p>
            <a:r>
              <a:rPr lang="cy-GB" sz="2400" dirty="0"/>
              <a:t>Os oes gennych gwestiwn/consyrn, cysylltwch â:</a:t>
            </a:r>
          </a:p>
          <a:p>
            <a:r>
              <a:rPr lang="en-GB" sz="2400" dirty="0">
                <a:solidFill>
                  <a:srgbClr val="0070C0"/>
                </a:solidFill>
              </a:rPr>
              <a:t>Should you have questions/concerns, e-mail:</a:t>
            </a:r>
          </a:p>
          <a:p>
            <a:pPr marL="0" indent="0">
              <a:buNone/>
            </a:pPr>
            <a:endParaRPr lang="en-GB" sz="2400" dirty="0"/>
          </a:p>
          <a:p>
            <a:pPr marL="0" indent="0">
              <a:buNone/>
            </a:pPr>
            <a:r>
              <a:rPr lang="en-GB" sz="2400" dirty="0"/>
              <a:t>Alison Rees Edwards </a:t>
            </a:r>
          </a:p>
          <a:p>
            <a:pPr marL="0" indent="0">
              <a:buNone/>
            </a:pPr>
            <a:r>
              <a:rPr lang="en-GB" sz="2400" dirty="0"/>
              <a:t>(Early Years Placement Coordinator)</a:t>
            </a:r>
          </a:p>
          <a:p>
            <a:pPr marL="0" indent="0">
              <a:buNone/>
            </a:pPr>
            <a:r>
              <a:rPr lang="en-GB" sz="2400" dirty="0">
                <a:solidFill>
                  <a:srgbClr val="0000FF"/>
                </a:solidFill>
                <a:hlinkClick r:id="rId3"/>
              </a:rPr>
              <a:t>a.rees-edwards@uwtsd.ac.uk</a:t>
            </a:r>
            <a:r>
              <a:rPr lang="en-GB" sz="2400" dirty="0">
                <a:solidFill>
                  <a:srgbClr val="0000FF"/>
                </a:solidFill>
              </a:rPr>
              <a:t>  </a:t>
            </a:r>
          </a:p>
          <a:p>
            <a:endParaRPr lang="cy-GB" dirty="0">
              <a:latin typeface="Lucida Sans" panose="020B0602030504020204" pitchFamily="34" charset="0"/>
            </a:endParaRPr>
          </a:p>
        </p:txBody>
      </p:sp>
    </p:spTree>
    <p:extLst>
      <p:ext uri="{BB962C8B-B14F-4D97-AF65-F5344CB8AC3E}">
        <p14:creationId xmlns:p14="http://schemas.microsoft.com/office/powerpoint/2010/main" val="8591602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130710" y="648929"/>
            <a:ext cx="6862915" cy="4601497"/>
          </a:xfrm>
          <a:prstGeom prst="rect">
            <a:avLst/>
          </a:prstGeom>
        </p:spPr>
      </p:pic>
    </p:spTree>
    <p:extLst>
      <p:ext uri="{BB962C8B-B14F-4D97-AF65-F5344CB8AC3E}">
        <p14:creationId xmlns:p14="http://schemas.microsoft.com/office/powerpoint/2010/main" val="18316585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E450935A8C7D4E950F571ADA136B5D" ma:contentTypeVersion="4" ma:contentTypeDescription="Create a new document." ma:contentTypeScope="" ma:versionID="77153a026e435b0ffe59a229276cbf80">
  <xsd:schema xmlns:xsd="http://www.w3.org/2001/XMLSchema" xmlns:xs="http://www.w3.org/2001/XMLSchema" xmlns:p="http://schemas.microsoft.com/office/2006/metadata/properties" xmlns:ns2="d63763ae-d69a-4f28-b007-4eaba4a07a87" xmlns:ns3="16bfc89a-06a0-41d6-ae50-6ff65b36cb8b" targetNamespace="http://schemas.microsoft.com/office/2006/metadata/properties" ma:root="true" ma:fieldsID="3a73dfbfde5f301d724d289559e991ed" ns2:_="" ns3:_="">
    <xsd:import namespace="d63763ae-d69a-4f28-b007-4eaba4a07a8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763ae-d69a-4f28-b007-4eaba4a07a8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CF4C3A-3A86-4FC0-9A97-D9ECDE8125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3763ae-d69a-4f28-b007-4eaba4a07a8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AC5EFB-4DA3-48C8-B486-B1297FEFE35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BC433ED-64AC-40DE-ACF9-0615D123215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2197</Words>
  <Application>Microsoft Office PowerPoint</Application>
  <PresentationFormat>On-screen Show (4:3)</PresentationFormat>
  <Paragraphs>318</Paragraphs>
  <Slides>41</Slides>
  <Notes>38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 Light</vt:lpstr>
      <vt:lpstr>Lucida Sans</vt:lpstr>
      <vt:lpstr>Times New Roman</vt:lpstr>
      <vt:lpstr>Office Theme</vt:lpstr>
      <vt:lpstr>PowerPoint Presentation</vt:lpstr>
      <vt:lpstr>Gwybodaeth cefndirol Background information</vt:lpstr>
      <vt:lpstr>Gofynion y Rhaglen Programme Requirements</vt:lpstr>
      <vt:lpstr>Lleoliadau priodol? Appropriate settings?</vt:lpstr>
      <vt:lpstr>Lleoliadau priodol? Appropriate settings?</vt:lpstr>
      <vt:lpstr>Oriau mewn lleoliadau Hours at settings</vt:lpstr>
      <vt:lpstr>Oriau mewn lleoliadau Hours at settings</vt:lpstr>
      <vt:lpstr>Y Broses The Process</vt:lpstr>
      <vt:lpstr>Y Broses The Process</vt:lpstr>
      <vt:lpstr>Fforwm Lleoliadau Placement Forum</vt:lpstr>
      <vt:lpstr>DBS PCYDDS/UWTSD DBS </vt:lpstr>
      <vt:lpstr>Goblygiadau Implications </vt:lpstr>
      <vt:lpstr>Ffurflenni Lleoliadau Placement Forms</vt:lpstr>
      <vt:lpstr>Asesiad Risg Lleoliadau Placement Risk Assessment</vt:lpstr>
      <vt:lpstr>Asesiad Risg Lleoliadau Placement Risk Assessment</vt:lpstr>
      <vt:lpstr>Asesiad Risg Lleoliadau Placement Risk Assessment</vt:lpstr>
      <vt:lpstr>Ffurflen Oriau Record of Hours form</vt:lpstr>
      <vt:lpstr>Sut i gwblhau y ffurflen How to complete the form</vt:lpstr>
      <vt:lpstr>Ffurflen oriau Hours’ form</vt:lpstr>
      <vt:lpstr>Ffurflen oriau Hours’ form</vt:lpstr>
      <vt:lpstr>Arsylwadau Observations</vt:lpstr>
      <vt:lpstr>Arsylwadau Observations</vt:lpstr>
      <vt:lpstr>Ffurflen Arsylwad Observation Form</vt:lpstr>
      <vt:lpstr>Ffurflen Arsylwad - mapio Observation Form - mapping</vt:lpstr>
      <vt:lpstr>Ffurflen Arsylwad - mapio Observation Form - mapping</vt:lpstr>
      <vt:lpstr>Adfyfyriad Reflection</vt:lpstr>
      <vt:lpstr>Log Cyflawniad NOS NOS Achievement Log</vt:lpstr>
      <vt:lpstr>Log Cyflawniad NOS NOS Achievement Log</vt:lpstr>
      <vt:lpstr>Log Cyflawniad NOS NOS Achievement Log</vt:lpstr>
      <vt:lpstr>Log wedi’i gwblhau Completed Log</vt:lpstr>
      <vt:lpstr>Gwerthusiadau Evaluations</vt:lpstr>
      <vt:lpstr>E-portffolio E-portfolio</vt:lpstr>
      <vt:lpstr>E-portffolio E-portfolio</vt:lpstr>
      <vt:lpstr>Addasrwydd i Ymarfer Fitness to Practice</vt:lpstr>
      <vt:lpstr>Addasrwydd i Ymarfer Fitness to Practice</vt:lpstr>
      <vt:lpstr>Addasrwydd i Ymarfer Fitness to Practice</vt:lpstr>
      <vt:lpstr>Cymorth ariannol Financial support</vt:lpstr>
      <vt:lpstr>Wythnos gyntaf ar Leoliad First week at Placement</vt:lpstr>
      <vt:lpstr>Erbyn wythnos nesaf… By next week…</vt:lpstr>
      <vt:lpstr>Cwestiynau?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Alison Rees-Edwards</cp:lastModifiedBy>
  <cp:revision>61</cp:revision>
  <dcterms:created xsi:type="dcterms:W3CDTF">2017-02-08T11:33:06Z</dcterms:created>
  <dcterms:modified xsi:type="dcterms:W3CDTF">2022-10-10T14:18:53Z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0x010100DAE450935A8C7D4E950F571ADA136B5D</vt:lpwstr>
  </property>
</Properties>
</file>