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312" r:id="rId3"/>
    <p:sldId id="313" r:id="rId4"/>
    <p:sldId id="314" r:id="rId5"/>
    <p:sldId id="315" r:id="rId6"/>
    <p:sldId id="262" r:id="rId7"/>
    <p:sldId id="263" r:id="rId8"/>
    <p:sldId id="316" r:id="rId9"/>
    <p:sldId id="261" r:id="rId10"/>
    <p:sldId id="303" r:id="rId11"/>
    <p:sldId id="310" r:id="rId12"/>
    <p:sldId id="265" r:id="rId13"/>
    <p:sldId id="266" r:id="rId14"/>
    <p:sldId id="267" r:id="rId15"/>
    <p:sldId id="268" r:id="rId16"/>
    <p:sldId id="26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87570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EF1E2-7578-4835-9F92-C0AE848AFC5C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47FE1-3839-42A3-AB2B-033E200ED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51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Royal_Society_for_the_Prevention_of_Cruelty_to_Animals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Creation of the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Royal Society for the Prevention of Cruelty to Animals"/>
              </a:rPr>
              <a:t>Royal Society for the Prevention of Cruelty to Animals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(RSPCA) in the United Kingdom in 1824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596D8-C0B6-4C8D-B404-FE0B4444A04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1576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https://www.cppe.ac.uk/e-learning/scva/story_content/external_files/safeguarding%20children%20and%20vulnerable%20adults%20useful%20policy%20documents.pdf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47FE1-3839-42A3-AB2B-033E200ED0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8849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https://www.gov.uk/government/collections/serious-crime-bill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596D8-C0B6-4C8D-B404-FE0B4444A04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57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93DF-D5D3-49CA-B041-01F3E06ABD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96B28A-B638-4466-9EE5-2E4407B42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46EF1-83E7-4A39-886A-492FB5BE7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8FC3B-0813-4CA8-A60D-6CC46110A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A7598-CAD4-45EC-B1CC-20A7D8D28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81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2588C-F031-45DD-9362-FB1D892ED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4250E-41AB-4F64-A703-8A9AC449E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70D61-AAD7-4F6D-A8F8-BF230BB8B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0B441-0850-4192-AFEF-A790C7D92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2FC2C-4A0F-4AB3-A639-AEDE4F97D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11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8B336-9BB6-44D9-A388-DD510A222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7E1F1-1187-4230-8E4D-CFECCDD56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4B1C-3411-42AA-A2F1-732656118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17530-39BE-45ED-B196-67269525C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7B533-64B1-454D-8773-3D43DF00C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19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FAF4A-F200-4D94-9724-DD0975D20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37FFE-4A7B-4177-933F-6348EDC8EC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7B711E-5F0D-4AB3-938F-03D10D22A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C6241-6A6B-4D51-A1F1-727F97D1C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C495F5-2F6F-4781-9B07-6AB466006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5765E-C36C-4853-9F80-73238B4CC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745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68620-2186-4D7A-9ED2-975BD5613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E4AB72-CFEB-453A-88B1-17AE5691D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B03F69-1AB9-489E-B6F8-9C0EA6CEC2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BB32FA-AA76-409F-9651-72059C53ED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FFFDF2-1B1B-4970-B9E0-635FE218C7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D4A10-B7F0-4E9E-AE6D-C64A98EB9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E0C908-4289-4A37-BAC8-D15B1C4A1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E4618B-5E52-47E3-8FB5-C464AA9B9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863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6F82F-0A19-4400-93AD-4CF0FDC00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143800-E52E-411B-8032-96BEBB6D5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39EC97-FE54-4970-B113-68ED0285C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B86E4A-081C-436B-A740-FEA682C12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49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5A7145-819F-444D-B94F-C462EE119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4E2871-8E7E-404E-B61D-5875C349C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1A70C1-5B2B-4841-9AA5-F281D02CB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87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CDB8-DA79-4D9F-850F-032B769FB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86D09-177F-48B7-B450-3F6F41FD4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68024-DE0E-4309-88A3-258C0616D8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7C6A01-D149-4C6A-BC95-E72B94352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86087-F2D8-40FC-B3F8-DC40F438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76FD4-1EB3-47A2-9620-CA4E25DBF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793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368C6-E232-427B-800C-E6A6E84DD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2C61C3-0717-4E6A-BDFF-E68462624A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84BE98-182F-4F30-BA15-A6AC2113F3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C28F65-78F9-45D3-BDEB-DED654589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FFDBE5-7AB2-46D1-AC70-AE22F6E78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25E266-1CB3-4030-9459-35F4BB48B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102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2CFCE-A9F1-4CEC-807E-B68B1B323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89D3D-8905-4B43-B7F3-3C0E521347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8776F-EFD2-4B9E-BE14-8C774291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B4D7B-55A5-46BF-BBC5-7B6C42C33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305587-45F8-479B-BB78-4F0901505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89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AA660E-D8D7-49CD-84E3-D461285A31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794AFC-CF2D-45F9-A4DE-E35214A215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030CB-AB2A-4C47-A92D-5181CC15D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29E31-042A-49C0-9692-D42C8FA49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239D7-E6B9-44B1-815F-C60A8BCB1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52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51B0DC-8CD3-4790-9477-ECF50E564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D1BBF2-8728-4E84-91E7-272722580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02B9E-61F2-4552-8FB7-8AE8A57FD9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E0EB20-4017-44ED-A77B-0CF42AE59BB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A5986-3433-491A-B508-AC5DCC6A7E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2E56B-294A-46CD-93AB-8EFF386FB5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75362-E2A3-4D02-9B40-82BB59214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707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5hjHBtO-yY" TargetMode="External"/><Relationship Id="rId2" Type="http://schemas.openxmlformats.org/officeDocument/2006/relationships/hyperlink" Target="https://www.youtube.com/watch?v=7T2CVRl75K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XAK1F1A2Oc8" TargetMode="External"/><Relationship Id="rId5" Type="http://schemas.openxmlformats.org/officeDocument/2006/relationships/hyperlink" Target="https://www.youtube.com/watch?v=wFcn2kSXKPY" TargetMode="External"/><Relationship Id="rId4" Type="http://schemas.openxmlformats.org/officeDocument/2006/relationships/hyperlink" Target="https://www.youtube.com/watch?v=KEXJuUIE4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526157C-6893-4E05-952D-C6B6EB2C50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0" b="315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AF767-659F-45AE-9C69-F4B7C9ABA8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dirty="0"/>
              <a:t>Week 3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A3D972-85D8-4F2F-878F-EAE6FB7E21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3600" dirty="0"/>
              <a:t>Tutorial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53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6F291-0205-43B2-871D-7B164A32C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5"/>
            <a:ext cx="10905066" cy="722062"/>
          </a:xfrm>
        </p:spPr>
        <p:txBody>
          <a:bodyPr>
            <a:normAutofit/>
          </a:bodyPr>
          <a:lstStyle/>
          <a:p>
            <a:r>
              <a:rPr lang="en-GB" sz="2800" dirty="0"/>
              <a:t>Carl Beech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C852D-0C02-427F-8EB6-5570D0C29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181686"/>
            <a:ext cx="10905066" cy="4995277"/>
          </a:xfrm>
        </p:spPr>
        <p:txBody>
          <a:bodyPr>
            <a:noAutofit/>
          </a:bodyPr>
          <a:lstStyle/>
          <a:p>
            <a:r>
              <a:rPr lang="en-GB" dirty="0"/>
              <a:t>Operation Midland</a:t>
            </a:r>
          </a:p>
          <a:p>
            <a:r>
              <a:rPr lang="en-GB" dirty="0"/>
              <a:t>False allegations about being taken to exclusive parties </a:t>
            </a:r>
          </a:p>
          <a:p>
            <a:r>
              <a:rPr lang="en-GB" dirty="0"/>
              <a:t>Accused: former PM Sir Edward Heath, former HS Leon Brittan, the then chief of defence staff Lord Bramall, the ex-MI5 chief Sir Michael Hanley &amp; other MP’s</a:t>
            </a:r>
          </a:p>
          <a:p>
            <a:r>
              <a:rPr lang="en-GB" dirty="0"/>
              <a:t>Operation Midland closed March 2016 with no charges brought.</a:t>
            </a:r>
          </a:p>
          <a:p>
            <a:r>
              <a:rPr lang="en-GB" dirty="0"/>
              <a:t>Beech spoken to by officers from the child abuse team and murder investigation team. They believed information was credible and true.</a:t>
            </a:r>
          </a:p>
          <a:p>
            <a:r>
              <a:rPr lang="en-GB" dirty="0"/>
              <a:t>Report showed 43 individual errors made by officers</a:t>
            </a:r>
          </a:p>
          <a:p>
            <a:pPr lvl="1"/>
            <a:r>
              <a:rPr lang="en-GB" sz="2800" dirty="0"/>
              <a:t>misleading a judge to get search warrants, five officers, were referred to the Independent Police Complaints Commission for failings.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482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2B6CD-6739-443E-9D72-BA7335FF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51395"/>
            <a:ext cx="10905066" cy="733343"/>
          </a:xfrm>
        </p:spPr>
        <p:txBody>
          <a:bodyPr>
            <a:normAutofit/>
          </a:bodyPr>
          <a:lstStyle/>
          <a:p>
            <a:r>
              <a:rPr lang="en-GB" sz="3600"/>
              <a:t>False Claims - Beech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41356-8DAA-4B38-95D3-00C510A6B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236133"/>
            <a:ext cx="10905066" cy="4940830"/>
          </a:xfrm>
        </p:spPr>
        <p:txBody>
          <a:bodyPr>
            <a:normAutofit/>
          </a:bodyPr>
          <a:lstStyle/>
          <a:p>
            <a:r>
              <a:rPr lang="en-GB" sz="2400" dirty="0"/>
              <a:t>Tortured at swimming pools - life-long fear of and inability to swim.</a:t>
            </a:r>
            <a:br>
              <a:rPr lang="en-GB" sz="2400" dirty="0"/>
            </a:br>
            <a:r>
              <a:rPr lang="en-GB" sz="2400" b="1" dirty="0"/>
              <a:t>Reality:</a:t>
            </a:r>
            <a:r>
              <a:rPr lang="en-GB" sz="2400" dirty="0"/>
              <a:t> enjoyed swimming, confident been snorkelling</a:t>
            </a:r>
          </a:p>
          <a:p>
            <a:r>
              <a:rPr lang="en-GB" sz="2400" dirty="0"/>
              <a:t>Subjected to electric shock treatment and suffered countless fractures to his head and body, puncture wounds to his groin </a:t>
            </a:r>
            <a:r>
              <a:rPr lang="en-GB" sz="2400" b="1" dirty="0"/>
              <a:t>Reality: </a:t>
            </a:r>
            <a:r>
              <a:rPr lang="en-GB" sz="2400" dirty="0"/>
              <a:t>ex-wife never noticed any marks on his body, no medical records. He refused even a very basic medical examination during the police investigation.</a:t>
            </a:r>
          </a:p>
          <a:p>
            <a:r>
              <a:rPr lang="en-GB" sz="2400" dirty="0"/>
              <a:t> Penknife used to threaten to cut his genitals . </a:t>
            </a:r>
            <a:r>
              <a:rPr lang="en-GB" sz="2400" b="1" dirty="0"/>
              <a:t>Reality: </a:t>
            </a:r>
            <a:r>
              <a:rPr lang="en-GB" sz="2400" dirty="0"/>
              <a:t>His wife recognised the knife as an item stored among Beech’s treasures in his ‘happy memories’ box.</a:t>
            </a:r>
          </a:p>
          <a:p>
            <a:r>
              <a:rPr lang="en-GB" sz="2400" dirty="0"/>
              <a:t>That he was regularly taken out of school and abused at more than 20 locations. </a:t>
            </a:r>
            <a:r>
              <a:rPr lang="en-GB" sz="2400" b="1" dirty="0"/>
              <a:t>Reality:</a:t>
            </a:r>
            <a:r>
              <a:rPr lang="en-GB" sz="2400" dirty="0"/>
              <a:t> School reports show his attendance was good - one year he even received an award for 100% punctuality</a:t>
            </a:r>
            <a:r>
              <a:rPr lang="en-GB" sz="2000" dirty="0"/>
              <a:t>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141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AF4A7B-26E9-4279-A5C6-4F9ADCDC2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648937"/>
          </a:xfrm>
        </p:spPr>
        <p:txBody>
          <a:bodyPr>
            <a:normAutofit/>
          </a:bodyPr>
          <a:lstStyle/>
          <a:p>
            <a:r>
              <a:rPr lang="en-GB" sz="3600" dirty="0"/>
              <a:t>False Claims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72A08-DE40-4FD6-83A1-708E0C0BB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362064"/>
            <a:ext cx="10905066" cy="4814899"/>
          </a:xfrm>
        </p:spPr>
        <p:txBody>
          <a:bodyPr>
            <a:normAutofit/>
          </a:bodyPr>
          <a:lstStyle/>
          <a:p>
            <a:r>
              <a:rPr lang="en-GB" dirty="0"/>
              <a:t>Sketches of locations he was abused, memories ‘flashing up in his head’. </a:t>
            </a:r>
            <a:r>
              <a:rPr lang="en-GB" b="1" dirty="0"/>
              <a:t>Reality: </a:t>
            </a:r>
            <a:r>
              <a:rPr lang="en-GB" dirty="0"/>
              <a:t>His initial images from 2012 were more akin to a toddler’s drawing – internet research.</a:t>
            </a:r>
          </a:p>
          <a:p>
            <a:r>
              <a:rPr lang="en-GB" dirty="0"/>
              <a:t>Witnessed the murder of three children. </a:t>
            </a:r>
            <a:r>
              <a:rPr lang="en-GB" b="1" dirty="0"/>
              <a:t>Reality:</a:t>
            </a:r>
            <a:r>
              <a:rPr lang="en-GB" dirty="0"/>
              <a:t> either never existed, other was Martin Allen who disappeared in 1979. </a:t>
            </a:r>
          </a:p>
          <a:p>
            <a:r>
              <a:rPr lang="en-GB" dirty="0"/>
              <a:t>Supposed witness ‘Fred’, was apparently liaising with Beech via a email, who contacted police to express his fears. </a:t>
            </a:r>
            <a:r>
              <a:rPr lang="en-GB" b="1" dirty="0"/>
              <a:t>Reality:</a:t>
            </a:r>
            <a:r>
              <a:rPr lang="en-GB" dirty="0"/>
              <a:t> ‘Fred’ never existed, emails were registered to Beech.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930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C940B-1C22-4BAA-A137-A4DA066FF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5"/>
            <a:ext cx="10905066" cy="780210"/>
          </a:xfrm>
        </p:spPr>
        <p:txBody>
          <a:bodyPr>
            <a:normAutofit/>
          </a:bodyPr>
          <a:lstStyle/>
          <a:p>
            <a:r>
              <a:rPr lang="en-GB" sz="3600" dirty="0"/>
              <a:t>Twilight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56AE2-F4CD-4672-A0DD-48FAB9807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423680"/>
            <a:ext cx="10905066" cy="4753283"/>
          </a:xfrm>
        </p:spPr>
        <p:txBody>
          <a:bodyPr>
            <a:normAutofit/>
          </a:bodyPr>
          <a:lstStyle/>
          <a:p>
            <a:r>
              <a:rPr lang="en-GB" sz="2400" dirty="0"/>
              <a:t>Some victims will wait until they are older – nothing to loose, individuals have died.</a:t>
            </a:r>
          </a:p>
          <a:p>
            <a:pPr lvl="1"/>
            <a:r>
              <a:rPr lang="en-GB" dirty="0"/>
              <a:t>Jimmy Savile / one report confidence to report / job loss / Little victim support</a:t>
            </a:r>
          </a:p>
          <a:p>
            <a:r>
              <a:rPr lang="en-GB" sz="2400" dirty="0"/>
              <a:t>Shame</a:t>
            </a:r>
          </a:p>
          <a:p>
            <a:r>
              <a:rPr lang="en-GB" sz="2400" dirty="0"/>
              <a:t>Blame self</a:t>
            </a:r>
          </a:p>
          <a:p>
            <a:r>
              <a:rPr lang="en-GB" sz="2400" dirty="0"/>
              <a:t>Denial</a:t>
            </a:r>
          </a:p>
          <a:p>
            <a:r>
              <a:rPr lang="en-GB" sz="2400" dirty="0"/>
              <a:t>Fear of consequences</a:t>
            </a:r>
          </a:p>
          <a:p>
            <a:r>
              <a:rPr lang="en-GB" sz="2400" dirty="0"/>
              <a:t>Low self esteem</a:t>
            </a:r>
          </a:p>
          <a:p>
            <a:r>
              <a:rPr lang="en-GB" sz="2400" dirty="0"/>
              <a:t>History</a:t>
            </a:r>
          </a:p>
          <a:p>
            <a:r>
              <a:rPr lang="en-GB" sz="2400" dirty="0"/>
              <a:t>Lack of information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57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7">
            <a:extLst>
              <a:ext uri="{FF2B5EF4-FFF2-40B4-BE49-F238E27FC236}">
                <a16:creationId xmlns:a16="http://schemas.microsoft.com/office/drawing/2014/main" id="{D5189306-04D9-4982-9EBE-938B344A1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9">
            <a:extLst>
              <a:ext uri="{FF2B5EF4-FFF2-40B4-BE49-F238E27FC236}">
                <a16:creationId xmlns:a16="http://schemas.microsoft.com/office/drawing/2014/main" id="{102C4642-2AB4-49A1-89D9-3E5C01E99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872577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11">
            <a:extLst>
              <a:ext uri="{FF2B5EF4-FFF2-40B4-BE49-F238E27FC236}">
                <a16:creationId xmlns:a16="http://schemas.microsoft.com/office/drawing/2014/main" id="{82EAAEF9-78E9-4B67-93B4-CD09F7570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069931" y="-1536286"/>
            <a:ext cx="6135300" cy="6135298"/>
          </a:xfrm>
          <a:custGeom>
            <a:avLst/>
            <a:gdLst>
              <a:gd name="connsiteX0" fmla="*/ 0 w 6135300"/>
              <a:gd name="connsiteY0" fmla="*/ 3971712 h 6135298"/>
              <a:gd name="connsiteX1" fmla="*/ 3971712 w 6135300"/>
              <a:gd name="connsiteY1" fmla="*/ 0 h 6135298"/>
              <a:gd name="connsiteX2" fmla="*/ 6135300 w 6135300"/>
              <a:gd name="connsiteY2" fmla="*/ 0 h 6135298"/>
              <a:gd name="connsiteX3" fmla="*/ 6135300 w 6135300"/>
              <a:gd name="connsiteY3" fmla="*/ 6135298 h 6135298"/>
              <a:gd name="connsiteX4" fmla="*/ 0 w 6135300"/>
              <a:gd name="connsiteY4" fmla="*/ 6135298 h 6135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6135298">
                <a:moveTo>
                  <a:pt x="0" y="3971712"/>
                </a:moveTo>
                <a:lnTo>
                  <a:pt x="3971712" y="0"/>
                </a:lnTo>
                <a:lnTo>
                  <a:pt x="6135300" y="0"/>
                </a:lnTo>
                <a:lnTo>
                  <a:pt x="6135300" y="6135298"/>
                </a:lnTo>
                <a:lnTo>
                  <a:pt x="0" y="6135298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13">
            <a:extLst>
              <a:ext uri="{FF2B5EF4-FFF2-40B4-BE49-F238E27FC236}">
                <a16:creationId xmlns:a16="http://schemas.microsoft.com/office/drawing/2014/main" id="{2CE23D09-8BA3-4FEE-892D-ACE847DC0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050242" y="292975"/>
            <a:ext cx="5056735" cy="9206602"/>
          </a:xfrm>
          <a:custGeom>
            <a:avLst/>
            <a:gdLst>
              <a:gd name="connsiteX0" fmla="*/ 0 w 5053652"/>
              <a:gd name="connsiteY0" fmla="*/ 209273 h 9200989"/>
              <a:gd name="connsiteX1" fmla="*/ 209274 w 5053652"/>
              <a:gd name="connsiteY1" fmla="*/ 0 h 9200989"/>
              <a:gd name="connsiteX2" fmla="*/ 5053652 w 5053652"/>
              <a:gd name="connsiteY2" fmla="*/ 4844379 h 9200989"/>
              <a:gd name="connsiteX3" fmla="*/ 697042 w 5053652"/>
              <a:gd name="connsiteY3" fmla="*/ 9200989 h 9200989"/>
              <a:gd name="connsiteX4" fmla="*/ 0 w 5053652"/>
              <a:gd name="connsiteY4" fmla="*/ 9200989 h 9200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53652" h="9200989">
                <a:moveTo>
                  <a:pt x="0" y="209273"/>
                </a:moveTo>
                <a:lnTo>
                  <a:pt x="209274" y="0"/>
                </a:lnTo>
                <a:lnTo>
                  <a:pt x="5053652" y="4844379"/>
                </a:lnTo>
                <a:lnTo>
                  <a:pt x="697042" y="9200989"/>
                </a:lnTo>
                <a:lnTo>
                  <a:pt x="0" y="9200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Rectangle 15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35" name="Freeform: Shape 17">
            <a:extLst>
              <a:ext uri="{FF2B5EF4-FFF2-40B4-BE49-F238E27FC236}">
                <a16:creationId xmlns:a16="http://schemas.microsoft.com/office/drawing/2014/main" id="{6BFBE7AA-40DE-4FE5-B385-5CA874501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6 w 5353835"/>
              <a:gd name="connsiteY0" fmla="*/ 5273742 h 5353835"/>
              <a:gd name="connsiteX1" fmla="*/ 4927602 w 5353835"/>
              <a:gd name="connsiteY1" fmla="*/ 5273742 h 5353835"/>
              <a:gd name="connsiteX2" fmla="*/ 4847509 w 5353835"/>
              <a:gd name="connsiteY2" fmla="*/ 5353835 h 5353835"/>
              <a:gd name="connsiteX3" fmla="*/ 770599 w 5353835"/>
              <a:gd name="connsiteY3" fmla="*/ 5353835 h 5353835"/>
              <a:gd name="connsiteX4" fmla="*/ 422575 w 5353835"/>
              <a:gd name="connsiteY4" fmla="*/ 80093 h 5353835"/>
              <a:gd name="connsiteX5" fmla="*/ 50266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47509 h 5353835"/>
              <a:gd name="connsiteX8" fmla="*/ 5273742 w 5353835"/>
              <a:gd name="connsiteY8" fmla="*/ 4927602 h 5353835"/>
              <a:gd name="connsiteX9" fmla="*/ 5273742 w 5353835"/>
              <a:gd name="connsiteY9" fmla="*/ 80093 h 5353835"/>
              <a:gd name="connsiteX10" fmla="*/ 0 w 5353835"/>
              <a:gd name="connsiteY10" fmla="*/ 502667 h 5353835"/>
              <a:gd name="connsiteX11" fmla="*/ 80093 w 5353835"/>
              <a:gd name="connsiteY11" fmla="*/ 422574 h 5353835"/>
              <a:gd name="connsiteX12" fmla="*/ 80093 w 5353835"/>
              <a:gd name="connsiteY12" fmla="*/ 4663329 h 5353835"/>
              <a:gd name="connsiteX13" fmla="*/ 0 w 5353835"/>
              <a:gd name="connsiteY13" fmla="*/ 4583236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6" y="5273742"/>
                </a:moveTo>
                <a:lnTo>
                  <a:pt x="4927602" y="5273742"/>
                </a:lnTo>
                <a:lnTo>
                  <a:pt x="4847509" y="5353835"/>
                </a:lnTo>
                <a:lnTo>
                  <a:pt x="770599" y="5353835"/>
                </a:lnTo>
                <a:close/>
                <a:moveTo>
                  <a:pt x="422575" y="80093"/>
                </a:moveTo>
                <a:lnTo>
                  <a:pt x="502668" y="0"/>
                </a:lnTo>
                <a:lnTo>
                  <a:pt x="5353835" y="0"/>
                </a:lnTo>
                <a:lnTo>
                  <a:pt x="5353835" y="4847509"/>
                </a:lnTo>
                <a:lnTo>
                  <a:pt x="5273742" y="4927602"/>
                </a:lnTo>
                <a:lnTo>
                  <a:pt x="5273742" y="80093"/>
                </a:lnTo>
                <a:close/>
                <a:moveTo>
                  <a:pt x="0" y="502667"/>
                </a:moveTo>
                <a:lnTo>
                  <a:pt x="80093" y="422574"/>
                </a:lnTo>
                <a:lnTo>
                  <a:pt x="80093" y="4663329"/>
                </a:lnTo>
                <a:lnTo>
                  <a:pt x="0" y="4583236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2AE91-19A9-42FB-8917-3D4872950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70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080808"/>
                </a:solidFill>
              </a:rPr>
              <a:t>National Drivers for Vulnerable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516DCA-4CA8-4C70-A7CE-ED470132CD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6005" y="4552049"/>
            <a:ext cx="2442690" cy="915772"/>
          </a:xfrm>
          <a:noFill/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80808"/>
                </a:solidFill>
              </a:rPr>
              <a:t>Warning  - Video content may upset you!</a:t>
            </a:r>
          </a:p>
        </p:txBody>
      </p:sp>
      <p:sp>
        <p:nvSpPr>
          <p:cNvPr id="36" name="Isosceles Triangle 19">
            <a:extLst>
              <a:ext uri="{FF2B5EF4-FFF2-40B4-BE49-F238E27FC236}">
                <a16:creationId xmlns:a16="http://schemas.microsoft.com/office/drawing/2014/main" id="{41ACE746-85D5-45EE-8944-61B542B39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26569" y="0"/>
            <a:ext cx="3216074" cy="1608038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21">
            <a:extLst>
              <a:ext uri="{FF2B5EF4-FFF2-40B4-BE49-F238E27FC236}">
                <a16:creationId xmlns:a16="http://schemas.microsoft.com/office/drawing/2014/main" id="{00BB3E03-CC38-4FA6-9A99-701C62D05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6059" y="4738109"/>
            <a:ext cx="4239780" cy="21198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425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8DAF1-F13E-4004-8877-7A60847B6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1ED96-96E4-4B0C-BD35-C93A64F66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https://www.youtube.com/watch?v=7T2CVRl75K0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https://www.youtube.com/watch?v=N5hjHBtO-yY</a:t>
            </a:r>
            <a:endParaRPr lang="en-GB" dirty="0"/>
          </a:p>
          <a:p>
            <a:r>
              <a:rPr lang="en-GB" dirty="0">
                <a:hlinkClick r:id="rId4"/>
              </a:rPr>
              <a:t>https://www.youtube.com/watch?v=KEXJuUIE4A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https://www.youtube.com/watch?v=wFcn2kSXKPY</a:t>
            </a:r>
            <a:endParaRPr lang="en-GB" dirty="0"/>
          </a:p>
          <a:p>
            <a:r>
              <a:rPr lang="en-GB" dirty="0">
                <a:hlinkClick r:id="rId6"/>
              </a:rPr>
              <a:t>https://www.youtube.com/watch?v=XAK1F1A2Oc8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735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74D1B-E187-4DB1-8BA9-CA285E686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National Drivers for Vulnerable People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Team">
            <a:extLst>
              <a:ext uri="{FF2B5EF4-FFF2-40B4-BE49-F238E27FC236}">
                <a16:creationId xmlns:a16="http://schemas.microsoft.com/office/drawing/2014/main" id="{7E62B454-AA18-4650-A486-3621057D548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437" y="1700784"/>
            <a:ext cx="3785616" cy="37856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152BF-5831-44F1-833D-81EE6D8DA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072" y="2421683"/>
            <a:ext cx="4765949" cy="3353476"/>
          </a:xfrm>
        </p:spPr>
        <p:txBody>
          <a:bodyPr anchor="t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Why should we protect vulnerable people? 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Who cares?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Does it effect me?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What are they going to give back into society?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Turn a blind eye!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765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E806EF-49BF-4973-81DB-530AB35E8E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l="17698" r="24574" b="-1"/>
          <a:stretch/>
        </p:blipFill>
        <p:spPr>
          <a:xfrm>
            <a:off x="20" y="10"/>
            <a:ext cx="2970445" cy="33832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F82263-E291-47E6-A156-F1DBA049E3B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/>
          <a:srcRect l="17158" r="22042"/>
          <a:stretch/>
        </p:blipFill>
        <p:spPr>
          <a:xfrm>
            <a:off x="3072956" y="10"/>
            <a:ext cx="2970465" cy="3383268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31278A-A4A5-425C-9B0D-A71F3DD550E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/>
          <a:srcRect l="20158" r="21208" b="-3"/>
          <a:stretch/>
        </p:blipFill>
        <p:spPr>
          <a:xfrm>
            <a:off x="6145909" y="10"/>
            <a:ext cx="2971800" cy="33832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EE37CB-3B67-45F5-B910-20A99A79DB4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/>
          <a:srcRect l="25247" r="24686" b="1"/>
          <a:stretch/>
        </p:blipFill>
        <p:spPr>
          <a:xfrm>
            <a:off x="9220200" y="10"/>
            <a:ext cx="2971800" cy="33832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E1DECE-1378-45D3-8918-81C2F44EFFF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/>
          <a:srcRect t="5084" r="-1" b="445"/>
          <a:stretch/>
        </p:blipFill>
        <p:spPr>
          <a:xfrm>
            <a:off x="-1018" y="3474720"/>
            <a:ext cx="6044438" cy="338328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3C4D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A245B-68FC-435E-88F0-46C2B051F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9648" y="3873461"/>
            <a:ext cx="5193748" cy="63712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Animals </a:t>
            </a:r>
            <a:r>
              <a:rPr lang="en-GB" sz="2800" dirty="0"/>
              <a:t>equal, free, and happy?</a:t>
            </a:r>
            <a:endParaRPr lang="en-US" sz="2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3CDED8F-483C-4F2B-889B-53F4D1331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9648" y="4510585"/>
            <a:ext cx="5366610" cy="1758732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RSPCA established 1824</a:t>
            </a:r>
          </a:p>
          <a:p>
            <a:r>
              <a:rPr lang="en-US" sz="1800" dirty="0">
                <a:solidFill>
                  <a:srgbClr val="FFFFFF"/>
                </a:solidFill>
              </a:rPr>
              <a:t>First Animal protection Act 1835</a:t>
            </a:r>
          </a:p>
          <a:p>
            <a:r>
              <a:rPr lang="en-US" sz="1800" dirty="0">
                <a:solidFill>
                  <a:srgbClr val="FFFFFF"/>
                </a:solidFill>
              </a:rPr>
              <a:t>First Children's Act 1889</a:t>
            </a:r>
          </a:p>
        </p:txBody>
      </p:sp>
    </p:spTree>
    <p:extLst>
      <p:ext uri="{BB962C8B-B14F-4D97-AF65-F5344CB8AC3E}">
        <p14:creationId xmlns:p14="http://schemas.microsoft.com/office/powerpoint/2010/main" val="24667784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65D986-24B5-4BE6-9AA4-29A575457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Everyone has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CF642-DFE7-4700-AE51-13DEA274B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The abuse, exploitation and neglect of any adult or child (&amp; animal) is unacceptable</a:t>
            </a:r>
            <a:endParaRPr lang="en-US" sz="2400" dirty="0">
              <a:solidFill>
                <a:schemeClr val="tx2"/>
              </a:solidFill>
            </a:endParaRPr>
          </a:p>
          <a:p>
            <a:pPr lvl="0"/>
            <a:r>
              <a:rPr lang="en-US" sz="2400" dirty="0">
                <a:solidFill>
                  <a:schemeClr val="tx2"/>
                </a:solidFill>
              </a:rPr>
              <a:t>We have the right to live free from fear, abuse and neglect.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Organisations</a:t>
            </a:r>
            <a:r>
              <a:rPr lang="en-US" sz="2400" dirty="0">
                <a:solidFill>
                  <a:schemeClr val="tx2"/>
                </a:solidFill>
              </a:rPr>
              <a:t> &amp; individuals have a responsibility to protect vulnerable people’s safety and basic human rights.  </a:t>
            </a:r>
          </a:p>
          <a:p>
            <a:r>
              <a:rPr lang="en-US" sz="2400" dirty="0">
                <a:solidFill>
                  <a:schemeClr val="tx2"/>
                </a:solidFill>
              </a:rPr>
              <a:t>Safeguarding vulnerable people is everybody’s business.</a:t>
            </a:r>
            <a:endParaRPr lang="en-GB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If not you, then who?</a:t>
            </a:r>
            <a:endParaRPr lang="en-GB" sz="24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175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Wales 2018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240" y="1920240"/>
            <a:ext cx="10317480" cy="4572000"/>
          </a:xfrm>
        </p:spPr>
        <p:txBody>
          <a:bodyPr anchor="t">
            <a:normAutofit/>
          </a:bodyPr>
          <a:lstStyle/>
          <a:p>
            <a:r>
              <a:rPr lang="en-GB" sz="2400" dirty="0"/>
              <a:t>The Social Services and Well-being (Wales) Act </a:t>
            </a:r>
          </a:p>
          <a:p>
            <a:pPr lvl="1"/>
            <a:r>
              <a:rPr lang="en-GB" dirty="0"/>
              <a:t>Introduced effective partnership approach to safeguarding</a:t>
            </a:r>
          </a:p>
          <a:p>
            <a:r>
              <a:rPr lang="en-GB" sz="2400" dirty="0"/>
              <a:t>States that it is ‘everyone's responsibility’ in keeping people safe</a:t>
            </a:r>
          </a:p>
          <a:p>
            <a:pPr lvl="1"/>
            <a:r>
              <a:rPr lang="en-GB" dirty="0"/>
              <a:t>Professionals and organisations play their role but also the public.</a:t>
            </a:r>
          </a:p>
          <a:p>
            <a:pPr lvl="1"/>
            <a:r>
              <a:rPr lang="en-GB" dirty="0"/>
              <a:t>Safeguarding boards</a:t>
            </a:r>
          </a:p>
          <a:p>
            <a:pPr lvl="1"/>
            <a:r>
              <a:rPr lang="en-GB" dirty="0"/>
              <a:t>Does not stand alone will work with other Acts - Children Act 1989; Care Act 2014</a:t>
            </a:r>
          </a:p>
          <a:p>
            <a:pPr lvl="1"/>
            <a:r>
              <a:rPr lang="en-GB" dirty="0"/>
              <a:t>Adult protection and support order: social worker can go into a building with a police officer to see the person; speak in private to the person; check if the person is making their own choices; check if the person is an adult at risk and offer help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C0C5D-BB3F-471E-808D-E325457BD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7"/>
            <a:ext cx="6586491" cy="772814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70830-899C-43E1-8096-05A09F4C4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61160"/>
            <a:ext cx="6586489" cy="4562659"/>
          </a:xfrm>
        </p:spPr>
        <p:txBody>
          <a:bodyPr>
            <a:normAutofit/>
          </a:bodyPr>
          <a:lstStyle/>
          <a:p>
            <a:r>
              <a:rPr lang="en-GB" sz="2000" dirty="0"/>
              <a:t>Safeguarding should not be a new strategy.</a:t>
            </a:r>
          </a:p>
          <a:p>
            <a:r>
              <a:rPr lang="en-GB" sz="2000" dirty="0"/>
              <a:t>It should have always been there.</a:t>
            </a:r>
          </a:p>
          <a:p>
            <a:r>
              <a:rPr lang="en-GB" sz="2000" dirty="0"/>
              <a:t>We need a radical change.</a:t>
            </a:r>
          </a:p>
          <a:p>
            <a:r>
              <a:rPr lang="en-GB" sz="2000" dirty="0"/>
              <a:t>Safeguarding will always be at the heart of all organisations.</a:t>
            </a:r>
          </a:p>
          <a:p>
            <a:r>
              <a:rPr lang="en-GB" sz="2000" dirty="0"/>
              <a:t>Department of Health to publish Protecting children in 1988. Document recognised different types of abuse emotional, sexual and neglect.</a:t>
            </a:r>
          </a:p>
          <a:p>
            <a:r>
              <a:rPr lang="en-GB" sz="2000" dirty="0"/>
              <a:t>https://www.virtual-college.co.uk/safeguarding-children-timeline/index.html</a:t>
            </a:r>
          </a:p>
          <a:p>
            <a:r>
              <a:rPr lang="en-GB" sz="2000" dirty="0"/>
              <a:t>It has to be!</a:t>
            </a:r>
          </a:p>
          <a:p>
            <a:r>
              <a:rPr lang="en-GB" sz="2000" dirty="0"/>
              <a:t>Mistakes have happened: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54A603-3075-4822-8790-74F09154EF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640" r="67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12516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64227-2FD4-4C6C-B791-744BEE59B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Winterbourne View Residential Hospital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B52E8-9835-4816-AB69-1C04A0EE0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026920"/>
            <a:ext cx="9367204" cy="4191000"/>
          </a:xfrm>
        </p:spPr>
        <p:txBody>
          <a:bodyPr anchor="t">
            <a:normAutofit/>
          </a:bodyPr>
          <a:lstStyle/>
          <a:p>
            <a:r>
              <a:rPr lang="en-GB" sz="2400" dirty="0"/>
              <a:t>Report found Avon and Somerset police were aware of 29 incidents between 2008 and 2011</a:t>
            </a:r>
          </a:p>
          <a:p>
            <a:r>
              <a:rPr lang="en-GB" sz="2400" dirty="0"/>
              <a:t>South Gloucestershire Adult Services received 40 safeguarding alerts </a:t>
            </a:r>
          </a:p>
          <a:p>
            <a:r>
              <a:rPr lang="en-GB" sz="2400" dirty="0"/>
              <a:t>BUT the local authority's expectation that the private hospital would "honestly report" the allegations was "misplaced"</a:t>
            </a:r>
          </a:p>
          <a:p>
            <a:r>
              <a:rPr lang="en-GB" sz="2400" dirty="0"/>
              <a:t>BBC footage of vulnerable patients being repeatedly pinned down, slapped, dragged into showers while fully clothed, taunted and teased.</a:t>
            </a:r>
          </a:p>
          <a:p>
            <a:r>
              <a:rPr lang="en-GB" sz="2400" dirty="0"/>
              <a:t>https://www.bbc.co.uk/news/uk-13548222</a:t>
            </a:r>
          </a:p>
        </p:txBody>
      </p:sp>
    </p:spTree>
    <p:extLst>
      <p:ext uri="{BB962C8B-B14F-4D97-AF65-F5344CB8AC3E}">
        <p14:creationId xmlns:p14="http://schemas.microsoft.com/office/powerpoint/2010/main" val="1218384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32F3-A86C-429F-A9F6-93EAD6C6A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Steven Hoskin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2959A-FAAD-4B3D-AA0E-AB45BDD2A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54" y="1920240"/>
            <a:ext cx="10656466" cy="4297680"/>
          </a:xfrm>
        </p:spPr>
        <p:txBody>
          <a:bodyPr anchor="t">
            <a:normAutofit/>
          </a:bodyPr>
          <a:lstStyle/>
          <a:p>
            <a:pPr fontAlgn="base"/>
            <a:r>
              <a:rPr lang="en-GB" sz="2200" dirty="0"/>
              <a:t>Leaning difficulties</a:t>
            </a:r>
          </a:p>
          <a:p>
            <a:pPr fontAlgn="base"/>
            <a:r>
              <a:rPr lang="en-GB" sz="2200" dirty="0"/>
              <a:t>Had 2 hours per week support</a:t>
            </a:r>
          </a:p>
          <a:p>
            <a:pPr fontAlgn="base"/>
            <a:r>
              <a:rPr lang="en-GB" sz="2200" dirty="0"/>
              <a:t>August 2005 cancelled Adult Services in September closed his case</a:t>
            </a:r>
          </a:p>
          <a:p>
            <a:pPr fontAlgn="base"/>
            <a:r>
              <a:rPr lang="en-GB" sz="2200" dirty="0"/>
              <a:t>No investigate or discussion with family/key agencies</a:t>
            </a:r>
          </a:p>
          <a:p>
            <a:pPr fontAlgn="base"/>
            <a:r>
              <a:rPr lang="de-DE" sz="2200" dirty="0"/>
              <a:t>Darren Stewart, 29, and Sarah Bullock 16 moved into Steven‘s home they started to abuse him</a:t>
            </a:r>
          </a:p>
          <a:p>
            <a:pPr fontAlgn="base"/>
            <a:r>
              <a:rPr lang="de-DE" sz="2200" dirty="0"/>
              <a:t>6th July 2006 Stewart &amp; Bullock kicked Steven off a </a:t>
            </a:r>
            <a:r>
              <a:rPr lang="en-GB" sz="2200" dirty="0"/>
              <a:t>viaduct but not before he suffered days of torture</a:t>
            </a:r>
          </a:p>
          <a:p>
            <a:pPr marL="0" indent="0" fontAlgn="base">
              <a:buNone/>
            </a:pPr>
            <a:endParaRPr lang="en-GB" sz="2200" dirty="0"/>
          </a:p>
          <a:p>
            <a:pPr fontAlgn="base"/>
            <a:r>
              <a:rPr lang="en-GB" sz="2200" dirty="0"/>
              <a:t>Who failed Steven?  Discuss.</a:t>
            </a:r>
            <a:endParaRPr lang="de-DE" sz="2200" dirty="0"/>
          </a:p>
          <a:p>
            <a:pPr fontAlgn="base"/>
            <a:endParaRPr lang="de-DE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776144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60FCA6E-0894-46CD-BD49-5955A51E0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31955" y="5346696"/>
            <a:ext cx="5360045" cy="1511304"/>
          </a:xfrm>
          <a:custGeom>
            <a:avLst/>
            <a:gdLst>
              <a:gd name="connsiteX0" fmla="*/ 4545473 w 5360045"/>
              <a:gd name="connsiteY0" fmla="*/ 0 h 1511304"/>
              <a:gd name="connsiteX1" fmla="*/ 5360045 w 5360045"/>
              <a:gd name="connsiteY1" fmla="*/ 0 h 1511304"/>
              <a:gd name="connsiteX2" fmla="*/ 5360045 w 5360045"/>
              <a:gd name="connsiteY2" fmla="*/ 1046730 h 1511304"/>
              <a:gd name="connsiteX3" fmla="*/ 5360045 w 5360045"/>
              <a:gd name="connsiteY3" fmla="*/ 1508760 h 1511304"/>
              <a:gd name="connsiteX4" fmla="*/ 5360045 w 5360045"/>
              <a:gd name="connsiteY4" fmla="*/ 1511304 h 1511304"/>
              <a:gd name="connsiteX5" fmla="*/ 4545474 w 5360045"/>
              <a:gd name="connsiteY5" fmla="*/ 1511304 h 1511304"/>
              <a:gd name="connsiteX6" fmla="*/ 2525897 w 5360045"/>
              <a:gd name="connsiteY6" fmla="*/ 1511304 h 1511304"/>
              <a:gd name="connsiteX7" fmla="*/ 0 w 5360045"/>
              <a:gd name="connsiteY7" fmla="*/ 1511304 h 1511304"/>
              <a:gd name="connsiteX8" fmla="*/ 697617 w 5360045"/>
              <a:gd name="connsiteY8" fmla="*/ 3 h 1511304"/>
              <a:gd name="connsiteX9" fmla="*/ 4545473 w 5360045"/>
              <a:gd name="connsiteY9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60045" h="1511304">
                <a:moveTo>
                  <a:pt x="4545473" y="0"/>
                </a:moveTo>
                <a:lnTo>
                  <a:pt x="5360045" y="0"/>
                </a:lnTo>
                <a:lnTo>
                  <a:pt x="5360045" y="1046730"/>
                </a:lnTo>
                <a:lnTo>
                  <a:pt x="5360045" y="1508760"/>
                </a:lnTo>
                <a:lnTo>
                  <a:pt x="5360045" y="1511304"/>
                </a:lnTo>
                <a:lnTo>
                  <a:pt x="4545474" y="1511304"/>
                </a:lnTo>
                <a:lnTo>
                  <a:pt x="2525897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rgbClr val="404040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78C6E4B-A1F1-4B6C-97EC-BE997495D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694"/>
            <a:ext cx="7346605" cy="1511306"/>
          </a:xfrm>
          <a:custGeom>
            <a:avLst/>
            <a:gdLst>
              <a:gd name="connsiteX0" fmla="*/ 0 w 7346605"/>
              <a:gd name="connsiteY0" fmla="*/ 0 h 1511306"/>
              <a:gd name="connsiteX1" fmla="*/ 239486 w 7346605"/>
              <a:gd name="connsiteY1" fmla="*/ 0 h 1511306"/>
              <a:gd name="connsiteX2" fmla="*/ 1209568 w 7346605"/>
              <a:gd name="connsiteY2" fmla="*/ 0 h 1511306"/>
              <a:gd name="connsiteX3" fmla="*/ 2405743 w 7346605"/>
              <a:gd name="connsiteY3" fmla="*/ 0 h 1511306"/>
              <a:gd name="connsiteX4" fmla="*/ 2405743 w 7346605"/>
              <a:gd name="connsiteY4" fmla="*/ 2544 h 1511306"/>
              <a:gd name="connsiteX5" fmla="*/ 2801131 w 7346605"/>
              <a:gd name="connsiteY5" fmla="*/ 2544 h 1511306"/>
              <a:gd name="connsiteX6" fmla="*/ 2801131 w 7346605"/>
              <a:gd name="connsiteY6" fmla="*/ 0 h 1511306"/>
              <a:gd name="connsiteX7" fmla="*/ 7346605 w 7346605"/>
              <a:gd name="connsiteY7" fmla="*/ 0 h 1511306"/>
              <a:gd name="connsiteX8" fmla="*/ 6648988 w 7346605"/>
              <a:gd name="connsiteY8" fmla="*/ 1511301 h 1511306"/>
              <a:gd name="connsiteX9" fmla="*/ 2801132 w 7346605"/>
              <a:gd name="connsiteY9" fmla="*/ 1511301 h 1511306"/>
              <a:gd name="connsiteX10" fmla="*/ 2801132 w 7346605"/>
              <a:gd name="connsiteY10" fmla="*/ 1511304 h 1511306"/>
              <a:gd name="connsiteX11" fmla="*/ 2405743 w 7346605"/>
              <a:gd name="connsiteY11" fmla="*/ 1511304 h 1511306"/>
              <a:gd name="connsiteX12" fmla="*/ 2405743 w 7346605"/>
              <a:gd name="connsiteY12" fmla="*/ 1511306 h 1511306"/>
              <a:gd name="connsiteX13" fmla="*/ 1333411 w 7346605"/>
              <a:gd name="connsiteY13" fmla="*/ 1511306 h 1511306"/>
              <a:gd name="connsiteX14" fmla="*/ 1219208 w 7346605"/>
              <a:gd name="connsiteY14" fmla="*/ 1511306 h 1511306"/>
              <a:gd name="connsiteX15" fmla="*/ 1209568 w 7346605"/>
              <a:gd name="connsiteY15" fmla="*/ 1511306 h 1511306"/>
              <a:gd name="connsiteX16" fmla="*/ 239486 w 7346605"/>
              <a:gd name="connsiteY16" fmla="*/ 1511306 h 1511306"/>
              <a:gd name="connsiteX17" fmla="*/ 0 w 7346605"/>
              <a:gd name="connsiteY17" fmla="*/ 1511306 h 1511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346605" h="1511306">
                <a:moveTo>
                  <a:pt x="0" y="0"/>
                </a:moveTo>
                <a:lnTo>
                  <a:pt x="239486" y="0"/>
                </a:lnTo>
                <a:lnTo>
                  <a:pt x="1209568" y="0"/>
                </a:lnTo>
                <a:lnTo>
                  <a:pt x="2405743" y="0"/>
                </a:lnTo>
                <a:lnTo>
                  <a:pt x="2405743" y="2544"/>
                </a:lnTo>
                <a:lnTo>
                  <a:pt x="2801131" y="2544"/>
                </a:lnTo>
                <a:lnTo>
                  <a:pt x="2801131" y="0"/>
                </a:lnTo>
                <a:lnTo>
                  <a:pt x="7346605" y="0"/>
                </a:lnTo>
                <a:lnTo>
                  <a:pt x="6648988" y="1511301"/>
                </a:lnTo>
                <a:lnTo>
                  <a:pt x="2801132" y="1511301"/>
                </a:lnTo>
                <a:lnTo>
                  <a:pt x="2801132" y="1511304"/>
                </a:lnTo>
                <a:lnTo>
                  <a:pt x="2405743" y="1511304"/>
                </a:lnTo>
                <a:lnTo>
                  <a:pt x="2405743" y="1511306"/>
                </a:lnTo>
                <a:lnTo>
                  <a:pt x="1333411" y="1511306"/>
                </a:lnTo>
                <a:lnTo>
                  <a:pt x="1219208" y="1511306"/>
                </a:lnTo>
                <a:lnTo>
                  <a:pt x="1209568" y="1511306"/>
                </a:lnTo>
                <a:lnTo>
                  <a:pt x="239486" y="1511306"/>
                </a:lnTo>
                <a:lnTo>
                  <a:pt x="0" y="1511306"/>
                </a:lnTo>
                <a:close/>
              </a:path>
            </a:pathLst>
          </a:custGeom>
          <a:solidFill>
            <a:srgbClr val="D0CE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E07C6-559F-46E3-A5DF-CDB0A865C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9884"/>
            <a:ext cx="5802656" cy="109633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303030"/>
                </a:solidFill>
              </a:rPr>
              <a:t>Ayeeshia-Jayne 21 months old 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DBB22FD2-69D2-4BC9-8301-7666A3C522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r="7516" b="1"/>
          <a:stretch/>
        </p:blipFill>
        <p:spPr>
          <a:xfrm>
            <a:off x="841248" y="604158"/>
            <a:ext cx="6049941" cy="435011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33C5597-6803-4C06-BCCA-1156E72ED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601315"/>
            <a:ext cx="4008101" cy="4384342"/>
          </a:xfrm>
        </p:spPr>
        <p:txBody>
          <a:bodyPr anchor="ctr">
            <a:normAutofit/>
          </a:bodyPr>
          <a:lstStyle/>
          <a:p>
            <a:r>
              <a:rPr lang="en-US" sz="2400" dirty="0"/>
              <a:t>Killed by her mother in 2014</a:t>
            </a:r>
          </a:p>
          <a:p>
            <a:r>
              <a:rPr lang="en-GB" sz="2400" dirty="0"/>
              <a:t>Suffered a fatal heart laceration by being stamped on - a type of injury usually only found in crash victims</a:t>
            </a:r>
          </a:p>
          <a:p>
            <a:r>
              <a:rPr lang="en-GB" sz="2400" dirty="0"/>
              <a:t>Social workers missed signs of danger around a toddler and focused too much on the condition of the mother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52112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BBD6E-F2F0-44D5-8C19-C3DC70C5F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Acts to Protect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58A60-34EE-4506-8D36-D49FA772D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188637"/>
            <a:ext cx="4702848" cy="429776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Everyone has rights</a:t>
            </a:r>
          </a:p>
          <a:p>
            <a:r>
              <a:rPr lang="en-GB" sz="2400" dirty="0"/>
              <a:t>Ensure this Legislation over time has developed to protect and support people  </a:t>
            </a:r>
          </a:p>
          <a:p>
            <a:r>
              <a:rPr lang="en-GB" sz="2400" dirty="0"/>
              <a:t>From this societies, agencies, organisations have followed to speak up for these rights, to confirm that legislation is correct and is applied fairly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60473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895</Words>
  <Application>Microsoft Office PowerPoint</Application>
  <PresentationFormat>Widescreen</PresentationFormat>
  <Paragraphs>101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Week 3 </vt:lpstr>
      <vt:lpstr>Carl Beech </vt:lpstr>
      <vt:lpstr>False Claims - Beech</vt:lpstr>
      <vt:lpstr>False Claims</vt:lpstr>
      <vt:lpstr>Twilight Years</vt:lpstr>
      <vt:lpstr>National Drivers for Vulnerable People</vt:lpstr>
      <vt:lpstr>PowerPoint Presentation</vt:lpstr>
      <vt:lpstr>National Drivers for Vulnerable People</vt:lpstr>
      <vt:lpstr>Animals equal, free, and happy?</vt:lpstr>
      <vt:lpstr>Everyone has Rights</vt:lpstr>
      <vt:lpstr>Wales 2018</vt:lpstr>
      <vt:lpstr>Safeguarding</vt:lpstr>
      <vt:lpstr>Winterbourne View Residential Hospital</vt:lpstr>
      <vt:lpstr>Steven Hoskin</vt:lpstr>
      <vt:lpstr>Ayeeshia-Jayne 21 months old </vt:lpstr>
      <vt:lpstr>Acts to Protect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</dc:title>
  <dc:creator>Jane Thomas</dc:creator>
  <cp:lastModifiedBy>Jane Thomas</cp:lastModifiedBy>
  <cp:revision>5</cp:revision>
  <dcterms:created xsi:type="dcterms:W3CDTF">2020-10-13T08:53:50Z</dcterms:created>
  <dcterms:modified xsi:type="dcterms:W3CDTF">2020-10-13T15:55:21Z</dcterms:modified>
</cp:coreProperties>
</file>