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932" autoAdjust="0"/>
  </p:normalViewPr>
  <p:slideViewPr>
    <p:cSldViewPr snapToGrid="0">
      <p:cViewPr varScale="1">
        <p:scale>
          <a:sx n="60" d="100"/>
          <a:sy n="60" d="100"/>
        </p:scale>
        <p:origin x="78" y="5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718654-D448-4142-97A6-C845DB186CB8}"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31BE2337-601A-449D-8181-D84F4BA5AD42}">
      <dgm:prSet phldrT="[Text]"/>
      <dgm:spPr/>
      <dgm:t>
        <a:bodyPr/>
        <a:lstStyle/>
        <a:p>
          <a:pPr>
            <a:buNone/>
          </a:pPr>
          <a:r>
            <a:rPr lang="en-US" b="1" u="none" dirty="0"/>
            <a:t>CQ Drive (Motivational) </a:t>
          </a:r>
          <a:r>
            <a:rPr lang="en-US" b="0" u="none" dirty="0"/>
            <a:t>triggers the cognitive effort  </a:t>
          </a:r>
          <a:endParaRPr lang="en-US" b="0" dirty="0"/>
        </a:p>
      </dgm:t>
    </dgm:pt>
    <dgm:pt modelId="{8743AFB8-5CB4-4DF0-A712-7D2C6576D9C7}" type="parTrans" cxnId="{6BDAFEBF-06D3-4551-8C83-32D17217DBBE}">
      <dgm:prSet/>
      <dgm:spPr/>
      <dgm:t>
        <a:bodyPr/>
        <a:lstStyle/>
        <a:p>
          <a:endParaRPr lang="en-US"/>
        </a:p>
      </dgm:t>
    </dgm:pt>
    <dgm:pt modelId="{5CE407D5-37B4-4706-BCCF-4F0B962A0E66}" type="sibTrans" cxnId="{6BDAFEBF-06D3-4551-8C83-32D17217DBBE}">
      <dgm:prSet/>
      <dgm:spPr/>
      <dgm:t>
        <a:bodyPr/>
        <a:lstStyle/>
        <a:p>
          <a:endParaRPr lang="en-US"/>
        </a:p>
      </dgm:t>
    </dgm:pt>
    <dgm:pt modelId="{E77AC65D-3982-4799-9859-DE0B382249CF}">
      <dgm:prSet phldrT="[Text]"/>
      <dgm:spPr/>
      <dgm:t>
        <a:bodyPr/>
        <a:lstStyle/>
        <a:p>
          <a:pPr>
            <a:buNone/>
          </a:pPr>
          <a:r>
            <a:rPr lang="en-US" b="1" u="none" dirty="0"/>
            <a:t>CQ Knowledge &amp; Strategy (Cognitive/Metacognitive) </a:t>
          </a:r>
          <a:r>
            <a:rPr lang="en-US" b="0" u="none" dirty="0"/>
            <a:t>plan the intervention. </a:t>
          </a:r>
          <a:endParaRPr lang="en-US" b="0" dirty="0"/>
        </a:p>
      </dgm:t>
    </dgm:pt>
    <dgm:pt modelId="{F9B3AEDE-B669-4519-8D8E-C27512FD7AB3}" type="parTrans" cxnId="{93E3EF43-AFEC-4FDF-98AD-6D76862AF36D}">
      <dgm:prSet/>
      <dgm:spPr/>
      <dgm:t>
        <a:bodyPr/>
        <a:lstStyle/>
        <a:p>
          <a:endParaRPr lang="en-US"/>
        </a:p>
      </dgm:t>
    </dgm:pt>
    <dgm:pt modelId="{65D235B0-23A7-411D-8D66-DF66FB66B8A3}" type="sibTrans" cxnId="{93E3EF43-AFEC-4FDF-98AD-6D76862AF36D}">
      <dgm:prSet/>
      <dgm:spPr/>
      <dgm:t>
        <a:bodyPr/>
        <a:lstStyle/>
        <a:p>
          <a:endParaRPr lang="en-US"/>
        </a:p>
      </dgm:t>
    </dgm:pt>
    <dgm:pt modelId="{623AD880-EAEF-46B5-B27B-8C64A40A3805}">
      <dgm:prSet phldrT="[Text]"/>
      <dgm:spPr/>
      <dgm:t>
        <a:bodyPr/>
        <a:lstStyle/>
        <a:p>
          <a:pPr>
            <a:buFont typeface="Arial" panose="020B0604020202020204" pitchFamily="34" charset="0"/>
            <a:buChar char="•"/>
          </a:pPr>
          <a:r>
            <a:rPr lang="en-US" b="1" u="none" dirty="0"/>
            <a:t>CQ Action (Behavioral)</a:t>
          </a:r>
          <a:r>
            <a:rPr lang="en-US" b="0" u="none" dirty="0"/>
            <a:t> executes the adapted behavior, which feeds back into future motivation.</a:t>
          </a:r>
          <a:endParaRPr lang="en-US" dirty="0"/>
        </a:p>
      </dgm:t>
    </dgm:pt>
    <dgm:pt modelId="{38A3EA70-56AD-4533-8B09-21CDD79E25EA}" type="parTrans" cxnId="{B0E24A2B-9B5E-431F-9455-943781C9F17C}">
      <dgm:prSet/>
      <dgm:spPr/>
      <dgm:t>
        <a:bodyPr/>
        <a:lstStyle/>
        <a:p>
          <a:endParaRPr lang="en-US"/>
        </a:p>
      </dgm:t>
    </dgm:pt>
    <dgm:pt modelId="{58025339-EFF0-4DDC-9090-02D979B90522}" type="sibTrans" cxnId="{B0E24A2B-9B5E-431F-9455-943781C9F17C}">
      <dgm:prSet/>
      <dgm:spPr/>
      <dgm:t>
        <a:bodyPr/>
        <a:lstStyle/>
        <a:p>
          <a:endParaRPr lang="en-US"/>
        </a:p>
      </dgm:t>
    </dgm:pt>
    <dgm:pt modelId="{B10B744E-AEEA-43E9-ACB5-D7FB4802351B}" type="pres">
      <dgm:prSet presAssocID="{B3718654-D448-4142-97A6-C845DB186CB8}" presName="linearFlow" presStyleCnt="0">
        <dgm:presLayoutVars>
          <dgm:resizeHandles val="exact"/>
        </dgm:presLayoutVars>
      </dgm:prSet>
      <dgm:spPr/>
    </dgm:pt>
    <dgm:pt modelId="{01F46A4A-62A7-4EA4-B60B-1926C3CDB6A6}" type="pres">
      <dgm:prSet presAssocID="{31BE2337-601A-449D-8181-D84F4BA5AD42}" presName="node" presStyleLbl="node1" presStyleIdx="0" presStyleCnt="3">
        <dgm:presLayoutVars>
          <dgm:bulletEnabled val="1"/>
        </dgm:presLayoutVars>
      </dgm:prSet>
      <dgm:spPr/>
    </dgm:pt>
    <dgm:pt modelId="{EF762483-4C57-4002-B278-DF3C34EACCC6}" type="pres">
      <dgm:prSet presAssocID="{5CE407D5-37B4-4706-BCCF-4F0B962A0E66}" presName="sibTrans" presStyleLbl="sibTrans2D1" presStyleIdx="0" presStyleCnt="2"/>
      <dgm:spPr/>
    </dgm:pt>
    <dgm:pt modelId="{5B4467CF-7487-45D5-A208-F3F3CACAD45D}" type="pres">
      <dgm:prSet presAssocID="{5CE407D5-37B4-4706-BCCF-4F0B962A0E66}" presName="connectorText" presStyleLbl="sibTrans2D1" presStyleIdx="0" presStyleCnt="2"/>
      <dgm:spPr/>
    </dgm:pt>
    <dgm:pt modelId="{3B8244B6-A8C4-4EAD-8722-8162DCA77485}" type="pres">
      <dgm:prSet presAssocID="{E77AC65D-3982-4799-9859-DE0B382249CF}" presName="node" presStyleLbl="node1" presStyleIdx="1" presStyleCnt="3">
        <dgm:presLayoutVars>
          <dgm:bulletEnabled val="1"/>
        </dgm:presLayoutVars>
      </dgm:prSet>
      <dgm:spPr/>
    </dgm:pt>
    <dgm:pt modelId="{194D1792-996A-4D1B-8032-0EB9F84CBD05}" type="pres">
      <dgm:prSet presAssocID="{65D235B0-23A7-411D-8D66-DF66FB66B8A3}" presName="sibTrans" presStyleLbl="sibTrans2D1" presStyleIdx="1" presStyleCnt="2"/>
      <dgm:spPr/>
    </dgm:pt>
    <dgm:pt modelId="{89281B19-65B1-402C-8525-45E2DFF0A4DC}" type="pres">
      <dgm:prSet presAssocID="{65D235B0-23A7-411D-8D66-DF66FB66B8A3}" presName="connectorText" presStyleLbl="sibTrans2D1" presStyleIdx="1" presStyleCnt="2"/>
      <dgm:spPr/>
    </dgm:pt>
    <dgm:pt modelId="{D801EE13-1B35-4BB6-9B9B-6816CD9FBD25}" type="pres">
      <dgm:prSet presAssocID="{623AD880-EAEF-46B5-B27B-8C64A40A3805}" presName="node" presStyleLbl="node1" presStyleIdx="2" presStyleCnt="3">
        <dgm:presLayoutVars>
          <dgm:bulletEnabled val="1"/>
        </dgm:presLayoutVars>
      </dgm:prSet>
      <dgm:spPr/>
    </dgm:pt>
  </dgm:ptLst>
  <dgm:cxnLst>
    <dgm:cxn modelId="{59AC8F0A-F3F1-492F-B70C-247D5DCB222C}" type="presOf" srcId="{5CE407D5-37B4-4706-BCCF-4F0B962A0E66}" destId="{5B4467CF-7487-45D5-A208-F3F3CACAD45D}" srcOrd="1" destOrd="0" presId="urn:microsoft.com/office/officeart/2005/8/layout/process2"/>
    <dgm:cxn modelId="{B0E24A2B-9B5E-431F-9455-943781C9F17C}" srcId="{B3718654-D448-4142-97A6-C845DB186CB8}" destId="{623AD880-EAEF-46B5-B27B-8C64A40A3805}" srcOrd="2" destOrd="0" parTransId="{38A3EA70-56AD-4533-8B09-21CDD79E25EA}" sibTransId="{58025339-EFF0-4DDC-9090-02D979B90522}"/>
    <dgm:cxn modelId="{483A4B5B-7F48-4776-BEF3-59A9074A200C}" type="presOf" srcId="{5CE407D5-37B4-4706-BCCF-4F0B962A0E66}" destId="{EF762483-4C57-4002-B278-DF3C34EACCC6}" srcOrd="0" destOrd="0" presId="urn:microsoft.com/office/officeart/2005/8/layout/process2"/>
    <dgm:cxn modelId="{93E3EF43-AFEC-4FDF-98AD-6D76862AF36D}" srcId="{B3718654-D448-4142-97A6-C845DB186CB8}" destId="{E77AC65D-3982-4799-9859-DE0B382249CF}" srcOrd="1" destOrd="0" parTransId="{F9B3AEDE-B669-4519-8D8E-C27512FD7AB3}" sibTransId="{65D235B0-23A7-411D-8D66-DF66FB66B8A3}"/>
    <dgm:cxn modelId="{711C016F-DE4E-4ED0-A377-4000A264A3D3}" type="presOf" srcId="{65D235B0-23A7-411D-8D66-DF66FB66B8A3}" destId="{194D1792-996A-4D1B-8032-0EB9F84CBD05}" srcOrd="0" destOrd="0" presId="urn:microsoft.com/office/officeart/2005/8/layout/process2"/>
    <dgm:cxn modelId="{419D8C75-3FB1-4D67-9B3C-8B15E987F240}" type="presOf" srcId="{B3718654-D448-4142-97A6-C845DB186CB8}" destId="{B10B744E-AEEA-43E9-ACB5-D7FB4802351B}" srcOrd="0" destOrd="0" presId="urn:microsoft.com/office/officeart/2005/8/layout/process2"/>
    <dgm:cxn modelId="{62E59275-2A47-4C83-8E90-BF0D2F514144}" type="presOf" srcId="{65D235B0-23A7-411D-8D66-DF66FB66B8A3}" destId="{89281B19-65B1-402C-8525-45E2DFF0A4DC}" srcOrd="1" destOrd="0" presId="urn:microsoft.com/office/officeart/2005/8/layout/process2"/>
    <dgm:cxn modelId="{6BDAFEBF-06D3-4551-8C83-32D17217DBBE}" srcId="{B3718654-D448-4142-97A6-C845DB186CB8}" destId="{31BE2337-601A-449D-8181-D84F4BA5AD42}" srcOrd="0" destOrd="0" parTransId="{8743AFB8-5CB4-4DF0-A712-7D2C6576D9C7}" sibTransId="{5CE407D5-37B4-4706-BCCF-4F0B962A0E66}"/>
    <dgm:cxn modelId="{BC7361D4-C33E-4BFA-A439-8E84745DB1FE}" type="presOf" srcId="{623AD880-EAEF-46B5-B27B-8C64A40A3805}" destId="{D801EE13-1B35-4BB6-9B9B-6816CD9FBD25}" srcOrd="0" destOrd="0" presId="urn:microsoft.com/office/officeart/2005/8/layout/process2"/>
    <dgm:cxn modelId="{D8E7A3D6-44E9-42CD-A997-77ADA5AC694D}" type="presOf" srcId="{E77AC65D-3982-4799-9859-DE0B382249CF}" destId="{3B8244B6-A8C4-4EAD-8722-8162DCA77485}" srcOrd="0" destOrd="0" presId="urn:microsoft.com/office/officeart/2005/8/layout/process2"/>
    <dgm:cxn modelId="{AD5003E6-AD65-4662-B936-3CF79D57273A}" type="presOf" srcId="{31BE2337-601A-449D-8181-D84F4BA5AD42}" destId="{01F46A4A-62A7-4EA4-B60B-1926C3CDB6A6}" srcOrd="0" destOrd="0" presId="urn:microsoft.com/office/officeart/2005/8/layout/process2"/>
    <dgm:cxn modelId="{5CF95AFB-E876-4D5E-94D2-14E2B4F4DDC7}" type="presParOf" srcId="{B10B744E-AEEA-43E9-ACB5-D7FB4802351B}" destId="{01F46A4A-62A7-4EA4-B60B-1926C3CDB6A6}" srcOrd="0" destOrd="0" presId="urn:microsoft.com/office/officeart/2005/8/layout/process2"/>
    <dgm:cxn modelId="{F03D5F6D-47D2-4091-8B8B-F065D2D0BC65}" type="presParOf" srcId="{B10B744E-AEEA-43E9-ACB5-D7FB4802351B}" destId="{EF762483-4C57-4002-B278-DF3C34EACCC6}" srcOrd="1" destOrd="0" presId="urn:microsoft.com/office/officeart/2005/8/layout/process2"/>
    <dgm:cxn modelId="{99B865BA-9E0E-41B5-A683-A1359606B5D9}" type="presParOf" srcId="{EF762483-4C57-4002-B278-DF3C34EACCC6}" destId="{5B4467CF-7487-45D5-A208-F3F3CACAD45D}" srcOrd="0" destOrd="0" presId="urn:microsoft.com/office/officeart/2005/8/layout/process2"/>
    <dgm:cxn modelId="{0CF6B46B-34CB-47F5-AB2F-9EB731261B1E}" type="presParOf" srcId="{B10B744E-AEEA-43E9-ACB5-D7FB4802351B}" destId="{3B8244B6-A8C4-4EAD-8722-8162DCA77485}" srcOrd="2" destOrd="0" presId="urn:microsoft.com/office/officeart/2005/8/layout/process2"/>
    <dgm:cxn modelId="{F06E0503-E03C-42CB-9FEB-CA28024FF382}" type="presParOf" srcId="{B10B744E-AEEA-43E9-ACB5-D7FB4802351B}" destId="{194D1792-996A-4D1B-8032-0EB9F84CBD05}" srcOrd="3" destOrd="0" presId="urn:microsoft.com/office/officeart/2005/8/layout/process2"/>
    <dgm:cxn modelId="{A5DB279E-BA81-4DF8-8AA0-EC1EF64B8959}" type="presParOf" srcId="{194D1792-996A-4D1B-8032-0EB9F84CBD05}" destId="{89281B19-65B1-402C-8525-45E2DFF0A4DC}" srcOrd="0" destOrd="0" presId="urn:microsoft.com/office/officeart/2005/8/layout/process2"/>
    <dgm:cxn modelId="{998DBD72-CD57-415D-BDEE-8FF754CC35BD}" type="presParOf" srcId="{B10B744E-AEEA-43E9-ACB5-D7FB4802351B}" destId="{D801EE13-1B35-4BB6-9B9B-6816CD9FBD25}"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46A4A-62A7-4EA4-B60B-1926C3CDB6A6}">
      <dsp:nvSpPr>
        <dsp:cNvPr id="0" name=""/>
        <dsp:cNvSpPr/>
      </dsp:nvSpPr>
      <dsp:spPr>
        <a:xfrm>
          <a:off x="1787580" y="0"/>
          <a:ext cx="3595454" cy="1138929"/>
        </a:xfrm>
        <a:prstGeom prst="roundRect">
          <a:avLst>
            <a:gd name="adj" fmla="val 10000"/>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u="none" kern="1200" dirty="0"/>
            <a:t>CQ Drive (Motivational) </a:t>
          </a:r>
          <a:r>
            <a:rPr lang="en-US" sz="1800" b="0" u="none" kern="1200" dirty="0"/>
            <a:t>triggers the cognitive effort  </a:t>
          </a:r>
          <a:endParaRPr lang="en-US" sz="1800" b="0" kern="1200" dirty="0"/>
        </a:p>
      </dsp:txBody>
      <dsp:txXfrm>
        <a:off x="1820938" y="33358"/>
        <a:ext cx="3528738" cy="1072213"/>
      </dsp:txXfrm>
    </dsp:sp>
    <dsp:sp modelId="{EF762483-4C57-4002-B278-DF3C34EACCC6}">
      <dsp:nvSpPr>
        <dsp:cNvPr id="0" name=""/>
        <dsp:cNvSpPr/>
      </dsp:nvSpPr>
      <dsp:spPr>
        <a:xfrm rot="5400000">
          <a:off x="3371758" y="1167402"/>
          <a:ext cx="427098" cy="51251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431553" y="1210112"/>
        <a:ext cx="307510" cy="298969"/>
      </dsp:txXfrm>
    </dsp:sp>
    <dsp:sp modelId="{3B8244B6-A8C4-4EAD-8722-8162DCA77485}">
      <dsp:nvSpPr>
        <dsp:cNvPr id="0" name=""/>
        <dsp:cNvSpPr/>
      </dsp:nvSpPr>
      <dsp:spPr>
        <a:xfrm>
          <a:off x="1787580" y="1708393"/>
          <a:ext cx="3595454" cy="1138929"/>
        </a:xfrm>
        <a:prstGeom prst="roundRect">
          <a:avLst>
            <a:gd name="adj" fmla="val 10000"/>
          </a:avLst>
        </a:prstGeom>
        <a:solidFill>
          <a:schemeClr val="accent3">
            <a:hueOff val="526940"/>
            <a:satOff val="-34591"/>
            <a:lumOff val="156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1" u="none" kern="1200" dirty="0"/>
            <a:t>CQ Knowledge &amp; Strategy (Cognitive/Metacognitive) </a:t>
          </a:r>
          <a:r>
            <a:rPr lang="en-US" sz="1800" b="0" u="none" kern="1200" dirty="0"/>
            <a:t>plan the intervention. </a:t>
          </a:r>
          <a:endParaRPr lang="en-US" sz="1800" b="0" kern="1200" dirty="0"/>
        </a:p>
      </dsp:txBody>
      <dsp:txXfrm>
        <a:off x="1820938" y="1741751"/>
        <a:ext cx="3528738" cy="1072213"/>
      </dsp:txXfrm>
    </dsp:sp>
    <dsp:sp modelId="{194D1792-996A-4D1B-8032-0EB9F84CBD05}">
      <dsp:nvSpPr>
        <dsp:cNvPr id="0" name=""/>
        <dsp:cNvSpPr/>
      </dsp:nvSpPr>
      <dsp:spPr>
        <a:xfrm rot="5400000">
          <a:off x="3371758" y="2875796"/>
          <a:ext cx="427098" cy="512518"/>
        </a:xfrm>
        <a:prstGeom prst="rightArrow">
          <a:avLst>
            <a:gd name="adj1" fmla="val 60000"/>
            <a:gd name="adj2" fmla="val 50000"/>
          </a:avLst>
        </a:prstGeom>
        <a:solidFill>
          <a:schemeClr val="accent3">
            <a:hueOff val="1053880"/>
            <a:satOff val="-69182"/>
            <a:lumOff val="313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3431553" y="2918506"/>
        <a:ext cx="307510" cy="298969"/>
      </dsp:txXfrm>
    </dsp:sp>
    <dsp:sp modelId="{D801EE13-1B35-4BB6-9B9B-6816CD9FBD25}">
      <dsp:nvSpPr>
        <dsp:cNvPr id="0" name=""/>
        <dsp:cNvSpPr/>
      </dsp:nvSpPr>
      <dsp:spPr>
        <a:xfrm>
          <a:off x="1787580" y="3416787"/>
          <a:ext cx="3595454" cy="1138929"/>
        </a:xfrm>
        <a:prstGeom prst="roundRect">
          <a:avLst>
            <a:gd name="adj" fmla="val 10000"/>
          </a:avLst>
        </a:prstGeom>
        <a:solidFill>
          <a:schemeClr val="accent3">
            <a:hueOff val="1053880"/>
            <a:satOff val="-69182"/>
            <a:lumOff val="313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US" sz="1800" b="1" u="none" kern="1200" dirty="0"/>
            <a:t>CQ Action (Behavioral)</a:t>
          </a:r>
          <a:r>
            <a:rPr lang="en-US" sz="1800" b="0" u="none" kern="1200" dirty="0"/>
            <a:t> executes the adapted behavior, which feeds back into future motivation.</a:t>
          </a:r>
          <a:endParaRPr lang="en-US" sz="1800" kern="1200" dirty="0"/>
        </a:p>
      </dsp:txBody>
      <dsp:txXfrm>
        <a:off x="1820938" y="3450145"/>
        <a:ext cx="3528738" cy="1072213"/>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456C2-05CB-46A1-A145-699FD47FA4CD}" type="datetimeFigureOut">
              <a:rPr lang="en-US" smtClean="0"/>
              <a:t>7/18/2026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7568CD-217F-4128-B7EF-EC1A8E6E8B1E}" type="slidenum">
              <a:rPr lang="en-US" smtClean="0"/>
              <a:t>‹#›</a:t>
            </a:fld>
            <a:endParaRPr lang="en-US"/>
          </a:p>
        </p:txBody>
      </p:sp>
    </p:spTree>
    <p:extLst>
      <p:ext uri="{BB962C8B-B14F-4D97-AF65-F5344CB8AC3E}">
        <p14:creationId xmlns:p14="http://schemas.microsoft.com/office/powerpoint/2010/main" val="38060912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 Today, I will critically evaluate how Emotional Intelligence and Cultural Intelligence serve as the foundational bedrock for modern, collaborative leadership. My analysis is framed around the organizational philosophy shared by Prof. Edith Heard.</a:t>
            </a:r>
          </a:p>
        </p:txBody>
      </p:sp>
      <p:sp>
        <p:nvSpPr>
          <p:cNvPr id="4" name="Slide Number Placeholder 3"/>
          <p:cNvSpPr>
            <a:spLocks noGrp="1"/>
          </p:cNvSpPr>
          <p:nvPr>
            <p:ph type="sldNum" sz="quarter" idx="5"/>
          </p:nvPr>
        </p:nvSpPr>
        <p:spPr/>
        <p:txBody>
          <a:bodyPr/>
          <a:lstStyle/>
          <a:p>
            <a:fld id="{2F7568CD-217F-4128-B7EF-EC1A8E6E8B1E}" type="slidenum">
              <a:rPr lang="en-US" smtClean="0"/>
              <a:t>1</a:t>
            </a:fld>
            <a:endParaRPr lang="en-US"/>
          </a:p>
        </p:txBody>
      </p:sp>
    </p:spTree>
    <p:extLst>
      <p:ext uri="{BB962C8B-B14F-4D97-AF65-F5344CB8AC3E}">
        <p14:creationId xmlns:p14="http://schemas.microsoft.com/office/powerpoint/2010/main" val="3748192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her 2022 Financial Times profile, Prof. Edith Heard emphasizes a shift away from vertical hierarchy toward horizontal collaboration. This philosophy relies entirely on two distinct cognitive and behavioral toolkits: Emotional Intelligence—to actively listen and connect—and Cultural Intelligence—to navigate the spaces where multicultural teams risk getting lost in translation.</a:t>
            </a:r>
          </a:p>
        </p:txBody>
      </p:sp>
      <p:sp>
        <p:nvSpPr>
          <p:cNvPr id="4" name="Slide Number Placeholder 3"/>
          <p:cNvSpPr>
            <a:spLocks noGrp="1"/>
          </p:cNvSpPr>
          <p:nvPr>
            <p:ph type="sldNum" sz="quarter" idx="5"/>
          </p:nvPr>
        </p:nvSpPr>
        <p:spPr/>
        <p:txBody>
          <a:bodyPr/>
          <a:lstStyle/>
          <a:p>
            <a:fld id="{2F7568CD-217F-4128-B7EF-EC1A8E6E8B1E}" type="slidenum">
              <a:rPr lang="en-US" smtClean="0"/>
              <a:t>2</a:t>
            </a:fld>
            <a:endParaRPr lang="en-US"/>
          </a:p>
        </p:txBody>
      </p:sp>
    </p:spTree>
    <p:extLst>
      <p:ext uri="{BB962C8B-B14F-4D97-AF65-F5344CB8AC3E}">
        <p14:creationId xmlns:p14="http://schemas.microsoft.com/office/powerpoint/2010/main" val="8421791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understand the psychological mechanics of 'working with' people rather than 'above' them, we turn to Daniel Goleman’s seminal framework. Goleman argues that high performance is driven by self-regulation and external social empathy. However, critically evaluating this model reveals a core limitation: it treats empathy as a universal currency, ignoring how corporate hierarchies can restrict open emotional expression.</a:t>
            </a:r>
          </a:p>
        </p:txBody>
      </p:sp>
      <p:sp>
        <p:nvSpPr>
          <p:cNvPr id="4" name="Slide Number Placeholder 3"/>
          <p:cNvSpPr>
            <a:spLocks noGrp="1"/>
          </p:cNvSpPr>
          <p:nvPr>
            <p:ph type="sldNum" sz="quarter" idx="5"/>
          </p:nvPr>
        </p:nvSpPr>
        <p:spPr/>
        <p:txBody>
          <a:bodyPr/>
          <a:lstStyle/>
          <a:p>
            <a:fld id="{2F7568CD-217F-4128-B7EF-EC1A8E6E8B1E}" type="slidenum">
              <a:rPr lang="en-US" smtClean="0"/>
              <a:t>3</a:t>
            </a:fld>
            <a:endParaRPr lang="en-US"/>
          </a:p>
        </p:txBody>
      </p:sp>
    </p:spTree>
    <p:extLst>
      <p:ext uri="{BB962C8B-B14F-4D97-AF65-F5344CB8AC3E}">
        <p14:creationId xmlns:p14="http://schemas.microsoft.com/office/powerpoint/2010/main" val="2037376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look at how these theories manifest in global market performance. When Satya Nadella assumed the role of CEO at Microsoft, he transformed a famously combative culture into an empathy-centric ecosystem. This is a text-book application of Goleman's relationship management. Similarly, in consumer goods, L'Oréal leverages high-CQ multicultural managers to act as structural bridges, translating product concepts fluidly across disparate global markets without losing value.</a:t>
            </a:r>
          </a:p>
        </p:txBody>
      </p:sp>
      <p:sp>
        <p:nvSpPr>
          <p:cNvPr id="4" name="Slide Number Placeholder 3"/>
          <p:cNvSpPr>
            <a:spLocks noGrp="1"/>
          </p:cNvSpPr>
          <p:nvPr>
            <p:ph type="sldNum" sz="quarter" idx="5"/>
          </p:nvPr>
        </p:nvSpPr>
        <p:spPr/>
        <p:txBody>
          <a:bodyPr/>
          <a:lstStyle/>
          <a:p>
            <a:fld id="{2F7568CD-217F-4128-B7EF-EC1A8E6E8B1E}" type="slidenum">
              <a:rPr lang="en-US" smtClean="0"/>
              <a:t>4</a:t>
            </a:fld>
            <a:endParaRPr lang="en-US"/>
          </a:p>
        </p:txBody>
      </p:sp>
    </p:spTree>
    <p:extLst>
      <p:ext uri="{BB962C8B-B14F-4D97-AF65-F5344CB8AC3E}">
        <p14:creationId xmlns:p14="http://schemas.microsoft.com/office/powerpoint/2010/main" val="3374912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 look at how these theories manifest in global market performance. When Satya Nadella assumed the role of CEO at Microsoft, he transformed a famously combative culture into an empathy-centric ecosystem. This is a text-book application of Goleman's relationship management. Similarly, in consumer goods, L'Oréal leverages high-CQ multicultural managers to act as structural bridges, translating product concepts fluidly across disparate global markets without losing value.</a:t>
            </a:r>
          </a:p>
        </p:txBody>
      </p:sp>
      <p:sp>
        <p:nvSpPr>
          <p:cNvPr id="4" name="Slide Number Placeholder 3"/>
          <p:cNvSpPr>
            <a:spLocks noGrp="1"/>
          </p:cNvSpPr>
          <p:nvPr>
            <p:ph type="sldNum" sz="quarter" idx="5"/>
          </p:nvPr>
        </p:nvSpPr>
        <p:spPr/>
        <p:txBody>
          <a:bodyPr/>
          <a:lstStyle/>
          <a:p>
            <a:fld id="{2F7568CD-217F-4128-B7EF-EC1A8E6E8B1E}" type="slidenum">
              <a:rPr lang="en-US" smtClean="0"/>
              <a:t>5</a:t>
            </a:fld>
            <a:endParaRPr lang="en-US"/>
          </a:p>
        </p:txBody>
      </p:sp>
    </p:spTree>
    <p:extLst>
      <p:ext uri="{BB962C8B-B14F-4D97-AF65-F5344CB8AC3E}">
        <p14:creationId xmlns:p14="http://schemas.microsoft.com/office/powerpoint/2010/main" val="691273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Conversely, ignoring these dimensions introduces massive strategic vulnerabilities. Uber's historical crises serve as a warning of what happens when Goleman's self-management and social empathy are entirely removed from corporate values. On a macro level, the catastrophic collapse of the DaimlerChrysler merger highlights a total failure of motivational and structural CQ. The leadership teams could not adapt across cultural norms, turning a multi-billion dollar alliance into an operational divorce.</a:t>
            </a:r>
          </a:p>
        </p:txBody>
      </p:sp>
      <p:sp>
        <p:nvSpPr>
          <p:cNvPr id="4" name="Slide Number Placeholder 3"/>
          <p:cNvSpPr>
            <a:spLocks noGrp="1"/>
          </p:cNvSpPr>
          <p:nvPr>
            <p:ph type="sldNum" sz="quarter" idx="5"/>
          </p:nvPr>
        </p:nvSpPr>
        <p:spPr/>
        <p:txBody>
          <a:bodyPr/>
          <a:lstStyle/>
          <a:p>
            <a:fld id="{2F7568CD-217F-4128-B7EF-EC1A8E6E8B1E}" type="slidenum">
              <a:rPr lang="en-US" smtClean="0"/>
              <a:t>6</a:t>
            </a:fld>
            <a:endParaRPr lang="en-US"/>
          </a:p>
        </p:txBody>
      </p:sp>
    </p:spTree>
    <p:extLst>
      <p:ext uri="{BB962C8B-B14F-4D97-AF65-F5344CB8AC3E}">
        <p14:creationId xmlns:p14="http://schemas.microsoft.com/office/powerpoint/2010/main" val="26935581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synthesize these findings: EQ and CQ are not mutually exclusive; they are structurally interdependent. High emotional empathy is completely neutralized if a leader lacks the cultural intelligence to express it appropriately in a foreign context. True horizontal leadership requires a highly conscious integration of both skillsets to build functional psychological safety across borders.</a:t>
            </a:r>
          </a:p>
        </p:txBody>
      </p:sp>
      <p:sp>
        <p:nvSpPr>
          <p:cNvPr id="4" name="Slide Number Placeholder 3"/>
          <p:cNvSpPr>
            <a:spLocks noGrp="1"/>
          </p:cNvSpPr>
          <p:nvPr>
            <p:ph type="sldNum" sz="quarter" idx="5"/>
          </p:nvPr>
        </p:nvSpPr>
        <p:spPr/>
        <p:txBody>
          <a:bodyPr/>
          <a:lstStyle/>
          <a:p>
            <a:fld id="{2F7568CD-217F-4128-B7EF-EC1A8E6E8B1E}" type="slidenum">
              <a:rPr lang="en-US" smtClean="0"/>
              <a:t>7</a:t>
            </a:fld>
            <a:endParaRPr lang="en-US"/>
          </a:p>
        </p:txBody>
      </p:sp>
    </p:spTree>
    <p:extLst>
      <p:ext uri="{BB962C8B-B14F-4D97-AF65-F5344CB8AC3E}">
        <p14:creationId xmlns:p14="http://schemas.microsoft.com/office/powerpoint/2010/main" val="2978983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Prof. Edith Heard’s organizational framework is robustly validated by contemporary business practice and psychological theory. Moving away from top-down leadership requires substantial emotional stability and cross-cultural agility. As global landscapes grow more fragmented, the ability to collaborate horizontally is no longer a soft asset—it is an absolute strategic imperative. Thank you, I am now open to your questions.</a:t>
            </a:r>
          </a:p>
        </p:txBody>
      </p:sp>
      <p:sp>
        <p:nvSpPr>
          <p:cNvPr id="4" name="Slide Number Placeholder 3"/>
          <p:cNvSpPr>
            <a:spLocks noGrp="1"/>
          </p:cNvSpPr>
          <p:nvPr>
            <p:ph type="sldNum" sz="quarter" idx="5"/>
          </p:nvPr>
        </p:nvSpPr>
        <p:spPr/>
        <p:txBody>
          <a:bodyPr/>
          <a:lstStyle/>
          <a:p>
            <a:fld id="{2F7568CD-217F-4128-B7EF-EC1A8E6E8B1E}" type="slidenum">
              <a:rPr lang="en-US" smtClean="0"/>
              <a:t>8</a:t>
            </a:fld>
            <a:endParaRPr lang="en-US"/>
          </a:p>
        </p:txBody>
      </p:sp>
    </p:spTree>
    <p:extLst>
      <p:ext uri="{BB962C8B-B14F-4D97-AF65-F5344CB8AC3E}">
        <p14:creationId xmlns:p14="http://schemas.microsoft.com/office/powerpoint/2010/main" val="27095805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A9663AFF-151F-4956-B840-5DA9E2F92A11}" type="datetimeFigureOut">
              <a:rPr lang="en-US" smtClean="0"/>
              <a:t>7/18/2026</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46E946D-5B96-4F01-9F05-DADCA1D98691}" type="slidenum">
              <a:rPr lang="en-US" smtClean="0"/>
              <a:t>‹#›</a:t>
            </a:fld>
            <a:endParaRPr lang="en-US"/>
          </a:p>
        </p:txBody>
      </p:sp>
    </p:spTree>
    <p:extLst>
      <p:ext uri="{BB962C8B-B14F-4D97-AF65-F5344CB8AC3E}">
        <p14:creationId xmlns:p14="http://schemas.microsoft.com/office/powerpoint/2010/main" val="403387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663AFF-151F-4956-B840-5DA9E2F92A11}"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46E946D-5B96-4F01-9F05-DADCA1D98691}" type="slidenum">
              <a:rPr lang="en-US" smtClean="0"/>
              <a:t>‹#›</a:t>
            </a:fld>
            <a:endParaRPr lang="en-US"/>
          </a:p>
        </p:txBody>
      </p:sp>
    </p:spTree>
    <p:extLst>
      <p:ext uri="{BB962C8B-B14F-4D97-AF65-F5344CB8AC3E}">
        <p14:creationId xmlns:p14="http://schemas.microsoft.com/office/powerpoint/2010/main" val="3889194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A9663AFF-151F-4956-B840-5DA9E2F92A11}" type="datetimeFigureOut">
              <a:rPr lang="en-US" smtClean="0"/>
              <a:t>7/18/2026</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46E946D-5B96-4F01-9F05-DADCA1D98691}" type="slidenum">
              <a:rPr lang="en-US" smtClean="0"/>
              <a:t>‹#›</a:t>
            </a:fld>
            <a:endParaRPr lang="en-US"/>
          </a:p>
        </p:txBody>
      </p:sp>
    </p:spTree>
    <p:extLst>
      <p:ext uri="{BB962C8B-B14F-4D97-AF65-F5344CB8AC3E}">
        <p14:creationId xmlns:p14="http://schemas.microsoft.com/office/powerpoint/2010/main" val="3912839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663AFF-151F-4956-B840-5DA9E2F92A11}"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E946D-5B96-4F01-9F05-DADCA1D98691}" type="slidenum">
              <a:rPr lang="en-US" smtClean="0"/>
              <a:t>‹#›</a:t>
            </a:fld>
            <a:endParaRPr lang="en-US"/>
          </a:p>
        </p:txBody>
      </p:sp>
    </p:spTree>
    <p:extLst>
      <p:ext uri="{BB962C8B-B14F-4D97-AF65-F5344CB8AC3E}">
        <p14:creationId xmlns:p14="http://schemas.microsoft.com/office/powerpoint/2010/main" val="4279881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663AFF-151F-4956-B840-5DA9E2F92A11}" type="datetimeFigureOut">
              <a:rPr lang="en-US" smtClean="0"/>
              <a:t>7/18/2026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6E946D-5B96-4F01-9F05-DADCA1D98691}" type="slidenum">
              <a:rPr lang="en-US" smtClean="0"/>
              <a:t>‹#›</a:t>
            </a:fld>
            <a:endParaRPr lang="en-US"/>
          </a:p>
        </p:txBody>
      </p:sp>
    </p:spTree>
    <p:extLst>
      <p:ext uri="{BB962C8B-B14F-4D97-AF65-F5344CB8AC3E}">
        <p14:creationId xmlns:p14="http://schemas.microsoft.com/office/powerpoint/2010/main" val="1125111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9663AFF-151F-4956-B840-5DA9E2F92A11}" type="datetimeFigureOut">
              <a:rPr lang="en-US" smtClean="0"/>
              <a:t>7/18/2026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6E946D-5B96-4F01-9F05-DADCA1D98691}" type="slidenum">
              <a:rPr lang="en-US" smtClean="0"/>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3308188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663AFF-151F-4956-B840-5DA9E2F92A11}" type="datetimeFigureOut">
              <a:rPr lang="en-US" smtClean="0"/>
              <a:t>7/18/2026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6E946D-5B96-4F01-9F05-DADCA1D98691}" type="slidenum">
              <a:rPr lang="en-US" smtClean="0"/>
              <a:t>‹#›</a:t>
            </a:fld>
            <a:endParaRPr lang="en-US"/>
          </a:p>
        </p:txBody>
      </p:sp>
    </p:spTree>
    <p:extLst>
      <p:ext uri="{BB962C8B-B14F-4D97-AF65-F5344CB8AC3E}">
        <p14:creationId xmlns:p14="http://schemas.microsoft.com/office/powerpoint/2010/main" val="19906597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A9663AFF-151F-4956-B840-5DA9E2F92A11}" type="datetimeFigureOut">
              <a:rPr lang="en-US" smtClean="0"/>
              <a:t>7/18/2026</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46E946D-5B96-4F01-9F05-DADCA1D98691}" type="slidenum">
              <a:rPr lang="en-US" smtClean="0"/>
              <a:t>‹#›</a:t>
            </a:fld>
            <a:endParaRPr lang="en-US"/>
          </a:p>
        </p:txBody>
      </p:sp>
    </p:spTree>
    <p:extLst>
      <p:ext uri="{BB962C8B-B14F-4D97-AF65-F5344CB8AC3E}">
        <p14:creationId xmlns:p14="http://schemas.microsoft.com/office/powerpoint/2010/main" val="1361833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663AFF-151F-4956-B840-5DA9E2F92A11}"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6E946D-5B96-4F01-9F05-DADCA1D98691}" type="slidenum">
              <a:rPr lang="en-US" smtClean="0"/>
              <a:t>‹#›</a:t>
            </a:fld>
            <a:endParaRPr lang="en-US"/>
          </a:p>
        </p:txBody>
      </p:sp>
    </p:spTree>
    <p:extLst>
      <p:ext uri="{BB962C8B-B14F-4D97-AF65-F5344CB8AC3E}">
        <p14:creationId xmlns:p14="http://schemas.microsoft.com/office/powerpoint/2010/main" val="2547401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663AFF-151F-4956-B840-5DA9E2F92A11}"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6E946D-5B96-4F01-9F05-DADCA1D98691}" type="slidenum">
              <a:rPr lang="en-US" smtClean="0"/>
              <a:t>‹#›</a:t>
            </a:fld>
            <a:endParaRPr lang="en-US"/>
          </a:p>
        </p:txBody>
      </p:sp>
    </p:spTree>
    <p:extLst>
      <p:ext uri="{BB962C8B-B14F-4D97-AF65-F5344CB8AC3E}">
        <p14:creationId xmlns:p14="http://schemas.microsoft.com/office/powerpoint/2010/main" val="534313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A9663AFF-151F-4956-B840-5DA9E2F92A11}" type="datetimeFigureOut">
              <a:rPr lang="en-US" smtClean="0"/>
              <a:t>7/18/2026</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46E946D-5B96-4F01-9F05-DADCA1D98691}" type="slidenum">
              <a:rPr lang="en-US" smtClean="0"/>
              <a:t>‹#›</a:t>
            </a:fld>
            <a:endParaRPr lang="en-US"/>
          </a:p>
        </p:txBody>
      </p:sp>
    </p:spTree>
    <p:extLst>
      <p:ext uri="{BB962C8B-B14F-4D97-AF65-F5344CB8AC3E}">
        <p14:creationId xmlns:p14="http://schemas.microsoft.com/office/powerpoint/2010/main" val="3947725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A9663AFF-151F-4956-B840-5DA9E2F92A11}" type="datetimeFigureOut">
              <a:rPr lang="en-US" smtClean="0"/>
              <a:t>7/18/2026</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46E946D-5B96-4F01-9F05-DADCA1D98691}"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669299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B7832-7378-129C-AEF5-5D7713570CF0}"/>
              </a:ext>
            </a:extLst>
          </p:cNvPr>
          <p:cNvSpPr>
            <a:spLocks noGrp="1"/>
          </p:cNvSpPr>
          <p:nvPr>
            <p:ph type="ctrTitle"/>
          </p:nvPr>
        </p:nvSpPr>
        <p:spPr/>
        <p:txBody>
          <a:bodyPr>
            <a:normAutofit fontScale="90000"/>
          </a:bodyPr>
          <a:lstStyle/>
          <a:p>
            <a:pPr algn="ctr"/>
            <a:r>
              <a:rPr lang="en-US" b="1" dirty="0"/>
              <a:t>Evaluation of Emotional and Cultural Intelligence in Global Leadership</a:t>
            </a:r>
          </a:p>
        </p:txBody>
      </p:sp>
      <p:sp>
        <p:nvSpPr>
          <p:cNvPr id="3" name="Subtitle 2">
            <a:extLst>
              <a:ext uri="{FF2B5EF4-FFF2-40B4-BE49-F238E27FC236}">
                <a16:creationId xmlns:a16="http://schemas.microsoft.com/office/drawing/2014/main" id="{DD16E02C-CEE1-4093-0E00-E13AC7629B14}"/>
              </a:ext>
            </a:extLst>
          </p:cNvPr>
          <p:cNvSpPr>
            <a:spLocks noGrp="1"/>
          </p:cNvSpPr>
          <p:nvPr>
            <p:ph type="subTitle" idx="1"/>
          </p:nvPr>
        </p:nvSpPr>
        <p:spPr>
          <a:xfrm>
            <a:off x="581191" y="3429000"/>
            <a:ext cx="10993546" cy="1043678"/>
          </a:xfrm>
        </p:spPr>
        <p:txBody>
          <a:bodyPr>
            <a:normAutofit/>
          </a:bodyPr>
          <a:lstStyle/>
          <a:p>
            <a:pPr algn="ctr"/>
            <a:r>
              <a:rPr lang="en-US" sz="2000" b="1" dirty="0">
                <a:effectLst>
                  <a:outerShdw blurRad="38100" dist="38100" dir="2700000" algn="tl">
                    <a:srgbClr val="000000">
                      <a:alpha val="43137"/>
                    </a:srgbClr>
                  </a:outerShdw>
                </a:effectLst>
              </a:rPr>
              <a:t>LCBB6022 LEADERSHIP AND MANAGEMENT THEORY AND PRACTICE- INDIVIDUAL PRESENTATION</a:t>
            </a:r>
          </a:p>
        </p:txBody>
      </p:sp>
      <p:pic>
        <p:nvPicPr>
          <p:cNvPr id="4098" name="Picture 2">
            <a:extLst>
              <a:ext uri="{FF2B5EF4-FFF2-40B4-BE49-F238E27FC236}">
                <a16:creationId xmlns:a16="http://schemas.microsoft.com/office/drawing/2014/main" id="{9AADC859-04C7-73A1-375A-B4AAEC2127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8685" y="191784"/>
            <a:ext cx="3798303" cy="12554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EF07724-DFAD-1F22-9177-FC7A88578F49}"/>
              </a:ext>
            </a:extLst>
          </p:cNvPr>
          <p:cNvSpPr txBox="1"/>
          <p:nvPr/>
        </p:nvSpPr>
        <p:spPr>
          <a:xfrm>
            <a:off x="581191" y="5520910"/>
            <a:ext cx="6766093" cy="984885"/>
          </a:xfrm>
          <a:prstGeom prst="rect">
            <a:avLst/>
          </a:prstGeom>
          <a:noFill/>
        </p:spPr>
        <p:txBody>
          <a:bodyPr wrap="square" rtlCol="0">
            <a:spAutoFit/>
          </a:bodyPr>
          <a:lstStyle/>
          <a:p>
            <a:r>
              <a:rPr lang="en-US" sz="2000" b="1" dirty="0">
                <a:solidFill>
                  <a:schemeClr val="bg1"/>
                </a:solidFill>
              </a:rPr>
              <a:t>STUDENT NAME: CODRIN IOAN CHIRCIU	</a:t>
            </a:r>
          </a:p>
          <a:p>
            <a:r>
              <a:rPr lang="en-US" sz="2000" b="1" dirty="0">
                <a:solidFill>
                  <a:schemeClr val="bg1"/>
                </a:solidFill>
              </a:rPr>
              <a:t>STUDENT ID: 2027548</a:t>
            </a:r>
          </a:p>
          <a:p>
            <a:endParaRPr lang="en-US" dirty="0"/>
          </a:p>
        </p:txBody>
      </p:sp>
    </p:spTree>
    <p:extLst>
      <p:ext uri="{BB962C8B-B14F-4D97-AF65-F5344CB8AC3E}">
        <p14:creationId xmlns:p14="http://schemas.microsoft.com/office/powerpoint/2010/main" val="3418058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2B07-0345-972C-C39A-0261EACE29AD}"/>
              </a:ext>
            </a:extLst>
          </p:cNvPr>
          <p:cNvSpPr>
            <a:spLocks noGrp="1"/>
          </p:cNvSpPr>
          <p:nvPr>
            <p:ph type="title"/>
          </p:nvPr>
        </p:nvSpPr>
        <p:spPr/>
        <p:txBody>
          <a:bodyPr/>
          <a:lstStyle/>
          <a:p>
            <a:r>
              <a:rPr lang="en-US" dirty="0"/>
              <a:t>The Leadership Catalyst</a:t>
            </a:r>
          </a:p>
        </p:txBody>
      </p:sp>
      <p:sp>
        <p:nvSpPr>
          <p:cNvPr id="3" name="Content Placeholder 2">
            <a:extLst>
              <a:ext uri="{FF2B5EF4-FFF2-40B4-BE49-F238E27FC236}">
                <a16:creationId xmlns:a16="http://schemas.microsoft.com/office/drawing/2014/main" id="{E1747E3B-4BE8-FE03-F343-9DC08F789DAF}"/>
              </a:ext>
            </a:extLst>
          </p:cNvPr>
          <p:cNvSpPr>
            <a:spLocks noGrp="1"/>
          </p:cNvSpPr>
          <p:nvPr>
            <p:ph idx="1"/>
          </p:nvPr>
        </p:nvSpPr>
        <p:spPr/>
        <p:txBody>
          <a:bodyPr>
            <a:normAutofit/>
          </a:bodyPr>
          <a:lstStyle/>
          <a:p>
            <a:r>
              <a:rPr lang="en-US" sz="2000" dirty="0"/>
              <a:t>The Heard Philosophy: "I don't think of my lab members as working for me; I'm working with them..." (Heard, 2022).</a:t>
            </a:r>
          </a:p>
          <a:p>
            <a:r>
              <a:rPr lang="en-US" sz="2000" dirty="0"/>
              <a:t>Core Variables Identified: </a:t>
            </a:r>
          </a:p>
          <a:p>
            <a:pPr lvl="1"/>
            <a:r>
              <a:rPr lang="en-US" sz="1800" dirty="0"/>
              <a:t>Peer-to-peer collaboration over rigid hierarchy.	</a:t>
            </a:r>
          </a:p>
          <a:p>
            <a:pPr lvl="1"/>
            <a:r>
              <a:rPr lang="en-US" sz="1800" dirty="0"/>
              <a:t>Active empathy and “tuning into people”.</a:t>
            </a:r>
          </a:p>
          <a:p>
            <a:pPr lvl="1"/>
            <a:r>
              <a:rPr lang="en-US" sz="1800" dirty="0"/>
              <a:t>Navigating environments where teams are "lost in translation."</a:t>
            </a:r>
          </a:p>
        </p:txBody>
      </p:sp>
    </p:spTree>
    <p:extLst>
      <p:ext uri="{BB962C8B-B14F-4D97-AF65-F5344CB8AC3E}">
        <p14:creationId xmlns:p14="http://schemas.microsoft.com/office/powerpoint/2010/main" val="37645448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8AB4-1477-78DC-CA81-B6415CC8FAB1}"/>
              </a:ext>
            </a:extLst>
          </p:cNvPr>
          <p:cNvSpPr>
            <a:spLocks noGrp="1"/>
          </p:cNvSpPr>
          <p:nvPr>
            <p:ph type="title"/>
          </p:nvPr>
        </p:nvSpPr>
        <p:spPr/>
        <p:txBody>
          <a:bodyPr/>
          <a:lstStyle/>
          <a:p>
            <a:r>
              <a:rPr lang="en-US" dirty="0"/>
              <a:t>Theoretical Model 1 — Emotional Intelligence (EQ)</a:t>
            </a:r>
          </a:p>
        </p:txBody>
      </p:sp>
      <p:sp>
        <p:nvSpPr>
          <p:cNvPr id="3" name="Content Placeholder 2">
            <a:extLst>
              <a:ext uri="{FF2B5EF4-FFF2-40B4-BE49-F238E27FC236}">
                <a16:creationId xmlns:a16="http://schemas.microsoft.com/office/drawing/2014/main" id="{B3C91550-FA60-9BE6-1602-2F62EC5436AC}"/>
              </a:ext>
            </a:extLst>
          </p:cNvPr>
          <p:cNvSpPr>
            <a:spLocks noGrp="1"/>
          </p:cNvSpPr>
          <p:nvPr>
            <p:ph idx="1"/>
          </p:nvPr>
        </p:nvSpPr>
        <p:spPr>
          <a:xfrm>
            <a:off x="581192" y="2180496"/>
            <a:ext cx="5655485" cy="4295534"/>
          </a:xfrm>
        </p:spPr>
        <p:txBody>
          <a:bodyPr>
            <a:normAutofit/>
          </a:bodyPr>
          <a:lstStyle/>
          <a:p>
            <a:r>
              <a:rPr lang="en-US" sz="2000" b="1" dirty="0"/>
              <a:t>The Framework: </a:t>
            </a:r>
          </a:p>
          <a:p>
            <a:pPr lvl="1"/>
            <a:r>
              <a:rPr lang="en-US" sz="1900" dirty="0"/>
              <a:t>Goleman’s Four-Branch Model (Goleman, 2006).</a:t>
            </a:r>
          </a:p>
          <a:p>
            <a:pPr lvl="2"/>
            <a:r>
              <a:rPr lang="en-US" sz="1700" dirty="0"/>
              <a:t>Self-Awareness &amp; Self-Management (Internal control).</a:t>
            </a:r>
          </a:p>
          <a:p>
            <a:pPr lvl="2"/>
            <a:r>
              <a:rPr lang="en-US" sz="1700" dirty="0"/>
              <a:t>Social Awareness (Empathy) &amp; Relationship Management (External connection).</a:t>
            </a:r>
          </a:p>
          <a:p>
            <a:pPr lvl="1"/>
            <a:r>
              <a:rPr lang="en-US" sz="1800" dirty="0"/>
              <a:t>Analytical Critique:</a:t>
            </a:r>
          </a:p>
          <a:p>
            <a:pPr lvl="2"/>
            <a:r>
              <a:rPr lang="en-US" sz="1700" b="1" dirty="0"/>
              <a:t>Strength: </a:t>
            </a:r>
            <a:r>
              <a:rPr lang="en-US" sz="1700" dirty="0"/>
              <a:t>Directly provides an actionable blueprint for Heard's concept of "tuning into people.“</a:t>
            </a:r>
          </a:p>
          <a:p>
            <a:pPr lvl="2"/>
            <a:r>
              <a:rPr lang="en-US" sz="1700" b="1" dirty="0"/>
              <a:t>Limitation: </a:t>
            </a:r>
            <a:r>
              <a:rPr lang="en-US" sz="1700" dirty="0"/>
              <a:t>Overly focused on individual psychology; fails to account for structural power dynamics within an enterprise.</a:t>
            </a:r>
          </a:p>
        </p:txBody>
      </p:sp>
      <p:pic>
        <p:nvPicPr>
          <p:cNvPr id="5" name="Picture 4">
            <a:extLst>
              <a:ext uri="{FF2B5EF4-FFF2-40B4-BE49-F238E27FC236}">
                <a16:creationId xmlns:a16="http://schemas.microsoft.com/office/drawing/2014/main" id="{57565DDB-C5B0-7FD5-68C4-C575FCDBA5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1868" y="2180496"/>
            <a:ext cx="5089618" cy="4295534"/>
          </a:xfrm>
          <a:prstGeom prst="rect">
            <a:avLst/>
          </a:prstGeom>
        </p:spPr>
      </p:pic>
    </p:spTree>
    <p:extLst>
      <p:ext uri="{BB962C8B-B14F-4D97-AF65-F5344CB8AC3E}">
        <p14:creationId xmlns:p14="http://schemas.microsoft.com/office/powerpoint/2010/main" val="2256690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A8831-D68B-B77F-F75B-7E0D85A1FB6A}"/>
              </a:ext>
            </a:extLst>
          </p:cNvPr>
          <p:cNvSpPr>
            <a:spLocks noGrp="1"/>
          </p:cNvSpPr>
          <p:nvPr>
            <p:ph type="title"/>
          </p:nvPr>
        </p:nvSpPr>
        <p:spPr/>
        <p:txBody>
          <a:bodyPr/>
          <a:lstStyle/>
          <a:p>
            <a:r>
              <a:rPr lang="en-US" dirty="0"/>
              <a:t>Theoretical Model 2 — Cultural Intelligence (CQ)</a:t>
            </a:r>
          </a:p>
        </p:txBody>
      </p:sp>
      <p:sp>
        <p:nvSpPr>
          <p:cNvPr id="3" name="Content Placeholder 2">
            <a:extLst>
              <a:ext uri="{FF2B5EF4-FFF2-40B4-BE49-F238E27FC236}">
                <a16:creationId xmlns:a16="http://schemas.microsoft.com/office/drawing/2014/main" id="{8240CAF0-66E0-C05C-4C83-DA62064A5196}"/>
              </a:ext>
            </a:extLst>
          </p:cNvPr>
          <p:cNvSpPr>
            <a:spLocks noGrp="1"/>
          </p:cNvSpPr>
          <p:nvPr>
            <p:ph idx="1"/>
          </p:nvPr>
        </p:nvSpPr>
        <p:spPr>
          <a:xfrm>
            <a:off x="159162" y="2037728"/>
            <a:ext cx="6534715" cy="4428851"/>
          </a:xfrm>
        </p:spPr>
        <p:txBody>
          <a:bodyPr>
            <a:normAutofit lnSpcReduction="10000"/>
          </a:bodyPr>
          <a:lstStyle/>
          <a:p>
            <a:r>
              <a:rPr lang="en-US" sz="2000" b="1" dirty="0"/>
              <a:t>The Framework</a:t>
            </a:r>
            <a:r>
              <a:rPr lang="en-US" sz="2000" dirty="0"/>
              <a:t>: Defining Cultural Intelligence (Earley &amp; Ang, 2003).</a:t>
            </a:r>
          </a:p>
          <a:p>
            <a:pPr lvl="1"/>
            <a:r>
              <a:rPr lang="en-US" sz="1800" b="1" dirty="0"/>
              <a:t>Cognitive / Metacognitive: </a:t>
            </a:r>
            <a:r>
              <a:rPr lang="en-US" sz="1800" dirty="0"/>
              <a:t>Understanding global cultural norms and structural variations.</a:t>
            </a:r>
          </a:p>
          <a:p>
            <a:pPr lvl="1"/>
            <a:r>
              <a:rPr lang="en-US" sz="1800" b="1" dirty="0"/>
              <a:t>Motivational (CQ Drive): </a:t>
            </a:r>
            <a:r>
              <a:rPr lang="en-US" sz="1800" dirty="0"/>
              <a:t>The psychological desire to adapt across borders.</a:t>
            </a:r>
          </a:p>
          <a:p>
            <a:pPr lvl="1"/>
            <a:r>
              <a:rPr lang="en-US" sz="1800" b="1" dirty="0"/>
              <a:t>Behavioral (CQ Action): </a:t>
            </a:r>
            <a:r>
              <a:rPr lang="en-US" sz="1800" dirty="0"/>
              <a:t>Plasticity in altering verbal and non-verbal traits.</a:t>
            </a:r>
          </a:p>
          <a:p>
            <a:r>
              <a:rPr lang="en-US" sz="2000" b="1" dirty="0"/>
              <a:t>Analytical Critique:</a:t>
            </a:r>
          </a:p>
          <a:p>
            <a:pPr lvl="1"/>
            <a:r>
              <a:rPr lang="en-US" sz="1800" b="1" dirty="0"/>
              <a:t>Strength: </a:t>
            </a:r>
            <a:r>
              <a:rPr lang="en-US" sz="1800" dirty="0"/>
              <a:t>Moves beyond static cultural definitions (like Hofstede's) into active behavioral adaptability.</a:t>
            </a:r>
          </a:p>
          <a:p>
            <a:pPr lvl="1"/>
            <a:r>
              <a:rPr lang="en-US" sz="1800" b="1" dirty="0"/>
              <a:t>Limitation: </a:t>
            </a:r>
            <a:r>
              <a:rPr lang="en-US" sz="1800" dirty="0"/>
              <a:t>Highly dependent on self-reported data metrics, making objective organizational measurement difficult (Ang et al., 2007).</a:t>
            </a:r>
          </a:p>
        </p:txBody>
      </p:sp>
      <p:graphicFrame>
        <p:nvGraphicFramePr>
          <p:cNvPr id="5" name="Diagram 4">
            <a:extLst>
              <a:ext uri="{FF2B5EF4-FFF2-40B4-BE49-F238E27FC236}">
                <a16:creationId xmlns:a16="http://schemas.microsoft.com/office/drawing/2014/main" id="{B506913B-EDC7-9710-DB4B-964338DC2AF6}"/>
              </a:ext>
            </a:extLst>
          </p:cNvPr>
          <p:cNvGraphicFramePr/>
          <p:nvPr>
            <p:extLst>
              <p:ext uri="{D42A27DB-BD31-4B8C-83A1-F6EECF244321}">
                <p14:modId xmlns:p14="http://schemas.microsoft.com/office/powerpoint/2010/main" val="685822466"/>
              </p:ext>
            </p:extLst>
          </p:nvPr>
        </p:nvGraphicFramePr>
        <p:xfrm>
          <a:off x="5818554" y="1974294"/>
          <a:ext cx="7170615" cy="45557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7687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12B39-DA3A-220D-84B2-146D556FF569}"/>
              </a:ext>
            </a:extLst>
          </p:cNvPr>
          <p:cNvSpPr>
            <a:spLocks noGrp="1"/>
          </p:cNvSpPr>
          <p:nvPr>
            <p:ph type="title"/>
          </p:nvPr>
        </p:nvSpPr>
        <p:spPr/>
        <p:txBody>
          <a:bodyPr/>
          <a:lstStyle/>
          <a:p>
            <a:r>
              <a:rPr lang="en-US" dirty="0"/>
              <a:t>Business Examples 1 &amp; 2 — Driving Value through EQ &amp; CQ</a:t>
            </a:r>
          </a:p>
        </p:txBody>
      </p:sp>
      <p:graphicFrame>
        <p:nvGraphicFramePr>
          <p:cNvPr id="4" name="Content Placeholder 3">
            <a:extLst>
              <a:ext uri="{FF2B5EF4-FFF2-40B4-BE49-F238E27FC236}">
                <a16:creationId xmlns:a16="http://schemas.microsoft.com/office/drawing/2014/main" id="{5A6F15DB-4429-1F2D-F87D-9027BEAE0E91}"/>
              </a:ext>
            </a:extLst>
          </p:cNvPr>
          <p:cNvGraphicFramePr>
            <a:graphicFrameLocks noGrp="1"/>
          </p:cNvGraphicFramePr>
          <p:nvPr>
            <p:ph idx="1"/>
            <p:extLst>
              <p:ext uri="{D42A27DB-BD31-4B8C-83A1-F6EECF244321}">
                <p14:modId xmlns:p14="http://schemas.microsoft.com/office/powerpoint/2010/main" val="2070427845"/>
              </p:ext>
            </p:extLst>
          </p:nvPr>
        </p:nvGraphicFramePr>
        <p:xfrm>
          <a:off x="581025" y="2181224"/>
          <a:ext cx="11029950" cy="2679533"/>
        </p:xfrm>
        <a:graphic>
          <a:graphicData uri="http://schemas.openxmlformats.org/drawingml/2006/table">
            <a:tbl>
              <a:tblPr firstRow="1" bandRow="1">
                <a:tableStyleId>{5C22544A-7EE6-4342-B048-85BDC9FD1C3A}</a:tableStyleId>
              </a:tblPr>
              <a:tblGrid>
                <a:gridCol w="5514975">
                  <a:extLst>
                    <a:ext uri="{9D8B030D-6E8A-4147-A177-3AD203B41FA5}">
                      <a16:colId xmlns:a16="http://schemas.microsoft.com/office/drawing/2014/main" val="1038196847"/>
                    </a:ext>
                  </a:extLst>
                </a:gridCol>
                <a:gridCol w="5514975">
                  <a:extLst>
                    <a:ext uri="{9D8B030D-6E8A-4147-A177-3AD203B41FA5}">
                      <a16:colId xmlns:a16="http://schemas.microsoft.com/office/drawing/2014/main" val="1093509773"/>
                    </a:ext>
                  </a:extLst>
                </a:gridCol>
              </a:tblGrid>
              <a:tr h="471340">
                <a:tc>
                  <a:txBody>
                    <a:bodyPr/>
                    <a:lstStyle/>
                    <a:p>
                      <a:pPr algn="ctr"/>
                      <a:r>
                        <a:rPr lang="en-US" dirty="0"/>
                        <a:t>Microsoft’s Cultural Pivot (High EQ)</a:t>
                      </a:r>
                    </a:p>
                  </a:txBody>
                  <a:tcPr/>
                </a:tc>
                <a:tc>
                  <a:txBody>
                    <a:bodyPr/>
                    <a:lstStyle/>
                    <a:p>
                      <a:pPr algn="ctr"/>
                      <a:r>
                        <a:rPr lang="en-US" dirty="0"/>
                        <a:t>L'Oréal's Product Teams (High CQ)</a:t>
                      </a:r>
                    </a:p>
                  </a:txBody>
                  <a:tcPr/>
                </a:tc>
                <a:extLst>
                  <a:ext uri="{0D108BD9-81ED-4DB2-BD59-A6C34878D82A}">
                    <a16:rowId xmlns:a16="http://schemas.microsoft.com/office/drawing/2014/main" val="381438916"/>
                  </a:ext>
                </a:extLst>
              </a:tr>
              <a:tr h="2208193">
                <a:tc>
                  <a:txBody>
                    <a:bodyPr/>
                    <a:lstStyle/>
                    <a:p>
                      <a:r>
                        <a:rPr lang="en-US" sz="1800" b="1" i="1" u="none" strike="noStrike" kern="1200" dirty="0">
                          <a:solidFill>
                            <a:schemeClr val="dk1"/>
                          </a:solidFill>
                          <a:effectLst/>
                          <a:latin typeface="+mn-lt"/>
                          <a:ea typeface="+mn-ea"/>
                          <a:cs typeface="+mn-cs"/>
                        </a:rPr>
                        <a:t>Action</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Satya Nadella shifted Microsoft from hyper-competitive internal stack ranking to an empathy-driven "Growth Mindset" </a:t>
                      </a:r>
                      <a:r>
                        <a:rPr lang="en-US" sz="1800" b="1" u="none" strike="noStrike" kern="1200" dirty="0">
                          <a:solidFill>
                            <a:schemeClr val="dk1"/>
                          </a:solidFill>
                          <a:effectLst/>
                          <a:latin typeface="+mn-lt"/>
                          <a:ea typeface="+mn-ea"/>
                          <a:cs typeface="+mn-cs"/>
                        </a:rPr>
                        <a:t>(Nadella, 2017)</a:t>
                      </a:r>
                      <a:r>
                        <a:rPr lang="en-US" sz="1800" b="0" u="none" strike="noStrike" kern="1200" dirty="0">
                          <a:solidFill>
                            <a:schemeClr val="dk1"/>
                          </a:solidFill>
                          <a:effectLst/>
                          <a:latin typeface="+mn-lt"/>
                          <a:ea typeface="+mn-ea"/>
                          <a:cs typeface="+mn-cs"/>
                        </a:rPr>
                        <a:t>.</a:t>
                      </a:r>
                    </a:p>
                    <a:p>
                      <a:endParaRPr lang="en-US" sz="1800" b="0" u="none" strike="noStrike" kern="1200" dirty="0">
                        <a:solidFill>
                          <a:schemeClr val="dk1"/>
                        </a:solidFill>
                        <a:effectLst/>
                        <a:latin typeface="+mn-lt"/>
                        <a:ea typeface="+mn-ea"/>
                        <a:cs typeface="+mn-cs"/>
                      </a:endParaRPr>
                    </a:p>
                    <a:p>
                      <a:r>
                        <a:rPr lang="en-US" sz="1800" b="1" i="1" u="none" strike="noStrike" kern="1200" dirty="0">
                          <a:solidFill>
                            <a:schemeClr val="dk1"/>
                          </a:solidFill>
                          <a:effectLst/>
                          <a:latin typeface="+mn-lt"/>
                          <a:ea typeface="+mn-ea"/>
                          <a:cs typeface="+mn-cs"/>
                        </a:rPr>
                        <a:t>Outcome</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Enhanced horizontal psychological safety led to cross-departmental collaboration, surging cloud revenue.</a:t>
                      </a:r>
                      <a:endParaRPr lang="en-US" dirty="0"/>
                    </a:p>
                  </a:txBody>
                  <a:tcPr/>
                </a:tc>
                <a:tc>
                  <a:txBody>
                    <a:bodyPr/>
                    <a:lstStyle/>
                    <a:p>
                      <a:r>
                        <a:rPr lang="en-US" sz="1800" b="1" i="1" u="none" strike="noStrike" kern="1200" dirty="0">
                          <a:solidFill>
                            <a:schemeClr val="dk1"/>
                          </a:solidFill>
                          <a:effectLst/>
                          <a:latin typeface="+mn-lt"/>
                          <a:ea typeface="+mn-ea"/>
                          <a:cs typeface="+mn-cs"/>
                        </a:rPr>
                        <a:t>Action</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L'Oréal intentionally recruits multicultural managers with high collective CQ to lead international product innovation teams </a:t>
                      </a:r>
                      <a:r>
                        <a:rPr lang="en-US" sz="1800" b="1" u="none" strike="noStrike" kern="1200" dirty="0">
                          <a:solidFill>
                            <a:schemeClr val="dk1"/>
                          </a:solidFill>
                          <a:effectLst/>
                          <a:latin typeface="+mn-lt"/>
                          <a:ea typeface="+mn-ea"/>
                          <a:cs typeface="+mn-cs"/>
                        </a:rPr>
                        <a:t>(Hong &amp; </a:t>
                      </a:r>
                      <a:r>
                        <a:rPr lang="en-US" sz="1800" b="1" u="none" strike="noStrike" kern="1200" dirty="0" err="1">
                          <a:solidFill>
                            <a:schemeClr val="dk1"/>
                          </a:solidFill>
                          <a:effectLst/>
                          <a:latin typeface="+mn-lt"/>
                          <a:ea typeface="+mn-ea"/>
                          <a:cs typeface="+mn-cs"/>
                        </a:rPr>
                        <a:t>Doz</a:t>
                      </a:r>
                      <a:r>
                        <a:rPr lang="en-US" sz="1800" b="1" u="none" strike="noStrike" kern="1200" dirty="0">
                          <a:solidFill>
                            <a:schemeClr val="dk1"/>
                          </a:solidFill>
                          <a:effectLst/>
                          <a:latin typeface="+mn-lt"/>
                          <a:ea typeface="+mn-ea"/>
                          <a:cs typeface="+mn-cs"/>
                        </a:rPr>
                        <a:t>, 2013)</a:t>
                      </a:r>
                      <a:r>
                        <a:rPr lang="en-US" sz="1800" b="0" u="none" strike="noStrike" kern="1200" dirty="0">
                          <a:solidFill>
                            <a:schemeClr val="dk1"/>
                          </a:solidFill>
                          <a:effectLst/>
                          <a:latin typeface="+mn-lt"/>
                          <a:ea typeface="+mn-ea"/>
                          <a:cs typeface="+mn-cs"/>
                        </a:rPr>
                        <a:t>.</a:t>
                      </a:r>
                    </a:p>
                    <a:p>
                      <a:endParaRPr lang="en-US" sz="1800" b="0" u="none" strike="noStrike" kern="1200" dirty="0">
                        <a:solidFill>
                          <a:schemeClr val="dk1"/>
                        </a:solidFill>
                        <a:effectLst/>
                        <a:latin typeface="+mn-lt"/>
                        <a:ea typeface="+mn-ea"/>
                        <a:cs typeface="+mn-cs"/>
                      </a:endParaRPr>
                    </a:p>
                    <a:p>
                      <a:r>
                        <a:rPr lang="en-US" sz="1800" b="1" i="1" u="none" strike="noStrike" kern="1200" dirty="0">
                          <a:solidFill>
                            <a:schemeClr val="dk1"/>
                          </a:solidFill>
                          <a:effectLst/>
                          <a:latin typeface="+mn-lt"/>
                          <a:ea typeface="+mn-ea"/>
                          <a:cs typeface="+mn-cs"/>
                        </a:rPr>
                        <a:t>Outcome</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Reduced cross-border friction and immediate regional market fit for global product rollouts.</a:t>
                      </a:r>
                      <a:endParaRPr lang="en-US" dirty="0"/>
                    </a:p>
                  </a:txBody>
                  <a:tcPr/>
                </a:tc>
                <a:extLst>
                  <a:ext uri="{0D108BD9-81ED-4DB2-BD59-A6C34878D82A}">
                    <a16:rowId xmlns:a16="http://schemas.microsoft.com/office/drawing/2014/main" val="2976459970"/>
                  </a:ext>
                </a:extLst>
              </a:tr>
            </a:tbl>
          </a:graphicData>
        </a:graphic>
      </p:graphicFrame>
    </p:spTree>
    <p:extLst>
      <p:ext uri="{BB962C8B-B14F-4D97-AF65-F5344CB8AC3E}">
        <p14:creationId xmlns:p14="http://schemas.microsoft.com/office/powerpoint/2010/main" val="369476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9F5AF-4748-FB27-8A4B-8E3E2FEB94CE}"/>
              </a:ext>
            </a:extLst>
          </p:cNvPr>
          <p:cNvSpPr>
            <a:spLocks noGrp="1"/>
          </p:cNvSpPr>
          <p:nvPr>
            <p:ph type="title"/>
          </p:nvPr>
        </p:nvSpPr>
        <p:spPr/>
        <p:txBody>
          <a:bodyPr/>
          <a:lstStyle/>
          <a:p>
            <a:r>
              <a:rPr lang="en-US" dirty="0"/>
              <a:t>Business Examples 3 &amp; 4 — The Strategic Cost of Failure</a:t>
            </a:r>
          </a:p>
        </p:txBody>
      </p:sp>
      <p:graphicFrame>
        <p:nvGraphicFramePr>
          <p:cNvPr id="4" name="Content Placeholder 3">
            <a:extLst>
              <a:ext uri="{FF2B5EF4-FFF2-40B4-BE49-F238E27FC236}">
                <a16:creationId xmlns:a16="http://schemas.microsoft.com/office/drawing/2014/main" id="{35DEF877-7CAB-412A-5FD6-6B15BF9CE5C7}"/>
              </a:ext>
            </a:extLst>
          </p:cNvPr>
          <p:cNvGraphicFramePr>
            <a:graphicFrameLocks noGrp="1"/>
          </p:cNvGraphicFramePr>
          <p:nvPr>
            <p:ph idx="1"/>
            <p:extLst>
              <p:ext uri="{D42A27DB-BD31-4B8C-83A1-F6EECF244321}">
                <p14:modId xmlns:p14="http://schemas.microsoft.com/office/powerpoint/2010/main" val="2234500237"/>
              </p:ext>
            </p:extLst>
          </p:nvPr>
        </p:nvGraphicFramePr>
        <p:xfrm>
          <a:off x="581025" y="2181225"/>
          <a:ext cx="11029950" cy="2382520"/>
        </p:xfrm>
        <a:graphic>
          <a:graphicData uri="http://schemas.openxmlformats.org/drawingml/2006/table">
            <a:tbl>
              <a:tblPr firstRow="1" bandRow="1">
                <a:tableStyleId>{5C22544A-7EE6-4342-B048-85BDC9FD1C3A}</a:tableStyleId>
              </a:tblPr>
              <a:tblGrid>
                <a:gridCol w="5514975">
                  <a:extLst>
                    <a:ext uri="{9D8B030D-6E8A-4147-A177-3AD203B41FA5}">
                      <a16:colId xmlns:a16="http://schemas.microsoft.com/office/drawing/2014/main" val="461163523"/>
                    </a:ext>
                  </a:extLst>
                </a:gridCol>
                <a:gridCol w="5514975">
                  <a:extLst>
                    <a:ext uri="{9D8B030D-6E8A-4147-A177-3AD203B41FA5}">
                      <a16:colId xmlns:a16="http://schemas.microsoft.com/office/drawing/2014/main" val="3098992030"/>
                    </a:ext>
                  </a:extLst>
                </a:gridCol>
              </a:tblGrid>
              <a:tr h="370840">
                <a:tc>
                  <a:txBody>
                    <a:bodyPr/>
                    <a:lstStyle/>
                    <a:p>
                      <a:r>
                        <a:rPr lang="en-US" dirty="0"/>
                        <a:t>Uber’s 2017 Crisis (Deficient EQ)</a:t>
                      </a:r>
                    </a:p>
                  </a:txBody>
                  <a:tcPr/>
                </a:tc>
                <a:tc>
                  <a:txBody>
                    <a:bodyPr/>
                    <a:lstStyle/>
                    <a:p>
                      <a:r>
                        <a:rPr lang="en-US" dirty="0"/>
                        <a:t>The DaimlerChrysler Merger (Deficient CQ)</a:t>
                      </a:r>
                    </a:p>
                  </a:txBody>
                  <a:tcPr/>
                </a:tc>
                <a:extLst>
                  <a:ext uri="{0D108BD9-81ED-4DB2-BD59-A6C34878D82A}">
                    <a16:rowId xmlns:a16="http://schemas.microsoft.com/office/drawing/2014/main" val="3439907056"/>
                  </a:ext>
                </a:extLst>
              </a:tr>
              <a:tr h="370840">
                <a:tc>
                  <a:txBody>
                    <a:bodyPr/>
                    <a:lstStyle/>
                    <a:p>
                      <a:r>
                        <a:rPr lang="en-US" sz="1800" b="1" i="1" u="none" strike="noStrike" kern="1200" dirty="0">
                          <a:solidFill>
                            <a:schemeClr val="dk1"/>
                          </a:solidFill>
                          <a:effectLst/>
                          <a:latin typeface="+mn-lt"/>
                          <a:ea typeface="+mn-ea"/>
                          <a:cs typeface="+mn-cs"/>
                        </a:rPr>
                        <a:t>Action</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Corporate structure prioritized raw performance matrix metrics while systematically ignoring employee well-being and toxicity.</a:t>
                      </a:r>
                    </a:p>
                    <a:p>
                      <a:endParaRPr lang="en-US" sz="1800" b="0" i="1" u="none" strike="noStrike" kern="1200" dirty="0">
                        <a:solidFill>
                          <a:schemeClr val="dk1"/>
                        </a:solidFill>
                        <a:effectLst/>
                        <a:latin typeface="+mn-lt"/>
                        <a:ea typeface="+mn-ea"/>
                        <a:cs typeface="+mn-cs"/>
                      </a:endParaRPr>
                    </a:p>
                    <a:p>
                      <a:r>
                        <a:rPr lang="en-US" sz="1800" b="1" i="1" u="none" strike="noStrike" kern="1200" dirty="0">
                          <a:solidFill>
                            <a:schemeClr val="dk1"/>
                          </a:solidFill>
                          <a:effectLst/>
                          <a:latin typeface="+mn-lt"/>
                          <a:ea typeface="+mn-ea"/>
                          <a:cs typeface="+mn-cs"/>
                        </a:rPr>
                        <a:t>Outcome</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Total breakdown of relational empathy caused systemic turnover, high-profile lawsuits, and the forced exit of senior leadership.</a:t>
                      </a:r>
                      <a:endParaRPr lang="en-US" dirty="0"/>
                    </a:p>
                  </a:txBody>
                  <a:tcPr/>
                </a:tc>
                <a:tc>
                  <a:txBody>
                    <a:bodyPr/>
                    <a:lstStyle/>
                    <a:p>
                      <a:r>
                        <a:rPr lang="en-US" sz="1800" b="1" i="1" u="none" strike="noStrike" kern="1200" dirty="0">
                          <a:solidFill>
                            <a:schemeClr val="dk1"/>
                          </a:solidFill>
                          <a:effectLst/>
                          <a:latin typeface="+mn-lt"/>
                          <a:ea typeface="+mn-ea"/>
                          <a:cs typeface="+mn-cs"/>
                        </a:rPr>
                        <a:t>Action</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A $36 billion transatlantic merger failed to bridge structural cultures </a:t>
                      </a:r>
                      <a:r>
                        <a:rPr lang="en-US" sz="1800" b="1" u="none" strike="noStrike" kern="1200" dirty="0">
                          <a:solidFill>
                            <a:schemeClr val="dk1"/>
                          </a:solidFill>
                          <a:effectLst/>
                          <a:latin typeface="+mn-lt"/>
                          <a:ea typeface="+mn-ea"/>
                          <a:cs typeface="+mn-cs"/>
                        </a:rPr>
                        <a:t>(Schuler &amp; Jackson, 2004)</a:t>
                      </a:r>
                      <a:r>
                        <a:rPr lang="en-US" sz="1800" b="0" u="none" strike="noStrike" kern="1200" dirty="0">
                          <a:solidFill>
                            <a:schemeClr val="dk1"/>
                          </a:solidFill>
                          <a:effectLst/>
                          <a:latin typeface="+mn-lt"/>
                          <a:ea typeface="+mn-ea"/>
                          <a:cs typeface="+mn-cs"/>
                        </a:rPr>
                        <a:t>.</a:t>
                      </a:r>
                    </a:p>
                    <a:p>
                      <a:endParaRPr lang="en-US" sz="1800" b="0" u="none" strike="noStrike" kern="1200" dirty="0">
                        <a:solidFill>
                          <a:schemeClr val="dk1"/>
                        </a:solidFill>
                        <a:effectLst/>
                        <a:latin typeface="+mn-lt"/>
                        <a:ea typeface="+mn-ea"/>
                        <a:cs typeface="+mn-cs"/>
                      </a:endParaRPr>
                    </a:p>
                    <a:p>
                      <a:r>
                        <a:rPr lang="en-US" sz="1800" b="1" i="1" u="none" strike="noStrike" kern="1200" dirty="0">
                          <a:solidFill>
                            <a:schemeClr val="dk1"/>
                          </a:solidFill>
                          <a:effectLst/>
                          <a:latin typeface="+mn-lt"/>
                          <a:ea typeface="+mn-ea"/>
                          <a:cs typeface="+mn-cs"/>
                        </a:rPr>
                        <a:t>Outcome</a:t>
                      </a:r>
                      <a:r>
                        <a:rPr lang="en-US" sz="1800" b="1" u="none" strike="noStrike" kern="1200" dirty="0">
                          <a:solidFill>
                            <a:schemeClr val="dk1"/>
                          </a:solidFill>
                          <a:effectLst/>
                          <a:latin typeface="+mn-lt"/>
                          <a:ea typeface="+mn-ea"/>
                          <a:cs typeface="+mn-cs"/>
                        </a:rPr>
                        <a:t>: </a:t>
                      </a:r>
                      <a:r>
                        <a:rPr lang="en-US" sz="1800" b="0" u="none" strike="noStrike" kern="1200" dirty="0">
                          <a:solidFill>
                            <a:schemeClr val="dk1"/>
                          </a:solidFill>
                          <a:effectLst/>
                          <a:latin typeface="+mn-lt"/>
                          <a:ea typeface="+mn-ea"/>
                          <a:cs typeface="+mn-cs"/>
                        </a:rPr>
                        <a:t>German formal hierarchy clashed aggressively with American egalitarianism; low behavioral CQ led to a complete strategic dissolution.</a:t>
                      </a:r>
                      <a:endParaRPr lang="en-US" dirty="0"/>
                    </a:p>
                  </a:txBody>
                  <a:tcPr/>
                </a:tc>
                <a:extLst>
                  <a:ext uri="{0D108BD9-81ED-4DB2-BD59-A6C34878D82A}">
                    <a16:rowId xmlns:a16="http://schemas.microsoft.com/office/drawing/2014/main" val="2702744243"/>
                  </a:ext>
                </a:extLst>
              </a:tr>
            </a:tbl>
          </a:graphicData>
        </a:graphic>
      </p:graphicFrame>
    </p:spTree>
    <p:extLst>
      <p:ext uri="{BB962C8B-B14F-4D97-AF65-F5344CB8AC3E}">
        <p14:creationId xmlns:p14="http://schemas.microsoft.com/office/powerpoint/2010/main" val="20201899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08857-C3FE-2C22-A221-88FE6B2D0143}"/>
              </a:ext>
            </a:extLst>
          </p:cNvPr>
          <p:cNvSpPr>
            <a:spLocks noGrp="1"/>
          </p:cNvSpPr>
          <p:nvPr>
            <p:ph type="title"/>
          </p:nvPr>
        </p:nvSpPr>
        <p:spPr/>
        <p:txBody>
          <a:bodyPr/>
          <a:lstStyle/>
          <a:p>
            <a:r>
              <a:rPr lang="en-US" dirty="0"/>
              <a:t>Critical Synthesis &amp; Practical Application</a:t>
            </a:r>
          </a:p>
        </p:txBody>
      </p:sp>
      <p:sp>
        <p:nvSpPr>
          <p:cNvPr id="3" name="Content Placeholder 2">
            <a:extLst>
              <a:ext uri="{FF2B5EF4-FFF2-40B4-BE49-F238E27FC236}">
                <a16:creationId xmlns:a16="http://schemas.microsoft.com/office/drawing/2014/main" id="{EFBC8446-EEC2-DDA8-7EB6-D665BE4F9A38}"/>
              </a:ext>
            </a:extLst>
          </p:cNvPr>
          <p:cNvSpPr>
            <a:spLocks noGrp="1"/>
          </p:cNvSpPr>
          <p:nvPr>
            <p:ph idx="1"/>
          </p:nvPr>
        </p:nvSpPr>
        <p:spPr>
          <a:xfrm>
            <a:off x="581192" y="2180496"/>
            <a:ext cx="10183061" cy="3678303"/>
          </a:xfrm>
        </p:spPr>
        <p:txBody>
          <a:bodyPr/>
          <a:lstStyle/>
          <a:p>
            <a:r>
              <a:rPr lang="en-US" sz="1900" b="1" dirty="0"/>
              <a:t>The Overlap: </a:t>
            </a:r>
            <a:r>
              <a:rPr lang="en-US" dirty="0"/>
              <a:t>EQ provides the intent to connect; CQ provides the capability to execute that intent without misinterpretation.</a:t>
            </a:r>
          </a:p>
          <a:p>
            <a:r>
              <a:rPr lang="en-US" sz="1900" b="1" dirty="0"/>
              <a:t>Synthesis Matrix:</a:t>
            </a:r>
            <a:r>
              <a:rPr lang="en-US" sz="1900" dirty="0"/>
              <a:t>	</a:t>
            </a:r>
          </a:p>
          <a:p>
            <a:pPr lvl="1"/>
            <a:r>
              <a:rPr lang="en-US" sz="1800" dirty="0"/>
              <a:t>Low EQ + High CQ = Professionally smooth but sterile and uninspiring leadership.</a:t>
            </a:r>
          </a:p>
          <a:p>
            <a:pPr lvl="1"/>
            <a:r>
              <a:rPr lang="en-US" sz="1800" dirty="0"/>
              <a:t>High EQ + Low CQ = Highly well-meaning intentions that get completely lost in translation.</a:t>
            </a:r>
          </a:p>
          <a:p>
            <a:pPr lvl="1"/>
            <a:r>
              <a:rPr lang="en-US" sz="1800" dirty="0"/>
              <a:t>High EQ + High CQ = True horizontal collaboration, echoing the Edith Heard standard.</a:t>
            </a:r>
          </a:p>
        </p:txBody>
      </p:sp>
    </p:spTree>
    <p:extLst>
      <p:ext uri="{BB962C8B-B14F-4D97-AF65-F5344CB8AC3E}">
        <p14:creationId xmlns:p14="http://schemas.microsoft.com/office/powerpoint/2010/main" val="1268059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17AC-67E3-E6C3-5E0C-65477504C59B}"/>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B25D28C9-71E8-499C-CEB5-176538EA1931}"/>
              </a:ext>
            </a:extLst>
          </p:cNvPr>
          <p:cNvSpPr>
            <a:spLocks noGrp="1"/>
          </p:cNvSpPr>
          <p:nvPr>
            <p:ph idx="1"/>
          </p:nvPr>
        </p:nvSpPr>
        <p:spPr/>
        <p:txBody>
          <a:bodyPr/>
          <a:lstStyle/>
          <a:p>
            <a:r>
              <a:rPr lang="en-US" b="1" dirty="0"/>
              <a:t>Theoretical Realities: </a:t>
            </a:r>
            <a:r>
              <a:rPr lang="en-US" dirty="0"/>
              <a:t>Empathy and horizontal structures are competitive business assets, not soft skills.</a:t>
            </a:r>
          </a:p>
          <a:p>
            <a:r>
              <a:rPr lang="en-US" b="1" dirty="0"/>
              <a:t>Strategic Imperative: </a:t>
            </a:r>
            <a:r>
              <a:rPr lang="en-US" dirty="0"/>
              <a:t>High EQ/CQ leadership directly prevents structural corporate friction and talent attrition.</a:t>
            </a:r>
          </a:p>
          <a:p>
            <a:r>
              <a:rPr lang="en-US" b="1" dirty="0"/>
              <a:t>Final Takeaway: </a:t>
            </a:r>
            <a:r>
              <a:rPr lang="en-US" dirty="0"/>
              <a:t>True modern leadership requires shifting from commanding an organization to actively "tuning into it."</a:t>
            </a:r>
          </a:p>
        </p:txBody>
      </p:sp>
    </p:spTree>
    <p:extLst>
      <p:ext uri="{BB962C8B-B14F-4D97-AF65-F5344CB8AC3E}">
        <p14:creationId xmlns:p14="http://schemas.microsoft.com/office/powerpoint/2010/main" val="6507649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45673-6346-023A-97BC-395AB21884C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88DCA5D-DAD5-264B-5B4B-783CC81A3C3F}"/>
              </a:ext>
            </a:extLst>
          </p:cNvPr>
          <p:cNvSpPr>
            <a:spLocks noGrp="1"/>
          </p:cNvSpPr>
          <p:nvPr>
            <p:ph idx="1"/>
          </p:nvPr>
        </p:nvSpPr>
        <p:spPr/>
        <p:txBody>
          <a:bodyPr>
            <a:normAutofit fontScale="92500" lnSpcReduction="10000"/>
          </a:bodyPr>
          <a:lstStyle/>
          <a:p>
            <a:r>
              <a:rPr lang="en-US" dirty="0"/>
              <a:t>Ang, S., Van Dyne, L., &amp; Koh, C. (2007). Cultural Intelligence: Its Measurement and Effects on Cultural Judgment and Decision Making. Management and Organization Review, 3(3), 335-371.</a:t>
            </a:r>
          </a:p>
          <a:p>
            <a:r>
              <a:rPr lang="en-US" dirty="0"/>
              <a:t>Earley, P. C., &amp; Ang, S. (2003). Cultural Intelligence: Individual Interactions Across Cultures. Stanford University Press.</a:t>
            </a:r>
          </a:p>
          <a:p>
            <a:r>
              <a:rPr lang="en-US" dirty="0"/>
              <a:t>Goleman, D. (2006). Emotional Intelligence: Why It Can Matter More Than IQ. Bantam Books.</a:t>
            </a:r>
          </a:p>
          <a:p>
            <a:r>
              <a:rPr lang="en-US" dirty="0"/>
              <a:t>Heard, E. (2022, February 27). Interview with Director-General of European Molecular Biology Laboratory. Financial Times.</a:t>
            </a:r>
          </a:p>
          <a:p>
            <a:r>
              <a:rPr lang="en-US" dirty="0"/>
              <a:t>Hong, H. J., &amp; </a:t>
            </a:r>
            <a:r>
              <a:rPr lang="en-US" dirty="0" err="1"/>
              <a:t>Doz</a:t>
            </a:r>
            <a:r>
              <a:rPr lang="en-US" dirty="0"/>
              <a:t>, D. (2013). L'Oreal's Global Strategy: Using Multicultural Managers to Create Global Products. Harvard Business Review, 91(6), 114-118.</a:t>
            </a:r>
          </a:p>
          <a:p>
            <a:r>
              <a:rPr lang="en-US" dirty="0"/>
              <a:t>Nadella, S. (2017). Hit Refresh: The Quest to Rediscover Microsoft's Soul. </a:t>
            </a:r>
            <a:r>
              <a:rPr lang="en-US" dirty="0" err="1"/>
              <a:t>HarperBusiness</a:t>
            </a:r>
            <a:r>
              <a:rPr lang="en-US" dirty="0"/>
              <a:t>.</a:t>
            </a:r>
          </a:p>
          <a:p>
            <a:r>
              <a:rPr lang="en-US" dirty="0"/>
              <a:t>Schuler, R. S., &amp; Jackson, S. E. (2004). HR Issues and Activities in Mergers and Acquisitions. European Management Journal, 22(3), 239-246</a:t>
            </a:r>
          </a:p>
        </p:txBody>
      </p:sp>
    </p:spTree>
    <p:extLst>
      <p:ext uri="{BB962C8B-B14F-4D97-AF65-F5344CB8AC3E}">
        <p14:creationId xmlns:p14="http://schemas.microsoft.com/office/powerpoint/2010/main" val="194930301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24</TotalTime>
  <Words>1363</Words>
  <Application>Microsoft Office PowerPoint</Application>
  <PresentationFormat>Widescreen</PresentationFormat>
  <Paragraphs>81</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Gill Sans MT</vt:lpstr>
      <vt:lpstr>Wingdings 2</vt:lpstr>
      <vt:lpstr>Dividend</vt:lpstr>
      <vt:lpstr>Evaluation of Emotional and Cultural Intelligence in Global Leadership</vt:lpstr>
      <vt:lpstr>The Leadership Catalyst</vt:lpstr>
      <vt:lpstr>Theoretical Model 1 — Emotional Intelligence (EQ)</vt:lpstr>
      <vt:lpstr>Theoretical Model 2 — Cultural Intelligence (CQ)</vt:lpstr>
      <vt:lpstr>Business Examples 1 &amp; 2 — Driving Value through EQ &amp; CQ</vt:lpstr>
      <vt:lpstr>Business Examples 3 &amp; 4 — The Strategic Cost of Failure</vt:lpstr>
      <vt:lpstr>Critical Synthesis &amp; Practical Application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Interactive4</dc:creator>
  <cp:lastModifiedBy>Interactive4</cp:lastModifiedBy>
  <cp:revision>1</cp:revision>
  <dcterms:created xsi:type="dcterms:W3CDTF">2026-07-18T10:18:20Z</dcterms:created>
  <dcterms:modified xsi:type="dcterms:W3CDTF">2026-07-18T10:43:04Z</dcterms:modified>
</cp:coreProperties>
</file>