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304" r:id="rId6"/>
    <p:sldId id="313" r:id="rId7"/>
    <p:sldId id="314" r:id="rId8"/>
    <p:sldId id="315" r:id="rId9"/>
    <p:sldId id="316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7296" userDrawn="1">
          <p15:clr>
            <a:srgbClr val="A4A3A4"/>
          </p15:clr>
        </p15:guide>
        <p15:guide id="2" pos="384" userDrawn="1">
          <p15:clr>
            <a:srgbClr val="A4A3A4"/>
          </p15:clr>
        </p15:guide>
        <p15:guide id="3" orient="horz" pos="528" userDrawn="1">
          <p15:clr>
            <a:srgbClr val="A4A3A4"/>
          </p15:clr>
        </p15:guide>
        <p15:guide id="4" orient="horz" pos="3552" userDrawn="1">
          <p15:clr>
            <a:srgbClr val="A4A3A4"/>
          </p15:clr>
        </p15:guide>
        <p15:guide id="5" orient="horz" pos="768" userDrawn="1">
          <p15:clr>
            <a:srgbClr val="A4A3A4"/>
          </p15:clr>
        </p15:guide>
        <p15:guide id="7" pos="4032" userDrawn="1">
          <p15:clr>
            <a:srgbClr val="A4A3A4"/>
          </p15:clr>
        </p15:guide>
        <p15:guide id="9" pos="3648" userDrawn="1">
          <p15:clr>
            <a:srgbClr val="A4A3A4"/>
          </p15:clr>
        </p15:guide>
        <p15:guide id="10" orient="horz" pos="1536" userDrawn="1">
          <p15:clr>
            <a:srgbClr val="A4A3A4"/>
          </p15:clr>
        </p15:guide>
        <p15:guide id="11" orient="horz" pos="187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5701"/>
  </p:normalViewPr>
  <p:slideViewPr>
    <p:cSldViewPr>
      <p:cViewPr varScale="1">
        <p:scale>
          <a:sx n="68" d="100"/>
          <a:sy n="68" d="100"/>
        </p:scale>
        <p:origin x="84" y="54"/>
      </p:cViewPr>
      <p:guideLst>
        <p:guide pos="7296"/>
        <p:guide pos="384"/>
        <p:guide orient="horz" pos="528"/>
        <p:guide orient="horz" pos="3552"/>
        <p:guide orient="horz" pos="768"/>
        <p:guide pos="4032"/>
        <p:guide pos="3648"/>
        <p:guide orient="horz" pos="1536"/>
        <p:guide orient="horz" pos="187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6DF4A1-647D-45ED-4039-DB1F96860E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5B069F-A8F2-8387-8C92-A2E5464B75D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7B9A61EB-FF9E-4DFB-84F9-0A80D58A0667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10553D-995D-EFE2-4EAC-170D76D066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3C3C56-8BAD-E984-BB24-4EA71CA2EB6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4AAF311-A558-444C-927C-8328B655F9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2189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D5C88E34-8C8C-8747-BADB-40E1ACC00129}" type="datetimeFigureOut">
              <a:rPr lang="en-GB" smtClean="0"/>
              <a:t>02/04/2023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21E5FCA-B2DD-C941-A2C1-6389394334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896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009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974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8085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817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662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E5FCA-B2DD-C941-A2C1-63893943348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505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1734DBF-D33A-9B28-288C-C2DAB9E541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1D3B0F0-DE71-18AB-7957-4CFA29C3A32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857290"/>
            <a:ext cx="5797296" cy="60007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04770F-E995-EF98-B4D1-9F13733EEF0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8763000" y="0"/>
            <a:ext cx="3429000" cy="6807199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400" b="1" spc="2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24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24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24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24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844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0328C38-4E83-27EA-9D01-DDDF734988C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370576" y="3428234"/>
            <a:ext cx="6821424" cy="342976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70B91D-A39E-3D53-DBBB-DF836D19BE1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4654518" cy="523951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504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EC1861-1570-5A6A-D3BA-4A17F008A56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490118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37D9B2-AE86-9092-7072-0F717E3CA83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655535"/>
            <a:ext cx="4727448" cy="32024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F7E0A5-7E8E-4A90-B415-12984C7AB2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548245" y="0"/>
            <a:ext cx="5643755" cy="2313432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802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EFA7995-D0F4-05F2-CDF1-463407E3BA0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031909" y="0"/>
            <a:ext cx="5160091" cy="40416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2D768B-E662-B315-7576-313DFCE2AB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3127248"/>
            <a:ext cx="4162200" cy="37307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7" y="2441448"/>
            <a:ext cx="10972800" cy="304495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390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8303F0-A6CC-605A-D08C-4E4ED07C2FB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4196903" cy="36118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04458FB-E7BB-F476-4A31-9C5AA406E25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202680" y="4079057"/>
            <a:ext cx="5989320" cy="2778943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240" y="2651760"/>
            <a:ext cx="6309360" cy="1580714"/>
          </a:xfrm>
        </p:spPr>
        <p:txBody>
          <a:bodyPr lIns="91440" rIns="91440" rtlCol="0" anchor="t"/>
          <a:lstStyle>
            <a:lvl1pPr algn="l">
              <a:lnSpc>
                <a:spcPct val="100000"/>
              </a:lnSpc>
              <a:defRPr lang="en-GB" sz="2800" cap="none" spc="2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4138E8D-4D76-2023-4B97-8ACB8894C5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63240" y="4232475"/>
            <a:ext cx="5775960" cy="333945"/>
          </a:xfrm>
        </p:spPr>
        <p:txBody>
          <a:bodyPr rtlCol="0"/>
          <a:lstStyle>
            <a:lvl1pPr marL="0" indent="0">
              <a:buNone/>
              <a:defRPr lang="en-GB" sz="1800" spc="2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D1FFE415-7AFC-D826-1BD1-1993DED3B01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37922" y="3591339"/>
            <a:ext cx="1171575" cy="2387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”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0962DFC0-ADB3-684B-6F72-9C45BB48C24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61" y="1982216"/>
            <a:ext cx="1171575" cy="2386584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17000" b="1" cap="all" spc="300" dirty="0">
                <a:ln w="28575">
                  <a:solidFill>
                    <a:schemeClr val="tx1"/>
                  </a:solidFill>
                </a:ln>
                <a:noFill/>
                <a:latin typeface="+mj-lt"/>
                <a:ea typeface="+mj-ea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330879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C6FB24-160F-388E-8450-E5C970E243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4792"/>
            <a:ext cx="5359935" cy="509320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0AF7F25-1C65-DB7F-9FA3-300318BD4BF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262085" y="0"/>
            <a:ext cx="2929915" cy="2752344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0120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8956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8956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30752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29588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29588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64808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3644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3644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98864" y="2450592"/>
            <a:ext cx="2057400" cy="20574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97700" y="4611550"/>
            <a:ext cx="228600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1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97700" y="4865225"/>
            <a:ext cx="2286000" cy="18288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 spc="2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6A3FD7E-DF96-B9E4-8D70-DA62CC33908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66265"/>
            <a:ext cx="5358384" cy="5091735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DCE0745D-AFE6-DE6D-B026-1FF13F34E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7200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739AFCF1-55F0-974F-0F5C-34444B290B5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7200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77CF7DE5-8E6D-2C2C-A514-BAB6D4B6FF3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57200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993392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23">
            <a:extLst>
              <a:ext uri="{FF2B5EF4-FFF2-40B4-BE49-F238E27FC236}">
                <a16:creationId xmlns:a16="http://schemas.microsoft.com/office/drawing/2014/main" id="{DBA744D6-401F-C995-EF58-BD24A0DD8581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993392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18688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18688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B1201CED-247A-16CA-9F03-BF32393D3B5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18688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2D5FA954-036C-191F-7040-1848AB2BE3C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218688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745736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23">
            <a:extLst>
              <a:ext uri="{FF2B5EF4-FFF2-40B4-BE49-F238E27FC236}">
                <a16:creationId xmlns:a16="http://schemas.microsoft.com/office/drawing/2014/main" id="{8CFBAF86-D36B-F789-2C9C-78C6830B13C9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745736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966787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966787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6E32CE61-2D9B-C245-0D18-C33760B0853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966787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E4068D0A-21CD-897C-9CC1-0BFDAABBD4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966787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7498080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C110D526-1AE4-5106-E956-0B2ED3A4D4BC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7498080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732520" y="2670048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732520" y="3094300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3858F91A-46AA-AF23-2716-3B2B678BBE0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732520" y="4479943"/>
            <a:ext cx="1399032" cy="411480"/>
          </a:xfrm>
        </p:spPr>
        <p:txBody>
          <a:bodyPr lIns="0" tIns="0" rIns="0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Font typeface="+mj-lt"/>
              <a:buNone/>
              <a:defRPr lang="en-GB" sz="1400" b="1" cap="all" spc="1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EBC002F6-7435-833F-0E8B-30A53B0755A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32520" y="4904195"/>
            <a:ext cx="1399032" cy="517580"/>
          </a:xfrm>
        </p:spPr>
        <p:txBody>
          <a:bodyPr lIns="0" tIns="0" rIns="0" bIns="0" rtlCol="0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GB" sz="1200" b="0" spc="100" baseline="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10250424" y="2450592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2CBF8435-BD05-F386-4E6E-F2B6F6894FD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10250424" y="4260487"/>
            <a:ext cx="1161288" cy="116128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3C6C7E-F363-1F17-B288-D4D45B87028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D6D4091-312C-81B9-BAF6-5E0D6F665E5D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52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345C5D8-082A-AC27-3801-7A6EC375195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09"/>
          <a:stretch/>
        </p:blipFill>
        <p:spPr>
          <a:xfrm>
            <a:off x="0" y="0"/>
            <a:ext cx="5467552" cy="23500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31883F-9B23-B442-5F02-C2D25BB37C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41236" y="1234440"/>
            <a:ext cx="4950764" cy="5623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3127248"/>
            <a:ext cx="2029968" cy="2514600"/>
          </a:xfrm>
          <a:solidFill>
            <a:schemeClr val="accent6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43784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843784" y="3127248"/>
            <a:ext cx="2029968" cy="2514600"/>
          </a:xfrm>
          <a:solidFill>
            <a:schemeClr val="accent5">
              <a:alpha val="3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84064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84064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843F725B-A33F-7FB2-E5C4-96EA154660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15200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D9DD0DA7-5A1E-5312-178F-13561EF7C23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315200" y="3127248"/>
            <a:ext cx="2029968" cy="2514600"/>
          </a:xfrm>
          <a:solidFill>
            <a:schemeClr val="accent1"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5FBC3880-98AC-466C-7AD1-FDC8B395870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6336" y="2438400"/>
            <a:ext cx="2029968" cy="530352"/>
          </a:xfrm>
          <a:solidFill>
            <a:schemeClr val="tx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24965100-8EF5-0264-CEE5-BD5BF190163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546336" y="3127248"/>
            <a:ext cx="2029968" cy="2514600"/>
          </a:xfr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</a:ln>
        </p:spPr>
        <p:txBody>
          <a:bodyPr tIns="182880" bIns="91440"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  <a:lvl2pPr marL="228600">
              <a:lnSpc>
                <a:spcPct val="100000"/>
              </a:lnSpc>
              <a:spcBef>
                <a:spcPts val="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653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CC3D06-2435-B655-8AA5-11CCBBEF19D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762234" y="0"/>
            <a:ext cx="3429766" cy="6821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5D1E9421-BC85-99CB-EB40-1863FA62274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-25907" y="3072704"/>
            <a:ext cx="1783080" cy="512064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47BABAF8-5220-1E24-CE43-927FCCA269A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46218" y="2432434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8" name="Text Placeholder 33">
            <a:extLst>
              <a:ext uri="{FF2B5EF4-FFF2-40B4-BE49-F238E27FC236}">
                <a16:creationId xmlns:a16="http://schemas.microsoft.com/office/drawing/2014/main" id="{F1D095F8-4552-1F88-C37B-99775B68ACC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6200000">
            <a:off x="2196136" y="4517644"/>
            <a:ext cx="1783080" cy="512064"/>
          </a:xfrm>
          <a:solidFill>
            <a:schemeClr val="accent2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8" name="Text Placeholder 40">
            <a:extLst>
              <a:ext uri="{FF2B5EF4-FFF2-40B4-BE49-F238E27FC236}">
                <a16:creationId xmlns:a16="http://schemas.microsoft.com/office/drawing/2014/main" id="{4C4BFA3E-7B57-DCDD-4EA6-16C64A3756B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383307" y="3882136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5" name="Text Placeholder 33">
            <a:extLst>
              <a:ext uri="{FF2B5EF4-FFF2-40B4-BE49-F238E27FC236}">
                <a16:creationId xmlns:a16="http://schemas.microsoft.com/office/drawing/2014/main" id="{C65BF0DD-74C0-E055-CCAC-600751F5172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4418179" y="3067943"/>
            <a:ext cx="1783080" cy="512064"/>
          </a:xfrm>
          <a:solidFill>
            <a:schemeClr val="accent3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4" name="Text Placeholder 40">
            <a:extLst>
              <a:ext uri="{FF2B5EF4-FFF2-40B4-BE49-F238E27FC236}">
                <a16:creationId xmlns:a16="http://schemas.microsoft.com/office/drawing/2014/main" id="{25927394-D1A0-C084-C689-F7A4EEE924C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89586" y="2432435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9" name="Text Placeholder 33">
            <a:extLst>
              <a:ext uri="{FF2B5EF4-FFF2-40B4-BE49-F238E27FC236}">
                <a16:creationId xmlns:a16="http://schemas.microsoft.com/office/drawing/2014/main" id="{08F0F1F2-0D4E-95EA-349B-D734163FD55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 rot="16200000">
            <a:off x="6640222" y="4517644"/>
            <a:ext cx="1783080" cy="512064"/>
          </a:xfrm>
          <a:solidFill>
            <a:schemeClr val="accent4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6" name="Text Placeholder 40">
            <a:extLst>
              <a:ext uri="{FF2B5EF4-FFF2-40B4-BE49-F238E27FC236}">
                <a16:creationId xmlns:a16="http://schemas.microsoft.com/office/drawing/2014/main" id="{B322E7EB-0174-5A8C-5BE3-F501B5670FA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27392" y="3882136"/>
            <a:ext cx="1644986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6" name="Text Placeholder 33">
            <a:extLst>
              <a:ext uri="{FF2B5EF4-FFF2-40B4-BE49-F238E27FC236}">
                <a16:creationId xmlns:a16="http://schemas.microsoft.com/office/drawing/2014/main" id="{36C15449-A445-41A6-EAD9-37446450CC1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16200000">
            <a:off x="8862264" y="3072704"/>
            <a:ext cx="1783080" cy="512064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b="1" cap="all" spc="200" baseline="0"/>
            </a:lvl1pPr>
          </a:lstStyle>
          <a:p>
            <a:pPr lvl="0" rtl="0"/>
            <a:r>
              <a:rPr lang="en-GB"/>
              <a:t>MMM YYYY</a:t>
            </a:r>
          </a:p>
        </p:txBody>
      </p:sp>
      <p:sp>
        <p:nvSpPr>
          <p:cNvPr id="45" name="Text Placeholder 40">
            <a:extLst>
              <a:ext uri="{FF2B5EF4-FFF2-40B4-BE49-F238E27FC236}">
                <a16:creationId xmlns:a16="http://schemas.microsoft.com/office/drawing/2014/main" id="{E6B7327B-EA3B-790D-AB08-0ED1D2FB40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35230" y="2437196"/>
            <a:ext cx="1796654" cy="1783080"/>
          </a:xfrm>
        </p:spPr>
        <p:txBody>
          <a:bodyPr lIns="91440" tIns="0" rIns="0" bIns="0" rtlCol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 spc="100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2120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070F102-837A-486A-0CD4-E957B66B87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931920"/>
            <a:ext cx="5470497" cy="29260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9FAF77-1797-C11F-A1A9-B351E30B37C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208215" y="0"/>
            <a:ext cx="4983785" cy="22768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5157787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5157787" cy="324746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438400"/>
            <a:ext cx="5183188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800" y="2871216"/>
            <a:ext cx="5183188" cy="3247462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AE1E66A3-7FD1-08A5-8B20-36C5331DCF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53650" y="4014216"/>
            <a:ext cx="5738350" cy="284378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64B067-71A6-CB30-BD46-5499FAAE00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458968" cy="29199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7408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7408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A48939F-0CF9-9CBD-F606-7A4850B910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83880" y="2438400"/>
            <a:ext cx="3419856" cy="36576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lang="en-GB" sz="2000" b="1" cap="all" spc="200" baseline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693BC756-2B97-9751-B879-03B6F1C405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83880" y="2871216"/>
            <a:ext cx="3419856" cy="2925554"/>
          </a:xfrm>
        </p:spPr>
        <p:txBody>
          <a:bodyPr rtlCol="0"/>
          <a:lstStyle>
            <a:lvl1pPr>
              <a:lnSpc>
                <a:spcPct val="100000"/>
              </a:lnSpc>
              <a:spcBef>
                <a:spcPts val="1000"/>
              </a:spcBef>
              <a:defRPr lang="en-GB" sz="1600" spc="100" baseline="0"/>
            </a:lvl1pPr>
            <a:lvl2pPr>
              <a:lnSpc>
                <a:spcPct val="100000"/>
              </a:lnSpc>
              <a:spcBef>
                <a:spcPts val="1000"/>
              </a:spcBef>
              <a:defRPr lang="en-GB" sz="1400" spc="100" baseline="0"/>
            </a:lvl2pPr>
            <a:lvl3pPr>
              <a:lnSpc>
                <a:spcPct val="100000"/>
              </a:lnSpc>
              <a:spcBef>
                <a:spcPts val="1000"/>
              </a:spcBef>
              <a:defRPr lang="en-GB" sz="1200" spc="100" baseline="0"/>
            </a:lvl3pPr>
            <a:lvl4pPr>
              <a:lnSpc>
                <a:spcPct val="100000"/>
              </a:lnSpc>
              <a:spcBef>
                <a:spcPts val="1000"/>
              </a:spcBef>
              <a:defRPr lang="en-GB" sz="1100" spc="100" baseline="0"/>
            </a:lvl4pPr>
            <a:lvl5pPr>
              <a:lnSpc>
                <a:spcPct val="100000"/>
              </a:lnSpc>
              <a:spcBef>
                <a:spcPts val="1000"/>
              </a:spcBef>
              <a:defRPr lang="en-GB" sz="11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7AC635D-0E01-2452-CC44-1DAE0F96DF63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ED63FD-A76F-FB56-8D44-31BD432133C5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287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5F45936-2436-D9FD-A05D-F3C70F90FDC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3758530"/>
            <a:ext cx="4700016" cy="3099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F862D5-CF3B-E45B-934F-ACEF42B35BB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5148072" cy="3436275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392E024-DB0F-45F6-7A0A-359A5781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216152"/>
            <a:ext cx="5184648" cy="4416552"/>
          </a:xfrm>
        </p:spPr>
        <p:txBody>
          <a:bodyPr lIns="0" rIns="0" rtlCol="0"/>
          <a:lstStyle>
            <a:lvl1pPr algn="r">
              <a:defRPr lang="en-GB" sz="4800" cap="all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9AC38BE-9C76-A3FA-7823-F4A4B43AB7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0" y="1216025"/>
            <a:ext cx="5184648" cy="4416425"/>
          </a:xfr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lang="en-GB" sz="1600" spc="100" baseline="0"/>
            </a:lvl1pPr>
            <a:lvl2pPr marL="228600">
              <a:lnSpc>
                <a:spcPct val="150000"/>
              </a:lnSpc>
              <a:spcBef>
                <a:spcPts val="1000"/>
              </a:spcBef>
              <a:defRPr lang="en-GB" sz="1600" spc="100" baseline="0"/>
            </a:lvl2pPr>
            <a:lvl3pPr marL="457200">
              <a:lnSpc>
                <a:spcPct val="150000"/>
              </a:lnSpc>
              <a:spcBef>
                <a:spcPts val="1000"/>
              </a:spcBef>
              <a:defRPr lang="en-GB" sz="1600" spc="100" baseline="0"/>
            </a:lvl3pPr>
            <a:lvl4pPr marL="685800">
              <a:lnSpc>
                <a:spcPct val="150000"/>
              </a:lnSpc>
              <a:spcBef>
                <a:spcPts val="1000"/>
              </a:spcBef>
              <a:defRPr lang="en-GB" sz="1600" spc="100" baseline="0"/>
            </a:lvl4pPr>
            <a:lvl5pPr marL="914400">
              <a:lnSpc>
                <a:spcPct val="150000"/>
              </a:lnSpc>
              <a:spcBef>
                <a:spcPts val="1000"/>
              </a:spcBef>
              <a:defRPr lang="en-GB" sz="1600" spc="10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88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9AFB71-7F33-280E-7877-06F4AFFF063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0B0FF2F-3458-EA78-83DC-46FB2E5CE15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8992" y="1956816"/>
            <a:ext cx="10040112" cy="2387600"/>
          </a:xfrm>
        </p:spPr>
        <p:txBody>
          <a:bodyPr rtlCol="0" anchor="t">
            <a:noAutofit/>
          </a:bodyPr>
          <a:lstStyle>
            <a:lvl1pPr algn="l">
              <a:defRPr lang="en-GB" sz="9600" spc="300" baseline="0">
                <a:ln w="28575">
                  <a:solidFill>
                    <a:schemeClr val="tx1"/>
                  </a:solidFill>
                </a:ln>
                <a:noFill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C93615E-193E-5253-6EE0-EC01791E3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3483864"/>
            <a:ext cx="10040112" cy="1280160"/>
          </a:xfrm>
        </p:spPr>
        <p:txBody>
          <a:bodyPr rtlCol="0"/>
          <a:lstStyle>
            <a:lvl1pPr marL="0" indent="0" algn="l">
              <a:buNone/>
              <a:defRPr lang="en-GB" sz="2400" b="1" baseline="0"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355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5C8AF3-79E7-17ED-9EB4-3006B31E422C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75A76CC-ED26-C4F7-5AB6-59D1A4C4A7F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BDEDC48-AA67-6FC9-FF0E-CD3CB49A5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lIns="91440" tIns="182880" rIns="91440" bIns="0" rtlCol="0"/>
          <a:lstStyle>
            <a:lvl1pPr algn="ctr">
              <a:lnSpc>
                <a:spcPct val="90000"/>
              </a:lnSpc>
              <a:defRPr lang="en-GB" sz="4800" spc="4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5418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754AE8D-13E4-BDDA-7C36-A9E08FD0A0E8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E37136-8479-8CDC-7EEB-030C1A8151EF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C6EFE9-BD9C-6124-823A-BD1C488321D2}"/>
              </a:ext>
            </a:extLst>
          </p:cNvPr>
          <p:cNvCxnSpPr>
            <a:cxnSpLocks/>
          </p:cNvCxnSpPr>
          <p:nvPr userDrawn="1"/>
        </p:nvCxnSpPr>
        <p:spPr>
          <a:xfrm>
            <a:off x="5251048" y="868101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53473-DF27-C657-627F-ED66976E076B}"/>
              </a:ext>
            </a:extLst>
          </p:cNvPr>
          <p:cNvCxnSpPr>
            <a:cxnSpLocks/>
          </p:cNvCxnSpPr>
          <p:nvPr userDrawn="1"/>
        </p:nvCxnSpPr>
        <p:spPr>
          <a:xfrm>
            <a:off x="5251048" y="5995687"/>
            <a:ext cx="168990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E020D11E-3FF2-1E7F-038B-4F9534916FEB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660127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3104752"/>
            <a:ext cx="11430000" cy="2092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11575"/>
            <a:ext cx="4114800" cy="8565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038600" y="6006546"/>
            <a:ext cx="4114800" cy="85145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200" b="1" i="0" spc="200" baseline="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rtl="0"/>
            <a:r>
              <a:rPr lang="en-GB"/>
              <a:t>&lt;##&gt;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4" r:id="rId3"/>
    <p:sldLayoutId id="2147483651" r:id="rId4"/>
    <p:sldLayoutId id="2147483662" r:id="rId5"/>
    <p:sldLayoutId id="2147483665" r:id="rId6"/>
    <p:sldLayoutId id="2147483669" r:id="rId7"/>
    <p:sldLayoutId id="2147483658" r:id="rId8"/>
    <p:sldLayoutId id="2147483666" r:id="rId9"/>
    <p:sldLayoutId id="2147483668" r:id="rId10"/>
    <p:sldLayoutId id="2147483670" r:id="rId11"/>
    <p:sldLayoutId id="2147483653" r:id="rId12"/>
    <p:sldLayoutId id="2147483667" r:id="rId13"/>
    <p:sldLayoutId id="2147483661" r:id="rId14"/>
    <p:sldLayoutId id="2147483660" r:id="rId15"/>
    <p:sldLayoutId id="2147483655" r:id="rId16"/>
    <p:sldLayoutId id="2147483659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b="1" i="0" kern="1200" cap="all" spc="400" baseline="0">
          <a:solidFill>
            <a:schemeClr val="tx1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b="0" i="0" kern="1200" spc="50" baseline="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.uk)(accessed/" TargetMode="External"/><Relationship Id="rId3" Type="http://schemas.openxmlformats.org/officeDocument/2006/relationships/hyperlink" Target="https://www.priorygroup.com/mental-health/anxiety-treatment/anxiety-statistics" TargetMode="External"/><Relationship Id="rId7" Type="http://schemas.openxmlformats.org/officeDocument/2006/relationships/hyperlink" Target="https://www.nhs.uk/mental-health/feelings-symptoms-behaviours/feelings-and-symptoms/anxiety-disorder-sign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mind.org.uk/information-support/types-of-mental-health-problems/anxiety-and-panic-attacks/causes/" TargetMode="External"/><Relationship Id="rId5" Type="http://schemas.openxmlformats.org/officeDocument/2006/relationships/hyperlink" Target="https://www.health.harvard.edu/staying-healthy/understanding-the-stress-response" TargetMode="External"/><Relationship Id="rId4" Type="http://schemas.openxmlformats.org/officeDocument/2006/relationships/hyperlink" Target="https://www.who.int/news-room/fact-sheets/detail/mental-disord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8679"/>
            <a:ext cx="10972800" cy="157276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Generalized anxiety disorder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36699E22-20B8-1153-7D39-BC82D9CC81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438400"/>
            <a:ext cx="5157787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648" y="2871216"/>
            <a:ext cx="5157787" cy="3247462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0" indent="0" rtl="0">
              <a:buNone/>
            </a:pPr>
            <a:r>
              <a:rPr lang="en-GB" b="1" dirty="0"/>
              <a:t>Module code: BMHP6006</a:t>
            </a:r>
          </a:p>
          <a:p>
            <a:pPr marL="0" indent="0" rtl="0">
              <a:buNone/>
            </a:pPr>
            <a:r>
              <a:rPr lang="en-GB" b="1" dirty="0"/>
              <a:t>Module: Mental Disorders and Psychopathology</a:t>
            </a:r>
          </a:p>
          <a:p>
            <a:pPr marL="0" indent="0" rtl="0">
              <a:buNone/>
            </a:pPr>
            <a:r>
              <a:rPr lang="en-GB" b="1" dirty="0"/>
              <a:t>Lecturer: Samuel </a:t>
            </a:r>
            <a:r>
              <a:rPr lang="en-GB" b="1" dirty="0" err="1"/>
              <a:t>Abah</a:t>
            </a:r>
            <a:endParaRPr lang="en-GB" b="1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E2E9ACB-B3A6-9087-1305-69DE20825AC1}"/>
              </a:ext>
            </a:extLst>
          </p:cNvPr>
          <p:cNvSpPr txBox="1">
            <a:spLocks/>
          </p:cNvSpPr>
          <p:nvPr/>
        </p:nvSpPr>
        <p:spPr>
          <a:xfrm>
            <a:off x="6400800" y="2438400"/>
            <a:ext cx="5183188" cy="365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GB" sz="2400" b="1" i="0" kern="1200" spc="50" baseline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2000" b="0" i="0" kern="1200" spc="50" baseline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800" b="0" i="0" kern="1200" spc="50" baseline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b="0" i="0" kern="1200" spc="50" baseline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b="0" i="0" kern="1200" spc="50" baseline="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lang="en-GB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Rashid Ahmed 2015092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B3A9D251-D527-4211-A7C7-49E37034B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3341687"/>
            <a:ext cx="5183188" cy="2306519"/>
          </a:xfrm>
          <a:prstGeom prst="rect">
            <a:avLst/>
          </a:prstGeom>
          <a:noFill/>
        </p:spPr>
      </p:pic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1CB2BDD4-44EA-1EC8-A2BC-DC7FD3C35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11575"/>
            <a:ext cx="4114800" cy="85652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99F30F42-510E-5E7F-F5D7-BBF218E8A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6006546"/>
            <a:ext cx="4114800" cy="851453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58156F-B502-2468-F7F7-7EF56BA4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E7EE4D5B-87DD-4137-0625-40623A0E8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76" y="2163625"/>
            <a:ext cx="5157787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What is anxiety disorder?</a:t>
            </a:r>
          </a:p>
        </p:txBody>
      </p: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DDD88D28-D711-5AC9-E34C-3050A6413F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M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 and body’s reaction to dangerous or stressful situations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Neurotic disorder: uncontrollable feelings of worry and fear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Affects lives and families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9A16E2DA-8782-EACD-C467-2BD2FC2239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24" y="2163625"/>
            <a:ext cx="5264681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How common and who is affected?</a:t>
            </a:r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2A504466-AF6B-14A5-DBE7-37A09EC63EC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/>
              <a:t>UK has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62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highest rate of anxiety disorder in the world</a:t>
            </a:r>
            <a:endParaRPr lang="en-GB" sz="1800" dirty="0"/>
          </a:p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Covid-19 pandemic in 2020 increased anxiety and depressive disorders</a:t>
            </a:r>
          </a:p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nxiety disorders are more common in women</a:t>
            </a:r>
            <a:endParaRPr lang="en-GB" sz="18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51DE16D-6222-1703-D240-DA742BD7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317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58156F-B502-2468-F7F7-7EF56BA4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E7EE4D5B-87DD-4137-0625-40623A0E8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76" y="2163625"/>
            <a:ext cx="5157787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Possible causes of anxiety disorder</a:t>
            </a:r>
          </a:p>
        </p:txBody>
      </p: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DDD88D28-D711-5AC9-E34C-3050A6413F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Varies from person to person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Stress or traumatic experience from childhood onwards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Genetic causes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9A16E2DA-8782-EACD-C467-2BD2FC2239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24" y="2163625"/>
            <a:ext cx="5264681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Symptoms, signs and diagnosis of gad</a:t>
            </a:r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2A504466-AF6B-14A5-DBE7-37A09EC63EC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Generalised anxiety disorder (GAD) is a long-term condition and can have psychological and physical symptoms</a:t>
            </a:r>
          </a:p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Psychological: inability to concentrate and fear</a:t>
            </a:r>
          </a:p>
          <a:p>
            <a:pPr rtl="0"/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Physical: high blood pressure and clogged arteries</a:t>
            </a:r>
          </a:p>
          <a:p>
            <a:pPr rt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Diagnosed by GP </a:t>
            </a:r>
          </a:p>
          <a:p>
            <a:pPr rtl="0"/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51DE16D-6222-1703-D240-DA742BD7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48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58156F-B502-2468-F7F7-7EF56BA4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E7EE4D5B-87DD-4137-0625-40623A0E8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76" y="2163625"/>
            <a:ext cx="5157787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History and treatment of anxiety disorder</a:t>
            </a:r>
          </a:p>
        </p:txBody>
      </p: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DDD88D28-D711-5AC9-E34C-3050A6413F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Historically, women have suffered and experienced anxiety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In the Victorian era, women were sometimes sent to a mental asylum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/>
              <a:t>Treatments ranged from electroshock therapy to lobotomization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9A16E2DA-8782-EACD-C467-2BD2FC2239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24" y="2163625"/>
            <a:ext cx="5264681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Current treatments</a:t>
            </a:r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2A504466-AF6B-14A5-DBE7-37A09EC63EC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Medication, antidepressants, beta- blockers, antipsychotics, psychotherapy, and cognitive behavioural therapy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51DE16D-6222-1703-D240-DA742BD7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684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58156F-B502-2468-F7F7-7EF56BA4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E7EE4D5B-87DD-4137-0625-40623A0E8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76" y="2163625"/>
            <a:ext cx="5157787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Working with those with anxiety</a:t>
            </a:r>
          </a:p>
        </p:txBody>
      </p: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DDD88D28-D711-5AC9-E34C-3050A6413F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uidelines of the mental health act 1983, human rights act 1998, equality act 2010, and the mental capacity act 2005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Shared decision making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9A16E2DA-8782-EACD-C467-2BD2FC2239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24" y="2163625"/>
            <a:ext cx="5264681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 and conclusion</a:t>
            </a:r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2A504466-AF6B-14A5-DBE7-37A09EC63EC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about the disorder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 to the treatment plan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better sleep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eep a journal and seek support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51DE16D-6222-1703-D240-DA742BD7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129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58156F-B502-2468-F7F7-7EF56BA4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E7EE4D5B-87DD-4137-0625-40623A0E8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76" y="2163625"/>
            <a:ext cx="5157787" cy="3657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</a:t>
            </a:r>
          </a:p>
        </p:txBody>
      </p: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DDD88D28-D711-5AC9-E34C-3050A6413F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3352" y="2529385"/>
            <a:ext cx="5748633" cy="4788046"/>
          </a:xfrm>
        </p:spPr>
        <p:txBody>
          <a:bodyPr rtlCol="0"/>
          <a:lstStyle>
            <a:defPPr>
              <a:defRPr lang="en-GB"/>
            </a:defPPr>
          </a:lstStyle>
          <a:p>
            <a:pPr marL="342900" lvl="0" indent="-342900">
              <a:lnSpc>
                <a:spcPct val="107000"/>
              </a:lnSpc>
              <a:buSzPts val="1100"/>
              <a:buFont typeface="Times New Roman" panose="02020603050405020304" pitchFamily="18" charset="0"/>
              <a:buAutoNum type="arabicPeriod"/>
            </a:pP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Priory (2023) </a:t>
            </a:r>
            <a:r>
              <a:rPr lang="en-GB" sz="1800" i="1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Anxiety Statistics. </a:t>
            </a:r>
            <a:r>
              <a:rPr lang="en-GB" sz="1800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Available at: 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Anxiety Statistics UK - Priory (priorygroup.com)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(Accessed:28 March 2023).</a:t>
            </a:r>
            <a:endParaRPr lang="en-GB" sz="180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SzPts val="1100"/>
              <a:buFont typeface="Times New Roman" panose="02020603050405020304" pitchFamily="18" charset="0"/>
              <a:buAutoNum type="arabicPeriod"/>
            </a:pP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WHO (2023)</a:t>
            </a:r>
            <a:r>
              <a:rPr lang="en-GB" sz="1800" i="1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 Mental </a:t>
            </a:r>
            <a:r>
              <a:rPr lang="en-GB" sz="1800" i="1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Disorders.</a:t>
            </a:r>
            <a:r>
              <a:rPr lang="en-GB" sz="1800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Acvailable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 </a:t>
            </a:r>
            <a:r>
              <a:rPr lang="en-GB" sz="1800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at:Mental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 disorders (who.int)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 March 2023).</a:t>
            </a:r>
            <a:endParaRPr lang="en-GB" sz="180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SzPts val="1100"/>
              <a:buFont typeface="Times New Roman" panose="02020603050405020304" pitchFamily="18" charset="0"/>
              <a:buAutoNum type="arabicPeriod"/>
            </a:pP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Harvard Health Publishing(2020) </a:t>
            </a:r>
            <a:r>
              <a:rPr lang="en-GB" sz="1800" i="1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Understanding the Stress </a:t>
            </a:r>
            <a:r>
              <a:rPr lang="en-GB" sz="1800" i="1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Response.</a:t>
            </a:r>
            <a:r>
              <a:rPr lang="en-GB" sz="1800" i="1" dirty="0" err="1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Available</a:t>
            </a:r>
            <a:r>
              <a:rPr lang="en-GB" sz="1800" i="1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en-GB" sz="1800" i="1" dirty="0" err="1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at:</a:t>
            </a:r>
            <a:r>
              <a:rPr lang="en-GB" sz="1800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Understanding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the stress response - Harvard Health</a:t>
            </a:r>
            <a:endParaRPr lang="en-GB" sz="180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SzPts val="1100"/>
              <a:buFont typeface="Times New Roman" panose="02020603050405020304" pitchFamily="18" charset="0"/>
              <a:buAutoNum type="arabicPeriod"/>
            </a:pP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Mind (2023)</a:t>
            </a:r>
            <a:r>
              <a:rPr lang="en-GB" sz="1800" i="1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.Anxiety and Panic Attacks. Available </a:t>
            </a:r>
            <a:r>
              <a:rPr lang="en-GB" sz="1800" i="1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at:</a:t>
            </a:r>
            <a:r>
              <a:rPr lang="en-GB" sz="1800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What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causes anxiety problems – Mind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Accessed:1 April 2023.</a:t>
            </a:r>
            <a:endParaRPr lang="en-GB" sz="180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100"/>
              <a:buFont typeface="Times New Roman" panose="02020603050405020304" pitchFamily="18" charset="0"/>
              <a:buAutoNum type="arabicPeriod"/>
            </a:pP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NHS (2022) </a:t>
            </a:r>
            <a:r>
              <a:rPr lang="en-GB" sz="1800" i="1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Signs of Anxiety Disorder. Available </a:t>
            </a:r>
            <a:r>
              <a:rPr lang="en-GB" sz="1800" i="1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at:</a:t>
            </a:r>
            <a:r>
              <a:rPr lang="en-GB" sz="1800" u="none" strike="noStrike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Signs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of an anxiety disorder - NHS (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www.nhs.uk)(Accessed</a:t>
            </a:r>
            <a:r>
              <a:rPr lang="en-GB" sz="18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 April 2023.</a:t>
            </a:r>
            <a:endParaRPr lang="en-GB" sz="180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2A504466-AF6B-14A5-DBE7-37A09EC63EC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51DE16D-6222-1703-D240-DA742BD7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38600" y="5994972"/>
            <a:ext cx="4577680" cy="85145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(accessed:30 March 2023</a:t>
            </a:r>
          </a:p>
        </p:txBody>
      </p:sp>
    </p:spTree>
    <p:extLst>
      <p:ext uri="{BB962C8B-B14F-4D97-AF65-F5344CB8AC3E}">
        <p14:creationId xmlns:p14="http://schemas.microsoft.com/office/powerpoint/2010/main" val="941957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roplet">
      <a:dk1>
        <a:srgbClr val="000000"/>
      </a:dk1>
      <a:lt1>
        <a:srgbClr val="FFFFFF"/>
      </a:lt1>
      <a:dk2>
        <a:srgbClr val="0065A8"/>
      </a:dk2>
      <a:lt2>
        <a:srgbClr val="E7E6E6"/>
      </a:lt2>
      <a:accent1>
        <a:srgbClr val="FDCFFD"/>
      </a:accent1>
      <a:accent2>
        <a:srgbClr val="B6DFFF"/>
      </a:accent2>
      <a:accent3>
        <a:srgbClr val="8AE3A8"/>
      </a:accent3>
      <a:accent4>
        <a:srgbClr val="A69BFB"/>
      </a:accent4>
      <a:accent5>
        <a:srgbClr val="B5C3FF"/>
      </a:accent5>
      <a:accent6>
        <a:srgbClr val="73E9C4"/>
      </a:accent6>
      <a:hlink>
        <a:srgbClr val="0563C1"/>
      </a:hlink>
      <a:folHlink>
        <a:srgbClr val="954F72"/>
      </a:folHlink>
    </a:clrScheme>
    <a:fontScheme name="Custom 2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590_TF34316244_Win32" id="{9C10C9C9-6132-4244-A2E3-F8AB2442FE2E}" vid="{328D4A9B-6E8D-48C4-80EE-F2895EE014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421B937-7172-47A3-B8EF-010B04CBBB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BCCC5ED-FDC5-47FC-8E7E-D334979F14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4FA603-F875-4A03-93C9-402691CFAD8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Droplet design</Template>
  <TotalTime>365</TotalTime>
  <Words>387</Words>
  <Application>Microsoft Office PowerPoint</Application>
  <PresentationFormat>Widescreen</PresentationFormat>
  <Paragraphs>51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Office Theme</vt:lpstr>
      <vt:lpstr>Generalized anxiety disorder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Rashid Ahmed</dc:creator>
  <cp:lastModifiedBy>Rashid Ahmed</cp:lastModifiedBy>
  <cp:revision>4</cp:revision>
  <dcterms:created xsi:type="dcterms:W3CDTF">2023-04-02T14:35:56Z</dcterms:created>
  <dcterms:modified xsi:type="dcterms:W3CDTF">2023-04-02T20:41:15Z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