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6AAA27-5D4D-4BAF-B8ED-C894D84D998F}" type="doc">
      <dgm:prSet loTypeId="urn:microsoft.com/office/officeart/2005/8/layout/vList2#1" loCatId="list" qsTypeId="urn:microsoft.com/office/officeart/2005/8/quickstyle/simple1#1" qsCatId="simple" csTypeId="urn:microsoft.com/office/officeart/2005/8/colors/colorful2#1" csCatId="colorful"/>
      <dgm:spPr/>
      <dgm:t>
        <a:bodyPr/>
        <a:lstStyle/>
        <a:p>
          <a:endParaRPr lang="en-US"/>
        </a:p>
      </dgm:t>
    </dgm:pt>
    <dgm:pt modelId="{8027EB19-C2B2-4F5F-B650-DF91C63B912C}">
      <dgm:prSet/>
      <dgm:spPr/>
      <dgm:t>
        <a:bodyPr/>
        <a:lstStyle/>
        <a:p>
          <a:r>
            <a:rPr lang="en-US"/>
            <a:t>Erikson’s theory, introduced in the 1950s, covers the entire human lifespan (Waterman, 1982).</a:t>
          </a:r>
        </a:p>
      </dgm:t>
    </dgm:pt>
    <dgm:pt modelId="{7C9D00C6-3EBB-413B-A485-1262ECEE2A02}" type="parTrans" cxnId="{3AE82124-904F-4F8C-BE64-85E083769F30}">
      <dgm:prSet/>
      <dgm:spPr/>
      <dgm:t>
        <a:bodyPr/>
        <a:lstStyle/>
        <a:p>
          <a:endParaRPr lang="en-US"/>
        </a:p>
      </dgm:t>
    </dgm:pt>
    <dgm:pt modelId="{EC140996-514A-44D5-A0FE-9FEC389BFE00}" type="sibTrans" cxnId="{3AE82124-904F-4F8C-BE64-85E083769F30}">
      <dgm:prSet/>
      <dgm:spPr/>
      <dgm:t>
        <a:bodyPr/>
        <a:lstStyle/>
        <a:p>
          <a:endParaRPr lang="en-US"/>
        </a:p>
      </dgm:t>
    </dgm:pt>
    <dgm:pt modelId="{8588FFD0-3BCD-499A-B046-366432570834}">
      <dgm:prSet/>
      <dgm:spPr/>
      <dgm:t>
        <a:bodyPr/>
        <a:lstStyle/>
        <a:p>
          <a:r>
            <a:rPr lang="en-US"/>
            <a:t>Focuses on eight stages, each with a psychological conflict.</a:t>
          </a:r>
        </a:p>
      </dgm:t>
    </dgm:pt>
    <dgm:pt modelId="{E0347C41-A78A-4FA8-84F0-59B9A10F3528}" type="parTrans" cxnId="{7CC7FFDD-439C-4694-91E8-6F338D3A4CE8}">
      <dgm:prSet/>
      <dgm:spPr/>
      <dgm:t>
        <a:bodyPr/>
        <a:lstStyle/>
        <a:p>
          <a:endParaRPr lang="en-US"/>
        </a:p>
      </dgm:t>
    </dgm:pt>
    <dgm:pt modelId="{47697A03-8301-4DCD-91B6-A4C8FA4A73E9}" type="sibTrans" cxnId="{7CC7FFDD-439C-4694-91E8-6F338D3A4CE8}">
      <dgm:prSet/>
      <dgm:spPr/>
      <dgm:t>
        <a:bodyPr/>
        <a:lstStyle/>
        <a:p>
          <a:endParaRPr lang="en-US"/>
        </a:p>
      </dgm:t>
    </dgm:pt>
    <dgm:pt modelId="{BA123FCD-4AE9-4501-A475-F3B2296B8C0F}">
      <dgm:prSet/>
      <dgm:spPr/>
      <dgm:t>
        <a:bodyPr/>
        <a:lstStyle/>
        <a:p>
          <a:r>
            <a:rPr lang="en-US"/>
            <a:t>Understanding development across ages, especially older adulthood, is crucial.</a:t>
          </a:r>
        </a:p>
      </dgm:t>
    </dgm:pt>
    <dgm:pt modelId="{E8A7DCEC-E68F-489B-A12E-FF56F3341AC4}" type="parTrans" cxnId="{1D2DE83C-381D-4A36-B85B-4A33130325BE}">
      <dgm:prSet/>
      <dgm:spPr/>
      <dgm:t>
        <a:bodyPr/>
        <a:lstStyle/>
        <a:p>
          <a:endParaRPr lang="en-US"/>
        </a:p>
      </dgm:t>
    </dgm:pt>
    <dgm:pt modelId="{803F1AEE-FEC4-43D0-B6BB-240F69A5B214}" type="sibTrans" cxnId="{1D2DE83C-381D-4A36-B85B-4A33130325BE}">
      <dgm:prSet/>
      <dgm:spPr/>
      <dgm:t>
        <a:bodyPr/>
        <a:lstStyle/>
        <a:p>
          <a:endParaRPr lang="en-US"/>
        </a:p>
      </dgm:t>
    </dgm:pt>
    <dgm:pt modelId="{124A2A2E-EB32-4F66-A537-4CE890482D48}">
      <dgm:prSet/>
      <dgm:spPr/>
      <dgm:t>
        <a:bodyPr/>
        <a:lstStyle/>
        <a:p>
          <a:r>
            <a:rPr lang="en-US"/>
            <a:t>Highlights social relationships’ role in shaping identity and well-being (Erikson, 1997).</a:t>
          </a:r>
        </a:p>
      </dgm:t>
    </dgm:pt>
    <dgm:pt modelId="{EDBE902C-5CBA-41DF-8750-D28DDC0151D2}" type="parTrans" cxnId="{8731C9D1-1A50-4CA9-BDC9-365C101AB997}">
      <dgm:prSet/>
      <dgm:spPr/>
      <dgm:t>
        <a:bodyPr/>
        <a:lstStyle/>
        <a:p>
          <a:endParaRPr lang="en-US"/>
        </a:p>
      </dgm:t>
    </dgm:pt>
    <dgm:pt modelId="{0DF9E77A-59E0-415B-9C67-F4B7F69DD01E}" type="sibTrans" cxnId="{8731C9D1-1A50-4CA9-BDC9-365C101AB997}">
      <dgm:prSet/>
      <dgm:spPr/>
      <dgm:t>
        <a:bodyPr/>
        <a:lstStyle/>
        <a:p>
          <a:endParaRPr lang="en-US"/>
        </a:p>
      </dgm:t>
    </dgm:pt>
    <dgm:pt modelId="{F325FF98-4F0F-4B5D-8A95-9AE87309AFAF}">
      <dgm:prSet/>
      <dgm:spPr/>
      <dgm:t>
        <a:bodyPr/>
        <a:lstStyle/>
        <a:p>
          <a:r>
            <a:rPr lang="en-US"/>
            <a:t>Aims to explore how this theory applies to older adults’ development.</a:t>
          </a:r>
        </a:p>
      </dgm:t>
    </dgm:pt>
    <dgm:pt modelId="{F1520AA8-6147-4E56-85A7-D6C70F7786A2}" type="parTrans" cxnId="{B4A820AD-42A2-4500-A7E7-05E633D46E9F}">
      <dgm:prSet/>
      <dgm:spPr/>
      <dgm:t>
        <a:bodyPr/>
        <a:lstStyle/>
        <a:p>
          <a:endParaRPr lang="en-US"/>
        </a:p>
      </dgm:t>
    </dgm:pt>
    <dgm:pt modelId="{08097472-E7B3-471D-9840-2AC7F8D1D87C}" type="sibTrans" cxnId="{B4A820AD-42A2-4500-A7E7-05E633D46E9F}">
      <dgm:prSet/>
      <dgm:spPr/>
      <dgm:t>
        <a:bodyPr/>
        <a:lstStyle/>
        <a:p>
          <a:endParaRPr lang="en-US"/>
        </a:p>
      </dgm:t>
    </dgm:pt>
    <dgm:pt modelId="{AC9078E3-2DEC-466B-ADFC-AF2F9F5BFD85}">
      <dgm:prSet/>
      <dgm:spPr/>
      <dgm:t>
        <a:bodyPr/>
        <a:lstStyle/>
        <a:p>
          <a:r>
            <a:rPr lang="en-US"/>
            <a:t>Provides insight into lifelong growth and adaptation.</a:t>
          </a:r>
        </a:p>
      </dgm:t>
    </dgm:pt>
    <dgm:pt modelId="{11B55C1C-34F2-4661-81C9-E8265D1EAC77}" type="parTrans" cxnId="{7B336EC8-3595-46A4-B2E0-38D9366E7AC5}">
      <dgm:prSet/>
      <dgm:spPr/>
      <dgm:t>
        <a:bodyPr/>
        <a:lstStyle/>
        <a:p>
          <a:endParaRPr lang="en-US"/>
        </a:p>
      </dgm:t>
    </dgm:pt>
    <dgm:pt modelId="{7D21A51A-1D9A-4625-B31F-7BF169C620B2}" type="sibTrans" cxnId="{7B336EC8-3595-46A4-B2E0-38D9366E7AC5}">
      <dgm:prSet/>
      <dgm:spPr/>
      <dgm:t>
        <a:bodyPr/>
        <a:lstStyle/>
        <a:p>
          <a:endParaRPr lang="en-US"/>
        </a:p>
      </dgm:t>
    </dgm:pt>
    <dgm:pt modelId="{6083496F-F7D9-43CB-902E-20FA6EB27559}">
      <dgm:prSet/>
      <dgm:spPr/>
      <dgm:t>
        <a:bodyPr/>
        <a:lstStyle/>
        <a:p>
          <a:r>
            <a:rPr lang="en-US"/>
            <a:t>Sets the stage for analyzing physical, cognitive, social, and emotional changes.</a:t>
          </a:r>
        </a:p>
      </dgm:t>
    </dgm:pt>
    <dgm:pt modelId="{E75CD076-24F6-477F-BD8D-177C847922E4}" type="parTrans" cxnId="{8B9C8DEA-63B0-434B-8B2B-32B0771B4B4F}">
      <dgm:prSet/>
      <dgm:spPr/>
      <dgm:t>
        <a:bodyPr/>
        <a:lstStyle/>
        <a:p>
          <a:endParaRPr lang="en-US"/>
        </a:p>
      </dgm:t>
    </dgm:pt>
    <dgm:pt modelId="{54FDACEA-C24A-4448-BA2D-36ED2FE64CC8}" type="sibTrans" cxnId="{8B9C8DEA-63B0-434B-8B2B-32B0771B4B4F}">
      <dgm:prSet/>
      <dgm:spPr/>
      <dgm:t>
        <a:bodyPr/>
        <a:lstStyle/>
        <a:p>
          <a:endParaRPr lang="en-US"/>
        </a:p>
      </dgm:t>
    </dgm:pt>
    <dgm:pt modelId="{C847F3C4-12E4-4E79-9142-185C1EDDB306}" type="pres">
      <dgm:prSet presAssocID="{7F6AAA27-5D4D-4BAF-B8ED-C894D84D99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FB9045E-D873-4A58-A881-D08238002A38}" type="pres">
      <dgm:prSet presAssocID="{8027EB19-C2B2-4F5F-B650-DF91C63B912C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294319-2221-4282-B7C4-F245E8AF0B1D}" type="pres">
      <dgm:prSet presAssocID="{EC140996-514A-44D5-A0FE-9FEC389BFE00}" presName="spacer" presStyleCnt="0"/>
      <dgm:spPr/>
    </dgm:pt>
    <dgm:pt modelId="{192A82ED-A595-4AF8-AF07-179CF213FD45}" type="pres">
      <dgm:prSet presAssocID="{8588FFD0-3BCD-499A-B046-366432570834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51E2EA-993B-4EFF-A121-309853F9263E}" type="pres">
      <dgm:prSet presAssocID="{47697A03-8301-4DCD-91B6-A4C8FA4A73E9}" presName="spacer" presStyleCnt="0"/>
      <dgm:spPr/>
    </dgm:pt>
    <dgm:pt modelId="{54F58425-F456-4968-968D-58DE5F17883C}" type="pres">
      <dgm:prSet presAssocID="{BA123FCD-4AE9-4501-A475-F3B2296B8C0F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3CED98-525B-4675-956E-0DFF7F428E68}" type="pres">
      <dgm:prSet presAssocID="{803F1AEE-FEC4-43D0-B6BB-240F69A5B214}" presName="spacer" presStyleCnt="0"/>
      <dgm:spPr/>
    </dgm:pt>
    <dgm:pt modelId="{4D9B40CC-4378-469F-BCE7-58F77DAB11EA}" type="pres">
      <dgm:prSet presAssocID="{124A2A2E-EB32-4F66-A537-4CE890482D48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CDB4EB-049A-458B-ACD0-C25C13D88C7E}" type="pres">
      <dgm:prSet presAssocID="{0DF9E77A-59E0-415B-9C67-F4B7F69DD01E}" presName="spacer" presStyleCnt="0"/>
      <dgm:spPr/>
    </dgm:pt>
    <dgm:pt modelId="{218F6D33-7C53-4665-88C3-0E6064610A33}" type="pres">
      <dgm:prSet presAssocID="{F325FF98-4F0F-4B5D-8A95-9AE87309AFAF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56CE7D-FFEF-4103-82B4-31409DEB5050}" type="pres">
      <dgm:prSet presAssocID="{08097472-E7B3-471D-9840-2AC7F8D1D87C}" presName="spacer" presStyleCnt="0"/>
      <dgm:spPr/>
    </dgm:pt>
    <dgm:pt modelId="{410D231B-9CBA-4A8F-B009-D73CE0323873}" type="pres">
      <dgm:prSet presAssocID="{AC9078E3-2DEC-466B-ADFC-AF2F9F5BFD85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40B6D3-09AB-47FB-B6A7-5E86016DE92D}" type="pres">
      <dgm:prSet presAssocID="{7D21A51A-1D9A-4625-B31F-7BF169C620B2}" presName="spacer" presStyleCnt="0"/>
      <dgm:spPr/>
    </dgm:pt>
    <dgm:pt modelId="{1177C311-16D6-466E-AFCC-7AA7EDDE2BB7}" type="pres">
      <dgm:prSet presAssocID="{6083496F-F7D9-43CB-902E-20FA6EB2755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E82124-904F-4F8C-BE64-85E083769F30}" srcId="{7F6AAA27-5D4D-4BAF-B8ED-C894D84D998F}" destId="{8027EB19-C2B2-4F5F-B650-DF91C63B912C}" srcOrd="0" destOrd="0" parTransId="{7C9D00C6-3EBB-413B-A485-1262ECEE2A02}" sibTransId="{EC140996-514A-44D5-A0FE-9FEC389BFE00}"/>
    <dgm:cxn modelId="{92225809-A0A5-4443-AC01-417694C2AB6A}" type="presOf" srcId="{AC9078E3-2DEC-466B-ADFC-AF2F9F5BFD85}" destId="{410D231B-9CBA-4A8F-B009-D73CE0323873}" srcOrd="0" destOrd="0" presId="urn:microsoft.com/office/officeart/2005/8/layout/vList2#1"/>
    <dgm:cxn modelId="{D595B7EA-5E58-4109-9242-9C1D4A660BD8}" type="presOf" srcId="{BA123FCD-4AE9-4501-A475-F3B2296B8C0F}" destId="{54F58425-F456-4968-968D-58DE5F17883C}" srcOrd="0" destOrd="0" presId="urn:microsoft.com/office/officeart/2005/8/layout/vList2#1"/>
    <dgm:cxn modelId="{3EB68152-D79D-4A2E-8427-4B660309EE3C}" type="presOf" srcId="{F325FF98-4F0F-4B5D-8A95-9AE87309AFAF}" destId="{218F6D33-7C53-4665-88C3-0E6064610A33}" srcOrd="0" destOrd="0" presId="urn:microsoft.com/office/officeart/2005/8/layout/vList2#1"/>
    <dgm:cxn modelId="{6BA1C9F2-B766-4F23-A4A4-DBDC8900EA17}" type="presOf" srcId="{8027EB19-C2B2-4F5F-B650-DF91C63B912C}" destId="{DFB9045E-D873-4A58-A881-D08238002A38}" srcOrd="0" destOrd="0" presId="urn:microsoft.com/office/officeart/2005/8/layout/vList2#1"/>
    <dgm:cxn modelId="{7B336EC8-3595-46A4-B2E0-38D9366E7AC5}" srcId="{7F6AAA27-5D4D-4BAF-B8ED-C894D84D998F}" destId="{AC9078E3-2DEC-466B-ADFC-AF2F9F5BFD85}" srcOrd="5" destOrd="0" parTransId="{11B55C1C-34F2-4661-81C9-E8265D1EAC77}" sibTransId="{7D21A51A-1D9A-4625-B31F-7BF169C620B2}"/>
    <dgm:cxn modelId="{1D2DE83C-381D-4A36-B85B-4A33130325BE}" srcId="{7F6AAA27-5D4D-4BAF-B8ED-C894D84D998F}" destId="{BA123FCD-4AE9-4501-A475-F3B2296B8C0F}" srcOrd="2" destOrd="0" parTransId="{E8A7DCEC-E68F-489B-A12E-FF56F3341AC4}" sibTransId="{803F1AEE-FEC4-43D0-B6BB-240F69A5B214}"/>
    <dgm:cxn modelId="{BD1E2516-EF6F-4360-B75F-2E16F752B7EA}" type="presOf" srcId="{124A2A2E-EB32-4F66-A537-4CE890482D48}" destId="{4D9B40CC-4378-469F-BCE7-58F77DAB11EA}" srcOrd="0" destOrd="0" presId="urn:microsoft.com/office/officeart/2005/8/layout/vList2#1"/>
    <dgm:cxn modelId="{FAC0EE07-0355-4497-8F8B-3D8B78D9072D}" type="presOf" srcId="{8588FFD0-3BCD-499A-B046-366432570834}" destId="{192A82ED-A595-4AF8-AF07-179CF213FD45}" srcOrd="0" destOrd="0" presId="urn:microsoft.com/office/officeart/2005/8/layout/vList2#1"/>
    <dgm:cxn modelId="{8B9C8DEA-63B0-434B-8B2B-32B0771B4B4F}" srcId="{7F6AAA27-5D4D-4BAF-B8ED-C894D84D998F}" destId="{6083496F-F7D9-43CB-902E-20FA6EB27559}" srcOrd="6" destOrd="0" parTransId="{E75CD076-24F6-477F-BD8D-177C847922E4}" sibTransId="{54FDACEA-C24A-4448-BA2D-36ED2FE64CC8}"/>
    <dgm:cxn modelId="{B4A820AD-42A2-4500-A7E7-05E633D46E9F}" srcId="{7F6AAA27-5D4D-4BAF-B8ED-C894D84D998F}" destId="{F325FF98-4F0F-4B5D-8A95-9AE87309AFAF}" srcOrd="4" destOrd="0" parTransId="{F1520AA8-6147-4E56-85A7-D6C70F7786A2}" sibTransId="{08097472-E7B3-471D-9840-2AC7F8D1D87C}"/>
    <dgm:cxn modelId="{95320326-29D0-4C24-B984-14D55B1B24A2}" type="presOf" srcId="{6083496F-F7D9-43CB-902E-20FA6EB27559}" destId="{1177C311-16D6-466E-AFCC-7AA7EDDE2BB7}" srcOrd="0" destOrd="0" presId="urn:microsoft.com/office/officeart/2005/8/layout/vList2#1"/>
    <dgm:cxn modelId="{7CC7FFDD-439C-4694-91E8-6F338D3A4CE8}" srcId="{7F6AAA27-5D4D-4BAF-B8ED-C894D84D998F}" destId="{8588FFD0-3BCD-499A-B046-366432570834}" srcOrd="1" destOrd="0" parTransId="{E0347C41-A78A-4FA8-84F0-59B9A10F3528}" sibTransId="{47697A03-8301-4DCD-91B6-A4C8FA4A73E9}"/>
    <dgm:cxn modelId="{95B5D36B-CF80-4BBC-823E-ECDC38781EC1}" type="presOf" srcId="{7F6AAA27-5D4D-4BAF-B8ED-C894D84D998F}" destId="{C847F3C4-12E4-4E79-9142-185C1EDDB306}" srcOrd="0" destOrd="0" presId="urn:microsoft.com/office/officeart/2005/8/layout/vList2#1"/>
    <dgm:cxn modelId="{8731C9D1-1A50-4CA9-BDC9-365C101AB997}" srcId="{7F6AAA27-5D4D-4BAF-B8ED-C894D84D998F}" destId="{124A2A2E-EB32-4F66-A537-4CE890482D48}" srcOrd="3" destOrd="0" parTransId="{EDBE902C-5CBA-41DF-8750-D28DDC0151D2}" sibTransId="{0DF9E77A-59E0-415B-9C67-F4B7F69DD01E}"/>
    <dgm:cxn modelId="{B04A9F6C-46CC-445D-BE1C-34979BAD5BFE}" type="presParOf" srcId="{C847F3C4-12E4-4E79-9142-185C1EDDB306}" destId="{DFB9045E-D873-4A58-A881-D08238002A38}" srcOrd="0" destOrd="0" presId="urn:microsoft.com/office/officeart/2005/8/layout/vList2#1"/>
    <dgm:cxn modelId="{54A3022C-00D7-4FF8-8303-9A7D6B468E20}" type="presParOf" srcId="{C847F3C4-12E4-4E79-9142-185C1EDDB306}" destId="{AF294319-2221-4282-B7C4-F245E8AF0B1D}" srcOrd="1" destOrd="0" presId="urn:microsoft.com/office/officeart/2005/8/layout/vList2#1"/>
    <dgm:cxn modelId="{BE4A78AE-38F1-48F2-916F-AD3B6D594C20}" type="presParOf" srcId="{C847F3C4-12E4-4E79-9142-185C1EDDB306}" destId="{192A82ED-A595-4AF8-AF07-179CF213FD45}" srcOrd="2" destOrd="0" presId="urn:microsoft.com/office/officeart/2005/8/layout/vList2#1"/>
    <dgm:cxn modelId="{4FDB9259-2521-46C8-8A6D-FF1DE72C61A9}" type="presParOf" srcId="{C847F3C4-12E4-4E79-9142-185C1EDDB306}" destId="{3351E2EA-993B-4EFF-A121-309853F9263E}" srcOrd="3" destOrd="0" presId="urn:microsoft.com/office/officeart/2005/8/layout/vList2#1"/>
    <dgm:cxn modelId="{5472C8B6-2CE4-4EEE-8237-75E44F124B26}" type="presParOf" srcId="{C847F3C4-12E4-4E79-9142-185C1EDDB306}" destId="{54F58425-F456-4968-968D-58DE5F17883C}" srcOrd="4" destOrd="0" presId="urn:microsoft.com/office/officeart/2005/8/layout/vList2#1"/>
    <dgm:cxn modelId="{45AB93CB-F017-4EC7-8278-00A89565E803}" type="presParOf" srcId="{C847F3C4-12E4-4E79-9142-185C1EDDB306}" destId="{6C3CED98-525B-4675-956E-0DFF7F428E68}" srcOrd="5" destOrd="0" presId="urn:microsoft.com/office/officeart/2005/8/layout/vList2#1"/>
    <dgm:cxn modelId="{0628AE73-3764-4489-8069-5C492682C378}" type="presParOf" srcId="{C847F3C4-12E4-4E79-9142-185C1EDDB306}" destId="{4D9B40CC-4378-469F-BCE7-58F77DAB11EA}" srcOrd="6" destOrd="0" presId="urn:microsoft.com/office/officeart/2005/8/layout/vList2#1"/>
    <dgm:cxn modelId="{79F2B8C2-7BFB-4174-B656-25A45BF2347C}" type="presParOf" srcId="{C847F3C4-12E4-4E79-9142-185C1EDDB306}" destId="{25CDB4EB-049A-458B-ACD0-C25C13D88C7E}" srcOrd="7" destOrd="0" presId="urn:microsoft.com/office/officeart/2005/8/layout/vList2#1"/>
    <dgm:cxn modelId="{CA43697D-FF21-4E42-9F0F-76CCADD4421E}" type="presParOf" srcId="{C847F3C4-12E4-4E79-9142-185C1EDDB306}" destId="{218F6D33-7C53-4665-88C3-0E6064610A33}" srcOrd="8" destOrd="0" presId="urn:microsoft.com/office/officeart/2005/8/layout/vList2#1"/>
    <dgm:cxn modelId="{7F91D1B1-C8A4-4FA0-84DF-0FA6AF680BBB}" type="presParOf" srcId="{C847F3C4-12E4-4E79-9142-185C1EDDB306}" destId="{4A56CE7D-FFEF-4103-82B4-31409DEB5050}" srcOrd="9" destOrd="0" presId="urn:microsoft.com/office/officeart/2005/8/layout/vList2#1"/>
    <dgm:cxn modelId="{FFC3FD3C-6032-4586-B945-557525639ABF}" type="presParOf" srcId="{C847F3C4-12E4-4E79-9142-185C1EDDB306}" destId="{410D231B-9CBA-4A8F-B009-D73CE0323873}" srcOrd="10" destOrd="0" presId="urn:microsoft.com/office/officeart/2005/8/layout/vList2#1"/>
    <dgm:cxn modelId="{541597DE-A872-4890-AA5F-A0C70DF4E6D9}" type="presParOf" srcId="{C847F3C4-12E4-4E79-9142-185C1EDDB306}" destId="{3440B6D3-09AB-47FB-B6A7-5E86016DE92D}" srcOrd="11" destOrd="0" presId="urn:microsoft.com/office/officeart/2005/8/layout/vList2#1"/>
    <dgm:cxn modelId="{A711124B-482F-4FE3-8713-652877B76A0D}" type="presParOf" srcId="{C847F3C4-12E4-4E79-9142-185C1EDDB306}" destId="{1177C311-16D6-466E-AFCC-7AA7EDDE2BB7}" srcOrd="12" destOrd="0" presId="urn:microsoft.com/office/officeart/2005/8/layout/v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8509E9-E96B-438D-A7A1-8DDA6F0E104A}" type="doc">
      <dgm:prSet loTypeId="urn:microsoft.com/office/officeart/2005/8/layout/vList2#2" loCatId="list" qsTypeId="urn:microsoft.com/office/officeart/2005/8/quickstyle/simple2#1" qsCatId="simple" csTypeId="urn:microsoft.com/office/officeart/2005/8/colors/colorful5#1" csCatId="colorful"/>
      <dgm:spPr/>
      <dgm:t>
        <a:bodyPr/>
        <a:lstStyle/>
        <a:p>
          <a:endParaRPr lang="en-US"/>
        </a:p>
      </dgm:t>
    </dgm:pt>
    <dgm:pt modelId="{E36503C9-7D79-49D6-97D3-5FBD03905B9E}">
      <dgm:prSet/>
      <dgm:spPr/>
      <dgm:t>
        <a:bodyPr/>
        <a:lstStyle/>
        <a:p>
          <a:r>
            <a:rPr lang="en-US"/>
            <a:t>Strengths: Comprehensive lifespan approach (Waterman, 1982).</a:t>
          </a:r>
        </a:p>
      </dgm:t>
    </dgm:pt>
    <dgm:pt modelId="{EF1152DF-D51F-4C93-9297-1E5E2FBE620C}" type="parTrans" cxnId="{77343528-54D5-4D4E-B4CC-BD61D0732126}">
      <dgm:prSet/>
      <dgm:spPr/>
      <dgm:t>
        <a:bodyPr/>
        <a:lstStyle/>
        <a:p>
          <a:endParaRPr lang="en-US"/>
        </a:p>
      </dgm:t>
    </dgm:pt>
    <dgm:pt modelId="{EE06A851-CC85-446A-A459-304AA56B55A4}" type="sibTrans" cxnId="{77343528-54D5-4D4E-B4CC-BD61D0732126}">
      <dgm:prSet/>
      <dgm:spPr/>
      <dgm:t>
        <a:bodyPr/>
        <a:lstStyle/>
        <a:p>
          <a:endParaRPr lang="en-US"/>
        </a:p>
      </dgm:t>
    </dgm:pt>
    <dgm:pt modelId="{5F1D0D14-23BC-4074-B3A3-227F8136CE06}">
      <dgm:prSet/>
      <dgm:spPr/>
      <dgm:t>
        <a:bodyPr/>
        <a:lstStyle/>
        <a:p>
          <a:r>
            <a:rPr lang="en-US"/>
            <a:t>Limitations: Western-centric, limited empirical support (textbook critique).</a:t>
          </a:r>
        </a:p>
      </dgm:t>
    </dgm:pt>
    <dgm:pt modelId="{08705A86-7EF0-4133-8B36-7EC44A07DD38}" type="parTrans" cxnId="{F46F8518-403C-4C0B-BEB7-01059D4E4DE1}">
      <dgm:prSet/>
      <dgm:spPr/>
      <dgm:t>
        <a:bodyPr/>
        <a:lstStyle/>
        <a:p>
          <a:endParaRPr lang="en-US"/>
        </a:p>
      </dgm:t>
    </dgm:pt>
    <dgm:pt modelId="{E59902AC-87DB-4E0A-B3D2-46D5123E4FD2}" type="sibTrans" cxnId="{F46F8518-403C-4C0B-BEB7-01059D4E4DE1}">
      <dgm:prSet/>
      <dgm:spPr/>
      <dgm:t>
        <a:bodyPr/>
        <a:lstStyle/>
        <a:p>
          <a:endParaRPr lang="en-US"/>
        </a:p>
      </dgm:t>
    </dgm:pt>
    <dgm:pt modelId="{57F4D8AB-6318-49FF-A6CD-757DA73C773B}">
      <dgm:prSet/>
      <dgm:spPr/>
      <dgm:t>
        <a:bodyPr/>
        <a:lstStyle/>
        <a:p>
          <a:r>
            <a:rPr lang="en-US"/>
            <a:t>Varies across collectivist vs. individualist cultures.</a:t>
          </a:r>
        </a:p>
      </dgm:t>
    </dgm:pt>
    <dgm:pt modelId="{0D38339A-40A5-4454-BB4E-1796200E08CB}" type="parTrans" cxnId="{F2D7E35B-4EF9-4F60-8650-2C9D0FDF5841}">
      <dgm:prSet/>
      <dgm:spPr/>
      <dgm:t>
        <a:bodyPr/>
        <a:lstStyle/>
        <a:p>
          <a:endParaRPr lang="en-US"/>
        </a:p>
      </dgm:t>
    </dgm:pt>
    <dgm:pt modelId="{A9023DA2-4D31-45AE-AD57-4992783FA1AE}" type="sibTrans" cxnId="{F2D7E35B-4EF9-4F60-8650-2C9D0FDF5841}">
      <dgm:prSet/>
      <dgm:spPr/>
      <dgm:t>
        <a:bodyPr/>
        <a:lstStyle/>
        <a:p>
          <a:endParaRPr lang="en-US"/>
        </a:p>
      </dgm:t>
    </dgm:pt>
    <dgm:pt modelId="{0594223B-34BD-4B7A-A080-892D0911A798}">
      <dgm:prSet/>
      <dgm:spPr/>
      <dgm:t>
        <a:bodyPr/>
        <a:lstStyle/>
        <a:p>
          <a:r>
            <a:rPr lang="en-US"/>
            <a:t>Social focus may overlook biological factors (Melici, 2016).</a:t>
          </a:r>
        </a:p>
      </dgm:t>
    </dgm:pt>
    <dgm:pt modelId="{3623D355-834C-43E1-B6FC-AFD844398E1E}" type="parTrans" cxnId="{707A37FA-F991-43A3-BD1D-91808210802E}">
      <dgm:prSet/>
      <dgm:spPr/>
      <dgm:t>
        <a:bodyPr/>
        <a:lstStyle/>
        <a:p>
          <a:endParaRPr lang="en-US"/>
        </a:p>
      </dgm:t>
    </dgm:pt>
    <dgm:pt modelId="{525EB230-B531-4543-97B4-F0F809CAE1CC}" type="sibTrans" cxnId="{707A37FA-F991-43A3-BD1D-91808210802E}">
      <dgm:prSet/>
      <dgm:spPr/>
      <dgm:t>
        <a:bodyPr/>
        <a:lstStyle/>
        <a:p>
          <a:endParaRPr lang="en-US"/>
        </a:p>
      </dgm:t>
    </dgm:pt>
    <dgm:pt modelId="{6C683BF9-8E68-498A-997E-7389EF21260B}">
      <dgm:prSet/>
      <dgm:spPr/>
      <dgm:t>
        <a:bodyPr/>
        <a:lstStyle/>
        <a:p>
          <a:r>
            <a:rPr lang="en-US"/>
            <a:t>Requires more cross-cultural validation.</a:t>
          </a:r>
        </a:p>
      </dgm:t>
    </dgm:pt>
    <dgm:pt modelId="{7756FD2B-5610-487C-830F-3D749CFC9885}" type="parTrans" cxnId="{A8257BD6-9F36-4D5E-8486-8032035B905D}">
      <dgm:prSet/>
      <dgm:spPr/>
      <dgm:t>
        <a:bodyPr/>
        <a:lstStyle/>
        <a:p>
          <a:endParaRPr lang="en-US"/>
        </a:p>
      </dgm:t>
    </dgm:pt>
    <dgm:pt modelId="{561F73A8-85F8-49EC-B451-AE8870BF2F4C}" type="sibTrans" cxnId="{A8257BD6-9F36-4D5E-8486-8032035B905D}">
      <dgm:prSet/>
      <dgm:spPr/>
      <dgm:t>
        <a:bodyPr/>
        <a:lstStyle/>
        <a:p>
          <a:endParaRPr lang="en-US"/>
        </a:p>
      </dgm:t>
    </dgm:pt>
    <dgm:pt modelId="{62355589-37EE-47C2-83D7-E3D3C80EF275}">
      <dgm:prSet/>
      <dgm:spPr/>
      <dgm:t>
        <a:bodyPr/>
        <a:lstStyle/>
        <a:p>
          <a:r>
            <a:rPr lang="en-US"/>
            <a:t>Recent studies suggest refinements needed (Ignjatović et al., 2025).</a:t>
          </a:r>
        </a:p>
      </dgm:t>
    </dgm:pt>
    <dgm:pt modelId="{F5DADB0F-5BD6-49A7-8765-28984DF93867}" type="parTrans" cxnId="{1867116B-128C-4B20-87FC-81BE5E7BD976}">
      <dgm:prSet/>
      <dgm:spPr/>
      <dgm:t>
        <a:bodyPr/>
        <a:lstStyle/>
        <a:p>
          <a:endParaRPr lang="en-US"/>
        </a:p>
      </dgm:t>
    </dgm:pt>
    <dgm:pt modelId="{EEBB0A5F-B1A8-47CB-B2A9-FF57F3E41DF0}" type="sibTrans" cxnId="{1867116B-128C-4B20-87FC-81BE5E7BD976}">
      <dgm:prSet/>
      <dgm:spPr/>
      <dgm:t>
        <a:bodyPr/>
        <a:lstStyle/>
        <a:p>
          <a:endParaRPr lang="en-US"/>
        </a:p>
      </dgm:t>
    </dgm:pt>
    <dgm:pt modelId="{AF138D7E-38B3-4199-9451-381666952F07}">
      <dgm:prSet/>
      <dgm:spPr/>
      <dgm:t>
        <a:bodyPr/>
        <a:lstStyle/>
        <a:p>
          <a:r>
            <a:rPr lang="en-US"/>
            <a:t>Balances universal and context-specific insights.</a:t>
          </a:r>
        </a:p>
      </dgm:t>
    </dgm:pt>
    <dgm:pt modelId="{99CCEA9C-1568-447F-9A60-BCB035EC0964}" type="parTrans" cxnId="{79A6D5EF-E636-4CC2-A57F-3FAAB5B61596}">
      <dgm:prSet/>
      <dgm:spPr/>
      <dgm:t>
        <a:bodyPr/>
        <a:lstStyle/>
        <a:p>
          <a:endParaRPr lang="en-US"/>
        </a:p>
      </dgm:t>
    </dgm:pt>
    <dgm:pt modelId="{C9B9B10C-BE19-4515-9857-6A79F11E6852}" type="sibTrans" cxnId="{79A6D5EF-E636-4CC2-A57F-3FAAB5B61596}">
      <dgm:prSet/>
      <dgm:spPr/>
      <dgm:t>
        <a:bodyPr/>
        <a:lstStyle/>
        <a:p>
          <a:endParaRPr lang="en-US"/>
        </a:p>
      </dgm:t>
    </dgm:pt>
    <dgm:pt modelId="{5A0C6CE9-28D2-4989-B0ED-D6738DE1341D}" type="pres">
      <dgm:prSet presAssocID="{9F8509E9-E96B-438D-A7A1-8DDA6F0E10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863928-00D8-44A0-876C-AC2F21951120}" type="pres">
      <dgm:prSet presAssocID="{E36503C9-7D79-49D6-97D3-5FBD03905B9E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CEC873-05DD-4C53-91D8-9D1070FF7D0C}" type="pres">
      <dgm:prSet presAssocID="{EE06A851-CC85-446A-A459-304AA56B55A4}" presName="spacer" presStyleCnt="0"/>
      <dgm:spPr/>
    </dgm:pt>
    <dgm:pt modelId="{F7084953-BE2D-478F-8999-3D4EB8851E6C}" type="pres">
      <dgm:prSet presAssocID="{5F1D0D14-23BC-4074-B3A3-227F8136CE06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2F2F2C-842D-43AD-9CA5-E5C4E3D68D07}" type="pres">
      <dgm:prSet presAssocID="{E59902AC-87DB-4E0A-B3D2-46D5123E4FD2}" presName="spacer" presStyleCnt="0"/>
      <dgm:spPr/>
    </dgm:pt>
    <dgm:pt modelId="{C5DA692D-4DB2-4777-8E39-5F0A74FC653F}" type="pres">
      <dgm:prSet presAssocID="{57F4D8AB-6318-49FF-A6CD-757DA73C773B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D8240-895A-4658-A21D-E33073BC9C6B}" type="pres">
      <dgm:prSet presAssocID="{A9023DA2-4D31-45AE-AD57-4992783FA1AE}" presName="spacer" presStyleCnt="0"/>
      <dgm:spPr/>
    </dgm:pt>
    <dgm:pt modelId="{49A3BBCB-1EB3-474D-8BA4-71DF049725BA}" type="pres">
      <dgm:prSet presAssocID="{0594223B-34BD-4B7A-A080-892D0911A798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7F8B6-0A3A-4C3B-AC3A-5551CFB8902D}" type="pres">
      <dgm:prSet presAssocID="{525EB230-B531-4543-97B4-F0F809CAE1CC}" presName="spacer" presStyleCnt="0"/>
      <dgm:spPr/>
    </dgm:pt>
    <dgm:pt modelId="{498225E6-53E2-4033-97E2-F39981F70C05}" type="pres">
      <dgm:prSet presAssocID="{6C683BF9-8E68-498A-997E-7389EF21260B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54057E-1ACD-4DA5-8DB9-5D331F5D4D2B}" type="pres">
      <dgm:prSet presAssocID="{561F73A8-85F8-49EC-B451-AE8870BF2F4C}" presName="spacer" presStyleCnt="0"/>
      <dgm:spPr/>
    </dgm:pt>
    <dgm:pt modelId="{E814B095-AE34-4597-9BA6-23771D71FB40}" type="pres">
      <dgm:prSet presAssocID="{62355589-37EE-47C2-83D7-E3D3C80EF275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83211B-D268-4876-A0B0-2C40E0BB79FD}" type="pres">
      <dgm:prSet presAssocID="{EEBB0A5F-B1A8-47CB-B2A9-FF57F3E41DF0}" presName="spacer" presStyleCnt="0"/>
      <dgm:spPr/>
    </dgm:pt>
    <dgm:pt modelId="{1839F0DB-ACC9-4017-9E7E-CBF2BB5A6F8E}" type="pres">
      <dgm:prSet presAssocID="{AF138D7E-38B3-4199-9451-381666952F07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7343528-54D5-4D4E-B4CC-BD61D0732126}" srcId="{9F8509E9-E96B-438D-A7A1-8DDA6F0E104A}" destId="{E36503C9-7D79-49D6-97D3-5FBD03905B9E}" srcOrd="0" destOrd="0" parTransId="{EF1152DF-D51F-4C93-9297-1E5E2FBE620C}" sibTransId="{EE06A851-CC85-446A-A459-304AA56B55A4}"/>
    <dgm:cxn modelId="{37F1728F-83F2-4374-9438-67FD761AC95B}" type="presOf" srcId="{E36503C9-7D79-49D6-97D3-5FBD03905B9E}" destId="{97863928-00D8-44A0-876C-AC2F21951120}" srcOrd="0" destOrd="0" presId="urn:microsoft.com/office/officeart/2005/8/layout/vList2#2"/>
    <dgm:cxn modelId="{F46F8518-403C-4C0B-BEB7-01059D4E4DE1}" srcId="{9F8509E9-E96B-438D-A7A1-8DDA6F0E104A}" destId="{5F1D0D14-23BC-4074-B3A3-227F8136CE06}" srcOrd="1" destOrd="0" parTransId="{08705A86-7EF0-4133-8B36-7EC44A07DD38}" sibTransId="{E59902AC-87DB-4E0A-B3D2-46D5123E4FD2}"/>
    <dgm:cxn modelId="{A8257BD6-9F36-4D5E-8486-8032035B905D}" srcId="{9F8509E9-E96B-438D-A7A1-8DDA6F0E104A}" destId="{6C683BF9-8E68-498A-997E-7389EF21260B}" srcOrd="4" destOrd="0" parTransId="{7756FD2B-5610-487C-830F-3D749CFC9885}" sibTransId="{561F73A8-85F8-49EC-B451-AE8870BF2F4C}"/>
    <dgm:cxn modelId="{A4BC5A1E-5A6E-48F3-98EE-916499346224}" type="presOf" srcId="{AF138D7E-38B3-4199-9451-381666952F07}" destId="{1839F0DB-ACC9-4017-9E7E-CBF2BB5A6F8E}" srcOrd="0" destOrd="0" presId="urn:microsoft.com/office/officeart/2005/8/layout/vList2#2"/>
    <dgm:cxn modelId="{F2D7E35B-4EF9-4F60-8650-2C9D0FDF5841}" srcId="{9F8509E9-E96B-438D-A7A1-8DDA6F0E104A}" destId="{57F4D8AB-6318-49FF-A6CD-757DA73C773B}" srcOrd="2" destOrd="0" parTransId="{0D38339A-40A5-4454-BB4E-1796200E08CB}" sibTransId="{A9023DA2-4D31-45AE-AD57-4992783FA1AE}"/>
    <dgm:cxn modelId="{3AA0C0BC-F18A-4EEE-B135-D0E9B79FF032}" type="presOf" srcId="{6C683BF9-8E68-498A-997E-7389EF21260B}" destId="{498225E6-53E2-4033-97E2-F39981F70C05}" srcOrd="0" destOrd="0" presId="urn:microsoft.com/office/officeart/2005/8/layout/vList2#2"/>
    <dgm:cxn modelId="{6CA43ADB-3BE0-47FB-8FCF-9CC742220B8F}" type="presOf" srcId="{62355589-37EE-47C2-83D7-E3D3C80EF275}" destId="{E814B095-AE34-4597-9BA6-23771D71FB40}" srcOrd="0" destOrd="0" presId="urn:microsoft.com/office/officeart/2005/8/layout/vList2#2"/>
    <dgm:cxn modelId="{79A6D5EF-E636-4CC2-A57F-3FAAB5B61596}" srcId="{9F8509E9-E96B-438D-A7A1-8DDA6F0E104A}" destId="{AF138D7E-38B3-4199-9451-381666952F07}" srcOrd="6" destOrd="0" parTransId="{99CCEA9C-1568-447F-9A60-BCB035EC0964}" sibTransId="{C9B9B10C-BE19-4515-9857-6A79F11E6852}"/>
    <dgm:cxn modelId="{653D51C2-92D5-4B48-9BD2-48759EF81D14}" type="presOf" srcId="{57F4D8AB-6318-49FF-A6CD-757DA73C773B}" destId="{C5DA692D-4DB2-4777-8E39-5F0A74FC653F}" srcOrd="0" destOrd="0" presId="urn:microsoft.com/office/officeart/2005/8/layout/vList2#2"/>
    <dgm:cxn modelId="{93620632-1C4A-416D-A7A6-588FA19D9822}" type="presOf" srcId="{9F8509E9-E96B-438D-A7A1-8DDA6F0E104A}" destId="{5A0C6CE9-28D2-4989-B0ED-D6738DE1341D}" srcOrd="0" destOrd="0" presId="urn:microsoft.com/office/officeart/2005/8/layout/vList2#2"/>
    <dgm:cxn modelId="{707A37FA-F991-43A3-BD1D-91808210802E}" srcId="{9F8509E9-E96B-438D-A7A1-8DDA6F0E104A}" destId="{0594223B-34BD-4B7A-A080-892D0911A798}" srcOrd="3" destOrd="0" parTransId="{3623D355-834C-43E1-B6FC-AFD844398E1E}" sibTransId="{525EB230-B531-4543-97B4-F0F809CAE1CC}"/>
    <dgm:cxn modelId="{1867116B-128C-4B20-87FC-81BE5E7BD976}" srcId="{9F8509E9-E96B-438D-A7A1-8DDA6F0E104A}" destId="{62355589-37EE-47C2-83D7-E3D3C80EF275}" srcOrd="5" destOrd="0" parTransId="{F5DADB0F-5BD6-49A7-8765-28984DF93867}" sibTransId="{EEBB0A5F-B1A8-47CB-B2A9-FF57F3E41DF0}"/>
    <dgm:cxn modelId="{0880BB86-CD0A-4D18-881D-830EDDC96C0B}" type="presOf" srcId="{5F1D0D14-23BC-4074-B3A3-227F8136CE06}" destId="{F7084953-BE2D-478F-8999-3D4EB8851E6C}" srcOrd="0" destOrd="0" presId="urn:microsoft.com/office/officeart/2005/8/layout/vList2#2"/>
    <dgm:cxn modelId="{97E17496-16B5-4CA1-A907-956EE934D316}" type="presOf" srcId="{0594223B-34BD-4B7A-A080-892D0911A798}" destId="{49A3BBCB-1EB3-474D-8BA4-71DF049725BA}" srcOrd="0" destOrd="0" presId="urn:microsoft.com/office/officeart/2005/8/layout/vList2#2"/>
    <dgm:cxn modelId="{0347666A-D80F-4903-9D8E-B41843DBA8B6}" type="presParOf" srcId="{5A0C6CE9-28D2-4989-B0ED-D6738DE1341D}" destId="{97863928-00D8-44A0-876C-AC2F21951120}" srcOrd="0" destOrd="0" presId="urn:microsoft.com/office/officeart/2005/8/layout/vList2#2"/>
    <dgm:cxn modelId="{AE7806CE-75AB-4187-8D75-D0F110861FA9}" type="presParOf" srcId="{5A0C6CE9-28D2-4989-B0ED-D6738DE1341D}" destId="{EACEC873-05DD-4C53-91D8-9D1070FF7D0C}" srcOrd="1" destOrd="0" presId="urn:microsoft.com/office/officeart/2005/8/layout/vList2#2"/>
    <dgm:cxn modelId="{77F6EB12-4479-4101-81D8-86C0546EF9A1}" type="presParOf" srcId="{5A0C6CE9-28D2-4989-B0ED-D6738DE1341D}" destId="{F7084953-BE2D-478F-8999-3D4EB8851E6C}" srcOrd="2" destOrd="0" presId="urn:microsoft.com/office/officeart/2005/8/layout/vList2#2"/>
    <dgm:cxn modelId="{69D36B38-2B07-45BF-BB14-796B892B688F}" type="presParOf" srcId="{5A0C6CE9-28D2-4989-B0ED-D6738DE1341D}" destId="{8A2F2F2C-842D-43AD-9CA5-E5C4E3D68D07}" srcOrd="3" destOrd="0" presId="urn:microsoft.com/office/officeart/2005/8/layout/vList2#2"/>
    <dgm:cxn modelId="{BCF317DC-4B07-48CC-ACF2-9AA9922CBCDA}" type="presParOf" srcId="{5A0C6CE9-28D2-4989-B0ED-D6738DE1341D}" destId="{C5DA692D-4DB2-4777-8E39-5F0A74FC653F}" srcOrd="4" destOrd="0" presId="urn:microsoft.com/office/officeart/2005/8/layout/vList2#2"/>
    <dgm:cxn modelId="{CDFBC6EC-DD13-478A-90B9-2E8EBC1D0670}" type="presParOf" srcId="{5A0C6CE9-28D2-4989-B0ED-D6738DE1341D}" destId="{99CD8240-895A-4658-A21D-E33073BC9C6B}" srcOrd="5" destOrd="0" presId="urn:microsoft.com/office/officeart/2005/8/layout/vList2#2"/>
    <dgm:cxn modelId="{6CF78E9C-EBF5-432B-B0F3-CBC0E2BF3891}" type="presParOf" srcId="{5A0C6CE9-28D2-4989-B0ED-D6738DE1341D}" destId="{49A3BBCB-1EB3-474D-8BA4-71DF049725BA}" srcOrd="6" destOrd="0" presId="urn:microsoft.com/office/officeart/2005/8/layout/vList2#2"/>
    <dgm:cxn modelId="{95511464-263D-4821-B3CE-301E09CEDB6C}" type="presParOf" srcId="{5A0C6CE9-28D2-4989-B0ED-D6738DE1341D}" destId="{7DA7F8B6-0A3A-4C3B-AC3A-5551CFB8902D}" srcOrd="7" destOrd="0" presId="urn:microsoft.com/office/officeart/2005/8/layout/vList2#2"/>
    <dgm:cxn modelId="{E530105D-56EA-4C01-A41D-24B3715FA613}" type="presParOf" srcId="{5A0C6CE9-28D2-4989-B0ED-D6738DE1341D}" destId="{498225E6-53E2-4033-97E2-F39981F70C05}" srcOrd="8" destOrd="0" presId="urn:microsoft.com/office/officeart/2005/8/layout/vList2#2"/>
    <dgm:cxn modelId="{E14D0C62-BD5D-4BD6-9FFA-2A0A7262554E}" type="presParOf" srcId="{5A0C6CE9-28D2-4989-B0ED-D6738DE1341D}" destId="{6D54057E-1ACD-4DA5-8DB9-5D331F5D4D2B}" srcOrd="9" destOrd="0" presId="urn:microsoft.com/office/officeart/2005/8/layout/vList2#2"/>
    <dgm:cxn modelId="{4CF7A1C7-5F4B-434E-86B8-FF91D3942E09}" type="presParOf" srcId="{5A0C6CE9-28D2-4989-B0ED-D6738DE1341D}" destId="{E814B095-AE34-4597-9BA6-23771D71FB40}" srcOrd="10" destOrd="0" presId="urn:microsoft.com/office/officeart/2005/8/layout/vList2#2"/>
    <dgm:cxn modelId="{9B6EF83B-6D1D-496C-9B54-837A0020113F}" type="presParOf" srcId="{5A0C6CE9-28D2-4989-B0ED-D6738DE1341D}" destId="{2783211B-D268-4876-A0B0-2C40E0BB79FD}" srcOrd="11" destOrd="0" presId="urn:microsoft.com/office/officeart/2005/8/layout/vList2#2"/>
    <dgm:cxn modelId="{9A2A0715-5184-4810-B5CD-553B4584447C}" type="presParOf" srcId="{5A0C6CE9-28D2-4989-B0ED-D6738DE1341D}" destId="{1839F0DB-ACC9-4017-9E7E-CBF2BB5A6F8E}" srcOrd="12" destOrd="0" presId="urn:microsoft.com/office/officeart/2005/8/layout/vList2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EB7B41-C46C-4495-9069-AC39BE93786C}" type="doc">
      <dgm:prSet loTypeId="urn:microsoft.com/office/officeart/2016/7/layout/RepeatingBendingProcessNew" loCatId="process" qsTypeId="urn:microsoft.com/office/officeart/2005/8/quickstyle/simple4#1" qsCatId="simple" csTypeId="urn:microsoft.com/office/officeart/2005/8/colors/accent1_2#1" csCatId="accent1"/>
      <dgm:spPr/>
      <dgm:t>
        <a:bodyPr/>
        <a:lstStyle/>
        <a:p>
          <a:endParaRPr lang="en-US"/>
        </a:p>
      </dgm:t>
    </dgm:pt>
    <dgm:pt modelId="{D4060DF9-273C-4736-B3EC-38F14263F80A}">
      <dgm:prSet/>
      <dgm:spPr/>
      <dgm:t>
        <a:bodyPr/>
        <a:lstStyle/>
        <a:p>
          <a:r>
            <a:rPr lang="en-US"/>
            <a:t>Erikson’s theory explains older adulthood across four areas (Erikson, 1997).</a:t>
          </a:r>
        </a:p>
      </dgm:t>
    </dgm:pt>
    <dgm:pt modelId="{B31B12DD-3F57-4B04-9605-8EA10AE6F1CA}" type="parTrans" cxnId="{C385E4C3-53B1-4F71-AAD8-DAE87E875030}">
      <dgm:prSet/>
      <dgm:spPr/>
      <dgm:t>
        <a:bodyPr/>
        <a:lstStyle/>
        <a:p>
          <a:endParaRPr lang="en-US"/>
        </a:p>
      </dgm:t>
    </dgm:pt>
    <dgm:pt modelId="{6C9F0736-C434-4051-8F00-D5975CC87461}" type="sibTrans" cxnId="{C385E4C3-53B1-4F71-AAD8-DAE87E875030}">
      <dgm:prSet/>
      <dgm:spPr/>
      <dgm:t>
        <a:bodyPr/>
        <a:lstStyle/>
        <a:p>
          <a:endParaRPr lang="en-US"/>
        </a:p>
      </dgm:t>
    </dgm:pt>
    <dgm:pt modelId="{D24632E9-5F58-42FA-887D-01194259FF4C}">
      <dgm:prSet/>
      <dgm:spPr/>
      <dgm:t>
        <a:bodyPr/>
        <a:lstStyle/>
        <a:p>
          <a:r>
            <a:rPr lang="en-US"/>
            <a:t>Successful integrity vs. despair resolution leads to wisdom.</a:t>
          </a:r>
        </a:p>
      </dgm:t>
    </dgm:pt>
    <dgm:pt modelId="{6B747708-A7F9-4BE3-BA85-3D8B461DC607}" type="parTrans" cxnId="{212C9BF1-A415-4CAC-9A77-36AAB3A4A906}">
      <dgm:prSet/>
      <dgm:spPr/>
      <dgm:t>
        <a:bodyPr/>
        <a:lstStyle/>
        <a:p>
          <a:endParaRPr lang="en-US"/>
        </a:p>
      </dgm:t>
    </dgm:pt>
    <dgm:pt modelId="{B61896D7-2A22-4F22-BE06-32D7039E23F5}" type="sibTrans" cxnId="{212C9BF1-A415-4CAC-9A77-36AAB3A4A906}">
      <dgm:prSet/>
      <dgm:spPr/>
      <dgm:t>
        <a:bodyPr/>
        <a:lstStyle/>
        <a:p>
          <a:endParaRPr lang="en-US"/>
        </a:p>
      </dgm:t>
    </dgm:pt>
    <dgm:pt modelId="{33E78216-68F5-466D-8B92-A05F3269BB1F}">
      <dgm:prSet/>
      <dgm:spPr/>
      <dgm:t>
        <a:bodyPr/>
        <a:lstStyle/>
        <a:p>
          <a:r>
            <a:rPr lang="en-US"/>
            <a:t>Earlier stages influence later life outcomes (Waterman, 1982).</a:t>
          </a:r>
        </a:p>
      </dgm:t>
    </dgm:pt>
    <dgm:pt modelId="{0ECF5440-2609-4631-903C-34B7DD8B97F2}" type="parTrans" cxnId="{D82D0345-95FE-4A25-8EEB-1CDD16F4647A}">
      <dgm:prSet/>
      <dgm:spPr/>
      <dgm:t>
        <a:bodyPr/>
        <a:lstStyle/>
        <a:p>
          <a:endParaRPr lang="en-US"/>
        </a:p>
      </dgm:t>
    </dgm:pt>
    <dgm:pt modelId="{FF873306-9DBE-47B9-A926-C594147CAFFA}" type="sibTrans" cxnId="{D82D0345-95FE-4A25-8EEB-1CDD16F4647A}">
      <dgm:prSet/>
      <dgm:spPr/>
      <dgm:t>
        <a:bodyPr/>
        <a:lstStyle/>
        <a:p>
          <a:endParaRPr lang="en-US"/>
        </a:p>
      </dgm:t>
    </dgm:pt>
    <dgm:pt modelId="{1007DDFD-22DA-4C3B-800D-9753E1F9240A}">
      <dgm:prSet/>
      <dgm:spPr/>
      <dgm:t>
        <a:bodyPr/>
        <a:lstStyle/>
        <a:p>
          <a:r>
            <a:rPr lang="en-US"/>
            <a:t>Lifespan perspective deepens understanding of self and others.</a:t>
          </a:r>
        </a:p>
      </dgm:t>
    </dgm:pt>
    <dgm:pt modelId="{209729A3-ABF9-41FC-AD32-690976375C1E}" type="parTrans" cxnId="{C5CA3C96-1D25-4557-A8EC-4475B23790C5}">
      <dgm:prSet/>
      <dgm:spPr/>
      <dgm:t>
        <a:bodyPr/>
        <a:lstStyle/>
        <a:p>
          <a:endParaRPr lang="en-US"/>
        </a:p>
      </dgm:t>
    </dgm:pt>
    <dgm:pt modelId="{3C0BC3CC-7A6E-4B08-852D-E6E7C71A5B22}" type="sibTrans" cxnId="{C5CA3C96-1D25-4557-A8EC-4475B23790C5}">
      <dgm:prSet/>
      <dgm:spPr/>
      <dgm:t>
        <a:bodyPr/>
        <a:lstStyle/>
        <a:p>
          <a:endParaRPr lang="en-US"/>
        </a:p>
      </dgm:t>
    </dgm:pt>
    <dgm:pt modelId="{A86713C8-FEF9-47A6-8F68-D1AB20930F34}">
      <dgm:prSet/>
      <dgm:spPr/>
      <dgm:t>
        <a:bodyPr/>
        <a:lstStyle/>
        <a:p>
          <a:r>
            <a:rPr lang="en-US"/>
            <a:t>Suggests need for cultural and empirical research.</a:t>
          </a:r>
        </a:p>
      </dgm:t>
    </dgm:pt>
    <dgm:pt modelId="{3E0CB8F4-F45B-4D49-A757-50A9C9D2D730}" type="parTrans" cxnId="{8E44171D-6E77-470D-84C9-34D82DF28ABC}">
      <dgm:prSet/>
      <dgm:spPr/>
      <dgm:t>
        <a:bodyPr/>
        <a:lstStyle/>
        <a:p>
          <a:endParaRPr lang="en-US"/>
        </a:p>
      </dgm:t>
    </dgm:pt>
    <dgm:pt modelId="{A40EC1B4-25AB-4FAF-A9D6-4617F963AE0C}" type="sibTrans" cxnId="{8E44171D-6E77-470D-84C9-34D82DF28ABC}">
      <dgm:prSet/>
      <dgm:spPr/>
      <dgm:t>
        <a:bodyPr/>
        <a:lstStyle/>
        <a:p>
          <a:endParaRPr lang="en-US"/>
        </a:p>
      </dgm:t>
    </dgm:pt>
    <dgm:pt modelId="{3BC6F931-E9F8-441D-A7AC-D9304D0B7D82}">
      <dgm:prSet/>
      <dgm:spPr/>
      <dgm:t>
        <a:bodyPr/>
        <a:lstStyle/>
        <a:p>
          <a:r>
            <a:rPr lang="en-US"/>
            <a:t>Reinforces the importance of social relationships.</a:t>
          </a:r>
        </a:p>
      </dgm:t>
    </dgm:pt>
    <dgm:pt modelId="{70AAAA82-1F63-4B8E-9DA6-0A4E210DDD01}" type="parTrans" cxnId="{9F6480B2-8F7D-4AF5-8DFF-5285B4AA6DCF}">
      <dgm:prSet/>
      <dgm:spPr/>
      <dgm:t>
        <a:bodyPr/>
        <a:lstStyle/>
        <a:p>
          <a:endParaRPr lang="en-US"/>
        </a:p>
      </dgm:t>
    </dgm:pt>
    <dgm:pt modelId="{A26F916E-661C-49CA-BE14-24BD1FC8FFFC}" type="sibTrans" cxnId="{9F6480B2-8F7D-4AF5-8DFF-5285B4AA6DCF}">
      <dgm:prSet/>
      <dgm:spPr/>
      <dgm:t>
        <a:bodyPr/>
        <a:lstStyle/>
        <a:p>
          <a:endParaRPr lang="en-US"/>
        </a:p>
      </dgm:t>
    </dgm:pt>
    <dgm:pt modelId="{84C4F960-DFA6-497F-9741-8A5F12F7677F}">
      <dgm:prSet/>
      <dgm:spPr/>
      <dgm:t>
        <a:bodyPr/>
        <a:lstStyle/>
        <a:p>
          <a:r>
            <a:rPr lang="en-US"/>
            <a:t>Encourages further exploration of aging processes.</a:t>
          </a:r>
        </a:p>
      </dgm:t>
    </dgm:pt>
    <dgm:pt modelId="{C5E98AD7-2438-45C5-90D2-B7A41B6C48BD}" type="parTrans" cxnId="{02D75C6D-32D0-4013-8DF6-60025B783B91}">
      <dgm:prSet/>
      <dgm:spPr/>
      <dgm:t>
        <a:bodyPr/>
        <a:lstStyle/>
        <a:p>
          <a:endParaRPr lang="en-US"/>
        </a:p>
      </dgm:t>
    </dgm:pt>
    <dgm:pt modelId="{DE8E5B75-0EC9-4AD6-836D-7114F729DE87}" type="sibTrans" cxnId="{02D75C6D-32D0-4013-8DF6-60025B783B91}">
      <dgm:prSet/>
      <dgm:spPr/>
      <dgm:t>
        <a:bodyPr/>
        <a:lstStyle/>
        <a:p>
          <a:endParaRPr lang="en-US"/>
        </a:p>
      </dgm:t>
    </dgm:pt>
    <dgm:pt modelId="{A84E9F90-4532-45F0-B649-2AA21AE814A6}" type="pres">
      <dgm:prSet presAssocID="{36EB7B41-C46C-4495-9069-AC39BE93786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F6A5AA-D1BB-4DA8-BDC5-21ACD1197BA9}" type="pres">
      <dgm:prSet presAssocID="{D4060DF9-273C-4736-B3EC-38F14263F80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E68CFD-128E-42DD-B46E-315ADA66CA1C}" type="pres">
      <dgm:prSet presAssocID="{6C9F0736-C434-4051-8F00-D5975CC87461}" presName="sibTrans" presStyleLbl="sibTrans1D1" presStyleIdx="0" presStyleCnt="6"/>
      <dgm:spPr/>
      <dgm:t>
        <a:bodyPr/>
        <a:lstStyle/>
        <a:p>
          <a:endParaRPr lang="en-US"/>
        </a:p>
      </dgm:t>
    </dgm:pt>
    <dgm:pt modelId="{578ACC0F-9AE3-4222-B2F1-68D93B2669E2}" type="pres">
      <dgm:prSet presAssocID="{6C9F0736-C434-4051-8F00-D5975CC87461}" presName="connectorText" presStyleLbl="sibTrans1D1" presStyleIdx="0" presStyleCnt="6"/>
      <dgm:spPr/>
      <dgm:t>
        <a:bodyPr/>
        <a:lstStyle/>
        <a:p>
          <a:endParaRPr lang="en-US"/>
        </a:p>
      </dgm:t>
    </dgm:pt>
    <dgm:pt modelId="{36D61957-BE1D-4B2E-8E17-4A02F8D1898A}" type="pres">
      <dgm:prSet presAssocID="{D24632E9-5F58-42FA-887D-01194259FF4C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D9BEEB-2BA5-41FE-BCEF-81F0947EF456}" type="pres">
      <dgm:prSet presAssocID="{B61896D7-2A22-4F22-BE06-32D7039E23F5}" presName="sibTrans" presStyleLbl="sibTrans1D1" presStyleIdx="1" presStyleCnt="6"/>
      <dgm:spPr/>
      <dgm:t>
        <a:bodyPr/>
        <a:lstStyle/>
        <a:p>
          <a:endParaRPr lang="en-US"/>
        </a:p>
      </dgm:t>
    </dgm:pt>
    <dgm:pt modelId="{895E5225-4E5A-4014-BA50-5A911F7EBF8D}" type="pres">
      <dgm:prSet presAssocID="{B61896D7-2A22-4F22-BE06-32D7039E23F5}" presName="connectorText" presStyleLbl="sibTrans1D1" presStyleIdx="1" presStyleCnt="6"/>
      <dgm:spPr/>
      <dgm:t>
        <a:bodyPr/>
        <a:lstStyle/>
        <a:p>
          <a:endParaRPr lang="en-US"/>
        </a:p>
      </dgm:t>
    </dgm:pt>
    <dgm:pt modelId="{CB58DDAA-00AB-4057-B7CB-FD543820582B}" type="pres">
      <dgm:prSet presAssocID="{33E78216-68F5-466D-8B92-A05F3269BB1F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E1AC47-C58E-41F0-87C7-410B2511AE96}" type="pres">
      <dgm:prSet presAssocID="{FF873306-9DBE-47B9-A926-C594147CAFFA}" presName="sibTrans" presStyleLbl="sibTrans1D1" presStyleIdx="2" presStyleCnt="6"/>
      <dgm:spPr/>
      <dgm:t>
        <a:bodyPr/>
        <a:lstStyle/>
        <a:p>
          <a:endParaRPr lang="en-US"/>
        </a:p>
      </dgm:t>
    </dgm:pt>
    <dgm:pt modelId="{D13FD32D-32D4-4D80-9478-D5BA778A1633}" type="pres">
      <dgm:prSet presAssocID="{FF873306-9DBE-47B9-A926-C594147CAFFA}" presName="connectorText" presStyleLbl="sibTrans1D1" presStyleIdx="2" presStyleCnt="6"/>
      <dgm:spPr/>
      <dgm:t>
        <a:bodyPr/>
        <a:lstStyle/>
        <a:p>
          <a:endParaRPr lang="en-US"/>
        </a:p>
      </dgm:t>
    </dgm:pt>
    <dgm:pt modelId="{98311D7F-8C43-444D-80E4-14FDB501D47E}" type="pres">
      <dgm:prSet presAssocID="{1007DDFD-22DA-4C3B-800D-9753E1F9240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DC2FAB-18A8-429F-BBCC-FE0EB7E136F9}" type="pres">
      <dgm:prSet presAssocID="{3C0BC3CC-7A6E-4B08-852D-E6E7C71A5B2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3CEEBA72-ED24-4EA3-AA2B-526A33DA4C01}" type="pres">
      <dgm:prSet presAssocID="{3C0BC3CC-7A6E-4B08-852D-E6E7C71A5B22}" presName="connectorText" presStyleLbl="sibTrans1D1" presStyleIdx="3" presStyleCnt="6"/>
      <dgm:spPr/>
      <dgm:t>
        <a:bodyPr/>
        <a:lstStyle/>
        <a:p>
          <a:endParaRPr lang="en-US"/>
        </a:p>
      </dgm:t>
    </dgm:pt>
    <dgm:pt modelId="{9C00106C-8DF1-41D1-A220-A0689A589951}" type="pres">
      <dgm:prSet presAssocID="{A86713C8-FEF9-47A6-8F68-D1AB20930F34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A208DD-769E-4383-9E1C-B6643CC6DF59}" type="pres">
      <dgm:prSet presAssocID="{A40EC1B4-25AB-4FAF-A9D6-4617F963AE0C}" presName="sibTrans" presStyleLbl="sibTrans1D1" presStyleIdx="4" presStyleCnt="6"/>
      <dgm:spPr/>
      <dgm:t>
        <a:bodyPr/>
        <a:lstStyle/>
        <a:p>
          <a:endParaRPr lang="en-US"/>
        </a:p>
      </dgm:t>
    </dgm:pt>
    <dgm:pt modelId="{61FC7C5E-28DF-4EB1-9503-5E3667DE2546}" type="pres">
      <dgm:prSet presAssocID="{A40EC1B4-25AB-4FAF-A9D6-4617F963AE0C}" presName="connectorText" presStyleLbl="sibTrans1D1" presStyleIdx="4" presStyleCnt="6"/>
      <dgm:spPr/>
      <dgm:t>
        <a:bodyPr/>
        <a:lstStyle/>
        <a:p>
          <a:endParaRPr lang="en-US"/>
        </a:p>
      </dgm:t>
    </dgm:pt>
    <dgm:pt modelId="{8838387D-D0D1-4F37-A271-5E0398DE3A7C}" type="pres">
      <dgm:prSet presAssocID="{3BC6F931-E9F8-441D-A7AC-D9304D0B7D82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E7C5C1-EFEA-4CF0-8B34-1124BAE4E85A}" type="pres">
      <dgm:prSet presAssocID="{A26F916E-661C-49CA-BE14-24BD1FC8FFFC}" presName="sibTrans" presStyleLbl="sibTrans1D1" presStyleIdx="5" presStyleCnt="6"/>
      <dgm:spPr/>
      <dgm:t>
        <a:bodyPr/>
        <a:lstStyle/>
        <a:p>
          <a:endParaRPr lang="en-US"/>
        </a:p>
      </dgm:t>
    </dgm:pt>
    <dgm:pt modelId="{DEEBE7DC-B492-4718-A481-D34F83192B8A}" type="pres">
      <dgm:prSet presAssocID="{A26F916E-661C-49CA-BE14-24BD1FC8FFFC}" presName="connectorText" presStyleLbl="sibTrans1D1" presStyleIdx="5" presStyleCnt="6"/>
      <dgm:spPr/>
      <dgm:t>
        <a:bodyPr/>
        <a:lstStyle/>
        <a:p>
          <a:endParaRPr lang="en-US"/>
        </a:p>
      </dgm:t>
    </dgm:pt>
    <dgm:pt modelId="{3E42183E-DD2B-4B3F-A1D0-166E93880EF9}" type="pres">
      <dgm:prSet presAssocID="{84C4F960-DFA6-497F-9741-8A5F12F7677F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2C9BF1-A415-4CAC-9A77-36AAB3A4A906}" srcId="{36EB7B41-C46C-4495-9069-AC39BE93786C}" destId="{D24632E9-5F58-42FA-887D-01194259FF4C}" srcOrd="1" destOrd="0" parTransId="{6B747708-A7F9-4BE3-BA85-3D8B461DC607}" sibTransId="{B61896D7-2A22-4F22-BE06-32D7039E23F5}"/>
    <dgm:cxn modelId="{D82D0345-95FE-4A25-8EEB-1CDD16F4647A}" srcId="{36EB7B41-C46C-4495-9069-AC39BE93786C}" destId="{33E78216-68F5-466D-8B92-A05F3269BB1F}" srcOrd="2" destOrd="0" parTransId="{0ECF5440-2609-4631-903C-34B7DD8B97F2}" sibTransId="{FF873306-9DBE-47B9-A926-C594147CAFFA}"/>
    <dgm:cxn modelId="{9F6480B2-8F7D-4AF5-8DFF-5285B4AA6DCF}" srcId="{36EB7B41-C46C-4495-9069-AC39BE93786C}" destId="{3BC6F931-E9F8-441D-A7AC-D9304D0B7D82}" srcOrd="5" destOrd="0" parTransId="{70AAAA82-1F63-4B8E-9DA6-0A4E210DDD01}" sibTransId="{A26F916E-661C-49CA-BE14-24BD1FC8FFFC}"/>
    <dgm:cxn modelId="{7CD34A0A-7266-4BD0-97E6-0E78DCFDB7BF}" type="presOf" srcId="{3C0BC3CC-7A6E-4B08-852D-E6E7C71A5B22}" destId="{3CEEBA72-ED24-4EA3-AA2B-526A33DA4C01}" srcOrd="1" destOrd="0" presId="urn:microsoft.com/office/officeart/2016/7/layout/RepeatingBendingProcessNew"/>
    <dgm:cxn modelId="{71D253C2-0A38-4A0C-A501-EC898573B6D0}" type="presOf" srcId="{6C9F0736-C434-4051-8F00-D5975CC87461}" destId="{578ACC0F-9AE3-4222-B2F1-68D93B2669E2}" srcOrd="1" destOrd="0" presId="urn:microsoft.com/office/officeart/2016/7/layout/RepeatingBendingProcessNew"/>
    <dgm:cxn modelId="{8E44171D-6E77-470D-84C9-34D82DF28ABC}" srcId="{36EB7B41-C46C-4495-9069-AC39BE93786C}" destId="{A86713C8-FEF9-47A6-8F68-D1AB20930F34}" srcOrd="4" destOrd="0" parTransId="{3E0CB8F4-F45B-4D49-A757-50A9C9D2D730}" sibTransId="{A40EC1B4-25AB-4FAF-A9D6-4617F963AE0C}"/>
    <dgm:cxn modelId="{F6843574-0966-4C62-AE6D-4F5DF392A901}" type="presOf" srcId="{33E78216-68F5-466D-8B92-A05F3269BB1F}" destId="{CB58DDAA-00AB-4057-B7CB-FD543820582B}" srcOrd="0" destOrd="0" presId="urn:microsoft.com/office/officeart/2016/7/layout/RepeatingBendingProcessNew"/>
    <dgm:cxn modelId="{6DD4BA2E-CA71-49D2-A1F3-1DDB42BE3EA3}" type="presOf" srcId="{FF873306-9DBE-47B9-A926-C594147CAFFA}" destId="{93E1AC47-C58E-41F0-87C7-410B2511AE96}" srcOrd="0" destOrd="0" presId="urn:microsoft.com/office/officeart/2016/7/layout/RepeatingBendingProcessNew"/>
    <dgm:cxn modelId="{5A25C3DE-3806-448B-8BB4-6B123B2FDEE8}" type="presOf" srcId="{D24632E9-5F58-42FA-887D-01194259FF4C}" destId="{36D61957-BE1D-4B2E-8E17-4A02F8D1898A}" srcOrd="0" destOrd="0" presId="urn:microsoft.com/office/officeart/2016/7/layout/RepeatingBendingProcessNew"/>
    <dgm:cxn modelId="{4E25CAC7-71B6-48B1-9E11-14DA1C867B9C}" type="presOf" srcId="{36EB7B41-C46C-4495-9069-AC39BE93786C}" destId="{A84E9F90-4532-45F0-B649-2AA21AE814A6}" srcOrd="0" destOrd="0" presId="urn:microsoft.com/office/officeart/2016/7/layout/RepeatingBendingProcessNew"/>
    <dgm:cxn modelId="{BAAA265B-4FCF-4DA5-8795-DDBF94C8A315}" type="presOf" srcId="{FF873306-9DBE-47B9-A926-C594147CAFFA}" destId="{D13FD32D-32D4-4D80-9478-D5BA778A1633}" srcOrd="1" destOrd="0" presId="urn:microsoft.com/office/officeart/2016/7/layout/RepeatingBendingProcessNew"/>
    <dgm:cxn modelId="{0941001F-855E-4D05-BCF9-3E47BE9928BC}" type="presOf" srcId="{1007DDFD-22DA-4C3B-800D-9753E1F9240A}" destId="{98311D7F-8C43-444D-80E4-14FDB501D47E}" srcOrd="0" destOrd="0" presId="urn:microsoft.com/office/officeart/2016/7/layout/RepeatingBendingProcessNew"/>
    <dgm:cxn modelId="{868EBC57-31FC-448E-B9F7-0F97DB764BD9}" type="presOf" srcId="{3C0BC3CC-7A6E-4B08-852D-E6E7C71A5B22}" destId="{EADC2FAB-18A8-429F-BBCC-FE0EB7E136F9}" srcOrd="0" destOrd="0" presId="urn:microsoft.com/office/officeart/2016/7/layout/RepeatingBendingProcessNew"/>
    <dgm:cxn modelId="{805F41BA-CBC4-408D-8961-91F22AFBC5A3}" type="presOf" srcId="{B61896D7-2A22-4F22-BE06-32D7039E23F5}" destId="{895E5225-4E5A-4014-BA50-5A911F7EBF8D}" srcOrd="1" destOrd="0" presId="urn:microsoft.com/office/officeart/2016/7/layout/RepeatingBendingProcessNew"/>
    <dgm:cxn modelId="{9F383CD4-0EC2-4784-AA70-69B2C7577D32}" type="presOf" srcId="{6C9F0736-C434-4051-8F00-D5975CC87461}" destId="{48E68CFD-128E-42DD-B46E-315ADA66CA1C}" srcOrd="0" destOrd="0" presId="urn:microsoft.com/office/officeart/2016/7/layout/RepeatingBendingProcessNew"/>
    <dgm:cxn modelId="{E9840A78-2FB6-4B5D-87B8-5B5B515DF5FB}" type="presOf" srcId="{84C4F960-DFA6-497F-9741-8A5F12F7677F}" destId="{3E42183E-DD2B-4B3F-A1D0-166E93880EF9}" srcOrd="0" destOrd="0" presId="urn:microsoft.com/office/officeart/2016/7/layout/RepeatingBendingProcessNew"/>
    <dgm:cxn modelId="{2C749339-F488-4028-A07C-1E804672392C}" type="presOf" srcId="{B61896D7-2A22-4F22-BE06-32D7039E23F5}" destId="{79D9BEEB-2BA5-41FE-BCEF-81F0947EF456}" srcOrd="0" destOrd="0" presId="urn:microsoft.com/office/officeart/2016/7/layout/RepeatingBendingProcessNew"/>
    <dgm:cxn modelId="{C385E4C3-53B1-4F71-AAD8-DAE87E875030}" srcId="{36EB7B41-C46C-4495-9069-AC39BE93786C}" destId="{D4060DF9-273C-4736-B3EC-38F14263F80A}" srcOrd="0" destOrd="0" parTransId="{B31B12DD-3F57-4B04-9605-8EA10AE6F1CA}" sibTransId="{6C9F0736-C434-4051-8F00-D5975CC87461}"/>
    <dgm:cxn modelId="{A039A6DE-50C3-492C-9E58-BA78C0F75D85}" type="presOf" srcId="{A26F916E-661C-49CA-BE14-24BD1FC8FFFC}" destId="{DEEBE7DC-B492-4718-A481-D34F83192B8A}" srcOrd="1" destOrd="0" presId="urn:microsoft.com/office/officeart/2016/7/layout/RepeatingBendingProcessNew"/>
    <dgm:cxn modelId="{C69B6798-C434-40CF-9DF2-955C4C9AF8F2}" type="presOf" srcId="{A26F916E-661C-49CA-BE14-24BD1FC8FFFC}" destId="{82E7C5C1-EFEA-4CF0-8B34-1124BAE4E85A}" srcOrd="0" destOrd="0" presId="urn:microsoft.com/office/officeart/2016/7/layout/RepeatingBendingProcessNew"/>
    <dgm:cxn modelId="{7E7A44FF-6DB4-474C-96E9-4C61C7A47C7F}" type="presOf" srcId="{A40EC1B4-25AB-4FAF-A9D6-4617F963AE0C}" destId="{61FC7C5E-28DF-4EB1-9503-5E3667DE2546}" srcOrd="1" destOrd="0" presId="urn:microsoft.com/office/officeart/2016/7/layout/RepeatingBendingProcessNew"/>
    <dgm:cxn modelId="{8DC2A453-1FC7-4ED7-AD6D-2C705FF5901D}" type="presOf" srcId="{A86713C8-FEF9-47A6-8F68-D1AB20930F34}" destId="{9C00106C-8DF1-41D1-A220-A0689A589951}" srcOrd="0" destOrd="0" presId="urn:microsoft.com/office/officeart/2016/7/layout/RepeatingBendingProcessNew"/>
    <dgm:cxn modelId="{49EB8270-CECA-4015-ACCA-F7A70FC11BBB}" type="presOf" srcId="{A40EC1B4-25AB-4FAF-A9D6-4617F963AE0C}" destId="{5DA208DD-769E-4383-9E1C-B6643CC6DF59}" srcOrd="0" destOrd="0" presId="urn:microsoft.com/office/officeart/2016/7/layout/RepeatingBendingProcessNew"/>
    <dgm:cxn modelId="{C5CA3C96-1D25-4557-A8EC-4475B23790C5}" srcId="{36EB7B41-C46C-4495-9069-AC39BE93786C}" destId="{1007DDFD-22DA-4C3B-800D-9753E1F9240A}" srcOrd="3" destOrd="0" parTransId="{209729A3-ABF9-41FC-AD32-690976375C1E}" sibTransId="{3C0BC3CC-7A6E-4B08-852D-E6E7C71A5B22}"/>
    <dgm:cxn modelId="{C32C5A16-319C-4971-B0A7-78CD5C1DCF44}" type="presOf" srcId="{3BC6F931-E9F8-441D-A7AC-D9304D0B7D82}" destId="{8838387D-D0D1-4F37-A271-5E0398DE3A7C}" srcOrd="0" destOrd="0" presId="urn:microsoft.com/office/officeart/2016/7/layout/RepeatingBendingProcessNew"/>
    <dgm:cxn modelId="{02D75C6D-32D0-4013-8DF6-60025B783B91}" srcId="{36EB7B41-C46C-4495-9069-AC39BE93786C}" destId="{84C4F960-DFA6-497F-9741-8A5F12F7677F}" srcOrd="6" destOrd="0" parTransId="{C5E98AD7-2438-45C5-90D2-B7A41B6C48BD}" sibTransId="{DE8E5B75-0EC9-4AD6-836D-7114F729DE87}"/>
    <dgm:cxn modelId="{E1DD15DD-BB4D-435F-BC95-11A3350BB126}" type="presOf" srcId="{D4060DF9-273C-4736-B3EC-38F14263F80A}" destId="{FFF6A5AA-D1BB-4DA8-BDC5-21ACD1197BA9}" srcOrd="0" destOrd="0" presId="urn:microsoft.com/office/officeart/2016/7/layout/RepeatingBendingProcessNew"/>
    <dgm:cxn modelId="{894920F9-0651-4B8D-AB5E-8763A2F26B8E}" type="presParOf" srcId="{A84E9F90-4532-45F0-B649-2AA21AE814A6}" destId="{FFF6A5AA-D1BB-4DA8-BDC5-21ACD1197BA9}" srcOrd="0" destOrd="0" presId="urn:microsoft.com/office/officeart/2016/7/layout/RepeatingBendingProcessNew"/>
    <dgm:cxn modelId="{0162FC60-BA16-496D-8AF5-DA7638C216DA}" type="presParOf" srcId="{A84E9F90-4532-45F0-B649-2AA21AE814A6}" destId="{48E68CFD-128E-42DD-B46E-315ADA66CA1C}" srcOrd="1" destOrd="0" presId="urn:microsoft.com/office/officeart/2016/7/layout/RepeatingBendingProcessNew"/>
    <dgm:cxn modelId="{CD48FBCE-8F23-4AFD-B126-1D0D0D5ABEBD}" type="presParOf" srcId="{48E68CFD-128E-42DD-B46E-315ADA66CA1C}" destId="{578ACC0F-9AE3-4222-B2F1-68D93B2669E2}" srcOrd="0" destOrd="0" presId="urn:microsoft.com/office/officeart/2016/7/layout/RepeatingBendingProcessNew"/>
    <dgm:cxn modelId="{492798AE-6E08-4853-AB88-9C4681AA0DD7}" type="presParOf" srcId="{A84E9F90-4532-45F0-B649-2AA21AE814A6}" destId="{36D61957-BE1D-4B2E-8E17-4A02F8D1898A}" srcOrd="2" destOrd="0" presId="urn:microsoft.com/office/officeart/2016/7/layout/RepeatingBendingProcessNew"/>
    <dgm:cxn modelId="{7ECDF91C-82EE-4DDC-83CD-E72ED46BB32F}" type="presParOf" srcId="{A84E9F90-4532-45F0-B649-2AA21AE814A6}" destId="{79D9BEEB-2BA5-41FE-BCEF-81F0947EF456}" srcOrd="3" destOrd="0" presId="urn:microsoft.com/office/officeart/2016/7/layout/RepeatingBendingProcessNew"/>
    <dgm:cxn modelId="{A83F615C-B143-4099-83C1-40A41AD9A905}" type="presParOf" srcId="{79D9BEEB-2BA5-41FE-BCEF-81F0947EF456}" destId="{895E5225-4E5A-4014-BA50-5A911F7EBF8D}" srcOrd="0" destOrd="0" presId="urn:microsoft.com/office/officeart/2016/7/layout/RepeatingBendingProcessNew"/>
    <dgm:cxn modelId="{A76D312A-F4EB-4618-82B6-58C95EB58314}" type="presParOf" srcId="{A84E9F90-4532-45F0-B649-2AA21AE814A6}" destId="{CB58DDAA-00AB-4057-B7CB-FD543820582B}" srcOrd="4" destOrd="0" presId="urn:microsoft.com/office/officeart/2016/7/layout/RepeatingBendingProcessNew"/>
    <dgm:cxn modelId="{03BC72BC-FC7C-46AE-8C61-5E2D55B5E39E}" type="presParOf" srcId="{A84E9F90-4532-45F0-B649-2AA21AE814A6}" destId="{93E1AC47-C58E-41F0-87C7-410B2511AE96}" srcOrd="5" destOrd="0" presId="urn:microsoft.com/office/officeart/2016/7/layout/RepeatingBendingProcessNew"/>
    <dgm:cxn modelId="{FB933E8D-AB82-4FB8-85E5-05F6BAEB0AF5}" type="presParOf" srcId="{93E1AC47-C58E-41F0-87C7-410B2511AE96}" destId="{D13FD32D-32D4-4D80-9478-D5BA778A1633}" srcOrd="0" destOrd="0" presId="urn:microsoft.com/office/officeart/2016/7/layout/RepeatingBendingProcessNew"/>
    <dgm:cxn modelId="{012F85F4-E6E8-475F-878B-0B7F099DF4CA}" type="presParOf" srcId="{A84E9F90-4532-45F0-B649-2AA21AE814A6}" destId="{98311D7F-8C43-444D-80E4-14FDB501D47E}" srcOrd="6" destOrd="0" presId="urn:microsoft.com/office/officeart/2016/7/layout/RepeatingBendingProcessNew"/>
    <dgm:cxn modelId="{D75F140B-8CCA-4224-A159-366079EB68D3}" type="presParOf" srcId="{A84E9F90-4532-45F0-B649-2AA21AE814A6}" destId="{EADC2FAB-18A8-429F-BBCC-FE0EB7E136F9}" srcOrd="7" destOrd="0" presId="urn:microsoft.com/office/officeart/2016/7/layout/RepeatingBendingProcessNew"/>
    <dgm:cxn modelId="{BAA31F38-8610-4FF4-A1FE-1A4F71BB926C}" type="presParOf" srcId="{EADC2FAB-18A8-429F-BBCC-FE0EB7E136F9}" destId="{3CEEBA72-ED24-4EA3-AA2B-526A33DA4C01}" srcOrd="0" destOrd="0" presId="urn:microsoft.com/office/officeart/2016/7/layout/RepeatingBendingProcessNew"/>
    <dgm:cxn modelId="{A52EE306-D610-4E9F-BEFB-4FA9A81802CA}" type="presParOf" srcId="{A84E9F90-4532-45F0-B649-2AA21AE814A6}" destId="{9C00106C-8DF1-41D1-A220-A0689A589951}" srcOrd="8" destOrd="0" presId="urn:microsoft.com/office/officeart/2016/7/layout/RepeatingBendingProcessNew"/>
    <dgm:cxn modelId="{AF0E5042-9EE8-42A1-90C3-5177F20E7CF3}" type="presParOf" srcId="{A84E9F90-4532-45F0-B649-2AA21AE814A6}" destId="{5DA208DD-769E-4383-9E1C-B6643CC6DF59}" srcOrd="9" destOrd="0" presId="urn:microsoft.com/office/officeart/2016/7/layout/RepeatingBendingProcessNew"/>
    <dgm:cxn modelId="{F6D36AEB-0552-4194-BF81-4D7F5B51CD83}" type="presParOf" srcId="{5DA208DD-769E-4383-9E1C-B6643CC6DF59}" destId="{61FC7C5E-28DF-4EB1-9503-5E3667DE2546}" srcOrd="0" destOrd="0" presId="urn:microsoft.com/office/officeart/2016/7/layout/RepeatingBendingProcessNew"/>
    <dgm:cxn modelId="{AFB08570-6B6A-437D-8E22-FAAE59F7069C}" type="presParOf" srcId="{A84E9F90-4532-45F0-B649-2AA21AE814A6}" destId="{8838387D-D0D1-4F37-A271-5E0398DE3A7C}" srcOrd="10" destOrd="0" presId="urn:microsoft.com/office/officeart/2016/7/layout/RepeatingBendingProcessNew"/>
    <dgm:cxn modelId="{4A5F7708-8C70-4FE2-91D6-212E37077D1D}" type="presParOf" srcId="{A84E9F90-4532-45F0-B649-2AA21AE814A6}" destId="{82E7C5C1-EFEA-4CF0-8B34-1124BAE4E85A}" srcOrd="11" destOrd="0" presId="urn:microsoft.com/office/officeart/2016/7/layout/RepeatingBendingProcessNew"/>
    <dgm:cxn modelId="{4679D467-56B9-4E68-9BE7-CB4C9684ACBD}" type="presParOf" srcId="{82E7C5C1-EFEA-4CF0-8B34-1124BAE4E85A}" destId="{DEEBE7DC-B492-4718-A481-D34F83192B8A}" srcOrd="0" destOrd="0" presId="urn:microsoft.com/office/officeart/2016/7/layout/RepeatingBendingProcessNew"/>
    <dgm:cxn modelId="{9A19B97B-F9D0-4CC4-9395-A492BCA9AB75}" type="presParOf" srcId="{A84E9F90-4532-45F0-B649-2AA21AE814A6}" destId="{3E42183E-DD2B-4B3F-A1D0-166E93880EF9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9045E-D873-4A58-A881-D08238002A38}">
      <dsp:nvSpPr>
        <dsp:cNvPr id="0" name=""/>
        <dsp:cNvSpPr/>
      </dsp:nvSpPr>
      <dsp:spPr>
        <a:xfrm>
          <a:off x="0" y="37378"/>
          <a:ext cx="7559504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Erikson’s theory, introduced in the 1950s, covers the entire human lifespan (Waterman, 1982).</a:t>
          </a:r>
        </a:p>
      </dsp:txBody>
      <dsp:txXfrm>
        <a:off x="40780" y="78158"/>
        <a:ext cx="7477944" cy="753819"/>
      </dsp:txXfrm>
    </dsp:sp>
    <dsp:sp modelId="{192A82ED-A595-4AF8-AF07-179CF213FD45}">
      <dsp:nvSpPr>
        <dsp:cNvPr id="0" name=""/>
        <dsp:cNvSpPr/>
      </dsp:nvSpPr>
      <dsp:spPr>
        <a:xfrm>
          <a:off x="0" y="933238"/>
          <a:ext cx="7559504" cy="835379"/>
        </a:xfrm>
        <a:prstGeom prst="round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Focuses on eight stages, each with a psychological conflict.</a:t>
          </a:r>
        </a:p>
      </dsp:txBody>
      <dsp:txXfrm>
        <a:off x="40780" y="974018"/>
        <a:ext cx="7477944" cy="753819"/>
      </dsp:txXfrm>
    </dsp:sp>
    <dsp:sp modelId="{54F58425-F456-4968-968D-58DE5F17883C}">
      <dsp:nvSpPr>
        <dsp:cNvPr id="0" name=""/>
        <dsp:cNvSpPr/>
      </dsp:nvSpPr>
      <dsp:spPr>
        <a:xfrm>
          <a:off x="0" y="1829098"/>
          <a:ext cx="7559504" cy="835379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Understanding development across ages, especially older adulthood, is crucial.</a:t>
          </a:r>
        </a:p>
      </dsp:txBody>
      <dsp:txXfrm>
        <a:off x="40780" y="1869878"/>
        <a:ext cx="7477944" cy="753819"/>
      </dsp:txXfrm>
    </dsp:sp>
    <dsp:sp modelId="{4D9B40CC-4378-469F-BCE7-58F77DAB11EA}">
      <dsp:nvSpPr>
        <dsp:cNvPr id="0" name=""/>
        <dsp:cNvSpPr/>
      </dsp:nvSpPr>
      <dsp:spPr>
        <a:xfrm>
          <a:off x="0" y="2724958"/>
          <a:ext cx="7559504" cy="835379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Highlights social relationships’ role in shaping identity and well-being (Erikson, 1997).</a:t>
          </a:r>
        </a:p>
      </dsp:txBody>
      <dsp:txXfrm>
        <a:off x="40780" y="2765738"/>
        <a:ext cx="7477944" cy="753819"/>
      </dsp:txXfrm>
    </dsp:sp>
    <dsp:sp modelId="{218F6D33-7C53-4665-88C3-0E6064610A33}">
      <dsp:nvSpPr>
        <dsp:cNvPr id="0" name=""/>
        <dsp:cNvSpPr/>
      </dsp:nvSpPr>
      <dsp:spPr>
        <a:xfrm>
          <a:off x="0" y="3620818"/>
          <a:ext cx="7559504" cy="835379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Aims to explore how this theory applies to older adults’ development.</a:t>
          </a:r>
        </a:p>
      </dsp:txBody>
      <dsp:txXfrm>
        <a:off x="40780" y="3661598"/>
        <a:ext cx="7477944" cy="753819"/>
      </dsp:txXfrm>
    </dsp:sp>
    <dsp:sp modelId="{410D231B-9CBA-4A8F-B009-D73CE0323873}">
      <dsp:nvSpPr>
        <dsp:cNvPr id="0" name=""/>
        <dsp:cNvSpPr/>
      </dsp:nvSpPr>
      <dsp:spPr>
        <a:xfrm>
          <a:off x="0" y="4516678"/>
          <a:ext cx="7559504" cy="835379"/>
        </a:xfrm>
        <a:prstGeom prst="round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Provides insight into lifelong growth and adaptation.</a:t>
          </a:r>
        </a:p>
      </dsp:txBody>
      <dsp:txXfrm>
        <a:off x="40780" y="4557458"/>
        <a:ext cx="7477944" cy="753819"/>
      </dsp:txXfrm>
    </dsp:sp>
    <dsp:sp modelId="{1177C311-16D6-466E-AFCC-7AA7EDDE2BB7}">
      <dsp:nvSpPr>
        <dsp:cNvPr id="0" name=""/>
        <dsp:cNvSpPr/>
      </dsp:nvSpPr>
      <dsp:spPr>
        <a:xfrm>
          <a:off x="0" y="5412538"/>
          <a:ext cx="7559504" cy="83537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Sets the stage for analyzing physical, cognitive, social, and emotional changes.</a:t>
          </a:r>
        </a:p>
      </dsp:txBody>
      <dsp:txXfrm>
        <a:off x="40780" y="5453318"/>
        <a:ext cx="7477944" cy="753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863928-00D8-44A0-876C-AC2F21951120}">
      <dsp:nvSpPr>
        <dsp:cNvPr id="0" name=""/>
        <dsp:cNvSpPr/>
      </dsp:nvSpPr>
      <dsp:spPr>
        <a:xfrm>
          <a:off x="0" y="46156"/>
          <a:ext cx="10515600" cy="55165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Strengths: Comprehensive lifespan approach (Waterman, 1982).</a:t>
          </a:r>
        </a:p>
      </dsp:txBody>
      <dsp:txXfrm>
        <a:off x="26930" y="73086"/>
        <a:ext cx="10461740" cy="497795"/>
      </dsp:txXfrm>
    </dsp:sp>
    <dsp:sp modelId="{F7084953-BE2D-478F-8999-3D4EB8851E6C}">
      <dsp:nvSpPr>
        <dsp:cNvPr id="0" name=""/>
        <dsp:cNvSpPr/>
      </dsp:nvSpPr>
      <dsp:spPr>
        <a:xfrm>
          <a:off x="0" y="664051"/>
          <a:ext cx="10515600" cy="551655"/>
        </a:xfrm>
        <a:prstGeom prst="roundRect">
          <a:avLst/>
        </a:prstGeom>
        <a:solidFill>
          <a:schemeClr val="accent5">
            <a:hueOff val="-1225557"/>
            <a:satOff val="-1705"/>
            <a:lumOff val="-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Limitations: Western-centric, limited empirical support (textbook critique).</a:t>
          </a:r>
        </a:p>
      </dsp:txBody>
      <dsp:txXfrm>
        <a:off x="26930" y="690981"/>
        <a:ext cx="10461740" cy="497795"/>
      </dsp:txXfrm>
    </dsp:sp>
    <dsp:sp modelId="{C5DA692D-4DB2-4777-8E39-5F0A74FC653F}">
      <dsp:nvSpPr>
        <dsp:cNvPr id="0" name=""/>
        <dsp:cNvSpPr/>
      </dsp:nvSpPr>
      <dsp:spPr>
        <a:xfrm>
          <a:off x="0" y="1281946"/>
          <a:ext cx="10515600" cy="551655"/>
        </a:xfrm>
        <a:prstGeom prst="roundRect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Varies across collectivist vs. individualist cultures.</a:t>
          </a:r>
        </a:p>
      </dsp:txBody>
      <dsp:txXfrm>
        <a:off x="26930" y="1308876"/>
        <a:ext cx="10461740" cy="497795"/>
      </dsp:txXfrm>
    </dsp:sp>
    <dsp:sp modelId="{49A3BBCB-1EB3-474D-8BA4-71DF049725BA}">
      <dsp:nvSpPr>
        <dsp:cNvPr id="0" name=""/>
        <dsp:cNvSpPr/>
      </dsp:nvSpPr>
      <dsp:spPr>
        <a:xfrm>
          <a:off x="0" y="1899841"/>
          <a:ext cx="10515600" cy="551655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Social focus may overlook biological factors (Melici, 2016).</a:t>
          </a:r>
        </a:p>
      </dsp:txBody>
      <dsp:txXfrm>
        <a:off x="26930" y="1926771"/>
        <a:ext cx="10461740" cy="497795"/>
      </dsp:txXfrm>
    </dsp:sp>
    <dsp:sp modelId="{498225E6-53E2-4033-97E2-F39981F70C05}">
      <dsp:nvSpPr>
        <dsp:cNvPr id="0" name=""/>
        <dsp:cNvSpPr/>
      </dsp:nvSpPr>
      <dsp:spPr>
        <a:xfrm>
          <a:off x="0" y="2517736"/>
          <a:ext cx="10515600" cy="551655"/>
        </a:xfrm>
        <a:prstGeom prst="roundRect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Requires more cross-cultural validation.</a:t>
          </a:r>
        </a:p>
      </dsp:txBody>
      <dsp:txXfrm>
        <a:off x="26930" y="2544666"/>
        <a:ext cx="10461740" cy="497795"/>
      </dsp:txXfrm>
    </dsp:sp>
    <dsp:sp modelId="{E814B095-AE34-4597-9BA6-23771D71FB40}">
      <dsp:nvSpPr>
        <dsp:cNvPr id="0" name=""/>
        <dsp:cNvSpPr/>
      </dsp:nvSpPr>
      <dsp:spPr>
        <a:xfrm>
          <a:off x="0" y="3135631"/>
          <a:ext cx="10515600" cy="551655"/>
        </a:xfrm>
        <a:prstGeom prst="roundRect">
          <a:avLst/>
        </a:prstGeom>
        <a:solidFill>
          <a:schemeClr val="accent5">
            <a:hueOff val="-6127787"/>
            <a:satOff val="-8523"/>
            <a:lumOff val="-326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Recent studies suggest refinements needed (Ignjatović et al., 2025).</a:t>
          </a:r>
        </a:p>
      </dsp:txBody>
      <dsp:txXfrm>
        <a:off x="26930" y="3162561"/>
        <a:ext cx="10461740" cy="497795"/>
      </dsp:txXfrm>
    </dsp:sp>
    <dsp:sp modelId="{1839F0DB-ACC9-4017-9E7E-CBF2BB5A6F8E}">
      <dsp:nvSpPr>
        <dsp:cNvPr id="0" name=""/>
        <dsp:cNvSpPr/>
      </dsp:nvSpPr>
      <dsp:spPr>
        <a:xfrm>
          <a:off x="0" y="3753526"/>
          <a:ext cx="10515600" cy="55165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Balances universal and context-specific insights.</a:t>
          </a:r>
        </a:p>
      </dsp:txBody>
      <dsp:txXfrm>
        <a:off x="26930" y="3780456"/>
        <a:ext cx="10461740" cy="4977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68CFD-128E-42DD-B46E-315ADA66CA1C}">
      <dsp:nvSpPr>
        <dsp:cNvPr id="0" name=""/>
        <dsp:cNvSpPr/>
      </dsp:nvSpPr>
      <dsp:spPr>
        <a:xfrm>
          <a:off x="224153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1087" y="1242976"/>
        <a:ext cx="25774" cy="5154"/>
      </dsp:txXfrm>
    </dsp:sp>
    <dsp:sp modelId="{FFF6A5AA-D1BB-4DA8-BDC5-21ACD1197BA9}">
      <dsp:nvSpPr>
        <dsp:cNvPr id="0" name=""/>
        <dsp:cNvSpPr/>
      </dsp:nvSpPr>
      <dsp:spPr>
        <a:xfrm>
          <a:off x="2092" y="573182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Erikson’s theory explains older adulthood across four areas (Erikson, 1997).</a:t>
          </a:r>
        </a:p>
      </dsp:txBody>
      <dsp:txXfrm>
        <a:off x="2092" y="573182"/>
        <a:ext cx="2241239" cy="1344743"/>
      </dsp:txXfrm>
    </dsp:sp>
    <dsp:sp modelId="{79D9BEEB-2BA5-41FE-BCEF-81F0947EF456}">
      <dsp:nvSpPr>
        <dsp:cNvPr id="0" name=""/>
        <dsp:cNvSpPr/>
      </dsp:nvSpPr>
      <dsp:spPr>
        <a:xfrm>
          <a:off x="4998257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27812" y="1242976"/>
        <a:ext cx="25774" cy="5154"/>
      </dsp:txXfrm>
    </dsp:sp>
    <dsp:sp modelId="{36D61957-BE1D-4B2E-8E17-4A02F8D1898A}">
      <dsp:nvSpPr>
        <dsp:cNvPr id="0" name=""/>
        <dsp:cNvSpPr/>
      </dsp:nvSpPr>
      <dsp:spPr>
        <a:xfrm>
          <a:off x="2758817" y="573182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Successful integrity vs. despair resolution leads to wisdom.</a:t>
          </a:r>
        </a:p>
      </dsp:txBody>
      <dsp:txXfrm>
        <a:off x="2758817" y="573182"/>
        <a:ext cx="2241239" cy="1344743"/>
      </dsp:txXfrm>
    </dsp:sp>
    <dsp:sp modelId="{93E1AC47-C58E-41F0-87C7-410B2511AE96}">
      <dsp:nvSpPr>
        <dsp:cNvPr id="0" name=""/>
        <dsp:cNvSpPr/>
      </dsp:nvSpPr>
      <dsp:spPr>
        <a:xfrm>
          <a:off x="775498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7984537" y="1242976"/>
        <a:ext cx="25774" cy="5154"/>
      </dsp:txXfrm>
    </dsp:sp>
    <dsp:sp modelId="{CB58DDAA-00AB-4057-B7CB-FD543820582B}">
      <dsp:nvSpPr>
        <dsp:cNvPr id="0" name=""/>
        <dsp:cNvSpPr/>
      </dsp:nvSpPr>
      <dsp:spPr>
        <a:xfrm>
          <a:off x="5515542" y="573182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Earlier stages influence later life outcomes (Waterman, 1982).</a:t>
          </a:r>
        </a:p>
      </dsp:txBody>
      <dsp:txXfrm>
        <a:off x="5515542" y="573182"/>
        <a:ext cx="2241239" cy="1344743"/>
      </dsp:txXfrm>
    </dsp:sp>
    <dsp:sp modelId="{EADC2FAB-18A8-429F-BBCC-FE0EB7E136F9}">
      <dsp:nvSpPr>
        <dsp:cNvPr id="0" name=""/>
        <dsp:cNvSpPr/>
      </dsp:nvSpPr>
      <dsp:spPr>
        <a:xfrm>
          <a:off x="1122712" y="1916126"/>
          <a:ext cx="8270175" cy="484885"/>
        </a:xfrm>
        <a:custGeom>
          <a:avLst/>
          <a:gdLst/>
          <a:ahLst/>
          <a:cxnLst/>
          <a:rect l="0" t="0" r="0" b="0"/>
          <a:pathLst>
            <a:path>
              <a:moveTo>
                <a:pt x="8270175" y="0"/>
              </a:moveTo>
              <a:lnTo>
                <a:pt x="8270175" y="259542"/>
              </a:lnTo>
              <a:lnTo>
                <a:pt x="0" y="259542"/>
              </a:lnTo>
              <a:lnTo>
                <a:pt x="0" y="484885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050644" y="2155991"/>
        <a:ext cx="414311" cy="5154"/>
      </dsp:txXfrm>
    </dsp:sp>
    <dsp:sp modelId="{98311D7F-8C43-444D-80E4-14FDB501D47E}">
      <dsp:nvSpPr>
        <dsp:cNvPr id="0" name=""/>
        <dsp:cNvSpPr/>
      </dsp:nvSpPr>
      <dsp:spPr>
        <a:xfrm>
          <a:off x="8272267" y="573182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Lifespan perspective deepens understanding of self and others.</a:t>
          </a:r>
        </a:p>
      </dsp:txBody>
      <dsp:txXfrm>
        <a:off x="8272267" y="573182"/>
        <a:ext cx="2241239" cy="1344743"/>
      </dsp:txXfrm>
    </dsp:sp>
    <dsp:sp modelId="{5DA208DD-769E-4383-9E1C-B6643CC6DF59}">
      <dsp:nvSpPr>
        <dsp:cNvPr id="0" name=""/>
        <dsp:cNvSpPr/>
      </dsp:nvSpPr>
      <dsp:spPr>
        <a:xfrm>
          <a:off x="2241532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1087" y="3103206"/>
        <a:ext cx="25774" cy="5154"/>
      </dsp:txXfrm>
    </dsp:sp>
    <dsp:sp modelId="{9C00106C-8DF1-41D1-A220-A0689A589951}">
      <dsp:nvSpPr>
        <dsp:cNvPr id="0" name=""/>
        <dsp:cNvSpPr/>
      </dsp:nvSpPr>
      <dsp:spPr>
        <a:xfrm>
          <a:off x="2092" y="2433411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Suggests need for cultural and empirical research.</a:t>
          </a:r>
        </a:p>
      </dsp:txBody>
      <dsp:txXfrm>
        <a:off x="2092" y="2433411"/>
        <a:ext cx="2241239" cy="1344743"/>
      </dsp:txXfrm>
    </dsp:sp>
    <dsp:sp modelId="{82E7C5C1-EFEA-4CF0-8B34-1124BAE4E85A}">
      <dsp:nvSpPr>
        <dsp:cNvPr id="0" name=""/>
        <dsp:cNvSpPr/>
      </dsp:nvSpPr>
      <dsp:spPr>
        <a:xfrm>
          <a:off x="4998257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27812" y="3103206"/>
        <a:ext cx="25774" cy="5154"/>
      </dsp:txXfrm>
    </dsp:sp>
    <dsp:sp modelId="{8838387D-D0D1-4F37-A271-5E0398DE3A7C}">
      <dsp:nvSpPr>
        <dsp:cNvPr id="0" name=""/>
        <dsp:cNvSpPr/>
      </dsp:nvSpPr>
      <dsp:spPr>
        <a:xfrm>
          <a:off x="2758817" y="2433411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Reinforces the importance of social relationships.</a:t>
          </a:r>
        </a:p>
      </dsp:txBody>
      <dsp:txXfrm>
        <a:off x="2758817" y="2433411"/>
        <a:ext cx="2241239" cy="1344743"/>
      </dsp:txXfrm>
    </dsp:sp>
    <dsp:sp modelId="{3E42183E-DD2B-4B3F-A1D0-166E93880EF9}">
      <dsp:nvSpPr>
        <dsp:cNvPr id="0" name=""/>
        <dsp:cNvSpPr/>
      </dsp:nvSpPr>
      <dsp:spPr>
        <a:xfrm>
          <a:off x="5515542" y="2433411"/>
          <a:ext cx="2241239" cy="134474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Encourages further exploration of aging processes.</a:t>
          </a:r>
        </a:p>
      </dsp:txBody>
      <dsp:txXfrm>
        <a:off x="5515542" y="2433411"/>
        <a:ext cx="2241239" cy="1344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#1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#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bkpt" val="endCnv"/>
          <dgm:param type="contDir" val="sameDir"/>
          <dgm:param type="grDir" val="tL"/>
          <dgm:param type="flowDir" val="row"/>
        </dgm:alg>
      </dgm:if>
      <dgm:else name="Name3">
        <dgm:alg type="snake">
          <dgm:param type="bkpt" val="endCnv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dim" val="1D"/>
                <dgm:param type="connRout" val="bend"/>
                <dgm:param type="begPts" val="midR bCtr"/>
                <dgm:param type="endPts" val="midL tCtr"/>
              </dgm:alg>
            </dgm:if>
            <dgm:else name="Name6">
              <dgm:alg type="conn">
                <dgm:param type="dim" val="1D"/>
                <dgm:param type="connRout" val="ben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93FFD-02AF-4857-914C-E2E7B462775F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B0542-5C19-4903-9A81-4DA4355C57A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0888691.2024.2432864" TargetMode="External"/><Relationship Id="rId2" Type="http://schemas.openxmlformats.org/officeDocument/2006/relationships/hyperlink" Target="https://doi.org/10.1037/pag000087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alphaModFix amt="50000"/>
          </a:blip>
          <a:srcRect t="3773" b="888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effectLst/>
              </a:rPr>
              <a:t>Erikson’s Psychosocial Development in Older Adulthood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US" sz="1100">
                <a:solidFill>
                  <a:srgbClr val="FFFFFF"/>
                </a:solidFill>
                <a:effectLst/>
              </a:rPr>
              <a:t>A Lifespan Perspective Analysis</a:t>
            </a:r>
            <a:endParaRPr lang="en-US" sz="1100">
              <a:solidFill>
                <a:srgbClr val="FFFFFF"/>
              </a:solidFill>
            </a:endParaRPr>
          </a:p>
          <a:p>
            <a:r>
              <a:rPr lang="en-US" sz="1100">
                <a:solidFill>
                  <a:srgbClr val="FFFFFF"/>
                </a:solidFill>
              </a:rPr>
              <a:t>Name: Farzana</a:t>
            </a:r>
          </a:p>
          <a:p>
            <a:r>
              <a:rPr lang="en-US" sz="1100">
                <a:solidFill>
                  <a:srgbClr val="FFFFFF"/>
                </a:solidFill>
              </a:rPr>
              <a:t>Date: July 2025</a:t>
            </a:r>
          </a:p>
          <a:p>
            <a:r>
              <a:rPr lang="en-US" sz="1100">
                <a:solidFill>
                  <a:srgbClr val="FFFFFF"/>
                </a:solidFill>
              </a:rPr>
              <a:t>Course: LCHS4010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/>
          <p:cNvGrpSpPr>
            <a:grpSpLocks noGrp="1" noUngrp="1" noRot="1" noChangeAspect="1" noMove="1" noResize="1"/>
          </p:cNvGrpSpPr>
          <p:nvPr/>
        </p:nvGrpSpPr>
        <p:grpSpPr>
          <a:xfrm>
            <a:off x="5889" y="-2"/>
            <a:ext cx="3468234" cy="6858000"/>
            <a:chOff x="651279" y="598259"/>
            <a:chExt cx="10889442" cy="5680742"/>
          </a:xfrm>
        </p:grpSpPr>
        <p:sp>
          <p:nvSpPr>
            <p:cNvPr id="14" name="Color"/>
            <p:cNvSpPr/>
            <p:nvPr/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/>
            <p:cNvSpPr/>
            <p:nvPr/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/>
          <p:cNvGrpSpPr>
            <a:grpSpLocks noGrp="1" noUngrp="1" noRot="1" noChangeAspect="1" noMove="1" noResize="1"/>
          </p:cNvGrpSpPr>
          <p:nvPr/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/>
            <p:cNvSpPr/>
            <p:nvPr/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/>
            <p:cNvSpPr/>
            <p:nvPr/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/>
            <p:cNvSpPr/>
            <p:nvPr/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/>
            <p:cNvSpPr/>
            <p:nvPr/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/>
            <p:cNvSpPr/>
            <p:nvPr/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/>
            <p:cNvSpPr/>
            <p:nvPr/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/>
            <p:cNvSpPr/>
            <p:nvPr/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  <a:effectLst/>
              </a:rPr>
              <a:t>Introduction</a:t>
            </a:r>
            <a:endParaRPr lang="en-US" sz="480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>
                <a:effectLst/>
              </a:rPr>
              <a:t>Lifespan Perspective in Psychology</a:t>
            </a:r>
            <a:endParaRPr lang="en-US" dirty="0"/>
          </a:p>
        </p:txBody>
      </p:sp>
      <p:sp>
        <p:nvSpPr>
          <p:cNvPr id="12" name="Arc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US" sz="2600"/>
              <a:t>Lifespan perspective views development from birth to death (</a:t>
            </a:r>
            <a:r>
              <a:rPr lang="en-US" sz="2600" err="1"/>
              <a:t>Baltes</a:t>
            </a:r>
            <a:r>
              <a:rPr lang="en-US" sz="2600"/>
              <a:t>, 1987).</a:t>
            </a:r>
          </a:p>
          <a:p>
            <a:r>
              <a:rPr lang="en-US" sz="2600"/>
              <a:t>Involves ongoing growth, change, and adaptation (Spencer, 2019).</a:t>
            </a:r>
          </a:p>
          <a:p>
            <a:r>
              <a:rPr lang="en-US" sz="2600"/>
              <a:t>Influenced by biological, psychological, and cognitive factors.</a:t>
            </a:r>
          </a:p>
          <a:p>
            <a:r>
              <a:rPr lang="en-US" sz="2600"/>
              <a:t>Helps individuals understand themselves and others better (Human Development, 2024).</a:t>
            </a:r>
          </a:p>
          <a:p>
            <a:r>
              <a:rPr lang="en-US" sz="2600"/>
              <a:t>Recognizes unique developmental paths for each person.</a:t>
            </a:r>
          </a:p>
          <a:p>
            <a:r>
              <a:rPr lang="en-US" sz="2600"/>
              <a:t>Emphasizes continuous learning and maturity across life stages.</a:t>
            </a:r>
          </a:p>
          <a:p>
            <a:r>
              <a:rPr lang="en-US" sz="2600"/>
              <a:t>Recent studies reinforce its relevance in aging research (Tavares et al., 2024).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Eight stages of psychosocial development</a:t>
            </a:r>
            <a:endParaRPr lang="en-GB" dirty="0"/>
          </a:p>
        </p:txBody>
      </p:sp>
      <p:sp>
        <p:nvSpPr>
          <p:cNvPr id="12" name="Arc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Content Placeholder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8124" y="1591878"/>
            <a:ext cx="8079979" cy="389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32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>
                <a:effectLst/>
              </a:rPr>
              <a:t>Older Adulthood – Four Areas of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700" b="1"/>
              <a:t>Physical: </a:t>
            </a:r>
            <a:r>
              <a:rPr lang="en-US" sz="1700"/>
              <a:t>Decline in strength and health issues with age (Papalia et al., 2007).</a:t>
            </a:r>
          </a:p>
          <a:p>
            <a:r>
              <a:rPr lang="en-US" sz="1700" b="1"/>
              <a:t>Cognitive: </a:t>
            </a:r>
            <a:r>
              <a:rPr lang="en-US" sz="1700"/>
              <a:t>Worsening mental abilities without treatment (Melici, 2016).</a:t>
            </a:r>
          </a:p>
          <a:p>
            <a:r>
              <a:rPr lang="en-US" sz="1700" b="1"/>
              <a:t>Social: </a:t>
            </a:r>
            <a:r>
              <a:rPr lang="en-US" sz="1700"/>
              <a:t>Narrowing of social and emotional networks (Barker, 2016).</a:t>
            </a:r>
          </a:p>
          <a:p>
            <a:r>
              <a:rPr lang="en-US" sz="1700" b="1"/>
              <a:t>Emotional: </a:t>
            </a:r>
            <a:r>
              <a:rPr lang="en-US" sz="1700"/>
              <a:t>Increased sensitivity due to brain changes.</a:t>
            </a:r>
          </a:p>
          <a:p>
            <a:r>
              <a:rPr lang="en-US" sz="1700"/>
              <a:t>Individual variations affect development patterns.</a:t>
            </a:r>
          </a:p>
          <a:p>
            <a:r>
              <a:rPr lang="en-US" sz="1700"/>
              <a:t>Physical skills may decline, but adaptability can persist.</a:t>
            </a:r>
          </a:p>
          <a:p>
            <a:r>
              <a:rPr lang="en-US" sz="1700"/>
              <a:t>Emotional growth linked to life reflection and acceptance.</a:t>
            </a:r>
          </a:p>
        </p:txBody>
      </p:sp>
      <p:pic>
        <p:nvPicPr>
          <p:cNvPr id="5" name="Picture 4" descr="Computer Generated Lights"/>
          <p:cNvPicPr>
            <a:picLocks noChangeAspect="1"/>
          </p:cNvPicPr>
          <p:nvPr/>
        </p:nvPicPr>
        <p:blipFill>
          <a:blip r:embed="rId2"/>
          <a:srcRect l="15992" r="26542" b="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aterdrops on a liquid surface"/>
          <p:cNvPicPr>
            <a:picLocks noChangeAspect="1"/>
          </p:cNvPicPr>
          <p:nvPr/>
        </p:nvPicPr>
        <p:blipFill>
          <a:blip r:embed="rId2"/>
          <a:srcRect l="24594" r="16140" b="-1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4000">
                <a:effectLst/>
              </a:rPr>
              <a:t>Erikson’s Psychosocial Theory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rmAutofit/>
          </a:bodyPr>
          <a:lstStyle/>
          <a:p>
            <a:r>
              <a:rPr lang="en-US" sz="1400"/>
              <a:t>Comprises eight stages, each with a psychosocial conflict (Waterman, 1982).</a:t>
            </a:r>
          </a:p>
          <a:p>
            <a:r>
              <a:rPr lang="en-US" sz="1400"/>
              <a:t>Stage 8 (Integrity vs. Despair) occurs in older adulthood.</a:t>
            </a:r>
          </a:p>
          <a:p>
            <a:r>
              <a:rPr lang="en-US" sz="1400"/>
              <a:t>Resolution through life reflection leads to wisdom (Erikson, 1997).</a:t>
            </a:r>
          </a:p>
          <a:p>
            <a:r>
              <a:rPr lang="en-US" sz="1400"/>
              <a:t>Emphasizes social influences on identity development.</a:t>
            </a:r>
          </a:p>
          <a:p>
            <a:r>
              <a:rPr lang="en-US" sz="1400"/>
              <a:t>Provides a framework for understanding late-life well-being.</a:t>
            </a:r>
          </a:p>
          <a:p>
            <a:r>
              <a:rPr lang="en-US" sz="1400"/>
              <a:t>Contrasts with Piaget’s focus on childhood cognition.</a:t>
            </a:r>
          </a:p>
          <a:p>
            <a:r>
              <a:rPr lang="en-US" sz="1400"/>
              <a:t>Widely recognized in psychological studies (Ministry of Health, 2024).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>
                <a:effectLst/>
              </a:rPr>
              <a:t>Application to Older Adulthood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600"/>
              <a:t>Physical: Self-care increases despite health declines (Erikson, 1982).</a:t>
            </a:r>
          </a:p>
          <a:p>
            <a:r>
              <a:rPr lang="en-US" sz="1600"/>
              <a:t>Cognitive: Wisdom emerges from resolving integrity vs. despair (Barker, 2016).</a:t>
            </a:r>
          </a:p>
          <a:p>
            <a:r>
              <a:rPr lang="en-US" sz="1600"/>
              <a:t>Social: Shift to legacy and meaningful relationships (Meeus et al., 2010).</a:t>
            </a:r>
          </a:p>
          <a:p>
            <a:r>
              <a:rPr lang="en-US" sz="1600"/>
              <a:t>Emotional: Acceptance of mortality fosters growth or despair (Erikson, 1997).</a:t>
            </a:r>
          </a:p>
          <a:p>
            <a:r>
              <a:rPr lang="en-US" sz="1600"/>
              <a:t>Active role in care enhances autonomy.</a:t>
            </a:r>
          </a:p>
          <a:p>
            <a:r>
              <a:rPr lang="en-US" sz="1600"/>
              <a:t>Social networks adapt to life stage needs.</a:t>
            </a:r>
          </a:p>
          <a:p>
            <a:r>
              <a:rPr lang="en-US" sz="1600"/>
              <a:t>Example: Community programs support emotional resilience.</a:t>
            </a:r>
          </a:p>
        </p:txBody>
      </p:sp>
      <p:pic>
        <p:nvPicPr>
          <p:cNvPr id="5" name="Picture 4" descr="Colorful carved figures of humans"/>
          <p:cNvPicPr>
            <a:picLocks noChangeAspect="1"/>
          </p:cNvPicPr>
          <p:nvPr/>
        </p:nvPicPr>
        <p:blipFill>
          <a:blip r:embed="rId2"/>
          <a:srcRect l="18414" r="18181" b="-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alphaModFix amt="35000"/>
          </a:blip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effectLst/>
              </a:rPr>
              <a:t>Critical Evaluation of Erikson’s Theory</a:t>
            </a:r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effectLst/>
              </a:rPr>
              <a:t>How the Lifespan Perspective Helps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Arc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sz="2600"/>
              <a:t>Enhances self-understanding through developmental continuity (Human Development, 2024).</a:t>
            </a:r>
          </a:p>
          <a:p>
            <a:r>
              <a:rPr lang="en-US" sz="2600"/>
              <a:t>Improves empathy for others’ aging experiences.</a:t>
            </a:r>
          </a:p>
          <a:p>
            <a:r>
              <a:rPr lang="en-US" sz="2600"/>
              <a:t>Supports tailored interventions in health care (Barker, 2016).</a:t>
            </a:r>
          </a:p>
          <a:p>
            <a:r>
              <a:rPr lang="en-US" sz="2600"/>
              <a:t>Links past experiences to current coping skills.</a:t>
            </a:r>
          </a:p>
          <a:p>
            <a:r>
              <a:rPr lang="en-US" sz="2600"/>
              <a:t>Encourages lifelong learning and adaptation.</a:t>
            </a:r>
          </a:p>
          <a:p>
            <a:r>
              <a:rPr lang="en-US" sz="2600"/>
              <a:t>Case study: Reflecting on life improves emotional health.</a:t>
            </a:r>
          </a:p>
          <a:p>
            <a:r>
              <a:rPr lang="en-US" sz="2600"/>
              <a:t>Applies to personal and professional growth.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effectLst/>
              </a:rPr>
              <a:t>Conclusion</a:t>
            </a:r>
            <a:endParaRPr lang="en-US" dirty="0"/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References:</a:t>
            </a:r>
          </a:p>
        </p:txBody>
      </p:sp>
      <p:sp>
        <p:nvSpPr>
          <p:cNvPr id="12" name="Arc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US" sz="1500" err="1"/>
              <a:t>Baltes</a:t>
            </a:r>
            <a:r>
              <a:rPr lang="en-US" sz="1500"/>
              <a:t>, P.B. (1987). Theoretical propositions of life-span developmental psychology. Developmental Psychology, 23(5), p.611.</a:t>
            </a:r>
          </a:p>
          <a:p>
            <a:r>
              <a:rPr lang="en-US" sz="1500"/>
              <a:t>Barker, S. (2016). Introduction to Psychological Theory. SAGE Publications Ltd.</a:t>
            </a:r>
          </a:p>
          <a:p>
            <a:r>
              <a:rPr lang="en-US" sz="1500"/>
              <a:t>Erikson, E.H. (1982). The Life Cycle Completed. Norton.</a:t>
            </a:r>
          </a:p>
          <a:p>
            <a:r>
              <a:rPr lang="en-US" sz="1500"/>
              <a:t>Erikson, E.H. (1997). The Life Cycle Completed (Extended Version). Norton.</a:t>
            </a:r>
          </a:p>
          <a:p>
            <a:r>
              <a:rPr lang="en-US" sz="1500" err="1">
                <a:sym typeface="+mn-ea"/>
              </a:rPr>
              <a:t>Ignjatović</a:t>
            </a:r>
            <a:r>
              <a:rPr lang="en-US" sz="1500">
                <a:sym typeface="+mn-ea"/>
              </a:rPr>
              <a:t>, S., </a:t>
            </a:r>
            <a:r>
              <a:rPr lang="en-US" sz="1500" err="1">
                <a:sym typeface="+mn-ea"/>
              </a:rPr>
              <a:t>Pavlović</a:t>
            </a:r>
            <a:r>
              <a:rPr lang="en-US" sz="1500">
                <a:sym typeface="+mn-ea"/>
              </a:rPr>
              <a:t>, Z., &amp; </a:t>
            </a:r>
            <a:r>
              <a:rPr lang="en-US" sz="1500" err="1">
                <a:sym typeface="+mn-ea"/>
              </a:rPr>
              <a:t>Todosijević</a:t>
            </a:r>
            <a:r>
              <a:rPr lang="en-US" sz="1500">
                <a:sym typeface="+mn-ea"/>
              </a:rPr>
              <a:t>, B. (2025). Outliving oneself through the next generations: (grand)parenthood and values in later life. Psychology and Aging. </a:t>
            </a:r>
            <a:r>
              <a:rPr lang="en-US" sz="1500">
                <a:sym typeface="+mn-ea"/>
                <a:hlinkClick r:id="rId2"/>
              </a:rPr>
              <a:t>https://doi.org/10.1037/pag0000879</a:t>
            </a:r>
            <a:r>
              <a:rPr lang="en-US" sz="1500">
                <a:sym typeface="+mn-ea"/>
              </a:rPr>
              <a:t> </a:t>
            </a:r>
            <a:endParaRPr lang="en-US" sz="1500"/>
          </a:p>
          <a:p>
            <a:r>
              <a:rPr lang="en-US" sz="1500" err="1"/>
              <a:t>Meeus</a:t>
            </a:r>
            <a:r>
              <a:rPr lang="en-US" sz="1500"/>
              <a:t>, W. et al. (2010). On the progression and stability of adolescent identity formation. Child Development, 81(5), pp.1565-1581.Melici, B. (2016). Ego integrity and resilience. The Chicago School of Professional Psychology.</a:t>
            </a:r>
          </a:p>
          <a:p>
            <a:r>
              <a:rPr lang="en-US" sz="1500"/>
              <a:t>Ministry of Health / Teaching Hospital </a:t>
            </a:r>
            <a:r>
              <a:rPr lang="en-US" sz="1500" err="1"/>
              <a:t>Badulla</a:t>
            </a:r>
            <a:r>
              <a:rPr lang="en-US" sz="1500"/>
              <a:t> / University of Colombo. (2024). © </a:t>
            </a:r>
            <a:r>
              <a:rPr lang="en-US" sz="1500" err="1"/>
              <a:t>Uva</a:t>
            </a:r>
            <a:r>
              <a:rPr lang="en-US" sz="1500"/>
              <a:t> Clinical </a:t>
            </a:r>
            <a:r>
              <a:rPr lang="en-US" sz="1500" err="1"/>
              <a:t>Anaesthesia</a:t>
            </a:r>
            <a:r>
              <a:rPr lang="en-US" sz="1500"/>
              <a:t> and Intensive Care ISSN 2827-7198.Papalia, D.E. et al. (2007). Human Development. McGraw-Hill.</a:t>
            </a:r>
          </a:p>
          <a:p>
            <a:r>
              <a:rPr lang="en-US" sz="1500"/>
              <a:t>Spencer, M.B. (2019). Lifespan Development. Academic Press.</a:t>
            </a:r>
          </a:p>
          <a:p>
            <a:r>
              <a:rPr lang="en-US" sz="1500">
                <a:sym typeface="+mn-ea"/>
              </a:rPr>
              <a:t>Tavares, L., Xavier, A., </a:t>
            </a:r>
            <a:r>
              <a:rPr lang="en-US" sz="1500" err="1">
                <a:sym typeface="+mn-ea"/>
              </a:rPr>
              <a:t>Vagos</a:t>
            </a:r>
            <a:r>
              <a:rPr lang="en-US" sz="1500">
                <a:sym typeface="+mn-ea"/>
              </a:rPr>
              <a:t>, P., Castilho, P., Cunha, M., &amp; Pinto-Gouveia, J. (2024). Lifespan perspective on self-compassion: Insights from age-groups and gender comparisons. Applied Developmental Science, 1–17. </a:t>
            </a:r>
            <a:r>
              <a:rPr lang="en-US" sz="1500">
                <a:sym typeface="+mn-ea"/>
                <a:hlinkClick r:id="rId3"/>
              </a:rPr>
              <a:t>https://doi.org/10.1080/10888691.2024.2432864</a:t>
            </a:r>
            <a:r>
              <a:rPr lang="en-US" sz="1500">
                <a:sym typeface="+mn-ea"/>
              </a:rPr>
              <a:t> </a:t>
            </a:r>
            <a:endParaRPr lang="en-US" sz="1500"/>
          </a:p>
          <a:p>
            <a:r>
              <a:rPr lang="en-US" sz="1500"/>
              <a:t>Waterman, A.S. (1982). Identity development from adolescence to adulthood. Developmental Psychology, 18(3), p.341.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919</Words>
  <Application>Microsoft Office PowerPoint</Application>
  <PresentationFormat>Widescreen</PresentationFormat>
  <Paragraphs>81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Erikson’s Psychosocial Development in Older Adulthood</vt:lpstr>
      <vt:lpstr>Introduction</vt:lpstr>
      <vt:lpstr>Lifespan Perspective in Psychology</vt:lpstr>
      <vt:lpstr>Eight stages of psychosocial development</vt:lpstr>
      <vt:lpstr>Older Adulthood – Four Areas of Development</vt:lpstr>
      <vt:lpstr>Erikson’s Psychosocial Theory</vt:lpstr>
      <vt:lpstr>Application to Older Adulthood</vt:lpstr>
      <vt:lpstr>Critical Evaluation of Erikson’s Theory</vt:lpstr>
      <vt:lpstr>How the Lifespan Perspective Helps</vt:lpstr>
      <vt:lpstr>Conclusion</vt:lpstr>
      <vt:lpstr>References: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Erikson’s Psychosocial Development in Older Adulthood</dc:title>
  <dc:creator>Microsoft account</dc:creator>
  <cp:lastModifiedBy>Microsoft account</cp:lastModifiedBy>
  <cp:revision>5</cp:revision>
  <dcterms:created xsi:type="dcterms:W3CDTF">2025-07-08T15:45:00Z</dcterms:created>
  <dcterms:modified xsi:type="dcterms:W3CDTF">2025-07-08T17:43:35Z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88356DDCD15D41EDA9AFB8E1F106B614_12</vt:lpwstr>
  </property>
  <property fmtid="{D5CDD505-2E9C-101B-9397-08002B2CF9AE}" pid="3" name="KSOProductBuildVer">
    <vt:lpwstr>1033-12.2.0.21546</vt:lpwstr>
  </property>
</Properties>
</file>