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8" r:id="rId5"/>
    <p:sldId id="262" r:id="rId6"/>
    <p:sldId id="269" r:id="rId7"/>
    <p:sldId id="261" r:id="rId8"/>
    <p:sldId id="271" r:id="rId9"/>
    <p:sldId id="272" r:id="rId10"/>
    <p:sldId id="270" r:id="rId11"/>
    <p:sldId id="273" r:id="rId12"/>
    <p:sldId id="274" r:id="rId13"/>
    <p:sldId id="277" r:id="rId14"/>
    <p:sldId id="278" r:id="rId15"/>
    <p:sldId id="279" r:id="rId16"/>
    <p:sldId id="281" r:id="rId17"/>
    <p:sldId id="282" r:id="rId18"/>
    <p:sldId id="283" r:id="rId19"/>
    <p:sldId id="284" r:id="rId20"/>
    <p:sldId id="285" r:id="rId21"/>
    <p:sldId id="28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58F39"/>
    <a:srgbClr val="CAC741"/>
    <a:srgbClr val="C25C5C"/>
    <a:srgbClr val="AE7070"/>
    <a:srgbClr val="56B2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200" d="100"/>
        <a:sy n="2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CB32DE-888B-4DC1-89B9-0FEEE35F4EC9}" type="datetimeFigureOut">
              <a:rPr lang="en-GB" smtClean="0"/>
              <a:t>02/11/2023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A8F592-B1EA-46D7-BB30-74DCC5612E40}" type="slidenum">
              <a:rPr lang="en-GB" smtClean="0"/>
              <a:t>‹#›</a:t>
            </a:fld>
            <a:endParaRPr lang="en-GB"/>
          </a:p>
        </p:txBody>
      </p:sp>
    </p:spTree>
    <p:extLst>
      <p:ext uri="{BB962C8B-B14F-4D97-AF65-F5344CB8AC3E}">
        <p14:creationId xmlns:p14="http://schemas.microsoft.com/office/powerpoint/2010/main" val="3729013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A8F592-B1EA-46D7-BB30-74DCC5612E40}" type="slidenum">
              <a:rPr lang="en-GB" smtClean="0"/>
              <a:t>1</a:t>
            </a:fld>
            <a:endParaRPr lang="en-GB"/>
          </a:p>
        </p:txBody>
      </p:sp>
    </p:spTree>
    <p:extLst>
      <p:ext uri="{BB962C8B-B14F-4D97-AF65-F5344CB8AC3E}">
        <p14:creationId xmlns:p14="http://schemas.microsoft.com/office/powerpoint/2010/main" val="27252436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A8F592-B1EA-46D7-BB30-74DCC5612E40}" type="slidenum">
              <a:rPr lang="en-GB" smtClean="0"/>
              <a:t>9</a:t>
            </a:fld>
            <a:endParaRPr lang="en-GB"/>
          </a:p>
        </p:txBody>
      </p:sp>
    </p:spTree>
    <p:extLst>
      <p:ext uri="{BB962C8B-B14F-4D97-AF65-F5344CB8AC3E}">
        <p14:creationId xmlns:p14="http://schemas.microsoft.com/office/powerpoint/2010/main" val="24246607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A8F592-B1EA-46D7-BB30-74DCC5612E40}" type="slidenum">
              <a:rPr lang="en-GB" smtClean="0"/>
              <a:t>10</a:t>
            </a:fld>
            <a:endParaRPr lang="en-GB"/>
          </a:p>
        </p:txBody>
      </p:sp>
    </p:spTree>
    <p:extLst>
      <p:ext uri="{BB962C8B-B14F-4D97-AF65-F5344CB8AC3E}">
        <p14:creationId xmlns:p14="http://schemas.microsoft.com/office/powerpoint/2010/main" val="6815445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8A8F592-B1EA-46D7-BB30-74DCC5612E40}" type="slidenum">
              <a:rPr lang="en-GB" smtClean="0"/>
              <a:t>15</a:t>
            </a:fld>
            <a:endParaRPr lang="en-GB"/>
          </a:p>
        </p:txBody>
      </p:sp>
    </p:spTree>
    <p:extLst>
      <p:ext uri="{BB962C8B-B14F-4D97-AF65-F5344CB8AC3E}">
        <p14:creationId xmlns:p14="http://schemas.microsoft.com/office/powerpoint/2010/main" val="31758444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2A8C5-C442-2CE8-29CB-4B1EB60320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4152080-8C1E-FD39-7F72-87F0A96124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81CF72B-92C0-8192-2C88-CE49E02B47CA}"/>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701FB4E6-E7C0-A126-93B6-7BDEFA43F4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25169-1A56-0D75-9319-3D5B04785F73}"/>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27713753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FA379-DC15-F66D-8BE6-32E9FB418CF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AE5BBB-8BD2-C2F2-B697-D0E1F18BCAB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8ED25C-C288-AD34-4544-88362C114286}"/>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2523855E-53FB-C7C9-87AF-171AF0A18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A07BB9-D664-B67A-2F5E-BD6A8E7B870D}"/>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687127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A7519-EE66-2551-DD31-1F4472EA89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794ADD-A401-BCF3-47E3-10CEA20EC0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C10C925-9A32-2071-3352-856D2943080C}"/>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2FDE26D8-D27F-9977-170F-29F36E361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E94CC0-6D78-CF74-C75E-9585229E052C}"/>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2806380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12CEC8-679A-7942-B0A1-1A959D37DF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53E368B-3F07-92A9-6EB3-917EC852C74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9A526AD-1347-0209-D8D8-EA7BF350BE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B4A76A-6433-428E-C2B0-F35531F379A0}"/>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6" name="Footer Placeholder 5">
            <a:extLst>
              <a:ext uri="{FF2B5EF4-FFF2-40B4-BE49-F238E27FC236}">
                <a16:creationId xmlns:a16="http://schemas.microsoft.com/office/drawing/2014/main" id="{264CBA0D-DC4F-8DC6-79F7-A49ED3C1C4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5C6925-8037-0E4A-BA3A-D56496E8C710}"/>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31165548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133C8-2C03-0B50-E1F7-A6C0307A6B4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ED1BC8C-D079-E4D8-0F8B-D9442972BD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FDEA098-F609-0584-4D1F-614994981A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4C507F-331C-EFCB-EDAA-8133416A73E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A9DF6-83A5-56A3-AE70-A6F5DC14A7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D575CEB-8E54-49D2-D29F-89FEB781A815}"/>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8" name="Footer Placeholder 7">
            <a:extLst>
              <a:ext uri="{FF2B5EF4-FFF2-40B4-BE49-F238E27FC236}">
                <a16:creationId xmlns:a16="http://schemas.microsoft.com/office/drawing/2014/main" id="{209863EE-24B4-6152-2359-5063CEA1EA9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99F4D1-6CBD-82F9-B3E9-CBB4C8C55D26}"/>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2762962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1571B-C9C5-7DED-82EF-980E9B4A9F4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F1B1B5B-DC3A-9A36-D884-34E94A2A4910}"/>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4" name="Footer Placeholder 3">
            <a:extLst>
              <a:ext uri="{FF2B5EF4-FFF2-40B4-BE49-F238E27FC236}">
                <a16:creationId xmlns:a16="http://schemas.microsoft.com/office/drawing/2014/main" id="{C9DA9990-999D-0051-3971-F85ECF3DAF4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1352753-B214-A246-FFC3-578D33FAFCD5}"/>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3818800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93C9DA-406C-A62B-9968-7CD4551C48A8}"/>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3" name="Footer Placeholder 2">
            <a:extLst>
              <a:ext uri="{FF2B5EF4-FFF2-40B4-BE49-F238E27FC236}">
                <a16:creationId xmlns:a16="http://schemas.microsoft.com/office/drawing/2014/main" id="{66F280E8-34D6-DA93-5988-0B493956AF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5B09FB8-B16E-2A76-EB0D-F374D9D96CC0}"/>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3599685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9CA5E-40B1-19CF-4FA5-7C6A56F175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375328C-7D51-9257-220B-235884075A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A9A63B-5E97-B144-E3B5-7EE10A699C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A382CDB-72CA-00EA-49CA-7A662618D230}"/>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6" name="Footer Placeholder 5">
            <a:extLst>
              <a:ext uri="{FF2B5EF4-FFF2-40B4-BE49-F238E27FC236}">
                <a16:creationId xmlns:a16="http://schemas.microsoft.com/office/drawing/2014/main" id="{38002D71-BAA0-933D-2DB7-7806CAD526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F7F515-7E56-7BE4-B661-EFBED5A95C10}"/>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26564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7338A-153A-F927-517C-FBFE0EA432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509CC3-F687-9E59-D431-E8D007044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B3827A-86C0-4D16-6A2C-41CA1BB822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29896B-0A7D-43CD-8214-602F9AE9EE4B}"/>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6" name="Footer Placeholder 5">
            <a:extLst>
              <a:ext uri="{FF2B5EF4-FFF2-40B4-BE49-F238E27FC236}">
                <a16:creationId xmlns:a16="http://schemas.microsoft.com/office/drawing/2014/main" id="{D5E591B3-9F6E-D94F-8B0E-C05B198349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DAC5E7-3687-513F-2891-BF1C7332C923}"/>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3606439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D335F-7D51-7A76-EE2D-834D57EE43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5D548E7-BF7F-5262-4E65-1BC1E3A005B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6C605A-AA5C-B27A-5581-22151D2EB97D}"/>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2BB1E130-71CB-266B-5B49-41A2D93036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3F6138-791F-89A8-B8C5-F5ED48B01EC5}"/>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2270838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835E9E-25D9-29FB-69CE-880699CAFE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97611BA-2FA1-FAE9-2355-D7CCD69D68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0ACCD-12C7-FE2A-A373-FDB205A1D5D6}"/>
              </a:ext>
            </a:extLst>
          </p:cNvPr>
          <p:cNvSpPr>
            <a:spLocks noGrp="1"/>
          </p:cNvSpPr>
          <p:nvPr>
            <p:ph type="dt" sz="half" idx="10"/>
          </p:nvPr>
        </p:nvSpPr>
        <p:spPr/>
        <p:txBody>
          <a:body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1F3A4571-5C89-F30A-C1BC-CF1D5D1396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641A7A-4C2F-43B5-630E-A05C6B05A855}"/>
              </a:ext>
            </a:extLst>
          </p:cNvPr>
          <p:cNvSpPr>
            <a:spLocks noGrp="1"/>
          </p:cNvSpPr>
          <p:nvPr>
            <p:ph type="sldNum" sz="quarter" idx="12"/>
          </p:nvPr>
        </p:nvSpPr>
        <p:spPr/>
        <p:txBody>
          <a:bodyPr/>
          <a:lstStyle/>
          <a:p>
            <a:fld id="{5B1D20AB-0F2D-48FC-8631-8DA23FEB8FFF}" type="slidenum">
              <a:rPr lang="en-GB" smtClean="0"/>
              <a:t>‹#›</a:t>
            </a:fld>
            <a:endParaRPr lang="en-GB"/>
          </a:p>
        </p:txBody>
      </p:sp>
    </p:spTree>
    <p:extLst>
      <p:ext uri="{BB962C8B-B14F-4D97-AF65-F5344CB8AC3E}">
        <p14:creationId xmlns:p14="http://schemas.microsoft.com/office/powerpoint/2010/main" val="7868662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D3B43F-21C8-B176-2A4A-5FB6D47FD97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5A37E73-1B49-158F-F507-0B4A302934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2AE288-8946-5638-89F1-1CDAD9B035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5E73F6F-44D0-4133-814F-8288D0D7CDBC}" type="datetimeFigureOut">
              <a:rPr lang="en-GB" smtClean="0"/>
              <a:t>02/11/2023</a:t>
            </a:fld>
            <a:endParaRPr lang="en-GB"/>
          </a:p>
        </p:txBody>
      </p:sp>
      <p:sp>
        <p:nvSpPr>
          <p:cNvPr id="5" name="Footer Placeholder 4">
            <a:extLst>
              <a:ext uri="{FF2B5EF4-FFF2-40B4-BE49-F238E27FC236}">
                <a16:creationId xmlns:a16="http://schemas.microsoft.com/office/drawing/2014/main" id="{1C02C2A2-730E-EDB3-6DE4-20A8F42469C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90C6164-E93E-AD2D-FE97-0D62383392A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1D20AB-0F2D-48FC-8631-8DA23FEB8FFF}" type="slidenum">
              <a:rPr lang="en-GB" smtClean="0"/>
              <a:t>‹#›</a:t>
            </a:fld>
            <a:endParaRPr lang="en-GB"/>
          </a:p>
        </p:txBody>
      </p:sp>
    </p:spTree>
    <p:extLst>
      <p:ext uri="{BB962C8B-B14F-4D97-AF65-F5344CB8AC3E}">
        <p14:creationId xmlns:p14="http://schemas.microsoft.com/office/powerpoint/2010/main" val="1207131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5.png"/><Relationship Id="rId5" Type="http://schemas.openxmlformats.org/officeDocument/2006/relationships/image" Target="../media/image2.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7.xml"/><Relationship Id="rId7" Type="http://schemas.openxmlformats.org/officeDocument/2006/relationships/image" Target="../media/image7.jpe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2.xml"/><Relationship Id="rId9" Type="http://schemas.openxmlformats.org/officeDocument/2006/relationships/image" Target="../media/image1.png"/></Relationships>
</file>

<file path=ppt/slides/_rels/slide10.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slideLayout" Target="../slideLayouts/slideLayout7.xml"/><Relationship Id="rId7" Type="http://schemas.openxmlformats.org/officeDocument/2006/relationships/image" Target="../media/image7.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notesSlide" Target="../notesSlides/notesSlide3.xml"/><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8.jpe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7.xml"/><Relationship Id="rId7" Type="http://schemas.openxmlformats.org/officeDocument/2006/relationships/image" Target="../media/image8.jpe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8" Type="http://schemas.openxmlformats.org/officeDocument/2006/relationships/hyperlink" Target="https://www.cdc.gov/mentalhealth/learn/index.htm#:~:text=Mental%20health%20includes%20our%20emotional,others%2C%20and%20make%20healthy%20choices.&amp;text=Mental%20health%20is%20important%20at,childhood%20and%20adolescence%20through%20adulthood." TargetMode="External"/><Relationship Id="rId13" Type="http://schemas.openxmlformats.org/officeDocument/2006/relationships/hyperlink" Target="https://time.com/4306492/boost-emotional-resilience/" TargetMode="External"/><Relationship Id="rId3" Type="http://schemas.openxmlformats.org/officeDocument/2006/relationships/slideLayout" Target="../slideLayouts/slideLayout7.xml"/><Relationship Id="rId7" Type="http://schemas.openxmlformats.org/officeDocument/2006/relationships/hyperlink" Target="https://www.mayoclinic.org/diseases-conditions/mental-illness" TargetMode="External"/><Relationship Id="rId12" Type="http://schemas.openxmlformats.org/officeDocument/2006/relationships/hyperlink" Target="https://www.childrenssociety.org.uk/information/young-people/well-being/resources/mental-resilience#:~:text=What%20is%20mental%20resilience%3F,go%20about%20recovering%20from%20them." TargetMode="Externa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www.medicalnewstoday.com/articles/154543" TargetMode="External"/><Relationship Id="rId11" Type="http://schemas.openxmlformats.org/officeDocument/2006/relationships/hyperlink" Target="https://www.mentalhealth.org.uk/explore-mental-health/a-z-topics/physical-activity-and-mental-health#:~:text=Physical%20activity%20is%20not%20only,sleep%20well%20and%20feel%20better." TargetMode="External"/><Relationship Id="rId5" Type="http://schemas.openxmlformats.org/officeDocument/2006/relationships/hyperlink" Target="https://www.bmj.com/content/348/bmj.g3078" TargetMode="External"/><Relationship Id="rId10" Type="http://schemas.openxmlformats.org/officeDocument/2006/relationships/hyperlink" Target="https://www.mentalhealth.org.uk/explore-mental-health/a-z-topics/physical-health-and-mental-health#:~:text=Our%20bodies%20and%20minds%20are,insomnia%2C%20restlessness%20and%20difficulty%20concentrating." TargetMode="External"/><Relationship Id="rId4" Type="http://schemas.openxmlformats.org/officeDocument/2006/relationships/image" Target="../media/image2.png"/><Relationship Id="rId9" Type="http://schemas.openxmlformats.org/officeDocument/2006/relationships/hyperlink" Target="https://www.psychguides.com/mental-health-disorders/#:~:text=In%20the%20short%2Dterm%2C%20mental,or%20understand%20what%20is%20happening." TargetMode="External"/><Relationship Id="rId1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722340-4ADC-04AD-1C63-F1903B90CC68}"/>
              </a:ext>
            </a:extLst>
          </p:cNvPr>
          <p:cNvSpPr/>
          <p:nvPr/>
        </p:nvSpPr>
        <p:spPr>
          <a:xfrm>
            <a:off x="0" y="0"/>
            <a:ext cx="12192000"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 name="Group 5">
            <a:extLst>
              <a:ext uri="{FF2B5EF4-FFF2-40B4-BE49-F238E27FC236}">
                <a16:creationId xmlns:a16="http://schemas.microsoft.com/office/drawing/2014/main" id="{6C440905-0CE2-FB62-CCBE-EB3EE3229D9A}"/>
              </a:ext>
            </a:extLst>
          </p:cNvPr>
          <p:cNvGrpSpPr/>
          <p:nvPr/>
        </p:nvGrpSpPr>
        <p:grpSpPr>
          <a:xfrm>
            <a:off x="4229101" y="915697"/>
            <a:ext cx="3960000" cy="4951594"/>
            <a:chOff x="4229101" y="915697"/>
            <a:chExt cx="3960000" cy="4951594"/>
          </a:xfrm>
        </p:grpSpPr>
        <p:sp>
          <p:nvSpPr>
            <p:cNvPr id="4" name="Flowchart: Process 3">
              <a:extLst>
                <a:ext uri="{FF2B5EF4-FFF2-40B4-BE49-F238E27FC236}">
                  <a16:creationId xmlns:a16="http://schemas.microsoft.com/office/drawing/2014/main" id="{CA8A7ED9-0CA8-2396-509B-CF98F4E9244A}"/>
                </a:ext>
              </a:extLst>
            </p:cNvPr>
            <p:cNvSpPr/>
            <p:nvPr/>
          </p:nvSpPr>
          <p:spPr>
            <a:xfrm rot="2700000">
              <a:off x="4229101" y="1449000"/>
              <a:ext cx="3960000" cy="3960000"/>
            </a:xfrm>
            <a:prstGeom prst="flowChartProcess">
              <a:avLst/>
            </a:prstGeom>
            <a:solidFill>
              <a:schemeClr val="bg1"/>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54CFF8-CA51-D96A-69FB-E356AF123870}"/>
                </a:ext>
              </a:extLst>
            </p:cNvPr>
            <p:cNvSpPr txBox="1"/>
            <p:nvPr/>
          </p:nvSpPr>
          <p:spPr>
            <a:xfrm rot="2700000">
              <a:off x="3695798" y="1960333"/>
              <a:ext cx="4951594" cy="2862322"/>
            </a:xfrm>
            <a:prstGeom prst="rect">
              <a:avLst/>
            </a:prstGeom>
            <a:noFill/>
          </p:spPr>
          <p:txBody>
            <a:bodyPr wrap="square" rtlCol="0">
              <a:spAutoFit/>
            </a:bodyPr>
            <a:lstStyle/>
            <a:p>
              <a:pPr algn="ctr"/>
              <a:r>
                <a:rPr lang="en-GB" sz="6000">
                  <a:latin typeface="Bahnschrift SemiBold SemiConden" panose="020B0502040204020203" pitchFamily="34" charset="0"/>
                </a:rPr>
                <a:t>Resilience</a:t>
              </a:r>
            </a:p>
            <a:p>
              <a:pPr algn="ctr"/>
              <a:r>
                <a:rPr lang="en-GB" sz="6000">
                  <a:latin typeface="Bahnschrift SemiBold SemiConden" panose="020B0502040204020203" pitchFamily="34" charset="0"/>
                </a:rPr>
                <a:t>Health &amp;</a:t>
              </a:r>
            </a:p>
            <a:p>
              <a:pPr algn="ctr"/>
              <a:r>
                <a:rPr lang="en-GB" sz="6000">
                  <a:latin typeface="Bahnschrift SemiBold SemiConden" panose="020B0502040204020203" pitchFamily="34" charset="0"/>
                </a:rPr>
                <a:t>Wellbeing</a:t>
              </a:r>
            </a:p>
          </p:txBody>
        </p:sp>
      </p:grpSp>
      <p:sp>
        <p:nvSpPr>
          <p:cNvPr id="10" name="Freeform: Shape 9">
            <a:extLst>
              <a:ext uri="{FF2B5EF4-FFF2-40B4-BE49-F238E27FC236}">
                <a16:creationId xmlns:a16="http://schemas.microsoft.com/office/drawing/2014/main" id="{C0E4A2C8-FC28-4B95-F707-C4CCD0694A2B}"/>
              </a:ext>
            </a:extLst>
          </p:cNvPr>
          <p:cNvSpPr/>
          <p:nvPr/>
        </p:nvSpPr>
        <p:spPr>
          <a:xfrm>
            <a:off x="-1371600"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1" name="Freeform: Shape 10">
            <a:extLst>
              <a:ext uri="{FF2B5EF4-FFF2-40B4-BE49-F238E27FC236}">
                <a16:creationId xmlns:a16="http://schemas.microsoft.com/office/drawing/2014/main" id="{47B56C94-5D29-C1BE-19C0-90F84E327539}"/>
              </a:ext>
            </a:extLst>
          </p:cNvPr>
          <p:cNvSpPr/>
          <p:nvPr/>
        </p:nvSpPr>
        <p:spPr>
          <a:xfrm rot="10800000">
            <a:off x="6315777"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2" name="Flowchart: Process 11">
            <a:extLst>
              <a:ext uri="{FF2B5EF4-FFF2-40B4-BE49-F238E27FC236}">
                <a16:creationId xmlns:a16="http://schemas.microsoft.com/office/drawing/2014/main" id="{3B147828-962E-1B25-14B6-B0E52CEA0002}"/>
              </a:ext>
            </a:extLst>
          </p:cNvPr>
          <p:cNvSpPr/>
          <p:nvPr/>
        </p:nvSpPr>
        <p:spPr>
          <a:xfrm rot="2700000">
            <a:off x="4225888" y="-4226298"/>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Process 12">
            <a:extLst>
              <a:ext uri="{FF2B5EF4-FFF2-40B4-BE49-F238E27FC236}">
                <a16:creationId xmlns:a16="http://schemas.microsoft.com/office/drawing/2014/main" id="{4AF66ED8-6F54-3240-DC25-EE3BBE11E49F}"/>
              </a:ext>
            </a:extLst>
          </p:cNvPr>
          <p:cNvSpPr/>
          <p:nvPr/>
        </p:nvSpPr>
        <p:spPr>
          <a:xfrm rot="2700000">
            <a:off x="4225888" y="7124299"/>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0B0CBBDB-8E06-B0F5-0D6B-9F67E3D848EE}"/>
              </a:ext>
            </a:extLst>
          </p:cNvPr>
          <p:cNvSpPr txBox="1"/>
          <p:nvPr/>
        </p:nvSpPr>
        <p:spPr>
          <a:xfrm>
            <a:off x="341980" y="3022162"/>
            <a:ext cx="3467100" cy="369332"/>
          </a:xfrm>
          <a:prstGeom prst="rect">
            <a:avLst/>
          </a:prstGeom>
          <a:noFill/>
        </p:spPr>
        <p:txBody>
          <a:bodyPr wrap="square" rtlCol="0">
            <a:spAutoFit/>
          </a:bodyPr>
          <a:lstStyle/>
          <a:p>
            <a:r>
              <a:rPr lang="en-GB"/>
              <a:t>Ellis Rees 2312256 BMPL 4012 </a:t>
            </a:r>
          </a:p>
        </p:txBody>
      </p:sp>
      <p:pic>
        <p:nvPicPr>
          <p:cNvPr id="37" name="Audio 36">
            <a:hlinkClick r:id="" action="ppaction://media"/>
            <a:extLst>
              <a:ext uri="{FF2B5EF4-FFF2-40B4-BE49-F238E27FC236}">
                <a16:creationId xmlns:a16="http://schemas.microsoft.com/office/drawing/2014/main" id="{0A843671-BF8C-65D6-F907-879A16D8E04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1618610"/>
      </p:ext>
    </p:extLst>
  </p:cSld>
  <p:clrMapOvr>
    <a:masterClrMapping/>
  </p:clrMapOvr>
  <mc:AlternateContent xmlns:mc="http://schemas.openxmlformats.org/markup-compatibility/2006" xmlns:p14="http://schemas.microsoft.com/office/powerpoint/2010/main">
    <mc:Choice Requires="p14">
      <p:transition spd="slow" p14:dur="2000" advTm="5298"/>
    </mc:Choice>
    <mc:Fallback xmlns="">
      <p:transition spd="slow" advTm="52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722340-4ADC-04AD-1C63-F1903B90CC68}"/>
              </a:ext>
            </a:extLst>
          </p:cNvPr>
          <p:cNvSpPr/>
          <p:nvPr/>
        </p:nvSpPr>
        <p:spPr>
          <a:xfrm>
            <a:off x="0" y="0"/>
            <a:ext cx="12192000"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BB525F83-D399-856D-A796-CEC8517F559C}"/>
              </a:ext>
            </a:extLst>
          </p:cNvPr>
          <p:cNvGrpSpPr/>
          <p:nvPr/>
        </p:nvGrpSpPr>
        <p:grpSpPr>
          <a:xfrm rot="-2700000">
            <a:off x="4229101" y="915697"/>
            <a:ext cx="3960000" cy="4951594"/>
            <a:chOff x="4229102" y="915696"/>
            <a:chExt cx="3960000" cy="4951594"/>
          </a:xfrm>
        </p:grpSpPr>
        <p:sp>
          <p:nvSpPr>
            <p:cNvPr id="4" name="Flowchart: Process 3">
              <a:extLst>
                <a:ext uri="{FF2B5EF4-FFF2-40B4-BE49-F238E27FC236}">
                  <a16:creationId xmlns:a16="http://schemas.microsoft.com/office/drawing/2014/main" id="{CA8A7ED9-0CA8-2396-509B-CF98F4E9244A}"/>
                </a:ext>
              </a:extLst>
            </p:cNvPr>
            <p:cNvSpPr/>
            <p:nvPr/>
          </p:nvSpPr>
          <p:spPr>
            <a:xfrm rot="2700000">
              <a:off x="4229102" y="1449000"/>
              <a:ext cx="3960000" cy="3960000"/>
            </a:xfrm>
            <a:prstGeom prst="flowChartProcess">
              <a:avLst/>
            </a:prstGeom>
            <a:solidFill>
              <a:schemeClr val="bg1"/>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54CFF8-CA51-D96A-69FB-E356AF123870}"/>
                </a:ext>
              </a:extLst>
            </p:cNvPr>
            <p:cNvSpPr txBox="1"/>
            <p:nvPr/>
          </p:nvSpPr>
          <p:spPr>
            <a:xfrm rot="2700000">
              <a:off x="3695799" y="1960332"/>
              <a:ext cx="4951594" cy="2862322"/>
            </a:xfrm>
            <a:prstGeom prst="rect">
              <a:avLst/>
            </a:prstGeom>
            <a:noFill/>
          </p:spPr>
          <p:txBody>
            <a:bodyPr wrap="square" rtlCol="0">
              <a:spAutoFit/>
            </a:bodyPr>
            <a:lstStyle/>
            <a:p>
              <a:pPr algn="ctr"/>
              <a:r>
                <a:rPr lang="en-GB" sz="6000">
                  <a:latin typeface="Bahnschrift SemiBold SemiConden" panose="020B0502040204020203" pitchFamily="34" charset="0"/>
                </a:rPr>
                <a:t>Resilience</a:t>
              </a:r>
            </a:p>
            <a:p>
              <a:pPr algn="ctr"/>
              <a:r>
                <a:rPr lang="en-GB" sz="6000">
                  <a:latin typeface="Bahnschrift SemiBold SemiConden" panose="020B0502040204020203" pitchFamily="34" charset="0"/>
                </a:rPr>
                <a:t>Health &amp;</a:t>
              </a:r>
            </a:p>
            <a:p>
              <a:pPr algn="ctr"/>
              <a:r>
                <a:rPr lang="en-GB" sz="6000">
                  <a:latin typeface="Bahnschrift SemiBold SemiConden" panose="020B0502040204020203" pitchFamily="34" charset="0"/>
                </a:rPr>
                <a:t>Wellbeing</a:t>
              </a:r>
            </a:p>
          </p:txBody>
        </p:sp>
      </p:grpSp>
      <p:sp>
        <p:nvSpPr>
          <p:cNvPr id="7" name="Freeform: Shape 6">
            <a:extLst>
              <a:ext uri="{FF2B5EF4-FFF2-40B4-BE49-F238E27FC236}">
                <a16:creationId xmlns:a16="http://schemas.microsoft.com/office/drawing/2014/main" id="{628E645A-0AFB-6C66-2FAE-171DC4B7C8AC}"/>
              </a:ext>
            </a:extLst>
          </p:cNvPr>
          <p:cNvSpPr/>
          <p:nvPr/>
        </p:nvSpPr>
        <p:spPr>
          <a:xfrm>
            <a:off x="-7710179"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8" name="Freeform: Shape 7">
            <a:extLst>
              <a:ext uri="{FF2B5EF4-FFF2-40B4-BE49-F238E27FC236}">
                <a16:creationId xmlns:a16="http://schemas.microsoft.com/office/drawing/2014/main" id="{F68286B8-D45F-3F1C-2C14-7670B60EC2FC}"/>
              </a:ext>
            </a:extLst>
          </p:cNvPr>
          <p:cNvSpPr/>
          <p:nvPr/>
        </p:nvSpPr>
        <p:spPr>
          <a:xfrm rot="10800000">
            <a:off x="12434578"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9" name="Flowchart: Process 8">
            <a:extLst>
              <a:ext uri="{FF2B5EF4-FFF2-40B4-BE49-F238E27FC236}">
                <a16:creationId xmlns:a16="http://schemas.microsoft.com/office/drawing/2014/main" id="{F73E8227-A6F3-7DD8-6F14-459577707F55}"/>
              </a:ext>
            </a:extLst>
          </p:cNvPr>
          <p:cNvSpPr/>
          <p:nvPr/>
        </p:nvSpPr>
        <p:spPr>
          <a:xfrm rot="2700000">
            <a:off x="4202580" y="9881091"/>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a:extLst>
              <a:ext uri="{FF2B5EF4-FFF2-40B4-BE49-F238E27FC236}">
                <a16:creationId xmlns:a16="http://schemas.microsoft.com/office/drawing/2014/main" id="{1E3FFF8A-9ACC-7CA2-0185-3099D37FF63A}"/>
              </a:ext>
            </a:extLst>
          </p:cNvPr>
          <p:cNvSpPr/>
          <p:nvPr/>
        </p:nvSpPr>
        <p:spPr>
          <a:xfrm rot="2700000">
            <a:off x="4225888" y="-6983090"/>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green square with white dots&#10;&#10;Description automatically generated with medium confidence">
            <a:extLst>
              <a:ext uri="{FF2B5EF4-FFF2-40B4-BE49-F238E27FC236}">
                <a16:creationId xmlns:a16="http://schemas.microsoft.com/office/drawing/2014/main" id="{77696B15-48BA-9C2E-5531-AB228DEDDC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473417">
            <a:off x="7333561" y="5707956"/>
            <a:ext cx="19378150" cy="14793348"/>
          </a:xfrm>
          <a:prstGeom prst="rect">
            <a:avLst/>
          </a:prstGeom>
        </p:spPr>
      </p:pic>
      <p:sp>
        <p:nvSpPr>
          <p:cNvPr id="16" name="TextBox 15">
            <a:extLst>
              <a:ext uri="{FF2B5EF4-FFF2-40B4-BE49-F238E27FC236}">
                <a16:creationId xmlns:a16="http://schemas.microsoft.com/office/drawing/2014/main" id="{22149187-54C3-1D7F-87BF-8FDC6872B48E}"/>
              </a:ext>
            </a:extLst>
          </p:cNvPr>
          <p:cNvSpPr txBox="1"/>
          <p:nvPr/>
        </p:nvSpPr>
        <p:spPr>
          <a:xfrm>
            <a:off x="-6008258" y="3048683"/>
            <a:ext cx="3467100" cy="369332"/>
          </a:xfrm>
          <a:prstGeom prst="rect">
            <a:avLst/>
          </a:prstGeom>
          <a:noFill/>
        </p:spPr>
        <p:txBody>
          <a:bodyPr wrap="square" rtlCol="0">
            <a:spAutoFit/>
          </a:bodyPr>
          <a:lstStyle/>
          <a:p>
            <a:r>
              <a:rPr lang="en-GB"/>
              <a:t>Ellis Rees 2312256 BMPL 4012 </a:t>
            </a:r>
          </a:p>
        </p:txBody>
      </p:sp>
      <p:pic>
        <p:nvPicPr>
          <p:cNvPr id="27" name="Audio 26">
            <a:hlinkClick r:id="" action="ppaction://media"/>
            <a:extLst>
              <a:ext uri="{FF2B5EF4-FFF2-40B4-BE49-F238E27FC236}">
                <a16:creationId xmlns:a16="http://schemas.microsoft.com/office/drawing/2014/main" id="{9FC4220E-2E6F-0A48-BA0C-389DA012DA23}"/>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8955190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2301">
        <p159:morph option="byObject"/>
      </p:transition>
    </mc:Choice>
    <mc:Fallback xmlns="">
      <p:transition spd="slow" advTm="230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722340-4ADC-04AD-1C63-F1903B90CC68}"/>
              </a:ext>
            </a:extLst>
          </p:cNvPr>
          <p:cNvSpPr/>
          <p:nvPr/>
        </p:nvSpPr>
        <p:spPr>
          <a:xfrm>
            <a:off x="0" y="0"/>
            <a:ext cx="12192000"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 name="Group 2">
            <a:extLst>
              <a:ext uri="{FF2B5EF4-FFF2-40B4-BE49-F238E27FC236}">
                <a16:creationId xmlns:a16="http://schemas.microsoft.com/office/drawing/2014/main" id="{BB525F83-D399-856D-A796-CEC8517F559C}"/>
              </a:ext>
            </a:extLst>
          </p:cNvPr>
          <p:cNvGrpSpPr/>
          <p:nvPr/>
        </p:nvGrpSpPr>
        <p:grpSpPr>
          <a:xfrm rot="-2700000">
            <a:off x="4229101" y="915697"/>
            <a:ext cx="3960000" cy="4951594"/>
            <a:chOff x="4229102" y="915696"/>
            <a:chExt cx="3960000" cy="4951594"/>
          </a:xfrm>
        </p:grpSpPr>
        <p:sp>
          <p:nvSpPr>
            <p:cNvPr id="4" name="Flowchart: Process 3">
              <a:extLst>
                <a:ext uri="{FF2B5EF4-FFF2-40B4-BE49-F238E27FC236}">
                  <a16:creationId xmlns:a16="http://schemas.microsoft.com/office/drawing/2014/main" id="{CA8A7ED9-0CA8-2396-509B-CF98F4E9244A}"/>
                </a:ext>
              </a:extLst>
            </p:cNvPr>
            <p:cNvSpPr/>
            <p:nvPr/>
          </p:nvSpPr>
          <p:spPr>
            <a:xfrm rot="2700000">
              <a:off x="4229102" y="1449000"/>
              <a:ext cx="3960000" cy="3960000"/>
            </a:xfrm>
            <a:prstGeom prst="flowChartProcess">
              <a:avLst/>
            </a:prstGeom>
            <a:solidFill>
              <a:schemeClr val="bg1"/>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B054CFF8-CA51-D96A-69FB-E356AF123870}"/>
                </a:ext>
              </a:extLst>
            </p:cNvPr>
            <p:cNvSpPr txBox="1"/>
            <p:nvPr/>
          </p:nvSpPr>
          <p:spPr>
            <a:xfrm rot="2700000">
              <a:off x="3695799" y="1960332"/>
              <a:ext cx="4951594" cy="2862322"/>
            </a:xfrm>
            <a:prstGeom prst="rect">
              <a:avLst/>
            </a:prstGeom>
            <a:noFill/>
          </p:spPr>
          <p:txBody>
            <a:bodyPr wrap="square" rtlCol="0">
              <a:spAutoFit/>
            </a:bodyPr>
            <a:lstStyle/>
            <a:p>
              <a:pPr algn="ctr"/>
              <a:r>
                <a:rPr lang="en-GB" sz="6000">
                  <a:latin typeface="Bahnschrift SemiBold SemiConden" panose="020B0502040204020203" pitchFamily="34" charset="0"/>
                </a:rPr>
                <a:t>Resilience</a:t>
              </a:r>
            </a:p>
            <a:p>
              <a:pPr algn="ctr"/>
              <a:r>
                <a:rPr lang="en-GB" sz="6000">
                  <a:latin typeface="Bahnschrift SemiBold SemiConden" panose="020B0502040204020203" pitchFamily="34" charset="0"/>
                </a:rPr>
                <a:t>Health &amp;</a:t>
              </a:r>
            </a:p>
            <a:p>
              <a:pPr algn="ctr"/>
              <a:r>
                <a:rPr lang="en-GB" sz="6000">
                  <a:latin typeface="Bahnschrift SemiBold SemiConden" panose="020B0502040204020203" pitchFamily="34" charset="0"/>
                </a:rPr>
                <a:t>Wellbeing</a:t>
              </a:r>
            </a:p>
          </p:txBody>
        </p:sp>
      </p:grpSp>
      <p:sp>
        <p:nvSpPr>
          <p:cNvPr id="7" name="Freeform: Shape 6">
            <a:extLst>
              <a:ext uri="{FF2B5EF4-FFF2-40B4-BE49-F238E27FC236}">
                <a16:creationId xmlns:a16="http://schemas.microsoft.com/office/drawing/2014/main" id="{628E645A-0AFB-6C66-2FAE-171DC4B7C8AC}"/>
              </a:ext>
            </a:extLst>
          </p:cNvPr>
          <p:cNvSpPr/>
          <p:nvPr/>
        </p:nvSpPr>
        <p:spPr>
          <a:xfrm>
            <a:off x="-7710179"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8" name="Freeform: Shape 7">
            <a:extLst>
              <a:ext uri="{FF2B5EF4-FFF2-40B4-BE49-F238E27FC236}">
                <a16:creationId xmlns:a16="http://schemas.microsoft.com/office/drawing/2014/main" id="{F68286B8-D45F-3F1C-2C14-7670B60EC2FC}"/>
              </a:ext>
            </a:extLst>
          </p:cNvPr>
          <p:cNvSpPr/>
          <p:nvPr/>
        </p:nvSpPr>
        <p:spPr>
          <a:xfrm rot="10800000">
            <a:off x="12434578" y="-2202946"/>
            <a:ext cx="7467601" cy="11263893"/>
          </a:xfrm>
          <a:custGeom>
            <a:avLst/>
            <a:gdLst>
              <a:gd name="connsiteX0" fmla="*/ 0 w 7467601"/>
              <a:gd name="connsiteY0" fmla="*/ 5663608 h 11263893"/>
              <a:gd name="connsiteX1" fmla="*/ 4668410 w 7467601"/>
              <a:gd name="connsiteY1" fmla="*/ 5663608 h 11263893"/>
              <a:gd name="connsiteX2" fmla="*/ 7467600 w 7467601"/>
              <a:gd name="connsiteY2" fmla="*/ 8463751 h 11263893"/>
              <a:gd name="connsiteX3" fmla="*/ 4668410 w 7467601"/>
              <a:gd name="connsiteY3" fmla="*/ 11263893 h 11263893"/>
              <a:gd name="connsiteX4" fmla="*/ 0 w 7467601"/>
              <a:gd name="connsiteY4" fmla="*/ 11263893 h 11263893"/>
              <a:gd name="connsiteX5" fmla="*/ 1 w 7467601"/>
              <a:gd name="connsiteY5" fmla="*/ 0 h 11263893"/>
              <a:gd name="connsiteX6" fmla="*/ 4668411 w 7467601"/>
              <a:gd name="connsiteY6" fmla="*/ 0 h 11263893"/>
              <a:gd name="connsiteX7" fmla="*/ 7467601 w 7467601"/>
              <a:gd name="connsiteY7" fmla="*/ 2800143 h 11263893"/>
              <a:gd name="connsiteX8" fmla="*/ 4668411 w 7467601"/>
              <a:gd name="connsiteY8" fmla="*/ 5600285 h 11263893"/>
              <a:gd name="connsiteX9" fmla="*/ 1 w 7467601"/>
              <a:gd name="connsiteY9" fmla="*/ 5600285 h 11263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467601" h="11263893">
                <a:moveTo>
                  <a:pt x="0" y="5663608"/>
                </a:moveTo>
                <a:lnTo>
                  <a:pt x="4668410" y="5663608"/>
                </a:lnTo>
                <a:lnTo>
                  <a:pt x="7467600" y="8463751"/>
                </a:lnTo>
                <a:lnTo>
                  <a:pt x="4668410" y="11263893"/>
                </a:lnTo>
                <a:lnTo>
                  <a:pt x="0" y="11263893"/>
                </a:lnTo>
                <a:close/>
                <a:moveTo>
                  <a:pt x="1" y="0"/>
                </a:moveTo>
                <a:lnTo>
                  <a:pt x="4668411" y="0"/>
                </a:lnTo>
                <a:lnTo>
                  <a:pt x="7467601" y="2800143"/>
                </a:lnTo>
                <a:lnTo>
                  <a:pt x="4668411" y="5600285"/>
                </a:lnTo>
                <a:lnTo>
                  <a:pt x="1" y="5600285"/>
                </a:lnTo>
                <a:close/>
              </a:path>
            </a:pathLst>
          </a:cu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9" name="Flowchart: Process 8">
            <a:extLst>
              <a:ext uri="{FF2B5EF4-FFF2-40B4-BE49-F238E27FC236}">
                <a16:creationId xmlns:a16="http://schemas.microsoft.com/office/drawing/2014/main" id="{F73E8227-A6F3-7DD8-6F14-459577707F55}"/>
              </a:ext>
            </a:extLst>
          </p:cNvPr>
          <p:cNvSpPr/>
          <p:nvPr/>
        </p:nvSpPr>
        <p:spPr>
          <a:xfrm rot="2700000">
            <a:off x="4202580" y="9881091"/>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a:extLst>
              <a:ext uri="{FF2B5EF4-FFF2-40B4-BE49-F238E27FC236}">
                <a16:creationId xmlns:a16="http://schemas.microsoft.com/office/drawing/2014/main" id="{1E3FFF8A-9ACC-7CA2-0185-3099D37FF63A}"/>
              </a:ext>
            </a:extLst>
          </p:cNvPr>
          <p:cNvSpPr/>
          <p:nvPr/>
        </p:nvSpPr>
        <p:spPr>
          <a:xfrm rot="2700000">
            <a:off x="4225888" y="-6983090"/>
            <a:ext cx="3960000" cy="3960000"/>
          </a:xfrm>
          <a:prstGeom prst="flowChartProcess">
            <a:avLst/>
          </a:prstGeom>
          <a:solidFill>
            <a:schemeClr val="tx1">
              <a:lumMod val="50000"/>
              <a:lumOff val="50000"/>
            </a:schemeClr>
          </a:solidFill>
          <a:ln w="762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A green square with white dots&#10;&#10;Description automatically generated with medium confidence">
            <a:extLst>
              <a:ext uri="{FF2B5EF4-FFF2-40B4-BE49-F238E27FC236}">
                <a16:creationId xmlns:a16="http://schemas.microsoft.com/office/drawing/2014/main" id="{77696B15-48BA-9C2E-5531-AB228DEDDC0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9473417">
            <a:off x="-4161754" y="-2547498"/>
            <a:ext cx="19378150" cy="14793348"/>
          </a:xfrm>
          <a:prstGeom prst="rect">
            <a:avLst/>
          </a:prstGeom>
        </p:spPr>
      </p:pic>
      <p:pic>
        <p:nvPicPr>
          <p:cNvPr id="24" name="Audio 23">
            <a:hlinkClick r:id="" action="ppaction://media"/>
            <a:extLst>
              <a:ext uri="{FF2B5EF4-FFF2-40B4-BE49-F238E27FC236}">
                <a16:creationId xmlns:a16="http://schemas.microsoft.com/office/drawing/2014/main" id="{F7B0D68B-96F0-F85B-063E-B79883FAB2C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60109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1849">
        <p159:morph option="byObject"/>
      </p:transition>
    </mc:Choice>
    <mc:Fallback xmlns="">
      <p:transition spd="slow" advTm="184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D722340-4ADC-04AD-1C63-F1903B90CC68}"/>
              </a:ext>
            </a:extLst>
          </p:cNvPr>
          <p:cNvSpPr/>
          <p:nvPr/>
        </p:nvSpPr>
        <p:spPr>
          <a:xfrm>
            <a:off x="0" y="0"/>
            <a:ext cx="12192000"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 name="Group 6">
            <a:extLst>
              <a:ext uri="{FF2B5EF4-FFF2-40B4-BE49-F238E27FC236}">
                <a16:creationId xmlns:a16="http://schemas.microsoft.com/office/drawing/2014/main" id="{5DB329F8-8832-9358-F082-BF9B8DDE5763}"/>
              </a:ext>
            </a:extLst>
          </p:cNvPr>
          <p:cNvGrpSpPr/>
          <p:nvPr/>
        </p:nvGrpSpPr>
        <p:grpSpPr>
          <a:xfrm>
            <a:off x="0" y="-11905"/>
            <a:ext cx="12192000" cy="6869905"/>
            <a:chOff x="0" y="1"/>
            <a:chExt cx="12192000" cy="6869905"/>
          </a:xfrm>
        </p:grpSpPr>
        <p:pic>
          <p:nvPicPr>
            <p:cNvPr id="8" name="Picture 7" descr="Health &amp; Wellbeing">
              <a:extLst>
                <a:ext uri="{FF2B5EF4-FFF2-40B4-BE49-F238E27FC236}">
                  <a16:creationId xmlns:a16="http://schemas.microsoft.com/office/drawing/2014/main" id="{523B48E0-757E-7743-09D5-BC3A25D545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
              <a:ext cx="12192000" cy="4356100"/>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Health &amp; Wellbeing">
              <a:extLst>
                <a:ext uri="{FF2B5EF4-FFF2-40B4-BE49-F238E27FC236}">
                  <a16:creationId xmlns:a16="http://schemas.microsoft.com/office/drawing/2014/main" id="{A64387A7-B155-7E5D-943E-7DF9415FB5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6713"/>
              <a:ext cx="12192000" cy="4294187"/>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Health &amp; Wellbeing">
              <a:extLst>
                <a:ext uri="{FF2B5EF4-FFF2-40B4-BE49-F238E27FC236}">
                  <a16:creationId xmlns:a16="http://schemas.microsoft.com/office/drawing/2014/main" id="{1B17777B-C1D5-53C8-DEE2-BE24397088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23913"/>
              <a:ext cx="12192000" cy="4294187"/>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ealth &amp; Wellbeing">
              <a:extLst>
                <a:ext uri="{FF2B5EF4-FFF2-40B4-BE49-F238E27FC236}">
                  <a16:creationId xmlns:a16="http://schemas.microsoft.com/office/drawing/2014/main" id="{B596DBBB-0FF6-73C4-D0AA-523491A88F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575719"/>
              <a:ext cx="12192000" cy="4294187"/>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ealth &amp; Wellbeing">
              <a:extLst>
                <a:ext uri="{FF2B5EF4-FFF2-40B4-BE49-F238E27FC236}">
                  <a16:creationId xmlns:a16="http://schemas.microsoft.com/office/drawing/2014/main" id="{E8CB268D-ECAB-DA62-35FC-416C4722F59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178051"/>
              <a:ext cx="12192000" cy="4294187"/>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ealth &amp; Wellbeing">
              <a:extLst>
                <a:ext uri="{FF2B5EF4-FFF2-40B4-BE49-F238E27FC236}">
                  <a16:creationId xmlns:a16="http://schemas.microsoft.com/office/drawing/2014/main" id="{F9A3F9C6-55F5-9F99-6ED1-923937626D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738313"/>
              <a:ext cx="12192000" cy="4294187"/>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Health &amp; Wellbeing">
              <a:extLst>
                <a:ext uri="{FF2B5EF4-FFF2-40B4-BE49-F238E27FC236}">
                  <a16:creationId xmlns:a16="http://schemas.microsoft.com/office/drawing/2014/main" id="{7B3758E6-96AF-ABA5-060B-727B6A98B6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281113"/>
              <a:ext cx="12192000" cy="4294187"/>
            </a:xfrm>
            <a:prstGeom prst="rect">
              <a:avLst/>
            </a:prstGeom>
            <a:noFill/>
            <a:extLst>
              <a:ext uri="{909E8E84-426E-40DD-AFC4-6F175D3DCCD1}">
                <a14:hiddenFill xmlns:a14="http://schemas.microsoft.com/office/drawing/2010/main">
                  <a:solidFill>
                    <a:srgbClr val="FFFFFF"/>
                  </a:solidFill>
                </a14:hiddenFill>
              </a:ext>
            </a:extLst>
          </p:spPr>
        </p:pic>
      </p:grpSp>
      <p:pic>
        <p:nvPicPr>
          <p:cNvPr id="25" name="Audio 24">
            <a:hlinkClick r:id="" action="ppaction://media"/>
            <a:extLst>
              <a:ext uri="{FF2B5EF4-FFF2-40B4-BE49-F238E27FC236}">
                <a16:creationId xmlns:a16="http://schemas.microsoft.com/office/drawing/2014/main" id="{65522479-D401-6603-23C4-2F33EBB0840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3846458"/>
      </p:ext>
    </p:extLst>
  </p:cSld>
  <p:clrMapOvr>
    <a:masterClrMapping/>
  </p:clrMapOvr>
  <p:transition spd="slow" advTm="3021">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square with white dots&#10;&#10;Description automatically generated with medium confidence">
            <a:extLst>
              <a:ext uri="{FF2B5EF4-FFF2-40B4-BE49-F238E27FC236}">
                <a16:creationId xmlns:a16="http://schemas.microsoft.com/office/drawing/2014/main" id="{CACAF74D-935D-4CEA-1286-C3E26C71DA23}"/>
              </a:ext>
            </a:extLst>
          </p:cNvPr>
          <p:cNvPicPr>
            <a:picLocks noChangeAspect="1"/>
          </p:cNvPicPr>
          <p:nvPr/>
        </p:nvPicPr>
        <p:blipFill rotWithShape="1">
          <a:blip r:embed="rId4">
            <a:extLst>
              <a:ext uri="{28A0092B-C50C-407E-A947-70E740481C1C}">
                <a14:useLocalDpi xmlns:a14="http://schemas.microsoft.com/office/drawing/2010/main" val="0"/>
              </a:ext>
            </a:extLst>
          </a:blip>
          <a:srcRect b="73848"/>
          <a:stretch/>
        </p:blipFill>
        <p:spPr>
          <a:xfrm rot="352528">
            <a:off x="-1565255" y="5847500"/>
            <a:ext cx="16177124" cy="1793540"/>
          </a:xfrm>
          <a:prstGeom prst="rect">
            <a:avLst/>
          </a:prstGeom>
          <a:ln w="28575">
            <a:solidFill>
              <a:schemeClr val="tx1"/>
            </a:solidFill>
          </a:ln>
        </p:spPr>
      </p:pic>
      <p:sp>
        <p:nvSpPr>
          <p:cNvPr id="7" name="Rectangle 6">
            <a:extLst>
              <a:ext uri="{FF2B5EF4-FFF2-40B4-BE49-F238E27FC236}">
                <a16:creationId xmlns:a16="http://schemas.microsoft.com/office/drawing/2014/main" id="{F70D62FB-4C85-2407-AB81-C111577E466C}"/>
              </a:ext>
            </a:extLst>
          </p:cNvPr>
          <p:cNvSpPr/>
          <p:nvPr/>
        </p:nvSpPr>
        <p:spPr>
          <a:xfrm>
            <a:off x="4552950" y="1584096"/>
            <a:ext cx="3219450" cy="3440116"/>
          </a:xfrm>
          <a:prstGeom prst="rect">
            <a:avLst/>
          </a:prstGeom>
          <a:solidFill>
            <a:srgbClr val="E58F39"/>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A64E64-5183-A201-E715-CE5981B4E23A}"/>
              </a:ext>
            </a:extLst>
          </p:cNvPr>
          <p:cNvSpPr txBox="1"/>
          <p:nvPr/>
        </p:nvSpPr>
        <p:spPr>
          <a:xfrm>
            <a:off x="4724901" y="2519324"/>
            <a:ext cx="2875547" cy="1569660"/>
          </a:xfrm>
          <a:prstGeom prst="rect">
            <a:avLst/>
          </a:prstGeom>
          <a:solidFill>
            <a:schemeClr val="bg1"/>
          </a:solidFill>
          <a:ln w="28575">
            <a:solidFill>
              <a:schemeClr val="tx1"/>
            </a:solidFill>
          </a:ln>
        </p:spPr>
        <p:txBody>
          <a:bodyPr wrap="square" rtlCol="0">
            <a:spAutoFit/>
          </a:bodyPr>
          <a:lstStyle/>
          <a:p>
            <a:pPr algn="ctr"/>
            <a:r>
              <a:rPr lang="en-GB" sz="2400"/>
              <a:t>According to Wool (2019) </a:t>
            </a:r>
            <a:r>
              <a:rPr lang="en-GB" sz="2400" i="0">
                <a:solidFill>
                  <a:srgbClr val="000000"/>
                </a:solidFill>
                <a:effectLst/>
                <a:latin typeface="Ivar Headline"/>
              </a:rPr>
              <a:t>There are two types of wellbeing. These are:</a:t>
            </a:r>
          </a:p>
        </p:txBody>
      </p:sp>
      <p:grpSp>
        <p:nvGrpSpPr>
          <p:cNvPr id="4" name="Group 3">
            <a:extLst>
              <a:ext uri="{FF2B5EF4-FFF2-40B4-BE49-F238E27FC236}">
                <a16:creationId xmlns:a16="http://schemas.microsoft.com/office/drawing/2014/main" id="{4E82C04A-2BDE-3CB9-3494-A83685690C55}"/>
              </a:ext>
            </a:extLst>
          </p:cNvPr>
          <p:cNvGrpSpPr/>
          <p:nvPr/>
        </p:nvGrpSpPr>
        <p:grpSpPr>
          <a:xfrm>
            <a:off x="657225" y="-3775304"/>
            <a:ext cx="3219450" cy="3440116"/>
            <a:chOff x="657225" y="1584096"/>
            <a:chExt cx="3219450" cy="3440116"/>
          </a:xfrm>
        </p:grpSpPr>
        <p:sp>
          <p:nvSpPr>
            <p:cNvPr id="6" name="Rectangle 5">
              <a:extLst>
                <a:ext uri="{FF2B5EF4-FFF2-40B4-BE49-F238E27FC236}">
                  <a16:creationId xmlns:a16="http://schemas.microsoft.com/office/drawing/2014/main" id="{5EEFAD44-DCC3-E280-12A7-27A899DEDD81}"/>
                </a:ext>
              </a:extLst>
            </p:cNvPr>
            <p:cNvSpPr/>
            <p:nvPr/>
          </p:nvSpPr>
          <p:spPr>
            <a:xfrm>
              <a:off x="657225" y="1584096"/>
              <a:ext cx="3219450" cy="3440116"/>
            </a:xfrm>
            <a:prstGeom prst="rect">
              <a:avLst/>
            </a:prstGeom>
            <a:solidFill>
              <a:srgbClr val="56B2B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219200" y="1833788"/>
              <a:ext cx="2095500" cy="461665"/>
            </a:xfrm>
            <a:prstGeom prst="rect">
              <a:avLst/>
            </a:prstGeom>
            <a:solidFill>
              <a:schemeClr val="bg1"/>
            </a:solidFill>
            <a:ln w="28575">
              <a:solidFill>
                <a:schemeClr val="tx1"/>
              </a:solidFill>
            </a:ln>
          </p:spPr>
          <p:txBody>
            <a:bodyPr wrap="square" rtlCol="0">
              <a:spAutoFit/>
            </a:bodyPr>
            <a:lstStyle/>
            <a:p>
              <a:pPr algn="ctr"/>
              <a:r>
                <a:rPr lang="en-GB" sz="2400" b="1"/>
                <a:t>Mental Health</a:t>
              </a:r>
            </a:p>
          </p:txBody>
        </p:sp>
        <p:pic>
          <p:nvPicPr>
            <p:cNvPr id="3" name="Picture 2">
              <a:extLst>
                <a:ext uri="{FF2B5EF4-FFF2-40B4-BE49-F238E27FC236}">
                  <a16:creationId xmlns:a16="http://schemas.microsoft.com/office/drawing/2014/main" id="{60716449-63A0-0155-218C-DD3825DDA93C}"/>
                </a:ext>
              </a:extLst>
            </p:cNvPr>
            <p:cNvPicPr>
              <a:picLocks noChangeAspect="1"/>
            </p:cNvPicPr>
            <p:nvPr/>
          </p:nvPicPr>
          <p:blipFill>
            <a:blip r:embed="rId5"/>
            <a:stretch>
              <a:fillRect/>
            </a:stretch>
          </p:blipFill>
          <p:spPr>
            <a:xfrm>
              <a:off x="755838" y="2545145"/>
              <a:ext cx="3037107" cy="2298024"/>
            </a:xfrm>
            <a:prstGeom prst="rect">
              <a:avLst/>
            </a:prstGeom>
          </p:spPr>
        </p:pic>
      </p:grpSp>
      <p:grpSp>
        <p:nvGrpSpPr>
          <p:cNvPr id="5" name="Group 4">
            <a:extLst>
              <a:ext uri="{FF2B5EF4-FFF2-40B4-BE49-F238E27FC236}">
                <a16:creationId xmlns:a16="http://schemas.microsoft.com/office/drawing/2014/main" id="{F0C5F54C-DC7C-A0F8-3416-4971AA2B4698}"/>
              </a:ext>
            </a:extLst>
          </p:cNvPr>
          <p:cNvGrpSpPr/>
          <p:nvPr/>
        </p:nvGrpSpPr>
        <p:grpSpPr>
          <a:xfrm>
            <a:off x="8382000" y="7337196"/>
            <a:ext cx="3286126" cy="3440116"/>
            <a:chOff x="8382000" y="1584096"/>
            <a:chExt cx="3286126" cy="3440116"/>
          </a:xfrm>
        </p:grpSpPr>
        <p:sp>
          <p:nvSpPr>
            <p:cNvPr id="8" name="Rectangle 7">
              <a:extLst>
                <a:ext uri="{FF2B5EF4-FFF2-40B4-BE49-F238E27FC236}">
                  <a16:creationId xmlns:a16="http://schemas.microsoft.com/office/drawing/2014/main" id="{608DF748-9734-57D4-ABFE-BB9DE298F6C5}"/>
                </a:ext>
              </a:extLst>
            </p:cNvPr>
            <p:cNvSpPr/>
            <p:nvPr/>
          </p:nvSpPr>
          <p:spPr>
            <a:xfrm>
              <a:off x="8382000" y="1584096"/>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8448675" y="1937485"/>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1833788"/>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grpSp>
      <p:pic>
        <p:nvPicPr>
          <p:cNvPr id="29" name="Audio 28">
            <a:hlinkClick r:id="" action="ppaction://media"/>
            <a:extLst>
              <a:ext uri="{FF2B5EF4-FFF2-40B4-BE49-F238E27FC236}">
                <a16:creationId xmlns:a16="http://schemas.microsoft.com/office/drawing/2014/main" id="{0491F658-7DE6-2E8C-1484-2012B7FFE41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19269143"/>
      </p:ext>
    </p:extLst>
  </p:cSld>
  <p:clrMapOvr>
    <a:masterClrMapping/>
  </p:clrMapOvr>
  <p:transition spd="slow" advTm="7044">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square with white dots&#10;&#10;Description automatically generated with medium confidence">
            <a:extLst>
              <a:ext uri="{FF2B5EF4-FFF2-40B4-BE49-F238E27FC236}">
                <a16:creationId xmlns:a16="http://schemas.microsoft.com/office/drawing/2014/main" id="{CACAF74D-935D-4CEA-1286-C3E26C71DA23}"/>
              </a:ext>
            </a:extLst>
          </p:cNvPr>
          <p:cNvPicPr>
            <a:picLocks noChangeAspect="1"/>
          </p:cNvPicPr>
          <p:nvPr/>
        </p:nvPicPr>
        <p:blipFill rotWithShape="1">
          <a:blip r:embed="rId4">
            <a:extLst>
              <a:ext uri="{28A0092B-C50C-407E-A947-70E740481C1C}">
                <a14:useLocalDpi xmlns:a14="http://schemas.microsoft.com/office/drawing/2010/main" val="0"/>
              </a:ext>
            </a:extLst>
          </a:blip>
          <a:srcRect b="73848"/>
          <a:stretch/>
        </p:blipFill>
        <p:spPr>
          <a:xfrm rot="352528">
            <a:off x="-1565255" y="5847500"/>
            <a:ext cx="16177124" cy="1793540"/>
          </a:xfrm>
          <a:prstGeom prst="rect">
            <a:avLst/>
          </a:prstGeom>
          <a:ln w="28575">
            <a:solidFill>
              <a:schemeClr val="tx1"/>
            </a:solidFill>
          </a:ln>
        </p:spPr>
      </p:pic>
      <p:sp>
        <p:nvSpPr>
          <p:cNvPr id="6" name="Rectangle 5">
            <a:extLst>
              <a:ext uri="{FF2B5EF4-FFF2-40B4-BE49-F238E27FC236}">
                <a16:creationId xmlns:a16="http://schemas.microsoft.com/office/drawing/2014/main" id="{5EEFAD44-DCC3-E280-12A7-27A899DEDD81}"/>
              </a:ext>
            </a:extLst>
          </p:cNvPr>
          <p:cNvSpPr/>
          <p:nvPr/>
        </p:nvSpPr>
        <p:spPr>
          <a:xfrm>
            <a:off x="657225" y="1584096"/>
            <a:ext cx="3219450" cy="3440116"/>
          </a:xfrm>
          <a:prstGeom prst="rect">
            <a:avLst/>
          </a:prstGeom>
          <a:solidFill>
            <a:srgbClr val="56B2B2"/>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70D62FB-4C85-2407-AB81-C111577E466C}"/>
              </a:ext>
            </a:extLst>
          </p:cNvPr>
          <p:cNvSpPr/>
          <p:nvPr/>
        </p:nvSpPr>
        <p:spPr>
          <a:xfrm>
            <a:off x="4552950" y="1584096"/>
            <a:ext cx="3219450" cy="3440116"/>
          </a:xfrm>
          <a:prstGeom prst="rect">
            <a:avLst/>
          </a:prstGeom>
          <a:solidFill>
            <a:srgbClr val="E58F39"/>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1584096"/>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219200" y="1833788"/>
            <a:ext cx="2095500" cy="461665"/>
          </a:xfrm>
          <a:prstGeom prst="rect">
            <a:avLst/>
          </a:prstGeom>
          <a:solidFill>
            <a:schemeClr val="bg1"/>
          </a:solidFill>
          <a:ln w="28575">
            <a:solidFill>
              <a:schemeClr val="tx1"/>
            </a:solidFill>
          </a:ln>
        </p:spPr>
        <p:txBody>
          <a:bodyPr wrap="square" rtlCol="0">
            <a:spAutoFit/>
          </a:bodyPr>
          <a:lstStyle/>
          <a:p>
            <a:pPr algn="ctr"/>
            <a:r>
              <a:rPr lang="en-GB" sz="2400" b="1"/>
              <a:t>Mental Health</a:t>
            </a:r>
          </a:p>
        </p:txBody>
      </p:sp>
      <p:pic>
        <p:nvPicPr>
          <p:cNvPr id="3" name="Picture 2">
            <a:extLst>
              <a:ext uri="{FF2B5EF4-FFF2-40B4-BE49-F238E27FC236}">
                <a16:creationId xmlns:a16="http://schemas.microsoft.com/office/drawing/2014/main" id="{60716449-63A0-0155-218C-DD3825DDA93C}"/>
              </a:ext>
            </a:extLst>
          </p:cNvPr>
          <p:cNvPicPr>
            <a:picLocks noChangeAspect="1"/>
          </p:cNvPicPr>
          <p:nvPr/>
        </p:nvPicPr>
        <p:blipFill>
          <a:blip r:embed="rId5"/>
          <a:stretch>
            <a:fillRect/>
          </a:stretch>
        </p:blipFill>
        <p:spPr>
          <a:xfrm>
            <a:off x="755838" y="2545145"/>
            <a:ext cx="3037107" cy="2298024"/>
          </a:xfrm>
          <a:prstGeom prst="rect">
            <a:avLst/>
          </a:prstGeom>
        </p:spPr>
      </p:pic>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8448675" y="1937485"/>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1833788"/>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4" name="TextBox 3">
            <a:extLst>
              <a:ext uri="{FF2B5EF4-FFF2-40B4-BE49-F238E27FC236}">
                <a16:creationId xmlns:a16="http://schemas.microsoft.com/office/drawing/2014/main" id="{4A76FDA6-06BB-CA2C-0CA2-BAF105751B84}"/>
              </a:ext>
            </a:extLst>
          </p:cNvPr>
          <p:cNvSpPr txBox="1"/>
          <p:nvPr/>
        </p:nvSpPr>
        <p:spPr>
          <a:xfrm>
            <a:off x="4724901" y="2519324"/>
            <a:ext cx="2875547" cy="1569660"/>
          </a:xfrm>
          <a:prstGeom prst="rect">
            <a:avLst/>
          </a:prstGeom>
          <a:solidFill>
            <a:schemeClr val="bg1"/>
          </a:solidFill>
          <a:ln w="28575">
            <a:solidFill>
              <a:schemeClr val="tx1"/>
            </a:solidFill>
          </a:ln>
        </p:spPr>
        <p:txBody>
          <a:bodyPr wrap="square" rtlCol="0">
            <a:spAutoFit/>
          </a:bodyPr>
          <a:lstStyle/>
          <a:p>
            <a:pPr algn="ctr"/>
            <a:r>
              <a:rPr lang="en-GB" sz="2400"/>
              <a:t>According to Wool (2019) </a:t>
            </a:r>
            <a:r>
              <a:rPr lang="en-GB" sz="2400" i="0">
                <a:solidFill>
                  <a:srgbClr val="000000"/>
                </a:solidFill>
                <a:effectLst/>
                <a:latin typeface="Ivar Headline"/>
              </a:rPr>
              <a:t>There are two types of wellbeing. These are:</a:t>
            </a:r>
          </a:p>
        </p:txBody>
      </p:sp>
      <p:pic>
        <p:nvPicPr>
          <p:cNvPr id="26" name="Audio 25">
            <a:hlinkClick r:id="" action="ppaction://media"/>
            <a:extLst>
              <a:ext uri="{FF2B5EF4-FFF2-40B4-BE49-F238E27FC236}">
                <a16:creationId xmlns:a16="http://schemas.microsoft.com/office/drawing/2014/main" id="{CE1BA8F1-874A-1D2C-22E2-50C070FA4C36}"/>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31828586"/>
      </p:ext>
    </p:extLst>
  </p:cSld>
  <p:clrMapOvr>
    <a:masterClrMapping/>
  </p:clrMapOvr>
  <mc:AlternateContent xmlns:mc="http://schemas.openxmlformats.org/markup-compatibility/2006" xmlns:p14="http://schemas.microsoft.com/office/powerpoint/2010/main">
    <mc:Choice Requires="p14">
      <p:transition p14:dur="0" advTm="4765"/>
    </mc:Choice>
    <mc:Fallback xmlns="">
      <p:transition advTm="4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716449-63A0-0155-218C-DD3825DDA93C}"/>
              </a:ext>
            </a:extLst>
          </p:cNvPr>
          <p:cNvPicPr>
            <a:picLocks noChangeAspect="1"/>
          </p:cNvPicPr>
          <p:nvPr/>
        </p:nvPicPr>
        <p:blipFill>
          <a:blip r:embed="rId4"/>
          <a:stretch>
            <a:fillRect/>
          </a:stretch>
        </p:blipFill>
        <p:spPr>
          <a:xfrm>
            <a:off x="755838" y="-2433986"/>
            <a:ext cx="3037107" cy="2298024"/>
          </a:xfrm>
          <a:prstGeom prst="rect">
            <a:avLst/>
          </a:prstGeom>
        </p:spPr>
      </p:pic>
      <p:pic>
        <p:nvPicPr>
          <p:cNvPr id="2" name="Picture 1" descr="A green square with white dots&#10;&#10;Description automatically generated with medium confidence">
            <a:extLst>
              <a:ext uri="{FF2B5EF4-FFF2-40B4-BE49-F238E27FC236}">
                <a16:creationId xmlns:a16="http://schemas.microsoft.com/office/drawing/2014/main" id="{CACAF74D-935D-4CEA-1286-C3E26C71DA23}"/>
              </a:ext>
            </a:extLst>
          </p:cNvPr>
          <p:cNvPicPr>
            <a:picLocks noChangeAspect="1"/>
          </p:cNvPicPr>
          <p:nvPr/>
        </p:nvPicPr>
        <p:blipFill rotWithShape="1">
          <a:blip r:embed="rId5">
            <a:extLst>
              <a:ext uri="{28A0092B-C50C-407E-A947-70E740481C1C}">
                <a14:useLocalDpi xmlns:a14="http://schemas.microsoft.com/office/drawing/2010/main" val="0"/>
              </a:ext>
            </a:extLst>
          </a:blip>
          <a:srcRect b="73848"/>
          <a:stretch/>
        </p:blipFill>
        <p:spPr>
          <a:xfrm rot="352528">
            <a:off x="-1565255" y="7681287"/>
            <a:ext cx="16177124" cy="1793540"/>
          </a:xfrm>
          <a:prstGeom prst="rect">
            <a:avLst/>
          </a:prstGeom>
          <a:ln w="28575">
            <a:solidFill>
              <a:schemeClr val="tx1"/>
            </a:solidFill>
          </a:ln>
        </p:spPr>
      </p:pic>
      <p:sp>
        <p:nvSpPr>
          <p:cNvPr id="6" name="Rectangle 5">
            <a:extLst>
              <a:ext uri="{FF2B5EF4-FFF2-40B4-BE49-F238E27FC236}">
                <a16:creationId xmlns:a16="http://schemas.microsoft.com/office/drawing/2014/main" id="{5EEFAD44-DCC3-E280-12A7-27A899DEDD81}"/>
              </a:ext>
            </a:extLst>
          </p:cNvPr>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F70D62FB-4C85-2407-AB81-C111577E466C}"/>
              </a:ext>
            </a:extLst>
          </p:cNvPr>
          <p:cNvSpPr/>
          <p:nvPr/>
        </p:nvSpPr>
        <p:spPr>
          <a:xfrm>
            <a:off x="4552950" y="-3587976"/>
            <a:ext cx="3219450" cy="3440116"/>
          </a:xfrm>
          <a:prstGeom prst="rect">
            <a:avLst/>
          </a:prstGeom>
          <a:solidFill>
            <a:srgbClr val="E58F39"/>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EEA64E64-5183-A201-E715-CE5981B4E23A}"/>
              </a:ext>
            </a:extLst>
          </p:cNvPr>
          <p:cNvSpPr txBox="1"/>
          <p:nvPr/>
        </p:nvSpPr>
        <p:spPr>
          <a:xfrm>
            <a:off x="4724901" y="-3564180"/>
            <a:ext cx="2875547" cy="3416320"/>
          </a:xfrm>
          <a:prstGeom prst="rect">
            <a:avLst/>
          </a:prstGeom>
          <a:solidFill>
            <a:schemeClr val="bg1"/>
          </a:solidFill>
          <a:ln w="28575">
            <a:solidFill>
              <a:schemeClr val="tx1"/>
            </a:solidFill>
          </a:ln>
        </p:spPr>
        <p:txBody>
          <a:bodyPr wrap="square" rtlCol="0">
            <a:spAutoFit/>
          </a:bodyPr>
          <a:lstStyle/>
          <a:p>
            <a:pPr algn="ctr"/>
            <a:r>
              <a:rPr lang="en-GB" sz="2400"/>
              <a:t>According to Maggie Wool (2019) </a:t>
            </a:r>
            <a:r>
              <a:rPr lang="en-GB" sz="2400" i="0">
                <a:solidFill>
                  <a:srgbClr val="000000"/>
                </a:solidFill>
                <a:effectLst/>
                <a:latin typeface="Ivar Headline"/>
              </a:rPr>
              <a:t>Understanding the difference between health and well-being. Better Up. There are two types of wellbeing. These are:</a:t>
            </a:r>
          </a:p>
        </p:txBody>
      </p:sp>
      <p:sp>
        <p:nvSpPr>
          <p:cNvPr id="9" name="TextBox 8">
            <a:extLst>
              <a:ext uri="{FF2B5EF4-FFF2-40B4-BE49-F238E27FC236}">
                <a16:creationId xmlns:a16="http://schemas.microsoft.com/office/drawing/2014/main" id="{578FF5CF-FE3A-1B26-71AF-5B50099AF8D4}"/>
              </a:ext>
            </a:extLst>
          </p:cNvPr>
          <p:cNvSpPr txBox="1"/>
          <p:nvPr/>
        </p:nvSpPr>
        <p:spPr>
          <a:xfrm>
            <a:off x="178891" y="120653"/>
            <a:ext cx="3614054" cy="707886"/>
          </a:xfrm>
          <a:prstGeom prst="rect">
            <a:avLst/>
          </a:prstGeom>
          <a:solidFill>
            <a:schemeClr val="bg1"/>
          </a:solidFill>
          <a:ln w="28575">
            <a:solidFill>
              <a:schemeClr val="tx1"/>
            </a:solidFill>
          </a:ln>
        </p:spPr>
        <p:txBody>
          <a:bodyPr wrap="square" rtlCol="0">
            <a:spAutoFit/>
          </a:bodyPr>
          <a:lstStyle/>
          <a:p>
            <a:pPr algn="ctr"/>
            <a:r>
              <a:rPr lang="en-GB" sz="4000" b="1"/>
              <a:t>Mental Health</a:t>
            </a:r>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pic>
        <p:nvPicPr>
          <p:cNvPr id="23" name="Audio 22">
            <a:hlinkClick r:id="" action="ppaction://media"/>
            <a:extLst>
              <a:ext uri="{FF2B5EF4-FFF2-40B4-BE49-F238E27FC236}">
                <a16:creationId xmlns:a16="http://schemas.microsoft.com/office/drawing/2014/main" id="{7141D379-0D98-EA2E-B40D-FA91C5F66DC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7751141"/>
      </p:ext>
    </p:extLst>
  </p:cSld>
  <p:clrMapOvr>
    <a:masterClrMapping/>
  </p:clrMapOvr>
  <mc:AlternateContent xmlns:mc="http://schemas.openxmlformats.org/markup-compatibility/2006" xmlns:p14="http://schemas.microsoft.com/office/powerpoint/2010/main">
    <mc:Choice Requires="p14">
      <p:transition p14:dur="0" advTm="3763"/>
    </mc:Choice>
    <mc:Fallback xmlns="">
      <p:transition advTm="37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78891" y="120653"/>
            <a:ext cx="3614054" cy="707886"/>
          </a:xfrm>
          <a:prstGeom prst="rect">
            <a:avLst/>
          </a:prstGeom>
          <a:solidFill>
            <a:schemeClr val="bg1"/>
          </a:solidFill>
          <a:ln w="28575">
            <a:solidFill>
              <a:schemeClr val="tx1"/>
            </a:solidFill>
          </a:ln>
        </p:spPr>
        <p:txBody>
          <a:bodyPr wrap="square" rtlCol="0">
            <a:spAutoFit/>
          </a:bodyPr>
          <a:lstStyle/>
          <a:p>
            <a:pPr algn="ctr"/>
            <a:r>
              <a:rPr lang="en-GB" sz="4000" b="1"/>
              <a:t>Mental Health</a:t>
            </a:r>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2" name="TextBox 1">
            <a:extLst>
              <a:ext uri="{FF2B5EF4-FFF2-40B4-BE49-F238E27FC236}">
                <a16:creationId xmlns:a16="http://schemas.microsoft.com/office/drawing/2014/main" id="{095F1738-3C98-7EB7-77C3-D949D48444CE}"/>
              </a:ext>
            </a:extLst>
          </p:cNvPr>
          <p:cNvSpPr txBox="1"/>
          <p:nvPr/>
        </p:nvSpPr>
        <p:spPr>
          <a:xfrm>
            <a:off x="178891" y="1006410"/>
            <a:ext cx="11799750" cy="830997"/>
          </a:xfrm>
          <a:prstGeom prst="rect">
            <a:avLst/>
          </a:prstGeom>
          <a:solidFill>
            <a:schemeClr val="bg1"/>
          </a:solidFill>
          <a:ln w="28575">
            <a:solidFill>
              <a:schemeClr val="tx1"/>
            </a:solidFill>
          </a:ln>
        </p:spPr>
        <p:txBody>
          <a:bodyPr wrap="square" rtlCol="0">
            <a:spAutoFit/>
          </a:bodyPr>
          <a:lstStyle/>
          <a:p>
            <a:r>
              <a:rPr lang="en-GB" sz="2400" err="1"/>
              <a:t>Felman</a:t>
            </a:r>
            <a:r>
              <a:rPr lang="en-GB" sz="2400"/>
              <a:t> and Ann Tee-</a:t>
            </a:r>
            <a:r>
              <a:rPr lang="en-GB" sz="2400" err="1"/>
              <a:t>Melgerito</a:t>
            </a:r>
            <a:r>
              <a:rPr lang="en-GB" sz="2400"/>
              <a:t> (2020) describes mental health as being “</a:t>
            </a:r>
            <a:r>
              <a:rPr lang="en-GB" sz="2400" i="1"/>
              <a:t>how people think, feel and behave</a:t>
            </a:r>
            <a:r>
              <a:rPr lang="en-GB" sz="2400"/>
              <a:t>”. Breaking this down into three categories would give us:</a:t>
            </a:r>
          </a:p>
        </p:txBody>
      </p:sp>
      <p:pic>
        <p:nvPicPr>
          <p:cNvPr id="13" name="Audio 12">
            <a:hlinkClick r:id="" action="ppaction://media"/>
            <a:extLst>
              <a:ext uri="{FF2B5EF4-FFF2-40B4-BE49-F238E27FC236}">
                <a16:creationId xmlns:a16="http://schemas.microsoft.com/office/drawing/2014/main" id="{A8F1B4CB-C1EE-18C7-4EAE-C11EFC864C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01928859"/>
      </p:ext>
    </p:extLst>
  </p:cSld>
  <p:clrMapOvr>
    <a:masterClrMapping/>
  </p:clrMapOvr>
  <mc:AlternateContent xmlns:mc="http://schemas.openxmlformats.org/markup-compatibility/2006" xmlns:p14="http://schemas.microsoft.com/office/powerpoint/2010/main">
    <mc:Choice Requires="p14">
      <p:transition p14:dur="0" advTm="10705"/>
    </mc:Choice>
    <mc:Fallback xmlns="">
      <p:transition advTm="107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a:spLocks noGrp="1" noRot="1" noMove="1" noResize="1" noEditPoints="1" noAdjustHandles="1" noChangeArrowheads="1" noChangeShapeType="1"/>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90801ED-8091-B8C0-F0C7-0CB62B6BAF69}"/>
              </a:ext>
            </a:extLst>
          </p:cNvPr>
          <p:cNvSpPr/>
          <p:nvPr/>
        </p:nvSpPr>
        <p:spPr>
          <a:xfrm>
            <a:off x="178890" y="3255317"/>
            <a:ext cx="2821574" cy="350795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78891" y="120653"/>
            <a:ext cx="3614054" cy="707886"/>
          </a:xfrm>
          <a:prstGeom prst="rect">
            <a:avLst/>
          </a:prstGeom>
          <a:solidFill>
            <a:schemeClr val="bg1"/>
          </a:solidFill>
          <a:ln w="28575">
            <a:solidFill>
              <a:schemeClr val="tx1"/>
            </a:solidFill>
          </a:ln>
        </p:spPr>
        <p:txBody>
          <a:bodyPr wrap="square" rtlCol="0">
            <a:spAutoFit/>
          </a:bodyPr>
          <a:lstStyle/>
          <a:p>
            <a:pPr algn="ctr"/>
            <a:r>
              <a:rPr lang="en-GB" sz="4000" b="1"/>
              <a:t>Mental Health</a:t>
            </a:r>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14" name="TextBox 13">
            <a:extLst>
              <a:ext uri="{FF2B5EF4-FFF2-40B4-BE49-F238E27FC236}">
                <a16:creationId xmlns:a16="http://schemas.microsoft.com/office/drawing/2014/main" id="{82B1F3EA-1FEB-CEB2-2D6D-5507C0CB97EB}"/>
              </a:ext>
            </a:extLst>
          </p:cNvPr>
          <p:cNvSpPr txBox="1"/>
          <p:nvPr/>
        </p:nvSpPr>
        <p:spPr>
          <a:xfrm>
            <a:off x="178891" y="1006410"/>
            <a:ext cx="11799750" cy="830997"/>
          </a:xfrm>
          <a:prstGeom prst="rect">
            <a:avLst/>
          </a:prstGeom>
          <a:solidFill>
            <a:schemeClr val="bg1"/>
          </a:solidFill>
          <a:ln w="28575">
            <a:solidFill>
              <a:schemeClr val="tx1"/>
            </a:solidFill>
          </a:ln>
        </p:spPr>
        <p:txBody>
          <a:bodyPr wrap="square" rtlCol="0">
            <a:spAutoFit/>
          </a:bodyPr>
          <a:lstStyle/>
          <a:p>
            <a:r>
              <a:rPr lang="en-GB" sz="2400" err="1"/>
              <a:t>Felman</a:t>
            </a:r>
            <a:r>
              <a:rPr lang="en-GB" sz="2400"/>
              <a:t> and Ann Tee-</a:t>
            </a:r>
            <a:r>
              <a:rPr lang="en-GB" sz="2400" err="1"/>
              <a:t>Melgerito</a:t>
            </a:r>
            <a:r>
              <a:rPr lang="en-GB" sz="2400"/>
              <a:t> (2020) describes mental health as being “</a:t>
            </a:r>
            <a:r>
              <a:rPr lang="en-GB" sz="2400" i="1"/>
              <a:t>how people think, feel and behave</a:t>
            </a:r>
            <a:r>
              <a:rPr lang="en-GB" sz="2400"/>
              <a:t>”. Breaking this down into three categories would give us:</a:t>
            </a:r>
          </a:p>
        </p:txBody>
      </p:sp>
      <p:sp>
        <p:nvSpPr>
          <p:cNvPr id="2" name="TextBox 1">
            <a:extLst>
              <a:ext uri="{FF2B5EF4-FFF2-40B4-BE49-F238E27FC236}">
                <a16:creationId xmlns:a16="http://schemas.microsoft.com/office/drawing/2014/main" id="{13FE3B6D-059C-666E-FC83-D6C3A9577F03}"/>
              </a:ext>
            </a:extLst>
          </p:cNvPr>
          <p:cNvSpPr txBox="1"/>
          <p:nvPr/>
        </p:nvSpPr>
        <p:spPr>
          <a:xfrm>
            <a:off x="178891" y="2671257"/>
            <a:ext cx="2821574" cy="461665"/>
          </a:xfrm>
          <a:prstGeom prst="rect">
            <a:avLst/>
          </a:prstGeom>
          <a:solidFill>
            <a:schemeClr val="accent1">
              <a:lumMod val="40000"/>
              <a:lumOff val="60000"/>
            </a:schemeClr>
          </a:solidFill>
          <a:ln w="28575">
            <a:solidFill>
              <a:schemeClr val="tx1"/>
            </a:solidFill>
          </a:ln>
        </p:spPr>
        <p:txBody>
          <a:bodyPr wrap="square" rtlCol="0">
            <a:spAutoFit/>
          </a:bodyPr>
          <a:lstStyle/>
          <a:p>
            <a:r>
              <a:rPr lang="en-GB" sz="2400" b="1"/>
              <a:t>Psychological Impact</a:t>
            </a:r>
          </a:p>
        </p:txBody>
      </p:sp>
      <p:sp>
        <p:nvSpPr>
          <p:cNvPr id="3" name="TextBox 2">
            <a:extLst>
              <a:ext uri="{FF2B5EF4-FFF2-40B4-BE49-F238E27FC236}">
                <a16:creationId xmlns:a16="http://schemas.microsoft.com/office/drawing/2014/main" id="{7A2C9895-578B-4457-64DA-DA2DD72CB6AE}"/>
              </a:ext>
            </a:extLst>
          </p:cNvPr>
          <p:cNvSpPr txBox="1"/>
          <p:nvPr/>
        </p:nvSpPr>
        <p:spPr>
          <a:xfrm>
            <a:off x="4667979" y="2686239"/>
            <a:ext cx="2821574" cy="461665"/>
          </a:xfrm>
          <a:prstGeom prst="rect">
            <a:avLst/>
          </a:prstGeom>
          <a:solidFill>
            <a:schemeClr val="accent2">
              <a:lumMod val="60000"/>
              <a:lumOff val="40000"/>
            </a:schemeClr>
          </a:solidFill>
          <a:ln w="28575">
            <a:solidFill>
              <a:schemeClr val="tx1"/>
            </a:solidFill>
          </a:ln>
        </p:spPr>
        <p:txBody>
          <a:bodyPr wrap="square" rtlCol="0">
            <a:spAutoFit/>
          </a:bodyPr>
          <a:lstStyle/>
          <a:p>
            <a:r>
              <a:rPr lang="en-GB" sz="2400" b="1"/>
              <a:t>Emotional Impact</a:t>
            </a:r>
          </a:p>
        </p:txBody>
      </p:sp>
      <p:sp>
        <p:nvSpPr>
          <p:cNvPr id="4" name="TextBox 3">
            <a:extLst>
              <a:ext uri="{FF2B5EF4-FFF2-40B4-BE49-F238E27FC236}">
                <a16:creationId xmlns:a16="http://schemas.microsoft.com/office/drawing/2014/main" id="{3B87D72F-6E72-3FEC-BA8A-78CDC15BD2FE}"/>
              </a:ext>
            </a:extLst>
          </p:cNvPr>
          <p:cNvSpPr txBox="1"/>
          <p:nvPr/>
        </p:nvSpPr>
        <p:spPr>
          <a:xfrm>
            <a:off x="9157067" y="2686239"/>
            <a:ext cx="2821574" cy="46166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2400" b="1"/>
              <a:t>Physical Impact</a:t>
            </a:r>
          </a:p>
        </p:txBody>
      </p:sp>
      <p:pic>
        <p:nvPicPr>
          <p:cNvPr id="2050" name="Picture 2" descr="Premium Vector | Furious man feeling emotional in 2023 | Guy drawing, Man,  Emotions">
            <a:extLst>
              <a:ext uri="{FF2B5EF4-FFF2-40B4-BE49-F238E27FC236}">
                <a16:creationId xmlns:a16="http://schemas.microsoft.com/office/drawing/2014/main" id="{FA8D29CB-E619-DD9C-6E0B-CCB862C460B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89" r="23543"/>
          <a:stretch/>
        </p:blipFill>
        <p:spPr bwMode="auto">
          <a:xfrm>
            <a:off x="4667980" y="3254528"/>
            <a:ext cx="2821574" cy="35087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dical psychology, icon, vector on white background. 14971120 Vector Art  at Vecteezy">
            <a:extLst>
              <a:ext uri="{FF2B5EF4-FFF2-40B4-BE49-F238E27FC236}">
                <a16:creationId xmlns:a16="http://schemas.microsoft.com/office/drawing/2014/main" id="{9FABC3B5-5723-8725-FCFD-90158CA25B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78891" y="3670255"/>
            <a:ext cx="2826027" cy="26772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eople doing physical activity healthy lifestyle Vector Image">
            <a:extLst>
              <a:ext uri="{FF2B5EF4-FFF2-40B4-BE49-F238E27FC236}">
                <a16:creationId xmlns:a16="http://schemas.microsoft.com/office/drawing/2014/main" id="{24222E38-5937-8168-B953-BDD1E2615E6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3177" r="23345" b="14675"/>
          <a:stretch/>
        </p:blipFill>
        <p:spPr bwMode="auto">
          <a:xfrm>
            <a:off x="9152616" y="3250611"/>
            <a:ext cx="2821574" cy="3511786"/>
          </a:xfrm>
          <a:prstGeom prst="rect">
            <a:avLst/>
          </a:prstGeom>
          <a:noFill/>
          <a:extLst>
            <a:ext uri="{909E8E84-426E-40DD-AFC4-6F175D3DCCD1}">
              <a14:hiddenFill xmlns:a14="http://schemas.microsoft.com/office/drawing/2010/main">
                <a:solidFill>
                  <a:srgbClr val="FFFFFF"/>
                </a:solidFill>
              </a14:hiddenFill>
            </a:ext>
          </a:extLst>
        </p:spPr>
      </p:pic>
      <p:pic>
        <p:nvPicPr>
          <p:cNvPr id="16" name="Audio 15">
            <a:hlinkClick r:id="" action="ppaction://media"/>
            <a:extLst>
              <a:ext uri="{FF2B5EF4-FFF2-40B4-BE49-F238E27FC236}">
                <a16:creationId xmlns:a16="http://schemas.microsoft.com/office/drawing/2014/main" id="{986F6987-32C8-FF19-F888-3802F8820FC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25123106"/>
      </p:ext>
    </p:extLst>
  </p:cSld>
  <p:clrMapOvr>
    <a:masterClrMapping/>
  </p:clrMapOvr>
  <mc:AlternateContent xmlns:mc="http://schemas.openxmlformats.org/markup-compatibility/2006" xmlns:p14="http://schemas.microsoft.com/office/powerpoint/2010/main">
    <mc:Choice Requires="p14">
      <p:transition p14:dur="0" advTm="5910"/>
    </mc:Choice>
    <mc:Fallback xmlns="">
      <p:transition advTm="5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a:spLocks noGrp="1" noRot="1" noMove="1" noResize="1" noEditPoints="1" noAdjustHandles="1" noChangeArrowheads="1" noChangeShapeType="1"/>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90801ED-8091-B8C0-F0C7-0CB62B6BAF69}"/>
              </a:ext>
            </a:extLst>
          </p:cNvPr>
          <p:cNvSpPr/>
          <p:nvPr/>
        </p:nvSpPr>
        <p:spPr>
          <a:xfrm>
            <a:off x="178891" y="877249"/>
            <a:ext cx="11769253" cy="5701129"/>
          </a:xfrm>
          <a:prstGeom prst="rect">
            <a:avLst/>
          </a:prstGeom>
          <a:solidFill>
            <a:schemeClr val="bg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78891" y="-3499287"/>
            <a:ext cx="3614054" cy="707886"/>
          </a:xfrm>
          <a:prstGeom prst="rect">
            <a:avLst/>
          </a:prstGeom>
          <a:solidFill>
            <a:schemeClr val="bg1"/>
          </a:solidFill>
          <a:ln w="28575">
            <a:solidFill>
              <a:schemeClr val="tx1"/>
            </a:solidFill>
          </a:ln>
        </p:spPr>
        <p:txBody>
          <a:bodyPr wrap="square" rtlCol="0">
            <a:spAutoFit/>
          </a:bodyPr>
          <a:lstStyle/>
          <a:p>
            <a:pPr algn="ctr"/>
            <a:r>
              <a:rPr lang="en-GB" sz="4000" b="1"/>
              <a:t>Mental Health</a:t>
            </a:r>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14" name="TextBox 13">
            <a:extLst>
              <a:ext uri="{FF2B5EF4-FFF2-40B4-BE49-F238E27FC236}">
                <a16:creationId xmlns:a16="http://schemas.microsoft.com/office/drawing/2014/main" id="{82B1F3EA-1FEB-CEB2-2D6D-5507C0CB97EB}"/>
              </a:ext>
            </a:extLst>
          </p:cNvPr>
          <p:cNvSpPr txBox="1"/>
          <p:nvPr/>
        </p:nvSpPr>
        <p:spPr>
          <a:xfrm>
            <a:off x="178891" y="-2456185"/>
            <a:ext cx="11799750" cy="1200329"/>
          </a:xfrm>
          <a:prstGeom prst="rect">
            <a:avLst/>
          </a:prstGeom>
          <a:solidFill>
            <a:schemeClr val="bg1"/>
          </a:solidFill>
          <a:ln w="28575">
            <a:solidFill>
              <a:schemeClr val="tx1"/>
            </a:solidFill>
          </a:ln>
        </p:spPr>
        <p:txBody>
          <a:bodyPr wrap="square" rtlCol="0">
            <a:spAutoFit/>
          </a:bodyPr>
          <a:lstStyle/>
          <a:p>
            <a:r>
              <a:rPr lang="en-GB" sz="2400"/>
              <a:t>Medical News Today describes mental health as being “how people think, feel and behave”. We can expand on this into more medical terms, being able to describe it as the psychological, emotional and physical wellbeing of a person.</a:t>
            </a:r>
          </a:p>
        </p:txBody>
      </p:sp>
      <p:sp>
        <p:nvSpPr>
          <p:cNvPr id="2" name="TextBox 1">
            <a:extLst>
              <a:ext uri="{FF2B5EF4-FFF2-40B4-BE49-F238E27FC236}">
                <a16:creationId xmlns:a16="http://schemas.microsoft.com/office/drawing/2014/main" id="{13FE3B6D-059C-666E-FC83-D6C3A9577F03}"/>
              </a:ext>
            </a:extLst>
          </p:cNvPr>
          <p:cNvSpPr txBox="1"/>
          <p:nvPr/>
        </p:nvSpPr>
        <p:spPr>
          <a:xfrm>
            <a:off x="204937" y="279622"/>
            <a:ext cx="2821574" cy="461665"/>
          </a:xfrm>
          <a:prstGeom prst="rect">
            <a:avLst/>
          </a:prstGeom>
          <a:solidFill>
            <a:schemeClr val="accent1">
              <a:lumMod val="40000"/>
              <a:lumOff val="60000"/>
            </a:schemeClr>
          </a:solidFill>
          <a:ln w="28575">
            <a:solidFill>
              <a:schemeClr val="tx1"/>
            </a:solidFill>
          </a:ln>
        </p:spPr>
        <p:txBody>
          <a:bodyPr wrap="square" rtlCol="0">
            <a:spAutoFit/>
          </a:bodyPr>
          <a:lstStyle/>
          <a:p>
            <a:r>
              <a:rPr lang="en-GB" sz="2400" b="1"/>
              <a:t>Psychological Impact</a:t>
            </a:r>
          </a:p>
        </p:txBody>
      </p:sp>
      <p:sp>
        <p:nvSpPr>
          <p:cNvPr id="3" name="TextBox 2">
            <a:extLst>
              <a:ext uri="{FF2B5EF4-FFF2-40B4-BE49-F238E27FC236}">
                <a16:creationId xmlns:a16="http://schemas.microsoft.com/office/drawing/2014/main" id="{7A2C9895-578B-4457-64DA-DA2DD72CB6AE}"/>
              </a:ext>
            </a:extLst>
          </p:cNvPr>
          <p:cNvSpPr txBox="1"/>
          <p:nvPr/>
        </p:nvSpPr>
        <p:spPr>
          <a:xfrm>
            <a:off x="4667979" y="7109556"/>
            <a:ext cx="2821574" cy="461665"/>
          </a:xfrm>
          <a:prstGeom prst="rect">
            <a:avLst/>
          </a:prstGeom>
          <a:solidFill>
            <a:schemeClr val="accent2">
              <a:lumMod val="60000"/>
              <a:lumOff val="40000"/>
            </a:schemeClr>
          </a:solidFill>
          <a:ln w="28575">
            <a:solidFill>
              <a:schemeClr val="tx1"/>
            </a:solidFill>
          </a:ln>
        </p:spPr>
        <p:txBody>
          <a:bodyPr wrap="square" rtlCol="0">
            <a:spAutoFit/>
          </a:bodyPr>
          <a:lstStyle/>
          <a:p>
            <a:r>
              <a:rPr lang="en-GB" sz="2400" b="1"/>
              <a:t>Emotional Impact</a:t>
            </a:r>
          </a:p>
        </p:txBody>
      </p:sp>
      <p:sp>
        <p:nvSpPr>
          <p:cNvPr id="4" name="TextBox 3">
            <a:extLst>
              <a:ext uri="{FF2B5EF4-FFF2-40B4-BE49-F238E27FC236}">
                <a16:creationId xmlns:a16="http://schemas.microsoft.com/office/drawing/2014/main" id="{3B87D72F-6E72-3FEC-BA8A-78CDC15BD2FE}"/>
              </a:ext>
            </a:extLst>
          </p:cNvPr>
          <p:cNvSpPr txBox="1"/>
          <p:nvPr/>
        </p:nvSpPr>
        <p:spPr>
          <a:xfrm>
            <a:off x="9157067" y="7109556"/>
            <a:ext cx="2821574" cy="46166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2400" b="1"/>
              <a:t>Physical Impact</a:t>
            </a:r>
          </a:p>
        </p:txBody>
      </p:sp>
      <p:pic>
        <p:nvPicPr>
          <p:cNvPr id="2050" name="Picture 2" descr="Premium Vector | Furious man feeling emotional in 2023 | Guy drawing, Man,  Emotions">
            <a:extLst>
              <a:ext uri="{FF2B5EF4-FFF2-40B4-BE49-F238E27FC236}">
                <a16:creationId xmlns:a16="http://schemas.microsoft.com/office/drawing/2014/main" id="{FA8D29CB-E619-DD9C-6E0B-CCB862C460B7}"/>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889" r="23543"/>
          <a:stretch/>
        </p:blipFill>
        <p:spPr bwMode="auto">
          <a:xfrm>
            <a:off x="4667980" y="7780400"/>
            <a:ext cx="2821574" cy="35087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dical psychology, icon, vector on white background. 14971120 Vector Art  at Vecteezy">
            <a:extLst>
              <a:ext uri="{FF2B5EF4-FFF2-40B4-BE49-F238E27FC236}">
                <a16:creationId xmlns:a16="http://schemas.microsoft.com/office/drawing/2014/main" id="{9FABC3B5-5723-8725-FCFD-90158CA25BA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0484" y="7777359"/>
            <a:ext cx="2826027" cy="26772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eople doing physical activity healthy lifestyle Vector Image">
            <a:extLst>
              <a:ext uri="{FF2B5EF4-FFF2-40B4-BE49-F238E27FC236}">
                <a16:creationId xmlns:a16="http://schemas.microsoft.com/office/drawing/2014/main" id="{24222E38-5937-8168-B953-BDD1E2615E6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3177" r="23345" b="14675"/>
          <a:stretch/>
        </p:blipFill>
        <p:spPr bwMode="auto">
          <a:xfrm>
            <a:off x="9152616" y="7777359"/>
            <a:ext cx="2821574" cy="35117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56AFD6-08EF-80F1-0FB6-183BD7F39EE9}"/>
              </a:ext>
            </a:extLst>
          </p:cNvPr>
          <p:cNvSpPr txBox="1"/>
          <p:nvPr/>
        </p:nvSpPr>
        <p:spPr>
          <a:xfrm>
            <a:off x="530684" y="1881151"/>
            <a:ext cx="11661316" cy="3693319"/>
          </a:xfrm>
          <a:prstGeom prst="rect">
            <a:avLst/>
          </a:prstGeom>
          <a:noFill/>
        </p:spPr>
        <p:txBody>
          <a:bodyPr wrap="square" rtlCol="0">
            <a:spAutoFit/>
          </a:bodyPr>
          <a:lstStyle/>
          <a:p>
            <a:r>
              <a:rPr lang="en-GB" sz="2400"/>
              <a:t>There are several psychological impact that can be associated with a deterioration of a person's mental health, these, according to Mayo clinic (2022) can lead to:</a:t>
            </a:r>
          </a:p>
          <a:p>
            <a:endParaRPr lang="en-GB" sz="2400"/>
          </a:p>
          <a:p>
            <a:pPr marL="285750" indent="-285750">
              <a:buFont typeface="Arial" panose="020B0604020202020204" pitchFamily="34" charset="0"/>
              <a:buChar char="•"/>
            </a:pPr>
            <a:r>
              <a:rPr lang="en-GB" sz="2400"/>
              <a:t>Unhappiness</a:t>
            </a:r>
          </a:p>
          <a:p>
            <a:pPr marL="285750" indent="-285750">
              <a:buFont typeface="Arial" panose="020B0604020202020204" pitchFamily="34" charset="0"/>
              <a:buChar char="•"/>
            </a:pPr>
            <a:r>
              <a:rPr lang="en-GB" sz="2400"/>
              <a:t>Family conflicts</a:t>
            </a:r>
          </a:p>
          <a:p>
            <a:pPr marL="285750" indent="-285750">
              <a:buFont typeface="Arial" panose="020B0604020202020204" pitchFamily="34" charset="0"/>
              <a:buChar char="•"/>
            </a:pPr>
            <a:r>
              <a:rPr lang="en-GB" sz="2400"/>
              <a:t>Relationship difficulties</a:t>
            </a:r>
          </a:p>
          <a:p>
            <a:pPr marL="285750" indent="-285750">
              <a:buFont typeface="Arial" panose="020B0604020202020204" pitchFamily="34" charset="0"/>
              <a:buChar char="•"/>
            </a:pPr>
            <a:r>
              <a:rPr lang="en-GB" sz="2400"/>
              <a:t>Social Isolation</a:t>
            </a:r>
          </a:p>
          <a:p>
            <a:pPr marL="285750" indent="-285750">
              <a:buFont typeface="Arial" panose="020B0604020202020204" pitchFamily="34" charset="0"/>
              <a:buChar char="•"/>
            </a:pPr>
            <a:r>
              <a:rPr lang="en-GB" sz="2400"/>
              <a:t>Drug and Alcohol issues</a:t>
            </a:r>
          </a:p>
          <a:p>
            <a:pPr marL="285750" indent="-285750">
              <a:buFont typeface="Arial" panose="020B0604020202020204" pitchFamily="34" charset="0"/>
              <a:buChar char="•"/>
            </a:pPr>
            <a:r>
              <a:rPr lang="en-GB" sz="2400"/>
              <a:t>Self-harm</a:t>
            </a:r>
            <a:endParaRPr lang="en-GB"/>
          </a:p>
          <a:p>
            <a:pPr marL="285750" indent="-285750">
              <a:buFont typeface="Arial" panose="020B0604020202020204" pitchFamily="34" charset="0"/>
              <a:buChar char="•"/>
            </a:pPr>
            <a:endParaRPr lang="en-GB"/>
          </a:p>
        </p:txBody>
      </p:sp>
      <p:pic>
        <p:nvPicPr>
          <p:cNvPr id="20" name="Audio 19">
            <a:hlinkClick r:id="" action="ppaction://media"/>
            <a:extLst>
              <a:ext uri="{FF2B5EF4-FFF2-40B4-BE49-F238E27FC236}">
                <a16:creationId xmlns:a16="http://schemas.microsoft.com/office/drawing/2014/main" id="{5DB8B5D8-B458-0FCC-3DC7-4800488A6745}"/>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53108339"/>
      </p:ext>
    </p:extLst>
  </p:cSld>
  <p:clrMapOvr>
    <a:masterClrMapping/>
  </p:clrMapOvr>
  <mc:AlternateContent xmlns:mc="http://schemas.openxmlformats.org/markup-compatibility/2006" xmlns:p14="http://schemas.microsoft.com/office/powerpoint/2010/main">
    <mc:Choice Requires="p14">
      <p:transition p14:dur="0" advTm="24429"/>
    </mc:Choice>
    <mc:Fallback xmlns="">
      <p:transition advTm="244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a:spLocks noGrp="1" noRot="1" noMove="1" noResize="1" noEditPoints="1" noAdjustHandles="1" noChangeArrowheads="1" noChangeShapeType="1"/>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90801ED-8091-B8C0-F0C7-0CB62B6BAF69}"/>
              </a:ext>
            </a:extLst>
          </p:cNvPr>
          <p:cNvSpPr/>
          <p:nvPr/>
        </p:nvSpPr>
        <p:spPr>
          <a:xfrm>
            <a:off x="204936" y="877247"/>
            <a:ext cx="11769253" cy="5701129"/>
          </a:xfrm>
          <a:prstGeom prst="rect">
            <a:avLst/>
          </a:prstGeom>
          <a:solidFill>
            <a:schemeClr val="bg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78891" y="-3499287"/>
            <a:ext cx="3614054" cy="707886"/>
          </a:xfrm>
          <a:prstGeom prst="rect">
            <a:avLst/>
          </a:prstGeom>
          <a:solidFill>
            <a:schemeClr val="bg1"/>
          </a:solidFill>
          <a:ln w="28575">
            <a:solidFill>
              <a:schemeClr val="tx1"/>
            </a:solidFill>
          </a:ln>
        </p:spPr>
        <p:txBody>
          <a:bodyPr wrap="square" rtlCol="0">
            <a:spAutoFit/>
          </a:bodyPr>
          <a:lstStyle/>
          <a:p>
            <a:pPr algn="ctr"/>
            <a:r>
              <a:rPr lang="en-GB" sz="4000" b="1"/>
              <a:t>Mental Health</a:t>
            </a:r>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14" name="TextBox 13">
            <a:extLst>
              <a:ext uri="{FF2B5EF4-FFF2-40B4-BE49-F238E27FC236}">
                <a16:creationId xmlns:a16="http://schemas.microsoft.com/office/drawing/2014/main" id="{82B1F3EA-1FEB-CEB2-2D6D-5507C0CB97EB}"/>
              </a:ext>
            </a:extLst>
          </p:cNvPr>
          <p:cNvSpPr txBox="1"/>
          <p:nvPr/>
        </p:nvSpPr>
        <p:spPr>
          <a:xfrm>
            <a:off x="178891" y="-2456185"/>
            <a:ext cx="11799750" cy="1200329"/>
          </a:xfrm>
          <a:prstGeom prst="rect">
            <a:avLst/>
          </a:prstGeom>
          <a:solidFill>
            <a:schemeClr val="bg1"/>
          </a:solidFill>
          <a:ln w="28575">
            <a:solidFill>
              <a:schemeClr val="tx1"/>
            </a:solidFill>
          </a:ln>
        </p:spPr>
        <p:txBody>
          <a:bodyPr wrap="square" rtlCol="0">
            <a:spAutoFit/>
          </a:bodyPr>
          <a:lstStyle/>
          <a:p>
            <a:r>
              <a:rPr lang="en-GB" sz="2400"/>
              <a:t>Medical News Today describes mental health as being “how people think, feel and behave”. We can expand on this into more medical terms, being able to describe it as the psychological, emotional and physical wellbeing of a person.</a:t>
            </a:r>
          </a:p>
        </p:txBody>
      </p:sp>
      <p:sp>
        <p:nvSpPr>
          <p:cNvPr id="3" name="TextBox 2">
            <a:extLst>
              <a:ext uri="{FF2B5EF4-FFF2-40B4-BE49-F238E27FC236}">
                <a16:creationId xmlns:a16="http://schemas.microsoft.com/office/drawing/2014/main" id="{7A2C9895-578B-4457-64DA-DA2DD72CB6AE}"/>
              </a:ext>
            </a:extLst>
          </p:cNvPr>
          <p:cNvSpPr txBox="1"/>
          <p:nvPr/>
        </p:nvSpPr>
        <p:spPr>
          <a:xfrm>
            <a:off x="200484" y="277178"/>
            <a:ext cx="2821574" cy="461665"/>
          </a:xfrm>
          <a:prstGeom prst="rect">
            <a:avLst/>
          </a:prstGeom>
          <a:solidFill>
            <a:schemeClr val="accent2">
              <a:lumMod val="60000"/>
              <a:lumOff val="40000"/>
            </a:schemeClr>
          </a:solidFill>
          <a:ln w="28575">
            <a:solidFill>
              <a:schemeClr val="tx1"/>
            </a:solidFill>
          </a:ln>
        </p:spPr>
        <p:txBody>
          <a:bodyPr wrap="square" rtlCol="0">
            <a:spAutoFit/>
          </a:bodyPr>
          <a:lstStyle/>
          <a:p>
            <a:r>
              <a:rPr lang="en-GB" sz="2400" b="1"/>
              <a:t>Emotional Impact</a:t>
            </a:r>
          </a:p>
        </p:txBody>
      </p:sp>
      <p:sp>
        <p:nvSpPr>
          <p:cNvPr id="4" name="TextBox 3">
            <a:extLst>
              <a:ext uri="{FF2B5EF4-FFF2-40B4-BE49-F238E27FC236}">
                <a16:creationId xmlns:a16="http://schemas.microsoft.com/office/drawing/2014/main" id="{3B87D72F-6E72-3FEC-BA8A-78CDC15BD2FE}"/>
              </a:ext>
            </a:extLst>
          </p:cNvPr>
          <p:cNvSpPr txBox="1"/>
          <p:nvPr/>
        </p:nvSpPr>
        <p:spPr>
          <a:xfrm>
            <a:off x="9157067" y="7109556"/>
            <a:ext cx="2821574" cy="46166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2400" b="1"/>
              <a:t>Physical Impact</a:t>
            </a:r>
          </a:p>
        </p:txBody>
      </p:sp>
      <p:pic>
        <p:nvPicPr>
          <p:cNvPr id="2050" name="Picture 2" descr="Premium Vector | Furious man feeling emotional in 2023 | Guy drawing, Man,  Emotions">
            <a:extLst>
              <a:ext uri="{FF2B5EF4-FFF2-40B4-BE49-F238E27FC236}">
                <a16:creationId xmlns:a16="http://schemas.microsoft.com/office/drawing/2014/main" id="{FA8D29CB-E619-DD9C-6E0B-CCB862C460B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889" r="23543"/>
          <a:stretch/>
        </p:blipFill>
        <p:spPr bwMode="auto">
          <a:xfrm>
            <a:off x="4667980" y="7780400"/>
            <a:ext cx="2821574" cy="35087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dical psychology, icon, vector on white background. 14971120 Vector Art  at Vecteezy">
            <a:extLst>
              <a:ext uri="{FF2B5EF4-FFF2-40B4-BE49-F238E27FC236}">
                <a16:creationId xmlns:a16="http://schemas.microsoft.com/office/drawing/2014/main" id="{9FABC3B5-5723-8725-FCFD-90158CA25B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484" y="7777359"/>
            <a:ext cx="2826027" cy="26772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eople doing physical activity healthy lifestyle Vector Image">
            <a:extLst>
              <a:ext uri="{FF2B5EF4-FFF2-40B4-BE49-F238E27FC236}">
                <a16:creationId xmlns:a16="http://schemas.microsoft.com/office/drawing/2014/main" id="{24222E38-5937-8168-B953-BDD1E2615E6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177" r="23345" b="14675"/>
          <a:stretch/>
        </p:blipFill>
        <p:spPr bwMode="auto">
          <a:xfrm>
            <a:off x="9152616" y="7777359"/>
            <a:ext cx="2821574" cy="351178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856AFD6-08EF-80F1-0FB6-183BD7F39EE9}"/>
              </a:ext>
            </a:extLst>
          </p:cNvPr>
          <p:cNvSpPr txBox="1"/>
          <p:nvPr/>
        </p:nvSpPr>
        <p:spPr>
          <a:xfrm>
            <a:off x="265342" y="2388983"/>
            <a:ext cx="11661316" cy="2677656"/>
          </a:xfrm>
          <a:prstGeom prst="rect">
            <a:avLst/>
          </a:prstGeom>
          <a:noFill/>
        </p:spPr>
        <p:txBody>
          <a:bodyPr wrap="square" rtlCol="0">
            <a:spAutoFit/>
          </a:bodyPr>
          <a:lstStyle/>
          <a:p>
            <a:r>
              <a:rPr lang="en-GB" sz="2400"/>
              <a:t>The emotional impact of a decreased mental health, according the psych guides (2020) there are four main impacts, these include;</a:t>
            </a:r>
          </a:p>
          <a:p>
            <a:endParaRPr lang="en-GB" sz="2400"/>
          </a:p>
          <a:p>
            <a:pPr marL="285750" indent="-285750">
              <a:buFont typeface="Arial" panose="020B0604020202020204" pitchFamily="34" charset="0"/>
              <a:buChar char="•"/>
            </a:pPr>
            <a:r>
              <a:rPr lang="en-GB" sz="2400"/>
              <a:t>Anger</a:t>
            </a:r>
          </a:p>
          <a:p>
            <a:pPr marL="285750" indent="-285750">
              <a:buFont typeface="Arial" panose="020B0604020202020204" pitchFamily="34" charset="0"/>
              <a:buChar char="•"/>
            </a:pPr>
            <a:r>
              <a:rPr lang="en-GB" sz="2400"/>
              <a:t>Fear</a:t>
            </a:r>
          </a:p>
          <a:p>
            <a:pPr marL="285750" indent="-285750">
              <a:buFont typeface="Arial" panose="020B0604020202020204" pitchFamily="34" charset="0"/>
              <a:buChar char="•"/>
            </a:pPr>
            <a:r>
              <a:rPr lang="en-GB" sz="2400"/>
              <a:t>Sadness</a:t>
            </a:r>
          </a:p>
          <a:p>
            <a:pPr marL="285750" indent="-285750">
              <a:buFont typeface="Arial" panose="020B0604020202020204" pitchFamily="34" charset="0"/>
              <a:buChar char="•"/>
            </a:pPr>
            <a:r>
              <a:rPr lang="en-GB" sz="2400"/>
              <a:t>Helplessness</a:t>
            </a:r>
          </a:p>
        </p:txBody>
      </p:sp>
      <p:pic>
        <p:nvPicPr>
          <p:cNvPr id="21" name="Audio 20">
            <a:hlinkClick r:id="" action="ppaction://media"/>
            <a:extLst>
              <a:ext uri="{FF2B5EF4-FFF2-40B4-BE49-F238E27FC236}">
                <a16:creationId xmlns:a16="http://schemas.microsoft.com/office/drawing/2014/main" id="{FB51C9BE-2D67-8FDC-7EBC-6A7B15C9EAE2}"/>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87924191"/>
      </p:ext>
    </p:extLst>
  </p:cSld>
  <p:clrMapOvr>
    <a:masterClrMapping/>
  </p:clrMapOvr>
  <mc:AlternateContent xmlns:mc="http://schemas.openxmlformats.org/markup-compatibility/2006" xmlns:p14="http://schemas.microsoft.com/office/powerpoint/2010/main">
    <mc:Choice Requires="p14">
      <p:transition p14:dur="0" advTm="16378"/>
    </mc:Choice>
    <mc:Fallback xmlns="">
      <p:transition advTm="163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a:spLocks noGrp="1" noRot="1" noMove="1" noResize="1" noEditPoints="1" noAdjustHandles="1" noChangeArrowheads="1" noChangeShapeType="1"/>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E90801ED-8091-B8C0-F0C7-0CB62B6BAF69}"/>
              </a:ext>
            </a:extLst>
          </p:cNvPr>
          <p:cNvSpPr/>
          <p:nvPr/>
        </p:nvSpPr>
        <p:spPr>
          <a:xfrm>
            <a:off x="204936" y="877247"/>
            <a:ext cx="11769253" cy="5701129"/>
          </a:xfrm>
          <a:prstGeom prst="rect">
            <a:avLst/>
          </a:prstGeom>
          <a:solidFill>
            <a:schemeClr val="bg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8382000" y="-3576078"/>
            <a:ext cx="3219450" cy="3440116"/>
          </a:xfrm>
          <a:prstGeom prst="rect">
            <a:avLst/>
          </a:prstGeom>
          <a:solidFill>
            <a:srgbClr val="CAC741"/>
          </a:solidFill>
          <a:ln w="3810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descr="A cartoon of a person juggling balls&#10;&#10;Description automatically generated">
            <a:extLst>
              <a:ext uri="{FF2B5EF4-FFF2-40B4-BE49-F238E27FC236}">
                <a16:creationId xmlns:a16="http://schemas.microsoft.com/office/drawing/2014/main" id="{6AED7890-58FA-67CB-0832-19ECA02E2DA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flipH="1">
            <a:off x="8448675" y="-3145344"/>
            <a:ext cx="3219451" cy="2905684"/>
          </a:xfrm>
          <a:prstGeom prst="rect">
            <a:avLst/>
          </a:prstGeom>
        </p:spPr>
      </p:pic>
      <p:sp>
        <p:nvSpPr>
          <p:cNvPr id="12" name="TextBox 11">
            <a:extLst>
              <a:ext uri="{FF2B5EF4-FFF2-40B4-BE49-F238E27FC236}">
                <a16:creationId xmlns:a16="http://schemas.microsoft.com/office/drawing/2014/main" id="{6B5456C1-C248-85FF-FFB9-EDEC7434469F}"/>
              </a:ext>
            </a:extLst>
          </p:cNvPr>
          <p:cNvSpPr txBox="1"/>
          <p:nvPr/>
        </p:nvSpPr>
        <p:spPr>
          <a:xfrm>
            <a:off x="8854239" y="-3376176"/>
            <a:ext cx="2274971" cy="461665"/>
          </a:xfrm>
          <a:prstGeom prst="rect">
            <a:avLst/>
          </a:prstGeom>
          <a:solidFill>
            <a:schemeClr val="bg1"/>
          </a:solidFill>
          <a:ln w="28575">
            <a:solidFill>
              <a:schemeClr val="tx1"/>
            </a:solidFill>
          </a:ln>
        </p:spPr>
        <p:txBody>
          <a:bodyPr wrap="square" rtlCol="0">
            <a:spAutoFit/>
          </a:bodyPr>
          <a:lstStyle/>
          <a:p>
            <a:pPr algn="ctr"/>
            <a:r>
              <a:rPr lang="en-GB" sz="2400" b="1"/>
              <a:t>Physical Health</a:t>
            </a:r>
          </a:p>
        </p:txBody>
      </p:sp>
      <p:sp>
        <p:nvSpPr>
          <p:cNvPr id="14" name="TextBox 13">
            <a:extLst>
              <a:ext uri="{FF2B5EF4-FFF2-40B4-BE49-F238E27FC236}">
                <a16:creationId xmlns:a16="http://schemas.microsoft.com/office/drawing/2014/main" id="{82B1F3EA-1FEB-CEB2-2D6D-5507C0CB97EB}"/>
              </a:ext>
            </a:extLst>
          </p:cNvPr>
          <p:cNvSpPr txBox="1"/>
          <p:nvPr/>
        </p:nvSpPr>
        <p:spPr>
          <a:xfrm>
            <a:off x="178891" y="-2456185"/>
            <a:ext cx="11799750" cy="1200329"/>
          </a:xfrm>
          <a:prstGeom prst="rect">
            <a:avLst/>
          </a:prstGeom>
          <a:solidFill>
            <a:schemeClr val="bg1"/>
          </a:solidFill>
          <a:ln w="28575">
            <a:solidFill>
              <a:schemeClr val="tx1"/>
            </a:solidFill>
          </a:ln>
        </p:spPr>
        <p:txBody>
          <a:bodyPr wrap="square" rtlCol="0">
            <a:spAutoFit/>
          </a:bodyPr>
          <a:lstStyle/>
          <a:p>
            <a:r>
              <a:rPr lang="en-GB" sz="2400"/>
              <a:t>Medical News Today describes mental health as being “how people think, feel and behave”. We can expand on this into more medical terms, being able to describe it as the psychological, emotional and physical wellbeing of a person.</a:t>
            </a:r>
          </a:p>
        </p:txBody>
      </p:sp>
      <p:sp>
        <p:nvSpPr>
          <p:cNvPr id="4" name="TextBox 3">
            <a:extLst>
              <a:ext uri="{FF2B5EF4-FFF2-40B4-BE49-F238E27FC236}">
                <a16:creationId xmlns:a16="http://schemas.microsoft.com/office/drawing/2014/main" id="{3B87D72F-6E72-3FEC-BA8A-78CDC15BD2FE}"/>
              </a:ext>
            </a:extLst>
          </p:cNvPr>
          <p:cNvSpPr txBox="1"/>
          <p:nvPr/>
        </p:nvSpPr>
        <p:spPr>
          <a:xfrm>
            <a:off x="202710" y="277177"/>
            <a:ext cx="2821574" cy="461665"/>
          </a:xfrm>
          <a:prstGeom prst="rect">
            <a:avLst/>
          </a:prstGeom>
          <a:solidFill>
            <a:schemeClr val="accent6">
              <a:lumMod val="60000"/>
              <a:lumOff val="40000"/>
            </a:schemeClr>
          </a:solidFill>
          <a:ln w="28575">
            <a:solidFill>
              <a:schemeClr val="tx1"/>
            </a:solidFill>
          </a:ln>
        </p:spPr>
        <p:txBody>
          <a:bodyPr wrap="square" rtlCol="0">
            <a:spAutoFit/>
          </a:bodyPr>
          <a:lstStyle/>
          <a:p>
            <a:r>
              <a:rPr lang="en-GB" sz="2400" b="1"/>
              <a:t>Physical Impact</a:t>
            </a:r>
          </a:p>
        </p:txBody>
      </p:sp>
      <p:pic>
        <p:nvPicPr>
          <p:cNvPr id="2050" name="Picture 2" descr="Premium Vector | Furious man feeling emotional in 2023 | Guy drawing, Man,  Emotions">
            <a:extLst>
              <a:ext uri="{FF2B5EF4-FFF2-40B4-BE49-F238E27FC236}">
                <a16:creationId xmlns:a16="http://schemas.microsoft.com/office/drawing/2014/main" id="{FA8D29CB-E619-DD9C-6E0B-CCB862C460B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2889" r="23543"/>
          <a:stretch/>
        </p:blipFill>
        <p:spPr bwMode="auto">
          <a:xfrm>
            <a:off x="4667980" y="7780400"/>
            <a:ext cx="2821574" cy="3508745"/>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Medical psychology, icon, vector on white background. 14971120 Vector Art  at Vecteezy">
            <a:extLst>
              <a:ext uri="{FF2B5EF4-FFF2-40B4-BE49-F238E27FC236}">
                <a16:creationId xmlns:a16="http://schemas.microsoft.com/office/drawing/2014/main" id="{9FABC3B5-5723-8725-FCFD-90158CA25BA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484" y="7777359"/>
            <a:ext cx="2826027" cy="2677289"/>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People doing physical activity healthy lifestyle Vector Image">
            <a:extLst>
              <a:ext uri="{FF2B5EF4-FFF2-40B4-BE49-F238E27FC236}">
                <a16:creationId xmlns:a16="http://schemas.microsoft.com/office/drawing/2014/main" id="{24222E38-5937-8168-B953-BDD1E2615E6E}"/>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3177" r="23345" b="14675"/>
          <a:stretch/>
        </p:blipFill>
        <p:spPr bwMode="auto">
          <a:xfrm>
            <a:off x="9152616" y="7777359"/>
            <a:ext cx="2821574" cy="351178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86F88B0-5C01-02CE-4162-97AD87D0B22F}"/>
              </a:ext>
            </a:extLst>
          </p:cNvPr>
          <p:cNvSpPr txBox="1"/>
          <p:nvPr/>
        </p:nvSpPr>
        <p:spPr>
          <a:xfrm>
            <a:off x="480688" y="1016020"/>
            <a:ext cx="11279511" cy="5262979"/>
          </a:xfrm>
          <a:prstGeom prst="rect">
            <a:avLst/>
          </a:prstGeom>
          <a:noFill/>
        </p:spPr>
        <p:txBody>
          <a:bodyPr wrap="square" rtlCol="0">
            <a:spAutoFit/>
          </a:bodyPr>
          <a:lstStyle/>
          <a:p>
            <a:r>
              <a:rPr lang="en-GB" sz="2400"/>
              <a:t>According to the Mental health Foundation (2022) it is generally well understood that both our minds and our bodies are not separate.</a:t>
            </a:r>
          </a:p>
          <a:p>
            <a:endParaRPr lang="en-GB" sz="2400"/>
          </a:p>
          <a:p>
            <a:r>
              <a:rPr lang="en-GB" sz="2400"/>
              <a:t>Mental health can affect our bodies as much as they do our mind, symptoms of depression and decreased mental health can cause:</a:t>
            </a:r>
          </a:p>
          <a:p>
            <a:endParaRPr lang="en-GB" sz="2400"/>
          </a:p>
          <a:p>
            <a:pPr marL="285750" indent="-285750">
              <a:buFont typeface="Arial" panose="020B0604020202020204" pitchFamily="34" charset="0"/>
              <a:buChar char="•"/>
            </a:pPr>
            <a:r>
              <a:rPr lang="en-GB" sz="2400"/>
              <a:t>Headaches</a:t>
            </a:r>
          </a:p>
          <a:p>
            <a:pPr marL="285750" indent="-285750">
              <a:buFont typeface="Arial" panose="020B0604020202020204" pitchFamily="34" charset="0"/>
              <a:buChar char="•"/>
            </a:pPr>
            <a:r>
              <a:rPr lang="en-GB" sz="2400"/>
              <a:t>Fatigue</a:t>
            </a:r>
          </a:p>
          <a:p>
            <a:pPr marL="285750" indent="-285750">
              <a:buFont typeface="Arial" panose="020B0604020202020204" pitchFamily="34" charset="0"/>
              <a:buChar char="•"/>
            </a:pPr>
            <a:r>
              <a:rPr lang="en-GB" sz="2400"/>
              <a:t>Digestive problems</a:t>
            </a:r>
          </a:p>
          <a:p>
            <a:pPr marL="285750" indent="-285750">
              <a:buFont typeface="Arial" panose="020B0604020202020204" pitchFamily="34" charset="0"/>
              <a:buChar char="•"/>
            </a:pPr>
            <a:r>
              <a:rPr lang="en-GB" sz="2400"/>
              <a:t>Anxiety</a:t>
            </a:r>
          </a:p>
          <a:p>
            <a:endParaRPr lang="en-GB" sz="2400"/>
          </a:p>
          <a:p>
            <a:r>
              <a:rPr lang="en-GB" sz="2400"/>
              <a:t>Other more extreme symptoms can include:</a:t>
            </a:r>
          </a:p>
          <a:p>
            <a:pPr marL="285750" indent="-285750">
              <a:buFont typeface="Arial" panose="020B0604020202020204" pitchFamily="34" charset="0"/>
              <a:buChar char="•"/>
            </a:pPr>
            <a:r>
              <a:rPr lang="en-GB" sz="2400"/>
              <a:t>Insomnia</a:t>
            </a:r>
          </a:p>
          <a:p>
            <a:pPr marL="285750" indent="-285750">
              <a:buFont typeface="Arial" panose="020B0604020202020204" pitchFamily="34" charset="0"/>
              <a:buChar char="•"/>
            </a:pPr>
            <a:r>
              <a:rPr lang="en-GB" sz="2400"/>
              <a:t>Recurring thoughts of death / suicide</a:t>
            </a:r>
          </a:p>
        </p:txBody>
      </p:sp>
      <p:pic>
        <p:nvPicPr>
          <p:cNvPr id="15" name="Audio 14">
            <a:hlinkClick r:id="" action="ppaction://media"/>
            <a:extLst>
              <a:ext uri="{FF2B5EF4-FFF2-40B4-BE49-F238E27FC236}">
                <a16:creationId xmlns:a16="http://schemas.microsoft.com/office/drawing/2014/main" id="{E2B59F0F-7F38-3616-616C-D5A9846ADA15}"/>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7387958"/>
      </p:ext>
    </p:extLst>
  </p:cSld>
  <p:clrMapOvr>
    <a:masterClrMapping/>
  </p:clrMapOvr>
  <mc:AlternateContent xmlns:mc="http://schemas.openxmlformats.org/markup-compatibility/2006" xmlns:p14="http://schemas.microsoft.com/office/powerpoint/2010/main">
    <mc:Choice Requires="p14">
      <p:transition p14:dur="0" advTm="25374"/>
    </mc:Choice>
    <mc:Fallback xmlns="">
      <p:transition advTm="253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EEFAD44-DCC3-E280-12A7-27A899DEDD81}"/>
              </a:ext>
            </a:extLst>
          </p:cNvPr>
          <p:cNvSpPr>
            <a:spLocks noGrp="1" noRot="1" noMove="1" noResize="1" noEditPoints="1" noAdjustHandles="1" noChangeArrowheads="1" noChangeShapeType="1"/>
          </p:cNvSpPr>
          <p:nvPr/>
        </p:nvSpPr>
        <p:spPr>
          <a:xfrm>
            <a:off x="0" y="-1"/>
            <a:ext cx="12192000" cy="6869898"/>
          </a:xfrm>
          <a:prstGeom prst="rect">
            <a:avLst/>
          </a:prstGeom>
          <a:solidFill>
            <a:srgbClr val="56B2B2"/>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608DF748-9734-57D4-ABFE-BB9DE298F6C5}"/>
              </a:ext>
            </a:extLst>
          </p:cNvPr>
          <p:cNvSpPr/>
          <p:nvPr/>
        </p:nvSpPr>
        <p:spPr>
          <a:xfrm>
            <a:off x="0" y="-3791923"/>
            <a:ext cx="12192000" cy="3440116"/>
          </a:xfrm>
          <a:prstGeom prst="rect">
            <a:avLst/>
          </a:prstGeom>
          <a:solidFill>
            <a:srgbClr val="CAC741"/>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3594780" y="294772"/>
            <a:ext cx="5002439" cy="1015663"/>
          </a:xfrm>
          <a:prstGeom prst="rect">
            <a:avLst/>
          </a:prstGeom>
          <a:solidFill>
            <a:schemeClr val="bg1"/>
          </a:solidFill>
          <a:ln w="28575">
            <a:solidFill>
              <a:schemeClr val="tx1"/>
            </a:solidFill>
          </a:ln>
        </p:spPr>
        <p:txBody>
          <a:bodyPr wrap="square" rtlCol="0">
            <a:spAutoFit/>
          </a:bodyPr>
          <a:lstStyle/>
          <a:p>
            <a:pPr algn="ctr"/>
            <a:r>
              <a:rPr lang="en-GB" sz="6000" b="1"/>
              <a:t>Mental Health</a:t>
            </a:r>
          </a:p>
        </p:txBody>
      </p:sp>
      <p:sp>
        <p:nvSpPr>
          <p:cNvPr id="2" name="TextBox 1">
            <a:extLst>
              <a:ext uri="{FF2B5EF4-FFF2-40B4-BE49-F238E27FC236}">
                <a16:creationId xmlns:a16="http://schemas.microsoft.com/office/drawing/2014/main" id="{ADEAAFA2-08D5-7C79-2A03-9836D3E018B2}"/>
              </a:ext>
            </a:extLst>
          </p:cNvPr>
          <p:cNvSpPr txBox="1"/>
          <p:nvPr/>
        </p:nvSpPr>
        <p:spPr>
          <a:xfrm>
            <a:off x="984250" y="2736502"/>
            <a:ext cx="10223500" cy="1384995"/>
          </a:xfrm>
          <a:prstGeom prst="rect">
            <a:avLst/>
          </a:prstGeom>
          <a:solidFill>
            <a:schemeClr val="bg1"/>
          </a:solidFill>
          <a:ln w="28575">
            <a:solidFill>
              <a:schemeClr val="tx1"/>
            </a:solidFill>
          </a:ln>
        </p:spPr>
        <p:txBody>
          <a:bodyPr wrap="square" rtlCol="0">
            <a:spAutoFit/>
          </a:bodyPr>
          <a:lstStyle/>
          <a:p>
            <a:pPr algn="ctr"/>
            <a:r>
              <a:rPr lang="en-GB" sz="2800"/>
              <a:t>As previously stated, mental health not only affects our minds, but can also affect our bodies.</a:t>
            </a:r>
          </a:p>
          <a:p>
            <a:pPr algn="ctr"/>
            <a:r>
              <a:rPr lang="en-GB" sz="2800"/>
              <a:t>This brings us onto our next subtopic.</a:t>
            </a:r>
          </a:p>
        </p:txBody>
      </p:sp>
      <p:pic>
        <p:nvPicPr>
          <p:cNvPr id="12" name="Audio 11">
            <a:hlinkClick r:id="" action="ppaction://media"/>
            <a:extLst>
              <a:ext uri="{FF2B5EF4-FFF2-40B4-BE49-F238E27FC236}">
                <a16:creationId xmlns:a16="http://schemas.microsoft.com/office/drawing/2014/main" id="{D53DAF85-DD6B-7D3D-00C8-0848C5DF4C4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62387809"/>
      </p:ext>
    </p:extLst>
  </p:cSld>
  <p:clrMapOvr>
    <a:masterClrMapping/>
  </p:clrMapOvr>
  <mc:AlternateContent xmlns:mc="http://schemas.openxmlformats.org/markup-compatibility/2006" xmlns:p14="http://schemas.microsoft.com/office/powerpoint/2010/main">
    <mc:Choice Requires="p14">
      <p:transition p14:dur="0" advTm="8979"/>
    </mc:Choice>
    <mc:Fallback xmlns="">
      <p:transition advTm="89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08DF748-9734-57D4-ABFE-BB9DE298F6C5}"/>
              </a:ext>
            </a:extLst>
          </p:cNvPr>
          <p:cNvSpPr/>
          <p:nvPr/>
        </p:nvSpPr>
        <p:spPr>
          <a:xfrm>
            <a:off x="0" y="0"/>
            <a:ext cx="12192000" cy="6858000"/>
          </a:xfrm>
          <a:prstGeom prst="rect">
            <a:avLst/>
          </a:prstGeom>
          <a:solidFill>
            <a:srgbClr val="CAC741"/>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3594780" y="294772"/>
            <a:ext cx="5002439" cy="1015663"/>
          </a:xfrm>
          <a:prstGeom prst="rect">
            <a:avLst/>
          </a:prstGeom>
          <a:solidFill>
            <a:schemeClr val="bg1"/>
          </a:solidFill>
          <a:ln w="28575">
            <a:solidFill>
              <a:schemeClr val="tx1"/>
            </a:solidFill>
          </a:ln>
        </p:spPr>
        <p:txBody>
          <a:bodyPr wrap="square" rtlCol="0">
            <a:spAutoFit/>
          </a:bodyPr>
          <a:lstStyle/>
          <a:p>
            <a:pPr algn="ctr"/>
            <a:r>
              <a:rPr lang="en-GB" sz="6000" b="1"/>
              <a:t>Physical Health</a:t>
            </a:r>
          </a:p>
        </p:txBody>
      </p:sp>
      <p:pic>
        <p:nvPicPr>
          <p:cNvPr id="10" name="Audio 9">
            <a:hlinkClick r:id="" action="ppaction://media"/>
            <a:extLst>
              <a:ext uri="{FF2B5EF4-FFF2-40B4-BE49-F238E27FC236}">
                <a16:creationId xmlns:a16="http://schemas.microsoft.com/office/drawing/2014/main" id="{9F9B6098-3B79-156B-71AD-3BE7EF833940}"/>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83314572"/>
      </p:ext>
    </p:extLst>
  </p:cSld>
  <p:clrMapOvr>
    <a:masterClrMapping/>
  </p:clrMapOvr>
  <mc:AlternateContent xmlns:mc="http://schemas.openxmlformats.org/markup-compatibility/2006" xmlns:p14="http://schemas.microsoft.com/office/powerpoint/2010/main">
    <mc:Choice Requires="p14">
      <p:transition p14:dur="0" advTm="3266"/>
    </mc:Choice>
    <mc:Fallback xmlns="">
      <p:transition advTm="32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08DF748-9734-57D4-ABFE-BB9DE298F6C5}"/>
              </a:ext>
            </a:extLst>
          </p:cNvPr>
          <p:cNvSpPr>
            <a:spLocks noGrp="1" noRot="1" noMove="1" noResize="1" noEditPoints="1" noAdjustHandles="1" noChangeArrowheads="1" noChangeShapeType="1"/>
          </p:cNvSpPr>
          <p:nvPr/>
        </p:nvSpPr>
        <p:spPr>
          <a:xfrm>
            <a:off x="0" y="0"/>
            <a:ext cx="12192000" cy="6858000"/>
          </a:xfrm>
          <a:prstGeom prst="rect">
            <a:avLst/>
          </a:prstGeom>
          <a:solidFill>
            <a:srgbClr val="CAC741"/>
          </a:solidFill>
          <a:ln w="381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E06337A5-232F-D263-0FF8-8A9475C7962D}"/>
              </a:ext>
            </a:extLst>
          </p:cNvPr>
          <p:cNvSpPr/>
          <p:nvPr/>
        </p:nvSpPr>
        <p:spPr>
          <a:xfrm>
            <a:off x="183739" y="1026630"/>
            <a:ext cx="11769253" cy="5701129"/>
          </a:xfrm>
          <a:prstGeom prst="rect">
            <a:avLst/>
          </a:prstGeom>
          <a:solidFill>
            <a:schemeClr val="bg1"/>
          </a:solidFill>
          <a:ln w="28575">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578FF5CF-FE3A-1B26-71AF-5B50099AF8D4}"/>
              </a:ext>
            </a:extLst>
          </p:cNvPr>
          <p:cNvSpPr txBox="1"/>
          <p:nvPr/>
        </p:nvSpPr>
        <p:spPr>
          <a:xfrm>
            <a:off x="183739" y="188503"/>
            <a:ext cx="3645724" cy="707886"/>
          </a:xfrm>
          <a:prstGeom prst="rect">
            <a:avLst/>
          </a:prstGeom>
          <a:solidFill>
            <a:schemeClr val="bg1"/>
          </a:solidFill>
          <a:ln w="28575">
            <a:solidFill>
              <a:schemeClr val="tx1"/>
            </a:solidFill>
          </a:ln>
        </p:spPr>
        <p:txBody>
          <a:bodyPr wrap="square" rtlCol="0">
            <a:spAutoFit/>
          </a:bodyPr>
          <a:lstStyle/>
          <a:p>
            <a:pPr algn="ctr"/>
            <a:r>
              <a:rPr lang="en-GB" sz="4000" b="1"/>
              <a:t>Physical Health</a:t>
            </a:r>
          </a:p>
        </p:txBody>
      </p:sp>
      <p:sp>
        <p:nvSpPr>
          <p:cNvPr id="2" name="TextBox 1">
            <a:extLst>
              <a:ext uri="{FF2B5EF4-FFF2-40B4-BE49-F238E27FC236}">
                <a16:creationId xmlns:a16="http://schemas.microsoft.com/office/drawing/2014/main" id="{73F22FF0-8BF8-20F3-90F0-63E3E5836FA9}"/>
              </a:ext>
            </a:extLst>
          </p:cNvPr>
          <p:cNvSpPr txBox="1"/>
          <p:nvPr/>
        </p:nvSpPr>
        <p:spPr>
          <a:xfrm>
            <a:off x="401694" y="2138256"/>
            <a:ext cx="11551298" cy="3477875"/>
          </a:xfrm>
          <a:prstGeom prst="rect">
            <a:avLst/>
          </a:prstGeom>
          <a:noFill/>
        </p:spPr>
        <p:txBody>
          <a:bodyPr wrap="square" rtlCol="0">
            <a:spAutoFit/>
          </a:bodyPr>
          <a:lstStyle/>
          <a:p>
            <a:r>
              <a:rPr lang="en-GB" sz="2000"/>
              <a:t>According to Mental Health Foundation (2021) physical activity essentially releases certain chemicals within the brain that make you feel happier and more productive.</a:t>
            </a:r>
          </a:p>
          <a:p>
            <a:endParaRPr lang="en-GB" sz="2000"/>
          </a:p>
          <a:p>
            <a:r>
              <a:rPr lang="en-GB" sz="2000"/>
              <a:t>All of these boost the following:</a:t>
            </a:r>
          </a:p>
          <a:p>
            <a:endParaRPr lang="en-GB" sz="2000"/>
          </a:p>
          <a:p>
            <a:pPr marL="285750" indent="-285750">
              <a:buFont typeface="Arial" panose="020B0604020202020204" pitchFamily="34" charset="0"/>
              <a:buChar char="•"/>
            </a:pPr>
            <a:r>
              <a:rPr lang="en-GB" sz="2000"/>
              <a:t>Less Stress</a:t>
            </a:r>
          </a:p>
          <a:p>
            <a:pPr marL="285750" indent="-285750">
              <a:buFont typeface="Arial" panose="020B0604020202020204" pitchFamily="34" charset="0"/>
              <a:buChar char="•"/>
            </a:pPr>
            <a:r>
              <a:rPr lang="en-GB" sz="2000"/>
              <a:t>Increased Appetite</a:t>
            </a:r>
          </a:p>
          <a:p>
            <a:pPr marL="285750" indent="-285750">
              <a:buFont typeface="Arial" panose="020B0604020202020204" pitchFamily="34" charset="0"/>
              <a:buChar char="•"/>
            </a:pPr>
            <a:r>
              <a:rPr lang="en-GB" sz="2000"/>
              <a:t>More Motivation</a:t>
            </a:r>
          </a:p>
          <a:p>
            <a:pPr marL="285750" indent="-285750">
              <a:buFont typeface="Arial" panose="020B0604020202020204" pitchFamily="34" charset="0"/>
              <a:buChar char="•"/>
            </a:pPr>
            <a:r>
              <a:rPr lang="en-GB" sz="2000"/>
              <a:t>Energy Boost</a:t>
            </a:r>
          </a:p>
          <a:p>
            <a:pPr marL="285750" indent="-285750">
              <a:buFont typeface="Arial" panose="020B0604020202020204" pitchFamily="34" charset="0"/>
              <a:buChar char="•"/>
            </a:pPr>
            <a:r>
              <a:rPr lang="en-GB" sz="2000"/>
              <a:t>Better quality of sleep</a:t>
            </a:r>
          </a:p>
          <a:p>
            <a:pPr marL="285750" indent="-285750">
              <a:buFont typeface="Arial" panose="020B0604020202020204" pitchFamily="34" charset="0"/>
              <a:buChar char="•"/>
            </a:pPr>
            <a:r>
              <a:rPr lang="en-GB" sz="2000"/>
              <a:t>Confidence</a:t>
            </a:r>
          </a:p>
        </p:txBody>
      </p:sp>
      <p:pic>
        <p:nvPicPr>
          <p:cNvPr id="17" name="Audio 16">
            <a:hlinkClick r:id="" action="ppaction://media"/>
            <a:extLst>
              <a:ext uri="{FF2B5EF4-FFF2-40B4-BE49-F238E27FC236}">
                <a16:creationId xmlns:a16="http://schemas.microsoft.com/office/drawing/2014/main" id="{F13467A9-F5C2-31B8-CD6E-E19C32FCE09C}"/>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01498931"/>
      </p:ext>
    </p:extLst>
  </p:cSld>
  <p:clrMapOvr>
    <a:masterClrMapping/>
  </p:clrMapOvr>
  <mc:AlternateContent xmlns:mc="http://schemas.openxmlformats.org/markup-compatibility/2006" xmlns:p14="http://schemas.microsoft.com/office/powerpoint/2010/main">
    <mc:Choice Requires="p14">
      <p:transition p14:dur="0" advTm="30910"/>
    </mc:Choice>
    <mc:Fallback xmlns="">
      <p:transition advTm="309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square with white dots">
            <a:extLst>
              <a:ext uri="{FF2B5EF4-FFF2-40B4-BE49-F238E27FC236}">
                <a16:creationId xmlns:a16="http://schemas.microsoft.com/office/drawing/2014/main" id="{C276EEB0-0473-3868-2E24-F6096C9502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4F7D7BE2-324F-DE0B-632F-BA7A9FD961A0}"/>
              </a:ext>
            </a:extLst>
          </p:cNvPr>
          <p:cNvSpPr txBox="1"/>
          <p:nvPr/>
        </p:nvSpPr>
        <p:spPr>
          <a:xfrm>
            <a:off x="3224309" y="2705725"/>
            <a:ext cx="5743381" cy="1446550"/>
          </a:xfrm>
          <a:prstGeom prst="rect">
            <a:avLst/>
          </a:prstGeom>
          <a:solidFill>
            <a:schemeClr val="bg1"/>
          </a:solidFill>
          <a:ln w="28575">
            <a:solidFill>
              <a:schemeClr val="tx1"/>
            </a:solidFill>
          </a:ln>
        </p:spPr>
        <p:txBody>
          <a:bodyPr wrap="square" rtlCol="0">
            <a:spAutoFit/>
          </a:bodyPr>
          <a:lstStyle/>
          <a:p>
            <a:pPr algn="ctr"/>
            <a:r>
              <a:rPr lang="en-GB" sz="8800"/>
              <a:t>Resilience</a:t>
            </a:r>
          </a:p>
        </p:txBody>
      </p:sp>
      <p:pic>
        <p:nvPicPr>
          <p:cNvPr id="15" name="Audio 14">
            <a:hlinkClick r:id="" action="ppaction://media"/>
            <a:extLst>
              <a:ext uri="{FF2B5EF4-FFF2-40B4-BE49-F238E27FC236}">
                <a16:creationId xmlns:a16="http://schemas.microsoft.com/office/drawing/2014/main" id="{F57F493C-BCB4-8E84-B4D7-680040EA612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8474846"/>
      </p:ext>
    </p:extLst>
  </p:cSld>
  <p:clrMapOvr>
    <a:masterClrMapping/>
  </p:clrMapOvr>
  <mc:AlternateContent xmlns:mc="http://schemas.openxmlformats.org/markup-compatibility/2006" xmlns:p14="http://schemas.microsoft.com/office/powerpoint/2010/main">
    <mc:Choice Requires="p14">
      <p:transition p14:dur="0" advTm="2235"/>
    </mc:Choice>
    <mc:Fallback xmlns="">
      <p:transition advTm="22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square with white dots">
            <a:extLst>
              <a:ext uri="{FF2B5EF4-FFF2-40B4-BE49-F238E27FC236}">
                <a16:creationId xmlns:a16="http://schemas.microsoft.com/office/drawing/2014/main" id="{C276EEB0-0473-3868-2E24-F6096C95029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extBox 4">
            <a:extLst>
              <a:ext uri="{FF2B5EF4-FFF2-40B4-BE49-F238E27FC236}">
                <a16:creationId xmlns:a16="http://schemas.microsoft.com/office/drawing/2014/main" id="{ADA10AF1-4E94-8C5C-CA35-D4CD1349A524}"/>
              </a:ext>
            </a:extLst>
          </p:cNvPr>
          <p:cNvSpPr txBox="1"/>
          <p:nvPr/>
        </p:nvSpPr>
        <p:spPr>
          <a:xfrm>
            <a:off x="182880" y="1182231"/>
            <a:ext cx="11826240" cy="4493538"/>
          </a:xfrm>
          <a:prstGeom prst="rect">
            <a:avLst/>
          </a:prstGeom>
          <a:solidFill>
            <a:schemeClr val="bg1"/>
          </a:solidFill>
          <a:ln w="28575">
            <a:solidFill>
              <a:schemeClr val="tx1"/>
            </a:solidFill>
          </a:ln>
        </p:spPr>
        <p:txBody>
          <a:bodyPr wrap="square" rtlCol="0">
            <a:spAutoFit/>
          </a:bodyPr>
          <a:lstStyle/>
          <a:p>
            <a:r>
              <a:rPr lang="en-GB" sz="2200"/>
              <a:t>According to Childrens Society (2023) resilience is essentially the minds' ability to deal with tough situations and events.</a:t>
            </a:r>
          </a:p>
          <a:p>
            <a:endParaRPr lang="en-GB" sz="2200"/>
          </a:p>
          <a:p>
            <a:r>
              <a:rPr lang="en-GB" sz="2200"/>
              <a:t>There are multiple different ways to increase mental resilience, here are the most common:</a:t>
            </a:r>
          </a:p>
          <a:p>
            <a:endParaRPr lang="en-GB" sz="2200"/>
          </a:p>
          <a:p>
            <a:pPr marL="285750" indent="-285750">
              <a:buFont typeface="Arial" panose="020B0604020202020204" pitchFamily="34" charset="0"/>
              <a:buChar char="•"/>
            </a:pPr>
            <a:r>
              <a:rPr lang="en-GB" sz="2200"/>
              <a:t>Positivity</a:t>
            </a:r>
          </a:p>
          <a:p>
            <a:pPr marL="285750" indent="-285750">
              <a:buFont typeface="Arial" panose="020B0604020202020204" pitchFamily="34" charset="0"/>
              <a:buChar char="•"/>
            </a:pPr>
            <a:r>
              <a:rPr lang="en-GB" sz="2200"/>
              <a:t>Not holding a grudge</a:t>
            </a:r>
          </a:p>
          <a:p>
            <a:pPr marL="285750" indent="-285750">
              <a:buFont typeface="Arial" panose="020B0604020202020204" pitchFamily="34" charset="0"/>
              <a:buChar char="•"/>
            </a:pPr>
            <a:endParaRPr lang="en-GB" sz="2200"/>
          </a:p>
          <a:p>
            <a:r>
              <a:rPr lang="en-GB" sz="2200"/>
              <a:t>Barker (2016) would also add these:</a:t>
            </a:r>
          </a:p>
          <a:p>
            <a:endParaRPr lang="en-GB" sz="2200"/>
          </a:p>
          <a:p>
            <a:pPr marL="285750" indent="-285750">
              <a:buFont typeface="Arial" panose="020B0604020202020204" pitchFamily="34" charset="0"/>
              <a:buChar char="•"/>
            </a:pPr>
            <a:r>
              <a:rPr lang="en-GB" sz="2200"/>
              <a:t>Optimism</a:t>
            </a:r>
          </a:p>
          <a:p>
            <a:pPr marL="285750" indent="-285750">
              <a:buFont typeface="Arial" panose="020B0604020202020204" pitchFamily="34" charset="0"/>
              <a:buChar char="•"/>
            </a:pPr>
            <a:r>
              <a:rPr lang="en-GB" sz="2200"/>
              <a:t>Facing Fears</a:t>
            </a:r>
          </a:p>
          <a:p>
            <a:pPr marL="285750" indent="-285750">
              <a:buFont typeface="Arial" panose="020B0604020202020204" pitchFamily="34" charset="0"/>
              <a:buChar char="•"/>
            </a:pPr>
            <a:r>
              <a:rPr lang="en-GB" sz="2200"/>
              <a:t>Socialising</a:t>
            </a:r>
          </a:p>
        </p:txBody>
      </p:sp>
      <p:pic>
        <p:nvPicPr>
          <p:cNvPr id="28" name="Audio 27">
            <a:hlinkClick r:id="" action="ppaction://media"/>
            <a:extLst>
              <a:ext uri="{FF2B5EF4-FFF2-40B4-BE49-F238E27FC236}">
                <a16:creationId xmlns:a16="http://schemas.microsoft.com/office/drawing/2014/main" id="{EB1B8C76-9B38-DB17-BE72-F0D3F0CB17A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8149473"/>
      </p:ext>
    </p:extLst>
  </p:cSld>
  <p:clrMapOvr>
    <a:masterClrMapping/>
  </p:clrMapOvr>
  <mc:AlternateContent xmlns:mc="http://schemas.openxmlformats.org/markup-compatibility/2006" xmlns:p14="http://schemas.microsoft.com/office/powerpoint/2010/main">
    <mc:Choice Requires="p14">
      <p:transition p14:dur="0" advTm="27625"/>
    </mc:Choice>
    <mc:Fallback xmlns="">
      <p:transition advTm="27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een square with white dots">
            <a:extLst>
              <a:ext uri="{FF2B5EF4-FFF2-40B4-BE49-F238E27FC236}">
                <a16:creationId xmlns:a16="http://schemas.microsoft.com/office/drawing/2014/main" id="{AFFD02B1-AC4B-DE60-6BBC-742A3FAF7CD6}"/>
              </a:ext>
            </a:extLst>
          </p:cNvPr>
          <p:cNvPicPr>
            <a:picLocks noGrp="1" noRot="1" noChangeAspect="1" noMove="1" noResize="1" noEditPoints="1" noAdjustHandles="1" noChangeArrowheads="1" noChangeShapeType="1" noCrop="1"/>
          </p:cNvPicPr>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TextBox 2">
            <a:extLst>
              <a:ext uri="{FF2B5EF4-FFF2-40B4-BE49-F238E27FC236}">
                <a16:creationId xmlns:a16="http://schemas.microsoft.com/office/drawing/2014/main" id="{59D4DFF2-95EA-0745-DB00-B1454AECEE6D}"/>
              </a:ext>
            </a:extLst>
          </p:cNvPr>
          <p:cNvSpPr txBox="1"/>
          <p:nvPr/>
        </p:nvSpPr>
        <p:spPr>
          <a:xfrm>
            <a:off x="381000" y="335845"/>
            <a:ext cx="11430000" cy="6063198"/>
          </a:xfrm>
          <a:prstGeom prst="rect">
            <a:avLst/>
          </a:prstGeom>
          <a:solidFill>
            <a:schemeClr val="bg1"/>
          </a:solidFill>
        </p:spPr>
        <p:txBody>
          <a:bodyPr wrap="square" rtlCol="0">
            <a:spAutoFit/>
          </a:bodyPr>
          <a:lstStyle/>
          <a:p>
            <a:r>
              <a:rPr lang="en-GB" sz="1400" b="1"/>
              <a:t>Reference List (in order of written appearance)</a:t>
            </a:r>
          </a:p>
          <a:p>
            <a:pPr marL="400050" indent="-400050">
              <a:buFont typeface="+mj-lt"/>
              <a:buAutoNum type="romanUcPeriod"/>
            </a:pPr>
            <a:r>
              <a:rPr lang="en-GB" sz="1400" err="1"/>
              <a:t>Thebmj</a:t>
            </a:r>
            <a:r>
              <a:rPr lang="en-GB" sz="1400"/>
              <a:t>, Chris </a:t>
            </a:r>
            <a:r>
              <a:rPr lang="en-GB" sz="1400" err="1"/>
              <a:t>Bonell</a:t>
            </a:r>
            <a:r>
              <a:rPr lang="en-GB" sz="1400"/>
              <a:t>, Neil Humphrey, Adam Fletcher, Laurence Moore, Rob Anderson, Rona Campbell (2014) Why schools should promote students’ health and wellbeing, 28</a:t>
            </a:r>
            <a:r>
              <a:rPr lang="en-GB" sz="1400" baseline="30000"/>
              <a:t>th</a:t>
            </a:r>
            <a:r>
              <a:rPr lang="en-GB" sz="1400"/>
              <a:t> October 2023 </a:t>
            </a:r>
            <a:r>
              <a:rPr lang="en-GB" sz="1400" b="0" strike="noStrike">
                <a:solidFill>
                  <a:schemeClr val="accent5">
                    <a:lumMod val="75000"/>
                  </a:schemeClr>
                </a:solidFill>
                <a:effectLst/>
                <a:hlinkClick r:id="rId5">
                  <a:extLst>
                    <a:ext uri="{A12FA001-AC4F-418D-AE19-62706E023703}">
                      <ahyp:hlinkClr xmlns:ahyp="http://schemas.microsoft.com/office/drawing/2018/hyperlinkcolor" val="tx"/>
                    </a:ext>
                  </a:extLst>
                </a:hlinkClick>
              </a:rPr>
              <a:t>https://www.bmj.com/content/348/bmj.g3078</a:t>
            </a:r>
            <a:endParaRPr lang="en-GB" sz="1400">
              <a:solidFill>
                <a:schemeClr val="accent5">
                  <a:lumMod val="75000"/>
                </a:schemeClr>
              </a:solidFill>
            </a:endParaRPr>
          </a:p>
          <a:p>
            <a:pPr marL="400050" indent="-400050" algn="l" fontAlgn="base">
              <a:buFont typeface="+mj-lt"/>
              <a:buAutoNum type="romanUcPeriod"/>
            </a:pPr>
            <a:endParaRPr lang="en-GB" sz="1400"/>
          </a:p>
          <a:p>
            <a:pPr marL="400050" indent="-400050" algn="l" fontAlgn="base">
              <a:buFont typeface="+mj-lt"/>
              <a:buAutoNum type="romanUcPeriod"/>
            </a:pPr>
            <a:r>
              <a:rPr lang="en-GB" sz="1400"/>
              <a:t>Emerald Publishing, Cresswell-Smith (2003) Journal of Public Mental Health, 28</a:t>
            </a:r>
            <a:r>
              <a:rPr lang="en-GB" sz="1400" baseline="30000"/>
              <a:t>th</a:t>
            </a:r>
            <a:r>
              <a:rPr lang="en-GB" sz="1400"/>
              <a:t> October 2023 </a:t>
            </a:r>
            <a:r>
              <a:rPr lang="en-GB" sz="1400">
                <a:solidFill>
                  <a:schemeClr val="accent5">
                    <a:lumMod val="75000"/>
                  </a:schemeClr>
                </a:solidFill>
              </a:rPr>
              <a:t>https://www.emeraldgrouppublishing.com/journal/jpmh</a:t>
            </a:r>
          </a:p>
          <a:p>
            <a:pPr marL="400050" indent="-400050" algn="l" fontAlgn="base">
              <a:buFont typeface="+mj-lt"/>
              <a:buAutoNum type="romanUcPeriod"/>
            </a:pPr>
            <a:endParaRPr lang="en-GB" sz="1400"/>
          </a:p>
          <a:p>
            <a:pPr marL="400050" indent="-400050" algn="l" fontAlgn="base">
              <a:buFont typeface="+mj-lt"/>
              <a:buAutoNum type="romanUcPeriod"/>
            </a:pPr>
            <a:r>
              <a:rPr lang="en-GB" sz="1400"/>
              <a:t>Medical news today, Adam </a:t>
            </a:r>
            <a:r>
              <a:rPr lang="en-GB" sz="1400" err="1"/>
              <a:t>Felman</a:t>
            </a:r>
            <a:r>
              <a:rPr lang="en-GB" sz="1400"/>
              <a:t>, Rachel Ann Tee-</a:t>
            </a:r>
            <a:r>
              <a:rPr lang="en-GB" sz="1400" err="1"/>
              <a:t>Melgerito</a:t>
            </a:r>
            <a:r>
              <a:rPr lang="en-GB" sz="1400"/>
              <a:t> (2022) What is mental health?, 28</a:t>
            </a:r>
            <a:r>
              <a:rPr lang="en-GB" sz="1400" baseline="30000"/>
              <a:t>th</a:t>
            </a:r>
            <a:r>
              <a:rPr lang="en-GB" sz="1400"/>
              <a:t> October 2023 </a:t>
            </a:r>
            <a:r>
              <a:rPr lang="en-GB" sz="1400" b="0" i="0" u="sng" strike="noStrike">
                <a:solidFill>
                  <a:srgbClr val="1155CC"/>
                </a:solidFill>
                <a:effectLst/>
                <a:hlinkClick r:id="rId6"/>
              </a:rPr>
              <a:t>https://www.medicalnewstoday.com/articles/154543</a:t>
            </a:r>
            <a:endParaRPr lang="en-GB" sz="1400" u="sng">
              <a:solidFill>
                <a:srgbClr val="1155CC"/>
              </a:solidFill>
            </a:endParaRPr>
          </a:p>
          <a:p>
            <a:pPr marL="400050" indent="-400050" algn="l" fontAlgn="base">
              <a:buFont typeface="+mj-lt"/>
              <a:buAutoNum type="romanUcPeriod"/>
            </a:pPr>
            <a:endParaRPr lang="en-GB" sz="1400"/>
          </a:p>
          <a:p>
            <a:pPr marL="400050" indent="-400050" algn="l" fontAlgn="base">
              <a:buFont typeface="+mj-lt"/>
              <a:buAutoNum type="romanUcPeriod"/>
            </a:pPr>
            <a:r>
              <a:rPr lang="en-GB" sz="1400" err="1"/>
              <a:t>Mayoclinic</a:t>
            </a:r>
            <a:r>
              <a:rPr lang="en-GB" sz="1400"/>
              <a:t>, (2022) Mental Illness, 28</a:t>
            </a:r>
            <a:r>
              <a:rPr lang="en-GB" sz="1400" baseline="30000"/>
              <a:t>th</a:t>
            </a:r>
            <a:r>
              <a:rPr lang="en-GB" sz="1400"/>
              <a:t> October 2023 </a:t>
            </a:r>
            <a:r>
              <a:rPr lang="en-GB" sz="1400">
                <a:hlinkClick r:id="rId7"/>
              </a:rPr>
              <a:t>https://www.mayoclinic.org/diseases-conditions/mental-illness</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err="1"/>
              <a:t>Centers</a:t>
            </a:r>
            <a:r>
              <a:rPr lang="en-GB" sz="1400"/>
              <a:t> for Disease Control, (2023) about mental health, 29</a:t>
            </a:r>
            <a:r>
              <a:rPr lang="en-GB" sz="1400" baseline="30000"/>
              <a:t>th</a:t>
            </a:r>
            <a:r>
              <a:rPr lang="en-GB" sz="1400"/>
              <a:t> October 2023 </a:t>
            </a:r>
            <a:r>
              <a:rPr lang="en-GB" sz="1400" b="0" i="0" u="sng" strike="noStrike">
                <a:solidFill>
                  <a:srgbClr val="1155CC"/>
                </a:solidFill>
                <a:effectLst/>
                <a:hlinkClick r:id="rId8"/>
              </a:rPr>
              <a:t>https://www.cdc.gov/mentalhealth/learn/index.htm</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err="1"/>
              <a:t>Psychguides</a:t>
            </a:r>
            <a:r>
              <a:rPr lang="en-GB" sz="1400"/>
              <a:t>, (2020) Mental Health Problem Symptoms, Causes and Effects, 29</a:t>
            </a:r>
            <a:r>
              <a:rPr lang="en-GB" sz="1400" baseline="30000"/>
              <a:t>th</a:t>
            </a:r>
            <a:r>
              <a:rPr lang="en-GB" sz="1400"/>
              <a:t> October 2023 </a:t>
            </a:r>
            <a:r>
              <a:rPr lang="en-GB" sz="1400" b="0" i="0" u="sng" strike="noStrike">
                <a:solidFill>
                  <a:srgbClr val="1155CC"/>
                </a:solidFill>
                <a:effectLst/>
                <a:hlinkClick r:id="rId9"/>
              </a:rPr>
              <a:t>https://www.psychguides.com/mental-health-disorders/</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a:t>Mental health, (2023) Physical Health and Mental Health, 30</a:t>
            </a:r>
            <a:r>
              <a:rPr lang="en-GB" sz="1400" baseline="30000"/>
              <a:t>th</a:t>
            </a:r>
            <a:r>
              <a:rPr lang="en-GB" sz="1400"/>
              <a:t> October 2023 </a:t>
            </a:r>
            <a:r>
              <a:rPr lang="en-GB" sz="1400" b="0" i="0" u="sng" strike="noStrike">
                <a:solidFill>
                  <a:srgbClr val="1155CC"/>
                </a:solidFill>
                <a:effectLst/>
                <a:hlinkClick r:id="rId10"/>
              </a:rPr>
              <a:t>https://www.mentalhealth.org.uk/explore-mental-health/</a:t>
            </a:r>
            <a:r>
              <a:rPr lang="en-GB" sz="1600" b="0" i="0" u="sng" strike="noStrike">
                <a:solidFill>
                  <a:srgbClr val="1155CC"/>
                </a:solidFill>
                <a:effectLst/>
                <a:hlinkClick r:id="rId10"/>
              </a:rPr>
              <a:t> </a:t>
            </a:r>
            <a:r>
              <a:rPr lang="en-GB" sz="1400" b="0" i="0" u="sng" strike="noStrike">
                <a:solidFill>
                  <a:srgbClr val="1155CC"/>
                </a:solidFill>
                <a:effectLst/>
                <a:hlinkClick r:id="rId10"/>
              </a:rPr>
              <a:t>a-z-topics/physical-health-and-mental-health</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a:t>Mental health (2021) Physical Activity and Mental Health, 30</a:t>
            </a:r>
            <a:r>
              <a:rPr lang="en-GB" sz="1400" baseline="30000"/>
              <a:t>th</a:t>
            </a:r>
            <a:r>
              <a:rPr lang="en-GB" sz="1400"/>
              <a:t> October 2023 </a:t>
            </a:r>
            <a:r>
              <a:rPr lang="en-GB" sz="1400" b="0" i="0" u="sng" strike="noStrike">
                <a:solidFill>
                  <a:srgbClr val="1155CC"/>
                </a:solidFill>
                <a:effectLst/>
                <a:hlinkClick r:id="rId11"/>
              </a:rPr>
              <a:t>https://www.mentalhealth.org.uk/explore-mental-health/a-z-topics/physical-activity-and-mental-health</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a:t>Childrens society, (2023) Mental Resilience, </a:t>
            </a:r>
            <a:r>
              <a:rPr lang="en-GB" sz="1400" b="0" i="0" u="sng" strike="noStrike">
                <a:solidFill>
                  <a:srgbClr val="1155CC"/>
                </a:solidFill>
                <a:effectLst/>
                <a:hlinkClick r:id="rId12"/>
              </a:rPr>
              <a:t>https://www.childrenssociety.org.uk/information/young-people/well-being/resources/mental-resilience</a:t>
            </a:r>
            <a:endParaRPr lang="en-GB" sz="1400"/>
          </a:p>
          <a:p>
            <a:pPr marL="400050" indent="-400050" algn="l" fontAlgn="base">
              <a:buFont typeface="+mj-lt"/>
              <a:buAutoNum type="romanUcPeriod"/>
            </a:pPr>
            <a:endParaRPr lang="en-GB" sz="1400"/>
          </a:p>
          <a:p>
            <a:pPr marL="400050" indent="-400050" algn="l" fontAlgn="base">
              <a:buFont typeface="+mj-lt"/>
              <a:buAutoNum type="romanUcPeriod"/>
            </a:pPr>
            <a:r>
              <a:rPr lang="en-GB" sz="1400"/>
              <a:t>Time.com, Eric Barker (2016) 10 Ways to Boost Your Emotional Resilience, Backed by Research, </a:t>
            </a:r>
            <a:r>
              <a:rPr lang="en-GB" sz="1400" b="0" i="0" u="sng" strike="noStrike">
                <a:solidFill>
                  <a:srgbClr val="1155CC"/>
                </a:solidFill>
                <a:effectLst/>
                <a:hlinkClick r:id="rId13"/>
              </a:rPr>
              <a:t>https://time.com/4306492/boost-emotional-resilience/</a:t>
            </a:r>
            <a:endParaRPr lang="en-GB" sz="1600"/>
          </a:p>
        </p:txBody>
      </p:sp>
      <p:pic>
        <p:nvPicPr>
          <p:cNvPr id="16" name="Audio 15">
            <a:hlinkClick r:id="" action="ppaction://media"/>
            <a:extLst>
              <a:ext uri="{FF2B5EF4-FFF2-40B4-BE49-F238E27FC236}">
                <a16:creationId xmlns:a16="http://schemas.microsoft.com/office/drawing/2014/main" id="{ED48B549-884F-C3E9-9C3A-3C1889AAD0D5}"/>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14564000"/>
      </p:ext>
    </p:extLst>
  </p:cSld>
  <p:clrMapOvr>
    <a:masterClrMapping/>
  </p:clrMapOvr>
  <mc:AlternateContent xmlns:mc="http://schemas.openxmlformats.org/markup-compatibility/2006" xmlns:p14="http://schemas.microsoft.com/office/powerpoint/2010/main">
    <mc:Choice Requires="p14">
      <p:transition spd="slow" p14:dur="2000" advTm="3272"/>
    </mc:Choice>
    <mc:Fallback xmlns="">
      <p:transition spd="slow" advTm="32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bdf10f-b5a3-45b6-acdb-7dc1eb39878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DA2B97165742847ABC519A905693DF8" ma:contentTypeVersion="13" ma:contentTypeDescription="Create a new document." ma:contentTypeScope="" ma:versionID="9476a5f841044dee4c5ca1d24116846b">
  <xsd:schema xmlns:xsd="http://www.w3.org/2001/XMLSchema" xmlns:xs="http://www.w3.org/2001/XMLSchema" xmlns:p="http://schemas.microsoft.com/office/2006/metadata/properties" xmlns:ns3="0ebdf10f-b5a3-45b6-acdb-7dc1eb398785" xmlns:ns4="550816ce-8156-4f45-b1c4-24236a73d01f" targetNamespace="http://schemas.microsoft.com/office/2006/metadata/properties" ma:root="true" ma:fieldsID="446c0e368440699b06325a817fb11a0b" ns3:_="" ns4:_="">
    <xsd:import namespace="0ebdf10f-b5a3-45b6-acdb-7dc1eb398785"/>
    <xsd:import namespace="550816ce-8156-4f45-b1c4-24236a73d01f"/>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GenerationTime" minOccurs="0"/>
                <xsd:element ref="ns3:MediaServiceEventHashCode" minOccurs="0"/>
                <xsd:element ref="ns3:MediaServiceDateTaken"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bdf10f-b5a3-45b6-acdb-7dc1eb39878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dexed="true" ma:internalName="MediaServiceDateTaken" ma:readOnly="true">
      <xsd:simpleType>
        <xsd:restriction base="dms:Text"/>
      </xsd:simpleType>
    </xsd:element>
    <xsd:element name="MediaServiceSystemTags" ma:index="19" nillable="true" ma:displayName="MediaServiceSystemTags" ma:hidden="true" ma:internalName="MediaServiceSystemTags" ma:readOnly="true">
      <xsd:simpleType>
        <xsd:restriction base="dms:Note"/>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50816ce-8156-4f45-b1c4-24236a73d01f"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D2E581-A444-4818-A70D-48E13DC721DA}">
  <ds:schemaRefs>
    <ds:schemaRef ds:uri="http://schemas.microsoft.com/sharepoint/v3/contenttype/forms"/>
  </ds:schemaRefs>
</ds:datastoreItem>
</file>

<file path=customXml/itemProps2.xml><?xml version="1.0" encoding="utf-8"?>
<ds:datastoreItem xmlns:ds="http://schemas.openxmlformats.org/officeDocument/2006/customXml" ds:itemID="{0F2D8648-FC24-4347-AFB2-FF0E13C1F5C9}">
  <ds:schemaRefs>
    <ds:schemaRef ds:uri="http://schemas.microsoft.com/office/2006/documentManagement/types"/>
    <ds:schemaRef ds:uri="http://www.w3.org/XML/1998/namespace"/>
    <ds:schemaRef ds:uri="http://purl.org/dc/elements/1.1/"/>
    <ds:schemaRef ds:uri="http://purl.org/dc/terms/"/>
    <ds:schemaRef ds:uri="http://schemas.microsoft.com/office/2006/metadata/properties"/>
    <ds:schemaRef ds:uri="http://schemas.microsoft.com/office/infopath/2007/PartnerControls"/>
    <ds:schemaRef ds:uri="0ebdf10f-b5a3-45b6-acdb-7dc1eb398785"/>
    <ds:schemaRef ds:uri="http://schemas.openxmlformats.org/package/2006/metadata/core-properties"/>
    <ds:schemaRef ds:uri="550816ce-8156-4f45-b1c4-24236a73d01f"/>
    <ds:schemaRef ds:uri="http://purl.org/dc/dcmitype/"/>
  </ds:schemaRefs>
</ds:datastoreItem>
</file>

<file path=customXml/itemProps3.xml><?xml version="1.0" encoding="utf-8"?>
<ds:datastoreItem xmlns:ds="http://schemas.openxmlformats.org/officeDocument/2006/customXml" ds:itemID="{4184017B-EA9C-462E-888D-EBA95DDB575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bdf10f-b5a3-45b6-acdb-7dc1eb398785"/>
    <ds:schemaRef ds:uri="550816ce-8156-4f45-b1c4-24236a73d01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11</TotalTime>
  <Words>919</Words>
  <Application>Microsoft Office PowerPoint</Application>
  <PresentationFormat>Widescreen</PresentationFormat>
  <Paragraphs>121</Paragraphs>
  <Slides>18</Slides>
  <Notes>4</Notes>
  <HiddenSlides>0</HiddenSlides>
  <MMClips>18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Bahnschrift SemiBold SemiConden</vt:lpstr>
      <vt:lpstr>Calibri</vt:lpstr>
      <vt:lpstr>Calibri Light</vt:lpstr>
      <vt:lpstr>Ivar Headline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Ellis Rees (2312256)</dc:creator>
  <cp:lastModifiedBy>Ellis Rees (2312256)</cp:lastModifiedBy>
  <cp:revision>3</cp:revision>
  <dcterms:created xsi:type="dcterms:W3CDTF">2023-10-17T10:23:13Z</dcterms:created>
  <dcterms:modified xsi:type="dcterms:W3CDTF">2023-11-02T16:17:15Z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0x0101009DA2B97165742847ABC519A905693DF8</vt:lpwstr>
  </property>
</Properties>
</file>