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5"/>
  </p:notesMasterIdLst>
  <p:handoutMasterIdLst>
    <p:handoutMasterId r:id="rId16"/>
  </p:handoutMasterIdLst>
  <p:sldIdLst>
    <p:sldId id="277" r:id="rId2"/>
    <p:sldId id="279" r:id="rId3"/>
    <p:sldId id="257" r:id="rId4"/>
    <p:sldId id="258" r:id="rId5"/>
    <p:sldId id="259" r:id="rId6"/>
    <p:sldId id="260" r:id="rId7"/>
    <p:sldId id="261" r:id="rId8"/>
    <p:sldId id="262" r:id="rId9"/>
    <p:sldId id="263" r:id="rId10"/>
    <p:sldId id="264" r:id="rId11"/>
    <p:sldId id="278" r:id="rId12"/>
    <p:sldId id="281" r:id="rId13"/>
    <p:sldId id="280" r:id="rId14"/>
  </p:sldIdLst>
  <p:sldSz cx="9144000" cy="6858000" type="screen4x3"/>
  <p:notesSz cx="6792913" cy="992505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6" userDrawn="1">
          <p15:clr>
            <a:srgbClr val="A4A3A4"/>
          </p15:clr>
        </p15:guide>
        <p15:guide id="2" pos="2140"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868" autoAdjust="0"/>
    <p:restoredTop sz="93372" autoAdjust="0"/>
  </p:normalViewPr>
  <p:slideViewPr>
    <p:cSldViewPr>
      <p:cViewPr varScale="1">
        <p:scale>
          <a:sx n="104" d="100"/>
          <a:sy n="104" d="100"/>
        </p:scale>
        <p:origin x="1698" y="10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126"/>
        <p:guide pos="214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1"/>
            <a:ext cx="2944512" cy="4959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44" tIns="45873" rIns="91744" bIns="45873"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846786" y="1"/>
            <a:ext cx="2944511" cy="4959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44" tIns="45873" rIns="91744" bIns="45873"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427506"/>
            <a:ext cx="2944512" cy="4959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44" tIns="45873" rIns="91744" bIns="45873"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846786" y="9427506"/>
            <a:ext cx="2944511" cy="4959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44" tIns="45873" rIns="91744" bIns="45873"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1"/>
            <a:ext cx="2944512" cy="4959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44" tIns="45873" rIns="91744" bIns="45873"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848401" y="1"/>
            <a:ext cx="2944512" cy="4959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44" tIns="45873" rIns="91744" bIns="45873"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914400" y="742950"/>
            <a:ext cx="4964113" cy="3724275"/>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905506" y="4713753"/>
            <a:ext cx="4981901" cy="446821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44" tIns="45873" rIns="91744" bIns="45873"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429121"/>
            <a:ext cx="2944512" cy="4959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44" tIns="45873" rIns="91744" bIns="45873"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848401" y="9429121"/>
            <a:ext cx="2944512" cy="4959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44" tIns="45873" rIns="91744" bIns="45873"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12/02/2025</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12/02/2025</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12/02/2025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12/02/2025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12/02/2025</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12/02/2025</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12/02/2025</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12/02/2025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12/02/2025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12/02/2025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12/02/2025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514351" y="2063396"/>
            <a:ext cx="7796030" cy="331118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EFBDC27-E420-4878-9EE6-7B9656D6442A}" type="datetimeFigureOut">
              <a:rPr lang="en-US" dirty="0"/>
              <a:t>2/12/2025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9176771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4"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12/02/2025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 id="2147483788" r:id="rId12"/>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2" Type="http://schemas.openxmlformats.org/officeDocument/2006/relationships/hyperlink" Target="https://www.hofstede-insights.com/product/compare-countries/" TargetMode="Externa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235066"/>
          </a:xfrm>
        </p:spPr>
        <p:txBody>
          <a:bodyPr/>
          <a:lstStyle/>
          <a:p>
            <a:pPr eaLnBrk="1" hangingPunct="1"/>
            <a:r>
              <a:rPr lang="en-GB" altLang="en-US" b="1" dirty="0">
                <a:solidFill>
                  <a:schemeClr val="accent2"/>
                </a:solidFill>
              </a:rPr>
              <a:t>LCMB7026</a:t>
            </a:r>
          </a:p>
        </p:txBody>
      </p:sp>
      <p:sp>
        <p:nvSpPr>
          <p:cNvPr id="6147" name="Subtitle 4"/>
          <p:cNvSpPr>
            <a:spLocks noGrp="1"/>
          </p:cNvSpPr>
          <p:nvPr>
            <p:ph type="subTitle" idx="1"/>
          </p:nvPr>
        </p:nvSpPr>
        <p:spPr>
          <a:xfrm>
            <a:off x="571472" y="1928803"/>
            <a:ext cx="7786742" cy="3357586"/>
          </a:xfrm>
        </p:spPr>
        <p:txBody>
          <a:bodyPr/>
          <a:lstStyle/>
          <a:p>
            <a:pPr eaLnBrk="1" hangingPunct="1"/>
            <a:r>
              <a:rPr lang="en-GB" altLang="en-US" sz="3600" b="1" dirty="0">
                <a:solidFill>
                  <a:schemeClr val="accent2"/>
                </a:solidFill>
              </a:rPr>
              <a:t>International Marketing</a:t>
            </a:r>
          </a:p>
          <a:p>
            <a:pPr eaLnBrk="1" hangingPunct="1"/>
            <a:r>
              <a:rPr lang="en-GB" altLang="en-US" dirty="0">
                <a:solidFill>
                  <a:schemeClr val="accent2"/>
                </a:solidFill>
              </a:rPr>
              <a:t>Week 2</a:t>
            </a:r>
          </a:p>
          <a:p>
            <a:pPr eaLnBrk="1" hangingPunct="1"/>
            <a:r>
              <a:rPr lang="en-GB" altLang="en-US" dirty="0">
                <a:solidFill>
                  <a:schemeClr val="accent2"/>
                </a:solidFill>
              </a:rPr>
              <a:t>Hofstede’s Model of Cultural Dimensions</a:t>
            </a:r>
          </a:p>
          <a:p>
            <a:pPr eaLnBrk="1" hangingPunct="1"/>
            <a:r>
              <a:rPr lang="en-GB" altLang="en-US" sz="4800" b="1" dirty="0">
                <a:solidFill>
                  <a:schemeClr val="accent2"/>
                </a:solidFill>
              </a:rPr>
              <a:t> </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E572FD-9A13-1DA2-E297-2781970FD049}"/>
              </a:ext>
            </a:extLst>
          </p:cNvPr>
          <p:cNvSpPr>
            <a:spLocks noGrp="1"/>
          </p:cNvSpPr>
          <p:nvPr>
            <p:ph type="title"/>
          </p:nvPr>
        </p:nvSpPr>
        <p:spPr/>
        <p:txBody>
          <a:bodyPr/>
          <a:lstStyle/>
          <a:p>
            <a:r>
              <a:rPr lang="en-GB" dirty="0"/>
              <a:t>Learning Objectives</a:t>
            </a:r>
          </a:p>
        </p:txBody>
      </p:sp>
      <p:sp>
        <p:nvSpPr>
          <p:cNvPr id="3" name="Content Placeholder 2">
            <a:extLst>
              <a:ext uri="{FF2B5EF4-FFF2-40B4-BE49-F238E27FC236}">
                <a16:creationId xmlns:a16="http://schemas.microsoft.com/office/drawing/2014/main" id="{E58D7D30-ED24-2022-877C-9CE72933EEB7}"/>
              </a:ext>
            </a:extLst>
          </p:cNvPr>
          <p:cNvSpPr>
            <a:spLocks noGrp="1"/>
          </p:cNvSpPr>
          <p:nvPr>
            <p:ph idx="1"/>
          </p:nvPr>
        </p:nvSpPr>
        <p:spPr/>
        <p:txBody>
          <a:bodyPr/>
          <a:lstStyle/>
          <a:p>
            <a:r>
              <a:rPr lang="en-GB" sz="2800" dirty="0"/>
              <a:t>To understand the six different dimensions of culture related to the Hofstede model.</a:t>
            </a:r>
          </a:p>
          <a:p>
            <a:endParaRPr lang="en-GB" sz="2800" dirty="0"/>
          </a:p>
          <a:p>
            <a:r>
              <a:rPr lang="en-GB" sz="2800" dirty="0"/>
              <a:t>To be able to apply the model and compare two countries on six dimensions of culture.</a:t>
            </a:r>
          </a:p>
          <a:p>
            <a:pPr marL="0" indent="0">
              <a:buNone/>
            </a:pPr>
            <a:endParaRPr lang="en-GB" sz="2800" dirty="0"/>
          </a:p>
          <a:p>
            <a:r>
              <a:rPr lang="en-GB" sz="2800" dirty="0"/>
              <a:t>Critically analyse the Hofstede model.</a:t>
            </a:r>
          </a:p>
        </p:txBody>
      </p:sp>
      <p:sp>
        <p:nvSpPr>
          <p:cNvPr id="4" name="Date Placeholder 3">
            <a:extLst>
              <a:ext uri="{FF2B5EF4-FFF2-40B4-BE49-F238E27FC236}">
                <a16:creationId xmlns:a16="http://schemas.microsoft.com/office/drawing/2014/main" id="{0CBB4951-C0EC-0278-E2F8-074DB0637C2A}"/>
              </a:ext>
            </a:extLst>
          </p:cNvPr>
          <p:cNvSpPr>
            <a:spLocks noGrp="1"/>
          </p:cNvSpPr>
          <p:nvPr>
            <p:ph type="dt" sz="half" idx="10"/>
          </p:nvPr>
        </p:nvSpPr>
        <p:spPr/>
        <p:txBody>
          <a:bodyPr/>
          <a:lstStyle/>
          <a:p>
            <a:pPr>
              <a:defRPr/>
            </a:pPr>
            <a:fld id="{2303D31F-598B-47EE-BA37-93F097A3D676}" type="datetime1">
              <a:rPr lang="en-GB" altLang="en-US" smtClean="0"/>
              <a:pPr>
                <a:defRPr/>
              </a:pPr>
              <a:t>12/02/2025</a:t>
            </a:fld>
            <a:endParaRPr lang="en-GB" altLang="en-US"/>
          </a:p>
        </p:txBody>
      </p:sp>
      <p:sp>
        <p:nvSpPr>
          <p:cNvPr id="5" name="Slide Number Placeholder 4">
            <a:extLst>
              <a:ext uri="{FF2B5EF4-FFF2-40B4-BE49-F238E27FC236}">
                <a16:creationId xmlns:a16="http://schemas.microsoft.com/office/drawing/2014/main" id="{B10A7913-5E8E-15D1-30EB-0E8EDA46ACFF}"/>
              </a:ext>
            </a:extLst>
          </p:cNvPr>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spTree>
    <p:extLst>
      <p:ext uri="{BB962C8B-B14F-4D97-AF65-F5344CB8AC3E}">
        <p14:creationId xmlns:p14="http://schemas.microsoft.com/office/powerpoint/2010/main" val="14477627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6A40C5-FD56-4974-8C3D-93D8D4E361CB}"/>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6B0163B1-B764-4F3C-8517-759C44CEA1C9}"/>
              </a:ext>
            </a:extLst>
          </p:cNvPr>
          <p:cNvSpPr>
            <a:spLocks noGrp="1"/>
          </p:cNvSpPr>
          <p:nvPr>
            <p:ph sz="quarter" idx="13"/>
          </p:nvPr>
        </p:nvSpPr>
        <p:spPr>
          <a:xfrm>
            <a:off x="457200" y="1628800"/>
            <a:ext cx="7796030" cy="3311189"/>
          </a:xfrm>
        </p:spPr>
        <p:txBody>
          <a:bodyPr/>
          <a:lstStyle/>
          <a:p>
            <a:pPr>
              <a:buFont typeface="+mj-lt"/>
              <a:buAutoNum type="arabicPeriod"/>
            </a:pPr>
            <a:r>
              <a:rPr lang="en-GB" sz="2800" dirty="0"/>
              <a:t>Power Distance Index (high versus low).</a:t>
            </a:r>
          </a:p>
          <a:p>
            <a:pPr>
              <a:buFont typeface="+mj-lt"/>
              <a:buAutoNum type="arabicPeriod"/>
            </a:pPr>
            <a:r>
              <a:rPr lang="en-GB" sz="2800" dirty="0"/>
              <a:t>Individualism Versus Collectivism.</a:t>
            </a:r>
          </a:p>
          <a:p>
            <a:pPr>
              <a:buFont typeface="+mj-lt"/>
              <a:buAutoNum type="arabicPeriod"/>
            </a:pPr>
            <a:r>
              <a:rPr lang="en-GB" sz="2800" dirty="0"/>
              <a:t>Masculinity Versus Femininity.</a:t>
            </a:r>
          </a:p>
          <a:p>
            <a:pPr>
              <a:buFont typeface="+mj-lt"/>
              <a:buAutoNum type="arabicPeriod"/>
            </a:pPr>
            <a:r>
              <a:rPr lang="en-GB" sz="2800" dirty="0"/>
              <a:t>Uncertainty Avoidance Index (high versus low).</a:t>
            </a:r>
          </a:p>
          <a:p>
            <a:pPr>
              <a:buFont typeface="+mj-lt"/>
              <a:buAutoNum type="arabicPeriod"/>
            </a:pPr>
            <a:r>
              <a:rPr lang="en-GB" sz="2800" dirty="0"/>
              <a:t>Short term orientation vs Long term orientation.</a:t>
            </a:r>
          </a:p>
          <a:p>
            <a:pPr>
              <a:buFont typeface="+mj-lt"/>
              <a:buAutoNum type="arabicPeriod"/>
            </a:pPr>
            <a:r>
              <a:rPr lang="en-GB" sz="2800" dirty="0"/>
              <a:t>Indulgence Versus Restraint.</a:t>
            </a:r>
          </a:p>
          <a:p>
            <a:endParaRPr lang="en-GB" dirty="0"/>
          </a:p>
        </p:txBody>
      </p:sp>
    </p:spTree>
    <p:extLst>
      <p:ext uri="{BB962C8B-B14F-4D97-AF65-F5344CB8AC3E}">
        <p14:creationId xmlns:p14="http://schemas.microsoft.com/office/powerpoint/2010/main" val="18578515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9B3757-9346-436A-AF36-C25C8C598E48}"/>
              </a:ext>
            </a:extLst>
          </p:cNvPr>
          <p:cNvSpPr>
            <a:spLocks noGrp="1"/>
          </p:cNvSpPr>
          <p:nvPr>
            <p:ph type="title"/>
          </p:nvPr>
        </p:nvSpPr>
        <p:spPr/>
        <p:txBody>
          <a:bodyPr>
            <a:normAutofit/>
          </a:bodyPr>
          <a:lstStyle/>
          <a:p>
            <a:r>
              <a:rPr lang="en-GB" sz="2400" dirty="0">
                <a:latin typeface="Times New Roman" panose="02020603050405020304" pitchFamily="18" charset="0"/>
                <a:cs typeface="Times New Roman" panose="02020603050405020304" pitchFamily="18" charset="0"/>
              </a:rPr>
              <a:t>Power Distance Index (PDI)</a:t>
            </a:r>
          </a:p>
        </p:txBody>
      </p:sp>
      <p:sp>
        <p:nvSpPr>
          <p:cNvPr id="3" name="Content Placeholder 2">
            <a:extLst>
              <a:ext uri="{FF2B5EF4-FFF2-40B4-BE49-F238E27FC236}">
                <a16:creationId xmlns:a16="http://schemas.microsoft.com/office/drawing/2014/main" id="{B4BEA966-ECC5-49C7-BFB4-F052C743CE0A}"/>
              </a:ext>
            </a:extLst>
          </p:cNvPr>
          <p:cNvSpPr>
            <a:spLocks noGrp="1"/>
          </p:cNvSpPr>
          <p:nvPr>
            <p:ph sz="quarter" idx="13"/>
          </p:nvPr>
        </p:nvSpPr>
        <p:spPr>
          <a:xfrm>
            <a:off x="514351" y="2063397"/>
            <a:ext cx="7298009" cy="2589740"/>
          </a:xfrm>
        </p:spPr>
        <p:txBody>
          <a:bodyPr/>
          <a:lstStyle/>
          <a:p>
            <a:pPr fontAlgn="base"/>
            <a:r>
              <a:rPr lang="en-GB" sz="2400" dirty="0">
                <a:latin typeface="Times New Roman" panose="02020603050405020304" pitchFamily="18" charset="0"/>
                <a:cs typeface="Times New Roman" panose="02020603050405020304" pitchFamily="18" charset="0"/>
              </a:rPr>
              <a:t>This refers to the degree of inequality that exists – and is accepted – between people with and without power.</a:t>
            </a:r>
          </a:p>
          <a:p>
            <a:pPr fontAlgn="base"/>
            <a:r>
              <a:rPr lang="en-GB" sz="2400" dirty="0">
                <a:latin typeface="Times New Roman" panose="02020603050405020304" pitchFamily="18" charset="0"/>
                <a:cs typeface="Times New Roman" panose="02020603050405020304" pitchFamily="18" charset="0"/>
              </a:rPr>
              <a:t>A high PDI score indicates that a society accepts an unequal, hierarchical distribution of power, and that people understand "their place" in the system. A low PDI score means that power is shared and is widely dispersed, and that society members do not accept situations where power is distributed unequally.</a:t>
            </a:r>
          </a:p>
          <a:p>
            <a:endParaRPr lang="en-GB" dirty="0"/>
          </a:p>
        </p:txBody>
      </p:sp>
    </p:spTree>
    <p:extLst>
      <p:ext uri="{BB962C8B-B14F-4D97-AF65-F5344CB8AC3E}">
        <p14:creationId xmlns:p14="http://schemas.microsoft.com/office/powerpoint/2010/main" val="22140333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43FE37-0BC4-4994-9954-E5C110A8E300}"/>
              </a:ext>
            </a:extLst>
          </p:cNvPr>
          <p:cNvSpPr>
            <a:spLocks noGrp="1"/>
          </p:cNvSpPr>
          <p:nvPr>
            <p:ph type="title"/>
          </p:nvPr>
        </p:nvSpPr>
        <p:spPr/>
        <p:txBody>
          <a:bodyPr>
            <a:normAutofit fontScale="90000"/>
          </a:bodyPr>
          <a:lstStyle/>
          <a:p>
            <a:r>
              <a:rPr lang="en-GB" sz="2700" b="1" dirty="0">
                <a:latin typeface="Times New Roman" panose="02020603050405020304" pitchFamily="18" charset="0"/>
                <a:cs typeface="Times New Roman" panose="02020603050405020304" pitchFamily="18" charset="0"/>
              </a:rPr>
              <a:t>Individualism Versus Collectivism</a:t>
            </a:r>
            <a:br>
              <a:rPr lang="en-GB" b="1" dirty="0"/>
            </a:br>
            <a:endParaRPr lang="en-GB" dirty="0"/>
          </a:p>
        </p:txBody>
      </p:sp>
      <p:sp>
        <p:nvSpPr>
          <p:cNvPr id="3" name="Content Placeholder 2">
            <a:extLst>
              <a:ext uri="{FF2B5EF4-FFF2-40B4-BE49-F238E27FC236}">
                <a16:creationId xmlns:a16="http://schemas.microsoft.com/office/drawing/2014/main" id="{F4322104-CB7C-4199-BDF6-58FC1D2BA96F}"/>
              </a:ext>
            </a:extLst>
          </p:cNvPr>
          <p:cNvSpPr>
            <a:spLocks noGrp="1"/>
          </p:cNvSpPr>
          <p:nvPr>
            <p:ph sz="quarter" idx="13"/>
          </p:nvPr>
        </p:nvSpPr>
        <p:spPr/>
        <p:txBody>
          <a:bodyPr>
            <a:normAutofit fontScale="92500" lnSpcReduction="10000"/>
          </a:bodyPr>
          <a:lstStyle/>
          <a:p>
            <a:pPr fontAlgn="base"/>
            <a:r>
              <a:rPr lang="en-GB" sz="2400" dirty="0">
                <a:latin typeface="Times New Roman" panose="02020603050405020304" pitchFamily="18" charset="0"/>
                <a:cs typeface="Times New Roman" panose="02020603050405020304" pitchFamily="18" charset="0"/>
              </a:rPr>
              <a:t>This refers to the strength of the ties that people have to others within their community.</a:t>
            </a:r>
          </a:p>
          <a:p>
            <a:pPr fontAlgn="base"/>
            <a:r>
              <a:rPr lang="en-GB" sz="2400" dirty="0">
                <a:latin typeface="Times New Roman" panose="02020603050405020304" pitchFamily="18" charset="0"/>
                <a:cs typeface="Times New Roman" panose="02020603050405020304" pitchFamily="18" charset="0"/>
              </a:rPr>
              <a:t>A high score indicates weak interpersonal connection among those who are not part of a core "family." Here, people take less responsibility for others' actions and outcomes.</a:t>
            </a:r>
          </a:p>
          <a:p>
            <a:pPr fontAlgn="base"/>
            <a:r>
              <a:rPr lang="en-GB" sz="2400" dirty="0">
                <a:latin typeface="Times New Roman" panose="02020603050405020304" pitchFamily="18" charset="0"/>
                <a:cs typeface="Times New Roman" panose="02020603050405020304" pitchFamily="18" charset="0"/>
              </a:rPr>
              <a:t>In a collectivist society, however, people are supposed to be loyal to the group to which they belong, and, in exchange, the group will defend their interests. The group itself is normally larger, and people take responsibility for one another's wellbeing.</a:t>
            </a:r>
          </a:p>
          <a:p>
            <a:endParaRPr lang="en-GB" dirty="0"/>
          </a:p>
        </p:txBody>
      </p:sp>
    </p:spTree>
    <p:extLst>
      <p:ext uri="{BB962C8B-B14F-4D97-AF65-F5344CB8AC3E}">
        <p14:creationId xmlns:p14="http://schemas.microsoft.com/office/powerpoint/2010/main" val="40411174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4C8E31-B8DE-4A8E-B558-AD015B406937}"/>
              </a:ext>
            </a:extLst>
          </p:cNvPr>
          <p:cNvSpPr>
            <a:spLocks noGrp="1"/>
          </p:cNvSpPr>
          <p:nvPr>
            <p:ph type="title"/>
          </p:nvPr>
        </p:nvSpPr>
        <p:spPr/>
        <p:txBody>
          <a:bodyPr>
            <a:normAutofit/>
          </a:bodyPr>
          <a:lstStyle/>
          <a:p>
            <a:r>
              <a:rPr lang="en-GB" sz="2400" b="1" dirty="0">
                <a:latin typeface="Times New Roman" panose="02020603050405020304" pitchFamily="18" charset="0"/>
                <a:cs typeface="Times New Roman" panose="02020603050405020304" pitchFamily="18" charset="0"/>
              </a:rPr>
              <a:t>Masculinity Versus Femininity</a:t>
            </a:r>
            <a:endParaRPr lang="en-GB" sz="24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B9F76D7E-D96A-4F1C-8558-621A45931ED9}"/>
              </a:ext>
            </a:extLst>
          </p:cNvPr>
          <p:cNvSpPr>
            <a:spLocks noGrp="1"/>
          </p:cNvSpPr>
          <p:nvPr>
            <p:ph sz="quarter" idx="13"/>
          </p:nvPr>
        </p:nvSpPr>
        <p:spPr/>
        <p:txBody>
          <a:bodyPr>
            <a:normAutofit fontScale="77500" lnSpcReduction="20000"/>
          </a:bodyPr>
          <a:lstStyle/>
          <a:p>
            <a:pPr fontAlgn="base"/>
            <a:r>
              <a:rPr lang="en-GB" dirty="0">
                <a:latin typeface="Times New Roman" panose="02020603050405020304" pitchFamily="18" charset="0"/>
                <a:cs typeface="Times New Roman" panose="02020603050405020304" pitchFamily="18" charset="0"/>
              </a:rPr>
              <a:t>This refers to the distribution of roles between men and women. In masculine societies, the roles of men and women overlap less, and men are expected to behave assertively. Demonstrating your success, and being strong  are seen as positive characteristics.</a:t>
            </a:r>
          </a:p>
          <a:p>
            <a:pPr fontAlgn="base"/>
            <a:r>
              <a:rPr lang="en-GB" dirty="0">
                <a:latin typeface="Times New Roman" panose="02020603050405020304" pitchFamily="18" charset="0"/>
                <a:cs typeface="Times New Roman" panose="02020603050405020304" pitchFamily="18" charset="0"/>
              </a:rPr>
              <a:t>In feminine societies, however, there is a great deal of overlap between male and female roles. Greater importance is placed on good relationships with your direct supervisors, or working with people who cooperate well with one another.</a:t>
            </a:r>
          </a:p>
          <a:p>
            <a:endParaRPr lang="en-GB" dirty="0"/>
          </a:p>
        </p:txBody>
      </p:sp>
    </p:spTree>
    <p:extLst>
      <p:ext uri="{BB962C8B-B14F-4D97-AF65-F5344CB8AC3E}">
        <p14:creationId xmlns:p14="http://schemas.microsoft.com/office/powerpoint/2010/main" val="26034410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5B6E9D-5BAC-4A64-A47E-8BB439BA43C2}"/>
              </a:ext>
            </a:extLst>
          </p:cNvPr>
          <p:cNvSpPr>
            <a:spLocks noGrp="1"/>
          </p:cNvSpPr>
          <p:nvPr>
            <p:ph type="title"/>
          </p:nvPr>
        </p:nvSpPr>
        <p:spPr/>
        <p:txBody>
          <a:bodyPr>
            <a:normAutofit/>
          </a:bodyPr>
          <a:lstStyle/>
          <a:p>
            <a:r>
              <a:rPr lang="en-GB" sz="2100" b="1" dirty="0">
                <a:latin typeface="Times New Roman" panose="02020603050405020304" pitchFamily="18" charset="0"/>
                <a:cs typeface="Times New Roman" panose="02020603050405020304" pitchFamily="18" charset="0"/>
              </a:rPr>
              <a:t>Uncertainty Avoidance Index</a:t>
            </a:r>
            <a:endParaRPr lang="en-GB" sz="21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36BCB928-FE38-4E4F-9F75-F9E487422C4D}"/>
              </a:ext>
            </a:extLst>
          </p:cNvPr>
          <p:cNvSpPr>
            <a:spLocks noGrp="1"/>
          </p:cNvSpPr>
          <p:nvPr>
            <p:ph sz="quarter" idx="13"/>
          </p:nvPr>
        </p:nvSpPr>
        <p:spPr/>
        <p:txBody>
          <a:bodyPr>
            <a:normAutofit fontScale="77500" lnSpcReduction="20000"/>
          </a:bodyPr>
          <a:lstStyle/>
          <a:p>
            <a:r>
              <a:rPr lang="en-GB" dirty="0">
                <a:latin typeface="Times New Roman" panose="02020603050405020304" pitchFamily="18" charset="0"/>
                <a:cs typeface="Times New Roman" panose="02020603050405020304" pitchFamily="18" charset="0"/>
              </a:rPr>
              <a:t>The definition of ‘</a:t>
            </a:r>
            <a:r>
              <a:rPr lang="en-GB" b="1" dirty="0">
                <a:latin typeface="Times New Roman" panose="02020603050405020304" pitchFamily="18" charset="0"/>
                <a:cs typeface="Times New Roman" panose="02020603050405020304" pitchFamily="18" charset="0"/>
              </a:rPr>
              <a:t>uncertainty</a:t>
            </a:r>
            <a:r>
              <a:rPr lang="en-GB" dirty="0">
                <a:latin typeface="Times New Roman" panose="02020603050405020304" pitchFamily="18" charset="0"/>
                <a:cs typeface="Times New Roman" panose="02020603050405020304" pitchFamily="18" charset="0"/>
              </a:rPr>
              <a:t>‘ (Uncertainty/Avoidance Index ) within the Hofstede Cultural Dimensions refers to the degree of anxiety that society members feel when they are faced with uncertain and unknown situations. High scoring nations avoid uncertain situations through control (rules and order). They seek a collective truth to which they link expectations with a certain degree of security. Low scoring nations enjoy, for example, new events and initiatives. People have an informal attitude, and they accept change and risk.</a:t>
            </a:r>
          </a:p>
        </p:txBody>
      </p:sp>
    </p:spTree>
    <p:extLst>
      <p:ext uri="{BB962C8B-B14F-4D97-AF65-F5344CB8AC3E}">
        <p14:creationId xmlns:p14="http://schemas.microsoft.com/office/powerpoint/2010/main" val="21134006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CB8C94-5BDE-4B02-BD17-DD9A3BF314BF}"/>
              </a:ext>
            </a:extLst>
          </p:cNvPr>
          <p:cNvSpPr>
            <a:spLocks noGrp="1"/>
          </p:cNvSpPr>
          <p:nvPr>
            <p:ph type="title"/>
          </p:nvPr>
        </p:nvSpPr>
        <p:spPr/>
        <p:txBody>
          <a:bodyPr>
            <a:normAutofit fontScale="90000"/>
          </a:bodyPr>
          <a:lstStyle/>
          <a:p>
            <a:br>
              <a:rPr lang="en-GB" sz="2325" b="1" dirty="0"/>
            </a:br>
            <a:br>
              <a:rPr lang="en-GB" sz="2325" b="1" dirty="0"/>
            </a:br>
            <a:br>
              <a:rPr lang="en-GB" sz="2325" b="1" dirty="0">
                <a:latin typeface="Times New Roman" panose="02020603050405020304" pitchFamily="18" charset="0"/>
                <a:cs typeface="Times New Roman" panose="02020603050405020304" pitchFamily="18" charset="0"/>
              </a:rPr>
            </a:br>
            <a:r>
              <a:rPr lang="en-GB" sz="2325" b="1" dirty="0">
                <a:latin typeface="Times New Roman" panose="02020603050405020304" pitchFamily="18" charset="0"/>
                <a:cs typeface="Times New Roman" panose="02020603050405020304" pitchFamily="18" charset="0"/>
              </a:rPr>
              <a:t>Short term orientation versus long term orientation</a:t>
            </a:r>
            <a:br>
              <a:rPr lang="en-GB" b="1" dirty="0"/>
            </a:br>
            <a:endParaRPr lang="en-GB" dirty="0"/>
          </a:p>
        </p:txBody>
      </p:sp>
      <p:sp>
        <p:nvSpPr>
          <p:cNvPr id="3" name="Content Placeholder 2">
            <a:extLst>
              <a:ext uri="{FF2B5EF4-FFF2-40B4-BE49-F238E27FC236}">
                <a16:creationId xmlns:a16="http://schemas.microsoft.com/office/drawing/2014/main" id="{67A242AE-0C2D-4F4D-8A52-B489DE914D5B}"/>
              </a:ext>
            </a:extLst>
          </p:cNvPr>
          <p:cNvSpPr>
            <a:spLocks noGrp="1"/>
          </p:cNvSpPr>
          <p:nvPr>
            <p:ph sz="quarter" idx="13"/>
          </p:nvPr>
        </p:nvSpPr>
        <p:spPr/>
        <p:txBody>
          <a:bodyPr>
            <a:normAutofit fontScale="70000" lnSpcReduction="20000"/>
          </a:bodyPr>
          <a:lstStyle/>
          <a:p>
            <a:r>
              <a:rPr lang="en-GB" dirty="0">
                <a:latin typeface="Times New Roman" panose="02020603050405020304" pitchFamily="18" charset="0"/>
                <a:cs typeface="Times New Roman" panose="02020603050405020304" pitchFamily="18" charset="0"/>
              </a:rPr>
              <a:t>This dimension refers to society rules based on traditions and centuries-old traditions. These apply to both the short and the long term. The following characteristics can be perceived in high scoring nations: family is the basis of society, education and training are highly valued and elderly people and men have more authority than young people and women. This is especially perceived in Asian countries. Low scoring countries promote high creativity and individualism. People treat each other as equals and they are willing to help each other execute the most innovative plans and ideas.</a:t>
            </a:r>
          </a:p>
        </p:txBody>
      </p:sp>
    </p:spTree>
    <p:extLst>
      <p:ext uri="{BB962C8B-B14F-4D97-AF65-F5344CB8AC3E}">
        <p14:creationId xmlns:p14="http://schemas.microsoft.com/office/powerpoint/2010/main" val="22437725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6625BB-8D6F-4739-8963-165F5F7025C1}"/>
              </a:ext>
            </a:extLst>
          </p:cNvPr>
          <p:cNvSpPr>
            <a:spLocks noGrp="1"/>
          </p:cNvSpPr>
          <p:nvPr>
            <p:ph type="title"/>
          </p:nvPr>
        </p:nvSpPr>
        <p:spPr/>
        <p:txBody>
          <a:bodyPr>
            <a:normAutofit/>
          </a:bodyPr>
          <a:lstStyle/>
          <a:p>
            <a:br>
              <a:rPr lang="en-GB" sz="2800" b="1" dirty="0">
                <a:latin typeface="Times New Roman" panose="02020603050405020304" pitchFamily="18" charset="0"/>
                <a:cs typeface="Times New Roman" panose="02020603050405020304" pitchFamily="18" charset="0"/>
              </a:rPr>
            </a:br>
            <a:r>
              <a:rPr lang="en-GB" sz="2800" b="1" dirty="0">
                <a:latin typeface="Times New Roman" panose="02020603050405020304" pitchFamily="18" charset="0"/>
                <a:cs typeface="Times New Roman" panose="02020603050405020304" pitchFamily="18" charset="0"/>
              </a:rPr>
              <a:t>Indulgence Versus Restraint</a:t>
            </a:r>
          </a:p>
        </p:txBody>
      </p:sp>
      <p:sp>
        <p:nvSpPr>
          <p:cNvPr id="3" name="Content Placeholder 2">
            <a:extLst>
              <a:ext uri="{FF2B5EF4-FFF2-40B4-BE49-F238E27FC236}">
                <a16:creationId xmlns:a16="http://schemas.microsoft.com/office/drawing/2014/main" id="{EA39BA1B-689C-4C9E-AB3F-2F31072B1E89}"/>
              </a:ext>
            </a:extLst>
          </p:cNvPr>
          <p:cNvSpPr>
            <a:spLocks noGrp="1"/>
          </p:cNvSpPr>
          <p:nvPr>
            <p:ph sz="quarter" idx="13"/>
          </p:nvPr>
        </p:nvSpPr>
        <p:spPr/>
        <p:txBody>
          <a:bodyPr/>
          <a:lstStyle/>
          <a:p>
            <a:pPr marL="0" indent="0">
              <a:buNone/>
            </a:pPr>
            <a:r>
              <a:rPr lang="en-GB" sz="2800" dirty="0">
                <a:latin typeface="Times New Roman" panose="02020603050405020304" pitchFamily="18" charset="0"/>
                <a:cs typeface="Times New Roman" panose="02020603050405020304" pitchFamily="18" charset="0"/>
              </a:rPr>
              <a:t>Countries with a high score allow or encourage relatively free gratification of people's own drives and emotions, such as enjoying life and having fun. In a society with a low score, there is more emphasis on suppressing gratification and more regulation of people's conduct and behaviour, and there are stricter social norms.</a:t>
            </a:r>
          </a:p>
        </p:txBody>
      </p:sp>
    </p:spTree>
    <p:extLst>
      <p:ext uri="{BB962C8B-B14F-4D97-AF65-F5344CB8AC3E}">
        <p14:creationId xmlns:p14="http://schemas.microsoft.com/office/powerpoint/2010/main" val="32846916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853C8E-4041-47EA-810E-72E1319FE93B}"/>
              </a:ext>
            </a:extLst>
          </p:cNvPr>
          <p:cNvSpPr>
            <a:spLocks noGrp="1"/>
          </p:cNvSpPr>
          <p:nvPr>
            <p:ph type="title"/>
          </p:nvPr>
        </p:nvSpPr>
        <p:spPr/>
        <p:txBody>
          <a:bodyPr/>
          <a:lstStyle/>
          <a:p>
            <a:r>
              <a:rPr lang="en-GB" sz="3600" b="1" dirty="0"/>
              <a:t>Hofstede’s Cultural Dimensions</a:t>
            </a:r>
          </a:p>
        </p:txBody>
      </p:sp>
      <p:sp>
        <p:nvSpPr>
          <p:cNvPr id="3" name="Content Placeholder 2">
            <a:extLst>
              <a:ext uri="{FF2B5EF4-FFF2-40B4-BE49-F238E27FC236}">
                <a16:creationId xmlns:a16="http://schemas.microsoft.com/office/drawing/2014/main" id="{2FDBC860-28E9-4AAA-B566-83253F516976}"/>
              </a:ext>
            </a:extLst>
          </p:cNvPr>
          <p:cNvSpPr>
            <a:spLocks noGrp="1"/>
          </p:cNvSpPr>
          <p:nvPr>
            <p:ph sz="quarter" idx="13"/>
          </p:nvPr>
        </p:nvSpPr>
        <p:spPr/>
        <p:txBody>
          <a:bodyPr/>
          <a:lstStyle/>
          <a:p>
            <a:r>
              <a:rPr lang="en-GB" dirty="0">
                <a:hlinkClick r:id="rId2"/>
              </a:rPr>
              <a:t>https://www.hofstede-insights.com/product/compare-countries/</a:t>
            </a:r>
            <a:endParaRPr lang="en-GB" dirty="0"/>
          </a:p>
          <a:p>
            <a:pPr marL="0" indent="0">
              <a:buNone/>
            </a:pPr>
            <a:endParaRPr lang="en-GB" dirty="0"/>
          </a:p>
        </p:txBody>
      </p:sp>
    </p:spTree>
    <p:extLst>
      <p:ext uri="{BB962C8B-B14F-4D97-AF65-F5344CB8AC3E}">
        <p14:creationId xmlns:p14="http://schemas.microsoft.com/office/powerpoint/2010/main" val="268785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AB193D-463A-463F-9882-E104E47C4E2A}"/>
              </a:ext>
            </a:extLst>
          </p:cNvPr>
          <p:cNvSpPr>
            <a:spLocks noGrp="1"/>
          </p:cNvSpPr>
          <p:nvPr>
            <p:ph type="title"/>
          </p:nvPr>
        </p:nvSpPr>
        <p:spPr/>
        <p:txBody>
          <a:bodyPr/>
          <a:lstStyle/>
          <a:p>
            <a:r>
              <a:rPr lang="en-GB" b="1" dirty="0"/>
              <a:t>Exercise</a:t>
            </a:r>
          </a:p>
        </p:txBody>
      </p:sp>
      <p:sp>
        <p:nvSpPr>
          <p:cNvPr id="3" name="Content Placeholder 2">
            <a:extLst>
              <a:ext uri="{FF2B5EF4-FFF2-40B4-BE49-F238E27FC236}">
                <a16:creationId xmlns:a16="http://schemas.microsoft.com/office/drawing/2014/main" id="{158E5C75-9CC3-4454-9B8D-D1EB6DC94E09}"/>
              </a:ext>
            </a:extLst>
          </p:cNvPr>
          <p:cNvSpPr>
            <a:spLocks noGrp="1"/>
          </p:cNvSpPr>
          <p:nvPr>
            <p:ph sz="quarter" idx="13"/>
          </p:nvPr>
        </p:nvSpPr>
        <p:spPr/>
        <p:txBody>
          <a:bodyPr/>
          <a:lstStyle/>
          <a:p>
            <a:r>
              <a:rPr lang="en-GB" dirty="0"/>
              <a:t>Compare two countries using Hofstede’s model of Cultural Dimensions.</a:t>
            </a:r>
          </a:p>
          <a:p>
            <a:endParaRPr lang="en-GB" dirty="0"/>
          </a:p>
          <a:p>
            <a:r>
              <a:rPr lang="en-GB" dirty="0"/>
              <a:t>What are the advantages and dis advantages of the model?</a:t>
            </a:r>
          </a:p>
        </p:txBody>
      </p:sp>
      <p:sp>
        <p:nvSpPr>
          <p:cNvPr id="4" name="Date Placeholder 3">
            <a:extLst>
              <a:ext uri="{FF2B5EF4-FFF2-40B4-BE49-F238E27FC236}">
                <a16:creationId xmlns:a16="http://schemas.microsoft.com/office/drawing/2014/main" id="{FE4D3953-8539-4F41-BD62-06AA0505DEE5}"/>
              </a:ext>
            </a:extLst>
          </p:cNvPr>
          <p:cNvSpPr>
            <a:spLocks noGrp="1"/>
          </p:cNvSpPr>
          <p:nvPr>
            <p:ph type="dt" sz="half" idx="10"/>
          </p:nvPr>
        </p:nvSpPr>
        <p:spPr/>
        <p:txBody>
          <a:bodyPr/>
          <a:lstStyle/>
          <a:p>
            <a:fld id="{4CD8C45E-1B68-444D-A98C-20DD1F20F0AA}" type="datetime1">
              <a:rPr lang="en-US" smtClean="0"/>
              <a:t>2/12/2025</a:t>
            </a:fld>
            <a:endParaRPr lang="en-US" dirty="0"/>
          </a:p>
        </p:txBody>
      </p:sp>
      <p:sp>
        <p:nvSpPr>
          <p:cNvPr id="5" name="Slide Number Placeholder 4">
            <a:extLst>
              <a:ext uri="{FF2B5EF4-FFF2-40B4-BE49-F238E27FC236}">
                <a16:creationId xmlns:a16="http://schemas.microsoft.com/office/drawing/2014/main" id="{F26CADE3-0433-4438-BA07-6B293137094F}"/>
              </a:ext>
            </a:extLst>
          </p:cNvPr>
          <p:cNvSpPr>
            <a:spLocks noGrp="1"/>
          </p:cNvSpPr>
          <p:nvPr>
            <p:ph type="sldNum" sz="quarter" idx="12"/>
          </p:nvPr>
        </p:nvSpPr>
        <p:spPr/>
        <p:txBody>
          <a:bodyPr/>
          <a:lstStyle/>
          <a:p>
            <a:fld id="{6D22F896-40B5-4ADD-8801-0D06FADFA095}" type="slidenum">
              <a:rPr lang="en-US" smtClean="0"/>
              <a:t>11</a:t>
            </a:fld>
            <a:endParaRPr lang="en-US" dirty="0"/>
          </a:p>
        </p:txBody>
      </p:sp>
    </p:spTree>
    <p:extLst>
      <p:ext uri="{BB962C8B-B14F-4D97-AF65-F5344CB8AC3E}">
        <p14:creationId xmlns:p14="http://schemas.microsoft.com/office/powerpoint/2010/main" val="375800031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22236B-95A2-17A8-73A9-02AA21462FDB}"/>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D9D90EB3-B407-F710-AAEC-DAC516E13045}"/>
              </a:ext>
            </a:extLst>
          </p:cNvPr>
          <p:cNvSpPr>
            <a:spLocks noGrp="1"/>
          </p:cNvSpPr>
          <p:nvPr>
            <p:ph sz="quarter" idx="13"/>
          </p:nvPr>
        </p:nvSpPr>
        <p:spPr>
          <a:xfrm>
            <a:off x="554780" y="1428013"/>
            <a:ext cx="7796030" cy="4161227"/>
          </a:xfrm>
        </p:spPr>
        <p:txBody>
          <a:bodyPr/>
          <a:lstStyle/>
          <a:p>
            <a:r>
              <a:rPr lang="en-GB" dirty="0"/>
              <a:t>In this lecture we have </a:t>
            </a:r>
            <a:r>
              <a:rPr lang="en-GB" sz="3200" dirty="0"/>
              <a:t>comprehended the six different dimensions of culture related to the Hofstede model.</a:t>
            </a:r>
          </a:p>
          <a:p>
            <a:r>
              <a:rPr lang="en-GB" dirty="0"/>
              <a:t>A</a:t>
            </a:r>
            <a:r>
              <a:rPr lang="en-GB" sz="3200" dirty="0"/>
              <a:t>pplied the model and compared two countries on six dimensions of culture.</a:t>
            </a:r>
          </a:p>
          <a:p>
            <a:pPr marL="0" indent="0">
              <a:buNone/>
            </a:pPr>
            <a:endParaRPr lang="en-GB" sz="3200" dirty="0"/>
          </a:p>
          <a:p>
            <a:r>
              <a:rPr lang="en-GB" dirty="0"/>
              <a:t>Critically analysed the Hofstede model.</a:t>
            </a:r>
            <a:endParaRPr lang="en-GB" sz="3200" dirty="0"/>
          </a:p>
          <a:p>
            <a:pPr marL="0" indent="0">
              <a:buNone/>
            </a:pPr>
            <a:endParaRPr lang="en-GB" dirty="0"/>
          </a:p>
        </p:txBody>
      </p:sp>
      <p:sp>
        <p:nvSpPr>
          <p:cNvPr id="4" name="Date Placeholder 3">
            <a:extLst>
              <a:ext uri="{FF2B5EF4-FFF2-40B4-BE49-F238E27FC236}">
                <a16:creationId xmlns:a16="http://schemas.microsoft.com/office/drawing/2014/main" id="{6E9F49AE-41E4-BBB8-4018-1577D875D14F}"/>
              </a:ext>
            </a:extLst>
          </p:cNvPr>
          <p:cNvSpPr>
            <a:spLocks noGrp="1"/>
          </p:cNvSpPr>
          <p:nvPr>
            <p:ph type="dt" sz="half" idx="10"/>
          </p:nvPr>
        </p:nvSpPr>
        <p:spPr/>
        <p:txBody>
          <a:bodyPr/>
          <a:lstStyle/>
          <a:p>
            <a:fld id="{A90A23A8-A4F7-4539-AA12-DC6648B0B8B7}" type="datetime1">
              <a:rPr lang="en-US" smtClean="0"/>
              <a:t>2/12/2025</a:t>
            </a:fld>
            <a:endParaRPr lang="en-US" dirty="0"/>
          </a:p>
        </p:txBody>
      </p:sp>
      <p:sp>
        <p:nvSpPr>
          <p:cNvPr id="5" name="Slide Number Placeholder 4">
            <a:extLst>
              <a:ext uri="{FF2B5EF4-FFF2-40B4-BE49-F238E27FC236}">
                <a16:creationId xmlns:a16="http://schemas.microsoft.com/office/drawing/2014/main" id="{0D960648-F25C-CA71-1154-AC904EB47D70}"/>
              </a:ext>
            </a:extLst>
          </p:cNvPr>
          <p:cNvSpPr>
            <a:spLocks noGrp="1"/>
          </p:cNvSpPr>
          <p:nvPr>
            <p:ph type="sldNum" sz="quarter" idx="12"/>
          </p:nvPr>
        </p:nvSpPr>
        <p:spPr/>
        <p:txBody>
          <a:bodyPr/>
          <a:lstStyle/>
          <a:p>
            <a:fld id="{6D22F896-40B5-4ADD-8801-0D06FADFA095}" type="slidenum">
              <a:rPr lang="en-US" smtClean="0"/>
              <a:t>12</a:t>
            </a:fld>
            <a:endParaRPr lang="en-US" dirty="0"/>
          </a:p>
        </p:txBody>
      </p:sp>
    </p:spTree>
    <p:extLst>
      <p:ext uri="{BB962C8B-B14F-4D97-AF65-F5344CB8AC3E}">
        <p14:creationId xmlns:p14="http://schemas.microsoft.com/office/powerpoint/2010/main" val="105852129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BECE81-F4D3-3F73-BB98-14B7EE673F68}"/>
              </a:ext>
            </a:extLst>
          </p:cNvPr>
          <p:cNvSpPr>
            <a:spLocks noGrp="1"/>
          </p:cNvSpPr>
          <p:nvPr>
            <p:ph type="title"/>
          </p:nvPr>
        </p:nvSpPr>
        <p:spPr/>
        <p:txBody>
          <a:bodyPr/>
          <a:lstStyle/>
          <a:p>
            <a:r>
              <a:rPr lang="en-GB" sz="3200" b="1" dirty="0"/>
              <a:t>References</a:t>
            </a:r>
          </a:p>
        </p:txBody>
      </p:sp>
      <p:sp>
        <p:nvSpPr>
          <p:cNvPr id="4" name="Date Placeholder 3">
            <a:extLst>
              <a:ext uri="{FF2B5EF4-FFF2-40B4-BE49-F238E27FC236}">
                <a16:creationId xmlns:a16="http://schemas.microsoft.com/office/drawing/2014/main" id="{6BE48280-7223-4102-BCC5-F00C85F1C875}"/>
              </a:ext>
            </a:extLst>
          </p:cNvPr>
          <p:cNvSpPr>
            <a:spLocks noGrp="1"/>
          </p:cNvSpPr>
          <p:nvPr>
            <p:ph type="dt" sz="half" idx="10"/>
          </p:nvPr>
        </p:nvSpPr>
        <p:spPr/>
        <p:txBody>
          <a:bodyPr/>
          <a:lstStyle/>
          <a:p>
            <a:fld id="{928C6A89-3F25-400F-89EE-165F9AE66540}" type="datetime1">
              <a:rPr lang="en-US" smtClean="0"/>
              <a:t>2/12/2025</a:t>
            </a:fld>
            <a:endParaRPr lang="en-US" dirty="0"/>
          </a:p>
        </p:txBody>
      </p:sp>
      <p:sp>
        <p:nvSpPr>
          <p:cNvPr id="5" name="Slide Number Placeholder 4">
            <a:extLst>
              <a:ext uri="{FF2B5EF4-FFF2-40B4-BE49-F238E27FC236}">
                <a16:creationId xmlns:a16="http://schemas.microsoft.com/office/drawing/2014/main" id="{816635BE-9B56-BBB6-A2E4-5EDE705F20DE}"/>
              </a:ext>
            </a:extLst>
          </p:cNvPr>
          <p:cNvSpPr>
            <a:spLocks noGrp="1"/>
          </p:cNvSpPr>
          <p:nvPr>
            <p:ph type="sldNum" sz="quarter" idx="12"/>
          </p:nvPr>
        </p:nvSpPr>
        <p:spPr/>
        <p:txBody>
          <a:bodyPr/>
          <a:lstStyle/>
          <a:p>
            <a:fld id="{6D22F896-40B5-4ADD-8801-0D06FADFA095}" type="slidenum">
              <a:rPr lang="en-US" smtClean="0"/>
              <a:t>13</a:t>
            </a:fld>
            <a:endParaRPr lang="en-US" dirty="0"/>
          </a:p>
        </p:txBody>
      </p:sp>
      <p:sp>
        <p:nvSpPr>
          <p:cNvPr id="6" name="Rectangle 1">
            <a:extLst>
              <a:ext uri="{FF2B5EF4-FFF2-40B4-BE49-F238E27FC236}">
                <a16:creationId xmlns:a16="http://schemas.microsoft.com/office/drawing/2014/main" id="{31C2F17B-9517-CF8A-3B2A-E1CA9046BEAD}"/>
              </a:ext>
            </a:extLst>
          </p:cNvPr>
          <p:cNvSpPr>
            <a:spLocks noGrp="1" noChangeArrowheads="1"/>
          </p:cNvSpPr>
          <p:nvPr>
            <p:ph sz="quarter" idx="13"/>
          </p:nvPr>
        </p:nvSpPr>
        <p:spPr bwMode="auto">
          <a:xfrm>
            <a:off x="1093455" y="2784048"/>
            <a:ext cx="7593345"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457056"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The Culture Factor Group. “Compare Countries - Hofstede Insights.”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Hofstede Insights</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2023, www.hofstede-insights.com/product/compare-countries/.</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7" name="Rectangle 2">
            <a:extLst>
              <a:ext uri="{FF2B5EF4-FFF2-40B4-BE49-F238E27FC236}">
                <a16:creationId xmlns:a16="http://schemas.microsoft.com/office/drawing/2014/main" id="{AC91CBC9-47E5-FA7E-E106-E680AF7BEAC7}"/>
              </a:ext>
            </a:extLst>
          </p:cNvPr>
          <p:cNvSpPr>
            <a:spLocks noChangeArrowheads="1"/>
          </p:cNvSpPr>
          <p:nvPr/>
        </p:nvSpPr>
        <p:spPr bwMode="auto">
          <a:xfrm>
            <a:off x="1115616" y="1417638"/>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457056"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Hofstede, Geert, and Paul B Pedersen. </a:t>
            </a:r>
            <a:r>
              <a:rPr kumimoji="0" lang="en-US" altLang="en-US" sz="1200" b="0" i="1"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Exploring Culture : Exercises, Stories and Synthetic Cultures</a:t>
            </a:r>
            <a:r>
              <a:rPr kumimoji="0" lang="en-US"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 Boston, Intercultural Press, 2002.</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8" name="Rectangle 3">
            <a:extLst>
              <a:ext uri="{FF2B5EF4-FFF2-40B4-BE49-F238E27FC236}">
                <a16:creationId xmlns:a16="http://schemas.microsoft.com/office/drawing/2014/main" id="{E00F223F-E2A4-B7F0-3E13-BBD974BA03BD}"/>
              </a:ext>
            </a:extLst>
          </p:cNvPr>
          <p:cNvSpPr>
            <a:spLocks noChangeArrowheads="1"/>
          </p:cNvSpPr>
          <p:nvPr/>
        </p:nvSpPr>
        <p:spPr bwMode="auto">
          <a:xfrm>
            <a:off x="1093455" y="2063279"/>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457056"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Nakata, Cheryl. </a:t>
            </a:r>
            <a:r>
              <a:rPr kumimoji="0" lang="en-US" altLang="en-US" sz="1200" b="0" i="1"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Beyond Hofstede : Culture Frameworks for Global Marketing and Management.</a:t>
            </a:r>
            <a:r>
              <a:rPr kumimoji="0" lang="en-US"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 Palgrave Macmillan, 2014.</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42114895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2300</TotalTime>
  <Words>790</Words>
  <Application>Microsoft Office PowerPoint</Application>
  <PresentationFormat>On-screen Show (4:3)</PresentationFormat>
  <Paragraphs>58</Paragraphs>
  <Slides>13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Myriad Pro</vt:lpstr>
      <vt:lpstr>Arial</vt:lpstr>
      <vt:lpstr>Times New Roman</vt:lpstr>
      <vt:lpstr>Verdana</vt:lpstr>
      <vt:lpstr>20140311PresentationUWTSDTemplate</vt:lpstr>
      <vt:lpstr>LCMB7026</vt:lpstr>
      <vt:lpstr>Learning Objectives</vt:lpstr>
      <vt:lpstr>PowerPoint Presentation</vt:lpstr>
      <vt:lpstr>Power Distance Index (PDI)</vt:lpstr>
      <vt:lpstr>Individualism Versus Collectivism </vt:lpstr>
      <vt:lpstr>Masculinity Versus Femininity</vt:lpstr>
      <vt:lpstr>Uncertainty Avoidance Index</vt:lpstr>
      <vt:lpstr>   Short term orientation versus long term orientation </vt:lpstr>
      <vt:lpstr> Indulgence Versus Restraint</vt:lpstr>
      <vt:lpstr>Hofstede’s Cultural Dimensions</vt:lpstr>
      <vt:lpstr>Exercise</vt:lpstr>
      <vt:lpstr>Summary</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Tushara Balendran</cp:lastModifiedBy>
  <cp:revision>140</cp:revision>
  <cp:lastPrinted>2023-10-18T09:21:21Z</cp:lastPrinted>
  <dcterms:created xsi:type="dcterms:W3CDTF">2002-10-07T19:43:58Z</dcterms:created>
  <dcterms:modified xsi:type="dcterms:W3CDTF">2025-02-12T09:58:10Z</dcterms:modified>
</cp:coreProperties>
</file>