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273" r:id="rId3"/>
    <p:sldId id="285" r:id="rId4"/>
    <p:sldId id="286" r:id="rId5"/>
    <p:sldId id="259" r:id="rId6"/>
    <p:sldId id="284" r:id="rId7"/>
    <p:sldId id="287" r:id="rId8"/>
    <p:sldId id="278" r:id="rId9"/>
    <p:sldId id="261" r:id="rId10"/>
    <p:sldId id="288" r:id="rId11"/>
    <p:sldId id="289" r:id="rId12"/>
    <p:sldId id="263" r:id="rId13"/>
    <p:sldId id="266" r:id="rId14"/>
    <p:sldId id="290" r:id="rId15"/>
    <p:sldId id="280" r:id="rId16"/>
    <p:sldId id="283" r:id="rId17"/>
    <p:sldId id="281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557" autoAdjust="0"/>
  </p:normalViewPr>
  <p:slideViewPr>
    <p:cSldViewPr snapToGrid="0">
      <p:cViewPr varScale="1">
        <p:scale>
          <a:sx n="56" d="100"/>
          <a:sy n="56" d="100"/>
        </p:scale>
        <p:origin x="1068" y="268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8E0D17-A60C-4CCB-8595-7ABC84F8724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D01EC15-4D9F-4F22-BFA6-9C10B34F4A47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Equality</a:t>
          </a:r>
          <a:r>
            <a: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</a:t>
          </a:r>
        </a:p>
        <a:p>
          <a:pPr>
            <a:buClrTx/>
            <a:buSzTx/>
            <a:buFontTx/>
            <a:buChar char="•"/>
          </a:pPr>
          <a:r>
            <a: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Ensuring everyone has the same opportunities and is not treated differently or disadvantaged because of their protected characteristics.</a:t>
          </a:r>
          <a:endParaRPr lang="en-GB" sz="1900" dirty="0"/>
        </a:p>
      </dgm:t>
    </dgm:pt>
    <dgm:pt modelId="{FC95337C-D967-4140-8B79-700D3F597B6F}" type="parTrans" cxnId="{F3F0068B-DBB9-4E20-8814-3DA8426E82EC}">
      <dgm:prSet/>
      <dgm:spPr/>
      <dgm:t>
        <a:bodyPr/>
        <a:lstStyle/>
        <a:p>
          <a:endParaRPr lang="en-GB"/>
        </a:p>
      </dgm:t>
    </dgm:pt>
    <dgm:pt modelId="{25F4FD6B-476A-421C-BF9E-7C0309994FA7}" type="sibTrans" cxnId="{F3F0068B-DBB9-4E20-8814-3DA8426E82EC}">
      <dgm:prSet/>
      <dgm:spPr/>
      <dgm:t>
        <a:bodyPr/>
        <a:lstStyle/>
        <a:p>
          <a:endParaRPr lang="en-GB"/>
        </a:p>
      </dgm:t>
    </dgm:pt>
    <dgm:pt modelId="{BE0E8E8A-B0A1-4570-9957-09230859A00E}">
      <dgm:prSet phldrT="[Text]"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Diversity </a:t>
          </a:r>
        </a:p>
        <a:p>
          <a:r>
            <a:rPr kumimoji="0" lang="en-US" altLang="en-US" sz="2100" b="0" i="0" u="none" strike="noStrike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Recognising</a:t>
          </a:r>
          <a:r>
            <a:rPr kumimoji="0" lang="en-US" altLang="en-US" sz="2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, respecting and valuing differences in people – for example of culture, ethnicity, gender, age, disability, sexual orientation, religion.</a:t>
          </a:r>
          <a:endParaRPr lang="en-GB" sz="2100" dirty="0"/>
        </a:p>
      </dgm:t>
    </dgm:pt>
    <dgm:pt modelId="{C424CABF-5F04-460A-BD1E-5E33C546F67D}" type="parTrans" cxnId="{734A3A9E-21EA-468F-81B6-A238FA5C8AA6}">
      <dgm:prSet/>
      <dgm:spPr/>
      <dgm:t>
        <a:bodyPr/>
        <a:lstStyle/>
        <a:p>
          <a:endParaRPr lang="en-GB"/>
        </a:p>
      </dgm:t>
    </dgm:pt>
    <dgm:pt modelId="{597F237B-F571-4933-8E2D-1527F8330F6D}" type="sibTrans" cxnId="{734A3A9E-21EA-468F-81B6-A238FA5C8AA6}">
      <dgm:prSet/>
      <dgm:spPr/>
      <dgm:t>
        <a:bodyPr/>
        <a:lstStyle/>
        <a:p>
          <a:endParaRPr lang="en-GB"/>
        </a:p>
      </dgm:t>
    </dgm:pt>
    <dgm:pt modelId="{E14DC5E1-F347-4D08-9982-44F9BC3325EA}">
      <dgm:prSet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Inclusivity:</a:t>
          </a:r>
        </a:p>
        <a:p>
          <a:r>
            <a: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Creating environments where all individuals feel valued, can participate fully, and are supported to succeed</a:t>
          </a:r>
        </a:p>
      </dgm:t>
    </dgm:pt>
    <dgm:pt modelId="{D22C60AB-8466-4345-867B-789BC977A206}" type="parTrans" cxnId="{38FCC791-8DA3-4729-AAFE-B66B95049485}">
      <dgm:prSet/>
      <dgm:spPr/>
      <dgm:t>
        <a:bodyPr/>
        <a:lstStyle/>
        <a:p>
          <a:endParaRPr lang="en-GB"/>
        </a:p>
      </dgm:t>
    </dgm:pt>
    <dgm:pt modelId="{F05E2476-5991-40A8-8AEC-D77F3A56F615}" type="sibTrans" cxnId="{38FCC791-8DA3-4729-AAFE-B66B95049485}">
      <dgm:prSet/>
      <dgm:spPr/>
      <dgm:t>
        <a:bodyPr/>
        <a:lstStyle/>
        <a:p>
          <a:endParaRPr lang="en-GB"/>
        </a:p>
      </dgm:t>
    </dgm:pt>
    <dgm:pt modelId="{223E2E85-327E-4647-851C-AD85F6D697C8}" type="pres">
      <dgm:prSet presAssocID="{268E0D17-A60C-4CCB-8595-7ABC84F8724E}" presName="diagram" presStyleCnt="0">
        <dgm:presLayoutVars>
          <dgm:dir/>
          <dgm:resizeHandles val="exact"/>
        </dgm:presLayoutVars>
      </dgm:prSet>
      <dgm:spPr/>
    </dgm:pt>
    <dgm:pt modelId="{7415B704-9842-4A0C-A851-8C5A717D7ABA}" type="pres">
      <dgm:prSet presAssocID="{CD01EC15-4D9F-4F22-BFA6-9C10B34F4A47}" presName="node" presStyleLbl="node1" presStyleIdx="0" presStyleCnt="3" custScaleY="112555">
        <dgm:presLayoutVars>
          <dgm:bulletEnabled val="1"/>
        </dgm:presLayoutVars>
      </dgm:prSet>
      <dgm:spPr/>
    </dgm:pt>
    <dgm:pt modelId="{62AF4703-50AA-4C89-A947-BFA112DA00EE}" type="pres">
      <dgm:prSet presAssocID="{25F4FD6B-476A-421C-BF9E-7C0309994FA7}" presName="sibTrans" presStyleCnt="0"/>
      <dgm:spPr/>
    </dgm:pt>
    <dgm:pt modelId="{F7C4BEC1-AB0B-41A1-8CE3-DD59A1002612}" type="pres">
      <dgm:prSet presAssocID="{BE0E8E8A-B0A1-4570-9957-09230859A00E}" presName="node" presStyleLbl="node1" presStyleIdx="1" presStyleCnt="3" custScaleY="112574" custLinFactNeighborY="-1122">
        <dgm:presLayoutVars>
          <dgm:bulletEnabled val="1"/>
        </dgm:presLayoutVars>
      </dgm:prSet>
      <dgm:spPr/>
    </dgm:pt>
    <dgm:pt modelId="{C0CB7A0E-F5C4-4913-AD6C-2BC19C5B96FE}" type="pres">
      <dgm:prSet presAssocID="{597F237B-F571-4933-8E2D-1527F8330F6D}" presName="sibTrans" presStyleCnt="0"/>
      <dgm:spPr/>
    </dgm:pt>
    <dgm:pt modelId="{361F318A-62DA-4D8E-9340-40F087C0ED53}" type="pres">
      <dgm:prSet presAssocID="{E14DC5E1-F347-4D08-9982-44F9BC3325EA}" presName="node" presStyleLbl="node1" presStyleIdx="2" presStyleCnt="3">
        <dgm:presLayoutVars>
          <dgm:bulletEnabled val="1"/>
        </dgm:presLayoutVars>
      </dgm:prSet>
      <dgm:spPr/>
    </dgm:pt>
  </dgm:ptLst>
  <dgm:cxnLst>
    <dgm:cxn modelId="{930F2B35-A4B5-4461-8811-6A7A4B5FE2F5}" type="presOf" srcId="{268E0D17-A60C-4CCB-8595-7ABC84F8724E}" destId="{223E2E85-327E-4647-851C-AD85F6D697C8}" srcOrd="0" destOrd="0" presId="urn:microsoft.com/office/officeart/2005/8/layout/default"/>
    <dgm:cxn modelId="{94A60067-3DCB-43D7-8340-40A34C252589}" type="presOf" srcId="{BE0E8E8A-B0A1-4570-9957-09230859A00E}" destId="{F7C4BEC1-AB0B-41A1-8CE3-DD59A1002612}" srcOrd="0" destOrd="0" presId="urn:microsoft.com/office/officeart/2005/8/layout/default"/>
    <dgm:cxn modelId="{F3F0068B-DBB9-4E20-8814-3DA8426E82EC}" srcId="{268E0D17-A60C-4CCB-8595-7ABC84F8724E}" destId="{CD01EC15-4D9F-4F22-BFA6-9C10B34F4A47}" srcOrd="0" destOrd="0" parTransId="{FC95337C-D967-4140-8B79-700D3F597B6F}" sibTransId="{25F4FD6B-476A-421C-BF9E-7C0309994FA7}"/>
    <dgm:cxn modelId="{38FCC791-8DA3-4729-AAFE-B66B95049485}" srcId="{268E0D17-A60C-4CCB-8595-7ABC84F8724E}" destId="{E14DC5E1-F347-4D08-9982-44F9BC3325EA}" srcOrd="2" destOrd="0" parTransId="{D22C60AB-8466-4345-867B-789BC977A206}" sibTransId="{F05E2476-5991-40A8-8AEC-D77F3A56F615}"/>
    <dgm:cxn modelId="{734A3A9E-21EA-468F-81B6-A238FA5C8AA6}" srcId="{268E0D17-A60C-4CCB-8595-7ABC84F8724E}" destId="{BE0E8E8A-B0A1-4570-9957-09230859A00E}" srcOrd="1" destOrd="0" parTransId="{C424CABF-5F04-460A-BD1E-5E33C546F67D}" sibTransId="{597F237B-F571-4933-8E2D-1527F8330F6D}"/>
    <dgm:cxn modelId="{FD2CFEBF-B3A5-454B-A5C0-AE21668871BE}" type="presOf" srcId="{E14DC5E1-F347-4D08-9982-44F9BC3325EA}" destId="{361F318A-62DA-4D8E-9340-40F087C0ED53}" srcOrd="0" destOrd="0" presId="urn:microsoft.com/office/officeart/2005/8/layout/default"/>
    <dgm:cxn modelId="{3767DEE0-167C-447A-A27C-F309F96423E0}" type="presOf" srcId="{CD01EC15-4D9F-4F22-BFA6-9C10B34F4A47}" destId="{7415B704-9842-4A0C-A851-8C5A717D7ABA}" srcOrd="0" destOrd="0" presId="urn:microsoft.com/office/officeart/2005/8/layout/default"/>
    <dgm:cxn modelId="{AACF97CA-4A44-4BED-9885-0BFE68A106FA}" type="presParOf" srcId="{223E2E85-327E-4647-851C-AD85F6D697C8}" destId="{7415B704-9842-4A0C-A851-8C5A717D7ABA}" srcOrd="0" destOrd="0" presId="urn:microsoft.com/office/officeart/2005/8/layout/default"/>
    <dgm:cxn modelId="{B0750D64-1969-4F19-9118-B9AE3BE1A52C}" type="presParOf" srcId="{223E2E85-327E-4647-851C-AD85F6D697C8}" destId="{62AF4703-50AA-4C89-A947-BFA112DA00EE}" srcOrd="1" destOrd="0" presId="urn:microsoft.com/office/officeart/2005/8/layout/default"/>
    <dgm:cxn modelId="{CD8BC7D0-F51A-4C59-86F3-E48196EE079C}" type="presParOf" srcId="{223E2E85-327E-4647-851C-AD85F6D697C8}" destId="{F7C4BEC1-AB0B-41A1-8CE3-DD59A1002612}" srcOrd="2" destOrd="0" presId="urn:microsoft.com/office/officeart/2005/8/layout/default"/>
    <dgm:cxn modelId="{8E6DAF41-2AB3-4160-B170-A49EF8053C50}" type="presParOf" srcId="{223E2E85-327E-4647-851C-AD85F6D697C8}" destId="{C0CB7A0E-F5C4-4913-AD6C-2BC19C5B96FE}" srcOrd="3" destOrd="0" presId="urn:microsoft.com/office/officeart/2005/8/layout/default"/>
    <dgm:cxn modelId="{F0CE9505-DACB-4B52-9330-97058571C393}" type="presParOf" srcId="{223E2E85-327E-4647-851C-AD85F6D697C8}" destId="{361F318A-62DA-4D8E-9340-40F087C0ED5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D08BCA-E2EC-4C25-BFF2-E6CC74DC237C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ABE9840-2FD0-4A46-986F-CC90F91723C0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People may belong to multiple marginalised/groups (e.g., ethnicity + disability + gender) so policies must reflect this.</a:t>
          </a:r>
          <a:endParaRPr lang="en-US" b="1">
            <a:solidFill>
              <a:schemeClr val="tx1"/>
            </a:solidFill>
          </a:endParaRPr>
        </a:p>
      </dgm:t>
    </dgm:pt>
    <dgm:pt modelId="{E472113A-3CD1-4C11-9C51-0F3F0ABB49A5}" type="parTrans" cxnId="{54B32CB8-3A79-4331-B854-E3FFC8B39C37}">
      <dgm:prSet/>
      <dgm:spPr/>
      <dgm:t>
        <a:bodyPr/>
        <a:lstStyle/>
        <a:p>
          <a:endParaRPr lang="en-US"/>
        </a:p>
      </dgm:t>
    </dgm:pt>
    <dgm:pt modelId="{0F000785-6BDB-4163-ACB5-CC2B3FE0A2EE}" type="sibTrans" cxnId="{54B32CB8-3A79-4331-B854-E3FFC8B39C37}">
      <dgm:prSet/>
      <dgm:spPr/>
      <dgm:t>
        <a:bodyPr/>
        <a:lstStyle/>
        <a:p>
          <a:endParaRPr lang="en-US"/>
        </a:p>
      </dgm:t>
    </dgm:pt>
    <dgm:pt modelId="{C1AEF0FA-D673-4655-8DD5-CCB78EB3668A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Continuous learning, self-reflection and being open to others’ experiences.</a:t>
          </a:r>
          <a:endParaRPr lang="en-US" b="1">
            <a:solidFill>
              <a:schemeClr val="tx1"/>
            </a:solidFill>
          </a:endParaRPr>
        </a:p>
      </dgm:t>
    </dgm:pt>
    <dgm:pt modelId="{299FE25D-54C1-4B15-A511-87D1E3981831}" type="parTrans" cxnId="{D0146972-0B8D-454C-BCC6-CE2487E03F0B}">
      <dgm:prSet/>
      <dgm:spPr/>
      <dgm:t>
        <a:bodyPr/>
        <a:lstStyle/>
        <a:p>
          <a:endParaRPr lang="en-US"/>
        </a:p>
      </dgm:t>
    </dgm:pt>
    <dgm:pt modelId="{0A57C6D3-25FA-40E1-AE71-018D0C9C8068}" type="sibTrans" cxnId="{D0146972-0B8D-454C-BCC6-CE2487E03F0B}">
      <dgm:prSet/>
      <dgm:spPr/>
      <dgm:t>
        <a:bodyPr/>
        <a:lstStyle/>
        <a:p>
          <a:endParaRPr lang="en-US"/>
        </a:p>
      </dgm:t>
    </dgm:pt>
    <dgm:pt modelId="{FC51E953-182B-4B17-B1B2-6C7A747DED9F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Ensure representation: of staff, students, service users, in decision-making, curriculum, workforce.</a:t>
          </a:r>
          <a:endParaRPr lang="en-US" b="1">
            <a:solidFill>
              <a:schemeClr val="tx1"/>
            </a:solidFill>
          </a:endParaRPr>
        </a:p>
      </dgm:t>
    </dgm:pt>
    <dgm:pt modelId="{57282E89-9883-48CC-973F-28B2AF0356AD}" type="parTrans" cxnId="{786D6FB5-386A-4AA6-8B71-A5DA2FAA6F8C}">
      <dgm:prSet/>
      <dgm:spPr/>
      <dgm:t>
        <a:bodyPr/>
        <a:lstStyle/>
        <a:p>
          <a:endParaRPr lang="en-US"/>
        </a:p>
      </dgm:t>
    </dgm:pt>
    <dgm:pt modelId="{18D44697-BD7A-4584-9C0F-B3AF2FCC7E9B}" type="sibTrans" cxnId="{786D6FB5-386A-4AA6-8B71-A5DA2FAA6F8C}">
      <dgm:prSet/>
      <dgm:spPr/>
      <dgm:t>
        <a:bodyPr/>
        <a:lstStyle/>
        <a:p>
          <a:endParaRPr lang="en-US"/>
        </a:p>
      </dgm:t>
    </dgm:pt>
    <dgm:pt modelId="{A259928C-9B1F-4EB4-A02B-9E45411F984F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Create inclusive environments: Psychological safety, belonging, accessible design, adaptation for diverse needs.</a:t>
          </a:r>
          <a:endParaRPr lang="en-US" b="1">
            <a:solidFill>
              <a:schemeClr val="tx1"/>
            </a:solidFill>
          </a:endParaRPr>
        </a:p>
      </dgm:t>
    </dgm:pt>
    <dgm:pt modelId="{75663A28-60AB-4D81-89E1-E7AF6C02677C}" type="parTrans" cxnId="{AB5E2399-864A-4FB3-B955-8D1B615ED75E}">
      <dgm:prSet/>
      <dgm:spPr/>
      <dgm:t>
        <a:bodyPr/>
        <a:lstStyle/>
        <a:p>
          <a:endParaRPr lang="en-US"/>
        </a:p>
      </dgm:t>
    </dgm:pt>
    <dgm:pt modelId="{661E1843-E651-4995-A6E6-577317D4FD56}" type="sibTrans" cxnId="{AB5E2399-864A-4FB3-B955-8D1B615ED75E}">
      <dgm:prSet/>
      <dgm:spPr/>
      <dgm:t>
        <a:bodyPr/>
        <a:lstStyle/>
        <a:p>
          <a:endParaRPr lang="en-US"/>
        </a:p>
      </dgm:t>
    </dgm:pt>
    <dgm:pt modelId="{9F8336F6-9FCD-453F-8B78-18CE12592FE1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Act on disparities.</a:t>
          </a:r>
          <a:endParaRPr lang="en-US" b="1">
            <a:solidFill>
              <a:schemeClr val="tx1"/>
            </a:solidFill>
          </a:endParaRPr>
        </a:p>
      </dgm:t>
    </dgm:pt>
    <dgm:pt modelId="{08077F7D-F48F-4FDC-A17B-874228C289C3}" type="parTrans" cxnId="{E5153B5D-5C08-49FD-8712-E031044BD847}">
      <dgm:prSet/>
      <dgm:spPr/>
      <dgm:t>
        <a:bodyPr/>
        <a:lstStyle/>
        <a:p>
          <a:endParaRPr lang="en-US"/>
        </a:p>
      </dgm:t>
    </dgm:pt>
    <dgm:pt modelId="{8375D2E4-C3F8-4A77-87E1-2B5CCEE4008B}" type="sibTrans" cxnId="{E5153B5D-5C08-49FD-8712-E031044BD847}">
      <dgm:prSet/>
      <dgm:spPr/>
      <dgm:t>
        <a:bodyPr/>
        <a:lstStyle/>
        <a:p>
          <a:endParaRPr lang="en-US"/>
        </a:p>
      </dgm:t>
    </dgm:pt>
    <dgm:pt modelId="{80055D5B-F4B4-4F55-8C9A-2F70AF1C691F}" type="pres">
      <dgm:prSet presAssocID="{C0D08BCA-E2EC-4C25-BFF2-E6CC74DC237C}" presName="linear" presStyleCnt="0">
        <dgm:presLayoutVars>
          <dgm:animLvl val="lvl"/>
          <dgm:resizeHandles val="exact"/>
        </dgm:presLayoutVars>
      </dgm:prSet>
      <dgm:spPr/>
    </dgm:pt>
    <dgm:pt modelId="{91DDE11D-888A-444D-9E81-6E3322232A7B}" type="pres">
      <dgm:prSet presAssocID="{9ABE9840-2FD0-4A46-986F-CC90F91723C0}" presName="parentText" presStyleLbl="node1" presStyleIdx="0" presStyleCnt="5" custLinFactY="-18015" custLinFactNeighborX="-239" custLinFactNeighborY="-100000">
        <dgm:presLayoutVars>
          <dgm:chMax val="0"/>
          <dgm:bulletEnabled val="1"/>
        </dgm:presLayoutVars>
      </dgm:prSet>
      <dgm:spPr/>
    </dgm:pt>
    <dgm:pt modelId="{F1FC2C4F-8411-4BBC-AF98-58103FA032DC}" type="pres">
      <dgm:prSet presAssocID="{0F000785-6BDB-4163-ACB5-CC2B3FE0A2EE}" presName="spacer" presStyleCnt="0"/>
      <dgm:spPr/>
    </dgm:pt>
    <dgm:pt modelId="{F8AC9C76-359A-47B7-AF7F-60C409240ACE}" type="pres">
      <dgm:prSet presAssocID="{C1AEF0FA-D673-4655-8DD5-CCB78EB3668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1A41153-2E2B-4642-A1DB-B2AC87DD3B65}" type="pres">
      <dgm:prSet presAssocID="{0A57C6D3-25FA-40E1-AE71-018D0C9C8068}" presName="spacer" presStyleCnt="0"/>
      <dgm:spPr/>
    </dgm:pt>
    <dgm:pt modelId="{6CE7325F-48B7-46F2-BC97-6B9142BD5C78}" type="pres">
      <dgm:prSet presAssocID="{FC51E953-182B-4B17-B1B2-6C7A747DED9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36DBE81-1EF5-4C78-8F7F-4A56D2168583}" type="pres">
      <dgm:prSet presAssocID="{18D44697-BD7A-4584-9C0F-B3AF2FCC7E9B}" presName="spacer" presStyleCnt="0"/>
      <dgm:spPr/>
    </dgm:pt>
    <dgm:pt modelId="{C99D777B-47D6-4C60-AE71-47BC0818F152}" type="pres">
      <dgm:prSet presAssocID="{A259928C-9B1F-4EB4-A02B-9E45411F98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CE8AFB1-3E79-489E-93BF-B36ACA4C31F2}" type="pres">
      <dgm:prSet presAssocID="{661E1843-E651-4995-A6E6-577317D4FD56}" presName="spacer" presStyleCnt="0"/>
      <dgm:spPr/>
    </dgm:pt>
    <dgm:pt modelId="{2DD29677-FC98-4D77-8D96-95EF18928507}" type="pres">
      <dgm:prSet presAssocID="{9F8336F6-9FCD-453F-8B78-18CE12592FE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18E9E21-050B-4360-B76C-957F2BC71A09}" type="presOf" srcId="{C0D08BCA-E2EC-4C25-BFF2-E6CC74DC237C}" destId="{80055D5B-F4B4-4F55-8C9A-2F70AF1C691F}" srcOrd="0" destOrd="0" presId="urn:microsoft.com/office/officeart/2005/8/layout/vList2"/>
    <dgm:cxn modelId="{5E42B335-1755-46B1-B335-09B7840CE589}" type="presOf" srcId="{9F8336F6-9FCD-453F-8B78-18CE12592FE1}" destId="{2DD29677-FC98-4D77-8D96-95EF18928507}" srcOrd="0" destOrd="0" presId="urn:microsoft.com/office/officeart/2005/8/layout/vList2"/>
    <dgm:cxn modelId="{E5153B5D-5C08-49FD-8712-E031044BD847}" srcId="{C0D08BCA-E2EC-4C25-BFF2-E6CC74DC237C}" destId="{9F8336F6-9FCD-453F-8B78-18CE12592FE1}" srcOrd="4" destOrd="0" parTransId="{08077F7D-F48F-4FDC-A17B-874228C289C3}" sibTransId="{8375D2E4-C3F8-4A77-87E1-2B5CCEE4008B}"/>
    <dgm:cxn modelId="{CEFA5F44-0A76-4C97-B4F5-54CDE428B959}" type="presOf" srcId="{FC51E953-182B-4B17-B1B2-6C7A747DED9F}" destId="{6CE7325F-48B7-46F2-BC97-6B9142BD5C78}" srcOrd="0" destOrd="0" presId="urn:microsoft.com/office/officeart/2005/8/layout/vList2"/>
    <dgm:cxn modelId="{1F9B7F47-F6B7-41B5-860F-C4D96955ACDC}" type="presOf" srcId="{9ABE9840-2FD0-4A46-986F-CC90F91723C0}" destId="{91DDE11D-888A-444D-9E81-6E3322232A7B}" srcOrd="0" destOrd="0" presId="urn:microsoft.com/office/officeart/2005/8/layout/vList2"/>
    <dgm:cxn modelId="{D0146972-0B8D-454C-BCC6-CE2487E03F0B}" srcId="{C0D08BCA-E2EC-4C25-BFF2-E6CC74DC237C}" destId="{C1AEF0FA-D673-4655-8DD5-CCB78EB3668A}" srcOrd="1" destOrd="0" parTransId="{299FE25D-54C1-4B15-A511-87D1E3981831}" sibTransId="{0A57C6D3-25FA-40E1-AE71-018D0C9C8068}"/>
    <dgm:cxn modelId="{AB5E2399-864A-4FB3-B955-8D1B615ED75E}" srcId="{C0D08BCA-E2EC-4C25-BFF2-E6CC74DC237C}" destId="{A259928C-9B1F-4EB4-A02B-9E45411F984F}" srcOrd="3" destOrd="0" parTransId="{75663A28-60AB-4D81-89E1-E7AF6C02677C}" sibTransId="{661E1843-E651-4995-A6E6-577317D4FD56}"/>
    <dgm:cxn modelId="{F155E6A5-09CD-4CA8-AE80-DF28915BB904}" type="presOf" srcId="{C1AEF0FA-D673-4655-8DD5-CCB78EB3668A}" destId="{F8AC9C76-359A-47B7-AF7F-60C409240ACE}" srcOrd="0" destOrd="0" presId="urn:microsoft.com/office/officeart/2005/8/layout/vList2"/>
    <dgm:cxn modelId="{786D6FB5-386A-4AA6-8B71-A5DA2FAA6F8C}" srcId="{C0D08BCA-E2EC-4C25-BFF2-E6CC74DC237C}" destId="{FC51E953-182B-4B17-B1B2-6C7A747DED9F}" srcOrd="2" destOrd="0" parTransId="{57282E89-9883-48CC-973F-28B2AF0356AD}" sibTransId="{18D44697-BD7A-4584-9C0F-B3AF2FCC7E9B}"/>
    <dgm:cxn modelId="{54B32CB8-3A79-4331-B854-E3FFC8B39C37}" srcId="{C0D08BCA-E2EC-4C25-BFF2-E6CC74DC237C}" destId="{9ABE9840-2FD0-4A46-986F-CC90F91723C0}" srcOrd="0" destOrd="0" parTransId="{E472113A-3CD1-4C11-9C51-0F3F0ABB49A5}" sibTransId="{0F000785-6BDB-4163-ACB5-CC2B3FE0A2EE}"/>
    <dgm:cxn modelId="{F7577DF0-FACC-4F91-BE09-60809C2178A4}" type="presOf" srcId="{A259928C-9B1F-4EB4-A02B-9E45411F984F}" destId="{C99D777B-47D6-4C60-AE71-47BC0818F152}" srcOrd="0" destOrd="0" presId="urn:microsoft.com/office/officeart/2005/8/layout/vList2"/>
    <dgm:cxn modelId="{CDDCCCA9-81E8-4E9C-B6AC-36672615ACBA}" type="presParOf" srcId="{80055D5B-F4B4-4F55-8C9A-2F70AF1C691F}" destId="{91DDE11D-888A-444D-9E81-6E3322232A7B}" srcOrd="0" destOrd="0" presId="urn:microsoft.com/office/officeart/2005/8/layout/vList2"/>
    <dgm:cxn modelId="{7F2AFE2B-4AE8-4FEE-A7F6-47F6368DCD77}" type="presParOf" srcId="{80055D5B-F4B4-4F55-8C9A-2F70AF1C691F}" destId="{F1FC2C4F-8411-4BBC-AF98-58103FA032DC}" srcOrd="1" destOrd="0" presId="urn:microsoft.com/office/officeart/2005/8/layout/vList2"/>
    <dgm:cxn modelId="{E8B7EBD6-8036-49CD-90EF-6269B27001C2}" type="presParOf" srcId="{80055D5B-F4B4-4F55-8C9A-2F70AF1C691F}" destId="{F8AC9C76-359A-47B7-AF7F-60C409240ACE}" srcOrd="2" destOrd="0" presId="urn:microsoft.com/office/officeart/2005/8/layout/vList2"/>
    <dgm:cxn modelId="{1860C156-10A4-4582-8EEC-4873FD181685}" type="presParOf" srcId="{80055D5B-F4B4-4F55-8C9A-2F70AF1C691F}" destId="{51A41153-2E2B-4642-A1DB-B2AC87DD3B65}" srcOrd="3" destOrd="0" presId="urn:microsoft.com/office/officeart/2005/8/layout/vList2"/>
    <dgm:cxn modelId="{FCE2DD92-46E8-4D37-96C5-6D8F2BF8E5A2}" type="presParOf" srcId="{80055D5B-F4B4-4F55-8C9A-2F70AF1C691F}" destId="{6CE7325F-48B7-46F2-BC97-6B9142BD5C78}" srcOrd="4" destOrd="0" presId="urn:microsoft.com/office/officeart/2005/8/layout/vList2"/>
    <dgm:cxn modelId="{08FDA3F4-B9C3-4D1D-B0D0-28F68DC2C46E}" type="presParOf" srcId="{80055D5B-F4B4-4F55-8C9A-2F70AF1C691F}" destId="{B36DBE81-1EF5-4C78-8F7F-4A56D2168583}" srcOrd="5" destOrd="0" presId="urn:microsoft.com/office/officeart/2005/8/layout/vList2"/>
    <dgm:cxn modelId="{4BF0C715-0F24-4C16-A547-C86FE0D05E35}" type="presParOf" srcId="{80055D5B-F4B4-4F55-8C9A-2F70AF1C691F}" destId="{C99D777B-47D6-4C60-AE71-47BC0818F152}" srcOrd="6" destOrd="0" presId="urn:microsoft.com/office/officeart/2005/8/layout/vList2"/>
    <dgm:cxn modelId="{F0D0E5B9-49FD-4221-A782-FE18AB4B9B21}" type="presParOf" srcId="{80055D5B-F4B4-4F55-8C9A-2F70AF1C691F}" destId="{6CE8AFB1-3E79-489E-93BF-B36ACA4C31F2}" srcOrd="7" destOrd="0" presId="urn:microsoft.com/office/officeart/2005/8/layout/vList2"/>
    <dgm:cxn modelId="{1F1BF552-223D-4BB6-A34F-02EFBA3083BF}" type="presParOf" srcId="{80055D5B-F4B4-4F55-8C9A-2F70AF1C691F}" destId="{2DD29677-FC98-4D77-8D96-95EF1892850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15B704-9842-4A0C-A851-8C5A717D7ABA}">
      <dsp:nvSpPr>
        <dsp:cNvPr id="0" name=""/>
        <dsp:cNvSpPr/>
      </dsp:nvSpPr>
      <dsp:spPr>
        <a:xfrm>
          <a:off x="873" y="161170"/>
          <a:ext cx="3407951" cy="23014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20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Equality</a:t>
          </a:r>
          <a:r>
            <a:rPr kumimoji="0" lang="en-US" altLang="en-US" sz="20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9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Ensuring everyone has the same opportunities and is not treated differently or disadvantaged because of their protected characteristics.</a:t>
          </a:r>
          <a:endParaRPr lang="en-GB" sz="1900" kern="1200" dirty="0"/>
        </a:p>
      </dsp:txBody>
      <dsp:txXfrm>
        <a:off x="873" y="161170"/>
        <a:ext cx="3407951" cy="2301491"/>
      </dsp:txXfrm>
    </dsp:sp>
    <dsp:sp modelId="{F7C4BEC1-AB0B-41A1-8CE3-DD59A1002612}">
      <dsp:nvSpPr>
        <dsp:cNvPr id="0" name=""/>
        <dsp:cNvSpPr/>
      </dsp:nvSpPr>
      <dsp:spPr>
        <a:xfrm>
          <a:off x="3749620" y="138033"/>
          <a:ext cx="3407951" cy="2301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Diversity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100" b="0" i="0" u="none" strike="noStrike" kern="1200" cap="none" normalizeH="0" baseline="0" dirty="0" err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Recognising</a:t>
          </a:r>
          <a:r>
            <a:rPr kumimoji="0" lang="en-US" altLang="en-US" sz="21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, respecting and valuing differences in people – for example of culture, ethnicity, gender, age, disability, sexual orientation, religion.</a:t>
          </a:r>
          <a:endParaRPr lang="en-GB" sz="2100" kern="1200" dirty="0"/>
        </a:p>
      </dsp:txBody>
      <dsp:txXfrm>
        <a:off x="3749620" y="138033"/>
        <a:ext cx="3407951" cy="2301880"/>
      </dsp:txXfrm>
    </dsp:sp>
    <dsp:sp modelId="{361F318A-62DA-4D8E-9340-40F087C0ED53}">
      <dsp:nvSpPr>
        <dsp:cNvPr id="0" name=""/>
        <dsp:cNvSpPr/>
      </dsp:nvSpPr>
      <dsp:spPr>
        <a:xfrm>
          <a:off x="1875247" y="2803651"/>
          <a:ext cx="3407951" cy="2044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4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Inclusivity: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22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Creating environments where all individuals feel valued, can participate fully, and are supported to succeed</a:t>
          </a:r>
        </a:p>
      </dsp:txBody>
      <dsp:txXfrm>
        <a:off x="1875247" y="2803651"/>
        <a:ext cx="3407951" cy="20447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DE11D-888A-444D-9E81-6E3322232A7B}">
      <dsp:nvSpPr>
        <dsp:cNvPr id="0" name=""/>
        <dsp:cNvSpPr/>
      </dsp:nvSpPr>
      <dsp:spPr>
        <a:xfrm>
          <a:off x="0" y="0"/>
          <a:ext cx="10515600" cy="1010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tx1"/>
              </a:solidFill>
            </a:rPr>
            <a:t>People may belong to multiple marginalised/groups (e.g., ethnicity + disability + gender) so policies must reflect this.</a:t>
          </a:r>
          <a:endParaRPr lang="en-US" sz="2400" b="1" kern="1200">
            <a:solidFill>
              <a:schemeClr val="tx1"/>
            </a:solidFill>
          </a:endParaRPr>
        </a:p>
      </dsp:txBody>
      <dsp:txXfrm>
        <a:off x="49347" y="49347"/>
        <a:ext cx="10416906" cy="912185"/>
      </dsp:txXfrm>
    </dsp:sp>
    <dsp:sp modelId="{F8AC9C76-359A-47B7-AF7F-60C409240ACE}">
      <dsp:nvSpPr>
        <dsp:cNvPr id="0" name=""/>
        <dsp:cNvSpPr/>
      </dsp:nvSpPr>
      <dsp:spPr>
        <a:xfrm>
          <a:off x="0" y="1183568"/>
          <a:ext cx="10515600" cy="1010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tx1"/>
              </a:solidFill>
            </a:rPr>
            <a:t>Continuous learning, self-reflection and being open to others’ experiences.</a:t>
          </a:r>
          <a:endParaRPr lang="en-US" sz="2400" b="1" kern="1200">
            <a:solidFill>
              <a:schemeClr val="tx1"/>
            </a:solidFill>
          </a:endParaRPr>
        </a:p>
      </dsp:txBody>
      <dsp:txXfrm>
        <a:off x="49347" y="1232915"/>
        <a:ext cx="10416906" cy="912185"/>
      </dsp:txXfrm>
    </dsp:sp>
    <dsp:sp modelId="{6CE7325F-48B7-46F2-BC97-6B9142BD5C78}">
      <dsp:nvSpPr>
        <dsp:cNvPr id="0" name=""/>
        <dsp:cNvSpPr/>
      </dsp:nvSpPr>
      <dsp:spPr>
        <a:xfrm>
          <a:off x="0" y="2263568"/>
          <a:ext cx="10515600" cy="1010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tx1"/>
              </a:solidFill>
            </a:rPr>
            <a:t>Ensure representation: of staff, students, service users, in decision-making, curriculum, workforce.</a:t>
          </a:r>
          <a:endParaRPr lang="en-US" sz="2400" b="1" kern="1200">
            <a:solidFill>
              <a:schemeClr val="tx1"/>
            </a:solidFill>
          </a:endParaRPr>
        </a:p>
      </dsp:txBody>
      <dsp:txXfrm>
        <a:off x="49347" y="2312915"/>
        <a:ext cx="10416906" cy="912185"/>
      </dsp:txXfrm>
    </dsp:sp>
    <dsp:sp modelId="{C99D777B-47D6-4C60-AE71-47BC0818F152}">
      <dsp:nvSpPr>
        <dsp:cNvPr id="0" name=""/>
        <dsp:cNvSpPr/>
      </dsp:nvSpPr>
      <dsp:spPr>
        <a:xfrm>
          <a:off x="0" y="3343568"/>
          <a:ext cx="10515600" cy="1010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tx1"/>
              </a:solidFill>
            </a:rPr>
            <a:t>Create inclusive environments: Psychological safety, belonging, accessible design, adaptation for diverse needs.</a:t>
          </a:r>
          <a:endParaRPr lang="en-US" sz="2400" b="1" kern="1200">
            <a:solidFill>
              <a:schemeClr val="tx1"/>
            </a:solidFill>
          </a:endParaRPr>
        </a:p>
      </dsp:txBody>
      <dsp:txXfrm>
        <a:off x="49347" y="3392915"/>
        <a:ext cx="10416906" cy="912185"/>
      </dsp:txXfrm>
    </dsp:sp>
    <dsp:sp modelId="{2DD29677-FC98-4D77-8D96-95EF18928507}">
      <dsp:nvSpPr>
        <dsp:cNvPr id="0" name=""/>
        <dsp:cNvSpPr/>
      </dsp:nvSpPr>
      <dsp:spPr>
        <a:xfrm>
          <a:off x="0" y="4423568"/>
          <a:ext cx="10515600" cy="10108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tx1"/>
              </a:solidFill>
            </a:rPr>
            <a:t>Act on disparities.</a:t>
          </a:r>
          <a:endParaRPr lang="en-US" sz="2400" b="1" kern="1200">
            <a:solidFill>
              <a:schemeClr val="tx1"/>
            </a:solidFill>
          </a:endParaRPr>
        </a:p>
      </dsp:txBody>
      <dsp:txXfrm>
        <a:off x="49347" y="4472915"/>
        <a:ext cx="10416906" cy="9121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17/11/2025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Diverse populations → health &amp; social care must serve everyone effectively.</a:t>
            </a:r>
          </a:p>
          <a:p>
            <a:r>
              <a:rPr lang="en-GB" dirty="0"/>
              <a:t>Learning environments (education) and workforce (health &amp; care) must reflect society and support all participants.</a:t>
            </a:r>
          </a:p>
          <a:p>
            <a:r>
              <a:rPr lang="en-GB" dirty="0"/>
              <a:t>Inequalities in outcomes, participation and representation persist.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mcmedinformdecismak.biomedcentral.com/articles/10.1186/s12911-025-02884-1?utm_source=chatgpt.com" TargetMode="External"/><Relationship Id="rId7" Type="http://schemas.openxmlformats.org/officeDocument/2006/relationships/hyperlink" Target="https://www.birmingham.ac.uk/news/2025/championing-equality-diversity-and-inclusion-through-health-and-care-workforce-partnership?utm_source=chatgpt.com" TargetMode="External"/><Relationship Id="rId2" Type="http://schemas.openxmlformats.org/officeDocument/2006/relationships/hyperlink" Target="https://bmcmededuc.biomedcentral.com/articles/10.1186/s12909-024-05981-3?utm_source=chatgpt.com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healthandcareresearchwales.org/sites/default/files/2025-02/Health_Care_Research_Wales_Inclusivity_Action_Plan_2025-2028_eng.pdf?utm_source=chatgpt.com" TargetMode="External"/><Relationship Id="rId5" Type="http://schemas.openxmlformats.org/officeDocument/2006/relationships/hyperlink" Target="https://academic.oup.com/pmj/article-abstract/99/1175/1027/7148073?utm_source=chatgpt.com" TargetMode="External"/><Relationship Id="rId4" Type="http://schemas.openxmlformats.org/officeDocument/2006/relationships/hyperlink" Target="https://www.ovid.com/journals/jehp/fulltext/10.4103/jehp.jehp_297_24~student-perspectives-of-equity-diversity-and-inclusion-in?utm_source=chatgpt.co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Inclusivity, diversity and equality.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225116"/>
            <a:ext cx="10515600" cy="67665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sz="4100" kern="1200" dirty="0">
                <a:latin typeface="+mj-lt"/>
                <a:ea typeface="+mj-ea"/>
                <a:cs typeface="+mj-cs"/>
              </a:rPr>
              <a:t>Learning outcomes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21BB0D9-D7D5-EBC9-7155-AEE4BF08A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072" y="1380743"/>
            <a:ext cx="7377757" cy="48603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</a:rPr>
              <a:t>Define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effectLst/>
              </a:rPr>
              <a:t>equality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,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effectLst/>
              </a:rPr>
              <a:t>diversity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,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effectLst/>
              </a:rPr>
              <a:t>equity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, and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effectLst/>
              </a:rPr>
              <a:t>inclusion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within the contexts of health, care, and education settings.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</a:rPr>
              <a:t>Explain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the importance of promoting equality and inclusivity in professional practice 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</a:rPr>
              <a:t>Identify and 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effectLst/>
              </a:rPr>
              <a:t>analyse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examples of discrimination, bias, or exclusion that may occur in practice 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</a:rPr>
              <a:t>Evaluate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strategies and best practices that foster inclusive and equitable environments for service users, learners, and colleagues.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</a:rPr>
              <a:t>Reflect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on professional responsibilities for challenging discrimination and promoting a culture of respect, dignity, and fairness.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E59F36E6-3D9A-7C32-866F-01CAA69DC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03FDC-9E04-546D-1FFE-192EFD079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80" y="1121228"/>
            <a:ext cx="8498550" cy="4615543"/>
          </a:xfrm>
        </p:spPr>
        <p:txBody>
          <a:bodyPr/>
          <a:lstStyle/>
          <a:p>
            <a:pPr marL="0" indent="0" algn="ctr"/>
            <a:r>
              <a:rPr lang="en-GB" b="1" dirty="0">
                <a:latin typeface="Roboto" panose="020F0502020204030204" pitchFamily="2" charset="0"/>
              </a:rPr>
              <a:t>Diversity, equality, and </a:t>
            </a:r>
            <a:br>
              <a:rPr lang="en-GB" b="1" dirty="0">
                <a:latin typeface="Roboto" panose="020F0502020204030204" pitchFamily="2" charset="0"/>
              </a:rPr>
            </a:br>
            <a:r>
              <a:rPr lang="en-GB" b="1" dirty="0">
                <a:latin typeface="Roboto" panose="020F0502020204030204" pitchFamily="2" charset="0"/>
              </a:rPr>
              <a:t>inclusivity are</a:t>
            </a:r>
            <a:br>
              <a:rPr lang="en-GB" b="1" dirty="0">
                <a:latin typeface="Roboto" panose="020F0502020204030204" pitchFamily="2" charset="0"/>
              </a:rPr>
            </a:br>
            <a:r>
              <a:rPr lang="en-GB" b="1" dirty="0">
                <a:latin typeface="Roboto" panose="020F0502020204030204" pitchFamily="2" charset="0"/>
              </a:rPr>
              <a:t> interconnected concepts that promote fairness, </a:t>
            </a:r>
            <a:br>
              <a:rPr lang="en-GB" b="1" dirty="0">
                <a:latin typeface="Roboto" panose="020F0502020204030204" pitchFamily="2" charset="0"/>
              </a:rPr>
            </a:br>
            <a:r>
              <a:rPr lang="en-GB" b="1" dirty="0">
                <a:latin typeface="Roboto" panose="020F0502020204030204" pitchFamily="2" charset="0"/>
              </a:rPr>
              <a:t>representation, and respect </a:t>
            </a:r>
            <a:br>
              <a:rPr lang="en-GB" b="1" dirty="0">
                <a:latin typeface="Roboto" panose="020F0502020204030204" pitchFamily="2" charset="0"/>
              </a:rPr>
            </a:br>
            <a:r>
              <a:rPr lang="en-GB" b="1" dirty="0">
                <a:latin typeface="Roboto" panose="020F0502020204030204" pitchFamily="2" charset="0"/>
              </a:rPr>
              <a:t>for all individuals in society.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A6414-6EFD-7F5C-F594-C7F774D16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AB7EC-92D6-24FE-675D-9CC82A67B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96166-8AA3-6BBA-19B2-D66A55192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206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A054B-7037-95EB-D7ED-822FA55AF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2752344"/>
            <a:ext cx="10515600" cy="676656"/>
          </a:xfrm>
        </p:spPr>
        <p:txBody>
          <a:bodyPr/>
          <a:lstStyle/>
          <a:p>
            <a:r>
              <a:rPr lang="en-GB" dirty="0"/>
              <a:t>What do they mean?  </a:t>
            </a:r>
            <a:br>
              <a:rPr lang="en-GB" dirty="0"/>
            </a:br>
            <a:r>
              <a:rPr lang="en-GB" dirty="0"/>
              <a:t>What is your definition</a:t>
            </a:r>
            <a:br>
              <a:rPr lang="en-GB" dirty="0"/>
            </a:br>
            <a:r>
              <a:rPr lang="en-GB" dirty="0"/>
              <a:t> of Equality, inclusivity and diversity?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CDEA3-88D1-BF0F-D719-2FDCE79A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FF66E-A73C-A152-E880-AAFDA8C88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B2C3C-479B-4E2B-447A-538F9AA40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321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043" y="162943"/>
            <a:ext cx="650262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Definitions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5</a:t>
            </a:fld>
            <a:endParaRPr lang="en-GB" dirty="0"/>
          </a:p>
        </p:txBody>
      </p:sp>
      <p:pic>
        <p:nvPicPr>
          <p:cNvPr id="13" name="Picture Placeholder 12" descr="A group of hands holding signs&#10;&#10;AI-generated content may be incorrect.">
            <a:extLst>
              <a:ext uri="{FF2B5EF4-FFF2-40B4-BE49-F238E27FC236}">
                <a16:creationId xmlns:a16="http://schemas.microsoft.com/office/drawing/2014/main" id="{FFD7B5C6-6491-D3EE-7658-A4344A91DAC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4001" r="14001"/>
          <a:stretch>
            <a:fillRect/>
          </a:stretch>
        </p:blipFill>
        <p:spPr/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D02673D-F916-BEB8-B137-862215AD4D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2093201"/>
              </p:ext>
            </p:extLst>
          </p:nvPr>
        </p:nvGraphicFramePr>
        <p:xfrm>
          <a:off x="365760" y="1232205"/>
          <a:ext cx="7158446" cy="5009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50BFB-25F7-3A01-1C6C-CF8887499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A82DE-1936-CE48-D71A-D9D5B1EC020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FB8E638-DDE1-85ED-A003-FEDC57003B99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B687E-CAE2-405B-7408-D2A269C8F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C398B0-4F88-AF50-44FE-00073369B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9865B-9D46-307B-7B3E-15B8DE3B8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5122" name="Picture 2" descr="Underrepresented Groups: Definition and 15 Examples (2025)">
            <a:extLst>
              <a:ext uri="{FF2B5EF4-FFF2-40B4-BE49-F238E27FC236}">
                <a16:creationId xmlns:a16="http://schemas.microsoft.com/office/drawing/2014/main" id="{D7ED5586-0668-91AE-E21D-68D5C6E87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" y="0"/>
            <a:ext cx="12111990" cy="6775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15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9810-EF4B-6104-2652-19612053F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4457699"/>
            <a:ext cx="5212080" cy="565465"/>
          </a:xfrm>
        </p:spPr>
        <p:txBody>
          <a:bodyPr/>
          <a:lstStyle/>
          <a:p>
            <a:r>
              <a:rPr lang="en-GB" sz="6600" dirty="0"/>
              <a:t>Is equality always a good thing?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E893D7B-7258-C38C-EA2E-25812F6C50A1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5D021A-9DB7-CA4D-C64D-3041CD690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A6DAB-7D61-45BA-F877-6151F4FB0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B2630C-E4DD-746E-8497-4990EACD3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8" name="Picture 7" descr="A group of people standing on boxes with their hands up&#10;&#10;AI-generated content may be incorrect.">
            <a:extLst>
              <a:ext uri="{FF2B5EF4-FFF2-40B4-BE49-F238E27FC236}">
                <a16:creationId xmlns:a16="http://schemas.microsoft.com/office/drawing/2014/main" id="{960616D3-84EE-13BE-8F0D-1A40A599B0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32" r="9881" b="-1"/>
          <a:stretch>
            <a:fillRect/>
          </a:stretch>
        </p:blipFill>
        <p:spPr>
          <a:xfrm>
            <a:off x="5463540" y="1724467"/>
            <a:ext cx="6728460" cy="39481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1006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09052CF4-A9FA-B6EF-8C50-95C5DA5845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40677919-786C-4F21-815D-7A8CC07ED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3C759B7-69D0-60BE-F936-21365C877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7"/>
            <a:ext cx="4731425" cy="4437756"/>
          </a:xfrm>
        </p:spPr>
        <p:txBody>
          <a:bodyPr rtlCol="0" anchor="b">
            <a:normAutofit fontScale="90000"/>
          </a:bodyPr>
          <a:lstStyle>
            <a:defPPr>
              <a:defRPr lang="en-GB"/>
            </a:defPPr>
          </a:lstStyle>
          <a:p>
            <a:pPr algn="ctr" rtl="0"/>
            <a:r>
              <a:rPr lang="en-GB" sz="6000" dirty="0"/>
              <a:t>Why are all aspects, so important in health, social care and education?</a:t>
            </a:r>
          </a:p>
        </p:txBody>
      </p:sp>
      <p:pic>
        <p:nvPicPr>
          <p:cNvPr id="6" name="Picture 5" descr="A group of people standing in a row&#10;&#10;AI-generated content may be incorrect.">
            <a:extLst>
              <a:ext uri="{FF2B5EF4-FFF2-40B4-BE49-F238E27FC236}">
                <a16:creationId xmlns:a16="http://schemas.microsoft.com/office/drawing/2014/main" id="{B58CAFFA-FE1D-A64C-CF11-161507C155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533" r="2" b="2"/>
          <a:stretch>
            <a:fillRect/>
          </a:stretch>
        </p:blipFill>
        <p:spPr>
          <a:xfrm>
            <a:off x="6646264" y="10"/>
            <a:ext cx="5545736" cy="606308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noFill/>
        </p:spPr>
      </p:pic>
      <p:sp>
        <p:nvSpPr>
          <p:cNvPr id="4" name="AutoShape 4" descr="Beautiful Artistic Designer Inclusivity Vector Art Illustration ...">
            <a:extLst>
              <a:ext uri="{FF2B5EF4-FFF2-40B4-BE49-F238E27FC236}">
                <a16:creationId xmlns:a16="http://schemas.microsoft.com/office/drawing/2014/main" id="{7E37BACB-0223-BF45-A8E4-424A9CA299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AE9F5-B57B-3FF6-4852-178C0432AB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1494155"/>
            <a:ext cx="981075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 algn="ctr">
              <a:buNone/>
            </a:pPr>
            <a:r>
              <a:rPr lang="en-GB" sz="3200" b="1" dirty="0"/>
              <a:t>Systemic barriers = when the system itself makes things harder for certain groups of people. These are build in to organisations/systems or traditions.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b="1" dirty="0"/>
              <a:t>Examples </a:t>
            </a:r>
          </a:p>
          <a:p>
            <a:r>
              <a:rPr lang="en-GB" b="1" dirty="0"/>
              <a:t>Health:</a:t>
            </a:r>
            <a:r>
              <a:rPr lang="en-GB" dirty="0"/>
              <a:t> Clinics located far from low-income communities, making access difficult.</a:t>
            </a:r>
          </a:p>
          <a:p>
            <a:r>
              <a:rPr lang="en-GB" b="1" dirty="0"/>
              <a:t>Care:</a:t>
            </a:r>
            <a:r>
              <a:rPr lang="en-GB" dirty="0"/>
              <a:t> Complicated forms or processes that people with low literacy or disabilities struggle to complete.</a:t>
            </a:r>
          </a:p>
          <a:p>
            <a:r>
              <a:rPr lang="en-GB" b="1" dirty="0"/>
              <a:t>Education:</a:t>
            </a:r>
            <a:r>
              <a:rPr lang="en-GB" dirty="0"/>
              <a:t> Schools with fewer resources located in poorer areas.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335851"/>
            <a:ext cx="9144000" cy="676656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r>
              <a:rPr lang="en-GB" sz="4100" b="1" dirty="0"/>
              <a:t>Context &amp; Current Challenges</a:t>
            </a: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1525762-EF7E-47C8-40A9-716818674CEE}"/>
              </a:ext>
            </a:extLst>
          </p:cNvPr>
          <p:cNvSpPr txBox="1"/>
          <p:nvPr/>
        </p:nvSpPr>
        <p:spPr>
          <a:xfrm>
            <a:off x="465581" y="914401"/>
            <a:ext cx="5825490" cy="56513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Equality</a:t>
            </a:r>
            <a:r>
              <a:rPr lang="en-US" sz="2400" dirty="0"/>
              <a:t> means giving </a:t>
            </a:r>
            <a:r>
              <a:rPr lang="en-US" sz="2400" i="1" dirty="0"/>
              <a:t>everyone the same resources, opportunities, or support</a:t>
            </a:r>
            <a:r>
              <a:rPr lang="en-US" sz="2400" dirty="0"/>
              <a:t>.</a:t>
            </a:r>
            <a:br>
              <a:rPr lang="en-US" sz="2400" dirty="0"/>
            </a:br>
            <a:r>
              <a:rPr lang="en-US" sz="2400" dirty="0"/>
              <a:t>The idea is fairness by </a:t>
            </a:r>
            <a:r>
              <a:rPr lang="en-US" sz="2400" i="1" dirty="0"/>
              <a:t>sameness</a:t>
            </a:r>
            <a:r>
              <a:rPr lang="en-US" sz="2400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Examples: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Health:</a:t>
            </a:r>
            <a:r>
              <a:rPr lang="en-US" sz="2400" dirty="0"/>
              <a:t> Everyone gets the same health information or the same number of clinic appointments.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Care:</a:t>
            </a:r>
            <a:r>
              <a:rPr lang="en-US" sz="2400" dirty="0"/>
              <a:t> Every patient receives the same type of care package, regardless of individual needs.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Education:</a:t>
            </a:r>
            <a:r>
              <a:rPr lang="en-US" sz="2400" dirty="0"/>
              <a:t> All students receive the same learning materials or the same amount of teaching time.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Limitation:</a:t>
            </a:r>
            <a:br>
              <a:rPr lang="en-US" sz="2400" dirty="0"/>
            </a:br>
            <a:r>
              <a:rPr lang="en-US" sz="2400" dirty="0"/>
              <a:t>People do </a:t>
            </a:r>
            <a:r>
              <a:rPr lang="en-US" sz="2400" i="1" dirty="0"/>
              <a:t>not</a:t>
            </a:r>
            <a:r>
              <a:rPr lang="en-US" sz="2400" dirty="0"/>
              <a:t> start from the same place. Equal treatment can still lead to unequal outcomes</a:t>
            </a:r>
          </a:p>
        </p:txBody>
      </p:sp>
      <p:pic>
        <p:nvPicPr>
          <p:cNvPr id="1026" name="Picture 2" descr="The Education System: “Now Climb That Tree” | The Marquette ...">
            <a:extLst>
              <a:ext uri="{FF2B5EF4-FFF2-40B4-BE49-F238E27FC236}">
                <a16:creationId xmlns:a16="http://schemas.microsoft.com/office/drawing/2014/main" id="{BA1438ED-99DD-30A9-F8E8-A5F7B9187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0400" y="2218849"/>
            <a:ext cx="5181600" cy="361416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27BFA-950C-0CB5-35CA-E098D2C732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89D7B-A25C-5703-F8CD-385DBAEE6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E232F79-7A3C-DDC6-4824-4F6F2C56F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071" y="809435"/>
            <a:ext cx="9144000" cy="67665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4400" kern="1200" dirty="0">
                <a:latin typeface="+mj-lt"/>
                <a:ea typeface="+mj-ea"/>
                <a:cs typeface="+mj-cs"/>
              </a:rPr>
              <a:t>Equality vs Equity:</a:t>
            </a:r>
            <a:br>
              <a:rPr lang="en-GB" sz="4400" kern="1200" dirty="0">
                <a:latin typeface="+mj-lt"/>
                <a:ea typeface="+mj-ea"/>
                <a:cs typeface="+mj-cs"/>
              </a:rPr>
            </a:br>
            <a:endParaRPr lang="en-GB" sz="4400" kern="12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60598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B5ED9EF-90D1-FE6F-9A33-B3AB5CF57D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3211" y="1779809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Giving people the </a:t>
            </a:r>
            <a:r>
              <a:rPr lang="en-GB" sz="4000" i="1" dirty="0"/>
              <a:t>specific support they need</a:t>
            </a:r>
            <a:r>
              <a:rPr lang="en-GB" sz="4000" dirty="0"/>
              <a:t> to reach the same level of opportunity or outcome.</a:t>
            </a:r>
            <a:br>
              <a:rPr lang="en-GB" sz="4000" dirty="0"/>
            </a:br>
            <a:r>
              <a:rPr lang="en-GB" sz="4000" dirty="0"/>
              <a:t>The idea is fairness by </a:t>
            </a:r>
            <a:r>
              <a:rPr lang="en-GB" sz="4000" i="1" dirty="0"/>
              <a:t>meeting individual needs</a:t>
            </a:r>
            <a:endParaRPr lang="en-GB" sz="4000" dirty="0"/>
          </a:p>
          <a:p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0285-3CAE-768C-6C24-9CCDA5D3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3616" y="1668589"/>
            <a:ext cx="5181600" cy="435133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dirty="0"/>
              <a:t>Equality = everyone gets the same.</a:t>
            </a:r>
          </a:p>
          <a:p>
            <a:pPr marL="0" indent="0" algn="ctr">
              <a:buNone/>
            </a:pPr>
            <a:endParaRPr lang="en-GB" sz="4400" b="1" i="1" dirty="0"/>
          </a:p>
          <a:p>
            <a:pPr algn="ctr"/>
            <a:r>
              <a:rPr lang="en-GB" sz="4400" b="1" i="1" dirty="0"/>
              <a:t>Equity = everyone gets what they need to be successful</a:t>
            </a:r>
          </a:p>
          <a:p>
            <a:endParaRPr lang="en-GB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50C83-E6FC-59C4-1954-820FCBB80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CB5AA-531D-C08A-5D9C-38898A74A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0AF3B-DCD7-EB7A-E4B1-9FF92CF81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C6B8E1C-B36D-FED4-67CB-FAFB6580F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6521" y="769493"/>
            <a:ext cx="9144000" cy="676656"/>
          </a:xfrm>
        </p:spPr>
        <p:txBody>
          <a:bodyPr/>
          <a:lstStyle/>
          <a:p>
            <a:r>
              <a:rPr lang="en-GB" sz="8000" dirty="0"/>
              <a:t>Equity</a:t>
            </a:r>
          </a:p>
        </p:txBody>
      </p:sp>
    </p:spTree>
    <p:extLst>
      <p:ext uri="{BB962C8B-B14F-4D97-AF65-F5344CB8AC3E}">
        <p14:creationId xmlns:p14="http://schemas.microsoft.com/office/powerpoint/2010/main" val="2620870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9DBFF099-098E-F3A0-FB9C-8C59D3319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  <p:graphicFrame>
        <p:nvGraphicFramePr>
          <p:cNvPr id="18" name="Text Placeholder 15">
            <a:extLst>
              <a:ext uri="{FF2B5EF4-FFF2-40B4-BE49-F238E27FC236}">
                <a16:creationId xmlns:a16="http://schemas.microsoft.com/office/drawing/2014/main" id="{1B164203-1312-C2CF-D78E-E6D29700EE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4372466"/>
              </p:ext>
            </p:extLst>
          </p:nvPr>
        </p:nvGraphicFramePr>
        <p:xfrm>
          <a:off x="836612" y="1194185"/>
          <a:ext cx="10515600" cy="5538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3C5CADA-A0A7-E6B4-7F3B-DD3D62672AD9}"/>
              </a:ext>
            </a:extLst>
          </p:cNvPr>
          <p:cNvSpPr txBox="1"/>
          <p:nvPr/>
        </p:nvSpPr>
        <p:spPr>
          <a:xfrm>
            <a:off x="3552444" y="188389"/>
            <a:ext cx="61036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dirty="0">
                <a:solidFill>
                  <a:schemeClr val="tx1"/>
                </a:solidFill>
              </a:rPr>
              <a:t>Achieving EDI in Practice</a:t>
            </a:r>
            <a:endParaRPr 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1082528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ctr"/>
            <a:r>
              <a:rPr lang="en-GB" b="1" dirty="0"/>
              <a:t>EDI in Health &amp; Care – Key Areas to consider.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461112-1314-1F15-2239-5EFCF120C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2F418F-3DC2-43E7-2543-3CAA6A58D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380744"/>
            <a:ext cx="10515600" cy="4956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Workforce</a:t>
            </a:r>
            <a:endParaRPr lang="en-GB" sz="2400" dirty="0"/>
          </a:p>
          <a:p>
            <a:r>
              <a:rPr lang="en-GB" sz="2400" dirty="0"/>
              <a:t>Recruitment, retention, progression of staff from diverse backgrounds. </a:t>
            </a:r>
          </a:p>
          <a:p>
            <a:r>
              <a:rPr lang="en-GB" sz="2400" dirty="0"/>
              <a:t>Inclusive teamwork and culture: training that embeds inclusive behaviours.</a:t>
            </a:r>
            <a:br>
              <a:rPr lang="en-GB" sz="2400" dirty="0"/>
            </a:b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Service Design &amp; Delivery</a:t>
            </a:r>
            <a:endParaRPr lang="en-GB" sz="2400" dirty="0"/>
          </a:p>
          <a:p>
            <a:r>
              <a:rPr lang="en-GB" sz="2400" dirty="0"/>
              <a:t>Ensuring services are accessible and culturally appropriate for all groups.</a:t>
            </a:r>
          </a:p>
          <a:p>
            <a:r>
              <a:rPr lang="en-GB" sz="2400" dirty="0"/>
              <a:t>Research inclusion: clinical trials under-representing certain groups,  limits generalisability of findings. </a:t>
            </a:r>
          </a:p>
          <a:p>
            <a:pPr marL="0" indent="0">
              <a:buNone/>
            </a:pPr>
            <a:br>
              <a:rPr lang="en-GB" sz="2400" dirty="0"/>
            </a:br>
            <a:r>
              <a:rPr lang="en-GB" sz="2400" b="1" dirty="0"/>
              <a:t>Education &amp; Training</a:t>
            </a:r>
            <a:endParaRPr lang="en-GB" sz="2400" dirty="0"/>
          </a:p>
          <a:p>
            <a:r>
              <a:rPr lang="en-GB" sz="2400" dirty="0"/>
              <a:t>Curricula must reflect diverse populations; training methods should support inclusive learning for all students.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CB46BA-AD69-6738-1D3C-5E9079D85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7BC88D-9004-385B-3AE0-9F7BEC47B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5ECCC1-B2DE-C1C2-6C71-31DCFAC35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FDFFC4E-DD0F-D18C-62EC-1D790C51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38528"/>
            <a:ext cx="10515600" cy="676656"/>
          </a:xfrm>
        </p:spPr>
        <p:txBody>
          <a:bodyPr/>
          <a:lstStyle/>
          <a:p>
            <a:r>
              <a:rPr lang="en-GB" dirty="0"/>
              <a:t>Activity.</a:t>
            </a:r>
            <a:br>
              <a:rPr lang="en-GB" dirty="0"/>
            </a:br>
            <a:r>
              <a:rPr lang="en-GB" dirty="0"/>
              <a:t>Group work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A3FEFE-C921-1420-A998-1623D234A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471" y="525780"/>
            <a:ext cx="5813298" cy="5337810"/>
          </a:xfrm>
        </p:spPr>
        <p:txBody>
          <a:bodyPr>
            <a:normAutofit/>
          </a:bodyPr>
          <a:lstStyle/>
          <a:p>
            <a:r>
              <a:rPr lang="en-GB" sz="3600" dirty="0"/>
              <a:t>You will be allocated an area of practice IE: health, care, education.</a:t>
            </a:r>
          </a:p>
          <a:p>
            <a:r>
              <a:rPr lang="en-GB" sz="3600" dirty="0"/>
              <a:t>Use your researching skills to establish what is being done to address EDI within each of these contexts.</a:t>
            </a:r>
          </a:p>
          <a:p>
            <a:r>
              <a:rPr lang="en-GB" sz="3600" dirty="0"/>
              <a:t>Make notes and be prepared to feedback to the group</a:t>
            </a:r>
          </a:p>
        </p:txBody>
      </p:sp>
    </p:spTree>
    <p:extLst>
      <p:ext uri="{BB962C8B-B14F-4D97-AF65-F5344CB8AC3E}">
        <p14:creationId xmlns:p14="http://schemas.microsoft.com/office/powerpoint/2010/main" val="144288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18639" y="162944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dirty="0"/>
              <a:t>Summary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ADE49E-7CC1-6704-5852-FAE992A0E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200151"/>
            <a:ext cx="5287518" cy="4818250"/>
          </a:xfrm>
        </p:spPr>
        <p:txBody>
          <a:bodyPr rtlCol="0">
            <a:normAutofit fontScale="85000" lnSpcReduction="20000"/>
          </a:bodyPr>
          <a:lstStyle>
            <a:defPPr>
              <a:defRPr lang="en-GB"/>
            </a:def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Equality, diversity and inclusivity are essential to high-quality education, health and care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While progress has been made, it has been slow, inclusive practice is needed at all levels.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Everyone (organisations, educators, practitioners, students, service-users) has a role to play.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E3569-F451-360A-870F-C2F3992E9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E227E4C-40E3-92A2-597B-10807D4DC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7BBFE-949C-943F-4396-0C10E153C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5CF6E-F3F9-81CD-3D9D-5B2CD814F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9A2EB1-0C38-CE28-080D-306B5AF23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16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99A08D2-B15D-120A-A3D2-27198DABC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3CDE7E-5909-BF69-0F69-ECFE3DBCB89A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30B95D-E8F7-D8DD-1B23-9035A543E867}"/>
              </a:ext>
            </a:extLst>
          </p:cNvPr>
          <p:cNvSpPr txBox="1"/>
          <p:nvPr/>
        </p:nvSpPr>
        <p:spPr>
          <a:xfrm>
            <a:off x="576071" y="1321261"/>
            <a:ext cx="1130410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Shah, D., </a:t>
            </a:r>
            <a:r>
              <a:rPr lang="en-GB" dirty="0" err="1"/>
              <a:t>Behravan</a:t>
            </a:r>
            <a:r>
              <a:rPr lang="en-GB" dirty="0"/>
              <a:t>, N., Al-Jabouri, N. et al. (2024) ‘Incorporating equity, diversity and inclusion (EDI) into the education and assessment of professionalism for healthcare professionals and trainees: a scoping review’, </a:t>
            </a:r>
            <a:r>
              <a:rPr lang="en-GB" i="1" dirty="0"/>
              <a:t>BMC Medical Education</a:t>
            </a:r>
            <a:r>
              <a:rPr lang="en-GB" dirty="0"/>
              <a:t>, 24, 991. doi:10.1186/s12909-024-05981-3. </a:t>
            </a:r>
            <a:r>
              <a:rPr lang="en-GB" dirty="0">
                <a:hlinkClick r:id="rId2"/>
              </a:rPr>
              <a:t>BioMed Central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Marko, J.G.O., Neagu, C.D. &amp; Anand, P.B. (2025) ‘Examining inclusivity: the use of AI and diverse populations in health and social care: a systematic review’, </a:t>
            </a:r>
            <a:r>
              <a:rPr lang="en-GB" i="1" dirty="0"/>
              <a:t>BMC Medical Informatics and Decision Making</a:t>
            </a:r>
            <a:r>
              <a:rPr lang="en-GB" dirty="0"/>
              <a:t>, 25, 57. doi:10.1186/s12911-025-02884-1. </a:t>
            </a:r>
            <a:r>
              <a:rPr lang="en-GB" dirty="0">
                <a:hlinkClick r:id="rId3"/>
              </a:rPr>
              <a:t>BioMed Central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Heidari, A., Joshi, S., Ahmed, M. H., Mahmoud, I., O’Dowd, J., Selway, J., Phillips, O. &amp; Taha, M.H. (2024) ‘Student perspectives of equity, diversity, and inclusion in the curriculum of a UK medical school — a mixed-methods study’, </a:t>
            </a:r>
            <a:r>
              <a:rPr lang="en-GB" i="1" dirty="0"/>
              <a:t>Journal of Education &amp; Health Promotion</a:t>
            </a:r>
            <a:r>
              <a:rPr lang="en-GB" dirty="0"/>
              <a:t>. [online] Available at: &lt;link&gt; (Accessed: date). </a:t>
            </a:r>
            <a:r>
              <a:rPr lang="en-GB" dirty="0">
                <a:hlinkClick r:id="rId4"/>
              </a:rPr>
              <a:t>Ovid+1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Langford, E.C. &amp; Jain, S. (2023) ‘The importance of embedding an inclusive culture within healthcare teamwork education; an evaluation of implementation methods’, </a:t>
            </a:r>
            <a:r>
              <a:rPr lang="en-GB" i="1" dirty="0"/>
              <a:t>Postgraduate Medical Journal</a:t>
            </a:r>
            <a:r>
              <a:rPr lang="en-GB" dirty="0"/>
              <a:t>, 99(1175), pp. 1027-1032. doi:10.1093/</a:t>
            </a:r>
            <a:r>
              <a:rPr lang="en-GB" dirty="0" err="1"/>
              <a:t>postmj</a:t>
            </a:r>
            <a:r>
              <a:rPr lang="en-GB" dirty="0"/>
              <a:t>/qgad032. </a:t>
            </a:r>
            <a:r>
              <a:rPr lang="en-GB" dirty="0">
                <a:hlinkClick r:id="rId5"/>
              </a:rPr>
              <a:t>OUP Academic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Health &amp; Care Research Wales (2025) </a:t>
            </a:r>
            <a:r>
              <a:rPr lang="en-GB" i="1" dirty="0"/>
              <a:t>Inclusivity Action Plan 2025-2028</a:t>
            </a:r>
            <a:r>
              <a:rPr lang="en-GB" dirty="0"/>
              <a:t>. [online] Available at: &lt;link&gt; (Accessed: date). </a:t>
            </a:r>
            <a:r>
              <a:rPr lang="en-GB" dirty="0">
                <a:hlinkClick r:id="rId6"/>
              </a:rPr>
              <a:t>Health Care Research Wales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University of Birmingham (2025) ‘Championing equality, diversity and inclusion through health and care workforce partnership’. [online] Available at: &lt;link&gt; (Accessed: date). </a:t>
            </a:r>
            <a:r>
              <a:rPr lang="en-GB" dirty="0">
                <a:hlinkClick r:id="rId7"/>
              </a:rPr>
              <a:t>University of Birmingham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173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{4A96F23C-3366-4A03-B610-B5BFB8523B8A}TF1ed9553b-00c4-4092-846a-c8f7f2908f3be0eeb089_win32-2e31fd388d0f</Template>
  <TotalTime>118</TotalTime>
  <Words>1161</Words>
  <Application>Microsoft Office PowerPoint</Application>
  <PresentationFormat>Widescreen</PresentationFormat>
  <Paragraphs>127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Courier New</vt:lpstr>
      <vt:lpstr>Gill Sans Nova</vt:lpstr>
      <vt:lpstr>Gill Sans Nova Light</vt:lpstr>
      <vt:lpstr>Roboto</vt:lpstr>
      <vt:lpstr>Sagona Book</vt:lpstr>
      <vt:lpstr>Office Theme</vt:lpstr>
      <vt:lpstr>Inclusivity, diversity and equality.</vt:lpstr>
      <vt:lpstr>Learning outcomes</vt:lpstr>
      <vt:lpstr>Diversity, equality, and  inclusivity are  interconnected concepts that promote fairness,  representation, and respect  for all individuals in society.  </vt:lpstr>
      <vt:lpstr>What do they mean?   What is your definition  of Equality, inclusivity and diversity?</vt:lpstr>
      <vt:lpstr>Definitions</vt:lpstr>
      <vt:lpstr>PowerPoint Presentation</vt:lpstr>
      <vt:lpstr>Is equality always a good thing?</vt:lpstr>
      <vt:lpstr>Why are all aspects, so important in health, social care and education?</vt:lpstr>
      <vt:lpstr>Context &amp; Current Challenges</vt:lpstr>
      <vt:lpstr>Equality vs Equity: </vt:lpstr>
      <vt:lpstr>Equity</vt:lpstr>
      <vt:lpstr>PowerPoint Presentation</vt:lpstr>
      <vt:lpstr>EDI in Health &amp; Care – Key Areas to consider.</vt:lpstr>
      <vt:lpstr>Activity. Group work</vt:lpstr>
      <vt:lpstr>Summary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3</cp:revision>
  <dcterms:created xsi:type="dcterms:W3CDTF">2025-11-11T10:51:20Z</dcterms:created>
  <dcterms:modified xsi:type="dcterms:W3CDTF">2025-11-17T09:52:49Z</dcterms:modified>
</cp:coreProperties>
</file>