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2" r:id="rId7"/>
    <p:sldId id="264" r:id="rId8"/>
    <p:sldId id="263"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E2DF0B-1A74-7249-BAAB-4D56CC3A0835}" v="11" dt="2026-04-22T11:11:00.7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56"/>
    <p:restoredTop sz="94670"/>
  </p:normalViewPr>
  <p:slideViewPr>
    <p:cSldViewPr snapToGrid="0">
      <p:cViewPr varScale="1">
        <p:scale>
          <a:sx n="96" d="100"/>
          <a:sy n="96" d="100"/>
        </p:scale>
        <p:origin x="432"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ru-RU"/>
              <a:t>Образец заголовка</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u-RU"/>
              <a:t>Образец подзаголовка</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4/22/26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ru-RU"/>
              <a:t>Образец заголовка</a:t>
            </a:r>
            <a:endParaRPr lang="en-US" dirty="0"/>
          </a:p>
        </p:txBody>
      </p:sp>
      <p:sp>
        <p:nvSpPr>
          <p:cNvPr id="3" name="Content Placeholder 2"/>
          <p:cNvSpPr>
            <a:spLocks noGrp="1"/>
          </p:cNvSpPr>
          <p:nvPr>
            <p:ph idx="1"/>
          </p:nvPr>
        </p:nvSpPr>
        <p:spPr/>
        <p:txBody>
          <a:bodyPr anchor="ct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4/22/26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ru-RU"/>
              <a:t>Образец заголовка</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3E5059C3-6A89-4494-99FF-5A4D6FFD50EB}" type="datetimeFigureOut">
              <a:rPr lang="en-US" dirty="0"/>
              <a:t>4/22/26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ru-RU"/>
              <a:t>Образец заголовка</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4/22/26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ru-RU"/>
              <a:t>Образец заголовка</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Content Placeholder 3"/>
          <p:cNvSpPr>
            <a:spLocks noGrp="1"/>
          </p:cNvSpPr>
          <p:nvPr>
            <p:ph sz="half" idx="2"/>
          </p:nvPr>
        </p:nvSpPr>
        <p:spPr>
          <a:xfrm>
            <a:off x="2609285" y="2851331"/>
            <a:ext cx="3893623" cy="3071434"/>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Content Placeholder 5"/>
          <p:cNvSpPr>
            <a:spLocks noGrp="1"/>
          </p:cNvSpPr>
          <p:nvPr>
            <p:ph sz="quarter" idx="4"/>
          </p:nvPr>
        </p:nvSpPr>
        <p:spPr>
          <a:xfrm>
            <a:off x="6666635" y="2851331"/>
            <a:ext cx="3899798" cy="3071434"/>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4/22/26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ru-RU"/>
              <a:t>Образец заголовка</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4/22/26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4/22/26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ru-RU"/>
              <a:t>Образец заголовка</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Date Placeholder 4"/>
          <p:cNvSpPr>
            <a:spLocks noGrp="1"/>
          </p:cNvSpPr>
          <p:nvPr>
            <p:ph type="dt" sz="half" idx="10"/>
          </p:nvPr>
        </p:nvSpPr>
        <p:spPr/>
        <p:txBody>
          <a:bodyPr/>
          <a:lstStyle/>
          <a:p>
            <a:fld id="{37D525BB-DA17-4BA0-B3C8-3AC3ABC827E6}" type="datetimeFigureOut">
              <a:rPr lang="en-US" dirty="0"/>
              <a:t>4/22/26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u-RU"/>
              <a:t>Вставка рисунка</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ru-RU"/>
              <a:t>Образец заголовка</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Date Placeholder 4"/>
          <p:cNvSpPr>
            <a:spLocks noGrp="1"/>
          </p:cNvSpPr>
          <p:nvPr>
            <p:ph type="dt" sz="half" idx="10"/>
          </p:nvPr>
        </p:nvSpPr>
        <p:spPr/>
        <p:txBody>
          <a:bodyPr/>
          <a:lstStyle/>
          <a:p>
            <a:fld id="{B16C4C9A-3960-41CF-A4E9-2A8FB932454B}" type="datetimeFigureOut">
              <a:rPr lang="en-US" dirty="0"/>
              <a:t>4/22/26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ru-RU"/>
              <a:t>Образец заголовка</a:t>
            </a:r>
            <a:endParaRPr lang="en-US" dirty="0"/>
          </a:p>
        </p:txBody>
      </p:sp>
      <p:sp>
        <p:nvSpPr>
          <p:cNvPr id="3" name="Vertical Text Placeholder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4/22/26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ru-RU"/>
              <a:t>Образец заголовка</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4/22/26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ru-RU"/>
              <a:t>Образец заголовка</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4/22/26</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versusarthritis.org/" TargetMode="External"/><Relationship Id="rId5" Type="http://schemas.openxmlformats.org/officeDocument/2006/relationships/hyperlink" Target="https://www.nice.org.uk/" TargetMode="External"/><Relationship Id="rId4" Type="http://schemas.openxmlformats.org/officeDocument/2006/relationships/hyperlink" Target="https://www.nhs.uk/conditions/osteoarthrit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Подзаголовок 2">
            <a:extLst>
              <a:ext uri="{FF2B5EF4-FFF2-40B4-BE49-F238E27FC236}">
                <a16:creationId xmlns:a16="http://schemas.microsoft.com/office/drawing/2014/main" id="{9F78E5C3-9E4E-0A52-B0DB-737B8F09F432}"/>
              </a:ext>
            </a:extLst>
          </p:cNvPr>
          <p:cNvSpPr>
            <a:spLocks noGrp="1"/>
          </p:cNvSpPr>
          <p:nvPr>
            <p:ph type="subTitle" idx="1"/>
          </p:nvPr>
        </p:nvSpPr>
        <p:spPr>
          <a:xfrm>
            <a:off x="2321700" y="1321904"/>
            <a:ext cx="5357600" cy="4214191"/>
          </a:xfrm>
        </p:spPr>
        <p:txBody>
          <a:bodyPr>
            <a:normAutofit fontScale="92500"/>
          </a:bodyPr>
          <a:lstStyle/>
          <a:p>
            <a:pPr algn="l" eaLnBrk="1" hangingPunct="1"/>
            <a:r>
              <a:rPr lang="en-GB" altLang="en-US" sz="2400" b="1" dirty="0"/>
              <a:t>BMHP5032 Introduction to Physiology</a:t>
            </a:r>
          </a:p>
          <a:p>
            <a:pPr algn="l" eaLnBrk="1" hangingPunct="1"/>
            <a:r>
              <a:rPr lang="en-GB" altLang="en-US" sz="2400" b="1" dirty="0"/>
              <a:t>Component 2 – Presentation </a:t>
            </a:r>
          </a:p>
          <a:p>
            <a:pPr algn="l" eaLnBrk="1" hangingPunct="1"/>
            <a:r>
              <a:rPr lang="en-GB" altLang="en-US" sz="2400" b="1" dirty="0"/>
              <a:t>Care Plan</a:t>
            </a:r>
          </a:p>
          <a:p>
            <a:pPr algn="l" eaLnBrk="1" hangingPunct="1"/>
            <a:endParaRPr lang="en-GB" altLang="en-US" sz="2400" b="1" dirty="0"/>
          </a:p>
          <a:p>
            <a:pPr algn="l" eaLnBrk="1" hangingPunct="1"/>
            <a:r>
              <a:rPr lang="en-GB" altLang="en-US" sz="2400" b="1" dirty="0"/>
              <a:t>Student ID: 2418839</a:t>
            </a:r>
          </a:p>
          <a:p>
            <a:pPr algn="l" eaLnBrk="1" hangingPunct="1"/>
            <a:r>
              <a:rPr lang="en-GB" altLang="en-US" sz="2400" b="1" dirty="0"/>
              <a:t>Student name: Yan </a:t>
            </a:r>
            <a:r>
              <a:rPr lang="en-GB" altLang="en-US" sz="2400" b="1" dirty="0" err="1"/>
              <a:t>Kurylyshyn</a:t>
            </a:r>
            <a:endParaRPr lang="en-GB" altLang="en-US" sz="2400" b="1" dirty="0"/>
          </a:p>
          <a:p>
            <a:pPr algn="l" eaLnBrk="1" hangingPunct="1"/>
            <a:r>
              <a:rPr lang="en-GB" altLang="en-US" sz="2400" b="1" dirty="0"/>
              <a:t>Lecturer Name: Shaila Hussain</a:t>
            </a:r>
          </a:p>
          <a:p>
            <a:endParaRPr lang="ru-GB" dirty="0"/>
          </a:p>
        </p:txBody>
      </p:sp>
      <p:pic>
        <p:nvPicPr>
          <p:cNvPr id="10" name="Звук 9">
            <a:extLst>
              <a:ext uri="{FF2B5EF4-FFF2-40B4-BE49-F238E27FC236}">
                <a16:creationId xmlns:a16="http://schemas.microsoft.com/office/drawing/2014/main" id="{9F18D6AC-828E-4713-8240-FFA2F3434F9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53097063"/>
      </p:ext>
    </p:extLst>
  </p:cSld>
  <p:clrMapOvr>
    <a:masterClrMapping/>
  </p:clrMapOvr>
  <mc:AlternateContent xmlns:mc="http://schemas.openxmlformats.org/markup-compatibility/2006">
    <mc:Choice xmlns:p14="http://schemas.microsoft.com/office/powerpoint/2010/main" Requires="p14">
      <p:transition spd="slow" p14:dur="2000" advTm="19423"/>
    </mc:Choice>
    <mc:Fallback>
      <p:transition spd="slow" advTm="19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a:extLst>
              <a:ext uri="{FF2B5EF4-FFF2-40B4-BE49-F238E27FC236}">
                <a16:creationId xmlns:a16="http://schemas.microsoft.com/office/drawing/2014/main" id="{D5496E09-3FEB-4F85-02F1-AFECBA5F76B0}"/>
              </a:ext>
            </a:extLst>
          </p:cNvPr>
          <p:cNvSpPr>
            <a:spLocks noGrp="1"/>
          </p:cNvSpPr>
          <p:nvPr>
            <p:ph idx="1"/>
          </p:nvPr>
        </p:nvSpPr>
        <p:spPr>
          <a:xfrm>
            <a:off x="2365825" y="741406"/>
            <a:ext cx="7796540" cy="3513064"/>
          </a:xfrm>
        </p:spPr>
        <p:txBody>
          <a:bodyPr>
            <a:noAutofit/>
          </a:bodyPr>
          <a:lstStyle/>
          <a:p>
            <a:pPr marL="0" indent="0">
              <a:buNone/>
            </a:pPr>
            <a:r>
              <a:rPr lang="en-GB" b="1" i="0" u="none" strike="noStrike" dirty="0">
                <a:effectLst/>
              </a:rPr>
              <a:t>Patient Information: </a:t>
            </a:r>
            <a:endParaRPr lang="en-GB" b="0" i="0" u="none" strike="noStrike" dirty="0">
              <a:effectLst/>
            </a:endParaRPr>
          </a:p>
          <a:p>
            <a:pPr>
              <a:buFont typeface="Arial" panose="020B0604020202020204" pitchFamily="34" charset="0"/>
              <a:buChar char="•"/>
            </a:pPr>
            <a:r>
              <a:rPr lang="en-GB" b="0" i="0" u="none" strike="noStrike" dirty="0">
                <a:effectLst/>
              </a:rPr>
              <a:t>Mr Usyk (fictional patient)</a:t>
            </a:r>
          </a:p>
          <a:p>
            <a:pPr>
              <a:buFont typeface="Arial" panose="020B0604020202020204" pitchFamily="34" charset="0"/>
              <a:buChar char="•"/>
            </a:pPr>
            <a:r>
              <a:rPr lang="en-GB" b="0" i="0" u="none" strike="noStrike" dirty="0">
                <a:effectLst/>
              </a:rPr>
              <a:t>68-year-old male</a:t>
            </a:r>
          </a:p>
          <a:p>
            <a:pPr>
              <a:buFont typeface="Arial" panose="020B0604020202020204" pitchFamily="34" charset="0"/>
              <a:buChar char="•"/>
            </a:pPr>
            <a:r>
              <a:rPr lang="en-GB" b="0" i="0" u="none" strike="noStrike" dirty="0">
                <a:effectLst/>
              </a:rPr>
              <a:t>Retired boxer</a:t>
            </a:r>
          </a:p>
          <a:p>
            <a:pPr>
              <a:buFont typeface="Arial" panose="020B0604020202020204" pitchFamily="34" charset="0"/>
              <a:buChar char="•"/>
            </a:pPr>
            <a:r>
              <a:rPr lang="en-GB" b="0" i="0" u="none" strike="noStrike" dirty="0">
                <a:effectLst/>
              </a:rPr>
              <a:t>Lives alone</a:t>
            </a:r>
          </a:p>
          <a:p>
            <a:pPr>
              <a:buFont typeface="Arial" panose="020B0604020202020204" pitchFamily="34" charset="0"/>
              <a:buChar char="•"/>
            </a:pPr>
            <a:r>
              <a:rPr lang="en-GB" b="0" i="0" u="none" strike="noStrike" dirty="0">
                <a:effectLst/>
              </a:rPr>
              <a:t>Diagnosed with knee osteoarthritis</a:t>
            </a:r>
          </a:p>
        </p:txBody>
      </p:sp>
      <p:pic>
        <p:nvPicPr>
          <p:cNvPr id="7" name="Звук 6">
            <a:extLst>
              <a:ext uri="{FF2B5EF4-FFF2-40B4-BE49-F238E27FC236}">
                <a16:creationId xmlns:a16="http://schemas.microsoft.com/office/drawing/2014/main" id="{1F50B2C9-FBC3-87BE-8F62-377E6465DA6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78620683"/>
      </p:ext>
    </p:extLst>
  </p:cSld>
  <p:clrMapOvr>
    <a:masterClrMapping/>
  </p:clrMapOvr>
  <mc:AlternateContent xmlns:mc="http://schemas.openxmlformats.org/markup-compatibility/2006">
    <mc:Choice xmlns:p14="http://schemas.microsoft.com/office/powerpoint/2010/main" Requires="p14">
      <p:transition spd="slow" p14:dur="2000" advTm="21745"/>
    </mc:Choice>
    <mc:Fallback>
      <p:transition spd="slow" advTm="21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23A1ECC0-CEEE-4560-92EF-7E4229119C84}"/>
              </a:ext>
            </a:extLst>
          </p:cNvPr>
          <p:cNvSpPr>
            <a:spLocks noGrp="1"/>
          </p:cNvSpPr>
          <p:nvPr>
            <p:ph type="title"/>
          </p:nvPr>
        </p:nvSpPr>
        <p:spPr/>
        <p:txBody>
          <a:bodyPr/>
          <a:lstStyle/>
          <a:p>
            <a:r>
              <a:rPr lang="en-GB" sz="3200" b="1" dirty="0"/>
              <a:t>Information about the person</a:t>
            </a:r>
            <a:endParaRPr lang="ru-GB" dirty="0"/>
          </a:p>
        </p:txBody>
      </p:sp>
      <p:sp>
        <p:nvSpPr>
          <p:cNvPr id="3" name="Объект 2">
            <a:extLst>
              <a:ext uri="{FF2B5EF4-FFF2-40B4-BE49-F238E27FC236}">
                <a16:creationId xmlns:a16="http://schemas.microsoft.com/office/drawing/2014/main" id="{66106136-4D58-C250-3A88-988097B4FB2B}"/>
              </a:ext>
            </a:extLst>
          </p:cNvPr>
          <p:cNvSpPr>
            <a:spLocks noGrp="1"/>
          </p:cNvSpPr>
          <p:nvPr>
            <p:ph idx="1"/>
          </p:nvPr>
        </p:nvSpPr>
        <p:spPr/>
        <p:txBody>
          <a:bodyPr/>
          <a:lstStyle/>
          <a:p>
            <a:r>
              <a:rPr lang="en-GB" b="0" i="0" u="none" strike="noStrike" dirty="0">
                <a:effectLst/>
                <a:latin typeface="-webkit-standard"/>
              </a:rPr>
              <a:t>Mr Usyk is a 68-year-old male and a retired boxer who lives alone. His previous physically demanding career and current living situation may affect his health and level of independence. In terms of health measurements, Mr Usyk has a body mass index (BMI) of 31, which is classified as obese and increases pressure on his knee joints. His blood pressure is recorded at 145/90 mmHg, indicating it is slightly elevated. He reports a pain level of 7 out of 10 in his knee, along with reduced range of motion and difficulty with walking and climbing stairs. These health factors contribute to the severity of his osteoarthritis and impact his daily functioning (NHS, 2023).</a:t>
            </a:r>
            <a:endParaRPr lang="ru-GB" dirty="0"/>
          </a:p>
        </p:txBody>
      </p:sp>
      <p:pic>
        <p:nvPicPr>
          <p:cNvPr id="8" name="Звук 7">
            <a:extLst>
              <a:ext uri="{FF2B5EF4-FFF2-40B4-BE49-F238E27FC236}">
                <a16:creationId xmlns:a16="http://schemas.microsoft.com/office/drawing/2014/main" id="{2368F0C7-A4BB-A069-A7E6-DE8577B806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15920675"/>
      </p:ext>
    </p:extLst>
  </p:cSld>
  <p:clrMapOvr>
    <a:masterClrMapping/>
  </p:clrMapOvr>
  <mc:AlternateContent xmlns:mc="http://schemas.openxmlformats.org/markup-compatibility/2006">
    <mc:Choice xmlns:p14="http://schemas.microsoft.com/office/powerpoint/2010/main" Requires="p14">
      <p:transition spd="slow" p14:dur="2000" advTm="29536"/>
    </mc:Choice>
    <mc:Fallback>
      <p:transition spd="slow" advTm="29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a:extLst>
              <a:ext uri="{FF2B5EF4-FFF2-40B4-BE49-F238E27FC236}">
                <a16:creationId xmlns:a16="http://schemas.microsoft.com/office/drawing/2014/main" id="{0CB08B2D-370B-4C68-F861-1621A625B6E8}"/>
              </a:ext>
            </a:extLst>
          </p:cNvPr>
          <p:cNvSpPr>
            <a:spLocks noGrp="1"/>
          </p:cNvSpPr>
          <p:nvPr>
            <p:ph idx="1"/>
          </p:nvPr>
        </p:nvSpPr>
        <p:spPr>
          <a:xfrm>
            <a:off x="2349529" y="768626"/>
            <a:ext cx="7801635" cy="6089374"/>
          </a:xfrm>
        </p:spPr>
        <p:txBody>
          <a:bodyPr>
            <a:noAutofit/>
          </a:bodyPr>
          <a:lstStyle/>
          <a:p>
            <a:pPr marL="0" indent="0">
              <a:buNone/>
            </a:pPr>
            <a:r>
              <a:rPr lang="en-GB" dirty="0"/>
              <a:t>Demographic Information:</a:t>
            </a:r>
          </a:p>
          <a:p>
            <a:r>
              <a:rPr lang="en-GB" dirty="0"/>
              <a:t>Mr Usyk (fictional patient)</a:t>
            </a:r>
          </a:p>
          <a:p>
            <a:r>
              <a:rPr lang="en-GB" dirty="0"/>
              <a:t>68-year-old male</a:t>
            </a:r>
          </a:p>
          <a:p>
            <a:r>
              <a:rPr lang="en-GB" dirty="0"/>
              <a:t>Retired boxer</a:t>
            </a:r>
          </a:p>
          <a:p>
            <a:r>
              <a:rPr lang="en-GB" dirty="0"/>
              <a:t>Lives alone</a:t>
            </a:r>
          </a:p>
          <a:p>
            <a:r>
              <a:rPr lang="en-GB" dirty="0"/>
              <a:t>Likely reduced mobility and social support</a:t>
            </a:r>
          </a:p>
          <a:p>
            <a:pPr marL="0" indent="0">
              <a:buNone/>
            </a:pPr>
            <a:r>
              <a:rPr lang="en-GB" dirty="0"/>
              <a:t>Health Measurements:</a:t>
            </a:r>
          </a:p>
          <a:p>
            <a:r>
              <a:rPr lang="en-GB" dirty="0"/>
              <a:t>BMI: 31 (obese)</a:t>
            </a:r>
          </a:p>
          <a:p>
            <a:r>
              <a:rPr lang="en-GB" dirty="0"/>
              <a:t>Blood pressure: 145/90 mmHg (elevated)</a:t>
            </a:r>
          </a:p>
          <a:p>
            <a:r>
              <a:rPr lang="en-GB" dirty="0"/>
              <a:t>Pain score: 7/10 (chronic knee pain)</a:t>
            </a:r>
          </a:p>
          <a:p>
            <a:r>
              <a:rPr lang="en-GB" dirty="0"/>
              <a:t>Reduced range of motion in knee joint</a:t>
            </a:r>
          </a:p>
          <a:p>
            <a:r>
              <a:rPr lang="en-GB" dirty="0"/>
              <a:t>Difficulty walking and climbing stairs</a:t>
            </a:r>
          </a:p>
          <a:p>
            <a:pPr algn="r"/>
            <a:endParaRPr lang="ru-GB" dirty="0"/>
          </a:p>
        </p:txBody>
      </p:sp>
      <p:pic>
        <p:nvPicPr>
          <p:cNvPr id="8" name="Звук 7">
            <a:extLst>
              <a:ext uri="{FF2B5EF4-FFF2-40B4-BE49-F238E27FC236}">
                <a16:creationId xmlns:a16="http://schemas.microsoft.com/office/drawing/2014/main" id="{3BACC075-3814-4A18-FD0E-EE29632EED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17018533"/>
      </p:ext>
    </p:extLst>
  </p:cSld>
  <p:clrMapOvr>
    <a:masterClrMapping/>
  </p:clrMapOvr>
  <mc:AlternateContent xmlns:mc="http://schemas.openxmlformats.org/markup-compatibility/2006">
    <mc:Choice xmlns:p14="http://schemas.microsoft.com/office/powerpoint/2010/main" Requires="p14">
      <p:transition spd="slow" p14:dur="2000" advTm="11328"/>
    </mc:Choice>
    <mc:Fallback>
      <p:transition spd="slow" advTm="11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08FAA18C-A287-B526-CC5A-D189859B93AB}"/>
              </a:ext>
            </a:extLst>
          </p:cNvPr>
          <p:cNvSpPr>
            <a:spLocks noGrp="1"/>
          </p:cNvSpPr>
          <p:nvPr>
            <p:ph type="title"/>
          </p:nvPr>
        </p:nvSpPr>
        <p:spPr/>
        <p:txBody>
          <a:bodyPr/>
          <a:lstStyle/>
          <a:p>
            <a:r>
              <a:rPr lang="en-GB" sz="3200" b="1" dirty="0">
                <a:cs typeface="Arial" panose="020B0604020202020204" pitchFamily="34" charset="0"/>
              </a:rPr>
              <a:t>Anatomy and Physiology</a:t>
            </a:r>
            <a:endParaRPr lang="ru-GB" dirty="0"/>
          </a:p>
        </p:txBody>
      </p:sp>
      <p:sp>
        <p:nvSpPr>
          <p:cNvPr id="3" name="Объект 2">
            <a:extLst>
              <a:ext uri="{FF2B5EF4-FFF2-40B4-BE49-F238E27FC236}">
                <a16:creationId xmlns:a16="http://schemas.microsoft.com/office/drawing/2014/main" id="{3E7A2BB5-BB2F-94DB-14C6-BB01A638BACB}"/>
              </a:ext>
            </a:extLst>
          </p:cNvPr>
          <p:cNvSpPr>
            <a:spLocks noGrp="1"/>
          </p:cNvSpPr>
          <p:nvPr>
            <p:ph idx="1"/>
          </p:nvPr>
        </p:nvSpPr>
        <p:spPr>
          <a:xfrm>
            <a:off x="1130329" y="2052116"/>
            <a:ext cx="7796540" cy="3997828"/>
          </a:xfrm>
        </p:spPr>
        <p:txBody>
          <a:bodyPr>
            <a:normAutofit fontScale="77500" lnSpcReduction="20000"/>
          </a:bodyPr>
          <a:lstStyle/>
          <a:p>
            <a:pPr marL="0" indent="0">
              <a:buNone/>
            </a:pPr>
            <a:r>
              <a:rPr lang="en-GB" dirty="0"/>
              <a:t>Anatomy:</a:t>
            </a:r>
          </a:p>
          <a:p>
            <a:r>
              <a:rPr lang="en-GB" dirty="0"/>
              <a:t>Joints connect two bones</a:t>
            </a:r>
          </a:p>
          <a:p>
            <a:r>
              <a:rPr lang="en-GB" dirty="0"/>
              <a:t>Cartilage covers the ends of bones and stops them rubbing</a:t>
            </a:r>
          </a:p>
          <a:p>
            <a:r>
              <a:rPr lang="en-GB" dirty="0"/>
              <a:t>Synovial fluid helps joints move smoothly</a:t>
            </a:r>
          </a:p>
          <a:p>
            <a:r>
              <a:rPr lang="en-GB" dirty="0"/>
              <a:t>Ligaments and muscles support the joint</a:t>
            </a:r>
          </a:p>
          <a:p>
            <a:pPr marL="0" indent="0">
              <a:buNone/>
            </a:pPr>
            <a:r>
              <a:rPr lang="en-GB" dirty="0"/>
              <a:t>Physiology:</a:t>
            </a:r>
          </a:p>
          <a:p>
            <a:r>
              <a:rPr lang="en-GB" dirty="0"/>
              <a:t>Joints move easily and without pain</a:t>
            </a:r>
          </a:p>
          <a:p>
            <a:r>
              <a:rPr lang="en-GB" dirty="0"/>
              <a:t>Cartilage is as a cushion</a:t>
            </a:r>
          </a:p>
          <a:p>
            <a:r>
              <a:rPr lang="en-GB" dirty="0"/>
              <a:t>Synovial fluid keeps the joint lubricated</a:t>
            </a:r>
            <a:endParaRPr lang="ru-GB" dirty="0"/>
          </a:p>
        </p:txBody>
      </p:sp>
      <p:pic>
        <p:nvPicPr>
          <p:cNvPr id="8" name="Звук 7">
            <a:extLst>
              <a:ext uri="{FF2B5EF4-FFF2-40B4-BE49-F238E27FC236}">
                <a16:creationId xmlns:a16="http://schemas.microsoft.com/office/drawing/2014/main" id="{9BDF82AC-9F53-AE75-D8A0-C40D7BCAFFB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1385752"/>
      </p:ext>
    </p:extLst>
  </p:cSld>
  <p:clrMapOvr>
    <a:masterClrMapping/>
  </p:clrMapOvr>
  <mc:AlternateContent xmlns:mc="http://schemas.openxmlformats.org/markup-compatibility/2006">
    <mc:Choice xmlns:p14="http://schemas.microsoft.com/office/powerpoint/2010/main" Requires="p14">
      <p:transition spd="slow" p14:dur="2000" advTm="25664"/>
    </mc:Choice>
    <mc:Fallback>
      <p:transition spd="slow" advTm="25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45DAE3-0860-DADE-3919-CE8E48F583CA}"/>
              </a:ext>
            </a:extLst>
          </p:cNvPr>
          <p:cNvSpPr txBox="1"/>
          <p:nvPr/>
        </p:nvSpPr>
        <p:spPr>
          <a:xfrm>
            <a:off x="2246243" y="397565"/>
            <a:ext cx="7699513" cy="523220"/>
          </a:xfrm>
          <a:prstGeom prst="rect">
            <a:avLst/>
          </a:prstGeom>
          <a:noFill/>
        </p:spPr>
        <p:txBody>
          <a:bodyPr wrap="square" rtlCol="0">
            <a:spAutoFit/>
          </a:bodyPr>
          <a:lstStyle/>
          <a:p>
            <a:pPr algn="ctr"/>
            <a:r>
              <a:rPr lang="en-GB" sz="2800" dirty="0">
                <a:latin typeface="+mj-lt"/>
              </a:rPr>
              <a:t>Lifestyle and Health Behaviour</a:t>
            </a:r>
            <a:endParaRPr lang="ru-GB" sz="2800" dirty="0">
              <a:latin typeface="+mj-lt"/>
            </a:endParaRPr>
          </a:p>
        </p:txBody>
      </p:sp>
      <p:sp>
        <p:nvSpPr>
          <p:cNvPr id="3" name="TextBox 2">
            <a:extLst>
              <a:ext uri="{FF2B5EF4-FFF2-40B4-BE49-F238E27FC236}">
                <a16:creationId xmlns:a16="http://schemas.microsoft.com/office/drawing/2014/main" id="{8A278DA9-0CD1-E0B2-97A6-9149496780B0}"/>
              </a:ext>
            </a:extLst>
          </p:cNvPr>
          <p:cNvSpPr txBox="1"/>
          <p:nvPr/>
        </p:nvSpPr>
        <p:spPr>
          <a:xfrm>
            <a:off x="1073426" y="1201082"/>
            <a:ext cx="7460974" cy="4455835"/>
          </a:xfrm>
          <a:prstGeom prst="rect">
            <a:avLst/>
          </a:prstGeom>
          <a:noFill/>
        </p:spPr>
        <p:txBody>
          <a:bodyPr wrap="square" rtlCol="0">
            <a:spAutoFit/>
          </a:bodyPr>
          <a:lstStyle/>
          <a:p>
            <a:pPr>
              <a:lnSpc>
                <a:spcPct val="150000"/>
              </a:lnSpc>
            </a:pPr>
            <a:r>
              <a:rPr lang="ru-RU" sz="2400" dirty="0"/>
              <a:t>- </a:t>
            </a:r>
            <a:r>
              <a:rPr lang="en-GB" sz="2400" dirty="0"/>
              <a:t>Low activity due to knee pain</a:t>
            </a:r>
          </a:p>
          <a:p>
            <a:pPr>
              <a:lnSpc>
                <a:spcPct val="150000"/>
              </a:lnSpc>
            </a:pPr>
            <a:r>
              <a:rPr lang="ru-RU" sz="2400" dirty="0"/>
              <a:t>- </a:t>
            </a:r>
            <a:r>
              <a:rPr lang="en-GB" sz="2400" dirty="0"/>
              <a:t>Excess weight, where the load is placed on the knee joint</a:t>
            </a:r>
          </a:p>
          <a:p>
            <a:pPr>
              <a:lnSpc>
                <a:spcPct val="150000"/>
              </a:lnSpc>
            </a:pPr>
            <a:r>
              <a:rPr lang="ru-RU" sz="2400" dirty="0"/>
              <a:t>- </a:t>
            </a:r>
            <a:r>
              <a:rPr lang="en-GB" sz="2400" dirty="0"/>
              <a:t>Living alone, which can lead to loss of contact with the outside world</a:t>
            </a:r>
          </a:p>
          <a:p>
            <a:pPr>
              <a:lnSpc>
                <a:spcPct val="150000"/>
              </a:lnSpc>
            </a:pPr>
            <a:r>
              <a:rPr lang="ru-RU" sz="2400" dirty="0"/>
              <a:t>- </a:t>
            </a:r>
            <a:r>
              <a:rPr lang="en-GB" sz="2400" dirty="0"/>
              <a:t>A boxing career may have led to pain</a:t>
            </a:r>
          </a:p>
          <a:p>
            <a:pPr>
              <a:lnSpc>
                <a:spcPct val="150000"/>
              </a:lnSpc>
            </a:pPr>
            <a:r>
              <a:rPr lang="ru-RU" sz="2400" dirty="0"/>
              <a:t>- </a:t>
            </a:r>
            <a:r>
              <a:rPr lang="en-GB" sz="2400" dirty="0"/>
              <a:t>After his career, he did not attend regular medical checkups</a:t>
            </a:r>
            <a:endParaRPr lang="ru-GB" sz="2400" dirty="0"/>
          </a:p>
        </p:txBody>
      </p:sp>
      <p:pic>
        <p:nvPicPr>
          <p:cNvPr id="8" name="Звук 7">
            <a:extLst>
              <a:ext uri="{FF2B5EF4-FFF2-40B4-BE49-F238E27FC236}">
                <a16:creationId xmlns:a16="http://schemas.microsoft.com/office/drawing/2014/main" id="{50A35F94-5640-2700-72E4-F8E6D7846CC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28792039"/>
      </p:ext>
    </p:extLst>
  </p:cSld>
  <p:clrMapOvr>
    <a:masterClrMapping/>
  </p:clrMapOvr>
  <mc:AlternateContent xmlns:mc="http://schemas.openxmlformats.org/markup-compatibility/2006">
    <mc:Choice xmlns:p14="http://schemas.microsoft.com/office/powerpoint/2010/main" Requires="p14">
      <p:transition spd="slow" p14:dur="2000" advTm="28960"/>
    </mc:Choice>
    <mc:Fallback>
      <p:transition spd="slow" advTm="28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6F463F-EB17-0968-2658-4ECAD754813C}"/>
              </a:ext>
            </a:extLst>
          </p:cNvPr>
          <p:cNvSpPr txBox="1"/>
          <p:nvPr/>
        </p:nvSpPr>
        <p:spPr>
          <a:xfrm>
            <a:off x="1046921" y="2090172"/>
            <a:ext cx="8666922" cy="2677656"/>
          </a:xfrm>
          <a:prstGeom prst="rect">
            <a:avLst/>
          </a:prstGeom>
          <a:noFill/>
        </p:spPr>
        <p:txBody>
          <a:bodyPr wrap="square" rtlCol="0">
            <a:spAutoFit/>
          </a:bodyPr>
          <a:lstStyle/>
          <a:p>
            <a:pPr marL="342900" indent="-342900">
              <a:buFont typeface="Arial" panose="020B0604020202020204" pitchFamily="34" charset="0"/>
              <a:buChar char="•"/>
            </a:pPr>
            <a:r>
              <a:rPr lang="en-GB" sz="2400" dirty="0"/>
              <a:t>He begins the morning with knee pain.</a:t>
            </a:r>
          </a:p>
          <a:p>
            <a:pPr marL="342900" indent="-342900">
              <a:buFont typeface="Arial" panose="020B0604020202020204" pitchFamily="34" charset="0"/>
              <a:buChar char="•"/>
            </a:pPr>
            <a:r>
              <a:rPr lang="en-GB" sz="2400" dirty="0"/>
              <a:t>He walks long distances with difficulty.</a:t>
            </a:r>
          </a:p>
          <a:p>
            <a:pPr marL="342900" indent="-342900">
              <a:buFont typeface="Arial" panose="020B0604020202020204" pitchFamily="34" charset="0"/>
              <a:buChar char="•"/>
            </a:pPr>
            <a:r>
              <a:rPr lang="en-GB" sz="2400" dirty="0"/>
              <a:t>He spends most of his time in a chair or sofa.</a:t>
            </a:r>
          </a:p>
          <a:p>
            <a:pPr marL="342900" indent="-342900">
              <a:buFont typeface="Arial" panose="020B0604020202020204" pitchFamily="34" charset="0"/>
              <a:buChar char="•"/>
            </a:pPr>
            <a:r>
              <a:rPr lang="en-GB" sz="2400" dirty="0"/>
              <a:t>He takes painkillers throughout the day.</a:t>
            </a:r>
          </a:p>
          <a:p>
            <a:pPr marL="342900" indent="-342900">
              <a:buFont typeface="Arial" panose="020B0604020202020204" pitchFamily="34" charset="0"/>
              <a:buChar char="•"/>
            </a:pPr>
            <a:r>
              <a:rPr lang="en-GB" sz="2400" dirty="0"/>
              <a:t>He finds housework difficult.</a:t>
            </a:r>
          </a:p>
          <a:p>
            <a:pPr marL="342900" indent="-342900">
              <a:buFont typeface="Arial" panose="020B0604020202020204" pitchFamily="34" charset="0"/>
              <a:buChar char="•"/>
            </a:pPr>
            <a:r>
              <a:rPr lang="en-GB" sz="2400" dirty="0"/>
              <a:t>He is at risk of decreased independence and social isolation.</a:t>
            </a:r>
            <a:endParaRPr lang="ru-GB" sz="2400" dirty="0"/>
          </a:p>
        </p:txBody>
      </p:sp>
      <p:sp>
        <p:nvSpPr>
          <p:cNvPr id="3" name="TextBox 2">
            <a:extLst>
              <a:ext uri="{FF2B5EF4-FFF2-40B4-BE49-F238E27FC236}">
                <a16:creationId xmlns:a16="http://schemas.microsoft.com/office/drawing/2014/main" id="{93962BF2-2B59-9D8C-C912-2E249B26C3AE}"/>
              </a:ext>
            </a:extLst>
          </p:cNvPr>
          <p:cNvSpPr txBox="1"/>
          <p:nvPr/>
        </p:nvSpPr>
        <p:spPr>
          <a:xfrm>
            <a:off x="1046921" y="556591"/>
            <a:ext cx="6427305" cy="707886"/>
          </a:xfrm>
          <a:prstGeom prst="rect">
            <a:avLst/>
          </a:prstGeom>
          <a:noFill/>
        </p:spPr>
        <p:txBody>
          <a:bodyPr wrap="square" rtlCol="0">
            <a:spAutoFit/>
          </a:bodyPr>
          <a:lstStyle/>
          <a:p>
            <a:r>
              <a:rPr lang="en-GB" sz="4000" dirty="0"/>
              <a:t>Everyday Routine</a:t>
            </a:r>
            <a:endParaRPr lang="ru-GB" sz="4000" dirty="0"/>
          </a:p>
        </p:txBody>
      </p:sp>
      <p:pic>
        <p:nvPicPr>
          <p:cNvPr id="7" name="Звук 6">
            <a:extLst>
              <a:ext uri="{FF2B5EF4-FFF2-40B4-BE49-F238E27FC236}">
                <a16:creationId xmlns:a16="http://schemas.microsoft.com/office/drawing/2014/main" id="{842534F9-7C22-027F-558E-C620B0D516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10808652"/>
      </p:ext>
    </p:extLst>
  </p:cSld>
  <p:clrMapOvr>
    <a:masterClrMapping/>
  </p:clrMapOvr>
  <mc:AlternateContent xmlns:mc="http://schemas.openxmlformats.org/markup-compatibility/2006">
    <mc:Choice xmlns:p14="http://schemas.microsoft.com/office/powerpoint/2010/main" Requires="p14">
      <p:transition spd="slow" p14:dur="2000" advTm="40544"/>
    </mc:Choice>
    <mc:Fallback>
      <p:transition spd="slow" advTm="40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B52382-B96D-0614-F997-FD959CD0C988}"/>
              </a:ext>
            </a:extLst>
          </p:cNvPr>
          <p:cNvSpPr txBox="1"/>
          <p:nvPr/>
        </p:nvSpPr>
        <p:spPr>
          <a:xfrm>
            <a:off x="1245705" y="1536174"/>
            <a:ext cx="9382539" cy="3785652"/>
          </a:xfrm>
          <a:prstGeom prst="rect">
            <a:avLst/>
          </a:prstGeom>
          <a:noFill/>
        </p:spPr>
        <p:txBody>
          <a:bodyPr wrap="square" rtlCol="0">
            <a:spAutoFit/>
          </a:bodyPr>
          <a:lstStyle/>
          <a:p>
            <a:r>
              <a:rPr lang="ru-RU" sz="2400" dirty="0"/>
              <a:t>С</a:t>
            </a:r>
            <a:r>
              <a:rPr lang="en-GB" sz="2400" dirty="0" err="1"/>
              <a:t>ommunication</a:t>
            </a:r>
            <a:r>
              <a:rPr lang="en-GB" sz="2400" dirty="0"/>
              <a:t>:</a:t>
            </a:r>
            <a:endParaRPr lang="ru-RU" sz="2400" dirty="0"/>
          </a:p>
          <a:p>
            <a:pPr marL="342900" indent="-342900">
              <a:buFontTx/>
              <a:buChar char="-"/>
            </a:pPr>
            <a:r>
              <a:rPr lang="en-GB" sz="2400" dirty="0"/>
              <a:t>Use simple and clear language to explain his illness.</a:t>
            </a:r>
            <a:endParaRPr lang="ru-RU" sz="2400" dirty="0"/>
          </a:p>
          <a:p>
            <a:pPr marL="342900" indent="-342900">
              <a:buFontTx/>
              <a:buChar char="-"/>
            </a:pPr>
            <a:r>
              <a:rPr lang="en-GB" sz="2400" dirty="0"/>
              <a:t>Encourage Mr. Usyk to participate in decisions about his treatment.</a:t>
            </a:r>
            <a:endParaRPr lang="ru-RU" sz="2400" dirty="0"/>
          </a:p>
          <a:p>
            <a:pPr marL="342900" indent="-342900">
              <a:buFontTx/>
              <a:buChar char="-"/>
            </a:pPr>
            <a:r>
              <a:rPr lang="en-GB" sz="2400" dirty="0"/>
              <a:t> Understand the client's perspective and answer all questions.- </a:t>
            </a:r>
          </a:p>
          <a:p>
            <a:pPr marL="342900" indent="-342900">
              <a:buFontTx/>
              <a:buChar char="-"/>
            </a:pPr>
            <a:endParaRPr lang="ru-RU" sz="2400" dirty="0"/>
          </a:p>
          <a:p>
            <a:r>
              <a:rPr lang="en-GB" sz="2400" dirty="0"/>
              <a:t>Ethical considerations:</a:t>
            </a:r>
          </a:p>
          <a:p>
            <a:r>
              <a:rPr lang="en-GB" sz="2400" dirty="0"/>
              <a:t>- Provide care to enhance the patient's quality of life.</a:t>
            </a:r>
          </a:p>
          <a:p>
            <a:r>
              <a:rPr lang="en-GB" sz="2400" dirty="0"/>
              <a:t>- Avoid harm.</a:t>
            </a:r>
          </a:p>
          <a:p>
            <a:pPr marL="342900" indent="-342900">
              <a:buFontTx/>
              <a:buChar char="-"/>
            </a:pPr>
            <a:r>
              <a:rPr lang="en-GB" sz="2400" dirty="0"/>
              <a:t>-Provide equal and fair care.</a:t>
            </a:r>
            <a:endParaRPr lang="ru-GB" sz="2400" dirty="0"/>
          </a:p>
        </p:txBody>
      </p:sp>
      <p:sp>
        <p:nvSpPr>
          <p:cNvPr id="3" name="TextBox 2">
            <a:extLst>
              <a:ext uri="{FF2B5EF4-FFF2-40B4-BE49-F238E27FC236}">
                <a16:creationId xmlns:a16="http://schemas.microsoft.com/office/drawing/2014/main" id="{9D39B790-9585-904C-F8C6-0066E99CA105}"/>
              </a:ext>
            </a:extLst>
          </p:cNvPr>
          <p:cNvSpPr txBox="1"/>
          <p:nvPr/>
        </p:nvSpPr>
        <p:spPr>
          <a:xfrm>
            <a:off x="1245705" y="318053"/>
            <a:ext cx="7050156" cy="830997"/>
          </a:xfrm>
          <a:prstGeom prst="rect">
            <a:avLst/>
          </a:prstGeom>
          <a:noFill/>
        </p:spPr>
        <p:txBody>
          <a:bodyPr wrap="square" rtlCol="0">
            <a:spAutoFit/>
          </a:bodyPr>
          <a:lstStyle/>
          <a:p>
            <a:r>
              <a:rPr lang="en-GB" sz="2400" dirty="0"/>
              <a:t>Communication and ethical considerations for the care of this person</a:t>
            </a:r>
            <a:endParaRPr lang="ru-GB" sz="2400" dirty="0"/>
          </a:p>
        </p:txBody>
      </p:sp>
      <p:pic>
        <p:nvPicPr>
          <p:cNvPr id="5" name="Звук 4">
            <a:extLst>
              <a:ext uri="{FF2B5EF4-FFF2-40B4-BE49-F238E27FC236}">
                <a16:creationId xmlns:a16="http://schemas.microsoft.com/office/drawing/2014/main" id="{31EC6560-7F7F-2494-07E3-B56973A23A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88019252"/>
      </p:ext>
    </p:extLst>
  </p:cSld>
  <p:clrMapOvr>
    <a:masterClrMapping/>
  </p:clrMapOvr>
  <mc:AlternateContent xmlns:mc="http://schemas.openxmlformats.org/markup-compatibility/2006">
    <mc:Choice xmlns:p14="http://schemas.microsoft.com/office/powerpoint/2010/main" Requires="p14">
      <p:transition spd="slow" p14:dur="2000" advTm="28576"/>
    </mc:Choice>
    <mc:Fallback>
      <p:transition spd="slow" advTm="28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9287E953-01D0-3AB3-E178-F036E5DD1EEB}"/>
              </a:ext>
            </a:extLst>
          </p:cNvPr>
          <p:cNvSpPr>
            <a:spLocks noGrp="1"/>
          </p:cNvSpPr>
          <p:nvPr>
            <p:ph type="title"/>
          </p:nvPr>
        </p:nvSpPr>
        <p:spPr/>
        <p:txBody>
          <a:bodyPr/>
          <a:lstStyle/>
          <a:p>
            <a:r>
              <a:rPr lang="en-GB" dirty="0"/>
              <a:t>Risk </a:t>
            </a:r>
            <a:r>
              <a:rPr lang="en-GB" dirty="0" err="1"/>
              <a:t>Assesment</a:t>
            </a:r>
            <a:endParaRPr lang="ru-GB" dirty="0"/>
          </a:p>
        </p:txBody>
      </p:sp>
      <p:sp>
        <p:nvSpPr>
          <p:cNvPr id="3" name="TextBox 2">
            <a:extLst>
              <a:ext uri="{FF2B5EF4-FFF2-40B4-BE49-F238E27FC236}">
                <a16:creationId xmlns:a16="http://schemas.microsoft.com/office/drawing/2014/main" id="{6BEF4616-5C6F-EBA4-030E-6E671E38DF25}"/>
              </a:ext>
            </a:extLst>
          </p:cNvPr>
          <p:cNvSpPr txBox="1"/>
          <p:nvPr/>
        </p:nvSpPr>
        <p:spPr>
          <a:xfrm>
            <a:off x="2611808" y="2120348"/>
            <a:ext cx="7958331" cy="4708981"/>
          </a:xfrm>
          <a:prstGeom prst="rect">
            <a:avLst/>
          </a:prstGeom>
          <a:noFill/>
        </p:spPr>
        <p:txBody>
          <a:bodyPr wrap="square" rtlCol="0">
            <a:spAutoFit/>
          </a:bodyPr>
          <a:lstStyle/>
          <a:p>
            <a:r>
              <a:rPr lang="en-GB" sz="2000" dirty="0"/>
              <a:t>Lifestyle Risk Factors:</a:t>
            </a:r>
          </a:p>
          <a:p>
            <a:pPr marL="342900" indent="-342900">
              <a:buFont typeface="Arial" panose="020B0604020202020204" pitchFamily="34" charset="0"/>
              <a:buChar char="•"/>
            </a:pPr>
            <a:r>
              <a:rPr lang="en-GB" sz="2000" dirty="0"/>
              <a:t>Obesity increases pressure on knee joints</a:t>
            </a:r>
          </a:p>
          <a:p>
            <a:pPr marL="342900" indent="-342900">
              <a:buFont typeface="Arial" panose="020B0604020202020204" pitchFamily="34" charset="0"/>
              <a:buChar char="•"/>
            </a:pPr>
            <a:r>
              <a:rPr lang="en-GB" sz="2000" dirty="0"/>
              <a:t>Low physical activity due to pain and stiffness</a:t>
            </a:r>
          </a:p>
          <a:p>
            <a:pPr marL="342900" indent="-342900">
              <a:buFont typeface="Arial" panose="020B0604020202020204" pitchFamily="34" charset="0"/>
              <a:buChar char="•"/>
            </a:pPr>
            <a:r>
              <a:rPr lang="en-GB" sz="2000" dirty="0"/>
              <a:t>Possible unhealthy diet (high in fat and sugar)</a:t>
            </a:r>
          </a:p>
          <a:p>
            <a:pPr marL="342900" indent="-342900">
              <a:buFont typeface="Arial" panose="020B0604020202020204" pitchFamily="34" charset="0"/>
              <a:buChar char="•"/>
            </a:pPr>
            <a:r>
              <a:rPr lang="en-GB" sz="2000" dirty="0"/>
              <a:t>Lives alone, which may reduce motivation and support</a:t>
            </a:r>
          </a:p>
          <a:p>
            <a:r>
              <a:rPr lang="en-GB" sz="2000" dirty="0"/>
              <a:t>Behavioural Risk Factors:</a:t>
            </a:r>
          </a:p>
          <a:p>
            <a:pPr marL="342900" indent="-342900">
              <a:buFont typeface="Arial" panose="020B0604020202020204" pitchFamily="34" charset="0"/>
              <a:buChar char="•"/>
            </a:pPr>
            <a:r>
              <a:rPr lang="en-GB" sz="2000" dirty="0"/>
              <a:t>Avoids exercise because of pain</a:t>
            </a:r>
          </a:p>
          <a:p>
            <a:pPr marL="342900" indent="-342900">
              <a:buFont typeface="Arial" panose="020B0604020202020204" pitchFamily="34" charset="0"/>
              <a:buChar char="•"/>
            </a:pPr>
            <a:r>
              <a:rPr lang="en-GB" sz="2000" dirty="0"/>
              <a:t>May rely too much on pain medication</a:t>
            </a:r>
          </a:p>
          <a:p>
            <a:pPr marL="342900" indent="-342900">
              <a:buFont typeface="Arial" panose="020B0604020202020204" pitchFamily="34" charset="0"/>
              <a:buChar char="•"/>
            </a:pPr>
            <a:r>
              <a:rPr lang="en-GB" sz="2000" dirty="0"/>
              <a:t>May not attend regular health check-ups</a:t>
            </a:r>
          </a:p>
          <a:p>
            <a:r>
              <a:rPr lang="en-GB" sz="2000" dirty="0"/>
              <a:t>Health Condition Risk Factors:</a:t>
            </a:r>
          </a:p>
          <a:p>
            <a:pPr marL="342900" indent="-342900">
              <a:buFont typeface="Arial" panose="020B0604020202020204" pitchFamily="34" charset="0"/>
              <a:buChar char="•"/>
            </a:pPr>
            <a:r>
              <a:rPr lang="en-GB" sz="2000" dirty="0"/>
              <a:t>Age (68) increases joint degeneration</a:t>
            </a:r>
          </a:p>
          <a:p>
            <a:pPr marL="342900" indent="-342900">
              <a:buFont typeface="Arial" panose="020B0604020202020204" pitchFamily="34" charset="0"/>
              <a:buChar char="•"/>
            </a:pPr>
            <a:r>
              <a:rPr lang="en-GB" sz="2000" dirty="0"/>
              <a:t>Previous boxing career may have caused joint damage</a:t>
            </a:r>
          </a:p>
          <a:p>
            <a:pPr marL="342900" indent="-342900">
              <a:buFont typeface="Arial" panose="020B0604020202020204" pitchFamily="34" charset="0"/>
              <a:buChar char="•"/>
            </a:pPr>
            <a:r>
              <a:rPr lang="en-GB" sz="2000" dirty="0"/>
              <a:t>Existing knee osteoarthritis increases risk of reduced mobility</a:t>
            </a:r>
          </a:p>
          <a:p>
            <a:pPr marL="342900" indent="-342900">
              <a:buFont typeface="Arial" panose="020B0604020202020204" pitchFamily="34" charset="0"/>
              <a:buChar char="•"/>
            </a:pPr>
            <a:r>
              <a:rPr lang="en-GB" sz="2000" dirty="0"/>
              <a:t>Higher risk of falls due to joint weakness and stiffness</a:t>
            </a:r>
          </a:p>
          <a:p>
            <a:endParaRPr lang="ru-GB" sz="2000" dirty="0"/>
          </a:p>
        </p:txBody>
      </p:sp>
      <p:pic>
        <p:nvPicPr>
          <p:cNvPr id="5" name="Звук 4">
            <a:extLst>
              <a:ext uri="{FF2B5EF4-FFF2-40B4-BE49-F238E27FC236}">
                <a16:creationId xmlns:a16="http://schemas.microsoft.com/office/drawing/2014/main" id="{EBC4D8D3-E433-D736-8D79-4055CC021B4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44529065"/>
      </p:ext>
    </p:extLst>
  </p:cSld>
  <p:clrMapOvr>
    <a:masterClrMapping/>
  </p:clrMapOvr>
  <mc:AlternateContent xmlns:mc="http://schemas.openxmlformats.org/markup-compatibility/2006">
    <mc:Choice xmlns:p14="http://schemas.microsoft.com/office/powerpoint/2010/main" Requires="p14">
      <p:transition spd="slow" p14:dur="2000" advTm="26176"/>
    </mc:Choice>
    <mc:Fallback>
      <p:transition spd="slow" advTm="26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B60CD2EF-DCD5-6E59-F18F-CF1FAC9F4951}"/>
              </a:ext>
            </a:extLst>
          </p:cNvPr>
          <p:cNvSpPr>
            <a:spLocks noGrp="1"/>
          </p:cNvSpPr>
          <p:nvPr>
            <p:ph type="title"/>
          </p:nvPr>
        </p:nvSpPr>
        <p:spPr>
          <a:xfrm>
            <a:off x="1065670" y="135265"/>
            <a:ext cx="2875722" cy="653241"/>
          </a:xfrm>
        </p:spPr>
        <p:txBody>
          <a:bodyPr/>
          <a:lstStyle/>
          <a:p>
            <a:pPr algn="l"/>
            <a:r>
              <a:rPr lang="en-GB" dirty="0"/>
              <a:t>Care plan </a:t>
            </a:r>
            <a:endParaRPr lang="ru-GB" dirty="0"/>
          </a:p>
        </p:txBody>
      </p:sp>
      <p:sp>
        <p:nvSpPr>
          <p:cNvPr id="3" name="Объект 2">
            <a:extLst>
              <a:ext uri="{FF2B5EF4-FFF2-40B4-BE49-F238E27FC236}">
                <a16:creationId xmlns:a16="http://schemas.microsoft.com/office/drawing/2014/main" id="{87C16078-42DC-074E-7BCD-5616F5C9A481}"/>
              </a:ext>
            </a:extLst>
          </p:cNvPr>
          <p:cNvSpPr>
            <a:spLocks noGrp="1"/>
          </p:cNvSpPr>
          <p:nvPr>
            <p:ph idx="1"/>
          </p:nvPr>
        </p:nvSpPr>
        <p:spPr>
          <a:xfrm>
            <a:off x="2361652" y="788506"/>
            <a:ext cx="8450992" cy="6069494"/>
          </a:xfrm>
        </p:spPr>
        <p:txBody>
          <a:bodyPr>
            <a:noAutofit/>
          </a:bodyPr>
          <a:lstStyle/>
          <a:p>
            <a:pPr marL="0" indent="0">
              <a:lnSpc>
                <a:spcPct val="100000"/>
              </a:lnSpc>
              <a:buNone/>
            </a:pPr>
            <a:r>
              <a:rPr lang="en-GB" sz="1400" dirty="0"/>
              <a:t>Care Routine:</a:t>
            </a:r>
          </a:p>
          <a:p>
            <a:pPr>
              <a:lnSpc>
                <a:spcPct val="100000"/>
              </a:lnSpc>
            </a:pPr>
            <a:r>
              <a:rPr lang="en-GB" sz="1400" dirty="0"/>
              <a:t>Do low-impact exercise (e.g. walking, swimming)</a:t>
            </a:r>
          </a:p>
          <a:p>
            <a:pPr>
              <a:lnSpc>
                <a:spcPct val="100000"/>
              </a:lnSpc>
            </a:pPr>
            <a:r>
              <a:rPr lang="en-GB" sz="1400" dirty="0"/>
              <a:t>Try weight loss to reduce pressure on joints</a:t>
            </a:r>
          </a:p>
          <a:p>
            <a:pPr>
              <a:lnSpc>
                <a:spcPct val="100000"/>
              </a:lnSpc>
            </a:pPr>
            <a:r>
              <a:rPr lang="en-GB" sz="1400" dirty="0"/>
              <a:t>Use pain relief such as paracetamol or topical treatments</a:t>
            </a:r>
          </a:p>
          <a:p>
            <a:pPr>
              <a:lnSpc>
                <a:spcPct val="100000"/>
              </a:lnSpc>
            </a:pPr>
            <a:r>
              <a:rPr lang="en-GB" sz="1400" dirty="0"/>
              <a:t>Speak to physiotherapy for guided exercises</a:t>
            </a:r>
          </a:p>
          <a:p>
            <a:pPr marL="0" indent="0">
              <a:lnSpc>
                <a:spcPct val="100000"/>
              </a:lnSpc>
              <a:buNone/>
            </a:pPr>
            <a:r>
              <a:rPr lang="en-GB" sz="1400" dirty="0"/>
              <a:t>Monitoring:</a:t>
            </a:r>
          </a:p>
          <a:p>
            <a:pPr>
              <a:lnSpc>
                <a:spcPct val="100000"/>
              </a:lnSpc>
            </a:pPr>
            <a:r>
              <a:rPr lang="en-GB" sz="1400" dirty="0"/>
              <a:t>Regularly check pain levels (e.g. pain scale 0–10)</a:t>
            </a:r>
          </a:p>
          <a:p>
            <a:pPr>
              <a:lnSpc>
                <a:spcPct val="100000"/>
              </a:lnSpc>
            </a:pPr>
            <a:r>
              <a:rPr lang="en-GB" sz="1400" dirty="0"/>
              <a:t>Monitor mobility and ability to carry out daily activities</a:t>
            </a:r>
          </a:p>
          <a:p>
            <a:pPr>
              <a:lnSpc>
                <a:spcPct val="100000"/>
              </a:lnSpc>
            </a:pPr>
            <a:r>
              <a:rPr lang="en-GB" sz="1400" dirty="0"/>
              <a:t>Check for medication side effects</a:t>
            </a:r>
          </a:p>
          <a:p>
            <a:pPr>
              <a:lnSpc>
                <a:spcPct val="100000"/>
              </a:lnSpc>
            </a:pPr>
            <a:r>
              <a:rPr lang="en-GB" sz="1400" dirty="0"/>
              <a:t>Assess risk of falls</a:t>
            </a:r>
          </a:p>
          <a:p>
            <a:pPr marL="0" indent="0">
              <a:lnSpc>
                <a:spcPct val="100000"/>
              </a:lnSpc>
              <a:buNone/>
            </a:pPr>
            <a:r>
              <a:rPr lang="en-GB" sz="1400" dirty="0"/>
              <a:t>Care Planning:</a:t>
            </a:r>
          </a:p>
          <a:p>
            <a:pPr>
              <a:lnSpc>
                <a:spcPct val="100000"/>
              </a:lnSpc>
            </a:pPr>
            <a:r>
              <a:rPr lang="en-GB" sz="1400" dirty="0"/>
              <a:t>Develop a personalised care plan based for Mr Usyk’s needs</a:t>
            </a:r>
          </a:p>
          <a:p>
            <a:pPr>
              <a:lnSpc>
                <a:spcPct val="100000"/>
              </a:lnSpc>
            </a:pPr>
            <a:r>
              <a:rPr lang="en-GB" sz="1400" dirty="0"/>
              <a:t>Involve the patient in decision-making (patient-centred care)</a:t>
            </a:r>
          </a:p>
          <a:p>
            <a:pPr>
              <a:lnSpc>
                <a:spcPct val="100000"/>
              </a:lnSpc>
            </a:pPr>
            <a:r>
              <a:rPr lang="en-GB" sz="1400" dirty="0"/>
              <a:t>Set realistic goals (e.g. improve walking ability)</a:t>
            </a:r>
          </a:p>
          <a:p>
            <a:pPr>
              <a:lnSpc>
                <a:spcPct val="100000"/>
              </a:lnSpc>
            </a:pPr>
            <a:r>
              <a:rPr lang="en-GB" sz="1400" dirty="0"/>
              <a:t>Regular follow-ups with GP or healthcare team</a:t>
            </a:r>
            <a:endParaRPr lang="ru-GB" sz="1400" dirty="0"/>
          </a:p>
        </p:txBody>
      </p:sp>
      <p:pic>
        <p:nvPicPr>
          <p:cNvPr id="5" name="Звук 4">
            <a:extLst>
              <a:ext uri="{FF2B5EF4-FFF2-40B4-BE49-F238E27FC236}">
                <a16:creationId xmlns:a16="http://schemas.microsoft.com/office/drawing/2014/main" id="{F6B7AA80-1219-6CB3-B39A-7F57AE8D77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57471228"/>
      </p:ext>
    </p:extLst>
  </p:cSld>
  <p:clrMapOvr>
    <a:masterClrMapping/>
  </p:clrMapOvr>
  <mc:AlternateContent xmlns:mc="http://schemas.openxmlformats.org/markup-compatibility/2006">
    <mc:Choice xmlns:p14="http://schemas.microsoft.com/office/powerpoint/2010/main" Requires="p14">
      <p:transition spd="slow" p14:dur="2000" advTm="30848"/>
    </mc:Choice>
    <mc:Fallback>
      <p:transition spd="slow" advTm="308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0987CA0A-885E-6307-821A-12F97DD9CF04}"/>
              </a:ext>
            </a:extLst>
          </p:cNvPr>
          <p:cNvSpPr>
            <a:spLocks noGrp="1"/>
          </p:cNvSpPr>
          <p:nvPr>
            <p:ph type="title"/>
          </p:nvPr>
        </p:nvSpPr>
        <p:spPr/>
        <p:txBody>
          <a:bodyPr/>
          <a:lstStyle/>
          <a:p>
            <a:r>
              <a:rPr lang="en-GB" dirty="0" err="1"/>
              <a:t>Concusion</a:t>
            </a:r>
            <a:endParaRPr lang="ru-GB" dirty="0"/>
          </a:p>
        </p:txBody>
      </p:sp>
      <p:sp>
        <p:nvSpPr>
          <p:cNvPr id="3" name="TextBox 2">
            <a:extLst>
              <a:ext uri="{FF2B5EF4-FFF2-40B4-BE49-F238E27FC236}">
                <a16:creationId xmlns:a16="http://schemas.microsoft.com/office/drawing/2014/main" id="{227A30F5-272B-71BA-F22A-248527F4EEF9}"/>
              </a:ext>
            </a:extLst>
          </p:cNvPr>
          <p:cNvSpPr txBox="1"/>
          <p:nvPr/>
        </p:nvSpPr>
        <p:spPr>
          <a:xfrm>
            <a:off x="2602069" y="1376651"/>
            <a:ext cx="7977808" cy="3139321"/>
          </a:xfrm>
          <a:prstGeom prst="rect">
            <a:avLst/>
          </a:prstGeom>
          <a:noFill/>
        </p:spPr>
        <p:txBody>
          <a:bodyPr wrap="square" rtlCol="0">
            <a:spAutoFit/>
          </a:bodyPr>
          <a:lstStyle/>
          <a:p>
            <a:pPr algn="r"/>
            <a:r>
              <a:rPr lang="en-GB" dirty="0"/>
              <a:t>Osteoarthritis is a common musculoskeletal disorder affecting the joints and causing pain, stiffness, and decreased mobility, which can significantly impact a person's quality of life. In Mr. Usyk's case, factors such as age, obesity, and his previous boxing career increased his risk of developing knee osteoarthritis. This condition not only impacts his physical health but can also affect his independence and emotional well-being. Therefore, it is important to develop a personalized, patient-</a:t>
            </a:r>
            <a:r>
              <a:rPr lang="en-GB" dirty="0" err="1"/>
              <a:t>centered</a:t>
            </a:r>
            <a:r>
              <a:rPr lang="en-GB" dirty="0"/>
              <a:t> treatment plan that includes pain management, regular exercise, weight management, and ongoing monitoring. Following evidence-based NHS and NICE guidelines can help improve his mobility, maintain his independence, and enhance his overall quality of life.</a:t>
            </a:r>
            <a:endParaRPr lang="ru-GB" dirty="0"/>
          </a:p>
        </p:txBody>
      </p:sp>
      <p:pic>
        <p:nvPicPr>
          <p:cNvPr id="5" name="Звук 4">
            <a:extLst>
              <a:ext uri="{FF2B5EF4-FFF2-40B4-BE49-F238E27FC236}">
                <a16:creationId xmlns:a16="http://schemas.microsoft.com/office/drawing/2014/main" id="{09288C0C-1F99-CDB3-A404-BFBCA43AD9C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9630030"/>
      </p:ext>
    </p:extLst>
  </p:cSld>
  <p:clrMapOvr>
    <a:masterClrMapping/>
  </p:clrMapOvr>
  <mc:AlternateContent xmlns:mc="http://schemas.openxmlformats.org/markup-compatibility/2006">
    <mc:Choice xmlns:p14="http://schemas.microsoft.com/office/powerpoint/2010/main" Requires="p14">
      <p:transition spd="slow" p14:dur="2000" advTm="25568"/>
    </mc:Choice>
    <mc:Fallback>
      <p:transition spd="slow" advTm="25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1FA2C075-9DDD-9C6E-CBCF-B6DFEEDED545}"/>
              </a:ext>
            </a:extLst>
          </p:cNvPr>
          <p:cNvSpPr>
            <a:spLocks noGrp="1"/>
          </p:cNvSpPr>
          <p:nvPr>
            <p:ph type="title"/>
          </p:nvPr>
        </p:nvSpPr>
        <p:spPr/>
        <p:txBody>
          <a:bodyPr/>
          <a:lstStyle/>
          <a:p>
            <a:pPr algn="l"/>
            <a:r>
              <a:rPr lang="en-GB" dirty="0"/>
              <a:t>References:</a:t>
            </a:r>
            <a:endParaRPr lang="ru-GB" dirty="0"/>
          </a:p>
        </p:txBody>
      </p:sp>
      <p:sp>
        <p:nvSpPr>
          <p:cNvPr id="3" name="Объект 2">
            <a:extLst>
              <a:ext uri="{FF2B5EF4-FFF2-40B4-BE49-F238E27FC236}">
                <a16:creationId xmlns:a16="http://schemas.microsoft.com/office/drawing/2014/main" id="{E1960F39-E099-765E-48EA-801C4AD08553}"/>
              </a:ext>
            </a:extLst>
          </p:cNvPr>
          <p:cNvSpPr>
            <a:spLocks noGrp="1"/>
          </p:cNvSpPr>
          <p:nvPr>
            <p:ph idx="1"/>
          </p:nvPr>
        </p:nvSpPr>
        <p:spPr>
          <a:xfrm>
            <a:off x="971303" y="1962827"/>
            <a:ext cx="10412313" cy="3997828"/>
          </a:xfrm>
        </p:spPr>
        <p:txBody>
          <a:bodyPr>
            <a:normAutofit fontScale="92500" lnSpcReduction="20000"/>
          </a:bodyPr>
          <a:lstStyle/>
          <a:p>
            <a:pPr algn="l">
              <a:buFont typeface="Arial" panose="020B0604020202020204" pitchFamily="34" charset="0"/>
              <a:buChar char="•"/>
            </a:pPr>
            <a:r>
              <a:rPr lang="en-GB" b="0" i="0" u="none" strike="noStrike" dirty="0">
                <a:effectLst/>
              </a:rPr>
              <a:t>Beauchamp, T.L. and Childress, J.F. (2019) </a:t>
            </a:r>
            <a:r>
              <a:rPr lang="en-GB" b="0" i="1" u="none" strike="noStrike" dirty="0">
                <a:effectLst/>
              </a:rPr>
              <a:t>Principles of Biomedical Ethics</a:t>
            </a:r>
            <a:r>
              <a:rPr lang="en-GB" b="0" i="0" u="none" strike="noStrike" dirty="0">
                <a:effectLst/>
              </a:rPr>
              <a:t>. 8th </a:t>
            </a:r>
            <a:r>
              <a:rPr lang="en-GB" b="0" i="0" u="none" strike="noStrike" dirty="0" err="1">
                <a:effectLst/>
              </a:rPr>
              <a:t>edn</a:t>
            </a:r>
            <a:r>
              <a:rPr lang="en-GB" b="0" i="0" u="none" strike="noStrike" dirty="0">
                <a:effectLst/>
              </a:rPr>
              <a:t>. Oxford: Oxford University Press.</a:t>
            </a:r>
          </a:p>
          <a:p>
            <a:pPr algn="l">
              <a:buFont typeface="Arial" panose="020B0604020202020204" pitchFamily="34" charset="0"/>
              <a:buChar char="•"/>
            </a:pPr>
            <a:r>
              <a:rPr lang="en-GB" b="0" i="0" u="none" strike="noStrike" dirty="0">
                <a:effectLst/>
              </a:rPr>
              <a:t>NHS (2023) </a:t>
            </a:r>
            <a:r>
              <a:rPr lang="en-GB" b="0" i="1" u="none" strike="noStrike" dirty="0">
                <a:effectLst/>
              </a:rPr>
              <a:t>Osteoarthritis</a:t>
            </a:r>
            <a:r>
              <a:rPr lang="en-GB" b="0" i="0" u="none" strike="noStrike" dirty="0">
                <a:effectLst/>
              </a:rPr>
              <a:t>. Available at: </a:t>
            </a:r>
            <a:r>
              <a:rPr lang="en-GB" b="0" i="0" u="none" strike="noStrike" dirty="0">
                <a:effectLst/>
                <a:hlinkClick r:id="rId4">
                  <a:extLst>
                    <a:ext uri="{A12FA001-AC4F-418D-AE19-62706E023703}">
                      <ahyp:hlinkClr xmlns:ahyp="http://schemas.microsoft.com/office/drawing/2018/hyperlinkcolor" val="tx"/>
                    </a:ext>
                  </a:extLst>
                </a:hlinkClick>
              </a:rPr>
              <a:t>https://www.nhs.uk/conditions/osteoarthritis/</a:t>
            </a:r>
            <a:r>
              <a:rPr lang="en-GB" b="0" i="0" u="none" strike="noStrike" dirty="0">
                <a:effectLst/>
              </a:rPr>
              <a:t> (Accessed: 20</a:t>
            </a:r>
            <a:r>
              <a:rPr lang="en-GB" b="0" i="0" u="none" strike="noStrike" baseline="30000" dirty="0">
                <a:effectLst/>
              </a:rPr>
              <a:t>th</a:t>
            </a:r>
            <a:r>
              <a:rPr lang="en-GB" b="0" i="0" u="none" strike="noStrike" dirty="0">
                <a:effectLst/>
              </a:rPr>
              <a:t> of April )</a:t>
            </a:r>
          </a:p>
          <a:p>
            <a:pPr algn="l">
              <a:buFont typeface="Arial" panose="020B0604020202020204" pitchFamily="34" charset="0"/>
              <a:buChar char="•"/>
            </a:pPr>
            <a:r>
              <a:rPr lang="en-GB" b="0" i="0" u="none" strike="noStrike" dirty="0">
                <a:effectLst/>
              </a:rPr>
              <a:t>NICE (2022) </a:t>
            </a:r>
            <a:r>
              <a:rPr lang="en-GB" b="0" i="1" u="none" strike="noStrike" dirty="0">
                <a:effectLst/>
              </a:rPr>
              <a:t>Osteoarthritis in over 16s: diagnosis and management (NG226)</a:t>
            </a:r>
            <a:r>
              <a:rPr lang="en-GB" b="0" i="0" u="none" strike="noStrike" dirty="0">
                <a:effectLst/>
              </a:rPr>
              <a:t>. Available at: </a:t>
            </a:r>
            <a:r>
              <a:rPr lang="en-GB" b="0" i="0" u="none" strike="noStrike" dirty="0">
                <a:effectLst/>
                <a:hlinkClick r:id="rId5">
                  <a:extLst>
                    <a:ext uri="{A12FA001-AC4F-418D-AE19-62706E023703}">
                      <ahyp:hlinkClr xmlns:ahyp="http://schemas.microsoft.com/office/drawing/2018/hyperlinkcolor" val="tx"/>
                    </a:ext>
                  </a:extLst>
                </a:hlinkClick>
              </a:rPr>
              <a:t>https://www.nice.org.uk</a:t>
            </a:r>
            <a:r>
              <a:rPr lang="en-GB" b="0" i="0" u="none" strike="noStrike" dirty="0">
                <a:effectLst/>
              </a:rPr>
              <a:t> (Accessed: 20</a:t>
            </a:r>
            <a:r>
              <a:rPr lang="en-GB" b="0" i="0" u="none" strike="noStrike" baseline="30000" dirty="0">
                <a:effectLst/>
              </a:rPr>
              <a:t>th</a:t>
            </a:r>
            <a:r>
              <a:rPr lang="en-GB" b="0" i="0" u="none" strike="noStrike" dirty="0">
                <a:effectLst/>
              </a:rPr>
              <a:t> of April)</a:t>
            </a:r>
          </a:p>
          <a:p>
            <a:pPr algn="l">
              <a:buFont typeface="Arial" panose="020B0604020202020204" pitchFamily="34" charset="0"/>
              <a:buChar char="•"/>
            </a:pPr>
            <a:r>
              <a:rPr lang="en-GB" b="0" i="0" u="none" strike="noStrike" dirty="0">
                <a:effectLst/>
              </a:rPr>
              <a:t>Versus Arthritis (2022) </a:t>
            </a:r>
            <a:r>
              <a:rPr lang="en-GB" b="0" i="1" u="none" strike="noStrike" dirty="0">
                <a:effectLst/>
              </a:rPr>
              <a:t>Osteoarthritis</a:t>
            </a:r>
            <a:r>
              <a:rPr lang="en-GB" b="0" i="0" u="none" strike="noStrike" dirty="0">
                <a:effectLst/>
              </a:rPr>
              <a:t>. Available at: </a:t>
            </a:r>
            <a:r>
              <a:rPr lang="en-GB" b="0" i="0" u="none" strike="noStrike" dirty="0">
                <a:effectLst/>
                <a:hlinkClick r:id="rId6">
                  <a:extLst>
                    <a:ext uri="{A12FA001-AC4F-418D-AE19-62706E023703}">
                      <ahyp:hlinkClr xmlns:ahyp="http://schemas.microsoft.com/office/drawing/2018/hyperlinkcolor" val="tx"/>
                    </a:ext>
                  </a:extLst>
                </a:hlinkClick>
              </a:rPr>
              <a:t>https://www.versusarthritis.org</a:t>
            </a:r>
            <a:r>
              <a:rPr lang="en-GB" b="0" i="0" u="none" strike="noStrike" dirty="0">
                <a:effectLst/>
              </a:rPr>
              <a:t> (Accessed: 20</a:t>
            </a:r>
            <a:r>
              <a:rPr lang="en-GB" b="0" i="0" u="none" strike="noStrike" baseline="30000" dirty="0">
                <a:effectLst/>
              </a:rPr>
              <a:t>th</a:t>
            </a:r>
            <a:r>
              <a:rPr lang="en-GB" b="0" i="0" u="none" strike="noStrike" dirty="0">
                <a:effectLst/>
              </a:rPr>
              <a:t> of April)</a:t>
            </a:r>
          </a:p>
          <a:p>
            <a:pPr algn="l">
              <a:buFont typeface="Arial" panose="020B0604020202020204" pitchFamily="34" charset="0"/>
              <a:buChar char="•"/>
            </a:pPr>
            <a:r>
              <a:rPr lang="en-GB" b="0" i="0" u="none" strike="noStrike" dirty="0">
                <a:effectLst/>
              </a:rPr>
              <a:t>Tortora, G.J. and Derrickson, B. (2021) </a:t>
            </a:r>
            <a:r>
              <a:rPr lang="en-GB" b="0" i="1" u="none" strike="noStrike" dirty="0">
                <a:effectLst/>
              </a:rPr>
              <a:t>Principles of Anatomy and Physiology</a:t>
            </a:r>
            <a:r>
              <a:rPr lang="en-GB" b="0" i="0" u="none" strike="noStrike" dirty="0">
                <a:effectLst/>
              </a:rPr>
              <a:t>. 16th </a:t>
            </a:r>
            <a:r>
              <a:rPr lang="en-GB" b="0" i="0" u="none" strike="noStrike" dirty="0" err="1">
                <a:effectLst/>
              </a:rPr>
              <a:t>edn</a:t>
            </a:r>
            <a:r>
              <a:rPr lang="en-GB" b="0" i="0" u="none" strike="noStrike" dirty="0">
                <a:effectLst/>
              </a:rPr>
              <a:t>. Hoboken: Wiley.</a:t>
            </a:r>
          </a:p>
          <a:p>
            <a:endParaRPr lang="ru-GB" dirty="0"/>
          </a:p>
        </p:txBody>
      </p:sp>
      <p:pic>
        <p:nvPicPr>
          <p:cNvPr id="5" name="Звук 4">
            <a:extLst>
              <a:ext uri="{FF2B5EF4-FFF2-40B4-BE49-F238E27FC236}">
                <a16:creationId xmlns:a16="http://schemas.microsoft.com/office/drawing/2014/main" id="{1D056821-D0FE-6E85-8FC0-D70E1781396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20092191"/>
      </p:ext>
    </p:extLst>
  </p:cSld>
  <p:clrMapOvr>
    <a:masterClrMapping/>
  </p:clrMapOvr>
  <mc:AlternateContent xmlns:mc="http://schemas.openxmlformats.org/markup-compatibility/2006">
    <mc:Choice xmlns:p14="http://schemas.microsoft.com/office/powerpoint/2010/main" Requires="p14">
      <p:transition spd="slow" p14:dur="2000" advTm="4941"/>
    </mc:Choice>
    <mc:Fallback>
      <p:transition spd="slow" advTm="4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Мэдисон">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Мэдисон</Template>
  <TotalTime>621</TotalTime>
  <Words>949</Words>
  <Application>Microsoft Macintosh PowerPoint</Application>
  <PresentationFormat>Широкоэкранный</PresentationFormat>
  <Paragraphs>99</Paragraphs>
  <Slides>12</Slides>
  <Notes>0</Notes>
  <HiddenSlides>0</HiddenSlides>
  <MMClips>12</MMClips>
  <ScaleCrop>false</ScaleCrop>
  <HeadingPairs>
    <vt:vector size="6" baseType="variant">
      <vt:variant>
        <vt:lpstr>Использованные шрифты</vt:lpstr>
      </vt:variant>
      <vt:variant>
        <vt:i4>5</vt:i4>
      </vt:variant>
      <vt:variant>
        <vt:lpstr>Тема</vt:lpstr>
      </vt:variant>
      <vt:variant>
        <vt:i4>1</vt:i4>
      </vt:variant>
      <vt:variant>
        <vt:lpstr>Заголовки слайдов</vt:lpstr>
      </vt:variant>
      <vt:variant>
        <vt:i4>12</vt:i4>
      </vt:variant>
    </vt:vector>
  </HeadingPairs>
  <TitlesOfParts>
    <vt:vector size="18" baseType="lpstr">
      <vt:lpstr>-webkit-standard</vt:lpstr>
      <vt:lpstr>Arial</vt:lpstr>
      <vt:lpstr>MS Shell Dlg 2</vt:lpstr>
      <vt:lpstr>Wingdings</vt:lpstr>
      <vt:lpstr>Wingdings 3</vt:lpstr>
      <vt:lpstr>Мэдисон</vt:lpstr>
      <vt:lpstr>Презентация PowerPoint</vt:lpstr>
      <vt:lpstr>Презентация PowerPoint</vt:lpstr>
      <vt:lpstr>Information about the person</vt:lpstr>
      <vt:lpstr>Презентация PowerPoint</vt:lpstr>
      <vt:lpstr>Anatomy and Physiology</vt:lpstr>
      <vt:lpstr>Презентация PowerPoint</vt:lpstr>
      <vt:lpstr>Презентация PowerPoint</vt:lpstr>
      <vt:lpstr>Презентация PowerPoint</vt:lpstr>
      <vt:lpstr>Risk Assesment</vt:lpstr>
      <vt:lpstr>Care plan </vt:lpstr>
      <vt:lpstr>Concusion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Yan Kurylyshyn (2418839)</dc:creator>
  <cp:lastModifiedBy>Yan Kurylyshyn (2418839)</cp:lastModifiedBy>
  <cp:revision>2</cp:revision>
  <dcterms:created xsi:type="dcterms:W3CDTF">2026-04-21T23:27:31Z</dcterms:created>
  <dcterms:modified xsi:type="dcterms:W3CDTF">2026-04-22T11:19:15Z</dcterms:modified>
</cp:coreProperties>
</file>