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0"/>
  </p:notesMasterIdLst>
  <p:sldIdLst>
    <p:sldId id="292" r:id="rId9"/>
    <p:sldId id="294" r:id="rId10"/>
    <p:sldId id="295" r:id="rId11"/>
    <p:sldId id="418" r:id="rId12"/>
    <p:sldId id="417" r:id="rId13"/>
    <p:sldId id="400" r:id="rId14"/>
    <p:sldId id="436" r:id="rId15"/>
    <p:sldId id="437" r:id="rId16"/>
    <p:sldId id="438" r:id="rId17"/>
    <p:sldId id="441" r:id="rId18"/>
    <p:sldId id="444" r:id="rId19"/>
    <p:sldId id="443" r:id="rId20"/>
    <p:sldId id="442" r:id="rId21"/>
    <p:sldId id="445" r:id="rId22"/>
    <p:sldId id="446" r:id="rId23"/>
    <p:sldId id="447" r:id="rId24"/>
    <p:sldId id="448" r:id="rId25"/>
    <p:sldId id="449" r:id="rId26"/>
    <p:sldId id="450" r:id="rId27"/>
    <p:sldId id="451" r:id="rId28"/>
    <p:sldId id="452" r:id="rId29"/>
    <p:sldId id="453" r:id="rId30"/>
    <p:sldId id="454" r:id="rId31"/>
    <p:sldId id="455" r:id="rId32"/>
    <p:sldId id="456" r:id="rId33"/>
    <p:sldId id="457" r:id="rId34"/>
    <p:sldId id="458" r:id="rId35"/>
    <p:sldId id="459" r:id="rId36"/>
    <p:sldId id="440" r:id="rId37"/>
    <p:sldId id="460" r:id="rId38"/>
    <p:sldId id="40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99" d="100"/>
          <a:sy n="99" d="100"/>
        </p:scale>
        <p:origin x="8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0" Type="http://schemas.openxmlformats.org/officeDocument/2006/relationships/slide" Target="slides/slide12.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DD5F0150-1CBD-4AA3-B141-B7989BFDB2C9}"/>
    <pc:docChg chg="modSld">
      <pc:chgData name="Munyaradzi Nicholas Murira" userId="6ab3fae5-94bd-47ef-9f25-6c1f645127cf" providerId="ADAL" clId="{DD5F0150-1CBD-4AA3-B141-B7989BFDB2C9}" dt="2024-02-09T10:37:21.446" v="0" actId="6549"/>
      <pc:docMkLst>
        <pc:docMk/>
      </pc:docMkLst>
      <pc:sldChg chg="modSp mod">
        <pc:chgData name="Munyaradzi Nicholas Murira" userId="6ab3fae5-94bd-47ef-9f25-6c1f645127cf" providerId="ADAL" clId="{DD5F0150-1CBD-4AA3-B141-B7989BFDB2C9}" dt="2024-02-09T10:37:21.446" v="0" actId="6549"/>
        <pc:sldMkLst>
          <pc:docMk/>
          <pc:sldMk cId="2600994293" sldId="436"/>
        </pc:sldMkLst>
        <pc:spChg chg="mod">
          <ac:chgData name="Munyaradzi Nicholas Murira" userId="6ab3fae5-94bd-47ef-9f25-6c1f645127cf" providerId="ADAL" clId="{DD5F0150-1CBD-4AA3-B141-B7989BFDB2C9}" dt="2024-02-09T10:37:21.446" v="0" actId="6549"/>
          <ac:spMkLst>
            <pc:docMk/>
            <pc:sldMk cId="2600994293" sldId="436"/>
            <ac:spMk id="5" creationId="{70EF733A-51C9-4841-81B5-FF55AEB4CF5A}"/>
          </ac:spMkLst>
        </pc:spChg>
      </pc:sldChg>
    </pc:docChg>
  </pc:docChgLst>
  <pc:docChgLst>
    <pc:chgData name="Nitheesh Kaliyamurthy" userId="2821ebda-f4ac-4963-9a4e-a836dfc45829" providerId="ADAL" clId="{6CA0ACF0-9327-4905-B6C3-2787209260DB}"/>
    <pc:docChg chg="modSld">
      <pc:chgData name="Nitheesh Kaliyamurthy" userId="2821ebda-f4ac-4963-9a4e-a836dfc45829" providerId="ADAL" clId="{6CA0ACF0-9327-4905-B6C3-2787209260DB}" dt="2021-10-04T04:18:14.836" v="17" actId="6549"/>
      <pc:docMkLst>
        <pc:docMk/>
      </pc:docMkLst>
      <pc:sldChg chg="modNotesTx">
        <pc:chgData name="Nitheesh Kaliyamurthy" userId="2821ebda-f4ac-4963-9a4e-a836dfc45829" providerId="ADAL" clId="{6CA0ACF0-9327-4905-B6C3-2787209260DB}" dt="2021-10-04T04:18:03.925" v="14" actId="6549"/>
        <pc:sldMkLst>
          <pc:docMk/>
          <pc:sldMk cId="3812106541" sldId="440"/>
        </pc:sldMkLst>
      </pc:sldChg>
      <pc:sldChg chg="modSp mod modNotesTx">
        <pc:chgData name="Nitheesh Kaliyamurthy" userId="2821ebda-f4ac-4963-9a4e-a836dfc45829" providerId="ADAL" clId="{6CA0ACF0-9327-4905-B6C3-2787209260DB}" dt="2021-10-04T04:11:51.020" v="1" actId="6549"/>
        <pc:sldMkLst>
          <pc:docMk/>
          <pc:sldMk cId="227541828" sldId="445"/>
        </pc:sldMkLst>
        <pc:spChg chg="mod">
          <ac:chgData name="Nitheesh Kaliyamurthy" userId="2821ebda-f4ac-4963-9a4e-a836dfc45829" providerId="ADAL" clId="{6CA0ACF0-9327-4905-B6C3-2787209260DB}" dt="2021-10-04T04:11:31.477" v="0" actId="1076"/>
          <ac:spMkLst>
            <pc:docMk/>
            <pc:sldMk cId="227541828" sldId="445"/>
            <ac:spMk id="18"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19"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20" creationId="{00000000-0000-0000-0000-000000000000}"/>
          </ac:spMkLst>
        </pc:spChg>
        <pc:spChg chg="mod">
          <ac:chgData name="Nitheesh Kaliyamurthy" userId="2821ebda-f4ac-4963-9a4e-a836dfc45829" providerId="ADAL" clId="{6CA0ACF0-9327-4905-B6C3-2787209260DB}" dt="2021-10-04T04:11:31.477" v="0" actId="1076"/>
          <ac:spMkLst>
            <pc:docMk/>
            <pc:sldMk cId="227541828" sldId="445"/>
            <ac:spMk id="21" creationId="{00000000-0000-0000-0000-000000000000}"/>
          </ac:spMkLst>
        </pc:spChg>
        <pc:graphicFrameChg chg="mod">
          <ac:chgData name="Nitheesh Kaliyamurthy" userId="2821ebda-f4ac-4963-9a4e-a836dfc45829" providerId="ADAL" clId="{6CA0ACF0-9327-4905-B6C3-2787209260DB}" dt="2021-10-04T04:11:31.477" v="0" actId="1076"/>
          <ac:graphicFrameMkLst>
            <pc:docMk/>
            <pc:sldMk cId="227541828" sldId="445"/>
            <ac:graphicFrameMk id="6" creationId="{00000000-0000-0000-0000-000000000000}"/>
          </ac:graphicFrameMkLst>
        </pc:graphicFrameChg>
        <pc:graphicFrameChg chg="mod">
          <ac:chgData name="Nitheesh Kaliyamurthy" userId="2821ebda-f4ac-4963-9a4e-a836dfc45829" providerId="ADAL" clId="{6CA0ACF0-9327-4905-B6C3-2787209260DB}" dt="2021-10-04T04:11:31.477" v="0" actId="1076"/>
          <ac:graphicFrameMkLst>
            <pc:docMk/>
            <pc:sldMk cId="227541828" sldId="445"/>
            <ac:graphicFrameMk id="7" creationId="{00000000-0000-0000-0000-000000000000}"/>
          </ac:graphicFrameMkLst>
        </pc:graphicFrameChg>
        <pc:graphicFrameChg chg="mod">
          <ac:chgData name="Nitheesh Kaliyamurthy" userId="2821ebda-f4ac-4963-9a4e-a836dfc45829" providerId="ADAL" clId="{6CA0ACF0-9327-4905-B6C3-2787209260DB}" dt="2021-10-04T04:11:31.477" v="0" actId="1076"/>
          <ac:graphicFrameMkLst>
            <pc:docMk/>
            <pc:sldMk cId="227541828" sldId="445"/>
            <ac:graphicFrameMk id="10" creationId="{00000000-0000-0000-0000-000000000000}"/>
          </ac:graphicFrameMkLst>
        </pc:graphicFrameChg>
        <pc:picChg chg="mod">
          <ac:chgData name="Nitheesh Kaliyamurthy" userId="2821ebda-f4ac-4963-9a4e-a836dfc45829" providerId="ADAL" clId="{6CA0ACF0-9327-4905-B6C3-2787209260DB}" dt="2021-10-04T04:11:31.477" v="0" actId="1076"/>
          <ac:picMkLst>
            <pc:docMk/>
            <pc:sldMk cId="227541828" sldId="445"/>
            <ac:picMk id="11"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2"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3"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4"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5"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6" creationId="{00000000-0000-0000-0000-000000000000}"/>
          </ac:picMkLst>
        </pc:picChg>
        <pc:picChg chg="mod">
          <ac:chgData name="Nitheesh Kaliyamurthy" userId="2821ebda-f4ac-4963-9a4e-a836dfc45829" providerId="ADAL" clId="{6CA0ACF0-9327-4905-B6C3-2787209260DB}" dt="2021-10-04T04:11:31.477" v="0" actId="1076"/>
          <ac:picMkLst>
            <pc:docMk/>
            <pc:sldMk cId="227541828" sldId="445"/>
            <ac:picMk id="17" creationId="{00000000-0000-0000-0000-000000000000}"/>
          </ac:picMkLst>
        </pc:picChg>
      </pc:sldChg>
      <pc:sldChg chg="modNotesTx">
        <pc:chgData name="Nitheesh Kaliyamurthy" userId="2821ebda-f4ac-4963-9a4e-a836dfc45829" providerId="ADAL" clId="{6CA0ACF0-9327-4905-B6C3-2787209260DB}" dt="2021-10-04T04:12:09.014" v="2" actId="6549"/>
        <pc:sldMkLst>
          <pc:docMk/>
          <pc:sldMk cId="1182694810" sldId="446"/>
        </pc:sldMkLst>
      </pc:sldChg>
      <pc:sldChg chg="modNotesTx">
        <pc:chgData name="Nitheesh Kaliyamurthy" userId="2821ebda-f4ac-4963-9a4e-a836dfc45829" providerId="ADAL" clId="{6CA0ACF0-9327-4905-B6C3-2787209260DB}" dt="2021-10-04T04:16:17.533" v="12" actId="6549"/>
        <pc:sldMkLst>
          <pc:docMk/>
          <pc:sldMk cId="4247154668" sldId="447"/>
        </pc:sldMkLst>
      </pc:sldChg>
      <pc:sldChg chg="modNotesTx">
        <pc:chgData name="Nitheesh Kaliyamurthy" userId="2821ebda-f4ac-4963-9a4e-a836dfc45829" providerId="ADAL" clId="{6CA0ACF0-9327-4905-B6C3-2787209260DB}" dt="2021-10-04T04:12:53.598" v="3" actId="6549"/>
        <pc:sldMkLst>
          <pc:docMk/>
          <pc:sldMk cId="154201337" sldId="448"/>
        </pc:sldMkLst>
      </pc:sldChg>
      <pc:sldChg chg="modNotesTx">
        <pc:chgData name="Nitheesh Kaliyamurthy" userId="2821ebda-f4ac-4963-9a4e-a836dfc45829" providerId="ADAL" clId="{6CA0ACF0-9327-4905-B6C3-2787209260DB}" dt="2021-10-04T04:16:12.567" v="11" actId="6549"/>
        <pc:sldMkLst>
          <pc:docMk/>
          <pc:sldMk cId="2079036970" sldId="449"/>
        </pc:sldMkLst>
      </pc:sldChg>
      <pc:sldChg chg="modNotesTx">
        <pc:chgData name="Nitheesh Kaliyamurthy" userId="2821ebda-f4ac-4963-9a4e-a836dfc45829" providerId="ADAL" clId="{6CA0ACF0-9327-4905-B6C3-2787209260DB}" dt="2021-10-04T04:16:09.364" v="10" actId="6549"/>
        <pc:sldMkLst>
          <pc:docMk/>
          <pc:sldMk cId="303590807" sldId="450"/>
        </pc:sldMkLst>
      </pc:sldChg>
      <pc:sldChg chg="modNotesTx">
        <pc:chgData name="Nitheesh Kaliyamurthy" userId="2821ebda-f4ac-4963-9a4e-a836dfc45829" providerId="ADAL" clId="{6CA0ACF0-9327-4905-B6C3-2787209260DB}" dt="2021-10-04T04:16:05.821" v="9" actId="6549"/>
        <pc:sldMkLst>
          <pc:docMk/>
          <pc:sldMk cId="4119889768" sldId="451"/>
        </pc:sldMkLst>
      </pc:sldChg>
      <pc:sldChg chg="modNotesTx">
        <pc:chgData name="Nitheesh Kaliyamurthy" userId="2821ebda-f4ac-4963-9a4e-a836dfc45829" providerId="ADAL" clId="{6CA0ACF0-9327-4905-B6C3-2787209260DB}" dt="2021-10-04T04:16:02.724" v="8" actId="6549"/>
        <pc:sldMkLst>
          <pc:docMk/>
          <pc:sldMk cId="3017819218" sldId="452"/>
        </pc:sldMkLst>
      </pc:sldChg>
      <pc:sldChg chg="modNotesTx">
        <pc:chgData name="Nitheesh Kaliyamurthy" userId="2821ebda-f4ac-4963-9a4e-a836dfc45829" providerId="ADAL" clId="{6CA0ACF0-9327-4905-B6C3-2787209260DB}" dt="2021-10-04T04:15:59.063" v="7" actId="6549"/>
        <pc:sldMkLst>
          <pc:docMk/>
          <pc:sldMk cId="3551160040" sldId="453"/>
        </pc:sldMkLst>
      </pc:sldChg>
      <pc:sldChg chg="modNotesTx">
        <pc:chgData name="Nitheesh Kaliyamurthy" userId="2821ebda-f4ac-4963-9a4e-a836dfc45829" providerId="ADAL" clId="{6CA0ACF0-9327-4905-B6C3-2787209260DB}" dt="2021-10-04T04:15:56.508" v="6" actId="6549"/>
        <pc:sldMkLst>
          <pc:docMk/>
          <pc:sldMk cId="3175663796" sldId="454"/>
        </pc:sldMkLst>
      </pc:sldChg>
      <pc:sldChg chg="modNotesTx">
        <pc:chgData name="Nitheesh Kaliyamurthy" userId="2821ebda-f4ac-4963-9a4e-a836dfc45829" providerId="ADAL" clId="{6CA0ACF0-9327-4905-B6C3-2787209260DB}" dt="2021-10-04T04:15:53.943" v="5" actId="6549"/>
        <pc:sldMkLst>
          <pc:docMk/>
          <pc:sldMk cId="1381763156" sldId="455"/>
        </pc:sldMkLst>
      </pc:sldChg>
      <pc:sldChg chg="modNotesTx">
        <pc:chgData name="Nitheesh Kaliyamurthy" userId="2821ebda-f4ac-4963-9a4e-a836dfc45829" providerId="ADAL" clId="{6CA0ACF0-9327-4905-B6C3-2787209260DB}" dt="2021-10-04T04:15:50.971" v="4" actId="6549"/>
        <pc:sldMkLst>
          <pc:docMk/>
          <pc:sldMk cId="1211160720" sldId="456"/>
        </pc:sldMkLst>
      </pc:sldChg>
      <pc:sldChg chg="modNotesTx">
        <pc:chgData name="Nitheesh Kaliyamurthy" userId="2821ebda-f4ac-4963-9a4e-a836dfc45829" providerId="ADAL" clId="{6CA0ACF0-9327-4905-B6C3-2787209260DB}" dt="2021-10-04T04:18:14.836" v="17" actId="6549"/>
        <pc:sldMkLst>
          <pc:docMk/>
          <pc:sldMk cId="1233115662" sldId="457"/>
        </pc:sldMkLst>
      </pc:sldChg>
      <pc:sldChg chg="modSp mod modNotesTx">
        <pc:chgData name="Nitheesh Kaliyamurthy" userId="2821ebda-f4ac-4963-9a4e-a836dfc45829" providerId="ADAL" clId="{6CA0ACF0-9327-4905-B6C3-2787209260DB}" dt="2021-10-04T04:18:10.318" v="16" actId="6549"/>
        <pc:sldMkLst>
          <pc:docMk/>
          <pc:sldMk cId="2148001413" sldId="458"/>
        </pc:sldMkLst>
        <pc:graphicFrameChg chg="modGraphic">
          <ac:chgData name="Nitheesh Kaliyamurthy" userId="2821ebda-f4ac-4963-9a4e-a836dfc45829" providerId="ADAL" clId="{6CA0ACF0-9327-4905-B6C3-2787209260DB}" dt="2021-10-04T04:17:21.114" v="13" actId="14734"/>
          <ac:graphicFrameMkLst>
            <pc:docMk/>
            <pc:sldMk cId="2148001413" sldId="458"/>
            <ac:graphicFrameMk id="14" creationId="{00000000-0000-0000-0000-000000000000}"/>
          </ac:graphicFrameMkLst>
        </pc:graphicFrameChg>
      </pc:sldChg>
      <pc:sldChg chg="modNotesTx">
        <pc:chgData name="Nitheesh Kaliyamurthy" userId="2821ebda-f4ac-4963-9a4e-a836dfc45829" providerId="ADAL" clId="{6CA0ACF0-9327-4905-B6C3-2787209260DB}" dt="2021-10-04T04:18:07.145" v="15" actId="6549"/>
        <pc:sldMkLst>
          <pc:docMk/>
          <pc:sldMk cId="1194816938" sldId="45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9BCBC6-F818-4003-A0AC-82600C5FDBC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81CBC8F4-28F5-4C99-8289-7A69D912B084}">
      <dgm:prSet phldrT="[Text]"/>
      <dgm:spPr>
        <a:solidFill>
          <a:schemeClr val="bg2">
            <a:lumMod val="75000"/>
          </a:schemeClr>
        </a:solidFill>
      </dgm:spPr>
      <dgm:t>
        <a:bodyPr/>
        <a:lstStyle/>
        <a:p>
          <a:r>
            <a:rPr lang="en-US" dirty="0"/>
            <a:t>7. APPLICATION</a:t>
          </a:r>
        </a:p>
      </dgm:t>
    </dgm:pt>
    <dgm:pt modelId="{5F191C24-3F03-4679-8D1E-0285892BF78B}" type="parTrans" cxnId="{EB9B3CFF-3E06-49FF-A914-CB244C31CC3D}">
      <dgm:prSet/>
      <dgm:spPr/>
      <dgm:t>
        <a:bodyPr/>
        <a:lstStyle/>
        <a:p>
          <a:endParaRPr lang="en-US"/>
        </a:p>
      </dgm:t>
    </dgm:pt>
    <dgm:pt modelId="{9E48685B-378E-4D09-988A-EBD63225C9AB}" type="sibTrans" cxnId="{EB9B3CFF-3E06-49FF-A914-CB244C31CC3D}">
      <dgm:prSet/>
      <dgm:spPr/>
      <dgm:t>
        <a:bodyPr/>
        <a:lstStyle/>
        <a:p>
          <a:endParaRPr lang="en-US"/>
        </a:p>
      </dgm:t>
    </dgm:pt>
    <dgm:pt modelId="{928911F2-13D1-41E0-A9D3-2FD8C8F58E9A}">
      <dgm:prSet phldrT="[Text]"/>
      <dgm:spPr>
        <a:solidFill>
          <a:schemeClr val="bg2">
            <a:lumMod val="75000"/>
          </a:schemeClr>
        </a:solidFill>
      </dgm:spPr>
      <dgm:t>
        <a:bodyPr/>
        <a:lstStyle/>
        <a:p>
          <a:r>
            <a:rPr lang="en-US" dirty="0"/>
            <a:t>6. PRESENTATION</a:t>
          </a:r>
        </a:p>
      </dgm:t>
    </dgm:pt>
    <dgm:pt modelId="{786B916D-D37B-4F23-A930-1585FAE5B4BD}" type="parTrans" cxnId="{69377391-3210-4EBA-AA21-97CB3B727432}">
      <dgm:prSet/>
      <dgm:spPr/>
      <dgm:t>
        <a:bodyPr/>
        <a:lstStyle/>
        <a:p>
          <a:endParaRPr lang="en-US"/>
        </a:p>
      </dgm:t>
    </dgm:pt>
    <dgm:pt modelId="{0F09C1BA-BC0B-4C8C-B9D5-7D29776696DA}" type="sibTrans" cxnId="{69377391-3210-4EBA-AA21-97CB3B727432}">
      <dgm:prSet/>
      <dgm:spPr/>
      <dgm:t>
        <a:bodyPr/>
        <a:lstStyle/>
        <a:p>
          <a:endParaRPr lang="en-US"/>
        </a:p>
      </dgm:t>
    </dgm:pt>
    <dgm:pt modelId="{E3138B02-8551-4526-80BE-F531031B3DFB}">
      <dgm:prSet phldrT="[Text]"/>
      <dgm:spPr>
        <a:solidFill>
          <a:schemeClr val="bg2">
            <a:lumMod val="75000"/>
          </a:schemeClr>
        </a:solidFill>
      </dgm:spPr>
      <dgm:t>
        <a:bodyPr/>
        <a:lstStyle/>
        <a:p>
          <a:r>
            <a:rPr lang="en-US" dirty="0"/>
            <a:t>5. SESSION</a:t>
          </a:r>
        </a:p>
      </dgm:t>
    </dgm:pt>
    <dgm:pt modelId="{E0CBF3EC-4E40-41EE-859F-270E91CB231B}" type="parTrans" cxnId="{4B902C8B-0089-47BB-A88D-3B0B57EA3CAB}">
      <dgm:prSet/>
      <dgm:spPr/>
      <dgm:t>
        <a:bodyPr/>
        <a:lstStyle/>
        <a:p>
          <a:endParaRPr lang="en-US"/>
        </a:p>
      </dgm:t>
    </dgm:pt>
    <dgm:pt modelId="{E95C057A-6E91-45D2-893C-13B3F8D6C8F9}" type="sibTrans" cxnId="{4B902C8B-0089-47BB-A88D-3B0B57EA3CAB}">
      <dgm:prSet/>
      <dgm:spPr/>
      <dgm:t>
        <a:bodyPr/>
        <a:lstStyle/>
        <a:p>
          <a:endParaRPr lang="en-US"/>
        </a:p>
      </dgm:t>
    </dgm:pt>
    <dgm:pt modelId="{2FCAC579-C41B-446F-8DB4-A470CDE51874}">
      <dgm:prSet phldrT="[Text]"/>
      <dgm:spPr/>
      <dgm:t>
        <a:bodyPr/>
        <a:lstStyle/>
        <a:p>
          <a:r>
            <a:rPr lang="en-US" dirty="0"/>
            <a:t>4. TRANSPORT</a:t>
          </a:r>
        </a:p>
      </dgm:t>
    </dgm:pt>
    <dgm:pt modelId="{8E321C10-2518-4B14-8975-026AB699F083}" type="parTrans" cxnId="{2F90449E-AD34-4FD5-A429-173A9C376799}">
      <dgm:prSet/>
      <dgm:spPr/>
      <dgm:t>
        <a:bodyPr/>
        <a:lstStyle/>
        <a:p>
          <a:endParaRPr lang="en-US"/>
        </a:p>
      </dgm:t>
    </dgm:pt>
    <dgm:pt modelId="{62DF8A67-C861-45DA-B2AE-FCCE04E0D0FD}" type="sibTrans" cxnId="{2F90449E-AD34-4FD5-A429-173A9C376799}">
      <dgm:prSet/>
      <dgm:spPr/>
      <dgm:t>
        <a:bodyPr/>
        <a:lstStyle/>
        <a:p>
          <a:endParaRPr lang="en-US"/>
        </a:p>
      </dgm:t>
    </dgm:pt>
    <dgm:pt modelId="{FB21AB77-999A-4695-B580-029F25CD519A}">
      <dgm:prSet phldrT="[Text]"/>
      <dgm:spPr>
        <a:solidFill>
          <a:schemeClr val="accent6">
            <a:lumMod val="75000"/>
          </a:schemeClr>
        </a:solidFill>
      </dgm:spPr>
      <dgm:t>
        <a:bodyPr/>
        <a:lstStyle/>
        <a:p>
          <a:r>
            <a:rPr lang="en-US" dirty="0"/>
            <a:t>3. NETWORK</a:t>
          </a:r>
        </a:p>
      </dgm:t>
    </dgm:pt>
    <dgm:pt modelId="{4A3AA5B7-6C04-4B8C-9E63-64DCF9FBD22F}" type="parTrans" cxnId="{4AE0D407-73BE-4B19-9739-32B6BA2EEA81}">
      <dgm:prSet/>
      <dgm:spPr/>
      <dgm:t>
        <a:bodyPr/>
        <a:lstStyle/>
        <a:p>
          <a:endParaRPr lang="en-US"/>
        </a:p>
      </dgm:t>
    </dgm:pt>
    <dgm:pt modelId="{0E9D2C46-9569-4AEF-9D01-37EEBD2D22DE}" type="sibTrans" cxnId="{4AE0D407-73BE-4B19-9739-32B6BA2EEA81}">
      <dgm:prSet/>
      <dgm:spPr/>
      <dgm:t>
        <a:bodyPr/>
        <a:lstStyle/>
        <a:p>
          <a:endParaRPr lang="en-US"/>
        </a:p>
      </dgm:t>
    </dgm:pt>
    <dgm:pt modelId="{C93052EB-7321-40F7-82CE-0838D4559CA8}">
      <dgm:prSet phldrT="[Text]"/>
      <dgm:spPr>
        <a:solidFill>
          <a:schemeClr val="accent2">
            <a:lumMod val="50000"/>
          </a:schemeClr>
        </a:solidFill>
      </dgm:spPr>
      <dgm:t>
        <a:bodyPr/>
        <a:lstStyle/>
        <a:p>
          <a:r>
            <a:rPr lang="en-US" dirty="0"/>
            <a:t>2. DATA LINK</a:t>
          </a:r>
        </a:p>
      </dgm:t>
    </dgm:pt>
    <dgm:pt modelId="{B923A408-6A19-4EAF-819F-9024DB747B13}" type="parTrans" cxnId="{FD597C19-4D91-4878-B7B6-0F33A9DE8139}">
      <dgm:prSet/>
      <dgm:spPr/>
      <dgm:t>
        <a:bodyPr/>
        <a:lstStyle/>
        <a:p>
          <a:endParaRPr lang="en-US"/>
        </a:p>
      </dgm:t>
    </dgm:pt>
    <dgm:pt modelId="{4F9B4577-B337-43AA-B67F-F67B2462086B}" type="sibTrans" cxnId="{FD597C19-4D91-4878-B7B6-0F33A9DE8139}">
      <dgm:prSet/>
      <dgm:spPr/>
      <dgm:t>
        <a:bodyPr/>
        <a:lstStyle/>
        <a:p>
          <a:endParaRPr lang="en-US"/>
        </a:p>
      </dgm:t>
    </dgm:pt>
    <dgm:pt modelId="{EC65FB01-01F6-4D73-B5D7-825DAFF3FBB7}">
      <dgm:prSet phldrT="[Text]"/>
      <dgm:spPr>
        <a:solidFill>
          <a:schemeClr val="accent2">
            <a:lumMod val="50000"/>
          </a:schemeClr>
        </a:solidFill>
      </dgm:spPr>
      <dgm:t>
        <a:bodyPr/>
        <a:lstStyle/>
        <a:p>
          <a:r>
            <a:rPr lang="en-US" dirty="0"/>
            <a:t>1. PHYSICAL </a:t>
          </a:r>
        </a:p>
      </dgm:t>
    </dgm:pt>
    <dgm:pt modelId="{03E9BECF-D2E7-4B91-9608-1C37DF34CF02}" type="parTrans" cxnId="{F1656FD0-5FC0-4643-9608-9E0107B25025}">
      <dgm:prSet/>
      <dgm:spPr/>
      <dgm:t>
        <a:bodyPr/>
        <a:lstStyle/>
        <a:p>
          <a:endParaRPr lang="en-US"/>
        </a:p>
      </dgm:t>
    </dgm:pt>
    <dgm:pt modelId="{8D09798D-EFFA-49A2-BAE9-75BC4A8F7048}" type="sibTrans" cxnId="{F1656FD0-5FC0-4643-9608-9E0107B25025}">
      <dgm:prSet/>
      <dgm:spPr/>
      <dgm:t>
        <a:bodyPr/>
        <a:lstStyle/>
        <a:p>
          <a:endParaRPr lang="en-US"/>
        </a:p>
      </dgm:t>
    </dgm:pt>
    <dgm:pt modelId="{15C663BF-6177-4D2B-89A0-9E733B40AC13}" type="pres">
      <dgm:prSet presAssocID="{0D9BCBC6-F818-4003-A0AC-82600C5FDBCC}" presName="linear" presStyleCnt="0">
        <dgm:presLayoutVars>
          <dgm:dir/>
          <dgm:resizeHandles val="exact"/>
        </dgm:presLayoutVars>
      </dgm:prSet>
      <dgm:spPr/>
    </dgm:pt>
    <dgm:pt modelId="{BF37094C-ACBC-4BE4-9BE7-A93A667FAB6E}" type="pres">
      <dgm:prSet presAssocID="{81CBC8F4-28F5-4C99-8289-7A69D912B084}" presName="comp" presStyleCnt="0"/>
      <dgm:spPr/>
    </dgm:pt>
    <dgm:pt modelId="{64B9228A-AEF4-46FB-804F-C5354CED0BE5}" type="pres">
      <dgm:prSet presAssocID="{81CBC8F4-28F5-4C99-8289-7A69D912B084}" presName="box" presStyleLbl="node1" presStyleIdx="0" presStyleCnt="7" custLinFactNeighborX="-15052" custLinFactNeighborY="-89609"/>
      <dgm:spPr/>
    </dgm:pt>
    <dgm:pt modelId="{E843EC7B-0D3E-418F-93EA-C894152B443E}" type="pres">
      <dgm:prSet presAssocID="{81CBC8F4-28F5-4C99-8289-7A69D912B084}" presName="img" presStyleLbl="fgImgPlace1" presStyleIdx="0" presStyleCnt="7"/>
      <dgm:spPr/>
    </dgm:pt>
    <dgm:pt modelId="{BB635F52-6D17-4F3E-A425-3504D93D0DA2}" type="pres">
      <dgm:prSet presAssocID="{81CBC8F4-28F5-4C99-8289-7A69D912B084}" presName="text" presStyleLbl="node1" presStyleIdx="0" presStyleCnt="7">
        <dgm:presLayoutVars>
          <dgm:bulletEnabled val="1"/>
        </dgm:presLayoutVars>
      </dgm:prSet>
      <dgm:spPr/>
    </dgm:pt>
    <dgm:pt modelId="{DF88912F-A70E-43DF-851D-7219E7A764C2}" type="pres">
      <dgm:prSet presAssocID="{9E48685B-378E-4D09-988A-EBD63225C9AB}" presName="spacer" presStyleCnt="0"/>
      <dgm:spPr/>
    </dgm:pt>
    <dgm:pt modelId="{66C33268-BD46-4AEB-86A6-78F0A2643E5C}" type="pres">
      <dgm:prSet presAssocID="{928911F2-13D1-41E0-A9D3-2FD8C8F58E9A}" presName="comp" presStyleCnt="0"/>
      <dgm:spPr/>
    </dgm:pt>
    <dgm:pt modelId="{B19CFEB6-64F9-4CF0-8A07-5008F5F6DFF7}" type="pres">
      <dgm:prSet presAssocID="{928911F2-13D1-41E0-A9D3-2FD8C8F58E9A}" presName="box" presStyleLbl="node1" presStyleIdx="1" presStyleCnt="7"/>
      <dgm:spPr/>
    </dgm:pt>
    <dgm:pt modelId="{85151331-0979-4308-BC53-D9684252EDB0}" type="pres">
      <dgm:prSet presAssocID="{928911F2-13D1-41E0-A9D3-2FD8C8F58E9A}" presName="img" presStyleLbl="fgImgPlace1" presStyleIdx="1" presStyleCnt="7"/>
      <dgm:spPr/>
    </dgm:pt>
    <dgm:pt modelId="{692C8A99-BD39-473F-998D-18C852B824B4}" type="pres">
      <dgm:prSet presAssocID="{928911F2-13D1-41E0-A9D3-2FD8C8F58E9A}" presName="text" presStyleLbl="node1" presStyleIdx="1" presStyleCnt="7">
        <dgm:presLayoutVars>
          <dgm:bulletEnabled val="1"/>
        </dgm:presLayoutVars>
      </dgm:prSet>
      <dgm:spPr/>
    </dgm:pt>
    <dgm:pt modelId="{764D7044-B6E6-4EB0-B7C7-C61D3F15308E}" type="pres">
      <dgm:prSet presAssocID="{0F09C1BA-BC0B-4C8C-B9D5-7D29776696DA}" presName="spacer" presStyleCnt="0"/>
      <dgm:spPr/>
    </dgm:pt>
    <dgm:pt modelId="{BDFE988C-8C60-4709-AB31-BCD18187FBDF}" type="pres">
      <dgm:prSet presAssocID="{E3138B02-8551-4526-80BE-F531031B3DFB}" presName="comp" presStyleCnt="0"/>
      <dgm:spPr/>
    </dgm:pt>
    <dgm:pt modelId="{25030E8F-C394-4FCE-8B03-BD981D4E7052}" type="pres">
      <dgm:prSet presAssocID="{E3138B02-8551-4526-80BE-F531031B3DFB}" presName="box" presStyleLbl="node1" presStyleIdx="2" presStyleCnt="7"/>
      <dgm:spPr/>
    </dgm:pt>
    <dgm:pt modelId="{3D8B1113-B33F-4327-B8CE-90046344C441}" type="pres">
      <dgm:prSet presAssocID="{E3138B02-8551-4526-80BE-F531031B3DFB}" presName="img" presStyleLbl="fgImgPlace1" presStyleIdx="2" presStyleCnt="7" custLinFactNeighborX="-6079" custLinFactNeighborY="-4972"/>
      <dgm:spPr/>
    </dgm:pt>
    <dgm:pt modelId="{9C275046-7382-4273-8604-01DC38A1E5B1}" type="pres">
      <dgm:prSet presAssocID="{E3138B02-8551-4526-80BE-F531031B3DFB}" presName="text" presStyleLbl="node1" presStyleIdx="2" presStyleCnt="7">
        <dgm:presLayoutVars>
          <dgm:bulletEnabled val="1"/>
        </dgm:presLayoutVars>
      </dgm:prSet>
      <dgm:spPr/>
    </dgm:pt>
    <dgm:pt modelId="{21439686-ED2A-4D36-B5C0-FE1C0E4143B4}" type="pres">
      <dgm:prSet presAssocID="{E95C057A-6E91-45D2-893C-13B3F8D6C8F9}" presName="spacer" presStyleCnt="0"/>
      <dgm:spPr/>
    </dgm:pt>
    <dgm:pt modelId="{5370B4DB-E0A9-4327-9538-E53E8BF714C2}" type="pres">
      <dgm:prSet presAssocID="{2FCAC579-C41B-446F-8DB4-A470CDE51874}" presName="comp" presStyleCnt="0"/>
      <dgm:spPr/>
    </dgm:pt>
    <dgm:pt modelId="{93700C9F-AC8D-4A85-BE2F-9B535517D872}" type="pres">
      <dgm:prSet presAssocID="{2FCAC579-C41B-446F-8DB4-A470CDE51874}" presName="box" presStyleLbl="node1" presStyleIdx="3" presStyleCnt="7"/>
      <dgm:spPr/>
    </dgm:pt>
    <dgm:pt modelId="{D2C4DF24-D45B-48A0-B082-955B69105862}" type="pres">
      <dgm:prSet presAssocID="{2FCAC579-C41B-446F-8DB4-A470CDE51874}" presName="img" presStyleLbl="fgImgPlace1" presStyleIdx="3" presStyleCnt="7"/>
      <dgm:spPr/>
    </dgm:pt>
    <dgm:pt modelId="{51DDEE3B-526A-48D0-8530-275BCC8C86FF}" type="pres">
      <dgm:prSet presAssocID="{2FCAC579-C41B-446F-8DB4-A470CDE51874}" presName="text" presStyleLbl="node1" presStyleIdx="3" presStyleCnt="7">
        <dgm:presLayoutVars>
          <dgm:bulletEnabled val="1"/>
        </dgm:presLayoutVars>
      </dgm:prSet>
      <dgm:spPr/>
    </dgm:pt>
    <dgm:pt modelId="{153A2337-3DCD-4012-AC3C-E8F4EC3A751A}" type="pres">
      <dgm:prSet presAssocID="{62DF8A67-C861-45DA-B2AE-FCCE04E0D0FD}" presName="spacer" presStyleCnt="0"/>
      <dgm:spPr/>
    </dgm:pt>
    <dgm:pt modelId="{9FC9E4EF-2095-42D2-90E7-68DA09B3D88C}" type="pres">
      <dgm:prSet presAssocID="{FB21AB77-999A-4695-B580-029F25CD519A}" presName="comp" presStyleCnt="0"/>
      <dgm:spPr/>
    </dgm:pt>
    <dgm:pt modelId="{62380A8E-9836-469A-A918-306A936934A6}" type="pres">
      <dgm:prSet presAssocID="{FB21AB77-999A-4695-B580-029F25CD519A}" presName="box" presStyleLbl="node1" presStyleIdx="4" presStyleCnt="7"/>
      <dgm:spPr/>
    </dgm:pt>
    <dgm:pt modelId="{87993B35-6250-4DC0-97A9-E473D929BBF3}" type="pres">
      <dgm:prSet presAssocID="{FB21AB77-999A-4695-B580-029F25CD519A}" presName="img" presStyleLbl="fgImgPlace1" presStyleIdx="4" presStyleCnt="7"/>
      <dgm:spPr/>
    </dgm:pt>
    <dgm:pt modelId="{EDCC7D13-0D67-476A-853D-524CD0AF176F}" type="pres">
      <dgm:prSet presAssocID="{FB21AB77-999A-4695-B580-029F25CD519A}" presName="text" presStyleLbl="node1" presStyleIdx="4" presStyleCnt="7">
        <dgm:presLayoutVars>
          <dgm:bulletEnabled val="1"/>
        </dgm:presLayoutVars>
      </dgm:prSet>
      <dgm:spPr/>
    </dgm:pt>
    <dgm:pt modelId="{1A3785C9-C69F-4DB9-825F-302DC1902A3F}" type="pres">
      <dgm:prSet presAssocID="{0E9D2C46-9569-4AEF-9D01-37EEBD2D22DE}" presName="spacer" presStyleCnt="0"/>
      <dgm:spPr/>
    </dgm:pt>
    <dgm:pt modelId="{0E2426E3-B8C6-4125-A007-DCA3CE355518}" type="pres">
      <dgm:prSet presAssocID="{C93052EB-7321-40F7-82CE-0838D4559CA8}" presName="comp" presStyleCnt="0"/>
      <dgm:spPr/>
    </dgm:pt>
    <dgm:pt modelId="{BC363385-C06D-46EF-8D46-FCF94B6F3E52}" type="pres">
      <dgm:prSet presAssocID="{C93052EB-7321-40F7-82CE-0838D4559CA8}" presName="box" presStyleLbl="node1" presStyleIdx="5" presStyleCnt="7"/>
      <dgm:spPr/>
    </dgm:pt>
    <dgm:pt modelId="{0C3C0D91-F759-4295-B887-6E83F2DBA294}" type="pres">
      <dgm:prSet presAssocID="{C93052EB-7321-40F7-82CE-0838D4559CA8}" presName="img" presStyleLbl="fgImgPlace1" presStyleIdx="5" presStyleCnt="7"/>
      <dgm:spPr/>
    </dgm:pt>
    <dgm:pt modelId="{D3E76ACE-6DCB-46C4-9FBC-854D9FFA43D4}" type="pres">
      <dgm:prSet presAssocID="{C93052EB-7321-40F7-82CE-0838D4559CA8}" presName="text" presStyleLbl="node1" presStyleIdx="5" presStyleCnt="7">
        <dgm:presLayoutVars>
          <dgm:bulletEnabled val="1"/>
        </dgm:presLayoutVars>
      </dgm:prSet>
      <dgm:spPr/>
    </dgm:pt>
    <dgm:pt modelId="{3771BFFB-2455-4EB3-BA5D-8065700B96D6}" type="pres">
      <dgm:prSet presAssocID="{4F9B4577-B337-43AA-B67F-F67B2462086B}" presName="spacer" presStyleCnt="0"/>
      <dgm:spPr/>
    </dgm:pt>
    <dgm:pt modelId="{B4016CBB-78A1-4160-BBC6-5104141554A3}" type="pres">
      <dgm:prSet presAssocID="{EC65FB01-01F6-4D73-B5D7-825DAFF3FBB7}" presName="comp" presStyleCnt="0"/>
      <dgm:spPr/>
    </dgm:pt>
    <dgm:pt modelId="{9E0F06B4-BC91-4758-9B29-D75A599A3EA6}" type="pres">
      <dgm:prSet presAssocID="{EC65FB01-01F6-4D73-B5D7-825DAFF3FBB7}" presName="box" presStyleLbl="node1" presStyleIdx="6" presStyleCnt="7"/>
      <dgm:spPr/>
    </dgm:pt>
    <dgm:pt modelId="{314C7CF4-B9ED-4998-B940-DDCE303114E2}" type="pres">
      <dgm:prSet presAssocID="{EC65FB01-01F6-4D73-B5D7-825DAFF3FBB7}" presName="img" presStyleLbl="fgImgPlace1" presStyleIdx="6" presStyleCnt="7"/>
      <dgm:spPr/>
    </dgm:pt>
    <dgm:pt modelId="{8E92209A-4EF0-42C8-B997-2EC12F9E387D}" type="pres">
      <dgm:prSet presAssocID="{EC65FB01-01F6-4D73-B5D7-825DAFF3FBB7}" presName="text" presStyleLbl="node1" presStyleIdx="6" presStyleCnt="7">
        <dgm:presLayoutVars>
          <dgm:bulletEnabled val="1"/>
        </dgm:presLayoutVars>
      </dgm:prSet>
      <dgm:spPr/>
    </dgm:pt>
  </dgm:ptLst>
  <dgm:cxnLst>
    <dgm:cxn modelId="{52C32302-2C6C-475B-A952-F872DA34C5A6}" type="presOf" srcId="{FB21AB77-999A-4695-B580-029F25CD519A}" destId="{EDCC7D13-0D67-476A-853D-524CD0AF176F}" srcOrd="1" destOrd="0" presId="urn:microsoft.com/office/officeart/2005/8/layout/vList4"/>
    <dgm:cxn modelId="{4AE0D407-73BE-4B19-9739-32B6BA2EEA81}" srcId="{0D9BCBC6-F818-4003-A0AC-82600C5FDBCC}" destId="{FB21AB77-999A-4695-B580-029F25CD519A}" srcOrd="4" destOrd="0" parTransId="{4A3AA5B7-6C04-4B8C-9E63-64DCF9FBD22F}" sibTransId="{0E9D2C46-9569-4AEF-9D01-37EEBD2D22DE}"/>
    <dgm:cxn modelId="{FD597C19-4D91-4878-B7B6-0F33A9DE8139}" srcId="{0D9BCBC6-F818-4003-A0AC-82600C5FDBCC}" destId="{C93052EB-7321-40F7-82CE-0838D4559CA8}" srcOrd="5" destOrd="0" parTransId="{B923A408-6A19-4EAF-819F-9024DB747B13}" sibTransId="{4F9B4577-B337-43AA-B67F-F67B2462086B}"/>
    <dgm:cxn modelId="{D1D90F3F-3EE4-4F23-914A-A82968E229ED}" type="presOf" srcId="{2FCAC579-C41B-446F-8DB4-A470CDE51874}" destId="{51DDEE3B-526A-48D0-8530-275BCC8C86FF}" srcOrd="1" destOrd="0" presId="urn:microsoft.com/office/officeart/2005/8/layout/vList4"/>
    <dgm:cxn modelId="{36B51C61-67A1-44AC-BD46-F15A7E7AF933}" type="presOf" srcId="{81CBC8F4-28F5-4C99-8289-7A69D912B084}" destId="{BB635F52-6D17-4F3E-A425-3504D93D0DA2}" srcOrd="1" destOrd="0" presId="urn:microsoft.com/office/officeart/2005/8/layout/vList4"/>
    <dgm:cxn modelId="{6E8BB942-B094-4F13-B77A-C479B77B5B81}" type="presOf" srcId="{928911F2-13D1-41E0-A9D3-2FD8C8F58E9A}" destId="{B19CFEB6-64F9-4CF0-8A07-5008F5F6DFF7}" srcOrd="0" destOrd="0" presId="urn:microsoft.com/office/officeart/2005/8/layout/vList4"/>
    <dgm:cxn modelId="{E1441D68-C292-406F-B907-AC4C6AA45409}" type="presOf" srcId="{928911F2-13D1-41E0-A9D3-2FD8C8F58E9A}" destId="{692C8A99-BD39-473F-998D-18C852B824B4}" srcOrd="1" destOrd="0" presId="urn:microsoft.com/office/officeart/2005/8/layout/vList4"/>
    <dgm:cxn modelId="{660BAA52-C71D-4FD2-9D1B-3F1CB1E1B1C3}" type="presOf" srcId="{FB21AB77-999A-4695-B580-029F25CD519A}" destId="{62380A8E-9836-469A-A918-306A936934A6}" srcOrd="0" destOrd="0" presId="urn:microsoft.com/office/officeart/2005/8/layout/vList4"/>
    <dgm:cxn modelId="{D891AF55-06B9-490A-B374-EDFA8D57B830}" type="presOf" srcId="{E3138B02-8551-4526-80BE-F531031B3DFB}" destId="{25030E8F-C394-4FCE-8B03-BD981D4E7052}" srcOrd="0" destOrd="0" presId="urn:microsoft.com/office/officeart/2005/8/layout/vList4"/>
    <dgm:cxn modelId="{4B902C8B-0089-47BB-A88D-3B0B57EA3CAB}" srcId="{0D9BCBC6-F818-4003-A0AC-82600C5FDBCC}" destId="{E3138B02-8551-4526-80BE-F531031B3DFB}" srcOrd="2" destOrd="0" parTransId="{E0CBF3EC-4E40-41EE-859F-270E91CB231B}" sibTransId="{E95C057A-6E91-45D2-893C-13B3F8D6C8F9}"/>
    <dgm:cxn modelId="{69377391-3210-4EBA-AA21-97CB3B727432}" srcId="{0D9BCBC6-F818-4003-A0AC-82600C5FDBCC}" destId="{928911F2-13D1-41E0-A9D3-2FD8C8F58E9A}" srcOrd="1" destOrd="0" parTransId="{786B916D-D37B-4F23-A930-1585FAE5B4BD}" sibTransId="{0F09C1BA-BC0B-4C8C-B9D5-7D29776696DA}"/>
    <dgm:cxn modelId="{2F90449E-AD34-4FD5-A429-173A9C376799}" srcId="{0D9BCBC6-F818-4003-A0AC-82600C5FDBCC}" destId="{2FCAC579-C41B-446F-8DB4-A470CDE51874}" srcOrd="3" destOrd="0" parTransId="{8E321C10-2518-4B14-8975-026AB699F083}" sibTransId="{62DF8A67-C861-45DA-B2AE-FCCE04E0D0FD}"/>
    <dgm:cxn modelId="{224778A5-44FA-4132-8D0D-7EF709D1B65F}" type="presOf" srcId="{2FCAC579-C41B-446F-8DB4-A470CDE51874}" destId="{93700C9F-AC8D-4A85-BE2F-9B535517D872}" srcOrd="0" destOrd="0" presId="urn:microsoft.com/office/officeart/2005/8/layout/vList4"/>
    <dgm:cxn modelId="{ABB4E4A5-C7FE-429F-807C-3D38968A125F}" type="presOf" srcId="{C93052EB-7321-40F7-82CE-0838D4559CA8}" destId="{BC363385-C06D-46EF-8D46-FCF94B6F3E52}" srcOrd="0" destOrd="0" presId="urn:microsoft.com/office/officeart/2005/8/layout/vList4"/>
    <dgm:cxn modelId="{97DB8BAA-A56E-4B7C-8C51-9BBB96B20E98}" type="presOf" srcId="{C93052EB-7321-40F7-82CE-0838D4559CA8}" destId="{D3E76ACE-6DCB-46C4-9FBC-854D9FFA43D4}" srcOrd="1" destOrd="0" presId="urn:microsoft.com/office/officeart/2005/8/layout/vList4"/>
    <dgm:cxn modelId="{FCE092AB-A8EE-430D-B916-4D7FDA4E2A0C}" type="presOf" srcId="{E3138B02-8551-4526-80BE-F531031B3DFB}" destId="{9C275046-7382-4273-8604-01DC38A1E5B1}" srcOrd="1" destOrd="0" presId="urn:microsoft.com/office/officeart/2005/8/layout/vList4"/>
    <dgm:cxn modelId="{EDE409C2-69EF-4EDF-B321-A5C2C5D5AA2E}" type="presOf" srcId="{EC65FB01-01F6-4D73-B5D7-825DAFF3FBB7}" destId="{8E92209A-4EF0-42C8-B997-2EC12F9E387D}" srcOrd="1" destOrd="0" presId="urn:microsoft.com/office/officeart/2005/8/layout/vList4"/>
    <dgm:cxn modelId="{F1656FD0-5FC0-4643-9608-9E0107B25025}" srcId="{0D9BCBC6-F818-4003-A0AC-82600C5FDBCC}" destId="{EC65FB01-01F6-4D73-B5D7-825DAFF3FBB7}" srcOrd="6" destOrd="0" parTransId="{03E9BECF-D2E7-4B91-9608-1C37DF34CF02}" sibTransId="{8D09798D-EFFA-49A2-BAE9-75BC4A8F7048}"/>
    <dgm:cxn modelId="{C58DE8E7-B1BF-45CB-BA88-8323A458843C}" type="presOf" srcId="{81CBC8F4-28F5-4C99-8289-7A69D912B084}" destId="{64B9228A-AEF4-46FB-804F-C5354CED0BE5}" srcOrd="0" destOrd="0" presId="urn:microsoft.com/office/officeart/2005/8/layout/vList4"/>
    <dgm:cxn modelId="{B124E2F9-32CB-4509-A093-9EB25BCBD630}" type="presOf" srcId="{EC65FB01-01F6-4D73-B5D7-825DAFF3FBB7}" destId="{9E0F06B4-BC91-4758-9B29-D75A599A3EA6}" srcOrd="0" destOrd="0" presId="urn:microsoft.com/office/officeart/2005/8/layout/vList4"/>
    <dgm:cxn modelId="{197EAFFA-704C-470C-ACDA-CCEE72C29DB6}" type="presOf" srcId="{0D9BCBC6-F818-4003-A0AC-82600C5FDBCC}" destId="{15C663BF-6177-4D2B-89A0-9E733B40AC13}" srcOrd="0" destOrd="0" presId="urn:microsoft.com/office/officeart/2005/8/layout/vList4"/>
    <dgm:cxn modelId="{EB9B3CFF-3E06-49FF-A914-CB244C31CC3D}" srcId="{0D9BCBC6-F818-4003-A0AC-82600C5FDBCC}" destId="{81CBC8F4-28F5-4C99-8289-7A69D912B084}" srcOrd="0" destOrd="0" parTransId="{5F191C24-3F03-4679-8D1E-0285892BF78B}" sibTransId="{9E48685B-378E-4D09-988A-EBD63225C9AB}"/>
    <dgm:cxn modelId="{9BCA647B-0CF3-4C15-B412-5D7862226247}" type="presParOf" srcId="{15C663BF-6177-4D2B-89A0-9E733B40AC13}" destId="{BF37094C-ACBC-4BE4-9BE7-A93A667FAB6E}" srcOrd="0" destOrd="0" presId="urn:microsoft.com/office/officeart/2005/8/layout/vList4"/>
    <dgm:cxn modelId="{1DE2D9C6-E351-497D-905A-20EA1B34BE1F}" type="presParOf" srcId="{BF37094C-ACBC-4BE4-9BE7-A93A667FAB6E}" destId="{64B9228A-AEF4-46FB-804F-C5354CED0BE5}" srcOrd="0" destOrd="0" presId="urn:microsoft.com/office/officeart/2005/8/layout/vList4"/>
    <dgm:cxn modelId="{F5E7793B-F2D1-4933-833A-FE2665C221B8}" type="presParOf" srcId="{BF37094C-ACBC-4BE4-9BE7-A93A667FAB6E}" destId="{E843EC7B-0D3E-418F-93EA-C894152B443E}" srcOrd="1" destOrd="0" presId="urn:microsoft.com/office/officeart/2005/8/layout/vList4"/>
    <dgm:cxn modelId="{4B1401D4-EFC7-4816-A95C-BB5AB5CD2FE9}" type="presParOf" srcId="{BF37094C-ACBC-4BE4-9BE7-A93A667FAB6E}" destId="{BB635F52-6D17-4F3E-A425-3504D93D0DA2}" srcOrd="2" destOrd="0" presId="urn:microsoft.com/office/officeart/2005/8/layout/vList4"/>
    <dgm:cxn modelId="{539DD348-1B8D-4D06-9428-704F59F72FD1}" type="presParOf" srcId="{15C663BF-6177-4D2B-89A0-9E733B40AC13}" destId="{DF88912F-A70E-43DF-851D-7219E7A764C2}" srcOrd="1" destOrd="0" presId="urn:microsoft.com/office/officeart/2005/8/layout/vList4"/>
    <dgm:cxn modelId="{6BB665B2-1313-4874-ABC1-65CE7D003DE7}" type="presParOf" srcId="{15C663BF-6177-4D2B-89A0-9E733B40AC13}" destId="{66C33268-BD46-4AEB-86A6-78F0A2643E5C}" srcOrd="2" destOrd="0" presId="urn:microsoft.com/office/officeart/2005/8/layout/vList4"/>
    <dgm:cxn modelId="{93CC6EBE-A42E-4806-B301-66B72BB1A96A}" type="presParOf" srcId="{66C33268-BD46-4AEB-86A6-78F0A2643E5C}" destId="{B19CFEB6-64F9-4CF0-8A07-5008F5F6DFF7}" srcOrd="0" destOrd="0" presId="urn:microsoft.com/office/officeart/2005/8/layout/vList4"/>
    <dgm:cxn modelId="{6D0B5D87-3C29-4BF1-93AA-7359AC3DBD2C}" type="presParOf" srcId="{66C33268-BD46-4AEB-86A6-78F0A2643E5C}" destId="{85151331-0979-4308-BC53-D9684252EDB0}" srcOrd="1" destOrd="0" presId="urn:microsoft.com/office/officeart/2005/8/layout/vList4"/>
    <dgm:cxn modelId="{43BAA879-499D-49E0-BFBC-8729FD13B2CD}" type="presParOf" srcId="{66C33268-BD46-4AEB-86A6-78F0A2643E5C}" destId="{692C8A99-BD39-473F-998D-18C852B824B4}" srcOrd="2" destOrd="0" presId="urn:microsoft.com/office/officeart/2005/8/layout/vList4"/>
    <dgm:cxn modelId="{7C7EB5FC-E2EF-421A-AF7A-0D0398A25F7F}" type="presParOf" srcId="{15C663BF-6177-4D2B-89A0-9E733B40AC13}" destId="{764D7044-B6E6-4EB0-B7C7-C61D3F15308E}" srcOrd="3" destOrd="0" presId="urn:microsoft.com/office/officeart/2005/8/layout/vList4"/>
    <dgm:cxn modelId="{29B0CB2E-2D6D-44EF-86F5-3B47596F4B33}" type="presParOf" srcId="{15C663BF-6177-4D2B-89A0-9E733B40AC13}" destId="{BDFE988C-8C60-4709-AB31-BCD18187FBDF}" srcOrd="4" destOrd="0" presId="urn:microsoft.com/office/officeart/2005/8/layout/vList4"/>
    <dgm:cxn modelId="{2FE3F181-14DD-4507-ACF6-1A6F1A27BDDF}" type="presParOf" srcId="{BDFE988C-8C60-4709-AB31-BCD18187FBDF}" destId="{25030E8F-C394-4FCE-8B03-BD981D4E7052}" srcOrd="0" destOrd="0" presId="urn:microsoft.com/office/officeart/2005/8/layout/vList4"/>
    <dgm:cxn modelId="{38F0B195-9B10-4F72-B3A2-FB05A08DC847}" type="presParOf" srcId="{BDFE988C-8C60-4709-AB31-BCD18187FBDF}" destId="{3D8B1113-B33F-4327-B8CE-90046344C441}" srcOrd="1" destOrd="0" presId="urn:microsoft.com/office/officeart/2005/8/layout/vList4"/>
    <dgm:cxn modelId="{52ACAF89-55A8-4DA5-8A3D-FC283D98DED2}" type="presParOf" srcId="{BDFE988C-8C60-4709-AB31-BCD18187FBDF}" destId="{9C275046-7382-4273-8604-01DC38A1E5B1}" srcOrd="2" destOrd="0" presId="urn:microsoft.com/office/officeart/2005/8/layout/vList4"/>
    <dgm:cxn modelId="{453E2932-2726-4825-BE39-2D14736AF3F7}" type="presParOf" srcId="{15C663BF-6177-4D2B-89A0-9E733B40AC13}" destId="{21439686-ED2A-4D36-B5C0-FE1C0E4143B4}" srcOrd="5" destOrd="0" presId="urn:microsoft.com/office/officeart/2005/8/layout/vList4"/>
    <dgm:cxn modelId="{51AE8B96-7C01-4784-AA8D-ABEC953A890E}" type="presParOf" srcId="{15C663BF-6177-4D2B-89A0-9E733B40AC13}" destId="{5370B4DB-E0A9-4327-9538-E53E8BF714C2}" srcOrd="6" destOrd="0" presId="urn:microsoft.com/office/officeart/2005/8/layout/vList4"/>
    <dgm:cxn modelId="{DB9E6D1B-DE15-4EAF-9511-28443C7FBE09}" type="presParOf" srcId="{5370B4DB-E0A9-4327-9538-E53E8BF714C2}" destId="{93700C9F-AC8D-4A85-BE2F-9B535517D872}" srcOrd="0" destOrd="0" presId="urn:microsoft.com/office/officeart/2005/8/layout/vList4"/>
    <dgm:cxn modelId="{D731AE73-A643-4CF2-9647-B4DD2C1A8295}" type="presParOf" srcId="{5370B4DB-E0A9-4327-9538-E53E8BF714C2}" destId="{D2C4DF24-D45B-48A0-B082-955B69105862}" srcOrd="1" destOrd="0" presId="urn:microsoft.com/office/officeart/2005/8/layout/vList4"/>
    <dgm:cxn modelId="{5567D24D-CAB5-4CDB-8606-E8AAF5CC8E83}" type="presParOf" srcId="{5370B4DB-E0A9-4327-9538-E53E8BF714C2}" destId="{51DDEE3B-526A-48D0-8530-275BCC8C86FF}" srcOrd="2" destOrd="0" presId="urn:microsoft.com/office/officeart/2005/8/layout/vList4"/>
    <dgm:cxn modelId="{7FF24714-D790-47E8-ABD8-A5E551A2BC1F}" type="presParOf" srcId="{15C663BF-6177-4D2B-89A0-9E733B40AC13}" destId="{153A2337-3DCD-4012-AC3C-E8F4EC3A751A}" srcOrd="7" destOrd="0" presId="urn:microsoft.com/office/officeart/2005/8/layout/vList4"/>
    <dgm:cxn modelId="{29A79F9C-9AAB-42DC-8F31-0717BE304A8B}" type="presParOf" srcId="{15C663BF-6177-4D2B-89A0-9E733B40AC13}" destId="{9FC9E4EF-2095-42D2-90E7-68DA09B3D88C}" srcOrd="8" destOrd="0" presId="urn:microsoft.com/office/officeart/2005/8/layout/vList4"/>
    <dgm:cxn modelId="{C1E07262-4775-4EE9-B5F9-EAC37CC9D69A}" type="presParOf" srcId="{9FC9E4EF-2095-42D2-90E7-68DA09B3D88C}" destId="{62380A8E-9836-469A-A918-306A936934A6}" srcOrd="0" destOrd="0" presId="urn:microsoft.com/office/officeart/2005/8/layout/vList4"/>
    <dgm:cxn modelId="{2E4E6A7A-2922-44AC-9A9A-2FDF949C1B97}" type="presParOf" srcId="{9FC9E4EF-2095-42D2-90E7-68DA09B3D88C}" destId="{87993B35-6250-4DC0-97A9-E473D929BBF3}" srcOrd="1" destOrd="0" presId="urn:microsoft.com/office/officeart/2005/8/layout/vList4"/>
    <dgm:cxn modelId="{5D13C9B1-77BD-4205-B71D-18C574088D60}" type="presParOf" srcId="{9FC9E4EF-2095-42D2-90E7-68DA09B3D88C}" destId="{EDCC7D13-0D67-476A-853D-524CD0AF176F}" srcOrd="2" destOrd="0" presId="urn:microsoft.com/office/officeart/2005/8/layout/vList4"/>
    <dgm:cxn modelId="{395DB937-2488-40B0-8FDE-82217EE89CB1}" type="presParOf" srcId="{15C663BF-6177-4D2B-89A0-9E733B40AC13}" destId="{1A3785C9-C69F-4DB9-825F-302DC1902A3F}" srcOrd="9" destOrd="0" presId="urn:microsoft.com/office/officeart/2005/8/layout/vList4"/>
    <dgm:cxn modelId="{BA3D1FEC-5738-4B17-A5EC-0E553A333507}" type="presParOf" srcId="{15C663BF-6177-4D2B-89A0-9E733B40AC13}" destId="{0E2426E3-B8C6-4125-A007-DCA3CE355518}" srcOrd="10" destOrd="0" presId="urn:microsoft.com/office/officeart/2005/8/layout/vList4"/>
    <dgm:cxn modelId="{5DC410EB-7745-4D91-9BA3-F9F22CCFD443}" type="presParOf" srcId="{0E2426E3-B8C6-4125-A007-DCA3CE355518}" destId="{BC363385-C06D-46EF-8D46-FCF94B6F3E52}" srcOrd="0" destOrd="0" presId="urn:microsoft.com/office/officeart/2005/8/layout/vList4"/>
    <dgm:cxn modelId="{9C84CCD3-884A-4129-8B0B-A317C21F275E}" type="presParOf" srcId="{0E2426E3-B8C6-4125-A007-DCA3CE355518}" destId="{0C3C0D91-F759-4295-B887-6E83F2DBA294}" srcOrd="1" destOrd="0" presId="urn:microsoft.com/office/officeart/2005/8/layout/vList4"/>
    <dgm:cxn modelId="{7D86DC07-C9C1-4117-832E-5997B9B76C5E}" type="presParOf" srcId="{0E2426E3-B8C6-4125-A007-DCA3CE355518}" destId="{D3E76ACE-6DCB-46C4-9FBC-854D9FFA43D4}" srcOrd="2" destOrd="0" presId="urn:microsoft.com/office/officeart/2005/8/layout/vList4"/>
    <dgm:cxn modelId="{7BAD8F1A-0C7D-4089-BA61-49B595301B58}" type="presParOf" srcId="{15C663BF-6177-4D2B-89A0-9E733B40AC13}" destId="{3771BFFB-2455-4EB3-BA5D-8065700B96D6}" srcOrd="11" destOrd="0" presId="urn:microsoft.com/office/officeart/2005/8/layout/vList4"/>
    <dgm:cxn modelId="{BE5E50CA-B5DF-491F-834F-7B2DBF12EA92}" type="presParOf" srcId="{15C663BF-6177-4D2B-89A0-9E733B40AC13}" destId="{B4016CBB-78A1-4160-BBC6-5104141554A3}" srcOrd="12" destOrd="0" presId="urn:microsoft.com/office/officeart/2005/8/layout/vList4"/>
    <dgm:cxn modelId="{3A5702ED-A317-48E6-8BAA-01F7A9239479}" type="presParOf" srcId="{B4016CBB-78A1-4160-BBC6-5104141554A3}" destId="{9E0F06B4-BC91-4758-9B29-D75A599A3EA6}" srcOrd="0" destOrd="0" presId="urn:microsoft.com/office/officeart/2005/8/layout/vList4"/>
    <dgm:cxn modelId="{8258EFC5-CE42-4174-8EA8-7E7E7597F8BE}" type="presParOf" srcId="{B4016CBB-78A1-4160-BBC6-5104141554A3}" destId="{314C7CF4-B9ED-4998-B940-DDCE303114E2}" srcOrd="1" destOrd="0" presId="urn:microsoft.com/office/officeart/2005/8/layout/vList4"/>
    <dgm:cxn modelId="{5E8569D1-7B83-436F-8D39-7A53625E3AF7}" type="presParOf" srcId="{B4016CBB-78A1-4160-BBC6-5104141554A3}" destId="{8E92209A-4EF0-42C8-B997-2EC12F9E387D}" srcOrd="2" destOrd="0" presId="urn:microsoft.com/office/officeart/2005/8/layout/vList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D4F01C-AF65-444D-A775-C561C5652FC0}"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DCD4729B-22DF-43A0-95B6-40E7657E5BB9}">
      <dgm:prSet phldrT="[Text]"/>
      <dgm:spPr>
        <a:solidFill>
          <a:schemeClr val="bg2">
            <a:lumMod val="75000"/>
          </a:schemeClr>
        </a:solidFill>
      </dgm:spPr>
      <dgm:t>
        <a:bodyPr/>
        <a:lstStyle/>
        <a:p>
          <a:r>
            <a:rPr lang="en-US" dirty="0"/>
            <a:t>4. APPLICATION</a:t>
          </a:r>
        </a:p>
      </dgm:t>
    </dgm:pt>
    <dgm:pt modelId="{24330E64-A721-4249-AC8E-0596AF8B0818}" type="parTrans" cxnId="{7643E2C4-8EF8-4957-AE04-3FF23DA4F6BB}">
      <dgm:prSet/>
      <dgm:spPr/>
      <dgm:t>
        <a:bodyPr/>
        <a:lstStyle/>
        <a:p>
          <a:endParaRPr lang="en-US"/>
        </a:p>
      </dgm:t>
    </dgm:pt>
    <dgm:pt modelId="{1A3DDB7D-3A29-4CC4-8C1A-E2B423F9274C}" type="sibTrans" cxnId="{7643E2C4-8EF8-4957-AE04-3FF23DA4F6BB}">
      <dgm:prSet/>
      <dgm:spPr/>
      <dgm:t>
        <a:bodyPr/>
        <a:lstStyle/>
        <a:p>
          <a:endParaRPr lang="en-US"/>
        </a:p>
      </dgm:t>
    </dgm:pt>
    <dgm:pt modelId="{BB555995-E7BC-467D-AFCA-BBD1FA2BB1D0}">
      <dgm:prSet phldrT="[Text]"/>
      <dgm:spPr/>
      <dgm:t>
        <a:bodyPr/>
        <a:lstStyle/>
        <a:p>
          <a:r>
            <a:rPr lang="en-US" dirty="0"/>
            <a:t>3. TRANSPORT</a:t>
          </a:r>
        </a:p>
      </dgm:t>
    </dgm:pt>
    <dgm:pt modelId="{CB86AB4C-70CB-4E0F-8C99-715EF9826CA8}" type="parTrans" cxnId="{E9AA758A-9BAE-4694-A0C0-59CCC0758427}">
      <dgm:prSet/>
      <dgm:spPr/>
      <dgm:t>
        <a:bodyPr/>
        <a:lstStyle/>
        <a:p>
          <a:endParaRPr lang="en-US"/>
        </a:p>
      </dgm:t>
    </dgm:pt>
    <dgm:pt modelId="{C7ABB21C-0DF4-4543-8696-FC650C734C94}" type="sibTrans" cxnId="{E9AA758A-9BAE-4694-A0C0-59CCC0758427}">
      <dgm:prSet/>
      <dgm:spPr/>
      <dgm:t>
        <a:bodyPr/>
        <a:lstStyle/>
        <a:p>
          <a:endParaRPr lang="en-US"/>
        </a:p>
      </dgm:t>
    </dgm:pt>
    <dgm:pt modelId="{A404F298-7837-4112-A065-E5DBD74B4BF2}">
      <dgm:prSet phldrT="[Text]"/>
      <dgm:spPr>
        <a:solidFill>
          <a:schemeClr val="accent6">
            <a:lumMod val="75000"/>
          </a:schemeClr>
        </a:solidFill>
      </dgm:spPr>
      <dgm:t>
        <a:bodyPr/>
        <a:lstStyle/>
        <a:p>
          <a:r>
            <a:rPr lang="en-US" dirty="0"/>
            <a:t>2. INTERNET	</a:t>
          </a:r>
        </a:p>
      </dgm:t>
    </dgm:pt>
    <dgm:pt modelId="{E5665634-A7C8-4D9C-A0E7-0F8F3E7A2116}" type="parTrans" cxnId="{A964ACC9-E594-40B1-B5EC-479094DC4DA0}">
      <dgm:prSet/>
      <dgm:spPr/>
      <dgm:t>
        <a:bodyPr/>
        <a:lstStyle/>
        <a:p>
          <a:endParaRPr lang="en-US"/>
        </a:p>
      </dgm:t>
    </dgm:pt>
    <dgm:pt modelId="{C78B4031-97E3-4B08-8EB5-F9026851ECBB}" type="sibTrans" cxnId="{A964ACC9-E594-40B1-B5EC-479094DC4DA0}">
      <dgm:prSet/>
      <dgm:spPr/>
      <dgm:t>
        <a:bodyPr/>
        <a:lstStyle/>
        <a:p>
          <a:endParaRPr lang="en-US"/>
        </a:p>
      </dgm:t>
    </dgm:pt>
    <dgm:pt modelId="{2EA7722C-A5AC-4D55-ABD3-40D8F6A9A5C2}">
      <dgm:prSet phldrT="[Text]"/>
      <dgm:spPr>
        <a:solidFill>
          <a:schemeClr val="accent2">
            <a:lumMod val="50000"/>
          </a:schemeClr>
        </a:solidFill>
      </dgm:spPr>
      <dgm:t>
        <a:bodyPr/>
        <a:lstStyle/>
        <a:p>
          <a:r>
            <a:rPr lang="en-US" dirty="0"/>
            <a:t>1. NETWORK INTERFACE</a:t>
          </a:r>
        </a:p>
      </dgm:t>
    </dgm:pt>
    <dgm:pt modelId="{6F3F00FB-FCA9-482F-B166-46543939BE8E}" type="parTrans" cxnId="{85D272BC-4F44-4B85-8E67-E89E64C195AC}">
      <dgm:prSet/>
      <dgm:spPr/>
      <dgm:t>
        <a:bodyPr/>
        <a:lstStyle/>
        <a:p>
          <a:endParaRPr lang="en-US"/>
        </a:p>
      </dgm:t>
    </dgm:pt>
    <dgm:pt modelId="{578398B6-EE81-4208-8A88-40AECF65BAE0}" type="sibTrans" cxnId="{85D272BC-4F44-4B85-8E67-E89E64C195AC}">
      <dgm:prSet/>
      <dgm:spPr/>
      <dgm:t>
        <a:bodyPr/>
        <a:lstStyle/>
        <a:p>
          <a:endParaRPr lang="en-US"/>
        </a:p>
      </dgm:t>
    </dgm:pt>
    <dgm:pt modelId="{80E67A6F-F6BA-42F7-9491-7C92B2ED7948}" type="pres">
      <dgm:prSet presAssocID="{42D4F01C-AF65-444D-A775-C561C5652FC0}" presName="linear" presStyleCnt="0">
        <dgm:presLayoutVars>
          <dgm:dir/>
          <dgm:resizeHandles val="exact"/>
        </dgm:presLayoutVars>
      </dgm:prSet>
      <dgm:spPr/>
    </dgm:pt>
    <dgm:pt modelId="{5B589ABC-DCB4-4920-8BF2-A71196344131}" type="pres">
      <dgm:prSet presAssocID="{DCD4729B-22DF-43A0-95B6-40E7657E5BB9}" presName="comp" presStyleCnt="0"/>
      <dgm:spPr/>
    </dgm:pt>
    <dgm:pt modelId="{826CC2CB-18BB-4E13-BA8B-7F902CAAC08D}" type="pres">
      <dgm:prSet presAssocID="{DCD4729B-22DF-43A0-95B6-40E7657E5BB9}" presName="box" presStyleLbl="node1" presStyleIdx="0" presStyleCnt="4" custScaleY="279983" custLinFactNeighborX="-1979" custLinFactNeighborY="-4494"/>
      <dgm:spPr/>
    </dgm:pt>
    <dgm:pt modelId="{0EE79B08-2496-49DE-A60B-BA83411891EE}" type="pres">
      <dgm:prSet presAssocID="{DCD4729B-22DF-43A0-95B6-40E7657E5BB9}" presName="img" presStyleLbl="fgImgPlace1" presStyleIdx="0" presStyleCnt="4"/>
      <dgm:spPr/>
    </dgm:pt>
    <dgm:pt modelId="{85844FF5-5275-423C-A571-5852DCE46CBE}" type="pres">
      <dgm:prSet presAssocID="{DCD4729B-22DF-43A0-95B6-40E7657E5BB9}" presName="text" presStyleLbl="node1" presStyleIdx="0" presStyleCnt="4">
        <dgm:presLayoutVars>
          <dgm:bulletEnabled val="1"/>
        </dgm:presLayoutVars>
      </dgm:prSet>
      <dgm:spPr/>
    </dgm:pt>
    <dgm:pt modelId="{8CD99D78-B971-4239-A194-F5676A38F6DA}" type="pres">
      <dgm:prSet presAssocID="{1A3DDB7D-3A29-4CC4-8C1A-E2B423F9274C}" presName="spacer" presStyleCnt="0"/>
      <dgm:spPr/>
    </dgm:pt>
    <dgm:pt modelId="{D594D04F-5224-4A19-B758-A04A8349E602}" type="pres">
      <dgm:prSet presAssocID="{BB555995-E7BC-467D-AFCA-BBD1FA2BB1D0}" presName="comp" presStyleCnt="0"/>
      <dgm:spPr/>
    </dgm:pt>
    <dgm:pt modelId="{443BDA13-0283-44AB-B4EC-3B7770D5C331}" type="pres">
      <dgm:prSet presAssocID="{BB555995-E7BC-467D-AFCA-BBD1FA2BB1D0}" presName="box" presStyleLbl="node1" presStyleIdx="1" presStyleCnt="4" custScaleY="61948" custLinFactNeighborY="-2496"/>
      <dgm:spPr/>
    </dgm:pt>
    <dgm:pt modelId="{383B37BF-FB8E-451B-B545-00D7D0025BC1}" type="pres">
      <dgm:prSet presAssocID="{BB555995-E7BC-467D-AFCA-BBD1FA2BB1D0}" presName="img" presStyleLbl="fgImgPlace1" presStyleIdx="1" presStyleCnt="4" custScaleY="48033"/>
      <dgm:spPr/>
    </dgm:pt>
    <dgm:pt modelId="{C673198B-010B-4124-A64C-E9726DD39E11}" type="pres">
      <dgm:prSet presAssocID="{BB555995-E7BC-467D-AFCA-BBD1FA2BB1D0}" presName="text" presStyleLbl="node1" presStyleIdx="1" presStyleCnt="4">
        <dgm:presLayoutVars>
          <dgm:bulletEnabled val="1"/>
        </dgm:presLayoutVars>
      </dgm:prSet>
      <dgm:spPr/>
    </dgm:pt>
    <dgm:pt modelId="{9B51B355-3643-4CAA-B63B-0F08F0F1390A}" type="pres">
      <dgm:prSet presAssocID="{C7ABB21C-0DF4-4543-8696-FC650C734C94}" presName="spacer" presStyleCnt="0"/>
      <dgm:spPr/>
    </dgm:pt>
    <dgm:pt modelId="{D7031035-C15D-45BB-91DE-857AA85C0C7F}" type="pres">
      <dgm:prSet presAssocID="{A404F298-7837-4112-A065-E5DBD74B4BF2}" presName="comp" presStyleCnt="0"/>
      <dgm:spPr/>
    </dgm:pt>
    <dgm:pt modelId="{8AE62AA0-8D56-4827-8B88-8319E621EC8F}" type="pres">
      <dgm:prSet presAssocID="{A404F298-7837-4112-A065-E5DBD74B4BF2}" presName="box" presStyleLbl="node1" presStyleIdx="2" presStyleCnt="4" custScaleY="77254"/>
      <dgm:spPr/>
    </dgm:pt>
    <dgm:pt modelId="{D555E26B-8197-41E3-9ACC-7B359A2C5EC4}" type="pres">
      <dgm:prSet presAssocID="{A404F298-7837-4112-A065-E5DBD74B4BF2}" presName="img" presStyleLbl="fgImgPlace1" presStyleIdx="2" presStyleCnt="4" custScaleY="43265"/>
      <dgm:spPr/>
    </dgm:pt>
    <dgm:pt modelId="{EAD55774-A30E-4B1F-A947-2BFE388E4F51}" type="pres">
      <dgm:prSet presAssocID="{A404F298-7837-4112-A065-E5DBD74B4BF2}" presName="text" presStyleLbl="node1" presStyleIdx="2" presStyleCnt="4">
        <dgm:presLayoutVars>
          <dgm:bulletEnabled val="1"/>
        </dgm:presLayoutVars>
      </dgm:prSet>
      <dgm:spPr/>
    </dgm:pt>
    <dgm:pt modelId="{C467746C-690F-42E0-9D75-29A98FE3419C}" type="pres">
      <dgm:prSet presAssocID="{C78B4031-97E3-4B08-8EB5-F9026851ECBB}" presName="spacer" presStyleCnt="0"/>
      <dgm:spPr/>
    </dgm:pt>
    <dgm:pt modelId="{9E1FBA1F-8461-4441-85AC-1C4D6AE338AD}" type="pres">
      <dgm:prSet presAssocID="{2EA7722C-A5AC-4D55-ABD3-40D8F6A9A5C2}" presName="comp" presStyleCnt="0"/>
      <dgm:spPr/>
    </dgm:pt>
    <dgm:pt modelId="{E50E6D48-F041-4D10-A913-494CD510DA37}" type="pres">
      <dgm:prSet presAssocID="{2EA7722C-A5AC-4D55-ABD3-40D8F6A9A5C2}" presName="box" presStyleLbl="node1" presStyleIdx="3" presStyleCnt="4" custScaleY="174484"/>
      <dgm:spPr/>
    </dgm:pt>
    <dgm:pt modelId="{586A7222-C3FB-448F-B836-AAEFEA948302}" type="pres">
      <dgm:prSet presAssocID="{2EA7722C-A5AC-4D55-ABD3-40D8F6A9A5C2}" presName="img" presStyleLbl="fgImgPlace1" presStyleIdx="3" presStyleCnt="4"/>
      <dgm:spPr/>
    </dgm:pt>
    <dgm:pt modelId="{31CE851F-E7DB-4F10-ADCB-8B86C0F867DE}" type="pres">
      <dgm:prSet presAssocID="{2EA7722C-A5AC-4D55-ABD3-40D8F6A9A5C2}" presName="text" presStyleLbl="node1" presStyleIdx="3" presStyleCnt="4">
        <dgm:presLayoutVars>
          <dgm:bulletEnabled val="1"/>
        </dgm:presLayoutVars>
      </dgm:prSet>
      <dgm:spPr/>
    </dgm:pt>
  </dgm:ptLst>
  <dgm:cxnLst>
    <dgm:cxn modelId="{B91FDE0F-DEE9-43EE-BE9B-C32367EAFE9A}" type="presOf" srcId="{2EA7722C-A5AC-4D55-ABD3-40D8F6A9A5C2}" destId="{31CE851F-E7DB-4F10-ADCB-8B86C0F867DE}" srcOrd="1" destOrd="0" presId="urn:microsoft.com/office/officeart/2005/8/layout/vList4"/>
    <dgm:cxn modelId="{52863113-5823-4509-A486-5F614372B255}" type="presOf" srcId="{A404F298-7837-4112-A065-E5DBD74B4BF2}" destId="{8AE62AA0-8D56-4827-8B88-8319E621EC8F}" srcOrd="0" destOrd="0" presId="urn:microsoft.com/office/officeart/2005/8/layout/vList4"/>
    <dgm:cxn modelId="{BC42B31D-64F0-406C-8651-537615740081}" type="presOf" srcId="{DCD4729B-22DF-43A0-95B6-40E7657E5BB9}" destId="{85844FF5-5275-423C-A571-5852DCE46CBE}" srcOrd="1" destOrd="0" presId="urn:microsoft.com/office/officeart/2005/8/layout/vList4"/>
    <dgm:cxn modelId="{2C20C151-69F0-4C15-A3EE-92866A3761B4}" type="presOf" srcId="{2EA7722C-A5AC-4D55-ABD3-40D8F6A9A5C2}" destId="{E50E6D48-F041-4D10-A913-494CD510DA37}" srcOrd="0" destOrd="0" presId="urn:microsoft.com/office/officeart/2005/8/layout/vList4"/>
    <dgm:cxn modelId="{E9AA758A-9BAE-4694-A0C0-59CCC0758427}" srcId="{42D4F01C-AF65-444D-A775-C561C5652FC0}" destId="{BB555995-E7BC-467D-AFCA-BBD1FA2BB1D0}" srcOrd="1" destOrd="0" parTransId="{CB86AB4C-70CB-4E0F-8C99-715EF9826CA8}" sibTransId="{C7ABB21C-0DF4-4543-8696-FC650C734C94}"/>
    <dgm:cxn modelId="{DE7BF49E-99FC-4A66-8C41-ECCE927E0A10}" type="presOf" srcId="{42D4F01C-AF65-444D-A775-C561C5652FC0}" destId="{80E67A6F-F6BA-42F7-9491-7C92B2ED7948}" srcOrd="0" destOrd="0" presId="urn:microsoft.com/office/officeart/2005/8/layout/vList4"/>
    <dgm:cxn modelId="{85D272BC-4F44-4B85-8E67-E89E64C195AC}" srcId="{42D4F01C-AF65-444D-A775-C561C5652FC0}" destId="{2EA7722C-A5AC-4D55-ABD3-40D8F6A9A5C2}" srcOrd="3" destOrd="0" parTransId="{6F3F00FB-FCA9-482F-B166-46543939BE8E}" sibTransId="{578398B6-EE81-4208-8A88-40AECF65BAE0}"/>
    <dgm:cxn modelId="{7643E2C4-8EF8-4957-AE04-3FF23DA4F6BB}" srcId="{42D4F01C-AF65-444D-A775-C561C5652FC0}" destId="{DCD4729B-22DF-43A0-95B6-40E7657E5BB9}" srcOrd="0" destOrd="0" parTransId="{24330E64-A721-4249-AC8E-0596AF8B0818}" sibTransId="{1A3DDB7D-3A29-4CC4-8C1A-E2B423F9274C}"/>
    <dgm:cxn modelId="{A964ACC9-E594-40B1-B5EC-479094DC4DA0}" srcId="{42D4F01C-AF65-444D-A775-C561C5652FC0}" destId="{A404F298-7837-4112-A065-E5DBD74B4BF2}" srcOrd="2" destOrd="0" parTransId="{E5665634-A7C8-4D9C-A0E7-0F8F3E7A2116}" sibTransId="{C78B4031-97E3-4B08-8EB5-F9026851ECBB}"/>
    <dgm:cxn modelId="{5B713DDB-9209-4A65-BABF-55A6B2BEE537}" type="presOf" srcId="{BB555995-E7BC-467D-AFCA-BBD1FA2BB1D0}" destId="{443BDA13-0283-44AB-B4EC-3B7770D5C331}" srcOrd="0" destOrd="0" presId="urn:microsoft.com/office/officeart/2005/8/layout/vList4"/>
    <dgm:cxn modelId="{5BF1E8E6-EFA4-421D-930C-85D1482882BA}" type="presOf" srcId="{A404F298-7837-4112-A065-E5DBD74B4BF2}" destId="{EAD55774-A30E-4B1F-A947-2BFE388E4F51}" srcOrd="1" destOrd="0" presId="urn:microsoft.com/office/officeart/2005/8/layout/vList4"/>
    <dgm:cxn modelId="{107F22F3-A57B-4BA4-BBF7-B77378D74D20}" type="presOf" srcId="{DCD4729B-22DF-43A0-95B6-40E7657E5BB9}" destId="{826CC2CB-18BB-4E13-BA8B-7F902CAAC08D}" srcOrd="0" destOrd="0" presId="urn:microsoft.com/office/officeart/2005/8/layout/vList4"/>
    <dgm:cxn modelId="{2F5442FA-FA57-41C6-97A5-AE91FED13349}" type="presOf" srcId="{BB555995-E7BC-467D-AFCA-BBD1FA2BB1D0}" destId="{C673198B-010B-4124-A64C-E9726DD39E11}" srcOrd="1" destOrd="0" presId="urn:microsoft.com/office/officeart/2005/8/layout/vList4"/>
    <dgm:cxn modelId="{6C8C1B36-B998-4F4C-9F4D-DC369D742F44}" type="presParOf" srcId="{80E67A6F-F6BA-42F7-9491-7C92B2ED7948}" destId="{5B589ABC-DCB4-4920-8BF2-A71196344131}" srcOrd="0" destOrd="0" presId="urn:microsoft.com/office/officeart/2005/8/layout/vList4"/>
    <dgm:cxn modelId="{8CAD7E07-C354-4B1A-B293-EECFE3AD57BA}" type="presParOf" srcId="{5B589ABC-DCB4-4920-8BF2-A71196344131}" destId="{826CC2CB-18BB-4E13-BA8B-7F902CAAC08D}" srcOrd="0" destOrd="0" presId="urn:microsoft.com/office/officeart/2005/8/layout/vList4"/>
    <dgm:cxn modelId="{30E25EBF-4D42-411A-9652-7F1392ABF565}" type="presParOf" srcId="{5B589ABC-DCB4-4920-8BF2-A71196344131}" destId="{0EE79B08-2496-49DE-A60B-BA83411891EE}" srcOrd="1" destOrd="0" presId="urn:microsoft.com/office/officeart/2005/8/layout/vList4"/>
    <dgm:cxn modelId="{D0694B69-129F-430A-838F-CD7D02B6589B}" type="presParOf" srcId="{5B589ABC-DCB4-4920-8BF2-A71196344131}" destId="{85844FF5-5275-423C-A571-5852DCE46CBE}" srcOrd="2" destOrd="0" presId="urn:microsoft.com/office/officeart/2005/8/layout/vList4"/>
    <dgm:cxn modelId="{DEA83BE5-BDCB-4124-9333-2EAFA21EAA59}" type="presParOf" srcId="{80E67A6F-F6BA-42F7-9491-7C92B2ED7948}" destId="{8CD99D78-B971-4239-A194-F5676A38F6DA}" srcOrd="1" destOrd="0" presId="urn:microsoft.com/office/officeart/2005/8/layout/vList4"/>
    <dgm:cxn modelId="{7B311EF2-AF92-4797-A1E3-9865C33947C8}" type="presParOf" srcId="{80E67A6F-F6BA-42F7-9491-7C92B2ED7948}" destId="{D594D04F-5224-4A19-B758-A04A8349E602}" srcOrd="2" destOrd="0" presId="urn:microsoft.com/office/officeart/2005/8/layout/vList4"/>
    <dgm:cxn modelId="{9644D3CC-ED60-48D4-91FB-91CAB0318AB7}" type="presParOf" srcId="{D594D04F-5224-4A19-B758-A04A8349E602}" destId="{443BDA13-0283-44AB-B4EC-3B7770D5C331}" srcOrd="0" destOrd="0" presId="urn:microsoft.com/office/officeart/2005/8/layout/vList4"/>
    <dgm:cxn modelId="{A3AD77B3-98AF-467E-A295-BA7C1A460BC4}" type="presParOf" srcId="{D594D04F-5224-4A19-B758-A04A8349E602}" destId="{383B37BF-FB8E-451B-B545-00D7D0025BC1}" srcOrd="1" destOrd="0" presId="urn:microsoft.com/office/officeart/2005/8/layout/vList4"/>
    <dgm:cxn modelId="{14408712-31BA-4B89-8C1E-01D5F4AD122B}" type="presParOf" srcId="{D594D04F-5224-4A19-B758-A04A8349E602}" destId="{C673198B-010B-4124-A64C-E9726DD39E11}" srcOrd="2" destOrd="0" presId="urn:microsoft.com/office/officeart/2005/8/layout/vList4"/>
    <dgm:cxn modelId="{597ED131-95BD-48B4-85D1-77423004889B}" type="presParOf" srcId="{80E67A6F-F6BA-42F7-9491-7C92B2ED7948}" destId="{9B51B355-3643-4CAA-B63B-0F08F0F1390A}" srcOrd="3" destOrd="0" presId="urn:microsoft.com/office/officeart/2005/8/layout/vList4"/>
    <dgm:cxn modelId="{E3B08F42-72D4-4434-8B00-A778641BBB3F}" type="presParOf" srcId="{80E67A6F-F6BA-42F7-9491-7C92B2ED7948}" destId="{D7031035-C15D-45BB-91DE-857AA85C0C7F}" srcOrd="4" destOrd="0" presId="urn:microsoft.com/office/officeart/2005/8/layout/vList4"/>
    <dgm:cxn modelId="{86926665-BE7C-446E-BC97-3A676684ED7A}" type="presParOf" srcId="{D7031035-C15D-45BB-91DE-857AA85C0C7F}" destId="{8AE62AA0-8D56-4827-8B88-8319E621EC8F}" srcOrd="0" destOrd="0" presId="urn:microsoft.com/office/officeart/2005/8/layout/vList4"/>
    <dgm:cxn modelId="{3DB5DC02-5C38-4A27-8761-20E2E4D2C0A0}" type="presParOf" srcId="{D7031035-C15D-45BB-91DE-857AA85C0C7F}" destId="{D555E26B-8197-41E3-9ACC-7B359A2C5EC4}" srcOrd="1" destOrd="0" presId="urn:microsoft.com/office/officeart/2005/8/layout/vList4"/>
    <dgm:cxn modelId="{53BD149E-07F6-495C-8104-29DC9D3FC9CE}" type="presParOf" srcId="{D7031035-C15D-45BB-91DE-857AA85C0C7F}" destId="{EAD55774-A30E-4B1F-A947-2BFE388E4F51}" srcOrd="2" destOrd="0" presId="urn:microsoft.com/office/officeart/2005/8/layout/vList4"/>
    <dgm:cxn modelId="{AA95537E-32D5-4B36-B808-7F66636FA195}" type="presParOf" srcId="{80E67A6F-F6BA-42F7-9491-7C92B2ED7948}" destId="{C467746C-690F-42E0-9D75-29A98FE3419C}" srcOrd="5" destOrd="0" presId="urn:microsoft.com/office/officeart/2005/8/layout/vList4"/>
    <dgm:cxn modelId="{F46B376C-57AC-4336-A348-8348DFDB5B3B}" type="presParOf" srcId="{80E67A6F-F6BA-42F7-9491-7C92B2ED7948}" destId="{9E1FBA1F-8461-4441-85AC-1C4D6AE338AD}" srcOrd="6" destOrd="0" presId="urn:microsoft.com/office/officeart/2005/8/layout/vList4"/>
    <dgm:cxn modelId="{65867F34-F008-4E46-B7A6-7616F72BADC2}" type="presParOf" srcId="{9E1FBA1F-8461-4441-85AC-1C4D6AE338AD}" destId="{E50E6D48-F041-4D10-A913-494CD510DA37}" srcOrd="0" destOrd="0" presId="urn:microsoft.com/office/officeart/2005/8/layout/vList4"/>
    <dgm:cxn modelId="{593FC8E9-64BA-40E2-9221-F4B09A2B83E7}" type="presParOf" srcId="{9E1FBA1F-8461-4441-85AC-1C4D6AE338AD}" destId="{586A7222-C3FB-448F-B836-AAEFEA948302}" srcOrd="1" destOrd="0" presId="urn:microsoft.com/office/officeart/2005/8/layout/vList4"/>
    <dgm:cxn modelId="{64B7E20A-9E6F-4A17-8265-E7421C47D6F9}" type="presParOf" srcId="{9E1FBA1F-8461-4441-85AC-1C4D6AE338AD}" destId="{31CE851F-E7DB-4F10-ADCB-8B86C0F867DE}" srcOrd="2" destOrd="0" presId="urn:microsoft.com/office/officeart/2005/8/layout/vList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9228A-AEF4-46FB-804F-C5354CED0BE5}">
      <dsp:nvSpPr>
        <dsp:cNvPr id="0" name=""/>
        <dsp:cNvSpPr/>
      </dsp:nvSpPr>
      <dsp:spPr>
        <a:xfrm>
          <a:off x="0" y="0"/>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7. APPLICATION</a:t>
          </a:r>
        </a:p>
      </dsp:txBody>
      <dsp:txXfrm>
        <a:off x="614655" y="0"/>
        <a:ext cx="2255773" cy="405697"/>
      </dsp:txXfrm>
    </dsp:sp>
    <dsp:sp modelId="{E843EC7B-0D3E-418F-93EA-C894152B443E}">
      <dsp:nvSpPr>
        <dsp:cNvPr id="0" name=""/>
        <dsp:cNvSpPr/>
      </dsp:nvSpPr>
      <dsp:spPr>
        <a:xfrm>
          <a:off x="40569" y="40569"/>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CFEB6-64F9-4CF0-8A07-5008F5F6DFF7}">
      <dsp:nvSpPr>
        <dsp:cNvPr id="0" name=""/>
        <dsp:cNvSpPr/>
      </dsp:nvSpPr>
      <dsp:spPr>
        <a:xfrm>
          <a:off x="0" y="446267"/>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6. PRESENTATION</a:t>
          </a:r>
        </a:p>
      </dsp:txBody>
      <dsp:txXfrm>
        <a:off x="614655" y="446267"/>
        <a:ext cx="2255773" cy="405697"/>
      </dsp:txXfrm>
    </dsp:sp>
    <dsp:sp modelId="{85151331-0979-4308-BC53-D9684252EDB0}">
      <dsp:nvSpPr>
        <dsp:cNvPr id="0" name=""/>
        <dsp:cNvSpPr/>
      </dsp:nvSpPr>
      <dsp:spPr>
        <a:xfrm>
          <a:off x="40569" y="48683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030E8F-C394-4FCE-8B03-BD981D4E7052}">
      <dsp:nvSpPr>
        <dsp:cNvPr id="0" name=""/>
        <dsp:cNvSpPr/>
      </dsp:nvSpPr>
      <dsp:spPr>
        <a:xfrm>
          <a:off x="0" y="892534"/>
          <a:ext cx="2870429" cy="405697"/>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5. SESSION</a:t>
          </a:r>
        </a:p>
      </dsp:txBody>
      <dsp:txXfrm>
        <a:off x="614655" y="892534"/>
        <a:ext cx="2255773" cy="405697"/>
      </dsp:txXfrm>
    </dsp:sp>
    <dsp:sp modelId="{3D8B1113-B33F-4327-B8CE-90046344C441}">
      <dsp:nvSpPr>
        <dsp:cNvPr id="0" name=""/>
        <dsp:cNvSpPr/>
      </dsp:nvSpPr>
      <dsp:spPr>
        <a:xfrm>
          <a:off x="5671" y="916966"/>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700C9F-AC8D-4A85-BE2F-9B535517D872}">
      <dsp:nvSpPr>
        <dsp:cNvPr id="0" name=""/>
        <dsp:cNvSpPr/>
      </dsp:nvSpPr>
      <dsp:spPr>
        <a:xfrm>
          <a:off x="0" y="1338801"/>
          <a:ext cx="2870429" cy="40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4. TRANSPORT</a:t>
          </a:r>
        </a:p>
      </dsp:txBody>
      <dsp:txXfrm>
        <a:off x="614655" y="1338801"/>
        <a:ext cx="2255773" cy="405697"/>
      </dsp:txXfrm>
    </dsp:sp>
    <dsp:sp modelId="{D2C4DF24-D45B-48A0-B082-955B69105862}">
      <dsp:nvSpPr>
        <dsp:cNvPr id="0" name=""/>
        <dsp:cNvSpPr/>
      </dsp:nvSpPr>
      <dsp:spPr>
        <a:xfrm>
          <a:off x="40569" y="1379370"/>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380A8E-9836-469A-A918-306A936934A6}">
      <dsp:nvSpPr>
        <dsp:cNvPr id="0" name=""/>
        <dsp:cNvSpPr/>
      </dsp:nvSpPr>
      <dsp:spPr>
        <a:xfrm>
          <a:off x="0" y="1785068"/>
          <a:ext cx="2870429" cy="40569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3. NETWORK</a:t>
          </a:r>
        </a:p>
      </dsp:txBody>
      <dsp:txXfrm>
        <a:off x="614655" y="1785068"/>
        <a:ext cx="2255773" cy="405697"/>
      </dsp:txXfrm>
    </dsp:sp>
    <dsp:sp modelId="{87993B35-6250-4DC0-97A9-E473D929BBF3}">
      <dsp:nvSpPr>
        <dsp:cNvPr id="0" name=""/>
        <dsp:cNvSpPr/>
      </dsp:nvSpPr>
      <dsp:spPr>
        <a:xfrm>
          <a:off x="40569" y="1825637"/>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363385-C06D-46EF-8D46-FCF94B6F3E52}">
      <dsp:nvSpPr>
        <dsp:cNvPr id="0" name=""/>
        <dsp:cNvSpPr/>
      </dsp:nvSpPr>
      <dsp:spPr>
        <a:xfrm>
          <a:off x="0" y="2231335"/>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2. DATA LINK</a:t>
          </a:r>
        </a:p>
      </dsp:txBody>
      <dsp:txXfrm>
        <a:off x="614655" y="2231335"/>
        <a:ext cx="2255773" cy="405697"/>
      </dsp:txXfrm>
    </dsp:sp>
    <dsp:sp modelId="{0C3C0D91-F759-4295-B887-6E83F2DBA294}">
      <dsp:nvSpPr>
        <dsp:cNvPr id="0" name=""/>
        <dsp:cNvSpPr/>
      </dsp:nvSpPr>
      <dsp:spPr>
        <a:xfrm>
          <a:off x="40569" y="2271904"/>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0F06B4-BC91-4758-9B29-D75A599A3EA6}">
      <dsp:nvSpPr>
        <dsp:cNvPr id="0" name=""/>
        <dsp:cNvSpPr/>
      </dsp:nvSpPr>
      <dsp:spPr>
        <a:xfrm>
          <a:off x="0" y="2677602"/>
          <a:ext cx="2870429" cy="40569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1. PHYSICAL </a:t>
          </a:r>
        </a:p>
      </dsp:txBody>
      <dsp:txXfrm>
        <a:off x="614655" y="2677602"/>
        <a:ext cx="2255773" cy="405697"/>
      </dsp:txXfrm>
    </dsp:sp>
    <dsp:sp modelId="{314C7CF4-B9ED-4998-B940-DDCE303114E2}">
      <dsp:nvSpPr>
        <dsp:cNvPr id="0" name=""/>
        <dsp:cNvSpPr/>
      </dsp:nvSpPr>
      <dsp:spPr>
        <a:xfrm>
          <a:off x="40569" y="2718172"/>
          <a:ext cx="574085" cy="324557"/>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CC2CB-18BB-4E13-BA8B-7F902CAAC08D}">
      <dsp:nvSpPr>
        <dsp:cNvPr id="0" name=""/>
        <dsp:cNvSpPr/>
      </dsp:nvSpPr>
      <dsp:spPr>
        <a:xfrm>
          <a:off x="0" y="0"/>
          <a:ext cx="3050690" cy="1370874"/>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4. APPLICATION</a:t>
          </a:r>
        </a:p>
      </dsp:txBody>
      <dsp:txXfrm>
        <a:off x="659100" y="0"/>
        <a:ext cx="2391589" cy="1370874"/>
      </dsp:txXfrm>
    </dsp:sp>
    <dsp:sp modelId="{0EE79B08-2496-49DE-A60B-BA83411891EE}">
      <dsp:nvSpPr>
        <dsp:cNvPr id="0" name=""/>
        <dsp:cNvSpPr/>
      </dsp:nvSpPr>
      <dsp:spPr>
        <a:xfrm>
          <a:off x="48962" y="489586"/>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3BDA13-0283-44AB-B4EC-3B7770D5C331}">
      <dsp:nvSpPr>
        <dsp:cNvPr id="0" name=""/>
        <dsp:cNvSpPr/>
      </dsp:nvSpPr>
      <dsp:spPr>
        <a:xfrm>
          <a:off x="0" y="1407616"/>
          <a:ext cx="3050690" cy="30331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3. TRANSPORT</a:t>
          </a:r>
        </a:p>
      </dsp:txBody>
      <dsp:txXfrm>
        <a:off x="659100" y="1407616"/>
        <a:ext cx="2391589" cy="303314"/>
      </dsp:txXfrm>
    </dsp:sp>
    <dsp:sp modelId="{383B37BF-FB8E-451B-B545-00D7D0025BC1}">
      <dsp:nvSpPr>
        <dsp:cNvPr id="0" name=""/>
        <dsp:cNvSpPr/>
      </dsp:nvSpPr>
      <dsp:spPr>
        <a:xfrm>
          <a:off x="48962" y="1477421"/>
          <a:ext cx="610138" cy="188146"/>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E62AA0-8D56-4827-8B88-8319E621EC8F}">
      <dsp:nvSpPr>
        <dsp:cNvPr id="0" name=""/>
        <dsp:cNvSpPr/>
      </dsp:nvSpPr>
      <dsp:spPr>
        <a:xfrm>
          <a:off x="0" y="1772115"/>
          <a:ext cx="3050690" cy="378257"/>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2. INTERNET	</a:t>
          </a:r>
        </a:p>
      </dsp:txBody>
      <dsp:txXfrm>
        <a:off x="659100" y="1772115"/>
        <a:ext cx="2391589" cy="378257"/>
      </dsp:txXfrm>
    </dsp:sp>
    <dsp:sp modelId="{D555E26B-8197-41E3-9ACC-7B359A2C5EC4}">
      <dsp:nvSpPr>
        <dsp:cNvPr id="0" name=""/>
        <dsp:cNvSpPr/>
      </dsp:nvSpPr>
      <dsp:spPr>
        <a:xfrm>
          <a:off x="48962" y="1876508"/>
          <a:ext cx="610138" cy="169470"/>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0E6D48-F041-4D10-A913-494CD510DA37}">
      <dsp:nvSpPr>
        <dsp:cNvPr id="0" name=""/>
        <dsp:cNvSpPr/>
      </dsp:nvSpPr>
      <dsp:spPr>
        <a:xfrm>
          <a:off x="0" y="2199335"/>
          <a:ext cx="3050690" cy="85432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1. NETWORK INTERFACE</a:t>
          </a:r>
        </a:p>
      </dsp:txBody>
      <dsp:txXfrm>
        <a:off x="659100" y="2199335"/>
        <a:ext cx="2391589" cy="854322"/>
      </dsp:txXfrm>
    </dsp:sp>
    <dsp:sp modelId="{586A7222-C3FB-448F-B836-AAEFEA948302}">
      <dsp:nvSpPr>
        <dsp:cNvPr id="0" name=""/>
        <dsp:cNvSpPr/>
      </dsp:nvSpPr>
      <dsp:spPr>
        <a:xfrm>
          <a:off x="48962" y="2430645"/>
          <a:ext cx="610138" cy="391702"/>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884549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939626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824738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1461308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665096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1190227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buFont typeface="Wingdings" pitchFamily="2" charset="2"/>
              <a:buChar char="§"/>
            </a:pPr>
            <a:r>
              <a:rPr lang="en-US" sz="1600" i="1" dirty="0"/>
              <a:t>IBM and Digital Equipment Corporation</a:t>
            </a:r>
          </a:p>
          <a:p>
            <a:pPr lvl="1">
              <a:buFont typeface="Wingdings" pitchFamily="2" charset="2"/>
              <a:buChar char="§"/>
            </a:pPr>
            <a:r>
              <a:rPr lang="en-US" sz="1600" i="1" dirty="0"/>
              <a:t>International Standards Organization</a:t>
            </a:r>
          </a:p>
          <a:p>
            <a:pPr lvl="1">
              <a:buFont typeface="Wingdings" pitchFamily="2" charset="2"/>
              <a:buChar char="§"/>
            </a:pPr>
            <a:r>
              <a:rPr lang="en-US" sz="1600" i="1" dirty="0"/>
              <a:t>Layered Approach and its Importance</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930466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4100180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157061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18045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6904362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30290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100348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457461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1204964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24710206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877629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3283670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4205650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118845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22909812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31517933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28069980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865949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HUNK">
    <p:bg>
      <p:bgPr>
        <a:solidFill>
          <a:srgbClr val="FFFFFF"/>
        </a:solidFill>
        <a:effectLst/>
      </p:bgPr>
    </p:bg>
    <p:spTree>
      <p:nvGrpSpPr>
        <p:cNvPr id="1" name=""/>
        <p:cNvGrpSpPr/>
        <p:nvPr/>
      </p:nvGrpSpPr>
      <p:grpSpPr>
        <a:xfrm>
          <a:off x="0" y="0"/>
          <a:ext cx="0" cy="0"/>
          <a:chOff x="0" y="0"/>
          <a:chExt cx="0" cy="0"/>
        </a:xfrm>
      </p:grpSpPr>
      <p:sp>
        <p:nvSpPr>
          <p:cNvPr id="2" name="Object1"/>
          <p:cNvSpPr>
            <a:spLocks noGrp="1"/>
          </p:cNvSpPr>
          <p:nvPr>
            <p:ph type="body" idx="100" hasCustomPrompt="1"/>
          </p:nvPr>
        </p:nvSpPr>
        <p:spPr>
          <a:xfrm>
            <a:off x="0" y="365760"/>
            <a:ext cx="12192000" cy="1219200"/>
          </a:xfrm>
          <a:prstGeom prst="rect">
            <a:avLst/>
          </a:prstGeom>
          <a:noFill/>
          <a:ln/>
        </p:spPr>
        <p:txBody>
          <a:bodyPr wrap="square" rtlCol="0"/>
          <a:lstStyle>
            <a:lvl1pPr marL="0" indent="0">
              <a:buNone/>
              <a:defRPr lang="en-US" sz="2933" dirty="0">
                <a:solidFill>
                  <a:srgbClr val="024C69"/>
                </a:solidFill>
                <a:latin typeface="Arial" pitchFamily="34" charset="0"/>
                <a:ea typeface="Arial" pitchFamily="34" charset="-122"/>
                <a:cs typeface="Arial" pitchFamily="34" charset="-120"/>
              </a:defRPr>
            </a:lvl1pPr>
          </a:lstStyle>
          <a:p>
            <a:pPr marL="0" indent="0">
              <a:buNone/>
            </a:pPr>
            <a:r>
              <a:rPr lang="en-US" sz="2933" dirty="0">
                <a:solidFill>
                  <a:srgbClr val="024C69"/>
                </a:solidFill>
                <a:latin typeface="Arial" pitchFamily="34" charset="0"/>
                <a:ea typeface="Arial" pitchFamily="34" charset="-122"/>
                <a:cs typeface="Arial" pitchFamily="34" charset="-120"/>
              </a:rPr>
              <a:t>(custom placeholder text!)</a:t>
            </a:r>
            <a:endParaRPr lang="en-US" sz="2933" dirty="0"/>
          </a:p>
        </p:txBody>
      </p:sp>
      <p:sp>
        <p:nvSpPr>
          <p:cNvPr id="3" name="Object2"/>
          <p:cNvSpPr>
            <a:spLocks noGrp="1"/>
          </p:cNvSpPr>
          <p:nvPr>
            <p:ph type="body" idx="101" hasCustomPrompt="1"/>
          </p:nvPr>
        </p:nvSpPr>
        <p:spPr>
          <a:xfrm>
            <a:off x="0" y="0"/>
            <a:ext cx="12192000" cy="365760"/>
          </a:xfrm>
          <a:prstGeom prst="rect">
            <a:avLst/>
          </a:prstGeom>
          <a:noFill/>
          <a:ln/>
        </p:spPr>
        <p:txBody>
          <a:bodyPr wrap="square" rtlCol="0"/>
          <a:lstStyle>
            <a:lvl1pPr marL="0" indent="0">
              <a:buNone/>
              <a:defRPr lang="en-US" sz="2133" dirty="0">
                <a:solidFill>
                  <a:srgbClr val="024C69"/>
                </a:solidFill>
                <a:latin typeface="Arial" pitchFamily="34" charset="0"/>
                <a:ea typeface="Arial" pitchFamily="34" charset="-122"/>
                <a:cs typeface="Arial" pitchFamily="34" charset="-120"/>
              </a:defRPr>
            </a:lvl1pPr>
          </a:lstStyle>
          <a:p>
            <a:pPr marL="0" indent="0">
              <a:buNone/>
            </a:pPr>
            <a:r>
              <a:rPr lang="en-US" sz="2133" dirty="0">
                <a:solidFill>
                  <a:srgbClr val="024C69"/>
                </a:solidFill>
                <a:latin typeface="Arial" pitchFamily="34" charset="0"/>
                <a:ea typeface="Arial" pitchFamily="34" charset="-122"/>
                <a:cs typeface="Arial" pitchFamily="34" charset="-120"/>
              </a:rPr>
              <a:t>(custom placeholder text!)</a:t>
            </a:r>
            <a:endParaRPr lang="en-US" sz="2133" dirty="0"/>
          </a:p>
        </p:txBody>
      </p:sp>
      <p:sp>
        <p:nvSpPr>
          <p:cNvPr id="4" name="Object3"/>
          <p:cNvSpPr/>
          <p:nvPr/>
        </p:nvSpPr>
        <p:spPr>
          <a:xfrm>
            <a:off x="1219200" y="6172200"/>
            <a:ext cx="10363200" cy="304800"/>
          </a:xfrm>
          <a:prstGeom prst="rect">
            <a:avLst/>
          </a:prstGeom>
          <a:noFill/>
          <a:ln/>
        </p:spPr>
        <p:txBody>
          <a:bodyPr wrap="square" rtlCol="0" anchor="t">
            <a:normAutofit/>
          </a:bodyPr>
          <a:lstStyle/>
          <a:p>
            <a:pPr algn="r"/>
            <a:r>
              <a:rPr lang="en-US" sz="800" dirty="0">
                <a:solidFill>
                  <a:srgbClr val="D9D9D9"/>
                </a:solidFill>
              </a:rPr>
              <a:t>© 2020  Cisco and/or its affiliates. All rights reserved.   Cisco Confidential</a:t>
            </a:r>
            <a:endParaRPr lang="en-US" sz="800" dirty="0"/>
          </a:p>
        </p:txBody>
      </p:sp>
      <p:pic>
        <p:nvPicPr>
          <p:cNvPr id="5" name="Object 4" descr="/Users/phillipball/Projects/Cisco/Netacad 3/netacad-vudu/src/pptx/assets/Cisco_logo_sm.png"/>
          <p:cNvPicPr>
            <a:picLocks noChangeAspect="1"/>
          </p:cNvPicPr>
          <p:nvPr/>
        </p:nvPicPr>
        <p:blipFill>
          <a:blip r:embed="rId2"/>
          <a:stretch>
            <a:fillRect/>
          </a:stretch>
        </p:blipFill>
        <p:spPr>
          <a:xfrm>
            <a:off x="609600" y="6172200"/>
            <a:ext cx="487680" cy="243840"/>
          </a:xfrm>
          <a:prstGeom prst="rect">
            <a:avLst/>
          </a:prstGeom>
        </p:spPr>
      </p:pic>
    </p:spTree>
    <p:extLst>
      <p:ext uri="{BB962C8B-B14F-4D97-AF65-F5344CB8AC3E}">
        <p14:creationId xmlns:p14="http://schemas.microsoft.com/office/powerpoint/2010/main" val="2565395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2/9/2024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netacad.com/courses/packet-tracer/introduction-packet-tracer"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1.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3.PNG"/><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 Id="rId5" Type="http://schemas.openxmlformats.org/officeDocument/2006/relationships/image" Target="../media/image18.png"/><Relationship Id="rId4" Type="http://schemas.openxmlformats.org/officeDocument/2006/relationships/image" Target="../media/image17.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gi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 Id="rId5" Type="http://schemas.openxmlformats.org/officeDocument/2006/relationships/image" Target="../media/image21.pn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notesSlide" Target="../notesSlides/notesSlide9.xml"/><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slideLayout" Target="../slideLayouts/slideLayout4.xml"/><Relationship Id="rId1" Type="http://schemas.openxmlformats.org/officeDocument/2006/relationships/tags" Target="../tags/tag9.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0.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3.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9.png"/><Relationship Id="rId2" Type="http://schemas.openxmlformats.org/officeDocument/2006/relationships/slideLayout" Target="../slideLayouts/slideLayout4.xml"/><Relationship Id="rId1" Type="http://schemas.openxmlformats.org/officeDocument/2006/relationships/tags" Target="../tags/tag1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5.xml"/><Relationship Id="rId5" Type="http://schemas.openxmlformats.org/officeDocument/2006/relationships/image" Target="../media/image30.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6.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7.xml"/><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8.xml"/><Relationship Id="rId5" Type="http://schemas.openxmlformats.org/officeDocument/2006/relationships/image" Target="../media/image35.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0.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43.png"/><Relationship Id="rId2" Type="http://schemas.openxmlformats.org/officeDocument/2006/relationships/slideLayout" Target="../slideLayouts/slideLayout4.xml"/><Relationship Id="rId1" Type="http://schemas.openxmlformats.org/officeDocument/2006/relationships/tags" Target="../tags/tag2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2.xml"/><Relationship Id="rId5" Type="http://schemas.openxmlformats.org/officeDocument/2006/relationships/image" Target="../media/image45.png"/><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2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Communication</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862322"/>
          </a:xfrm>
          <a:prstGeom prst="rect">
            <a:avLst/>
          </a:prstGeom>
        </p:spPr>
        <p:txBody>
          <a:bodyPr wrap="square">
            <a:spAutoFit/>
          </a:bodyPr>
          <a:lstStyle/>
          <a:p>
            <a:pPr algn="just"/>
            <a:r>
              <a:rPr lang="en-GB" i="1" dirty="0"/>
              <a:t>During our previous lectures, we discussed the concept of network, its entities (data, devices), metrics (bandwidth, throughput), roles (server, client/host) and components.  </a:t>
            </a:r>
            <a:endParaRPr lang="en-GB" dirty="0"/>
          </a:p>
          <a:p>
            <a:pPr algn="just"/>
            <a:endParaRPr lang="en-GB" i="1" dirty="0"/>
          </a:p>
          <a:p>
            <a:pPr algn="just"/>
            <a:r>
              <a:rPr lang="en-GB" i="1" dirty="0"/>
              <a:t>Finally, the importance of documenting the network was elaborated.</a:t>
            </a:r>
            <a:endParaRPr lang="en-GB" dirty="0"/>
          </a:p>
          <a:p>
            <a:pPr algn="just"/>
            <a:endParaRPr lang="en-GB" i="1" dirty="0"/>
          </a:p>
          <a:p>
            <a:pPr algn="just"/>
            <a:r>
              <a:rPr lang="en-GB" i="1" dirty="0"/>
              <a:t>We also discussed the Coursework. The coursework is available on your Moodle course page.</a:t>
            </a:r>
            <a:endParaRPr lang="en-GB" dirty="0">
              <a:effectLst/>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2585323"/>
          </a:xfrm>
          <a:prstGeom prst="rect">
            <a:avLst/>
          </a:prstGeom>
        </p:spPr>
        <p:txBody>
          <a:bodyPr wrap="square">
            <a:spAutoFit/>
          </a:bodyPr>
          <a:lstStyle/>
          <a:p>
            <a:pPr fontAlgn="t"/>
            <a:r>
              <a:rPr lang="en-US" b="1" dirty="0">
                <a:solidFill>
                  <a:schemeClr val="bg1"/>
                </a:solidFill>
              </a:rPr>
              <a:t>Previous Class</a:t>
            </a:r>
          </a:p>
          <a:p>
            <a:pPr marL="285750" indent="-285750" fontAlgn="t">
              <a:buFont typeface="Wingdings" panose="05000000000000000000" pitchFamily="2" charset="2"/>
              <a:buChar char="ü"/>
            </a:pPr>
            <a:r>
              <a:rPr lang="en-US" dirty="0">
                <a:solidFill>
                  <a:schemeClr val="bg1"/>
                </a:solidFill>
              </a:rPr>
              <a:t>Network Types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Data Transmission</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Bandwidth and Throughput</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Clients and Servers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Components</a:t>
            </a:r>
          </a:p>
          <a:p>
            <a:pPr marL="285750" indent="-285750" fontAlgn="t">
              <a:buFont typeface="Wingdings" panose="05000000000000000000" pitchFamily="2" charset="2"/>
              <a:buChar char="ü"/>
            </a:pPr>
            <a:r>
              <a:rPr lang="en-US" dirty="0">
                <a:solidFill>
                  <a:schemeClr val="bg1"/>
                </a:solidFill>
              </a:rPr>
              <a:t>Wireless Networks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Local Network Connections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Documentation</a:t>
            </a:r>
            <a:endParaRPr lang="en-GB" b="1"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308324"/>
          </a:xfrm>
          <a:prstGeom prst="rect">
            <a:avLst/>
          </a:prstGeom>
        </p:spPr>
        <p:txBody>
          <a:bodyPr wrap="square">
            <a:spAutoFit/>
          </a:bodyPr>
          <a:lstStyle/>
          <a:p>
            <a:pPr algn="just">
              <a:spcBef>
                <a:spcPts val="0"/>
              </a:spcBef>
            </a:pPr>
            <a:r>
              <a:rPr lang="en-US" i="1" dirty="0">
                <a:solidFill>
                  <a:srgbClr val="FF0000"/>
                </a:solidFill>
              </a:rPr>
              <a:t>So far Tutorial session: Sign up to Introduction to Packet Tracer Course, Download the latest packet tracer file, Install and complete a simple activity. Simultaneously, complete the 10 hours independent learning and get your certificate/ digital badge.</a:t>
            </a:r>
          </a:p>
          <a:p>
            <a:pPr algn="just">
              <a:spcBef>
                <a:spcPts val="0"/>
              </a:spcBef>
            </a:pPr>
            <a:endParaRPr lang="en-US" i="1" dirty="0">
              <a:solidFill>
                <a:srgbClr val="FF0000"/>
              </a:solidFill>
            </a:endParaRPr>
          </a:p>
          <a:p>
            <a:pPr algn="just">
              <a:spcBef>
                <a:spcPts val="0"/>
              </a:spcBef>
            </a:pPr>
            <a:r>
              <a:rPr lang="en-US" i="1" dirty="0">
                <a:solidFill>
                  <a:srgbClr val="FF0000"/>
                </a:solidFill>
                <a:hlinkClick r:id="rId2"/>
              </a:rPr>
              <a:t>https://www.netacad.com/courses/packet-tracer/introduction-packet-tracer</a:t>
            </a:r>
            <a:endParaRPr lang="en-US" i="1" dirty="0">
              <a:solidFill>
                <a:srgbClr val="FF0000"/>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2031325"/>
          </a:xfrm>
          <a:prstGeom prst="rect">
            <a:avLst/>
          </a:prstGeom>
        </p:spPr>
        <p:txBody>
          <a:bodyPr wrap="square">
            <a:spAutoFit/>
          </a:bodyPr>
          <a:lstStyle/>
          <a:p>
            <a:pPr fontAlgn="t"/>
            <a:r>
              <a:rPr lang="en-US" b="1" dirty="0">
                <a:solidFill>
                  <a:schemeClr val="bg1"/>
                </a:solidFill>
              </a:rPr>
              <a:t>Labs Checkpoint</a:t>
            </a:r>
          </a:p>
          <a:p>
            <a:pPr marL="285750" indent="-285750" fontAlgn="t">
              <a:buFont typeface="Wingdings" panose="05000000000000000000" pitchFamily="2" charset="2"/>
              <a:buChar char="ü"/>
            </a:pPr>
            <a:r>
              <a:rPr lang="en-GB" dirty="0">
                <a:solidFill>
                  <a:schemeClr val="bg1"/>
                </a:solidFill>
              </a:rPr>
              <a:t>Install Packet Tracer 8.0</a:t>
            </a:r>
          </a:p>
          <a:p>
            <a:pPr marL="285750" indent="-285750" fontAlgn="t">
              <a:buFont typeface="Wingdings" panose="05000000000000000000" pitchFamily="2" charset="2"/>
              <a:buChar char="ü"/>
            </a:pPr>
            <a:r>
              <a:rPr lang="en-US" dirty="0">
                <a:solidFill>
                  <a:schemeClr val="bg1"/>
                </a:solidFill>
              </a:rPr>
              <a:t>Complete the Introduction to Packet Tracer Course via Cisco Networking Academy</a:t>
            </a:r>
          </a:p>
          <a:p>
            <a:pPr marL="285750" indent="-285750" fontAlgn="t">
              <a:buFont typeface="Wingdings" panose="05000000000000000000" pitchFamily="2" charset="2"/>
              <a:buChar char="ü"/>
            </a:pPr>
            <a:endParaRPr lang="en-US" b="1" dirty="0">
              <a:solidFill>
                <a:schemeClr val="bg1"/>
              </a:solidFill>
            </a:endParaRPr>
          </a:p>
          <a:p>
            <a:pPr marL="285750" indent="-285750" fontAlgn="t">
              <a:buFont typeface="Wingdings" panose="05000000000000000000" pitchFamily="2" charset="2"/>
              <a:buChar char="ü"/>
            </a:pPr>
            <a:r>
              <a:rPr lang="en-GB" dirty="0">
                <a:solidFill>
                  <a:schemeClr val="bg1"/>
                </a:solidFill>
              </a:rPr>
              <a:t>Design and Connect a Simple Network and determine IP Address </a:t>
            </a:r>
          </a:p>
        </p:txBody>
      </p:sp>
    </p:spTree>
    <p:extLst>
      <p:ext uri="{BB962C8B-B14F-4D97-AF65-F5344CB8AC3E}">
        <p14:creationId xmlns:p14="http://schemas.microsoft.com/office/powerpoint/2010/main" val="3772958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4801314"/>
          </a:xfrm>
          <a:prstGeom prst="rect">
            <a:avLst/>
          </a:prstGeom>
        </p:spPr>
        <p:txBody>
          <a:bodyPr wrap="square">
            <a:spAutoFit/>
          </a:bodyPr>
          <a:lstStyle/>
          <a:p>
            <a:pPr algn="just">
              <a:spcBef>
                <a:spcPts val="0"/>
              </a:spcBef>
            </a:pPr>
            <a:r>
              <a:rPr lang="en-US" i="1" dirty="0">
                <a:solidFill>
                  <a:schemeClr val="tx1">
                    <a:lumMod val="50000"/>
                  </a:schemeClr>
                </a:solidFill>
              </a:rPr>
              <a:t>In this lecture, you will understand the different types of network cables used in a home network. Network cables are very vital component which helps in establishing a successful network.</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You will also understand the need of standard protocols in a network and discuss in detail about the communication principles used with in the network.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After having a better understanding on the connecting components and the rules in establishing the communication, you will deep dive and look into the Ethernet frame and the purpose of routing.</a:t>
            </a:r>
          </a:p>
          <a:p>
            <a:pPr algn="just">
              <a:spcBef>
                <a:spcPts val="0"/>
              </a:spcBef>
            </a:pPr>
            <a:endParaRPr lang="en-US" i="1" dirty="0">
              <a:solidFill>
                <a:schemeClr val="tx1">
                  <a:lumMod val="50000"/>
                </a:schemeClr>
              </a:solidFill>
            </a:endParaRPr>
          </a:p>
          <a:p>
            <a:pPr algn="just">
              <a:spcBef>
                <a:spcPts val="0"/>
              </a:spcBef>
            </a:pPr>
            <a:r>
              <a:rPr lang="en-US" i="1" dirty="0">
                <a:solidFill>
                  <a:srgbClr val="FF0000"/>
                </a:solidFill>
              </a:rPr>
              <a:t>Tutorial session: Analyze MAC Address, Wired and Wireless Network Connection and Address resolution protocol (ARP).</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1477328"/>
          </a:xfrm>
          <a:prstGeom prst="rect">
            <a:avLst/>
          </a:prstGeom>
        </p:spPr>
        <p:txBody>
          <a:bodyPr wrap="square">
            <a:spAutoFit/>
          </a:bodyPr>
          <a:lstStyle/>
          <a:p>
            <a:pPr fontAlgn="t"/>
            <a:r>
              <a:rPr lang="en-US" b="1" dirty="0">
                <a:solidFill>
                  <a:schemeClr val="bg1"/>
                </a:solidFill>
              </a:rPr>
              <a:t>Today’s Class</a:t>
            </a:r>
          </a:p>
          <a:p>
            <a:pPr marL="285750" indent="-285750" fontAlgn="t">
              <a:buFont typeface="Wingdings" panose="05000000000000000000" pitchFamily="2" charset="2"/>
              <a:buChar char="ü"/>
            </a:pPr>
            <a:r>
              <a:rPr lang="en-GB" b="1" dirty="0">
                <a:solidFill>
                  <a:schemeClr val="bg1"/>
                </a:solidFill>
              </a:rPr>
              <a:t>Cables</a:t>
            </a:r>
          </a:p>
          <a:p>
            <a:pPr marL="285750" indent="-285750" fontAlgn="t">
              <a:buFont typeface="Wingdings" panose="05000000000000000000" pitchFamily="2" charset="2"/>
              <a:buChar char="ü"/>
            </a:pPr>
            <a:r>
              <a:rPr lang="en-GB" b="1" dirty="0">
                <a:solidFill>
                  <a:schemeClr val="bg1"/>
                </a:solidFill>
              </a:rPr>
              <a:t>Communication Principles</a:t>
            </a:r>
          </a:p>
          <a:p>
            <a:pPr marL="285750" indent="-285750" fontAlgn="t">
              <a:buFont typeface="Wingdings" panose="05000000000000000000" pitchFamily="2" charset="2"/>
              <a:buChar char="ü"/>
            </a:pPr>
            <a:r>
              <a:rPr lang="en-GB" b="1" dirty="0">
                <a:solidFill>
                  <a:schemeClr val="bg1"/>
                </a:solidFill>
              </a:rPr>
              <a:t>Ethernet</a:t>
            </a:r>
          </a:p>
          <a:p>
            <a:pPr marL="285750" indent="-285750" fontAlgn="t">
              <a:buFont typeface="Wingdings" panose="05000000000000000000" pitchFamily="2" charset="2"/>
              <a:buChar char="ü"/>
            </a:pPr>
            <a:r>
              <a:rPr lang="en-GB" b="1" dirty="0">
                <a:solidFill>
                  <a:schemeClr val="bg1"/>
                </a:solidFill>
              </a:rPr>
              <a:t>Routing</a:t>
            </a:r>
          </a:p>
        </p:txBody>
      </p:sp>
    </p:spTree>
    <p:extLst>
      <p:ext uri="{BB962C8B-B14F-4D97-AF65-F5344CB8AC3E}">
        <p14:creationId xmlns:p14="http://schemas.microsoft.com/office/powerpoint/2010/main" val="2405525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l">
              <a:buFont typeface="Wingdings" panose="05000000000000000000" pitchFamily="2" charset="2"/>
              <a:buChar char="ü"/>
            </a:pPr>
            <a:r>
              <a:rPr lang="en-US" dirty="0">
                <a:solidFill>
                  <a:srgbClr val="002060"/>
                </a:solidFill>
              </a:rPr>
              <a:t>Communication transmits across a network on media. Modern networks primarily use </a:t>
            </a:r>
            <a:r>
              <a:rPr lang="en-US" b="1" dirty="0">
                <a:solidFill>
                  <a:srgbClr val="002060"/>
                </a:solidFill>
              </a:rPr>
              <a:t>three types of media to interconnect devices</a:t>
            </a:r>
            <a:r>
              <a:rPr lang="en-US" dirty="0">
                <a:solidFill>
                  <a:srgbClr val="002060"/>
                </a:solidFill>
              </a:rPr>
              <a:t>.</a:t>
            </a:r>
          </a:p>
          <a:p>
            <a:pPr marL="809625" indent="-273050" algn="l">
              <a:buFont typeface="Wingdings" panose="05000000000000000000" pitchFamily="2" charset="2"/>
              <a:buChar char="Ø"/>
            </a:pPr>
            <a:r>
              <a:rPr lang="en-US" b="1" dirty="0">
                <a:solidFill>
                  <a:srgbClr val="002060"/>
                </a:solidFill>
              </a:rPr>
              <a:t>Metal wires within cables</a:t>
            </a:r>
            <a:r>
              <a:rPr lang="en-US" dirty="0">
                <a:solidFill>
                  <a:srgbClr val="002060"/>
                </a:solidFill>
              </a:rPr>
              <a:t> - Data is encoded into electrical impulses. </a:t>
            </a:r>
          </a:p>
          <a:p>
            <a:pPr marL="809625" indent="-273050" algn="l">
              <a:buFont typeface="Wingdings" panose="05000000000000000000" pitchFamily="2" charset="2"/>
              <a:buChar char="Ø"/>
            </a:pPr>
            <a:r>
              <a:rPr lang="en-US" b="1" dirty="0">
                <a:solidFill>
                  <a:srgbClr val="002060"/>
                </a:solidFill>
              </a:rPr>
              <a:t>Glass or plastic fibers within cables (fiber-optic cable) </a:t>
            </a:r>
            <a:r>
              <a:rPr lang="en-US" dirty="0">
                <a:solidFill>
                  <a:srgbClr val="002060"/>
                </a:solidFill>
              </a:rPr>
              <a:t>- Data is encoded into pulses of light. </a:t>
            </a:r>
          </a:p>
          <a:p>
            <a:pPr marL="809625" indent="-273050" algn="l">
              <a:buFont typeface="Wingdings" panose="05000000000000000000" pitchFamily="2" charset="2"/>
              <a:buChar char="Ø"/>
            </a:pPr>
            <a:r>
              <a:rPr lang="en-US" b="1" dirty="0">
                <a:solidFill>
                  <a:srgbClr val="002060"/>
                </a:solidFill>
              </a:rPr>
              <a:t>Wireless transmission </a:t>
            </a:r>
            <a:r>
              <a:rPr lang="en-US" dirty="0">
                <a:solidFill>
                  <a:srgbClr val="002060"/>
                </a:solidFill>
              </a:rPr>
              <a:t>- Data is encoded via modulation of specific frequencies of electromagnetic waves.</a:t>
            </a:r>
          </a:p>
          <a:p>
            <a:pPr marL="342900" indent="-342900" algn="l">
              <a:buFont typeface="Wingdings" panose="05000000000000000000" pitchFamily="2" charset="2"/>
              <a:buChar char="ü"/>
            </a:pPr>
            <a:endParaRPr lang="en-US" dirty="0">
              <a:solidFill>
                <a:srgbClr val="002060"/>
              </a:solidFill>
            </a:endParaRPr>
          </a:p>
        </p:txBody>
      </p:sp>
      <p:pic>
        <p:nvPicPr>
          <p:cNvPr id="15" name="Picture 14"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4882" t="67466" r="12644" b="3967"/>
          <a:stretch/>
        </p:blipFill>
        <p:spPr>
          <a:xfrm>
            <a:off x="3081173" y="4190628"/>
            <a:ext cx="2157280" cy="788276"/>
          </a:xfrm>
          <a:prstGeom prst="rect">
            <a:avLst/>
          </a:prstGeom>
        </p:spPr>
      </p:pic>
      <p:pic>
        <p:nvPicPr>
          <p:cNvPr id="16" name="Picture 15"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611" r="4775" b="72183"/>
          <a:stretch/>
        </p:blipFill>
        <p:spPr>
          <a:xfrm>
            <a:off x="7508819" y="166522"/>
            <a:ext cx="2532994" cy="767600"/>
          </a:xfrm>
          <a:prstGeom prst="rect">
            <a:avLst/>
          </a:prstGeom>
        </p:spPr>
      </p:pic>
      <p:pic>
        <p:nvPicPr>
          <p:cNvPr id="17" name="Picture 16"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576" t="10125" r="89266" b="80353"/>
          <a:stretch/>
        </p:blipFill>
        <p:spPr>
          <a:xfrm>
            <a:off x="10168878" y="189847"/>
            <a:ext cx="546799" cy="488210"/>
          </a:xfrm>
          <a:prstGeom prst="rect">
            <a:avLst/>
          </a:prstGeom>
        </p:spPr>
      </p:pic>
      <p:pic>
        <p:nvPicPr>
          <p:cNvPr id="18" name="Picture 17"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86" t="44067" r="86064" b="48696"/>
          <a:stretch/>
        </p:blipFill>
        <p:spPr>
          <a:xfrm>
            <a:off x="10168878" y="3351681"/>
            <a:ext cx="865841" cy="373887"/>
          </a:xfrm>
          <a:prstGeom prst="rect">
            <a:avLst/>
          </a:prstGeom>
        </p:spPr>
      </p:pic>
      <p:pic>
        <p:nvPicPr>
          <p:cNvPr id="19" name="Picture 18"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239" t="35032" r="4629" b="36782"/>
          <a:stretch/>
        </p:blipFill>
        <p:spPr>
          <a:xfrm>
            <a:off x="7522685" y="3412863"/>
            <a:ext cx="2554323" cy="777765"/>
          </a:xfrm>
          <a:prstGeom prst="rect">
            <a:avLst/>
          </a:prstGeom>
        </p:spPr>
      </p:pic>
      <p:pic>
        <p:nvPicPr>
          <p:cNvPr id="20" name="Picture 19"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69" t="77373" r="87871" b="14248"/>
          <a:stretch/>
        </p:blipFill>
        <p:spPr>
          <a:xfrm>
            <a:off x="3897671" y="5075554"/>
            <a:ext cx="830318" cy="493704"/>
          </a:xfrm>
          <a:prstGeom prst="rect">
            <a:avLst/>
          </a:prstGeom>
        </p:spPr>
      </p:pic>
      <p:pic>
        <p:nvPicPr>
          <p:cNvPr id="14" name="Picture 13" descr="A picture containing cable, indoor, table, plastic&#10;&#10;Description automatically generated">
            <a:extLst>
              <a:ext uri="{FF2B5EF4-FFF2-40B4-BE49-F238E27FC236}">
                <a16:creationId xmlns:a16="http://schemas.microsoft.com/office/drawing/2014/main" id="{CB7F026F-E98F-43ED-ADEF-2F6B806936AE}"/>
              </a:ext>
            </a:extLst>
          </p:cNvPr>
          <p:cNvPicPr>
            <a:picLocks noChangeAspect="1"/>
          </p:cNvPicPr>
          <p:nvPr/>
        </p:nvPicPr>
        <p:blipFill>
          <a:blip r:embed="rId5"/>
          <a:stretch>
            <a:fillRect/>
          </a:stretch>
        </p:blipFill>
        <p:spPr>
          <a:xfrm>
            <a:off x="7508819" y="1094841"/>
            <a:ext cx="1453511" cy="997726"/>
          </a:xfrm>
          <a:prstGeom prst="rect">
            <a:avLst/>
          </a:prstGeom>
        </p:spPr>
      </p:pic>
      <p:sp>
        <p:nvSpPr>
          <p:cNvPr id="21" name="TextBox 20">
            <a:extLst>
              <a:ext uri="{FF2B5EF4-FFF2-40B4-BE49-F238E27FC236}">
                <a16:creationId xmlns:a16="http://schemas.microsoft.com/office/drawing/2014/main" id="{6197031D-1FC1-426F-9FA6-586B5F76A537}"/>
              </a:ext>
            </a:extLst>
          </p:cNvPr>
          <p:cNvSpPr txBox="1"/>
          <p:nvPr/>
        </p:nvSpPr>
        <p:spPr>
          <a:xfrm>
            <a:off x="9382264" y="1138460"/>
            <a:ext cx="2583783"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Twisted-Pair Cable</a:t>
            </a:r>
          </a:p>
          <a:p>
            <a:pPr algn="just"/>
            <a:r>
              <a:rPr lang="en-US" sz="1200" dirty="0">
                <a:latin typeface="Arial" panose="020B0604020202020204" pitchFamily="34" charset="0"/>
                <a:cs typeface="Arial" panose="020B0604020202020204" pitchFamily="34" charset="0"/>
              </a:rPr>
              <a:t>Ethernet technology generally uses twisted-pair cables to interconnect devices. </a:t>
            </a:r>
          </a:p>
        </p:txBody>
      </p:sp>
      <p:pic>
        <p:nvPicPr>
          <p:cNvPr id="22" name="Picture 21" descr="A picture containing indoor, table, sitting, bed&#10;&#10;Description automatically generated">
            <a:extLst>
              <a:ext uri="{FF2B5EF4-FFF2-40B4-BE49-F238E27FC236}">
                <a16:creationId xmlns:a16="http://schemas.microsoft.com/office/drawing/2014/main" id="{68E46C24-552D-4485-8EB9-2C1E2F3DD60E}"/>
              </a:ext>
            </a:extLst>
          </p:cNvPr>
          <p:cNvPicPr>
            <a:picLocks noChangeAspect="1"/>
          </p:cNvPicPr>
          <p:nvPr/>
        </p:nvPicPr>
        <p:blipFill>
          <a:blip r:embed="rId6"/>
          <a:stretch>
            <a:fillRect/>
          </a:stretch>
        </p:blipFill>
        <p:spPr>
          <a:xfrm>
            <a:off x="7508819" y="2128565"/>
            <a:ext cx="1861732" cy="1020530"/>
          </a:xfrm>
          <a:prstGeom prst="rect">
            <a:avLst/>
          </a:prstGeom>
        </p:spPr>
      </p:pic>
      <p:sp>
        <p:nvSpPr>
          <p:cNvPr id="23" name="TextBox 22">
            <a:extLst>
              <a:ext uri="{FF2B5EF4-FFF2-40B4-BE49-F238E27FC236}">
                <a16:creationId xmlns:a16="http://schemas.microsoft.com/office/drawing/2014/main" id="{9B57C713-B093-40A4-92F7-EF191C90D117}"/>
              </a:ext>
            </a:extLst>
          </p:cNvPr>
          <p:cNvSpPr txBox="1"/>
          <p:nvPr/>
        </p:nvSpPr>
        <p:spPr>
          <a:xfrm>
            <a:off x="9370551" y="2120575"/>
            <a:ext cx="2654576" cy="1231106"/>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Coaxial Cable</a:t>
            </a:r>
          </a:p>
          <a:p>
            <a:pPr algn="just"/>
            <a:r>
              <a:rPr lang="en-US" sz="1200" dirty="0">
                <a:latin typeface="Arial" panose="020B0604020202020204" pitchFamily="34" charset="0"/>
                <a:cs typeface="Arial" panose="020B0604020202020204" pitchFamily="34" charset="0"/>
              </a:rPr>
              <a:t>It was one of the earliest network cabling types developed. It is used as a high-frequency transmission line to carry high-frequency or broadband signals.</a:t>
            </a:r>
          </a:p>
        </p:txBody>
      </p:sp>
      <p:pic>
        <p:nvPicPr>
          <p:cNvPr id="24" name="Picture 23" descr="A cut in half&#10;&#10;Description automatically generated">
            <a:extLst>
              <a:ext uri="{FF2B5EF4-FFF2-40B4-BE49-F238E27FC236}">
                <a16:creationId xmlns:a16="http://schemas.microsoft.com/office/drawing/2014/main" id="{E559D2BB-5DC3-4C25-B5BF-AFE660B6F434}"/>
              </a:ext>
            </a:extLst>
          </p:cNvPr>
          <p:cNvPicPr>
            <a:picLocks noChangeAspect="1"/>
          </p:cNvPicPr>
          <p:nvPr/>
        </p:nvPicPr>
        <p:blipFill>
          <a:blip r:embed="rId7"/>
          <a:stretch>
            <a:fillRect/>
          </a:stretch>
        </p:blipFill>
        <p:spPr>
          <a:xfrm>
            <a:off x="7522685" y="4379240"/>
            <a:ext cx="1498497" cy="1041182"/>
          </a:xfrm>
          <a:prstGeom prst="rect">
            <a:avLst/>
          </a:prstGeom>
        </p:spPr>
      </p:pic>
      <p:sp>
        <p:nvSpPr>
          <p:cNvPr id="25" name="TextBox 24">
            <a:extLst>
              <a:ext uri="{FF2B5EF4-FFF2-40B4-BE49-F238E27FC236}">
                <a16:creationId xmlns:a16="http://schemas.microsoft.com/office/drawing/2014/main" id="{8883BA98-2EBD-48E0-ACB3-BCB5B50E31D2}"/>
              </a:ext>
            </a:extLst>
          </p:cNvPr>
          <p:cNvSpPr txBox="1"/>
          <p:nvPr/>
        </p:nvSpPr>
        <p:spPr>
          <a:xfrm>
            <a:off x="9370551" y="4379240"/>
            <a:ext cx="2654576"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Fiber-Optic Cable</a:t>
            </a:r>
          </a:p>
          <a:p>
            <a:pPr algn="just"/>
            <a:r>
              <a:rPr lang="en-US" sz="1200" dirty="0">
                <a:latin typeface="Arial" panose="020B0604020202020204" pitchFamily="34" charset="0"/>
                <a:cs typeface="Arial" panose="020B0604020202020204" pitchFamily="34" charset="0"/>
              </a:rPr>
              <a:t>It can be either glass or plastic and it can carry digital information at very high speeds over long distances. </a:t>
            </a:r>
          </a:p>
        </p:txBody>
      </p:sp>
    </p:spTree>
    <p:custDataLst>
      <p:tags r:id="rId1"/>
    </p:custDataLst>
    <p:extLst>
      <p:ext uri="{BB962C8B-B14F-4D97-AF65-F5344CB8AC3E}">
        <p14:creationId xmlns:p14="http://schemas.microsoft.com/office/powerpoint/2010/main" val="203503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just">
              <a:buFont typeface="Wingdings" panose="05000000000000000000" pitchFamily="2" charset="2"/>
              <a:buChar char="ü"/>
            </a:pPr>
            <a:r>
              <a:rPr lang="en-US" sz="1800" dirty="0">
                <a:solidFill>
                  <a:srgbClr val="002060"/>
                </a:solidFill>
              </a:rPr>
              <a:t>There are two commonly installed types of twisted-pair cable:</a:t>
            </a:r>
          </a:p>
          <a:p>
            <a:pPr marL="743010" lvl="1" indent="-342900" algn="just">
              <a:buFont typeface="Wingdings" panose="05000000000000000000" pitchFamily="2" charset="2"/>
              <a:buChar char="Ø"/>
            </a:pPr>
            <a:r>
              <a:rPr lang="en-US" sz="1800" b="1" dirty="0">
                <a:solidFill>
                  <a:srgbClr val="002060"/>
                </a:solidFill>
              </a:rPr>
              <a:t>Unshielded twisted-pair (UTP) </a:t>
            </a:r>
            <a:endParaRPr lang="en-US" sz="1800" dirty="0">
              <a:solidFill>
                <a:srgbClr val="002060"/>
              </a:solidFill>
            </a:endParaRPr>
          </a:p>
          <a:p>
            <a:pPr marL="1200210" lvl="2" indent="-342900" algn="just">
              <a:buFont typeface="Wingdings" panose="05000000000000000000" pitchFamily="2" charset="2"/>
              <a:buChar char="§"/>
            </a:pPr>
            <a:r>
              <a:rPr lang="en-US" sz="1400" dirty="0">
                <a:solidFill>
                  <a:srgbClr val="002060"/>
                </a:solidFill>
              </a:rPr>
              <a:t>This is the most common type of network cable in North America and many other areas.</a:t>
            </a:r>
          </a:p>
          <a:p>
            <a:pPr marL="1200210" lvl="2" indent="-342900" algn="just">
              <a:buFont typeface="Wingdings" panose="05000000000000000000" pitchFamily="2" charset="2"/>
              <a:buChar char="§"/>
            </a:pPr>
            <a:r>
              <a:rPr lang="en-US" sz="1400" dirty="0">
                <a:solidFill>
                  <a:srgbClr val="002060"/>
                </a:solidFill>
                <a:cs typeface="+mn-cs"/>
              </a:rPr>
              <a:t>UTP cables are used to connect workstations, hosts and network devices. </a:t>
            </a:r>
          </a:p>
          <a:p>
            <a:pPr marL="1200210" lvl="2" indent="-342900" algn="just">
              <a:buFont typeface="Wingdings" panose="05000000000000000000" pitchFamily="2" charset="2"/>
              <a:buChar char="§"/>
            </a:pPr>
            <a:r>
              <a:rPr lang="en-US" sz="1400" dirty="0">
                <a:solidFill>
                  <a:srgbClr val="002060"/>
                </a:solidFill>
                <a:cs typeface="+mn-cs"/>
              </a:rPr>
              <a:t>Ethernet UTP cables consists of 4 pairs of twisted cables. </a:t>
            </a:r>
          </a:p>
          <a:p>
            <a:pPr marL="1200210" lvl="2" indent="-342900" algn="just">
              <a:buFont typeface="Wingdings" panose="05000000000000000000" pitchFamily="2" charset="2"/>
              <a:buChar char="§"/>
            </a:pPr>
            <a:r>
              <a:rPr lang="en-US" sz="1400" dirty="0">
                <a:solidFill>
                  <a:srgbClr val="002060"/>
                </a:solidFill>
                <a:cs typeface="+mn-cs"/>
              </a:rPr>
              <a:t>Each pair is identified by a specific color code.</a:t>
            </a:r>
            <a:endParaRPr lang="en-US" sz="1800" b="1" dirty="0">
              <a:solidFill>
                <a:srgbClr val="002060"/>
              </a:solidFill>
            </a:endParaRPr>
          </a:p>
          <a:p>
            <a:pPr marL="743010" lvl="1" indent="-342900" algn="just">
              <a:buFont typeface="Wingdings" panose="05000000000000000000" pitchFamily="2" charset="2"/>
              <a:buChar char="Ø"/>
            </a:pPr>
            <a:r>
              <a:rPr lang="en-US" sz="1800" b="1" dirty="0">
                <a:solidFill>
                  <a:srgbClr val="002060"/>
                </a:solidFill>
              </a:rPr>
              <a:t>Shielded cables (STP)</a:t>
            </a:r>
            <a:r>
              <a:rPr lang="en-US" sz="1800" dirty="0">
                <a:solidFill>
                  <a:srgbClr val="002060"/>
                </a:solidFill>
              </a:rPr>
              <a:t> </a:t>
            </a:r>
          </a:p>
          <a:p>
            <a:pPr marL="1200210" lvl="2" indent="-342900" algn="just">
              <a:buFont typeface="Wingdings" panose="05000000000000000000" pitchFamily="2" charset="2"/>
              <a:buChar char="§"/>
            </a:pPr>
            <a:r>
              <a:rPr lang="en-US" sz="1400" dirty="0">
                <a:solidFill>
                  <a:srgbClr val="002060"/>
                </a:solidFill>
              </a:rPr>
              <a:t>These are used almost exclusively in European countries.</a:t>
            </a:r>
          </a:p>
          <a:p>
            <a:pPr marL="1200210" lvl="2" indent="-342900" algn="just">
              <a:buFont typeface="Wingdings" panose="05000000000000000000" pitchFamily="2" charset="2"/>
              <a:buChar char="§"/>
            </a:pPr>
            <a:r>
              <a:rPr lang="en-US" sz="1400" dirty="0">
                <a:solidFill>
                  <a:srgbClr val="002060"/>
                </a:solidFill>
              </a:rPr>
              <a:t>STP cables are immune to EMI and RFI interference. </a:t>
            </a:r>
          </a:p>
          <a:p>
            <a:pPr marL="1200210" lvl="2" indent="-342900" algn="just">
              <a:buFont typeface="Wingdings" panose="05000000000000000000" pitchFamily="2" charset="2"/>
              <a:buChar char="§"/>
            </a:pPr>
            <a:r>
              <a:rPr lang="en-US" sz="1400" dirty="0">
                <a:solidFill>
                  <a:srgbClr val="002060"/>
                </a:solidFill>
              </a:rPr>
              <a:t>STP cables are expensive, not as flexible, and have additional requirements because of the shielding.</a:t>
            </a:r>
            <a:endParaRPr lang="en-US" sz="1800" b="1" dirty="0">
              <a:solidFill>
                <a:srgbClr val="002060"/>
              </a:solidFill>
            </a:endParaRPr>
          </a:p>
          <a:p>
            <a:pPr marL="743010" lvl="1" indent="-342900" algn="just">
              <a:buFont typeface="Wingdings" panose="05000000000000000000" pitchFamily="2" charset="2"/>
              <a:buChar char="Ø"/>
            </a:pPr>
            <a:r>
              <a:rPr lang="en-US" sz="1800" dirty="0">
                <a:solidFill>
                  <a:srgbClr val="002060"/>
                </a:solidFill>
                <a:cs typeface="+mn-cs"/>
              </a:rPr>
              <a:t>Specific </a:t>
            </a:r>
            <a:r>
              <a:rPr lang="en-US" sz="1800" b="1" dirty="0">
                <a:solidFill>
                  <a:srgbClr val="002060"/>
                </a:solidFill>
                <a:cs typeface="+mn-cs"/>
              </a:rPr>
              <a:t>pins on the connector are associated with a transmit function and a receive function. </a:t>
            </a:r>
          </a:p>
          <a:p>
            <a:pPr marL="743010" lvl="1" indent="-342900" algn="just">
              <a:buFont typeface="Wingdings" panose="05000000000000000000" pitchFamily="2" charset="2"/>
              <a:buChar char="Ø"/>
            </a:pPr>
            <a:r>
              <a:rPr lang="en-US" sz="1800" b="1" dirty="0">
                <a:solidFill>
                  <a:srgbClr val="002060"/>
                </a:solidFill>
                <a:cs typeface="+mn-cs"/>
              </a:rPr>
              <a:t>The interfaces on each device are designed to transmit and receive data on designated wires within the cable.</a:t>
            </a:r>
          </a:p>
        </p:txBody>
      </p:sp>
      <p:pic>
        <p:nvPicPr>
          <p:cNvPr id="16" name="Picture 15"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611" r="4775" b="72183"/>
          <a:stretch/>
        </p:blipFill>
        <p:spPr>
          <a:xfrm>
            <a:off x="7508819" y="166522"/>
            <a:ext cx="2532994" cy="767600"/>
          </a:xfrm>
          <a:prstGeom prst="rect">
            <a:avLst/>
          </a:prstGeom>
        </p:spPr>
      </p:pic>
      <p:pic>
        <p:nvPicPr>
          <p:cNvPr id="17" name="Picture 16"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576" t="10125" r="89266" b="80353"/>
          <a:stretch/>
        </p:blipFill>
        <p:spPr>
          <a:xfrm>
            <a:off x="10168878" y="189847"/>
            <a:ext cx="546799" cy="488210"/>
          </a:xfrm>
          <a:prstGeom prst="rect">
            <a:avLst/>
          </a:prstGeom>
        </p:spPr>
      </p:pic>
      <p:pic>
        <p:nvPicPr>
          <p:cNvPr id="14" name="Picture 13" descr="A picture containing cable, indoor, table, plastic&#10;&#10;Description automatically generated">
            <a:extLst>
              <a:ext uri="{FF2B5EF4-FFF2-40B4-BE49-F238E27FC236}">
                <a16:creationId xmlns:a16="http://schemas.microsoft.com/office/drawing/2014/main" id="{CB7F026F-E98F-43ED-ADEF-2F6B806936AE}"/>
              </a:ext>
            </a:extLst>
          </p:cNvPr>
          <p:cNvPicPr>
            <a:picLocks noChangeAspect="1"/>
          </p:cNvPicPr>
          <p:nvPr/>
        </p:nvPicPr>
        <p:blipFill>
          <a:blip r:embed="rId5"/>
          <a:stretch>
            <a:fillRect/>
          </a:stretch>
        </p:blipFill>
        <p:spPr>
          <a:xfrm>
            <a:off x="7508819" y="1094841"/>
            <a:ext cx="1453511" cy="997726"/>
          </a:xfrm>
          <a:prstGeom prst="rect">
            <a:avLst/>
          </a:prstGeom>
        </p:spPr>
      </p:pic>
      <p:sp>
        <p:nvSpPr>
          <p:cNvPr id="21" name="TextBox 20">
            <a:extLst>
              <a:ext uri="{FF2B5EF4-FFF2-40B4-BE49-F238E27FC236}">
                <a16:creationId xmlns:a16="http://schemas.microsoft.com/office/drawing/2014/main" id="{6197031D-1FC1-426F-9FA6-586B5F76A537}"/>
              </a:ext>
            </a:extLst>
          </p:cNvPr>
          <p:cNvSpPr txBox="1"/>
          <p:nvPr/>
        </p:nvSpPr>
        <p:spPr>
          <a:xfrm>
            <a:off x="9382264" y="1138460"/>
            <a:ext cx="2583783"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Twisted-Pair Cable</a:t>
            </a:r>
          </a:p>
          <a:p>
            <a:pPr algn="just"/>
            <a:r>
              <a:rPr lang="en-US" sz="1200" dirty="0">
                <a:latin typeface="Arial" panose="020B0604020202020204" pitchFamily="34" charset="0"/>
                <a:cs typeface="Arial" panose="020B0604020202020204" pitchFamily="34" charset="0"/>
              </a:rPr>
              <a:t>Ethernet technology generally uses twisted-pair cables to interconnect devices. </a:t>
            </a:r>
          </a:p>
        </p:txBody>
      </p:sp>
      <p:pic>
        <p:nvPicPr>
          <p:cNvPr id="28" name="Picture 27" descr="A close up of a flower&#10;&#10;Description automatically generated">
            <a:extLst>
              <a:ext uri="{FF2B5EF4-FFF2-40B4-BE49-F238E27FC236}">
                <a16:creationId xmlns:a16="http://schemas.microsoft.com/office/drawing/2014/main" id="{DAF0CAA4-F69B-47E3-A825-19611F47A5BB}"/>
              </a:ext>
            </a:extLst>
          </p:cNvPr>
          <p:cNvPicPr>
            <a:picLocks noChangeAspect="1"/>
          </p:cNvPicPr>
          <p:nvPr/>
        </p:nvPicPr>
        <p:blipFill>
          <a:blip r:embed="rId6"/>
          <a:stretch>
            <a:fillRect/>
          </a:stretch>
        </p:blipFill>
        <p:spPr>
          <a:xfrm>
            <a:off x="7531014" y="2419324"/>
            <a:ext cx="1748052" cy="2448780"/>
          </a:xfrm>
          <a:prstGeom prst="rect">
            <a:avLst/>
          </a:prstGeom>
        </p:spPr>
      </p:pic>
      <p:pic>
        <p:nvPicPr>
          <p:cNvPr id="29" name="Picture 28" descr="A picture containing water&#10;&#10;Description automatically generated">
            <a:extLst>
              <a:ext uri="{FF2B5EF4-FFF2-40B4-BE49-F238E27FC236}">
                <a16:creationId xmlns:a16="http://schemas.microsoft.com/office/drawing/2014/main" id="{EA53FEB5-D985-4906-A7B8-3863A59BDD3B}"/>
              </a:ext>
            </a:extLst>
          </p:cNvPr>
          <p:cNvPicPr>
            <a:picLocks noChangeAspect="1"/>
          </p:cNvPicPr>
          <p:nvPr/>
        </p:nvPicPr>
        <p:blipFill>
          <a:blip r:embed="rId7"/>
          <a:stretch>
            <a:fillRect/>
          </a:stretch>
        </p:blipFill>
        <p:spPr>
          <a:xfrm>
            <a:off x="9429736" y="2369972"/>
            <a:ext cx="2571882" cy="1731074"/>
          </a:xfrm>
          <a:prstGeom prst="rect">
            <a:avLst/>
          </a:prstGeom>
        </p:spPr>
      </p:pic>
    </p:spTree>
    <p:custDataLst>
      <p:tags r:id="rId1"/>
    </p:custDataLst>
    <p:extLst>
      <p:ext uri="{BB962C8B-B14F-4D97-AF65-F5344CB8AC3E}">
        <p14:creationId xmlns:p14="http://schemas.microsoft.com/office/powerpoint/2010/main" val="2600994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graphicFrame>
        <p:nvGraphicFramePr>
          <p:cNvPr id="11" name="Table 4">
            <a:extLst>
              <a:ext uri="{FF2B5EF4-FFF2-40B4-BE49-F238E27FC236}">
                <a16:creationId xmlns:a16="http://schemas.microsoft.com/office/drawing/2014/main" id="{1447E093-9120-414D-8D87-95E988A937A4}"/>
              </a:ext>
            </a:extLst>
          </p:cNvPr>
          <p:cNvGraphicFramePr>
            <a:graphicFrameLocks noGrp="1"/>
          </p:cNvGraphicFramePr>
          <p:nvPr>
            <p:extLst>
              <p:ext uri="{D42A27DB-BD31-4B8C-83A1-F6EECF244321}">
                <p14:modId xmlns:p14="http://schemas.microsoft.com/office/powerpoint/2010/main" val="1955707086"/>
              </p:ext>
            </p:extLst>
          </p:nvPr>
        </p:nvGraphicFramePr>
        <p:xfrm>
          <a:off x="677486" y="777711"/>
          <a:ext cx="11283286" cy="2778760"/>
        </p:xfrm>
        <a:graphic>
          <a:graphicData uri="http://schemas.openxmlformats.org/drawingml/2006/table">
            <a:tbl>
              <a:tblPr firstRow="1" bandRow="1">
                <a:tableStyleId>{5C22544A-7EE6-4342-B048-85BDC9FD1C3A}</a:tableStyleId>
              </a:tblPr>
              <a:tblGrid>
                <a:gridCol w="1725177">
                  <a:extLst>
                    <a:ext uri="{9D8B030D-6E8A-4147-A177-3AD203B41FA5}">
                      <a16:colId xmlns:a16="http://schemas.microsoft.com/office/drawing/2014/main" val="2488168394"/>
                    </a:ext>
                  </a:extLst>
                </a:gridCol>
                <a:gridCol w="2242909">
                  <a:extLst>
                    <a:ext uri="{9D8B030D-6E8A-4147-A177-3AD203B41FA5}">
                      <a16:colId xmlns:a16="http://schemas.microsoft.com/office/drawing/2014/main" val="976874304"/>
                    </a:ext>
                  </a:extLst>
                </a:gridCol>
                <a:gridCol w="7315200">
                  <a:extLst>
                    <a:ext uri="{9D8B030D-6E8A-4147-A177-3AD203B41FA5}">
                      <a16:colId xmlns:a16="http://schemas.microsoft.com/office/drawing/2014/main" val="637765788"/>
                    </a:ext>
                  </a:extLst>
                </a:gridCol>
              </a:tblGrid>
              <a:tr h="0">
                <a:tc>
                  <a:txBody>
                    <a:bodyPr/>
                    <a:lstStyle/>
                    <a:p>
                      <a:r>
                        <a:rPr lang="en-US" sz="1400" dirty="0">
                          <a:solidFill>
                            <a:srgbClr val="FFFFFF"/>
                          </a:solidFill>
                          <a:latin typeface="Arial" panose="020B0604020202020204" pitchFamily="34" charset="0"/>
                          <a:cs typeface="Arial" panose="020B0604020202020204" pitchFamily="34" charset="0"/>
                        </a:rPr>
                        <a:t>Category</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FFFFFF"/>
                          </a:solidFill>
                          <a:latin typeface="Arial" panose="020B0604020202020204" pitchFamily="34" charset="0"/>
                          <a:cs typeface="Arial" panose="020B0604020202020204" pitchFamily="34" charset="0"/>
                        </a:rPr>
                        <a:t>Speed</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FFFFFF"/>
                          </a:solidFill>
                          <a:latin typeface="Arial" panose="020B0604020202020204" pitchFamily="34" charset="0"/>
                          <a:cs typeface="Arial" panose="020B0604020202020204" pitchFamily="34" charset="0"/>
                        </a:rPr>
                        <a:t>Features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036661320"/>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3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 Mbps at 16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Suitable for Ethernet LANs</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Most often used for phone lines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2042361433"/>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5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 Mbps at 100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3038" indent="-173038">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3 to allow for higher data transfer rates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989221527"/>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5e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100 MHz</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5 to allow for higher data transfer rates</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More twists per foot than Cat 5 to better prevent EMI and RFI from outside sources</a:t>
                      </a:r>
                      <a:endParaRPr lang="en-US" sz="1400" dirty="0">
                        <a:latin typeface="Arial" panose="020B0604020202020204" pitchFamily="34" charset="0"/>
                        <a:cs typeface="Arial" panose="020B0604020202020204" pitchFamily="34" charset="0"/>
                      </a:endParaRPr>
                    </a:p>
                  </a:txBody>
                  <a:tcPr marL="38100" marR="38100" marT="38100" marB="38100"/>
                </a:tc>
                <a:extLst>
                  <a:ext uri="{0D108BD9-81ED-4DB2-BD59-A6C34878D82A}">
                    <a16:rowId xmlns:a16="http://schemas.microsoft.com/office/drawing/2014/main" val="1880174582"/>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6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250 MHz</a:t>
                      </a:r>
                      <a:endParaRPr lang="en-US" sz="1400" dirty="0">
                        <a:latin typeface="Arial" panose="020B0604020202020204" pitchFamily="34" charset="0"/>
                        <a:cs typeface="Arial" panose="020B0604020202020204" pitchFamily="34" charset="0"/>
                      </a:endParaRPr>
                    </a:p>
                  </a:txBody>
                  <a:tcPr marL="38100" marR="38100" marT="38100" marB="38100"/>
                </a:tc>
                <a:tc rowSpan="3">
                  <a:txBody>
                    <a:bodyPr/>
                    <a:lstStyle/>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Manufactured with higher standard than Cat 5e</a:t>
                      </a:r>
                      <a:endParaRPr lang="en-US" sz="14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400" dirty="0">
                          <a:solidFill>
                            <a:srgbClr val="58585B"/>
                          </a:solidFill>
                          <a:latin typeface="Arial" panose="020B0604020202020204" pitchFamily="34" charset="0"/>
                          <a:cs typeface="Arial" panose="020B0604020202020204" pitchFamily="34" charset="0"/>
                        </a:rPr>
                        <a:t>More twists per foot than Cat 5 to better prevent EMI and RFI from outside sources</a:t>
                      </a: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16918760"/>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6a UTP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1000 Mbps at 500 MHz</a:t>
                      </a:r>
                      <a:endParaRPr lang="en-US" sz="1400" dirty="0">
                        <a:latin typeface="Arial" panose="020B0604020202020204" pitchFamily="34" charset="0"/>
                        <a:cs typeface="Arial" panose="020B0604020202020204" pitchFamily="34" charset="0"/>
                      </a:endParaRPr>
                    </a:p>
                  </a:txBody>
                  <a:tcPr marL="38100" marR="38100" marT="38100" marB="38100"/>
                </a:tc>
                <a:tc vMerge="1">
                  <a:txBody>
                    <a:bodyPr/>
                    <a:lstStyle/>
                    <a:p>
                      <a:endParaRPr lang="en-US" dirty="0"/>
                    </a:p>
                  </a:txBody>
                  <a:tcPr/>
                </a:tc>
                <a:extLst>
                  <a:ext uri="{0D108BD9-81ED-4DB2-BD59-A6C34878D82A}">
                    <a16:rowId xmlns:a16="http://schemas.microsoft.com/office/drawing/2014/main" val="2012992079"/>
                  </a:ext>
                </a:extLst>
              </a:tr>
              <a:tr h="370840">
                <a:tc>
                  <a:txBody>
                    <a:bodyPr/>
                    <a:lstStyle/>
                    <a:p>
                      <a:r>
                        <a:rPr lang="en-US" sz="1400" dirty="0">
                          <a:solidFill>
                            <a:srgbClr val="58585B"/>
                          </a:solidFill>
                          <a:latin typeface="Arial" panose="020B0604020202020204" pitchFamily="34" charset="0"/>
                          <a:cs typeface="Arial" panose="020B0604020202020204" pitchFamily="34" charset="0"/>
                        </a:rPr>
                        <a:t>Cat 7 ScTP</a:t>
                      </a:r>
                      <a:endParaRPr lang="en-US" sz="1400" dirty="0">
                        <a:latin typeface="Arial" panose="020B0604020202020204" pitchFamily="34" charset="0"/>
                        <a:cs typeface="Arial" panose="020B0604020202020204" pitchFamily="34" charset="0"/>
                      </a:endParaRPr>
                    </a:p>
                  </a:txBody>
                  <a:tcPr marL="38100" marR="38100" marT="38100" marB="38100"/>
                </a:tc>
                <a:tc>
                  <a:txBody>
                    <a:bodyPr/>
                    <a:lstStyle/>
                    <a:p>
                      <a:r>
                        <a:rPr lang="en-US" sz="1400" dirty="0">
                          <a:solidFill>
                            <a:srgbClr val="58585B"/>
                          </a:solidFill>
                          <a:latin typeface="Arial" panose="020B0604020202020204" pitchFamily="34" charset="0"/>
                          <a:cs typeface="Arial" panose="020B0604020202020204" pitchFamily="34" charset="0"/>
                        </a:rPr>
                        <a:t>10 Gbps at 600 MHz</a:t>
                      </a:r>
                      <a:endParaRPr lang="en-US" sz="1400" dirty="0">
                        <a:latin typeface="Arial" panose="020B0604020202020204" pitchFamily="34" charset="0"/>
                        <a:cs typeface="Arial" panose="020B0604020202020204" pitchFamily="34" charset="0"/>
                      </a:endParaRPr>
                    </a:p>
                  </a:txBody>
                  <a:tcPr marL="38100" marR="38100" marT="38100" marB="38100"/>
                </a:tc>
                <a:tc vMerge="1">
                  <a:txBody>
                    <a:bodyPr/>
                    <a:lstStyle/>
                    <a:p>
                      <a:endParaRPr lang="en-US" dirty="0"/>
                    </a:p>
                  </a:txBody>
                  <a:tcPr/>
                </a:tc>
                <a:extLst>
                  <a:ext uri="{0D108BD9-81ED-4DB2-BD59-A6C34878D82A}">
                    <a16:rowId xmlns:a16="http://schemas.microsoft.com/office/drawing/2014/main" val="1340485156"/>
                  </a:ext>
                </a:extLst>
              </a:tr>
            </a:tbl>
          </a:graphicData>
        </a:graphic>
      </p:graphicFrame>
      <p:pic>
        <p:nvPicPr>
          <p:cNvPr id="12" name="Picture 11" descr="Diagram&#10;&#10;Description automatically generated">
            <a:extLst>
              <a:ext uri="{FF2B5EF4-FFF2-40B4-BE49-F238E27FC236}">
                <a16:creationId xmlns:a16="http://schemas.microsoft.com/office/drawing/2014/main" id="{B4CBBB1A-A815-4756-864B-90292CE82F7B}"/>
              </a:ext>
            </a:extLst>
          </p:cNvPr>
          <p:cNvPicPr>
            <a:picLocks noChangeAspect="1"/>
          </p:cNvPicPr>
          <p:nvPr/>
        </p:nvPicPr>
        <p:blipFill>
          <a:blip r:embed="rId4"/>
          <a:stretch>
            <a:fillRect/>
          </a:stretch>
        </p:blipFill>
        <p:spPr>
          <a:xfrm>
            <a:off x="96973" y="3696575"/>
            <a:ext cx="3227350" cy="1745131"/>
          </a:xfrm>
          <a:prstGeom prst="rect">
            <a:avLst/>
          </a:prstGeom>
        </p:spPr>
      </p:pic>
      <p:pic>
        <p:nvPicPr>
          <p:cNvPr id="13" name="Picture 12" descr="Diagram&#10;&#10;Description automatically generated">
            <a:extLst>
              <a:ext uri="{FF2B5EF4-FFF2-40B4-BE49-F238E27FC236}">
                <a16:creationId xmlns:a16="http://schemas.microsoft.com/office/drawing/2014/main" id="{8F797A99-5EED-47F5-B33B-E96FE14BEAD4}"/>
              </a:ext>
            </a:extLst>
          </p:cNvPr>
          <p:cNvPicPr>
            <a:picLocks noChangeAspect="1"/>
          </p:cNvPicPr>
          <p:nvPr/>
        </p:nvPicPr>
        <p:blipFill>
          <a:blip r:embed="rId5"/>
          <a:stretch>
            <a:fillRect/>
          </a:stretch>
        </p:blipFill>
        <p:spPr>
          <a:xfrm>
            <a:off x="3410849" y="3868942"/>
            <a:ext cx="5372682" cy="1400398"/>
          </a:xfrm>
          <a:prstGeom prst="rect">
            <a:avLst/>
          </a:prstGeom>
        </p:spPr>
      </p:pic>
      <p:sp>
        <p:nvSpPr>
          <p:cNvPr id="15" name="Rectangle 14"/>
          <p:cNvSpPr/>
          <p:nvPr/>
        </p:nvSpPr>
        <p:spPr>
          <a:xfrm>
            <a:off x="8709959" y="3589137"/>
            <a:ext cx="3387448" cy="2120902"/>
          </a:xfrm>
          <a:prstGeom prst="rect">
            <a:avLst/>
          </a:prstGeom>
        </p:spPr>
        <p:txBody>
          <a:bodyPr wrap="square">
            <a:spAutoFit/>
          </a:bodyPr>
          <a:lstStyle/>
          <a:p>
            <a:pPr algn="just">
              <a:lnSpc>
                <a:spcPts val="2000"/>
              </a:lnSpc>
            </a:pPr>
            <a:r>
              <a:rPr lang="en-US" sz="1400" dirty="0">
                <a:latin typeface="Arial" panose="020B0604020202020204" pitchFamily="34" charset="0"/>
                <a:cs typeface="Arial" panose="020B0604020202020204" pitchFamily="34" charset="0"/>
              </a:rPr>
              <a:t>When two </a:t>
            </a:r>
            <a:r>
              <a:rPr lang="en-US" sz="1400" b="1" dirty="0">
                <a:latin typeface="Arial" panose="020B0604020202020204" pitchFamily="34" charset="0"/>
                <a:cs typeface="Arial" panose="020B0604020202020204" pitchFamily="34" charset="0"/>
              </a:rPr>
              <a:t>unlike devices </a:t>
            </a:r>
            <a:r>
              <a:rPr lang="en-US" sz="1400" dirty="0">
                <a:latin typeface="Arial" panose="020B0604020202020204" pitchFamily="34" charset="0"/>
                <a:cs typeface="Arial" panose="020B0604020202020204" pitchFamily="34" charset="0"/>
              </a:rPr>
              <a:t>are directly connected using an UTP Ethernet cable, it is important that the transmit function and the receive function on each end of the cable are reversed.</a:t>
            </a:r>
          </a:p>
          <a:p>
            <a:pPr algn="just">
              <a:lnSpc>
                <a:spcPts val="2000"/>
              </a:lnSpc>
            </a:pPr>
            <a:r>
              <a:rPr lang="en-US" sz="1400" dirty="0">
                <a:latin typeface="Arial" panose="020B0604020202020204" pitchFamily="34" charset="0"/>
                <a:cs typeface="Arial" panose="020B0604020202020204" pitchFamily="34" charset="0"/>
              </a:rPr>
              <a:t>This cable is called straight-through cable and it has the same color patterns on both ends of the cable.</a:t>
            </a:r>
          </a:p>
        </p:txBody>
      </p:sp>
    </p:spTree>
    <p:custDataLst>
      <p:tags r:id="rId1"/>
    </p:custDataLst>
    <p:extLst>
      <p:ext uri="{BB962C8B-B14F-4D97-AF65-F5344CB8AC3E}">
        <p14:creationId xmlns:p14="http://schemas.microsoft.com/office/powerpoint/2010/main" val="1621641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Cables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l">
              <a:buFont typeface="Wingdings" panose="05000000000000000000" pitchFamily="2" charset="2"/>
              <a:buChar char="ü"/>
            </a:pPr>
            <a:r>
              <a:rPr lang="en-US" dirty="0">
                <a:solidFill>
                  <a:srgbClr val="002060"/>
                </a:solidFill>
              </a:rPr>
              <a:t>Fiber-optic cables transmit data using pulses of light.</a:t>
            </a:r>
          </a:p>
          <a:p>
            <a:pPr marL="342900" indent="-342900" algn="l">
              <a:buFont typeface="Wingdings" panose="05000000000000000000" pitchFamily="2" charset="2"/>
              <a:buChar char="ü"/>
            </a:pPr>
            <a:r>
              <a:rPr lang="en-US" dirty="0">
                <a:solidFill>
                  <a:srgbClr val="002060"/>
                </a:solidFill>
              </a:rPr>
              <a:t>Fiber-optic cable is constructed of either glass or plastic and it is immune to EMI and RFI.</a:t>
            </a:r>
          </a:p>
          <a:p>
            <a:pPr marL="342900" indent="-342900" algn="l">
              <a:buFont typeface="Wingdings" panose="05000000000000000000" pitchFamily="2" charset="2"/>
              <a:buChar char="q"/>
            </a:pPr>
            <a:r>
              <a:rPr lang="en-US" sz="1800" dirty="0">
                <a:solidFill>
                  <a:srgbClr val="002060"/>
                </a:solidFill>
              </a:rPr>
              <a:t>Parts of a fiber-optical cable are:</a:t>
            </a:r>
          </a:p>
          <a:p>
            <a:pPr marL="743010" lvl="1" indent="-342900">
              <a:buFont typeface="Wingdings" panose="05000000000000000000" pitchFamily="2" charset="2"/>
              <a:buChar char="§"/>
            </a:pPr>
            <a:r>
              <a:rPr lang="en-US" sz="1800" dirty="0">
                <a:solidFill>
                  <a:srgbClr val="002060"/>
                </a:solidFill>
              </a:rPr>
              <a:t>Jacket - typically a PVC jacket that protects the fiber against abrasion, moisture, and other contaminants. </a:t>
            </a:r>
          </a:p>
          <a:p>
            <a:pPr marL="743010" lvl="1" indent="-342900">
              <a:buFont typeface="Wingdings" panose="05000000000000000000" pitchFamily="2" charset="2"/>
              <a:buChar char="§"/>
            </a:pPr>
            <a:r>
              <a:rPr lang="en-US" sz="1800" dirty="0">
                <a:solidFill>
                  <a:srgbClr val="002060"/>
                </a:solidFill>
              </a:rPr>
              <a:t>Strengthening Material - Surrounds the buffer, prevents the fiber cable from being stretched when it is being pulled</a:t>
            </a:r>
          </a:p>
          <a:p>
            <a:pPr marL="743010" lvl="1" indent="-342900">
              <a:buFont typeface="Wingdings" panose="05000000000000000000" pitchFamily="2" charset="2"/>
              <a:buChar char="§"/>
            </a:pPr>
            <a:r>
              <a:rPr lang="en-US" sz="1800" dirty="0">
                <a:solidFill>
                  <a:srgbClr val="002060"/>
                </a:solidFill>
              </a:rPr>
              <a:t>Buffer - Used to help shield the core and cladding from damage.</a:t>
            </a:r>
          </a:p>
          <a:p>
            <a:pPr marL="743010" lvl="1" indent="-342900">
              <a:buFont typeface="Wingdings" panose="05000000000000000000" pitchFamily="2" charset="2"/>
              <a:buChar char="§"/>
            </a:pPr>
            <a:r>
              <a:rPr lang="en-US" sz="1800" dirty="0">
                <a:solidFill>
                  <a:srgbClr val="002060"/>
                </a:solidFill>
              </a:rPr>
              <a:t>Cladding - Made from slightly different chemicals than those used to create the core. It tends to act like a mirror.</a:t>
            </a:r>
          </a:p>
          <a:p>
            <a:pPr marL="743010" lvl="1" indent="-342900">
              <a:buFont typeface="Wingdings" panose="05000000000000000000" pitchFamily="2" charset="2"/>
              <a:buChar char="§"/>
            </a:pPr>
            <a:r>
              <a:rPr lang="en-US" sz="1800" dirty="0">
                <a:solidFill>
                  <a:srgbClr val="002060"/>
                </a:solidFill>
              </a:rPr>
              <a:t>Core - The light transmission element at the center of the optical fiber. Light pulses travel through the fiber core.</a:t>
            </a:r>
          </a:p>
          <a:p>
            <a:pPr marL="342900" indent="-342900" algn="l">
              <a:buFont typeface="Wingdings" panose="05000000000000000000" pitchFamily="2" charset="2"/>
              <a:buChar char="§"/>
            </a:pPr>
            <a:endParaRPr lang="en-US" sz="1800" dirty="0">
              <a:solidFill>
                <a:srgbClr val="002060"/>
              </a:solidFill>
            </a:endParaRPr>
          </a:p>
          <a:p>
            <a:pPr marL="342900" indent="-342900" algn="l">
              <a:buFont typeface="Wingdings" panose="05000000000000000000" pitchFamily="2" charset="2"/>
              <a:buChar char="§"/>
            </a:pPr>
            <a:endParaRPr lang="en-US" sz="1800" dirty="0">
              <a:solidFill>
                <a:srgbClr val="002060"/>
              </a:solidFill>
            </a:endParaRPr>
          </a:p>
          <a:p>
            <a:pPr marL="342900" indent="-342900" algn="l">
              <a:buFont typeface="Wingdings" panose="05000000000000000000" pitchFamily="2" charset="2"/>
              <a:buChar char="§"/>
            </a:pPr>
            <a:endParaRPr lang="en-US" sz="1800" dirty="0">
              <a:solidFill>
                <a:srgbClr val="002060"/>
              </a:solidFill>
            </a:endParaRPr>
          </a:p>
        </p:txBody>
      </p:sp>
      <p:pic>
        <p:nvPicPr>
          <p:cNvPr id="18" name="Picture 17"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2686" t="44067" r="86064" b="48696"/>
          <a:stretch/>
        </p:blipFill>
        <p:spPr>
          <a:xfrm>
            <a:off x="10264167" y="164795"/>
            <a:ext cx="865841" cy="373887"/>
          </a:xfrm>
          <a:prstGeom prst="rect">
            <a:avLst/>
          </a:prstGeom>
        </p:spPr>
      </p:pic>
      <p:pic>
        <p:nvPicPr>
          <p:cNvPr id="19" name="Picture 18" descr="A picture containing diagram&#10;&#10;Description automatically generated">
            <a:extLst>
              <a:ext uri="{FF2B5EF4-FFF2-40B4-BE49-F238E27FC236}">
                <a16:creationId xmlns:a16="http://schemas.microsoft.com/office/drawing/2014/main" id="{AC161C61-EA33-479D-9ED9-5B28A0F14B4F}"/>
              </a:ext>
            </a:extLst>
          </p:cNvPr>
          <p:cNvPicPr>
            <a:picLocks noChangeAspect="1"/>
          </p:cNvPicPr>
          <p:nvPr/>
        </p:nvPicPr>
        <p:blipFill rotWithShape="1">
          <a:blip r:embed="rId4"/>
          <a:srcRect l="33239" t="35032" r="4629" b="36782"/>
          <a:stretch/>
        </p:blipFill>
        <p:spPr>
          <a:xfrm>
            <a:off x="7617974" y="225977"/>
            <a:ext cx="2554323" cy="777765"/>
          </a:xfrm>
          <a:prstGeom prst="rect">
            <a:avLst/>
          </a:prstGeom>
        </p:spPr>
      </p:pic>
      <p:pic>
        <p:nvPicPr>
          <p:cNvPr id="24" name="Picture 23" descr="A cut in half&#10;&#10;Description automatically generated">
            <a:extLst>
              <a:ext uri="{FF2B5EF4-FFF2-40B4-BE49-F238E27FC236}">
                <a16:creationId xmlns:a16="http://schemas.microsoft.com/office/drawing/2014/main" id="{E559D2BB-5DC3-4C25-B5BF-AFE660B6F434}"/>
              </a:ext>
            </a:extLst>
          </p:cNvPr>
          <p:cNvPicPr>
            <a:picLocks noChangeAspect="1"/>
          </p:cNvPicPr>
          <p:nvPr/>
        </p:nvPicPr>
        <p:blipFill>
          <a:blip r:embed="rId5"/>
          <a:stretch>
            <a:fillRect/>
          </a:stretch>
        </p:blipFill>
        <p:spPr>
          <a:xfrm>
            <a:off x="7617974" y="1192354"/>
            <a:ext cx="1498497" cy="1041182"/>
          </a:xfrm>
          <a:prstGeom prst="rect">
            <a:avLst/>
          </a:prstGeom>
        </p:spPr>
      </p:pic>
      <p:sp>
        <p:nvSpPr>
          <p:cNvPr id="25" name="TextBox 24">
            <a:extLst>
              <a:ext uri="{FF2B5EF4-FFF2-40B4-BE49-F238E27FC236}">
                <a16:creationId xmlns:a16="http://schemas.microsoft.com/office/drawing/2014/main" id="{8883BA98-2EBD-48E0-ACB3-BCB5B50E31D2}"/>
              </a:ext>
            </a:extLst>
          </p:cNvPr>
          <p:cNvSpPr txBox="1"/>
          <p:nvPr/>
        </p:nvSpPr>
        <p:spPr>
          <a:xfrm>
            <a:off x="9465840" y="1192354"/>
            <a:ext cx="2654576" cy="830997"/>
          </a:xfrm>
          <a:prstGeom prst="rect">
            <a:avLst/>
          </a:prstGeom>
          <a:noFill/>
        </p:spPr>
        <p:txBody>
          <a:bodyPr wrap="square" rtlCol="0">
            <a:spAutoFit/>
          </a:bodyPr>
          <a:lstStyle/>
          <a:p>
            <a:pPr algn="just"/>
            <a:r>
              <a:rPr lang="en-US" sz="1200" b="1" dirty="0">
                <a:latin typeface="Arial" panose="020B0604020202020204" pitchFamily="34" charset="0"/>
                <a:cs typeface="Arial" panose="020B0604020202020204" pitchFamily="34" charset="0"/>
              </a:rPr>
              <a:t>Fiber-Optic Cable</a:t>
            </a:r>
          </a:p>
          <a:p>
            <a:pPr algn="just"/>
            <a:r>
              <a:rPr lang="en-US" sz="1200" dirty="0">
                <a:latin typeface="Arial" panose="020B0604020202020204" pitchFamily="34" charset="0"/>
                <a:cs typeface="Arial" panose="020B0604020202020204" pitchFamily="34" charset="0"/>
              </a:rPr>
              <a:t>It can be either glass or plastic and it can carry digital information at very high speeds over long distances. </a:t>
            </a:r>
          </a:p>
        </p:txBody>
      </p:sp>
      <p:pic>
        <p:nvPicPr>
          <p:cNvPr id="26" name="Picture 25" descr="Diagram&#10;&#10;Description automatically generated">
            <a:extLst>
              <a:ext uri="{FF2B5EF4-FFF2-40B4-BE49-F238E27FC236}">
                <a16:creationId xmlns:a16="http://schemas.microsoft.com/office/drawing/2014/main" id="{F02D75DE-0B61-4CE3-BC1D-D594FF10B7D3}"/>
              </a:ext>
            </a:extLst>
          </p:cNvPr>
          <p:cNvPicPr>
            <a:picLocks noChangeAspect="1"/>
          </p:cNvPicPr>
          <p:nvPr/>
        </p:nvPicPr>
        <p:blipFill>
          <a:blip r:embed="rId6"/>
          <a:stretch>
            <a:fillRect/>
          </a:stretch>
        </p:blipFill>
        <p:spPr>
          <a:xfrm>
            <a:off x="7795342" y="2324132"/>
            <a:ext cx="3574865" cy="2998274"/>
          </a:xfrm>
          <a:prstGeom prst="rect">
            <a:avLst/>
          </a:prstGeom>
        </p:spPr>
      </p:pic>
    </p:spTree>
    <p:custDataLst>
      <p:tags r:id="rId1"/>
    </p:custDataLst>
    <p:extLst>
      <p:ext uri="{BB962C8B-B14F-4D97-AF65-F5344CB8AC3E}">
        <p14:creationId xmlns:p14="http://schemas.microsoft.com/office/powerpoint/2010/main" val="2754957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386039" cy="4455952"/>
          </a:xfrm>
        </p:spPr>
        <p:txBody>
          <a:bodyPr/>
          <a:lstStyle/>
          <a:p>
            <a:pPr marL="342900" indent="-342900" algn="l">
              <a:buFont typeface="Courier New" panose="02070309020205020404" pitchFamily="49" charset="0"/>
              <a:buChar char="o"/>
            </a:pPr>
            <a:r>
              <a:rPr lang="en-GB" dirty="0">
                <a:solidFill>
                  <a:srgbClr val="002060"/>
                </a:solidFill>
              </a:rPr>
              <a:t>Source</a:t>
            </a:r>
          </a:p>
          <a:p>
            <a:pPr marL="342900" indent="-342900" algn="l">
              <a:buFont typeface="Courier New" panose="02070309020205020404" pitchFamily="49" charset="0"/>
              <a:buChar char="o"/>
            </a:pPr>
            <a:r>
              <a:rPr lang="en-GB" dirty="0">
                <a:solidFill>
                  <a:srgbClr val="002060"/>
                </a:solidFill>
              </a:rPr>
              <a:t>Destination</a:t>
            </a:r>
          </a:p>
          <a:p>
            <a:pPr marL="342900" indent="-342900" algn="l">
              <a:buFont typeface="Courier New" panose="02070309020205020404" pitchFamily="49" charset="0"/>
              <a:buChar char="o"/>
            </a:pPr>
            <a:r>
              <a:rPr lang="en-GB" dirty="0">
                <a:solidFill>
                  <a:srgbClr val="002060"/>
                </a:solidFill>
              </a:rPr>
              <a:t>Transmission Medium</a:t>
            </a:r>
          </a:p>
          <a:p>
            <a:pPr marL="0" indent="0" algn="l"/>
            <a:endParaRPr lang="en-GB" sz="1800" dirty="0">
              <a:solidFill>
                <a:srgbClr val="002060"/>
              </a:solidFill>
            </a:endParaRPr>
          </a:p>
          <a:p>
            <a:pPr marL="285750" indent="-285750" algn="just">
              <a:buFont typeface="Wingdings" panose="05000000000000000000" pitchFamily="2" charset="2"/>
              <a:buChar char="ü"/>
            </a:pPr>
            <a:r>
              <a:rPr lang="en-US" sz="1800" dirty="0">
                <a:solidFill>
                  <a:srgbClr val="002060"/>
                </a:solidFill>
              </a:rPr>
              <a:t>Before beginning to communicate with each other, we establish rules or agreements to govern the conversation. </a:t>
            </a:r>
            <a:r>
              <a:rPr lang="en-US" sz="1800" b="1" dirty="0">
                <a:solidFill>
                  <a:srgbClr val="002060"/>
                </a:solidFill>
              </a:rPr>
              <a:t>Online Etiquette. </a:t>
            </a:r>
            <a:r>
              <a:rPr lang="en-US" sz="1800" dirty="0">
                <a:solidFill>
                  <a:srgbClr val="002060"/>
                </a:solidFill>
              </a:rPr>
              <a:t>Likewise, before beginning to communicate between devices, set of rules of communication is defined by International standard organizations. </a:t>
            </a:r>
            <a:r>
              <a:rPr lang="en-US" sz="1800" b="1" dirty="0">
                <a:solidFill>
                  <a:srgbClr val="002060"/>
                </a:solidFill>
              </a:rPr>
              <a:t>Networking/Communication protocols. </a:t>
            </a:r>
          </a:p>
          <a:p>
            <a:pPr marL="285750" indent="-285750" algn="just">
              <a:buFont typeface="Wingdings" panose="05000000000000000000" pitchFamily="2" charset="2"/>
              <a:buChar char="ü"/>
            </a:pPr>
            <a:endParaRPr lang="en-US" sz="1800" b="1" dirty="0">
              <a:solidFill>
                <a:srgbClr val="002060"/>
              </a:solidFill>
            </a:endParaRPr>
          </a:p>
          <a:p>
            <a:pPr marL="285750" indent="-285750" algn="just">
              <a:buFont typeface="Wingdings" panose="05000000000000000000" pitchFamily="2" charset="2"/>
              <a:buChar char="ü"/>
            </a:pPr>
            <a:r>
              <a:rPr lang="en-US" sz="1800" dirty="0">
                <a:solidFill>
                  <a:srgbClr val="002060"/>
                </a:solidFill>
              </a:rPr>
              <a:t>All communication methods have three elements in common:</a:t>
            </a:r>
          </a:p>
          <a:p>
            <a:pPr lvl="1" algn="just">
              <a:buFont typeface="Wingdings" panose="05000000000000000000" pitchFamily="2" charset="2"/>
              <a:buChar char="Ø"/>
            </a:pPr>
            <a:r>
              <a:rPr lang="en-US" sz="1800" dirty="0">
                <a:solidFill>
                  <a:srgbClr val="002060"/>
                </a:solidFill>
              </a:rPr>
              <a:t>The first of these elements is </a:t>
            </a:r>
            <a:r>
              <a:rPr lang="en-US" sz="1800" b="1" dirty="0">
                <a:solidFill>
                  <a:srgbClr val="002060"/>
                </a:solidFill>
              </a:rPr>
              <a:t>the message source, or sender</a:t>
            </a:r>
            <a:r>
              <a:rPr lang="en-US" sz="1800" dirty="0">
                <a:solidFill>
                  <a:srgbClr val="002060"/>
                </a:solidFill>
              </a:rPr>
              <a:t>. Message sources are people, or electronic devices, that need to communicate a message to other individuals or devices. </a:t>
            </a:r>
          </a:p>
          <a:p>
            <a:pPr lvl="1" algn="just">
              <a:buFont typeface="Wingdings" panose="05000000000000000000" pitchFamily="2" charset="2"/>
              <a:buChar char="Ø"/>
            </a:pPr>
            <a:r>
              <a:rPr lang="en-US" sz="1800" dirty="0">
                <a:solidFill>
                  <a:srgbClr val="002060"/>
                </a:solidFill>
              </a:rPr>
              <a:t>The second element of communication is the </a:t>
            </a:r>
            <a:r>
              <a:rPr lang="en-US" sz="1800" b="1" dirty="0">
                <a:solidFill>
                  <a:srgbClr val="002060"/>
                </a:solidFill>
              </a:rPr>
              <a:t>destination, or receiver</a:t>
            </a:r>
            <a:r>
              <a:rPr lang="en-US" sz="1800" dirty="0">
                <a:solidFill>
                  <a:srgbClr val="002060"/>
                </a:solidFill>
              </a:rPr>
              <a:t>, of the message. The destination receives the message and interprets it.</a:t>
            </a:r>
          </a:p>
          <a:p>
            <a:pPr lvl="1" algn="just">
              <a:buFont typeface="Wingdings" panose="05000000000000000000" pitchFamily="2" charset="2"/>
              <a:buChar char="Ø"/>
            </a:pPr>
            <a:r>
              <a:rPr lang="en-US" sz="1800" dirty="0">
                <a:solidFill>
                  <a:srgbClr val="002060"/>
                </a:solidFill>
              </a:rPr>
              <a:t>The third element is called a </a:t>
            </a:r>
            <a:r>
              <a:rPr lang="en-US" sz="1800" b="1" dirty="0">
                <a:solidFill>
                  <a:srgbClr val="002060"/>
                </a:solidFill>
              </a:rPr>
              <a:t>transmission medium, or channel</a:t>
            </a:r>
            <a:r>
              <a:rPr lang="en-US" sz="1800" dirty="0">
                <a:solidFill>
                  <a:srgbClr val="002060"/>
                </a:solidFill>
              </a:rPr>
              <a:t>. It provides the pathway over which the message can travel from source to destination.</a:t>
            </a:r>
            <a:endParaRPr lang="en-GB" sz="1800" dirty="0">
              <a:solidFill>
                <a:srgbClr val="002060"/>
              </a:solidFill>
            </a:endParaRPr>
          </a:p>
          <a:p>
            <a:pPr marL="342900" indent="-342900" algn="l">
              <a:buFont typeface="Courier New" panose="02070309020205020404" pitchFamily="49" charset="0"/>
              <a:buChar char="o"/>
            </a:pPr>
            <a:endParaRPr lang="en-GB" dirty="0">
              <a:solidFill>
                <a:srgbClr val="002060"/>
              </a:solidFill>
            </a:endParaRPr>
          </a:p>
          <a:p>
            <a:pPr marL="342900" indent="-342900" algn="l">
              <a:buFont typeface="Wingdings" panose="05000000000000000000" pitchFamily="2" charset="2"/>
              <a:buChar char="§"/>
            </a:pPr>
            <a:endParaRPr lang="en-US" dirty="0">
              <a:solidFill>
                <a:srgbClr val="002060"/>
              </a:solidFill>
            </a:endParaRPr>
          </a:p>
        </p:txBody>
      </p:sp>
      <p:pic>
        <p:nvPicPr>
          <p:cNvPr id="10" name="Picture 9" descr="Omi Running: Animated Loop by DARKRYAN on Newground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14651" y="89241"/>
            <a:ext cx="1934472" cy="155442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44302" y="1"/>
            <a:ext cx="2998797" cy="1999198"/>
          </a:xfrm>
          <a:prstGeom prst="rect">
            <a:avLst/>
          </a:prstGeom>
        </p:spPr>
      </p:pic>
    </p:spTree>
    <p:custDataLst>
      <p:tags r:id="rId1"/>
    </p:custDataLst>
    <p:extLst>
      <p:ext uri="{BB962C8B-B14F-4D97-AF65-F5344CB8AC3E}">
        <p14:creationId xmlns:p14="http://schemas.microsoft.com/office/powerpoint/2010/main" val="271438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578573" cy="4455952"/>
          </a:xfrm>
        </p:spPr>
        <p:txBody>
          <a:bodyPr/>
          <a:lstStyle/>
          <a:p>
            <a:pPr marL="0" indent="0" algn="just"/>
            <a:endParaRPr lang="en-US" sz="1700" dirty="0">
              <a:solidFill>
                <a:srgbClr val="002060"/>
              </a:solidFill>
            </a:endParaRPr>
          </a:p>
          <a:p>
            <a:pPr marL="0" indent="0" algn="just"/>
            <a:endParaRPr lang="en-US" sz="1700" dirty="0">
              <a:solidFill>
                <a:srgbClr val="002060"/>
              </a:solidFill>
            </a:endParaRPr>
          </a:p>
          <a:p>
            <a:pPr marL="0" indent="0" algn="just"/>
            <a:endParaRPr lang="en-US" sz="1700" dirty="0">
              <a:solidFill>
                <a:srgbClr val="002060"/>
              </a:solidFill>
            </a:endParaRPr>
          </a:p>
          <a:p>
            <a:pPr marL="0" indent="0" algn="just"/>
            <a:r>
              <a:rPr lang="en-US" sz="1700" b="1" dirty="0">
                <a:solidFill>
                  <a:srgbClr val="002060"/>
                </a:solidFill>
              </a:rPr>
              <a:t>Hypertext Transfer Protocol (HTTP)</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This protocol governs the way a </a:t>
            </a:r>
            <a:r>
              <a:rPr lang="en-US" sz="1700" b="1" dirty="0">
                <a:solidFill>
                  <a:srgbClr val="002060"/>
                </a:solidFill>
              </a:rPr>
              <a:t>web server and a web client interact</a:t>
            </a:r>
            <a:r>
              <a:rPr lang="en-US" sz="1700" dirty="0">
                <a:solidFill>
                  <a:srgbClr val="002060"/>
                </a:solidFill>
              </a:rPr>
              <a:t>.</a:t>
            </a:r>
          </a:p>
          <a:p>
            <a:pPr marL="285750" indent="-285750" algn="just">
              <a:buFont typeface="Arial" panose="020B0604020202020204" pitchFamily="34" charset="0"/>
              <a:buChar char="•"/>
            </a:pPr>
            <a:r>
              <a:rPr lang="en-US" sz="1700" dirty="0">
                <a:solidFill>
                  <a:srgbClr val="002060"/>
                </a:solidFill>
              </a:rPr>
              <a:t>HTTP defines the content and formatting of the requests and responses that are exchanged between </a:t>
            </a:r>
            <a:r>
              <a:rPr lang="en-US" sz="1700" b="1" dirty="0">
                <a:solidFill>
                  <a:srgbClr val="002060"/>
                </a:solidFill>
              </a:rPr>
              <a:t>the client and server</a:t>
            </a:r>
            <a:r>
              <a:rPr lang="en-US" sz="1700" dirty="0">
                <a:solidFill>
                  <a:srgbClr val="002060"/>
                </a:solidFill>
              </a:rPr>
              <a:t>. </a:t>
            </a:r>
          </a:p>
          <a:p>
            <a:pPr marL="0" indent="0" algn="just"/>
            <a:r>
              <a:rPr lang="en-US" sz="1700" b="1" dirty="0">
                <a:solidFill>
                  <a:srgbClr val="002060"/>
                </a:solidFill>
              </a:rPr>
              <a:t>Transmission Control Protocol (TCP)</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This protocol manages the </a:t>
            </a:r>
            <a:r>
              <a:rPr lang="en-US" sz="1700" b="1" dirty="0">
                <a:solidFill>
                  <a:srgbClr val="002060"/>
                </a:solidFill>
              </a:rPr>
              <a:t>individual conversations</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TCP is responsible for guaranteeing the reliable delivery of the information and managing flow control </a:t>
            </a:r>
            <a:r>
              <a:rPr lang="en-US" sz="1700" b="1" dirty="0">
                <a:solidFill>
                  <a:srgbClr val="002060"/>
                </a:solidFill>
              </a:rPr>
              <a:t>between the end devices</a:t>
            </a:r>
            <a:r>
              <a:rPr lang="en-US" sz="1700" dirty="0">
                <a:solidFill>
                  <a:srgbClr val="002060"/>
                </a:solidFill>
              </a:rPr>
              <a:t>.</a:t>
            </a:r>
          </a:p>
          <a:p>
            <a:pPr marL="0" indent="0" algn="just"/>
            <a:r>
              <a:rPr lang="en-US" sz="1700" b="1" dirty="0">
                <a:solidFill>
                  <a:srgbClr val="002060"/>
                </a:solidFill>
              </a:rPr>
              <a:t>Internet Protocol (IP) </a:t>
            </a:r>
          </a:p>
          <a:p>
            <a:pPr marL="285750" indent="-285750" algn="just">
              <a:buFont typeface="Arial" panose="020B0604020202020204" pitchFamily="34" charset="0"/>
              <a:buChar char="•"/>
            </a:pPr>
            <a:r>
              <a:rPr lang="en-US" sz="1700" dirty="0">
                <a:solidFill>
                  <a:srgbClr val="002060"/>
                </a:solidFill>
              </a:rPr>
              <a:t>This protocol is responsible for delivering messages from the </a:t>
            </a:r>
            <a:r>
              <a:rPr lang="en-US" sz="1700" b="1" dirty="0">
                <a:solidFill>
                  <a:srgbClr val="002060"/>
                </a:solidFill>
              </a:rPr>
              <a:t>sender to the receiver</a:t>
            </a:r>
            <a:r>
              <a:rPr lang="en-US" sz="1700" dirty="0">
                <a:solidFill>
                  <a:srgbClr val="002060"/>
                </a:solidFill>
              </a:rPr>
              <a:t>. </a:t>
            </a:r>
          </a:p>
          <a:p>
            <a:pPr marL="285750" indent="-285750" algn="just">
              <a:buFont typeface="Arial" panose="020B0604020202020204" pitchFamily="34" charset="0"/>
              <a:buChar char="•"/>
            </a:pPr>
            <a:r>
              <a:rPr lang="en-US" sz="1700" dirty="0">
                <a:solidFill>
                  <a:srgbClr val="002060"/>
                </a:solidFill>
              </a:rPr>
              <a:t>IP is used by routers to forward the messages across </a:t>
            </a:r>
            <a:r>
              <a:rPr lang="en-US" sz="1700" b="1" dirty="0">
                <a:solidFill>
                  <a:srgbClr val="002060"/>
                </a:solidFill>
              </a:rPr>
              <a:t>multiple networks</a:t>
            </a:r>
            <a:r>
              <a:rPr lang="en-US" sz="1700" dirty="0">
                <a:solidFill>
                  <a:srgbClr val="002060"/>
                </a:solidFill>
              </a:rPr>
              <a:t>.</a:t>
            </a:r>
          </a:p>
          <a:p>
            <a:pPr marL="0" indent="0" algn="just"/>
            <a:r>
              <a:rPr lang="en-US" sz="1700" b="1" dirty="0">
                <a:solidFill>
                  <a:srgbClr val="002060"/>
                </a:solidFill>
              </a:rPr>
              <a:t>Ethernet </a:t>
            </a:r>
          </a:p>
          <a:p>
            <a:pPr marL="285750" indent="-285750" algn="just">
              <a:buFont typeface="Arial" panose="020B0604020202020204" pitchFamily="34" charset="0"/>
              <a:buChar char="•"/>
            </a:pPr>
            <a:r>
              <a:rPr lang="en-US" sz="1700" dirty="0">
                <a:solidFill>
                  <a:srgbClr val="002060"/>
                </a:solidFill>
              </a:rPr>
              <a:t>This protocol is responsible for the delivery of messages from </a:t>
            </a:r>
            <a:r>
              <a:rPr lang="en-US" sz="1700" b="1" dirty="0">
                <a:solidFill>
                  <a:srgbClr val="002060"/>
                </a:solidFill>
              </a:rPr>
              <a:t>one NIC to another NIC </a:t>
            </a:r>
            <a:r>
              <a:rPr lang="en-US" sz="1700" dirty="0">
                <a:solidFill>
                  <a:srgbClr val="002060"/>
                </a:solidFill>
              </a:rPr>
              <a:t>on the same Ethernet local area network (LAN).</a:t>
            </a:r>
          </a:p>
        </p:txBody>
      </p:sp>
      <p:pic>
        <p:nvPicPr>
          <p:cNvPr id="10" name="Picture 9" descr="Omi Running: Animated Loop by DARKRYAN on Newground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0227" y="127298"/>
            <a:ext cx="1934472" cy="1554425"/>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44302" y="1"/>
            <a:ext cx="2998797" cy="1999198"/>
          </a:xfrm>
          <a:prstGeom prst="rect">
            <a:avLst/>
          </a:prstGeom>
        </p:spPr>
      </p:pic>
      <p:pic>
        <p:nvPicPr>
          <p:cNvPr id="6" name="Picture 5">
            <a:extLst>
              <a:ext uri="{FF2B5EF4-FFF2-40B4-BE49-F238E27FC236}">
                <a16:creationId xmlns:a16="http://schemas.microsoft.com/office/drawing/2014/main" id="{092DBDFC-1632-42FB-8CCA-635C365A2B17}"/>
              </a:ext>
            </a:extLst>
          </p:cNvPr>
          <p:cNvPicPr>
            <a:picLocks noChangeAspect="1"/>
          </p:cNvPicPr>
          <p:nvPr/>
        </p:nvPicPr>
        <p:blipFill>
          <a:blip r:embed="rId6"/>
          <a:stretch>
            <a:fillRect/>
          </a:stretch>
        </p:blipFill>
        <p:spPr>
          <a:xfrm>
            <a:off x="5265068" y="151114"/>
            <a:ext cx="2863452" cy="1696971"/>
          </a:xfrm>
          <a:prstGeom prst="rect">
            <a:avLst/>
          </a:prstGeom>
        </p:spPr>
      </p:pic>
    </p:spTree>
    <p:custDataLst>
      <p:tags r:id="rId1"/>
    </p:custDataLst>
    <p:extLst>
      <p:ext uri="{BB962C8B-B14F-4D97-AF65-F5344CB8AC3E}">
        <p14:creationId xmlns:p14="http://schemas.microsoft.com/office/powerpoint/2010/main" val="861315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Protocols and Standards</a:t>
            </a:r>
            <a:endParaRPr lang="en-US" sz="3200" dirty="0"/>
          </a:p>
        </p:txBody>
      </p:sp>
      <p:pic>
        <p:nvPicPr>
          <p:cNvPr id="8"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902262" y="3679705"/>
            <a:ext cx="3112671" cy="1891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902262" y="82404"/>
            <a:ext cx="3112671" cy="35202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48153" y="826954"/>
            <a:ext cx="8002468" cy="4801314"/>
          </a:xfrm>
          <a:prstGeom prst="rect">
            <a:avLst/>
          </a:prstGeom>
        </p:spPr>
        <p:txBody>
          <a:bodyPr wrap="square">
            <a:spAutoFit/>
          </a:bodyPr>
          <a:lstStyle/>
          <a:p>
            <a:r>
              <a:rPr lang="en-US" b="1" dirty="0">
                <a:solidFill>
                  <a:srgbClr val="002060"/>
                </a:solidFill>
                <a:cs typeface="CiscoSans ExtraLight"/>
              </a:rPr>
              <a:t>The Internet and Standards</a:t>
            </a:r>
          </a:p>
          <a:p>
            <a:pPr marL="285750" indent="-285750" algn="just">
              <a:buFont typeface="Wingdings" panose="05000000000000000000" pitchFamily="2" charset="2"/>
              <a:buChar char="ü"/>
            </a:pPr>
            <a:r>
              <a:rPr lang="en-US" dirty="0">
                <a:solidFill>
                  <a:srgbClr val="002060"/>
                </a:solidFill>
                <a:cs typeface="CiscoSans ExtraLight"/>
              </a:rPr>
              <a:t>A standard is a set of rules that determines how something must be done. </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Networking and internet standards ensure that all devices connecting to the network implement the same set of rules or protocols in the same manner. </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Using standards, it is possible for different types of devices to send information to each other over the internet.</a:t>
            </a:r>
          </a:p>
          <a:p>
            <a:pPr algn="just"/>
            <a:endParaRPr lang="en-US" dirty="0">
              <a:solidFill>
                <a:srgbClr val="002060"/>
              </a:solidFill>
              <a:cs typeface="CiscoSans ExtraLight"/>
            </a:endParaRPr>
          </a:p>
          <a:p>
            <a:r>
              <a:rPr lang="en-US" b="1" dirty="0">
                <a:solidFill>
                  <a:srgbClr val="002060"/>
                </a:solidFill>
                <a:cs typeface="CiscoSans ExtraLight"/>
              </a:rPr>
              <a:t>Network Standards Organizations</a:t>
            </a:r>
          </a:p>
          <a:p>
            <a:pPr marL="285750" indent="-285750" algn="just">
              <a:buFont typeface="Wingdings" panose="05000000000000000000" pitchFamily="2" charset="2"/>
              <a:buChar char="ü"/>
            </a:pPr>
            <a:r>
              <a:rPr lang="en-US" dirty="0">
                <a:solidFill>
                  <a:srgbClr val="002060"/>
                </a:solidFill>
                <a:cs typeface="CiscoSans ExtraLight"/>
              </a:rPr>
              <a:t>When a new standard is proposed, each stage of the development and approval process is recorded in a numbered Request for Comments (RFC) document. </a:t>
            </a:r>
            <a:br>
              <a:rPr lang="en-US" dirty="0">
                <a:solidFill>
                  <a:srgbClr val="002060"/>
                </a:solidFill>
                <a:cs typeface="CiscoSans ExtraLight"/>
              </a:rPr>
            </a:b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RFCs for internet standards are published and managed by the Internet Engineering Task Force (IETF).</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r>
              <a:rPr lang="en-US" dirty="0">
                <a:solidFill>
                  <a:srgbClr val="002060"/>
                </a:solidFill>
                <a:cs typeface="CiscoSans ExtraLight"/>
              </a:rPr>
              <a:t>Other standards organizations that support the internet are shown in the figure.</a:t>
            </a:r>
          </a:p>
        </p:txBody>
      </p:sp>
    </p:spTree>
    <p:custDataLst>
      <p:tags r:id="rId1"/>
    </p:custDataLst>
    <p:extLst>
      <p:ext uri="{BB962C8B-B14F-4D97-AF65-F5344CB8AC3E}">
        <p14:creationId xmlns:p14="http://schemas.microsoft.com/office/powerpoint/2010/main" val="2413810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2133" dirty="0"/>
              <a:t>Communication: Protocols and Standards</a:t>
            </a:r>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5087006" y="90802"/>
            <a:ext cx="6968359" cy="794180"/>
          </a:xfrm>
        </p:spPr>
        <p:txBody>
          <a:bodyPr/>
          <a:lstStyle/>
          <a:p>
            <a:pPr marL="0" indent="0" algn="l"/>
            <a:r>
              <a:rPr lang="en-GB" dirty="0">
                <a:solidFill>
                  <a:srgbClr val="002060"/>
                </a:solidFill>
              </a:rPr>
              <a:t>We all know what a network is? and a protocol is a kind of rule…. So, why a protocol is important? What it deals with?</a:t>
            </a:r>
            <a:endParaRPr lang="en-US" dirty="0">
              <a:solidFill>
                <a:srgbClr val="002060"/>
              </a:solidFill>
            </a:endParaRPr>
          </a:p>
        </p:txBody>
      </p:sp>
      <p:graphicFrame>
        <p:nvGraphicFramePr>
          <p:cNvPr id="6" name="Table 4">
            <a:extLst>
              <a:ext uri="{FF2B5EF4-FFF2-40B4-BE49-F238E27FC236}">
                <a16:creationId xmlns:a16="http://schemas.microsoft.com/office/drawing/2014/main" id="{A45F2707-7746-42E7-B6FB-4058865AB72D}"/>
              </a:ext>
            </a:extLst>
          </p:cNvPr>
          <p:cNvGraphicFramePr>
            <a:graphicFrameLocks noGrp="1"/>
          </p:cNvGraphicFramePr>
          <p:nvPr>
            <p:extLst>
              <p:ext uri="{D42A27DB-BD31-4B8C-83A1-F6EECF244321}">
                <p14:modId xmlns:p14="http://schemas.microsoft.com/office/powerpoint/2010/main" val="1472501584"/>
              </p:ext>
            </p:extLst>
          </p:nvPr>
        </p:nvGraphicFramePr>
        <p:xfrm>
          <a:off x="364526" y="1185305"/>
          <a:ext cx="11491143" cy="4415536"/>
        </p:xfrm>
        <a:graphic>
          <a:graphicData uri="http://schemas.openxmlformats.org/drawingml/2006/table">
            <a:tbl>
              <a:tblPr firstRow="1" bandRow="1">
                <a:tableStyleId>{5C22544A-7EE6-4342-B048-85BDC9FD1C3A}</a:tableStyleId>
              </a:tblPr>
              <a:tblGrid>
                <a:gridCol w="1674481">
                  <a:extLst>
                    <a:ext uri="{9D8B030D-6E8A-4147-A177-3AD203B41FA5}">
                      <a16:colId xmlns:a16="http://schemas.microsoft.com/office/drawing/2014/main" val="1387264427"/>
                    </a:ext>
                  </a:extLst>
                </a:gridCol>
                <a:gridCol w="9816662">
                  <a:extLst>
                    <a:ext uri="{9D8B030D-6E8A-4147-A177-3AD203B41FA5}">
                      <a16:colId xmlns:a16="http://schemas.microsoft.com/office/drawing/2014/main" val="1956877894"/>
                    </a:ext>
                  </a:extLst>
                </a:gridCol>
              </a:tblGrid>
              <a:tr h="268224">
                <a:tc>
                  <a:txBody>
                    <a:bodyPr/>
                    <a:lstStyle/>
                    <a:p>
                      <a:r>
                        <a:rPr lang="en-US" sz="1400" b="1" dirty="0">
                          <a:effectLst/>
                        </a:rPr>
                        <a:t>Protocol Characteristic</a:t>
                      </a:r>
                      <a:endParaRPr lang="en-US" sz="1400" dirty="0">
                        <a:effectLst/>
                      </a:endParaRPr>
                    </a:p>
                  </a:txBody>
                  <a:tcPr anchor="ctr"/>
                </a:tc>
                <a:tc>
                  <a:txBody>
                    <a:bodyPr/>
                    <a:lstStyle/>
                    <a:p>
                      <a:r>
                        <a:rPr lang="en-US" sz="1400" b="1" dirty="0"/>
                        <a:t>Description</a:t>
                      </a:r>
                      <a:endParaRPr lang="en-US" sz="1400" dirty="0"/>
                    </a:p>
                  </a:txBody>
                  <a:tcPr anchor="ctr"/>
                </a:tc>
                <a:extLst>
                  <a:ext uri="{0D108BD9-81ED-4DB2-BD59-A6C34878D82A}">
                    <a16:rowId xmlns:a16="http://schemas.microsoft.com/office/drawing/2014/main" val="2685539737"/>
                  </a:ext>
                </a:extLst>
              </a:tr>
              <a:tr h="447040">
                <a:tc>
                  <a:txBody>
                    <a:bodyPr/>
                    <a:lstStyle/>
                    <a:p>
                      <a:r>
                        <a:rPr lang="en-US" sz="1400" b="1" dirty="0"/>
                        <a:t>Message format</a:t>
                      </a:r>
                      <a:endParaRPr lang="en-US" sz="1400" dirty="0"/>
                    </a:p>
                  </a:txBody>
                  <a:tcPr anchor="ctr"/>
                </a:tc>
                <a:tc>
                  <a:txBody>
                    <a:bodyPr/>
                    <a:lstStyle/>
                    <a:p>
                      <a:r>
                        <a:rPr lang="en-US" sz="1400" dirty="0"/>
                        <a:t>When a message is sent, it must use a specific format or structure. Message formats depend on the type of message and the channel that is used to deliver the message.</a:t>
                      </a:r>
                    </a:p>
                  </a:txBody>
                  <a:tcPr anchor="ctr"/>
                </a:tc>
                <a:extLst>
                  <a:ext uri="{0D108BD9-81ED-4DB2-BD59-A6C34878D82A}">
                    <a16:rowId xmlns:a16="http://schemas.microsoft.com/office/drawing/2014/main" val="1385720614"/>
                  </a:ext>
                </a:extLst>
              </a:tr>
              <a:tr h="804672">
                <a:tc>
                  <a:txBody>
                    <a:bodyPr/>
                    <a:lstStyle/>
                    <a:p>
                      <a:r>
                        <a:rPr lang="en-US" sz="1400" b="1"/>
                        <a:t>Message size</a:t>
                      </a:r>
                      <a:endParaRPr lang="en-US" sz="1400"/>
                    </a:p>
                  </a:txBody>
                  <a:tcPr anchor="ctr"/>
                </a:tc>
                <a:tc>
                  <a:txBody>
                    <a:bodyPr/>
                    <a:lstStyle/>
                    <a:p>
                      <a:r>
                        <a:rPr lang="en-US" sz="1400" dirty="0"/>
                        <a:t>The rules that govern the size of the pieces communicated across the network are very strict and can be different, depending on the channel used. It may be necessary to break a longer message into smaller pieces in order to ensure that the message can be delivered reliably.</a:t>
                      </a:r>
                    </a:p>
                  </a:txBody>
                  <a:tcPr anchor="ctr"/>
                </a:tc>
                <a:extLst>
                  <a:ext uri="{0D108BD9-81ED-4DB2-BD59-A6C34878D82A}">
                    <a16:rowId xmlns:a16="http://schemas.microsoft.com/office/drawing/2014/main" val="2192736054"/>
                  </a:ext>
                </a:extLst>
              </a:tr>
              <a:tr h="804672">
                <a:tc>
                  <a:txBody>
                    <a:bodyPr/>
                    <a:lstStyle/>
                    <a:p>
                      <a:r>
                        <a:rPr lang="en-US" sz="1400" b="1"/>
                        <a:t>Timing</a:t>
                      </a:r>
                      <a:endParaRPr lang="en-US" sz="1400"/>
                    </a:p>
                  </a:txBody>
                  <a:tcPr anchor="ctr"/>
                </a:tc>
                <a:tc>
                  <a:txBody>
                    <a:bodyPr/>
                    <a:lstStyle/>
                    <a:p>
                      <a:r>
                        <a:rPr lang="en-US" sz="1400" dirty="0"/>
                        <a:t>Many network communication functions are dependent on timing. Timing determines the speed at which the bits are transmitted across the network. It also affects when an individual host can send data and the total amount of data that can be sent in any one transmission.</a:t>
                      </a:r>
                    </a:p>
                  </a:txBody>
                  <a:tcPr anchor="ctr"/>
                </a:tc>
                <a:extLst>
                  <a:ext uri="{0D108BD9-81ED-4DB2-BD59-A6C34878D82A}">
                    <a16:rowId xmlns:a16="http://schemas.microsoft.com/office/drawing/2014/main" val="3665204701"/>
                  </a:ext>
                </a:extLst>
              </a:tr>
              <a:tr h="625856">
                <a:tc>
                  <a:txBody>
                    <a:bodyPr/>
                    <a:lstStyle/>
                    <a:p>
                      <a:r>
                        <a:rPr lang="en-US" sz="1400" b="1"/>
                        <a:t>Encoding</a:t>
                      </a:r>
                      <a:endParaRPr lang="en-US" sz="1400"/>
                    </a:p>
                  </a:txBody>
                  <a:tcPr anchor="ctr"/>
                </a:tc>
                <a:tc>
                  <a:txBody>
                    <a:bodyPr/>
                    <a:lstStyle/>
                    <a:p>
                      <a:r>
                        <a:rPr lang="en-US" sz="1400" dirty="0"/>
                        <a:t>Messages sent across the network are first converted into bits by the sending host. Each bit is encoded into a pattern of sounds, light waves, or electrical impulses. The destination host receives and decodes the signals in order to interpret the message.</a:t>
                      </a:r>
                    </a:p>
                  </a:txBody>
                  <a:tcPr anchor="ctr"/>
                </a:tc>
                <a:extLst>
                  <a:ext uri="{0D108BD9-81ED-4DB2-BD59-A6C34878D82A}">
                    <a16:rowId xmlns:a16="http://schemas.microsoft.com/office/drawing/2014/main" val="3574025662"/>
                  </a:ext>
                </a:extLst>
              </a:tr>
              <a:tr h="625856">
                <a:tc>
                  <a:txBody>
                    <a:bodyPr/>
                    <a:lstStyle/>
                    <a:p>
                      <a:r>
                        <a:rPr lang="en-US" sz="1400" b="1"/>
                        <a:t>Encapsulation</a:t>
                      </a:r>
                      <a:endParaRPr lang="en-US" sz="1400"/>
                    </a:p>
                  </a:txBody>
                  <a:tcPr anchor="ctr"/>
                </a:tc>
                <a:tc>
                  <a:txBody>
                    <a:bodyPr/>
                    <a:lstStyle/>
                    <a:p>
                      <a:r>
                        <a:rPr lang="en-US" sz="1400" dirty="0"/>
                        <a:t>Each message transmitted on a network must include a header that contains addressing information that identifies the source and destination hosts. Encapsulation is the process of adding this information to the pieces of data that make up the message. </a:t>
                      </a:r>
                    </a:p>
                  </a:txBody>
                  <a:tcPr anchor="ctr"/>
                </a:tc>
                <a:extLst>
                  <a:ext uri="{0D108BD9-81ED-4DB2-BD59-A6C34878D82A}">
                    <a16:rowId xmlns:a16="http://schemas.microsoft.com/office/drawing/2014/main" val="2066951512"/>
                  </a:ext>
                </a:extLst>
              </a:tr>
              <a:tr h="447040">
                <a:tc>
                  <a:txBody>
                    <a:bodyPr/>
                    <a:lstStyle/>
                    <a:p>
                      <a:r>
                        <a:rPr lang="en-US" sz="1400" b="1" dirty="0"/>
                        <a:t>Message pattern</a:t>
                      </a:r>
                      <a:endParaRPr lang="en-US" sz="1400" dirty="0"/>
                    </a:p>
                  </a:txBody>
                  <a:tcPr anchor="ctr"/>
                </a:tc>
                <a:tc>
                  <a:txBody>
                    <a:bodyPr/>
                    <a:lstStyle/>
                    <a:p>
                      <a:r>
                        <a:rPr lang="en-US" sz="1400" dirty="0"/>
                        <a:t>Some messages require an acknowledgment before the next message can be sent. This type of request/response pattern is a common aspect of many networking protocols. </a:t>
                      </a:r>
                    </a:p>
                  </a:txBody>
                  <a:tcPr anchor="ctr"/>
                </a:tc>
                <a:extLst>
                  <a:ext uri="{0D108BD9-81ED-4DB2-BD59-A6C34878D82A}">
                    <a16:rowId xmlns:a16="http://schemas.microsoft.com/office/drawing/2014/main" val="3602889901"/>
                  </a:ext>
                </a:extLst>
              </a:tr>
            </a:tbl>
          </a:graphicData>
        </a:graphic>
      </p:graphicFrame>
    </p:spTree>
    <p:custDataLst>
      <p:tags r:id="rId1"/>
    </p:custDataLst>
    <p:extLst>
      <p:ext uri="{BB962C8B-B14F-4D97-AF65-F5344CB8AC3E}">
        <p14:creationId xmlns:p14="http://schemas.microsoft.com/office/powerpoint/2010/main" val="1485788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 – Layered Approach</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2418204797"/>
              </p:ext>
            </p:extLst>
          </p:nvPr>
        </p:nvGraphicFramePr>
        <p:xfrm>
          <a:off x="2029403" y="1109542"/>
          <a:ext cx="8331200" cy="4126103"/>
        </p:xfrm>
        <a:graphic>
          <a:graphicData uri="http://schemas.openxmlformats.org/drawingml/2006/table">
            <a:tbl>
              <a:tblPr firstRow="1" bandRow="1">
                <a:tableStyleId>{5C22544A-7EE6-4342-B048-85BDC9FD1C3A}</a:tableStyleId>
              </a:tblPr>
              <a:tblGrid>
                <a:gridCol w="3695700">
                  <a:extLst>
                    <a:ext uri="{9D8B030D-6E8A-4147-A177-3AD203B41FA5}">
                      <a16:colId xmlns:a16="http://schemas.microsoft.com/office/drawing/2014/main" val="20000"/>
                    </a:ext>
                  </a:extLst>
                </a:gridCol>
                <a:gridCol w="4635500">
                  <a:extLst>
                    <a:ext uri="{9D8B030D-6E8A-4147-A177-3AD203B41FA5}">
                      <a16:colId xmlns:a16="http://schemas.microsoft.com/office/drawing/2014/main" val="20001"/>
                    </a:ext>
                  </a:extLst>
                </a:gridCol>
              </a:tblGrid>
              <a:tr h="381687">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b="1" dirty="0"/>
                        <a:t>Protocol Model</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a:t>Reference Model</a:t>
                      </a:r>
                      <a:r>
                        <a:rPr lang="en-US"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32048">
                <a:tc>
                  <a:txBody>
                    <a:bodyPr/>
                    <a:lstStyle/>
                    <a:p>
                      <a:pPr algn="ctr"/>
                      <a:r>
                        <a:rPr lang="en-US" dirty="0"/>
                        <a:t>TCP/IP Model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a:t>Open Systems Interconnection (OSI) Model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31236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7" name="Content Placeholder 3"/>
          <p:cNvGraphicFramePr>
            <a:graphicFrameLocks noGrp="1"/>
          </p:cNvGraphicFramePr>
          <p:nvPr>
            <p:ph idx="1"/>
            <p:extLst>
              <p:ext uri="{D42A27DB-BD31-4B8C-83A1-F6EECF244321}">
                <p14:modId xmlns:p14="http://schemas.microsoft.com/office/powerpoint/2010/main" val="3719173122"/>
              </p:ext>
            </p:extLst>
          </p:nvPr>
        </p:nvGraphicFramePr>
        <p:xfrm>
          <a:off x="6781932" y="2045646"/>
          <a:ext cx="2870429" cy="30887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0" name="Diagram 9"/>
          <p:cNvGraphicFramePr/>
          <p:nvPr>
            <p:extLst>
              <p:ext uri="{D42A27DB-BD31-4B8C-83A1-F6EECF244321}">
                <p14:modId xmlns:p14="http://schemas.microsoft.com/office/powerpoint/2010/main" val="3450092422"/>
              </p:ext>
            </p:extLst>
          </p:nvPr>
        </p:nvGraphicFramePr>
        <p:xfrm>
          <a:off x="2389443" y="2045646"/>
          <a:ext cx="3050690" cy="305718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1" name="Picture 10"/>
          <p:cNvPicPr>
            <a:picLocks noChangeAspect="1"/>
          </p:cNvPicPr>
          <p:nvPr/>
        </p:nvPicPr>
        <p:blipFill rotWithShape="1">
          <a:blip r:embed="rId14" cstate="print">
            <a:extLst>
              <a:ext uri="{28A0092B-C50C-407E-A947-70E740481C1C}">
                <a14:useLocalDpi xmlns:a14="http://schemas.microsoft.com/office/drawing/2010/main" val="0"/>
              </a:ext>
            </a:extLst>
          </a:blip>
          <a:srcRect l="50312" r="29127" b="84807"/>
          <a:stretch/>
        </p:blipFill>
        <p:spPr>
          <a:xfrm>
            <a:off x="6781931" y="1974738"/>
            <a:ext cx="648072" cy="486054"/>
          </a:xfrm>
          <a:prstGeom prst="rect">
            <a:avLst/>
          </a:prstGeom>
        </p:spPr>
      </p:pic>
      <p:pic>
        <p:nvPicPr>
          <p:cNvPr id="12" name="Picture 11"/>
          <p:cNvPicPr>
            <a:picLocks noChangeAspect="1"/>
          </p:cNvPicPr>
          <p:nvPr/>
        </p:nvPicPr>
        <p:blipFill rotWithShape="1">
          <a:blip r:embed="rId14">
            <a:extLst>
              <a:ext uri="{28A0092B-C50C-407E-A947-70E740481C1C}">
                <a14:useLocalDpi xmlns:a14="http://schemas.microsoft.com/office/drawing/2010/main" val="0"/>
              </a:ext>
            </a:extLst>
          </a:blip>
          <a:srcRect l="25488" t="17451" r="60658" b="75199"/>
          <a:stretch/>
        </p:blipFill>
        <p:spPr>
          <a:xfrm>
            <a:off x="6781931" y="2477693"/>
            <a:ext cx="648072" cy="432048"/>
          </a:xfrm>
          <a:prstGeom prst="rect">
            <a:avLst/>
          </a:prstGeom>
        </p:spPr>
      </p:pic>
      <p:pic>
        <p:nvPicPr>
          <p:cNvPr id="13" name="Picture 12"/>
          <p:cNvPicPr>
            <a:picLocks noChangeAspect="1"/>
          </p:cNvPicPr>
          <p:nvPr/>
        </p:nvPicPr>
        <p:blipFill rotWithShape="1">
          <a:blip r:embed="rId14">
            <a:extLst>
              <a:ext uri="{28A0092B-C50C-407E-A947-70E740481C1C}">
                <a14:useLocalDpi xmlns:a14="http://schemas.microsoft.com/office/drawing/2010/main" val="0"/>
              </a:ext>
            </a:extLst>
          </a:blip>
          <a:srcRect l="51066" t="31100" r="32948" b="59450"/>
          <a:stretch/>
        </p:blipFill>
        <p:spPr>
          <a:xfrm>
            <a:off x="6781931" y="2926642"/>
            <a:ext cx="661428" cy="415147"/>
          </a:xfrm>
          <a:prstGeom prst="rect">
            <a:avLst/>
          </a:prstGeom>
        </p:spPr>
      </p:pic>
      <p:pic>
        <p:nvPicPr>
          <p:cNvPr id="14" name="Picture 13"/>
          <p:cNvPicPr>
            <a:picLocks noChangeAspect="1"/>
          </p:cNvPicPr>
          <p:nvPr/>
        </p:nvPicPr>
        <p:blipFill rotWithShape="1">
          <a:blip r:embed="rId14">
            <a:extLst>
              <a:ext uri="{28A0092B-C50C-407E-A947-70E740481C1C}">
                <a14:useLocalDpi xmlns:a14="http://schemas.microsoft.com/office/drawing/2010/main" val="0"/>
              </a:ext>
            </a:extLst>
          </a:blip>
          <a:srcRect l="52132" t="44750" r="34014" b="47900"/>
          <a:stretch/>
        </p:blipFill>
        <p:spPr>
          <a:xfrm>
            <a:off x="6781932" y="3375590"/>
            <a:ext cx="652199" cy="430444"/>
          </a:xfrm>
          <a:prstGeom prst="rect">
            <a:avLst/>
          </a:prstGeom>
        </p:spPr>
      </p:pic>
      <p:pic>
        <p:nvPicPr>
          <p:cNvPr id="15" name="Picture 14"/>
          <p:cNvPicPr>
            <a:picLocks noChangeAspect="1"/>
          </p:cNvPicPr>
          <p:nvPr/>
        </p:nvPicPr>
        <p:blipFill rotWithShape="1">
          <a:blip r:embed="rId14">
            <a:extLst>
              <a:ext uri="{28A0092B-C50C-407E-A947-70E740481C1C}">
                <a14:useLocalDpi xmlns:a14="http://schemas.microsoft.com/office/drawing/2010/main" val="0"/>
              </a:ext>
            </a:extLst>
          </a:blip>
          <a:srcRect l="57460" t="57350" r="27620" b="35300"/>
          <a:stretch/>
        </p:blipFill>
        <p:spPr>
          <a:xfrm>
            <a:off x="6781931" y="3839837"/>
            <a:ext cx="657889" cy="366049"/>
          </a:xfrm>
          <a:prstGeom prst="rect">
            <a:avLst/>
          </a:prstGeom>
        </p:spPr>
      </p:pic>
      <p:pic>
        <p:nvPicPr>
          <p:cNvPr id="16" name="Picture 15"/>
          <p:cNvPicPr>
            <a:picLocks noChangeAspect="1"/>
          </p:cNvPicPr>
          <p:nvPr/>
        </p:nvPicPr>
        <p:blipFill rotWithShape="1">
          <a:blip r:embed="rId14">
            <a:extLst>
              <a:ext uri="{28A0092B-C50C-407E-A947-70E740481C1C}">
                <a14:useLocalDpi xmlns:a14="http://schemas.microsoft.com/office/drawing/2010/main" val="0"/>
              </a:ext>
            </a:extLst>
          </a:blip>
          <a:srcRect l="45737" t="71000" r="37211" b="21650"/>
          <a:stretch/>
        </p:blipFill>
        <p:spPr>
          <a:xfrm>
            <a:off x="6781930" y="4288785"/>
            <a:ext cx="662858" cy="371161"/>
          </a:xfrm>
          <a:prstGeom prst="rect">
            <a:avLst/>
          </a:prstGeom>
        </p:spPr>
      </p:pic>
      <p:pic>
        <p:nvPicPr>
          <p:cNvPr id="17" name="Picture 16"/>
          <p:cNvPicPr>
            <a:picLocks noChangeAspect="1"/>
          </p:cNvPicPr>
          <p:nvPr/>
        </p:nvPicPr>
        <p:blipFill rotWithShape="1">
          <a:blip r:embed="rId14">
            <a:extLst>
              <a:ext uri="{28A0092B-C50C-407E-A947-70E740481C1C}">
                <a14:useLocalDpi xmlns:a14="http://schemas.microsoft.com/office/drawing/2010/main" val="0"/>
              </a:ext>
            </a:extLst>
          </a:blip>
          <a:srcRect l="47868" t="85700" r="41475" b="9050"/>
          <a:stretch/>
        </p:blipFill>
        <p:spPr>
          <a:xfrm>
            <a:off x="6781930" y="4753030"/>
            <a:ext cx="648073" cy="360040"/>
          </a:xfrm>
          <a:prstGeom prst="rect">
            <a:avLst/>
          </a:prstGeom>
        </p:spPr>
      </p:pic>
      <p:sp>
        <p:nvSpPr>
          <p:cNvPr id="18" name="Cloud 17"/>
          <p:cNvSpPr/>
          <p:nvPr/>
        </p:nvSpPr>
        <p:spPr>
          <a:xfrm rot="19737355">
            <a:off x="1764711" y="2008026"/>
            <a:ext cx="1757093" cy="985045"/>
          </a:xfrm>
          <a:prstGeom prst="cloud">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 POP3…</a:t>
            </a:r>
          </a:p>
        </p:txBody>
      </p:sp>
      <p:sp>
        <p:nvSpPr>
          <p:cNvPr id="19" name="Cloud 18"/>
          <p:cNvSpPr/>
          <p:nvPr/>
        </p:nvSpPr>
        <p:spPr>
          <a:xfrm rot="20582653">
            <a:off x="2059965" y="3151405"/>
            <a:ext cx="1342982" cy="524645"/>
          </a:xfrm>
          <a:prstGeom prst="cloud">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&amp; UDP</a:t>
            </a:r>
          </a:p>
        </p:txBody>
      </p:sp>
      <p:sp>
        <p:nvSpPr>
          <p:cNvPr id="20" name="Cloud 19"/>
          <p:cNvSpPr/>
          <p:nvPr/>
        </p:nvSpPr>
        <p:spPr>
          <a:xfrm>
            <a:off x="2214961" y="3816249"/>
            <a:ext cx="856591" cy="474429"/>
          </a:xfrm>
          <a:prstGeom prst="cloud">
            <a:avLst/>
          </a:prstGeom>
          <a:solidFill>
            <a:schemeClr val="tx2">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IP</a:t>
            </a:r>
          </a:p>
        </p:txBody>
      </p:sp>
      <p:sp>
        <p:nvSpPr>
          <p:cNvPr id="21" name="Cloud 20"/>
          <p:cNvSpPr/>
          <p:nvPr/>
        </p:nvSpPr>
        <p:spPr>
          <a:xfrm rot="20487074">
            <a:off x="1790167" y="4463261"/>
            <a:ext cx="1553124" cy="560413"/>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Ethernet</a:t>
            </a:r>
          </a:p>
        </p:txBody>
      </p:sp>
    </p:spTree>
    <p:custDataLst>
      <p:tags r:id="rId1"/>
    </p:custDataLst>
    <p:extLst>
      <p:ext uri="{BB962C8B-B14F-4D97-AF65-F5344CB8AC3E}">
        <p14:creationId xmlns:p14="http://schemas.microsoft.com/office/powerpoint/2010/main" val="227541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a:t>
            </a:r>
            <a:endParaRPr lang="en-US" sz="3200" dirty="0"/>
          </a:p>
        </p:txBody>
      </p:sp>
      <p:pic>
        <p:nvPicPr>
          <p:cNvPr id="22" name="Picture 21"/>
          <p:cNvPicPr>
            <a:picLocks noChangeAspect="1"/>
          </p:cNvPicPr>
          <p:nvPr/>
        </p:nvPicPr>
        <p:blipFill rotWithShape="1">
          <a:blip r:embed="rId4">
            <a:extLst>
              <a:ext uri="{28A0092B-C50C-407E-A947-70E740481C1C}">
                <a14:useLocalDpi xmlns:a14="http://schemas.microsoft.com/office/drawing/2010/main" val="0"/>
              </a:ext>
            </a:extLst>
          </a:blip>
          <a:srcRect l="50312" r="29127" b="84807"/>
          <a:stretch/>
        </p:blipFill>
        <p:spPr>
          <a:xfrm>
            <a:off x="1981200" y="1395168"/>
            <a:ext cx="1238188" cy="928641"/>
          </a:xfrm>
          <a:prstGeom prst="rect">
            <a:avLst/>
          </a:prstGeom>
        </p:spPr>
      </p:pic>
      <p:pic>
        <p:nvPicPr>
          <p:cNvPr id="23" name="Picture 22"/>
          <p:cNvPicPr>
            <a:picLocks noChangeAspect="1"/>
          </p:cNvPicPr>
          <p:nvPr/>
        </p:nvPicPr>
        <p:blipFill rotWithShape="1">
          <a:blip r:embed="rId4">
            <a:extLst>
              <a:ext uri="{28A0092B-C50C-407E-A947-70E740481C1C}">
                <a14:useLocalDpi xmlns:a14="http://schemas.microsoft.com/office/drawing/2010/main" val="0"/>
              </a:ext>
            </a:extLst>
          </a:blip>
          <a:srcRect l="25488" t="17451" r="60658" b="75199"/>
          <a:stretch/>
        </p:blipFill>
        <p:spPr>
          <a:xfrm>
            <a:off x="1981201" y="2374229"/>
            <a:ext cx="1238187" cy="825458"/>
          </a:xfrm>
          <a:prstGeom prst="rect">
            <a:avLst/>
          </a:prstGeom>
        </p:spPr>
      </p:pic>
      <p:pic>
        <p:nvPicPr>
          <p:cNvPr id="24" name="Picture 23"/>
          <p:cNvPicPr>
            <a:picLocks noChangeAspect="1"/>
          </p:cNvPicPr>
          <p:nvPr/>
        </p:nvPicPr>
        <p:blipFill rotWithShape="1">
          <a:blip r:embed="rId4">
            <a:extLst>
              <a:ext uri="{28A0092B-C50C-407E-A947-70E740481C1C}">
                <a14:useLocalDpi xmlns:a14="http://schemas.microsoft.com/office/drawing/2010/main" val="0"/>
              </a:ext>
            </a:extLst>
          </a:blip>
          <a:srcRect l="51066" t="31100" r="32948" b="59450"/>
          <a:stretch/>
        </p:blipFill>
        <p:spPr>
          <a:xfrm>
            <a:off x="1968441" y="3241795"/>
            <a:ext cx="1263705" cy="793168"/>
          </a:xfrm>
          <a:prstGeom prst="rect">
            <a:avLst/>
          </a:prstGeom>
        </p:spPr>
      </p:pic>
      <p:pic>
        <p:nvPicPr>
          <p:cNvPr id="25" name="Picture 24"/>
          <p:cNvPicPr>
            <a:picLocks noChangeAspect="1"/>
          </p:cNvPicPr>
          <p:nvPr/>
        </p:nvPicPr>
        <p:blipFill rotWithShape="1">
          <a:blip r:embed="rId4">
            <a:extLst>
              <a:ext uri="{28A0092B-C50C-407E-A947-70E740481C1C}">
                <a14:useLocalDpi xmlns:a14="http://schemas.microsoft.com/office/drawing/2010/main" val="0"/>
              </a:ext>
            </a:extLst>
          </a:blip>
          <a:srcRect l="52132" t="44750" r="34014" b="47900"/>
          <a:stretch/>
        </p:blipFill>
        <p:spPr>
          <a:xfrm>
            <a:off x="1986073" y="4443123"/>
            <a:ext cx="1246073" cy="822394"/>
          </a:xfrm>
          <a:prstGeom prst="rect">
            <a:avLst/>
          </a:prstGeom>
        </p:spPr>
      </p:pic>
      <p:pic>
        <p:nvPicPr>
          <p:cNvPr id="26" name="Picture 25"/>
          <p:cNvPicPr>
            <a:picLocks noChangeAspect="1"/>
          </p:cNvPicPr>
          <p:nvPr/>
        </p:nvPicPr>
        <p:blipFill rotWithShape="1">
          <a:blip r:embed="rId4">
            <a:extLst>
              <a:ext uri="{28A0092B-C50C-407E-A947-70E740481C1C}">
                <a14:useLocalDpi xmlns:a14="http://schemas.microsoft.com/office/drawing/2010/main" val="0"/>
              </a:ext>
            </a:extLst>
          </a:blip>
          <a:srcRect l="57460" t="57350" r="27620" b="35300"/>
          <a:stretch/>
        </p:blipFill>
        <p:spPr>
          <a:xfrm>
            <a:off x="6739441" y="1619231"/>
            <a:ext cx="1256944" cy="699363"/>
          </a:xfrm>
          <a:prstGeom prst="rect">
            <a:avLst/>
          </a:prstGeom>
        </p:spPr>
      </p:pic>
      <p:pic>
        <p:nvPicPr>
          <p:cNvPr id="27" name="Picture 26"/>
          <p:cNvPicPr>
            <a:picLocks noChangeAspect="1"/>
          </p:cNvPicPr>
          <p:nvPr/>
        </p:nvPicPr>
        <p:blipFill rotWithShape="1">
          <a:blip r:embed="rId4">
            <a:extLst>
              <a:ext uri="{28A0092B-C50C-407E-A947-70E740481C1C}">
                <a14:useLocalDpi xmlns:a14="http://schemas.microsoft.com/office/drawing/2010/main" val="0"/>
              </a:ext>
            </a:extLst>
          </a:blip>
          <a:srcRect l="45737" t="71000" r="37211" b="21650"/>
          <a:stretch/>
        </p:blipFill>
        <p:spPr>
          <a:xfrm>
            <a:off x="6781285" y="2872223"/>
            <a:ext cx="1266436" cy="709129"/>
          </a:xfrm>
          <a:prstGeom prst="rect">
            <a:avLst/>
          </a:prstGeom>
        </p:spPr>
      </p:pic>
      <p:pic>
        <p:nvPicPr>
          <p:cNvPr id="28" name="Picture 27"/>
          <p:cNvPicPr>
            <a:picLocks noChangeAspect="1"/>
          </p:cNvPicPr>
          <p:nvPr/>
        </p:nvPicPr>
        <p:blipFill rotWithShape="1">
          <a:blip r:embed="rId4">
            <a:extLst>
              <a:ext uri="{28A0092B-C50C-407E-A947-70E740481C1C}">
                <a14:useLocalDpi xmlns:a14="http://schemas.microsoft.com/office/drawing/2010/main" val="0"/>
              </a:ext>
            </a:extLst>
          </a:blip>
          <a:srcRect l="47868" t="85700" r="41475" b="9050"/>
          <a:stretch/>
        </p:blipFill>
        <p:spPr>
          <a:xfrm>
            <a:off x="6816330" y="4099182"/>
            <a:ext cx="1238190" cy="687882"/>
          </a:xfrm>
          <a:prstGeom prst="rect">
            <a:avLst/>
          </a:prstGeom>
        </p:spPr>
      </p:pic>
      <p:sp>
        <p:nvSpPr>
          <p:cNvPr id="29" name="Cloud 28"/>
          <p:cNvSpPr/>
          <p:nvPr/>
        </p:nvSpPr>
        <p:spPr>
          <a:xfrm>
            <a:off x="4504448" y="1220326"/>
            <a:ext cx="1963270" cy="879659"/>
          </a:xfrm>
          <a:prstGeom prst="cloud">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FTP, SMTP, HTTP…</a:t>
            </a:r>
          </a:p>
        </p:txBody>
      </p:sp>
      <p:sp>
        <p:nvSpPr>
          <p:cNvPr id="30" name="Cloud 29"/>
          <p:cNvSpPr/>
          <p:nvPr/>
        </p:nvSpPr>
        <p:spPr>
          <a:xfrm>
            <a:off x="4714035" y="2316489"/>
            <a:ext cx="1963270" cy="879659"/>
          </a:xfrm>
          <a:prstGeom prst="cloud">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JPEG, PNG…</a:t>
            </a:r>
          </a:p>
        </p:txBody>
      </p:sp>
      <p:sp>
        <p:nvSpPr>
          <p:cNvPr id="31" name="Cloud 30"/>
          <p:cNvSpPr/>
          <p:nvPr/>
        </p:nvSpPr>
        <p:spPr>
          <a:xfrm>
            <a:off x="4631178" y="3248238"/>
            <a:ext cx="2097740" cy="630337"/>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Connection</a:t>
            </a:r>
          </a:p>
        </p:txBody>
      </p:sp>
      <p:sp>
        <p:nvSpPr>
          <p:cNvPr id="32" name="Cloud 31"/>
          <p:cNvSpPr/>
          <p:nvPr/>
        </p:nvSpPr>
        <p:spPr>
          <a:xfrm>
            <a:off x="4631178" y="4238512"/>
            <a:ext cx="1963270" cy="879659"/>
          </a:xfrm>
          <a:prstGeom prst="cloud">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TCP/ UDP</a:t>
            </a:r>
          </a:p>
        </p:txBody>
      </p:sp>
      <p:sp>
        <p:nvSpPr>
          <p:cNvPr id="33" name="Cloud 32"/>
          <p:cNvSpPr/>
          <p:nvPr/>
        </p:nvSpPr>
        <p:spPr>
          <a:xfrm>
            <a:off x="8320975" y="1743661"/>
            <a:ext cx="2104463" cy="660878"/>
          </a:xfrm>
          <a:prstGeom prst="cloud">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Network IP</a:t>
            </a:r>
          </a:p>
        </p:txBody>
      </p:sp>
      <p:sp>
        <p:nvSpPr>
          <p:cNvPr id="34" name="Cloud 33"/>
          <p:cNvSpPr/>
          <p:nvPr/>
        </p:nvSpPr>
        <p:spPr>
          <a:xfrm>
            <a:off x="8470826" y="2859765"/>
            <a:ext cx="1963270" cy="879659"/>
          </a:xfrm>
          <a:prstGeom prst="cloud">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MAC, FCS</a:t>
            </a:r>
          </a:p>
        </p:txBody>
      </p:sp>
      <p:sp>
        <p:nvSpPr>
          <p:cNvPr id="35" name="Cloud 34"/>
          <p:cNvSpPr/>
          <p:nvPr/>
        </p:nvSpPr>
        <p:spPr>
          <a:xfrm>
            <a:off x="8544273" y="4260128"/>
            <a:ext cx="1922929" cy="710230"/>
          </a:xfrm>
          <a:prstGeom prst="cloud">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Signal</a:t>
            </a:r>
          </a:p>
        </p:txBody>
      </p:sp>
      <p:sp>
        <p:nvSpPr>
          <p:cNvPr id="36" name="Rounded Rectangle 35"/>
          <p:cNvSpPr/>
          <p:nvPr/>
        </p:nvSpPr>
        <p:spPr>
          <a:xfrm>
            <a:off x="3234971" y="1984384"/>
            <a:ext cx="2028112" cy="34117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Network Aware App</a:t>
            </a:r>
            <a:endParaRPr lang="en-GB" i="1" dirty="0"/>
          </a:p>
        </p:txBody>
      </p:sp>
      <p:sp>
        <p:nvSpPr>
          <p:cNvPr id="37" name="Rounded Rectangle 36"/>
          <p:cNvSpPr/>
          <p:nvPr/>
        </p:nvSpPr>
        <p:spPr>
          <a:xfrm>
            <a:off x="3219388" y="4913557"/>
            <a:ext cx="2156533" cy="348030"/>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Segment (TCP/UDP- Port Numbers)</a:t>
            </a:r>
            <a:endParaRPr lang="en-GB" i="1" dirty="0"/>
          </a:p>
        </p:txBody>
      </p:sp>
      <p:sp>
        <p:nvSpPr>
          <p:cNvPr id="38" name="Rounded Rectangle 37"/>
          <p:cNvSpPr/>
          <p:nvPr/>
        </p:nvSpPr>
        <p:spPr>
          <a:xfrm>
            <a:off x="6736129" y="2296114"/>
            <a:ext cx="2944906" cy="40838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rPr>
              <a:t>Packet (IP Addressing/ Best Path)</a:t>
            </a:r>
            <a:endParaRPr lang="en-GB" i="1" dirty="0">
              <a:solidFill>
                <a:schemeClr val="tx1"/>
              </a:solidFill>
            </a:endParaRPr>
          </a:p>
        </p:txBody>
      </p:sp>
      <p:sp>
        <p:nvSpPr>
          <p:cNvPr id="39" name="Rounded Rectangle 38"/>
          <p:cNvSpPr/>
          <p:nvPr/>
        </p:nvSpPr>
        <p:spPr>
          <a:xfrm>
            <a:off x="6763771" y="3547245"/>
            <a:ext cx="2922353" cy="408382"/>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Frame (MAC Addressing/ Error)</a:t>
            </a:r>
            <a:endParaRPr lang="en-GB" i="1" dirty="0"/>
          </a:p>
        </p:txBody>
      </p:sp>
      <p:sp>
        <p:nvSpPr>
          <p:cNvPr id="40" name="Rounded Rectangle 39"/>
          <p:cNvSpPr/>
          <p:nvPr/>
        </p:nvSpPr>
        <p:spPr>
          <a:xfrm>
            <a:off x="6790220" y="4802104"/>
            <a:ext cx="2944906" cy="414593"/>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Bit (Actual Data Transfer)</a:t>
            </a:r>
            <a:endParaRPr lang="en-GB" i="1" dirty="0"/>
          </a:p>
        </p:txBody>
      </p:sp>
      <p:sp>
        <p:nvSpPr>
          <p:cNvPr id="41" name="Rounded Rectangle 40"/>
          <p:cNvSpPr/>
          <p:nvPr/>
        </p:nvSpPr>
        <p:spPr>
          <a:xfrm>
            <a:off x="3243328" y="3683318"/>
            <a:ext cx="2132592" cy="343298"/>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Creates and maintains sessions</a:t>
            </a:r>
            <a:endParaRPr lang="en-GB" i="1" dirty="0"/>
          </a:p>
        </p:txBody>
      </p:sp>
      <p:sp>
        <p:nvSpPr>
          <p:cNvPr id="42" name="Rounded Rectangle 41"/>
          <p:cNvSpPr/>
          <p:nvPr/>
        </p:nvSpPr>
        <p:spPr>
          <a:xfrm>
            <a:off x="3239639" y="2858469"/>
            <a:ext cx="2047578" cy="343298"/>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Encryption Services</a:t>
            </a:r>
            <a:endParaRPr lang="en-GB" i="1" dirty="0"/>
          </a:p>
        </p:txBody>
      </p:sp>
    </p:spTree>
    <p:custDataLst>
      <p:tags r:id="rId1"/>
    </p:custDataLst>
    <p:extLst>
      <p:ext uri="{BB962C8B-B14F-4D97-AF65-F5344CB8AC3E}">
        <p14:creationId xmlns:p14="http://schemas.microsoft.com/office/powerpoint/2010/main" val="118269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Communication: Protocol Models</a:t>
            </a:r>
            <a:endParaRPr lang="en-US" sz="3200" dirty="0"/>
          </a:p>
        </p:txBody>
      </p:sp>
      <p:grpSp>
        <p:nvGrpSpPr>
          <p:cNvPr id="43" name="Group 42"/>
          <p:cNvGrpSpPr/>
          <p:nvPr/>
        </p:nvGrpSpPr>
        <p:grpSpPr>
          <a:xfrm>
            <a:off x="1974631" y="1058307"/>
            <a:ext cx="776568" cy="615204"/>
            <a:chOff x="1008529" y="1680882"/>
            <a:chExt cx="1035424" cy="820272"/>
          </a:xfrm>
        </p:grpSpPr>
        <p:sp>
          <p:nvSpPr>
            <p:cNvPr id="44" name="Rectangle 43"/>
            <p:cNvSpPr/>
            <p:nvPr/>
          </p:nvSpPr>
          <p:spPr>
            <a:xfrm>
              <a:off x="1264024" y="1680882"/>
              <a:ext cx="484094" cy="490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45" name="Rounded Rectangle 44"/>
            <p:cNvSpPr/>
            <p:nvPr/>
          </p:nvSpPr>
          <p:spPr>
            <a:xfrm>
              <a:off x="1008529" y="2164977"/>
              <a:ext cx="1035424" cy="3361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nvGrpSpPr>
          <p:cNvPr id="46" name="Group 45"/>
          <p:cNvGrpSpPr/>
          <p:nvPr/>
        </p:nvGrpSpPr>
        <p:grpSpPr>
          <a:xfrm>
            <a:off x="9059550" y="1063350"/>
            <a:ext cx="776568" cy="615204"/>
            <a:chOff x="10455088" y="1687605"/>
            <a:chExt cx="1035424" cy="820272"/>
          </a:xfrm>
        </p:grpSpPr>
        <p:sp>
          <p:nvSpPr>
            <p:cNvPr id="47" name="Rectangle 46"/>
            <p:cNvSpPr/>
            <p:nvPr/>
          </p:nvSpPr>
          <p:spPr>
            <a:xfrm>
              <a:off x="10710583" y="1687605"/>
              <a:ext cx="484094" cy="490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48" name="Rounded Rectangle 47"/>
            <p:cNvSpPr/>
            <p:nvPr/>
          </p:nvSpPr>
          <p:spPr>
            <a:xfrm>
              <a:off x="10455088" y="2171700"/>
              <a:ext cx="1035424" cy="3361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49" name="Snip Single Corner Rectangle 48"/>
          <p:cNvSpPr/>
          <p:nvPr/>
        </p:nvSpPr>
        <p:spPr>
          <a:xfrm>
            <a:off x="3013418" y="1058308"/>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50" name="Snip Single Corner Rectangle 49"/>
          <p:cNvSpPr/>
          <p:nvPr/>
        </p:nvSpPr>
        <p:spPr>
          <a:xfrm>
            <a:off x="8412412" y="1476848"/>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51" name="Straight Arrow Connector 50"/>
          <p:cNvCxnSpPr/>
          <p:nvPr/>
        </p:nvCxnSpPr>
        <p:spPr>
          <a:xfrm>
            <a:off x="3487427" y="1421379"/>
            <a:ext cx="4730003" cy="0"/>
          </a:xfrm>
          <a:prstGeom prst="straightConnector1">
            <a:avLst/>
          </a:prstGeom>
          <a:ln>
            <a:headEnd type="triangle"/>
            <a:tailEnd type="triangle"/>
          </a:ln>
        </p:spPr>
        <p:style>
          <a:lnRef idx="2">
            <a:schemeClr val="accent3"/>
          </a:lnRef>
          <a:fillRef idx="0">
            <a:schemeClr val="accent3"/>
          </a:fillRef>
          <a:effectRef idx="1">
            <a:schemeClr val="accent3"/>
          </a:effectRef>
          <a:fontRef idx="minor">
            <a:schemeClr val="tx1"/>
          </a:fontRef>
        </p:style>
      </p:cxnSp>
      <p:sp>
        <p:nvSpPr>
          <p:cNvPr id="52" name="Round Diagonal Corner Rectangle 51"/>
          <p:cNvSpPr/>
          <p:nvPr/>
        </p:nvSpPr>
        <p:spPr>
          <a:xfrm>
            <a:off x="1974631" y="1814707"/>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(AL) Web Browser</a:t>
            </a:r>
          </a:p>
        </p:txBody>
      </p:sp>
      <p:sp>
        <p:nvSpPr>
          <p:cNvPr id="53" name="Round Diagonal Corner Rectangle 52"/>
          <p:cNvSpPr/>
          <p:nvPr/>
        </p:nvSpPr>
        <p:spPr>
          <a:xfrm>
            <a:off x="2246934" y="2389570"/>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(TL) Packets/ Transport</a:t>
            </a:r>
          </a:p>
        </p:txBody>
      </p:sp>
      <p:sp>
        <p:nvSpPr>
          <p:cNvPr id="54" name="Round Diagonal Corner Rectangle 53"/>
          <p:cNvSpPr/>
          <p:nvPr/>
        </p:nvSpPr>
        <p:spPr>
          <a:xfrm>
            <a:off x="3194952" y="2389570"/>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(IL) IP Address</a:t>
            </a:r>
          </a:p>
        </p:txBody>
      </p:sp>
      <p:sp>
        <p:nvSpPr>
          <p:cNvPr id="55" name="Round Diagonal Corner Rectangle 54"/>
          <p:cNvSpPr/>
          <p:nvPr/>
        </p:nvSpPr>
        <p:spPr>
          <a:xfrm>
            <a:off x="3457168" y="1814707"/>
            <a:ext cx="847164" cy="443753"/>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(NIL) Actual Transfer</a:t>
            </a:r>
          </a:p>
        </p:txBody>
      </p:sp>
      <p:sp>
        <p:nvSpPr>
          <p:cNvPr id="56" name="Snip Single Corner Rectangle 55"/>
          <p:cNvSpPr/>
          <p:nvPr/>
        </p:nvSpPr>
        <p:spPr>
          <a:xfrm>
            <a:off x="7854359" y="1654546"/>
            <a:ext cx="363071" cy="20170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custDataLst>
      <p:tags r:id="rId1"/>
    </p:custDataLst>
    <p:extLst>
      <p:ext uri="{BB962C8B-B14F-4D97-AF65-F5344CB8AC3E}">
        <p14:creationId xmlns:p14="http://schemas.microsoft.com/office/powerpoint/2010/main" val="424715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500"/>
                                        <p:tgtEl>
                                          <p:spTgt spid="4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barn(inVertical)">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additive="base">
                                        <p:cTn id="28" dur="500" fill="hold"/>
                                        <p:tgtEl>
                                          <p:spTgt spid="50"/>
                                        </p:tgtEl>
                                        <p:attrNameLst>
                                          <p:attrName>ppt_x</p:attrName>
                                        </p:attrNameLst>
                                      </p:cBhvr>
                                      <p:tavLst>
                                        <p:tav tm="0">
                                          <p:val>
                                            <p:strVal val="0-#ppt_w/2"/>
                                          </p:val>
                                        </p:tav>
                                        <p:tav tm="100000">
                                          <p:val>
                                            <p:strVal val="#ppt_x"/>
                                          </p:val>
                                        </p:tav>
                                      </p:tavLst>
                                    </p:anim>
                                    <p:anim calcmode="lin" valueType="num">
                                      <p:cBhvr additive="base">
                                        <p:cTn id="29"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1000"/>
                                        <p:tgtEl>
                                          <p:spTgt spid="53"/>
                                        </p:tgtEl>
                                      </p:cBhvr>
                                    </p:animEffect>
                                    <p:anim calcmode="lin" valueType="num">
                                      <p:cBhvr>
                                        <p:cTn id="42" dur="1000" fill="hold"/>
                                        <p:tgtEl>
                                          <p:spTgt spid="53"/>
                                        </p:tgtEl>
                                        <p:attrNameLst>
                                          <p:attrName>ppt_x</p:attrName>
                                        </p:attrNameLst>
                                      </p:cBhvr>
                                      <p:tavLst>
                                        <p:tav tm="0">
                                          <p:val>
                                            <p:strVal val="#ppt_x"/>
                                          </p:val>
                                        </p:tav>
                                        <p:tav tm="100000">
                                          <p:val>
                                            <p:strVal val="#ppt_x"/>
                                          </p:val>
                                        </p:tav>
                                      </p:tavLst>
                                    </p:anim>
                                    <p:anim calcmode="lin" valueType="num">
                                      <p:cBhvr>
                                        <p:cTn id="43"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7" presetClass="entr" presetSubtype="0" fill="hold" grpId="0" nodeType="click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fade">
                                      <p:cBhvr>
                                        <p:cTn id="48" dur="1000"/>
                                        <p:tgtEl>
                                          <p:spTgt spid="54"/>
                                        </p:tgtEl>
                                      </p:cBhvr>
                                    </p:animEffect>
                                    <p:anim calcmode="lin" valueType="num">
                                      <p:cBhvr>
                                        <p:cTn id="49" dur="1000" fill="hold"/>
                                        <p:tgtEl>
                                          <p:spTgt spid="54"/>
                                        </p:tgtEl>
                                        <p:attrNameLst>
                                          <p:attrName>ppt_x</p:attrName>
                                        </p:attrNameLst>
                                      </p:cBhvr>
                                      <p:tavLst>
                                        <p:tav tm="0">
                                          <p:val>
                                            <p:strVal val="#ppt_x"/>
                                          </p:val>
                                        </p:tav>
                                        <p:tav tm="100000">
                                          <p:val>
                                            <p:strVal val="#ppt_x"/>
                                          </p:val>
                                        </p:tav>
                                      </p:tavLst>
                                    </p:anim>
                                    <p:anim calcmode="lin" valueType="num">
                                      <p:cBhvr>
                                        <p:cTn id="50"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grpId="0"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1000"/>
                                        <p:tgtEl>
                                          <p:spTgt spid="55"/>
                                        </p:tgtEl>
                                      </p:cBhvr>
                                    </p:animEffect>
                                    <p:anim calcmode="lin" valueType="num">
                                      <p:cBhvr>
                                        <p:cTn id="56" dur="1000" fill="hold"/>
                                        <p:tgtEl>
                                          <p:spTgt spid="55"/>
                                        </p:tgtEl>
                                        <p:attrNameLst>
                                          <p:attrName>ppt_x</p:attrName>
                                        </p:attrNameLst>
                                      </p:cBhvr>
                                      <p:tavLst>
                                        <p:tav tm="0">
                                          <p:val>
                                            <p:strVal val="#ppt_x"/>
                                          </p:val>
                                        </p:tav>
                                        <p:tav tm="100000">
                                          <p:val>
                                            <p:strVal val="#ppt_x"/>
                                          </p:val>
                                        </p:tav>
                                      </p:tavLst>
                                    </p:anim>
                                    <p:anim calcmode="lin" valueType="num">
                                      <p:cBhvr>
                                        <p:cTn id="57"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0-#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2" grpId="0" animBg="1"/>
      <p:bldP spid="53" grpId="0" animBg="1"/>
      <p:bldP spid="54" grpId="0" animBg="1"/>
      <p:bldP spid="55" grpId="0" animBg="1"/>
      <p:bldP spid="5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Ethernet</a:t>
            </a:r>
            <a:endParaRPr lang="en-US" sz="3200" dirty="0"/>
          </a:p>
        </p:txBody>
      </p:sp>
      <p:pic>
        <p:nvPicPr>
          <p:cNvPr id="17"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91663" y="975784"/>
            <a:ext cx="5220558" cy="2939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9" name="Table 18"/>
          <p:cNvGraphicFramePr>
            <a:graphicFrameLocks noGrp="1"/>
          </p:cNvGraphicFramePr>
          <p:nvPr>
            <p:extLst>
              <p:ext uri="{D42A27DB-BD31-4B8C-83A1-F6EECF244321}">
                <p14:modId xmlns:p14="http://schemas.microsoft.com/office/powerpoint/2010/main" val="1496193031"/>
              </p:ext>
            </p:extLst>
          </p:nvPr>
        </p:nvGraphicFramePr>
        <p:xfrm>
          <a:off x="591663" y="4107960"/>
          <a:ext cx="8358187" cy="1566862"/>
        </p:xfrm>
        <a:graphic>
          <a:graphicData uri="http://schemas.openxmlformats.org/drawingml/2006/table">
            <a:tbl>
              <a:tblPr firstRow="1" bandRow="1">
                <a:tableStyleId>{2D5ABB26-0587-4C30-8999-92F81FD0307C}</a:tableStyleId>
              </a:tblPr>
              <a:tblGrid>
                <a:gridCol w="1164504">
                  <a:extLst>
                    <a:ext uri="{9D8B030D-6E8A-4147-A177-3AD203B41FA5}">
                      <a16:colId xmlns:a16="http://schemas.microsoft.com/office/drawing/2014/main" val="20000"/>
                    </a:ext>
                  </a:extLst>
                </a:gridCol>
                <a:gridCol w="957846">
                  <a:extLst>
                    <a:ext uri="{9D8B030D-6E8A-4147-A177-3AD203B41FA5}">
                      <a16:colId xmlns:a16="http://schemas.microsoft.com/office/drawing/2014/main" val="20001"/>
                    </a:ext>
                  </a:extLst>
                </a:gridCol>
                <a:gridCol w="1554859">
                  <a:extLst>
                    <a:ext uri="{9D8B030D-6E8A-4147-A177-3AD203B41FA5}">
                      <a16:colId xmlns:a16="http://schemas.microsoft.com/office/drawing/2014/main" val="20002"/>
                    </a:ext>
                  </a:extLst>
                </a:gridCol>
                <a:gridCol w="1554859">
                  <a:extLst>
                    <a:ext uri="{9D8B030D-6E8A-4147-A177-3AD203B41FA5}">
                      <a16:colId xmlns:a16="http://schemas.microsoft.com/office/drawing/2014/main" val="20003"/>
                    </a:ext>
                  </a:extLst>
                </a:gridCol>
                <a:gridCol w="813513">
                  <a:extLst>
                    <a:ext uri="{9D8B030D-6E8A-4147-A177-3AD203B41FA5}">
                      <a16:colId xmlns:a16="http://schemas.microsoft.com/office/drawing/2014/main" val="20004"/>
                    </a:ext>
                  </a:extLst>
                </a:gridCol>
                <a:gridCol w="1283907">
                  <a:extLst>
                    <a:ext uri="{9D8B030D-6E8A-4147-A177-3AD203B41FA5}">
                      <a16:colId xmlns:a16="http://schemas.microsoft.com/office/drawing/2014/main" val="20005"/>
                    </a:ext>
                  </a:extLst>
                </a:gridCol>
                <a:gridCol w="1028699">
                  <a:extLst>
                    <a:ext uri="{9D8B030D-6E8A-4147-A177-3AD203B41FA5}">
                      <a16:colId xmlns:a16="http://schemas.microsoft.com/office/drawing/2014/main" val="20006"/>
                    </a:ext>
                  </a:extLst>
                </a:gridCol>
              </a:tblGrid>
              <a:tr h="420518">
                <a:tc gridSpan="7">
                  <a:txBody>
                    <a:bodyPr/>
                    <a:lstStyle/>
                    <a:p>
                      <a:r>
                        <a:rPr lang="en-US" dirty="0"/>
                        <a:t>IEEE 802.3 Ethernet Frame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20518">
                <a:tc>
                  <a:txBody>
                    <a:bodyPr/>
                    <a:lstStyle/>
                    <a:p>
                      <a:pPr algn="ctr"/>
                      <a:r>
                        <a:rPr lang="en-US" sz="1200" b="1" dirty="0"/>
                        <a:t>7 bytes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46 to 1500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25826">
                <a:tc>
                  <a:txBody>
                    <a:bodyPr/>
                    <a:lstStyle/>
                    <a:p>
                      <a:pPr algn="ctr"/>
                      <a:r>
                        <a:rPr lang="en-US" sz="1200" b="1" dirty="0"/>
                        <a:t>Preamble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200" b="1" dirty="0"/>
                        <a:t>Start</a:t>
                      </a:r>
                      <a:r>
                        <a:rPr lang="en-US" sz="1200" b="1" baseline="0" dirty="0"/>
                        <a:t> of Frame Delimiter</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en-US" sz="1200" b="1" dirty="0"/>
                        <a:t>Destination MAC Address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60000"/>
                        <a:lumOff val="40000"/>
                      </a:schemeClr>
                    </a:solidFill>
                  </a:tcPr>
                </a:tc>
                <a:tc>
                  <a:txBody>
                    <a:bodyPr/>
                    <a:lstStyle/>
                    <a:p>
                      <a:pPr algn="ctr"/>
                      <a:r>
                        <a:rPr lang="en-US" sz="1200" b="1" dirty="0"/>
                        <a:t>Source</a:t>
                      </a:r>
                      <a:r>
                        <a:rPr lang="en-US" sz="1200" b="1" baseline="0" dirty="0"/>
                        <a:t> MAC Address</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200" b="1" dirty="0"/>
                        <a:t>Type / Length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r>
                        <a:rPr lang="en-US" sz="1200" b="1" dirty="0"/>
                        <a:t>802.2 Header </a:t>
                      </a:r>
                    </a:p>
                    <a:p>
                      <a:pPr algn="ctr"/>
                      <a:r>
                        <a:rPr lang="en-US" sz="1200" b="1" dirty="0"/>
                        <a:t>and Data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US" sz="1200" b="1" dirty="0"/>
                        <a:t>Frame</a:t>
                      </a:r>
                      <a:r>
                        <a:rPr lang="en-US" sz="1200" b="1" baseline="0" dirty="0"/>
                        <a:t> Check Sequence</a:t>
                      </a:r>
                      <a:endParaRPr lang="en-US" sz="12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2"/>
                  </a:ext>
                </a:extLst>
              </a:tr>
            </a:tbl>
          </a:graphicData>
        </a:graphic>
      </p:graphicFrame>
      <p:sp>
        <p:nvSpPr>
          <p:cNvPr id="2" name="Rectangle 1"/>
          <p:cNvSpPr/>
          <p:nvPr/>
        </p:nvSpPr>
        <p:spPr>
          <a:xfrm>
            <a:off x="6074978" y="1"/>
            <a:ext cx="6011918" cy="4524315"/>
          </a:xfrm>
          <a:prstGeom prst="rect">
            <a:avLst/>
          </a:prstGeom>
        </p:spPr>
        <p:txBody>
          <a:bodyPr wrap="square">
            <a:spAutoFit/>
          </a:bodyPr>
          <a:lstStyle/>
          <a:p>
            <a:pPr marL="285750" indent="-285750" algn="just">
              <a:buFont typeface="Wingdings" panose="05000000000000000000" pitchFamily="2" charset="2"/>
              <a:buChar char="ü"/>
            </a:pPr>
            <a:r>
              <a:rPr lang="en-US" dirty="0">
                <a:solidFill>
                  <a:srgbClr val="002060"/>
                </a:solidFill>
                <a:cs typeface="CiscoSans ExtraLight"/>
              </a:rPr>
              <a:t>There is no official local area networking standard protocol, but over time, Ethernet has become the most common. </a:t>
            </a:r>
          </a:p>
          <a:p>
            <a:pPr marL="285750" indent="-285750" algn="just">
              <a:buFont typeface="Wingdings" panose="05000000000000000000" pitchFamily="2" charset="2"/>
              <a:buChar char="ü"/>
            </a:pPr>
            <a:r>
              <a:rPr lang="en-US" dirty="0">
                <a:solidFill>
                  <a:srgbClr val="002060"/>
                </a:solidFill>
                <a:cs typeface="CiscoSans ExtraLight"/>
              </a:rPr>
              <a:t>Ethernet protocols define how data is formatted and how it is transmitted over the wired network.</a:t>
            </a:r>
          </a:p>
          <a:p>
            <a:pPr marL="285750" indent="-285750" algn="just">
              <a:buFont typeface="Wingdings" panose="05000000000000000000" pitchFamily="2" charset="2"/>
              <a:buChar char="ü"/>
            </a:pPr>
            <a:r>
              <a:rPr lang="en-US" dirty="0">
                <a:solidFill>
                  <a:srgbClr val="002060"/>
                </a:solidFill>
                <a:cs typeface="CiscoSans ExtraLight"/>
              </a:rPr>
              <a:t>The Ethernet standards specify protocols that operate at Layer 1 and Layer 2 of the OSI model.</a:t>
            </a:r>
          </a:p>
          <a:p>
            <a:pPr marL="285750" indent="-285750" algn="just">
              <a:buFont typeface="Wingdings" panose="05000000000000000000" pitchFamily="2" charset="2"/>
              <a:buChar char="ü"/>
            </a:pPr>
            <a:r>
              <a:rPr lang="en-US" dirty="0">
                <a:solidFill>
                  <a:srgbClr val="002060"/>
                </a:solidFill>
                <a:cs typeface="CiscoSans ExtraLight"/>
              </a:rPr>
              <a:t>Ethernet has become a de facto standard, which means that it is the technology used by almost all wired local area networks, as shown in the figure.</a:t>
            </a:r>
          </a:p>
          <a:p>
            <a:pPr marL="285750" indent="-285750" algn="just">
              <a:buFont typeface="Wingdings" panose="05000000000000000000" pitchFamily="2" charset="2"/>
              <a:buChar char="ü"/>
            </a:pPr>
            <a:r>
              <a:rPr lang="en-US" dirty="0">
                <a:solidFill>
                  <a:srgbClr val="002060"/>
                </a:solidFill>
                <a:cs typeface="CiscoSans ExtraLight"/>
              </a:rPr>
              <a:t>The Institute of Electrical and Electronic Engineers (IEEE) maintains Ethernet and wireless standards.</a:t>
            </a:r>
          </a:p>
          <a:p>
            <a:pPr marL="285750" indent="-285750" algn="just">
              <a:buFont typeface="Wingdings" panose="05000000000000000000" pitchFamily="2" charset="2"/>
              <a:buChar char="ü"/>
            </a:pPr>
            <a:r>
              <a:rPr lang="en-US" dirty="0">
                <a:solidFill>
                  <a:srgbClr val="002060"/>
                </a:solidFill>
                <a:cs typeface="CiscoSans ExtraLight"/>
              </a:rPr>
              <a:t>Each host connected to an Ethernet network is assigned a unique physical address known as the Media Access Control (MAC) which identifies it on the network.</a:t>
            </a:r>
          </a:p>
          <a:p>
            <a:pPr marL="285750" indent="-285750" algn="just">
              <a:buFont typeface="Wingdings" panose="05000000000000000000" pitchFamily="2" charset="2"/>
              <a:buChar char="ü"/>
            </a:pPr>
            <a:r>
              <a:rPr lang="en-US" dirty="0">
                <a:solidFill>
                  <a:srgbClr val="002060"/>
                </a:solidFill>
                <a:cs typeface="CiscoSans ExtraLight"/>
              </a:rPr>
              <a:t>The physical address is address and is assigned to a NIC it when it is manufactured. </a:t>
            </a:r>
          </a:p>
        </p:txBody>
      </p:sp>
      <p:pic>
        <p:nvPicPr>
          <p:cNvPr id="21" name="Picture 20"/>
          <p:cNvPicPr>
            <a:picLocks noChangeAspect="1"/>
          </p:cNvPicPr>
          <p:nvPr/>
        </p:nvPicPr>
        <p:blipFill rotWithShape="1">
          <a:blip r:embed="rId5"/>
          <a:srcRect l="52321" t="20557" r="34914" b="73077"/>
          <a:stretch/>
        </p:blipFill>
        <p:spPr>
          <a:xfrm>
            <a:off x="9526617" y="4920084"/>
            <a:ext cx="1848374" cy="366619"/>
          </a:xfrm>
          <a:prstGeom prst="rect">
            <a:avLst/>
          </a:prstGeom>
        </p:spPr>
      </p:pic>
    </p:spTree>
    <p:custDataLst>
      <p:tags r:id="rId1"/>
    </p:custDataLst>
    <p:extLst>
      <p:ext uri="{BB962C8B-B14F-4D97-AF65-F5344CB8AC3E}">
        <p14:creationId xmlns:p14="http://schemas.microsoft.com/office/powerpoint/2010/main" val="154201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Addressing</a:t>
            </a:r>
            <a:endParaRPr lang="en-US" sz="3200" dirty="0"/>
          </a:p>
        </p:txBody>
      </p:sp>
      <p:sp>
        <p:nvSpPr>
          <p:cNvPr id="2" name="Rectangle 1"/>
          <p:cNvSpPr/>
          <p:nvPr/>
        </p:nvSpPr>
        <p:spPr>
          <a:xfrm>
            <a:off x="5717627" y="746235"/>
            <a:ext cx="6011918" cy="2585323"/>
          </a:xfrm>
          <a:prstGeom prst="rect">
            <a:avLst/>
          </a:prstGeom>
        </p:spPr>
        <p:txBody>
          <a:bodyPr wrap="square">
            <a:spAutoFit/>
          </a:bodyPr>
          <a:lstStyle/>
          <a:p>
            <a:pPr marL="285750" indent="-285750" algn="just">
              <a:buFont typeface="Wingdings" panose="05000000000000000000" pitchFamily="2" charset="2"/>
              <a:buChar char="ü"/>
            </a:pPr>
            <a:r>
              <a:rPr lang="en-US" dirty="0">
                <a:solidFill>
                  <a:srgbClr val="002060"/>
                </a:solidFill>
                <a:cs typeface="CiscoSans ExtraLight"/>
              </a:rPr>
              <a:t>Physical and Logical Addresses</a:t>
            </a:r>
          </a:p>
          <a:p>
            <a:pPr marL="285750" lvl="1" indent="-285750" algn="just">
              <a:buFont typeface="Wingdings" panose="05000000000000000000" pitchFamily="2" charset="2"/>
              <a:buChar char="ü"/>
            </a:pPr>
            <a:r>
              <a:rPr lang="en-US" dirty="0">
                <a:solidFill>
                  <a:srgbClr val="002060"/>
                </a:solidFill>
                <a:cs typeface="CiscoSans ExtraLight"/>
              </a:rPr>
              <a:t>A MAC address is physically assigned to a NIC and never changes. </a:t>
            </a:r>
          </a:p>
          <a:p>
            <a:pPr marL="285750" lvl="1" indent="-285750" algn="just">
              <a:buFont typeface="Wingdings" panose="05000000000000000000" pitchFamily="2" charset="2"/>
              <a:buChar char="ü"/>
            </a:pPr>
            <a:r>
              <a:rPr lang="en-US" dirty="0">
                <a:solidFill>
                  <a:srgbClr val="002060"/>
                </a:solidFill>
                <a:cs typeface="CiscoSans ExtraLight"/>
              </a:rPr>
              <a:t>An IP address (network address) is logically assigned to a host NIC.</a:t>
            </a:r>
          </a:p>
          <a:p>
            <a:pPr marL="285750" indent="-285750" algn="just">
              <a:buFont typeface="Wingdings" panose="05000000000000000000" pitchFamily="2" charset="2"/>
              <a:buChar char="ü"/>
            </a:pPr>
            <a:r>
              <a:rPr lang="en-US" dirty="0">
                <a:solidFill>
                  <a:srgbClr val="002060"/>
                </a:solidFill>
                <a:cs typeface="CiscoSans ExtraLight"/>
              </a:rPr>
              <a:t>Both the physical MAC and logical IP addresses are required for a computer to communicate on a hierarchical network. </a:t>
            </a:r>
          </a:p>
          <a:p>
            <a:pPr marL="285750" indent="-285750" algn="just">
              <a:buFont typeface="Wingdings" panose="05000000000000000000" pitchFamily="2" charset="2"/>
              <a:buChar char="ü"/>
            </a:pPr>
            <a:endParaRPr lang="en-US" dirty="0">
              <a:solidFill>
                <a:srgbClr val="002060"/>
              </a:solidFill>
              <a:cs typeface="CiscoSans ExtraLight"/>
            </a:endParaRPr>
          </a:p>
        </p:txBody>
      </p:sp>
      <p:pic>
        <p:nvPicPr>
          <p:cNvPr id="7" name="Picture 6"/>
          <p:cNvPicPr>
            <a:picLocks noChangeAspect="1"/>
          </p:cNvPicPr>
          <p:nvPr/>
        </p:nvPicPr>
        <p:blipFill rotWithShape="1">
          <a:blip r:embed="rId4"/>
          <a:srcRect l="2673" t="3346"/>
          <a:stretch/>
        </p:blipFill>
        <p:spPr>
          <a:xfrm>
            <a:off x="493794" y="975783"/>
            <a:ext cx="4811826" cy="3438561"/>
          </a:xfrm>
          <a:prstGeom prst="rect">
            <a:avLst/>
          </a:prstGeom>
        </p:spPr>
      </p:pic>
    </p:spTree>
    <p:custDataLst>
      <p:tags r:id="rId1"/>
    </p:custDataLst>
    <p:extLst>
      <p:ext uri="{BB962C8B-B14F-4D97-AF65-F5344CB8AC3E}">
        <p14:creationId xmlns:p14="http://schemas.microsoft.com/office/powerpoint/2010/main" val="207903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333579" y="4224623"/>
            <a:ext cx="2981325" cy="1323975"/>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Hierarchical Approach</a:t>
            </a:r>
            <a:endParaRPr lang="en-US" sz="3200" dirty="0"/>
          </a:p>
        </p:txBody>
      </p:sp>
      <p:sp>
        <p:nvSpPr>
          <p:cNvPr id="2" name="Rectangle 1"/>
          <p:cNvSpPr/>
          <p:nvPr/>
        </p:nvSpPr>
        <p:spPr>
          <a:xfrm>
            <a:off x="150127" y="822189"/>
            <a:ext cx="4791473" cy="2185214"/>
          </a:xfrm>
          <a:prstGeom prst="rect">
            <a:avLst/>
          </a:prstGeom>
        </p:spPr>
        <p:txBody>
          <a:bodyPr wrap="square">
            <a:spAutoFit/>
          </a:bodyPr>
          <a:lstStyle/>
          <a:p>
            <a:pPr algn="just">
              <a:lnSpc>
                <a:spcPts val="2000"/>
              </a:lnSpc>
            </a:pPr>
            <a:r>
              <a:rPr lang="en-US" dirty="0">
                <a:solidFill>
                  <a:srgbClr val="002060"/>
                </a:solidFill>
                <a:cs typeface="CiscoSans ExtraLight"/>
              </a:rPr>
              <a:t>A hierarchical, layered design provides: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Increased efficiency</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Optimization of function</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Increased speed</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way in which to scale the network without impacting the performance of existing ones</a:t>
            </a:r>
          </a:p>
          <a:p>
            <a:pPr marL="285750" indent="-285750" algn="just">
              <a:buFont typeface="Wingdings" panose="05000000000000000000" pitchFamily="2" charset="2"/>
              <a:buChar char="ü"/>
            </a:pPr>
            <a:endParaRPr lang="en-US" dirty="0">
              <a:solidFill>
                <a:srgbClr val="002060"/>
              </a:solidFill>
              <a:cs typeface="CiscoSans ExtraLight"/>
            </a:endParaRPr>
          </a:p>
          <a:p>
            <a:pPr marL="285750" indent="-285750" algn="just">
              <a:buFont typeface="Wingdings" panose="05000000000000000000" pitchFamily="2" charset="2"/>
              <a:buChar char="ü"/>
            </a:pPr>
            <a:endParaRPr lang="en-US" dirty="0">
              <a:solidFill>
                <a:srgbClr val="002060"/>
              </a:solidFill>
              <a:cs typeface="CiscoSans ExtraLight"/>
            </a:endParaRPr>
          </a:p>
        </p:txBody>
      </p:sp>
      <p:pic>
        <p:nvPicPr>
          <p:cNvPr id="5"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125434" y="1071758"/>
            <a:ext cx="5107899" cy="4375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ular Callout 5"/>
          <p:cNvSpPr/>
          <p:nvPr/>
        </p:nvSpPr>
        <p:spPr bwMode="auto">
          <a:xfrm>
            <a:off x="3417600" y="3422969"/>
            <a:ext cx="1524000" cy="1136778"/>
          </a:xfrm>
          <a:prstGeom prst="wedgeRectCallout">
            <a:avLst>
              <a:gd name="adj1" fmla="val 93056"/>
              <a:gd name="adj2" fmla="val -9144"/>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Provides connections to hosts in a local Ethernet network.</a:t>
            </a:r>
            <a:endParaRPr lang="en-US" sz="1400" dirty="0">
              <a:solidFill>
                <a:schemeClr val="tx1"/>
              </a:solidFill>
              <a:latin typeface="Arial" charset="0"/>
            </a:endParaRPr>
          </a:p>
        </p:txBody>
      </p:sp>
      <p:sp>
        <p:nvSpPr>
          <p:cNvPr id="8" name="Rectangular Callout 7"/>
          <p:cNvSpPr/>
          <p:nvPr/>
        </p:nvSpPr>
        <p:spPr bwMode="auto">
          <a:xfrm>
            <a:off x="8639368" y="4185097"/>
            <a:ext cx="2058650" cy="749300"/>
          </a:xfrm>
          <a:prstGeom prst="wedgeRectCallout">
            <a:avLst>
              <a:gd name="adj1" fmla="val -55539"/>
              <a:gd name="adj2" fmla="val 84084"/>
            </a:avLst>
          </a:prstGeom>
          <a:solidFill>
            <a:schemeClr val="accent5">
              <a:lumMod val="50000"/>
            </a:schemeClr>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Interconnects the smaller local networks.</a:t>
            </a:r>
          </a:p>
        </p:txBody>
      </p:sp>
      <p:sp>
        <p:nvSpPr>
          <p:cNvPr id="9" name="Rectangular Callout 8"/>
          <p:cNvSpPr/>
          <p:nvPr/>
        </p:nvSpPr>
        <p:spPr bwMode="auto">
          <a:xfrm>
            <a:off x="10514430" y="2198833"/>
            <a:ext cx="1587500" cy="1288508"/>
          </a:xfrm>
          <a:prstGeom prst="wedgeRectCallout">
            <a:avLst>
              <a:gd name="adj1" fmla="val -76176"/>
              <a:gd name="adj2" fmla="val -15971"/>
            </a:avLst>
          </a:prstGeom>
          <a:solidFill>
            <a:schemeClr val="tx2">
              <a:lumMod val="75000"/>
            </a:schemeClr>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82124" tIns="41061" rIns="82124" bIns="41061" numCol="1" rtlCol="0" anchor="ctr" anchorCtr="0" compatLnSpc="1">
            <a:prstTxWarp prst="textNoShape">
              <a:avLst/>
            </a:prstTxWarp>
            <a:noAutofit/>
          </a:bodyPr>
          <a:lstStyle/>
          <a:p>
            <a:pPr defTabSz="814388"/>
            <a:r>
              <a:rPr lang="en-US" sz="1400" dirty="0"/>
              <a:t>Provides a high-speed connection between distribution layer devices</a:t>
            </a:r>
          </a:p>
        </p:txBody>
      </p:sp>
      <p:sp>
        <p:nvSpPr>
          <p:cNvPr id="10" name="Object4"/>
          <p:cNvSpPr/>
          <p:nvPr/>
        </p:nvSpPr>
        <p:spPr>
          <a:xfrm>
            <a:off x="239654" y="3759438"/>
            <a:ext cx="3579446" cy="375138"/>
          </a:xfrm>
          <a:prstGeom prst="rect">
            <a:avLst/>
          </a:prstGeom>
          <a:noFill/>
          <a:ln/>
        </p:spPr>
        <p:txBody>
          <a:bodyPr wrap="square" rtlCol="0" anchor="t"/>
          <a:lstStyle/>
          <a:p>
            <a:pPr>
              <a:lnSpc>
                <a:spcPts val="2000"/>
              </a:lnSpc>
            </a:pPr>
            <a:r>
              <a:rPr lang="en-US" sz="1400" dirty="0">
                <a:solidFill>
                  <a:srgbClr val="000000"/>
                </a:solidFill>
                <a:latin typeface="Arial" pitchFamily="34" charset="0"/>
                <a:ea typeface="Arial" pitchFamily="34" charset="-122"/>
                <a:cs typeface="Arial" pitchFamily="34" charset="-120"/>
              </a:rPr>
              <a:t>Cisco ME 2600X Access Layer Switch</a:t>
            </a:r>
            <a:endParaRPr lang="en-US" sz="1400" dirty="0"/>
          </a:p>
        </p:txBody>
      </p:sp>
      <p:pic>
        <p:nvPicPr>
          <p:cNvPr id="11" name="Picture 10"/>
          <p:cNvPicPr>
            <a:picLocks noChangeAspect="1"/>
          </p:cNvPicPr>
          <p:nvPr/>
        </p:nvPicPr>
        <p:blipFill rotWithShape="1">
          <a:blip r:embed="rId6"/>
          <a:srcRect t="35056"/>
          <a:stretch/>
        </p:blipFill>
        <p:spPr>
          <a:xfrm>
            <a:off x="207769" y="2515628"/>
            <a:ext cx="3209831" cy="1348861"/>
          </a:xfrm>
          <a:prstGeom prst="rect">
            <a:avLst/>
          </a:prstGeom>
        </p:spPr>
      </p:pic>
      <p:sp>
        <p:nvSpPr>
          <p:cNvPr id="12" name="Object4"/>
          <p:cNvSpPr/>
          <p:nvPr/>
        </p:nvSpPr>
        <p:spPr>
          <a:xfrm>
            <a:off x="2741938" y="5131778"/>
            <a:ext cx="2555633" cy="375138"/>
          </a:xfrm>
          <a:prstGeom prst="rect">
            <a:avLst/>
          </a:prstGeom>
          <a:noFill/>
          <a:ln/>
        </p:spPr>
        <p:txBody>
          <a:bodyPr wrap="square" rtlCol="0" anchor="t"/>
          <a:lstStyle/>
          <a:p>
            <a:pPr algn="ctr">
              <a:lnSpc>
                <a:spcPts val="2000"/>
              </a:lnSpc>
            </a:pPr>
            <a:r>
              <a:rPr lang="en-US" sz="1400" dirty="0">
                <a:solidFill>
                  <a:srgbClr val="000000"/>
                </a:solidFill>
                <a:latin typeface="Arial" pitchFamily="34" charset="0"/>
                <a:ea typeface="Arial" pitchFamily="34" charset="-122"/>
                <a:cs typeface="Arial" pitchFamily="34" charset="-120"/>
              </a:rPr>
              <a:t>Cisco C9300 Series Distribution Layer Switches</a:t>
            </a:r>
            <a:endParaRPr lang="en-US" sz="1400" dirty="0"/>
          </a:p>
        </p:txBody>
      </p:sp>
      <p:sp>
        <p:nvSpPr>
          <p:cNvPr id="14" name="Object4"/>
          <p:cNvSpPr/>
          <p:nvPr/>
        </p:nvSpPr>
        <p:spPr>
          <a:xfrm>
            <a:off x="9941417" y="1324714"/>
            <a:ext cx="2555633" cy="375138"/>
          </a:xfrm>
          <a:prstGeom prst="rect">
            <a:avLst/>
          </a:prstGeom>
          <a:noFill/>
          <a:ln/>
        </p:spPr>
        <p:txBody>
          <a:bodyPr wrap="square" rtlCol="0" anchor="t"/>
          <a:lstStyle/>
          <a:p>
            <a:pPr algn="ctr">
              <a:lnSpc>
                <a:spcPts val="2000"/>
              </a:lnSpc>
            </a:pPr>
            <a:r>
              <a:rPr lang="en-US" sz="1400" dirty="0">
                <a:solidFill>
                  <a:srgbClr val="000000"/>
                </a:solidFill>
                <a:latin typeface="Arial" pitchFamily="34" charset="0"/>
                <a:ea typeface="Arial" pitchFamily="34" charset="-122"/>
                <a:cs typeface="Arial" pitchFamily="34" charset="-120"/>
              </a:rPr>
              <a:t>Cisco Catalyst 9600</a:t>
            </a:r>
            <a:endParaRPr lang="en-US" sz="1400" dirty="0"/>
          </a:p>
        </p:txBody>
      </p:sp>
      <p:pic>
        <p:nvPicPr>
          <p:cNvPr id="15" name="Picture 14"/>
          <p:cNvPicPr>
            <a:picLocks noChangeAspect="1"/>
          </p:cNvPicPr>
          <p:nvPr/>
        </p:nvPicPr>
        <p:blipFill>
          <a:blip r:embed="rId7"/>
          <a:stretch>
            <a:fillRect/>
          </a:stretch>
        </p:blipFill>
        <p:spPr>
          <a:xfrm>
            <a:off x="10365317" y="72809"/>
            <a:ext cx="1707834" cy="1291289"/>
          </a:xfrm>
          <a:prstGeom prst="rect">
            <a:avLst/>
          </a:prstGeom>
        </p:spPr>
      </p:pic>
    </p:spTree>
    <p:custDataLst>
      <p:tags r:id="rId1"/>
    </p:custDataLst>
    <p:extLst>
      <p:ext uri="{BB962C8B-B14F-4D97-AF65-F5344CB8AC3E}">
        <p14:creationId xmlns:p14="http://schemas.microsoft.com/office/powerpoint/2010/main" val="303590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Hierarchical Approach</a:t>
            </a:r>
            <a:endParaRPr lang="en-US" sz="3200" dirty="0"/>
          </a:p>
        </p:txBody>
      </p:sp>
      <p:sp>
        <p:nvSpPr>
          <p:cNvPr id="2" name="Rectangle 1"/>
          <p:cNvSpPr/>
          <p:nvPr/>
        </p:nvSpPr>
        <p:spPr>
          <a:xfrm>
            <a:off x="9154308" y="2065342"/>
            <a:ext cx="2890548" cy="2144177"/>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An Ethernet switch is an access layer device.</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switch builds a MAC address table.</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switch uses the MAC address table to send the message to a specific port.</a:t>
            </a:r>
          </a:p>
        </p:txBody>
      </p:sp>
      <p:grpSp>
        <p:nvGrpSpPr>
          <p:cNvPr id="4" name="Group 3"/>
          <p:cNvGrpSpPr/>
          <p:nvPr/>
        </p:nvGrpSpPr>
        <p:grpSpPr>
          <a:xfrm>
            <a:off x="316173" y="923291"/>
            <a:ext cx="8722252" cy="4375786"/>
            <a:chOff x="316173" y="923291"/>
            <a:chExt cx="8722252" cy="4375786"/>
          </a:xfrm>
        </p:grpSpPr>
        <p:pic>
          <p:nvPicPr>
            <p:cNvPr id="5"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16173" y="923291"/>
              <a:ext cx="5107899" cy="4375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011756" y="943608"/>
              <a:ext cx="6026669" cy="4355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custDataLst>
      <p:tags r:id="rId1"/>
    </p:custDataLst>
    <p:extLst>
      <p:ext uri="{BB962C8B-B14F-4D97-AF65-F5344CB8AC3E}">
        <p14:creationId xmlns:p14="http://schemas.microsoft.com/office/powerpoint/2010/main" val="4119889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6227652" y="2065342"/>
            <a:ext cx="5817204" cy="3426579"/>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 broadcast message is used to contact every other device on the local network.</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An Ethernet broadcast is all 1s in the destination MAC address – FFFF.FFFF.FFFF.</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 broadcast domain is the area through which a broadcast message can travel.</a:t>
            </a:r>
            <a:br>
              <a:rPr lang="en-US" dirty="0">
                <a:solidFill>
                  <a:srgbClr val="002060"/>
                </a:solidFill>
                <a:cs typeface="CiscoSans ExtraLight"/>
              </a:rPr>
            </a:b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local Ethernet network is a broadcast domain.</a:t>
            </a:r>
            <a:br>
              <a:rPr lang="en-US" dirty="0">
                <a:solidFill>
                  <a:srgbClr val="002060"/>
                </a:solidFill>
                <a:cs typeface="CiscoSans ExtraLight"/>
              </a:rPr>
            </a:b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are used to divide the network into multiple broadcast domains.</a:t>
            </a:r>
          </a:p>
        </p:txBody>
      </p:sp>
      <p:pic>
        <p:nvPicPr>
          <p:cNvPr id="7" name="Picture 6"/>
          <p:cNvPicPr>
            <a:picLocks noChangeAspect="1"/>
          </p:cNvPicPr>
          <p:nvPr/>
        </p:nvPicPr>
        <p:blipFill>
          <a:blip r:embed="rId4"/>
          <a:stretch>
            <a:fillRect/>
          </a:stretch>
        </p:blipFill>
        <p:spPr>
          <a:xfrm>
            <a:off x="9703892" y="348875"/>
            <a:ext cx="2245700" cy="1370943"/>
          </a:xfrm>
          <a:prstGeom prst="rect">
            <a:avLst/>
          </a:prstGeom>
        </p:spPr>
      </p:pic>
      <p:pic>
        <p:nvPicPr>
          <p:cNvPr id="8" name="Picture 7"/>
          <p:cNvPicPr>
            <a:picLocks noChangeAspect="1"/>
          </p:cNvPicPr>
          <p:nvPr/>
        </p:nvPicPr>
        <p:blipFill>
          <a:blip r:embed="rId5"/>
          <a:stretch>
            <a:fillRect/>
          </a:stretch>
        </p:blipFill>
        <p:spPr>
          <a:xfrm>
            <a:off x="6900805" y="294929"/>
            <a:ext cx="2380660" cy="1478838"/>
          </a:xfrm>
          <a:prstGeom prst="rect">
            <a:avLst/>
          </a:prstGeom>
        </p:spPr>
      </p:pic>
      <p:pic>
        <p:nvPicPr>
          <p:cNvPr id="9" name="Picture 8"/>
          <p:cNvPicPr>
            <a:picLocks noChangeAspect="1"/>
          </p:cNvPicPr>
          <p:nvPr/>
        </p:nvPicPr>
        <p:blipFill>
          <a:blip r:embed="rId6"/>
          <a:stretch>
            <a:fillRect/>
          </a:stretch>
        </p:blipFill>
        <p:spPr>
          <a:xfrm>
            <a:off x="370286" y="975784"/>
            <a:ext cx="5487080" cy="4027140"/>
          </a:xfrm>
          <a:prstGeom prst="rect">
            <a:avLst/>
          </a:prstGeom>
        </p:spPr>
      </p:pic>
    </p:spTree>
    <p:custDataLst>
      <p:tags r:id="rId1"/>
    </p:custDataLst>
    <p:extLst>
      <p:ext uri="{BB962C8B-B14F-4D97-AF65-F5344CB8AC3E}">
        <p14:creationId xmlns:p14="http://schemas.microsoft.com/office/powerpoint/2010/main" val="3017819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6017446" y="257563"/>
            <a:ext cx="5817204" cy="1887696"/>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In order to send information from a device that is on an Ethernet network, the device must supply its own source MAC address, a destination MAC address, its own source IP address, as well as a destination IP address.</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a:t>
            </a:r>
            <a:r>
              <a:rPr lang="en-US" b="1" dirty="0">
                <a:solidFill>
                  <a:srgbClr val="002060"/>
                </a:solidFill>
                <a:cs typeface="CiscoSans ExtraLight"/>
              </a:rPr>
              <a:t>address resolution protocol (ARP) </a:t>
            </a:r>
            <a:r>
              <a:rPr lang="en-US" dirty="0">
                <a:solidFill>
                  <a:srgbClr val="002060"/>
                </a:solidFill>
                <a:cs typeface="CiscoSans ExtraLight"/>
              </a:rPr>
              <a:t>is used to discover the MAC address of a device on the same local network</a:t>
            </a:r>
          </a:p>
        </p:txBody>
      </p:sp>
      <p:pic>
        <p:nvPicPr>
          <p:cNvPr id="9" name="Picture 8"/>
          <p:cNvPicPr>
            <a:picLocks noChangeAspect="1"/>
          </p:cNvPicPr>
          <p:nvPr/>
        </p:nvPicPr>
        <p:blipFill>
          <a:blip r:embed="rId4"/>
          <a:stretch>
            <a:fillRect/>
          </a:stretch>
        </p:blipFill>
        <p:spPr>
          <a:xfrm>
            <a:off x="370286" y="975784"/>
            <a:ext cx="5487080" cy="4027140"/>
          </a:xfrm>
          <a:prstGeom prst="rect">
            <a:avLst/>
          </a:prstGeom>
        </p:spPr>
      </p:pic>
      <p:pic>
        <p:nvPicPr>
          <p:cNvPr id="10" name="Picture 9"/>
          <p:cNvPicPr>
            <a:picLocks noChangeAspect="1"/>
          </p:cNvPicPr>
          <p:nvPr/>
        </p:nvPicPr>
        <p:blipFill>
          <a:blip r:embed="rId5"/>
          <a:stretch>
            <a:fillRect/>
          </a:stretch>
        </p:blipFill>
        <p:spPr>
          <a:xfrm>
            <a:off x="6875921" y="2254150"/>
            <a:ext cx="4703811" cy="3326841"/>
          </a:xfrm>
          <a:prstGeom prst="rect">
            <a:avLst/>
          </a:prstGeom>
        </p:spPr>
      </p:pic>
    </p:spTree>
    <p:custDataLst>
      <p:tags r:id="rId1"/>
    </p:custDataLst>
    <p:extLst>
      <p:ext uri="{BB962C8B-B14F-4D97-AF65-F5344CB8AC3E}">
        <p14:creationId xmlns:p14="http://schemas.microsoft.com/office/powerpoint/2010/main" val="3551160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2" name="Rectangle 1"/>
          <p:cNvSpPr/>
          <p:nvPr/>
        </p:nvSpPr>
        <p:spPr>
          <a:xfrm>
            <a:off x="289308" y="671119"/>
            <a:ext cx="5407299" cy="4965462"/>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ARP uses 3 steps to discover and store the MAC address of a host on the local network when only the IPv4 address of that host is known.</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sending host creates and sends a frame addressed to a broadcast MAC address. Contained in the frame is a message with the IPv4 address of the intended destination host.</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host on the network receives the broadcast frame and compares the IPv4 address contained in the message with its own IPv4 address. The host with the matching IPv4 address sends its own MAC address back to the original sending host.</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sending host receives the message and stores the MAC address and the IPv4 address in an ARP table.</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p:txBody>
      </p:sp>
      <p:pic>
        <p:nvPicPr>
          <p:cNvPr id="10" name="Picture 9"/>
          <p:cNvPicPr>
            <a:picLocks noChangeAspect="1"/>
          </p:cNvPicPr>
          <p:nvPr/>
        </p:nvPicPr>
        <p:blipFill>
          <a:blip r:embed="rId4"/>
          <a:stretch>
            <a:fillRect/>
          </a:stretch>
        </p:blipFill>
        <p:spPr>
          <a:xfrm>
            <a:off x="6353778" y="171170"/>
            <a:ext cx="3347270" cy="2367407"/>
          </a:xfrm>
          <a:prstGeom prst="rect">
            <a:avLst/>
          </a:prstGeom>
        </p:spPr>
      </p:pic>
      <p:pic>
        <p:nvPicPr>
          <p:cNvPr id="6" name="Picture 5">
            <a:extLst>
              <a:ext uri="{FF2B5EF4-FFF2-40B4-BE49-F238E27FC236}">
                <a16:creationId xmlns:a16="http://schemas.microsoft.com/office/drawing/2014/main" id="{557B7CD8-ADE8-4074-9397-B257D3F8B3F0}"/>
              </a:ext>
            </a:extLst>
          </p:cNvPr>
          <p:cNvPicPr>
            <a:picLocks noChangeAspect="1"/>
          </p:cNvPicPr>
          <p:nvPr/>
        </p:nvPicPr>
        <p:blipFill>
          <a:blip r:embed="rId5"/>
          <a:stretch>
            <a:fillRect/>
          </a:stretch>
        </p:blipFill>
        <p:spPr>
          <a:xfrm>
            <a:off x="6353778" y="2591547"/>
            <a:ext cx="5430710" cy="2930178"/>
          </a:xfrm>
          <a:prstGeom prst="rect">
            <a:avLst/>
          </a:prstGeom>
        </p:spPr>
      </p:pic>
    </p:spTree>
    <p:custDataLst>
      <p:tags r:id="rId1"/>
    </p:custDataLst>
    <p:extLst>
      <p:ext uri="{BB962C8B-B14F-4D97-AF65-F5344CB8AC3E}">
        <p14:creationId xmlns:p14="http://schemas.microsoft.com/office/powerpoint/2010/main" val="317566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Broadcasts</a:t>
            </a:r>
            <a:endParaRPr lang="en-US" sz="3200" dirty="0"/>
          </a:p>
        </p:txBody>
      </p:sp>
      <p:sp>
        <p:nvSpPr>
          <p:cNvPr id="7" name="Flowchart: Process 6"/>
          <p:cNvSpPr/>
          <p:nvPr/>
        </p:nvSpPr>
        <p:spPr bwMode="auto">
          <a:xfrm>
            <a:off x="5028431" y="992196"/>
            <a:ext cx="2007764" cy="623437"/>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Send data to a device</a:t>
            </a:r>
          </a:p>
        </p:txBody>
      </p:sp>
      <p:sp>
        <p:nvSpPr>
          <p:cNvPr id="8" name="Flowchart: Decision 7"/>
          <p:cNvSpPr/>
          <p:nvPr/>
        </p:nvSpPr>
        <p:spPr bwMode="auto">
          <a:xfrm>
            <a:off x="4774860" y="2146743"/>
            <a:ext cx="2529902" cy="1811214"/>
          </a:xfrm>
          <a:prstGeom prst="flowChartDecision">
            <a:avLst/>
          </a:prstGeom>
          <a:solidFill>
            <a:schemeClr val="bg1">
              <a:lumMod val="75000"/>
            </a:schemeClr>
          </a:solidFill>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814388" eaLnBrk="0" hangingPunct="0">
              <a:lnSpc>
                <a:spcPct val="90000"/>
              </a:lnSpc>
            </a:pPr>
            <a:r>
              <a:rPr lang="en-US" sz="1400" dirty="0">
                <a:solidFill>
                  <a:schemeClr val="tx1"/>
                </a:solidFill>
              </a:rPr>
              <a:t>Is the MAC address in my ARP cache?</a:t>
            </a:r>
          </a:p>
        </p:txBody>
      </p:sp>
      <p:sp>
        <p:nvSpPr>
          <p:cNvPr id="9" name="Flowchart: Process 8"/>
          <p:cNvSpPr/>
          <p:nvPr/>
        </p:nvSpPr>
        <p:spPr bwMode="auto">
          <a:xfrm>
            <a:off x="8025379" y="4732887"/>
            <a:ext cx="2133419" cy="742061"/>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Receive ARP Reply from 10.1.1.1 with its MAC address</a:t>
            </a:r>
          </a:p>
        </p:txBody>
      </p:sp>
      <p:sp>
        <p:nvSpPr>
          <p:cNvPr id="11" name="Flowchart: Process 10"/>
          <p:cNvSpPr/>
          <p:nvPr/>
        </p:nvSpPr>
        <p:spPr bwMode="auto">
          <a:xfrm>
            <a:off x="8025379" y="2584674"/>
            <a:ext cx="2133419" cy="933297"/>
          </a:xfrm>
          <a:prstGeom prst="flowChartProcess">
            <a:avLst/>
          </a:prstGeom>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vert="horz" wrap="square" lIns="82124" tIns="41061" rIns="82124" bIns="41061" numCol="1" rtlCol="0" anchor="ctr" anchorCtr="0" compatLnSpc="1">
            <a:prstTxWarp prst="textNoShape">
              <a:avLst/>
            </a:prstTxWarp>
            <a:noAutofit/>
          </a:bodyPr>
          <a:lstStyle/>
          <a:p>
            <a:pPr algn="ctr" defTabSz="814388" eaLnBrk="0" fontAlgn="base" hangingPunct="0">
              <a:lnSpc>
                <a:spcPct val="90000"/>
              </a:lnSpc>
              <a:spcBef>
                <a:spcPct val="0"/>
              </a:spcBef>
              <a:spcAft>
                <a:spcPct val="0"/>
              </a:spcAft>
            </a:pPr>
            <a:r>
              <a:rPr lang="en-US" sz="1400" dirty="0">
                <a:solidFill>
                  <a:schemeClr val="tx1"/>
                </a:solidFill>
                <a:latin typeface="Arial" charset="0"/>
              </a:rPr>
              <a:t>Send an ARP Request to IP 10.1.1.1</a:t>
            </a:r>
          </a:p>
        </p:txBody>
      </p:sp>
      <p:sp>
        <p:nvSpPr>
          <p:cNvPr id="12" name="Flowchart: Terminator 11"/>
          <p:cNvSpPr/>
          <p:nvPr/>
        </p:nvSpPr>
        <p:spPr bwMode="auto">
          <a:xfrm>
            <a:off x="4917599" y="4784301"/>
            <a:ext cx="2247900" cy="644525"/>
          </a:xfrm>
          <a:prstGeom prst="flowChartTerminator">
            <a:avLst/>
          </a:prstGeom>
          <a:solidFill>
            <a:srgbClr val="92D050"/>
          </a:solidFill>
          <a:ln>
            <a:headEnd type="none" w="med" len="med"/>
            <a:tailEnd type="triangle" w="med" len="med"/>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814388" eaLnBrk="0" hangingPunct="0">
              <a:lnSpc>
                <a:spcPct val="90000"/>
              </a:lnSpc>
            </a:pPr>
            <a:r>
              <a:rPr lang="en-US" sz="1400" dirty="0">
                <a:solidFill>
                  <a:schemeClr val="tx1"/>
                </a:solidFill>
              </a:rPr>
              <a:t>Send ping packet</a:t>
            </a:r>
          </a:p>
        </p:txBody>
      </p:sp>
      <p:cxnSp>
        <p:nvCxnSpPr>
          <p:cNvPr id="13" name="Straight Connector 12"/>
          <p:cNvCxnSpPr>
            <a:stCxn id="8" idx="2"/>
            <a:endCxn id="12" idx="0"/>
          </p:cNvCxnSpPr>
          <p:nvPr/>
        </p:nvCxnSpPr>
        <p:spPr bwMode="auto">
          <a:xfrm>
            <a:off x="6039811" y="3957958"/>
            <a:ext cx="1738" cy="826343"/>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4" name="Straight Connector 13"/>
          <p:cNvCxnSpPr>
            <a:stCxn id="7" idx="2"/>
            <a:endCxn id="8" idx="0"/>
          </p:cNvCxnSpPr>
          <p:nvPr/>
        </p:nvCxnSpPr>
        <p:spPr bwMode="auto">
          <a:xfrm>
            <a:off x="6032313" y="1615633"/>
            <a:ext cx="7498" cy="531111"/>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5" name="Straight Connector 14"/>
          <p:cNvCxnSpPr>
            <a:stCxn id="11" idx="2"/>
            <a:endCxn id="9" idx="0"/>
          </p:cNvCxnSpPr>
          <p:nvPr/>
        </p:nvCxnSpPr>
        <p:spPr bwMode="auto">
          <a:xfrm>
            <a:off x="9092088" y="3517970"/>
            <a:ext cx="0" cy="1214916"/>
          </a:xfrm>
          <a:prstGeom prst="line">
            <a:avLst/>
          </a:prstGeom>
          <a:solidFill>
            <a:schemeClr val="accent1"/>
          </a:solidFill>
          <a:ln w="2857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7277054" y="3124678"/>
            <a:ext cx="619914" cy="1560"/>
          </a:xfrm>
          <a:prstGeom prst="line">
            <a:avLst/>
          </a:prstGeom>
          <a:solidFill>
            <a:schemeClr val="accent1"/>
          </a:solidFill>
          <a:ln w="28575" cap="flat" cmpd="sng" algn="ctr">
            <a:solidFill>
              <a:schemeClr val="tx1"/>
            </a:solidFill>
            <a:prstDash val="solid"/>
            <a:round/>
            <a:headEnd type="none" w="med" len="med"/>
            <a:tailEnd type="triangle" w="med" len="med"/>
          </a:ln>
          <a:effectLst/>
        </p:spPr>
      </p:cxnSp>
      <p:cxnSp>
        <p:nvCxnSpPr>
          <p:cNvPr id="17" name="Straight Connector 16"/>
          <p:cNvCxnSpPr>
            <a:stCxn id="12" idx="3"/>
            <a:endCxn id="9" idx="1"/>
          </p:cNvCxnSpPr>
          <p:nvPr/>
        </p:nvCxnSpPr>
        <p:spPr bwMode="auto">
          <a:xfrm flipV="1">
            <a:off x="7165500" y="5103917"/>
            <a:ext cx="859879" cy="2646"/>
          </a:xfrm>
          <a:prstGeom prst="line">
            <a:avLst/>
          </a:prstGeom>
          <a:solidFill>
            <a:schemeClr val="accent1"/>
          </a:solidFill>
          <a:ln w="28575" cap="flat" cmpd="sng" algn="ctr">
            <a:solidFill>
              <a:schemeClr val="tx1"/>
            </a:solidFill>
            <a:prstDash val="solid"/>
            <a:round/>
            <a:headEnd type="triangle" w="med" len="med"/>
            <a:tailEnd type="none" w="med" len="med"/>
          </a:ln>
          <a:effectLst/>
        </p:spPr>
      </p:cxnSp>
      <p:sp>
        <p:nvSpPr>
          <p:cNvPr id="18" name="Rectangle 17"/>
          <p:cNvSpPr/>
          <p:nvPr/>
        </p:nvSpPr>
        <p:spPr>
          <a:xfrm>
            <a:off x="7211358" y="2756411"/>
            <a:ext cx="369012" cy="276999"/>
          </a:xfrm>
          <a:prstGeom prst="rect">
            <a:avLst/>
          </a:prstGeom>
        </p:spPr>
        <p:txBody>
          <a:bodyPr wrap="none">
            <a:spAutoFit/>
          </a:bodyPr>
          <a:lstStyle/>
          <a:p>
            <a:r>
              <a:rPr lang="en-US" sz="1200" b="1" dirty="0"/>
              <a:t>No</a:t>
            </a:r>
          </a:p>
        </p:txBody>
      </p:sp>
      <p:sp>
        <p:nvSpPr>
          <p:cNvPr id="19" name="Rectangle 18"/>
          <p:cNvSpPr/>
          <p:nvPr/>
        </p:nvSpPr>
        <p:spPr>
          <a:xfrm>
            <a:off x="5529380" y="3798992"/>
            <a:ext cx="390363" cy="276999"/>
          </a:xfrm>
          <a:prstGeom prst="rect">
            <a:avLst/>
          </a:prstGeom>
        </p:spPr>
        <p:txBody>
          <a:bodyPr wrap="none">
            <a:spAutoFit/>
          </a:bodyPr>
          <a:lstStyle/>
          <a:p>
            <a:r>
              <a:rPr lang="en-US" sz="1200" b="1" dirty="0"/>
              <a:t>Yes</a:t>
            </a:r>
          </a:p>
        </p:txBody>
      </p:sp>
      <p:sp>
        <p:nvSpPr>
          <p:cNvPr id="20" name="TextBox 19"/>
          <p:cNvSpPr txBox="1">
            <a:spLocks noChangeArrowheads="1"/>
          </p:cNvSpPr>
          <p:nvPr/>
        </p:nvSpPr>
        <p:spPr bwMode="auto">
          <a:xfrm>
            <a:off x="8016823" y="3284108"/>
            <a:ext cx="21604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lnSpc>
                <a:spcPct val="95000"/>
              </a:lnSpc>
              <a:spcBef>
                <a:spcPct val="50000"/>
              </a:spcBef>
              <a:buClr>
                <a:srgbClr val="708CA1"/>
              </a:buClr>
              <a:buFont typeface="Wingdings" pitchFamily="2" charset="2"/>
              <a:buChar char="§"/>
              <a:defRPr sz="2400">
                <a:solidFill>
                  <a:schemeClr val="tx1"/>
                </a:solidFill>
                <a:latin typeface="Arial" charset="0"/>
              </a:defRPr>
            </a:lvl1pPr>
            <a:lvl2pPr eaLnBrk="0" hangingPunct="0">
              <a:lnSpc>
                <a:spcPct val="95000"/>
              </a:lnSpc>
              <a:spcBef>
                <a:spcPct val="35000"/>
              </a:spcBef>
              <a:buClr>
                <a:srgbClr val="708CA1"/>
              </a:buClr>
              <a:buChar char="–"/>
              <a:defRPr sz="2000">
                <a:solidFill>
                  <a:schemeClr val="tx1"/>
                </a:solidFill>
                <a:latin typeface="Arial" charset="0"/>
              </a:defRPr>
            </a:lvl2pPr>
            <a:lvl3pPr marL="1143000" indent="-228600" eaLnBrk="0" hangingPunct="0">
              <a:lnSpc>
                <a:spcPct val="95000"/>
              </a:lnSpc>
              <a:spcBef>
                <a:spcPct val="35000"/>
              </a:spcBef>
              <a:buClr>
                <a:srgbClr val="708CA1"/>
              </a:buClr>
              <a:buChar char="•"/>
              <a:defRPr sz="2000">
                <a:solidFill>
                  <a:schemeClr val="tx1"/>
                </a:solidFill>
                <a:latin typeface="Arial" charset="0"/>
              </a:defRPr>
            </a:lvl3pPr>
            <a:lvl4pPr marL="1600200" indent="-228600" eaLnBrk="0" hangingPunct="0">
              <a:lnSpc>
                <a:spcPct val="95000"/>
              </a:lnSpc>
              <a:spcBef>
                <a:spcPct val="35000"/>
              </a:spcBef>
              <a:buClr>
                <a:srgbClr val="708CA1"/>
              </a:buClr>
              <a:buFont typeface="Wingdings" pitchFamily="2" charset="2"/>
              <a:buChar char="ü"/>
              <a:defRPr sz="2000">
                <a:solidFill>
                  <a:schemeClr val="tx1"/>
                </a:solidFill>
                <a:latin typeface="Arial" charset="0"/>
              </a:defRPr>
            </a:lvl4pPr>
            <a:lvl5pPr marL="2057400" indent="-228600" eaLnBrk="0" hangingPunct="0">
              <a:lnSpc>
                <a:spcPct val="95000"/>
              </a:lnSpc>
              <a:spcBef>
                <a:spcPct val="35000"/>
              </a:spcBef>
              <a:buClr>
                <a:srgbClr val="708CA1"/>
              </a:buClr>
              <a:defRPr sz="2000">
                <a:solidFill>
                  <a:schemeClr val="tx1"/>
                </a:solidFill>
                <a:latin typeface="Arial" charset="0"/>
              </a:defRPr>
            </a:lvl5pPr>
            <a:lvl6pPr marL="2514600" indent="-228600" eaLnBrk="0" fontAlgn="base" hangingPunct="0">
              <a:lnSpc>
                <a:spcPct val="95000"/>
              </a:lnSpc>
              <a:spcBef>
                <a:spcPct val="35000"/>
              </a:spcBef>
              <a:spcAft>
                <a:spcPct val="0"/>
              </a:spcAft>
              <a:buClr>
                <a:srgbClr val="708CA1"/>
              </a:buClr>
              <a:defRPr sz="2000">
                <a:solidFill>
                  <a:schemeClr val="tx1"/>
                </a:solidFill>
                <a:latin typeface="Arial" charset="0"/>
              </a:defRPr>
            </a:lvl6pPr>
            <a:lvl7pPr marL="2971800" indent="-228600" eaLnBrk="0" fontAlgn="base" hangingPunct="0">
              <a:lnSpc>
                <a:spcPct val="95000"/>
              </a:lnSpc>
              <a:spcBef>
                <a:spcPct val="35000"/>
              </a:spcBef>
              <a:spcAft>
                <a:spcPct val="0"/>
              </a:spcAft>
              <a:buClr>
                <a:srgbClr val="708CA1"/>
              </a:buClr>
              <a:defRPr sz="2000">
                <a:solidFill>
                  <a:schemeClr val="tx1"/>
                </a:solidFill>
                <a:latin typeface="Arial" charset="0"/>
              </a:defRPr>
            </a:lvl7pPr>
            <a:lvl8pPr marL="3429000" indent="-228600" eaLnBrk="0" fontAlgn="base" hangingPunct="0">
              <a:lnSpc>
                <a:spcPct val="95000"/>
              </a:lnSpc>
              <a:spcBef>
                <a:spcPct val="35000"/>
              </a:spcBef>
              <a:spcAft>
                <a:spcPct val="0"/>
              </a:spcAft>
              <a:buClr>
                <a:srgbClr val="708CA1"/>
              </a:buClr>
              <a:defRPr sz="2000">
                <a:solidFill>
                  <a:schemeClr val="tx1"/>
                </a:solidFill>
                <a:latin typeface="Arial" charset="0"/>
              </a:defRPr>
            </a:lvl8pPr>
            <a:lvl9pPr marL="3886200" indent="-228600" eaLnBrk="0" fontAlgn="base" hangingPunct="0">
              <a:lnSpc>
                <a:spcPct val="95000"/>
              </a:lnSpc>
              <a:spcBef>
                <a:spcPct val="35000"/>
              </a:spcBef>
              <a:spcAft>
                <a:spcPct val="0"/>
              </a:spcAft>
              <a:buClr>
                <a:srgbClr val="708CA1"/>
              </a:buClr>
              <a:defRPr sz="2000">
                <a:solidFill>
                  <a:schemeClr val="tx1"/>
                </a:solidFill>
                <a:latin typeface="Arial" charset="0"/>
              </a:defRPr>
            </a:lvl9pPr>
          </a:lstStyle>
          <a:p>
            <a:pPr marL="0" lvl="1" eaLnBrk="1" hangingPunct="1">
              <a:lnSpc>
                <a:spcPct val="100000"/>
              </a:lnSpc>
              <a:spcBef>
                <a:spcPct val="0"/>
              </a:spcBef>
              <a:buClrTx/>
              <a:buNone/>
            </a:pPr>
            <a:r>
              <a:rPr lang="en-US" altLang="en-US" sz="1000" dirty="0"/>
              <a:t>Dest MAC: </a:t>
            </a:r>
            <a:r>
              <a:rPr lang="en-US" altLang="en-US" sz="1000" b="1" dirty="0">
                <a:solidFill>
                  <a:srgbClr val="002060"/>
                </a:solidFill>
                <a:latin typeface="Courier New" pitchFamily="49" charset="0"/>
                <a:cs typeface="Courier New" pitchFamily="49" charset="0"/>
              </a:rPr>
              <a:t>FF-FF-FF-FF-FF-FF</a:t>
            </a:r>
            <a:endParaRPr lang="en-US" altLang="en-US" sz="1000" dirty="0"/>
          </a:p>
          <a:p>
            <a:pPr eaLnBrk="1" hangingPunct="1">
              <a:lnSpc>
                <a:spcPct val="100000"/>
              </a:lnSpc>
              <a:spcBef>
                <a:spcPct val="0"/>
              </a:spcBef>
              <a:buClrTx/>
              <a:buFontTx/>
              <a:buNone/>
            </a:pPr>
            <a:endParaRPr lang="en-US" altLang="en-US" sz="1000" dirty="0"/>
          </a:p>
        </p:txBody>
      </p:sp>
      <p:sp>
        <p:nvSpPr>
          <p:cNvPr id="21" name="TextBox 20"/>
          <p:cNvSpPr txBox="1"/>
          <p:nvPr/>
        </p:nvSpPr>
        <p:spPr>
          <a:xfrm>
            <a:off x="1847528" y="1268760"/>
            <a:ext cx="2723290" cy="593740"/>
          </a:xfrm>
          <a:prstGeom prst="rect">
            <a:avLst/>
          </a:prstGeom>
          <a:solidFill>
            <a:srgbClr val="C00000"/>
          </a:solidFill>
        </p:spPr>
        <p:style>
          <a:lnRef idx="0">
            <a:schemeClr val="dk1"/>
          </a:lnRef>
          <a:fillRef idx="3">
            <a:schemeClr val="dk1"/>
          </a:fillRef>
          <a:effectRef idx="3">
            <a:schemeClr val="dk1"/>
          </a:effectRef>
          <a:fontRef idx="minor">
            <a:schemeClr val="lt1"/>
          </a:fontRef>
        </p:style>
        <p:txBody>
          <a:bodyPr lIns="91440" rIns="91440" anchor="ctr" anchorCtr="0"/>
          <a:lstStyle/>
          <a:p>
            <a:pPr>
              <a:spcBef>
                <a:spcPts val="600"/>
              </a:spcBef>
              <a:buClr>
                <a:schemeClr val="tx1"/>
              </a:buClr>
              <a:buSzPct val="60000"/>
              <a:defRPr/>
            </a:pPr>
            <a:r>
              <a:rPr lang="en-US" sz="1400" dirty="0"/>
              <a:t>The PC attempts to ping IP address 10.1.1.1.</a:t>
            </a:r>
          </a:p>
        </p:txBody>
      </p:sp>
      <p:pic>
        <p:nvPicPr>
          <p:cNvPr id="22" name="Picture 10" descr="C:\Users\ecoffey\AppData\Local\Temp\Rar$DRa1.653\30059_Device_laptop_3145_default_256.pn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090613" y="1924076"/>
            <a:ext cx="1950720" cy="1950720"/>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2507507" y="2240914"/>
            <a:ext cx="1116932" cy="825216"/>
          </a:xfrm>
          <a:prstGeom prst="rect">
            <a:avLst/>
          </a:prstGeom>
          <a:solidFill>
            <a:schemeClr val="bg1"/>
          </a:solidFill>
        </p:spPr>
        <p:txBody>
          <a:bodyPr wrap="square" rtlCol="0">
            <a:noAutofit/>
          </a:bodyPr>
          <a:lstStyle/>
          <a:p>
            <a:r>
              <a:rPr lang="en-US" sz="800" dirty="0">
                <a:latin typeface="CiscoSans Thin" pitchFamily="34" charset="0"/>
              </a:rPr>
              <a:t>PC&gt; </a:t>
            </a:r>
            <a:r>
              <a:rPr lang="en-US" sz="800" b="1" dirty="0">
                <a:latin typeface="CiscoSans Thin" pitchFamily="34" charset="0"/>
              </a:rPr>
              <a:t>ping 10.1.1.1</a:t>
            </a:r>
          </a:p>
        </p:txBody>
      </p:sp>
      <p:sp>
        <p:nvSpPr>
          <p:cNvPr id="24" name="TextBox 23"/>
          <p:cNvSpPr txBox="1"/>
          <p:nvPr/>
        </p:nvSpPr>
        <p:spPr>
          <a:xfrm>
            <a:off x="1847527" y="3906200"/>
            <a:ext cx="2723290" cy="750521"/>
          </a:xfrm>
          <a:prstGeom prst="rect">
            <a:avLst/>
          </a:prstGeom>
          <a:solidFill>
            <a:srgbClr val="C00000"/>
          </a:solidFill>
        </p:spPr>
        <p:style>
          <a:lnRef idx="0">
            <a:schemeClr val="dk1"/>
          </a:lnRef>
          <a:fillRef idx="3">
            <a:schemeClr val="dk1"/>
          </a:fillRef>
          <a:effectRef idx="3">
            <a:schemeClr val="dk1"/>
          </a:effectRef>
          <a:fontRef idx="minor">
            <a:schemeClr val="lt1"/>
          </a:fontRef>
        </p:style>
        <p:txBody>
          <a:bodyPr lIns="91440" rIns="91440" anchor="ctr" anchorCtr="0"/>
          <a:lstStyle/>
          <a:p>
            <a:pPr>
              <a:spcBef>
                <a:spcPts val="600"/>
              </a:spcBef>
              <a:buClr>
                <a:schemeClr val="tx1"/>
              </a:buClr>
              <a:buSzPct val="60000"/>
              <a:defRPr/>
            </a:pPr>
            <a:r>
              <a:rPr lang="en-US" sz="1400" dirty="0"/>
              <a:t>The PC requires the destination IP address and MAC address. </a:t>
            </a:r>
          </a:p>
        </p:txBody>
      </p:sp>
      <p:sp>
        <p:nvSpPr>
          <p:cNvPr id="4" name="Rectangle 3"/>
          <p:cNvSpPr/>
          <p:nvPr/>
        </p:nvSpPr>
        <p:spPr>
          <a:xfrm>
            <a:off x="7536787" y="168382"/>
            <a:ext cx="4594411" cy="1887696"/>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The destination MAC address is used to forward the packet to either the router if the destination IP address is for a different network or a specific network device on the local network.</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ARP table shows a mapping of IP address to MAC address.</a:t>
            </a:r>
          </a:p>
        </p:txBody>
      </p:sp>
    </p:spTree>
    <p:custDataLst>
      <p:tags r:id="rId1"/>
    </p:custDataLst>
    <p:extLst>
      <p:ext uri="{BB962C8B-B14F-4D97-AF65-F5344CB8AC3E}">
        <p14:creationId xmlns:p14="http://schemas.microsoft.com/office/powerpoint/2010/main" val="138176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3000"/>
                                  </p:iterate>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1"/>
                                        </p:tgtEl>
                                        <p:attrNameLst>
                                          <p:attrName>ppt_y</p:attrName>
                                        </p:attrNameLst>
                                      </p:cBhvr>
                                      <p:tavLst>
                                        <p:tav tm="0">
                                          <p:val>
                                            <p:strVal val="#ppt_y"/>
                                          </p:val>
                                        </p:tav>
                                        <p:tav tm="100000">
                                          <p:val>
                                            <p:strVal val="#ppt_y"/>
                                          </p:val>
                                        </p:tav>
                                      </p:tavLst>
                                    </p:anim>
                                    <p:anim calcmode="lin" valueType="num">
                                      <p:cBhvr>
                                        <p:cTn id="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1"/>
                                        </p:tgtEl>
                                      </p:cBhvr>
                                    </p:animEffect>
                                  </p:childTnLst>
                                </p:cTn>
                              </p:par>
                            </p:childTnLst>
                          </p:cTn>
                        </p:par>
                        <p:par>
                          <p:cTn id="12" fill="hold">
                            <p:stCondLst>
                              <p:cond delay="104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childTnLst>
                          </p:cTn>
                        </p:par>
                        <p:par>
                          <p:cTn id="16" fill="hold">
                            <p:stCondLst>
                              <p:cond delay="1540"/>
                            </p:stCondLst>
                            <p:childTnLst>
                              <p:par>
                                <p:cTn id="17" presetID="22" presetClass="entr" presetSubtype="8" fill="hold" nodeType="afterEffect">
                                  <p:stCondLst>
                                    <p:cond delay="0"/>
                                  </p:stCondLst>
                                  <p:childTnLst>
                                    <p:set>
                                      <p:cBhvr>
                                        <p:cTn id="18" dur="1" fill="hold">
                                          <p:stCondLst>
                                            <p:cond delay="0"/>
                                          </p:stCondLst>
                                        </p:cTn>
                                        <p:tgtEl>
                                          <p:spTgt spid="23">
                                            <p:txEl>
                                              <p:pRg st="0" end="0"/>
                                            </p:txEl>
                                          </p:spTgt>
                                        </p:tgtEl>
                                        <p:attrNameLst>
                                          <p:attrName>style.visibility</p:attrName>
                                        </p:attrNameLst>
                                      </p:cBhvr>
                                      <p:to>
                                        <p:strVal val="visible"/>
                                      </p:to>
                                    </p:set>
                                    <p:animEffect transition="in" filter="wipe(left)">
                                      <p:cBhvr>
                                        <p:cTn id="19" dur="500"/>
                                        <p:tgtEl>
                                          <p:spTgt spid="2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3000"/>
                                  </p:iterate>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4"/>
                                        </p:tgtEl>
                                        <p:attrNameLst>
                                          <p:attrName>ppt_y</p:attrName>
                                        </p:attrNameLst>
                                      </p:cBhvr>
                                      <p:tavLst>
                                        <p:tav tm="0">
                                          <p:val>
                                            <p:strVal val="#ppt_y"/>
                                          </p:val>
                                        </p:tav>
                                        <p:tav tm="100000">
                                          <p:val>
                                            <p:strVal val="#ppt_y"/>
                                          </p:val>
                                        </p:tav>
                                      </p:tavLst>
                                    </p:anim>
                                    <p:anim calcmode="lin" valueType="num">
                                      <p:cBhvr>
                                        <p:cTn id="26"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up)">
                                      <p:cBhvr>
                                        <p:cTn id="38" dur="500"/>
                                        <p:tgtEl>
                                          <p:spTgt spid="14"/>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par>
                          <p:cTn id="48" fill="hold">
                            <p:stCondLst>
                              <p:cond delay="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500"/>
                            </p:stCondLst>
                            <p:childTnLst>
                              <p:par>
                                <p:cTn id="62" presetID="22" presetClass="entr" presetSubtype="8"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wipe(up)">
                                      <p:cBhvr>
                                        <p:cTn id="78" dur="500"/>
                                        <p:tgtEl>
                                          <p:spTgt spid="15"/>
                                        </p:tgtEl>
                                      </p:cBhvr>
                                    </p:animEffec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fade">
                                      <p:cBhvr>
                                        <p:cTn id="82" dur="500"/>
                                        <p:tgtEl>
                                          <p:spTgt spid="9"/>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2" fill="hold" nodeType="click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wipe(right)">
                                      <p:cBhvr>
                                        <p:cTn id="8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8" grpId="0"/>
      <p:bldP spid="19" grpId="0"/>
      <p:bldP spid="20" grpId="0"/>
      <p:bldP spid="21" grpId="0" animBg="1" autoUpdateAnimBg="0"/>
      <p:bldP spid="23" grpId="0" animBg="1"/>
      <p:bldP spid="24"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289308" y="671119"/>
            <a:ext cx="8549892" cy="4965462"/>
          </a:xfrm>
          <a:prstGeom prst="rect">
            <a:avLst/>
          </a:prstGeom>
        </p:spPr>
        <p:txBody>
          <a:bodyPr wrap="square">
            <a:spAutoFit/>
          </a:bodyPr>
          <a:lstStyle/>
          <a:p>
            <a:pPr algn="just">
              <a:lnSpc>
                <a:spcPts val="2000"/>
              </a:lnSpc>
            </a:pPr>
            <a:r>
              <a:rPr lang="en-US" b="1" dirty="0">
                <a:solidFill>
                  <a:srgbClr val="002060"/>
                </a:solidFill>
                <a:cs typeface="CiscoSans ExtraLight"/>
              </a:rPr>
              <a:t>Broadcast Containment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limit broadcasts to the local network where they need to be heard.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Although broadcasts are necessary, too many hosts connected on the same local network can generate excessive broadcast traffic and slow down the network.</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Security</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separate and protect certain groups of computers where confidential information resides.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can also hide the addresses of internal computers from the outside world to help prevent attacks, and control who can get into or out of the local network.</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Locations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be used to interconnect local networks at various locations of an organization that are geographically separated.</a:t>
            </a:r>
          </a:p>
          <a:p>
            <a:pPr algn="just">
              <a:lnSpc>
                <a:spcPts val="2000"/>
              </a:lnSpc>
            </a:pPr>
            <a:endParaRPr lang="en-US" b="1" dirty="0">
              <a:solidFill>
                <a:srgbClr val="002060"/>
              </a:solidFill>
              <a:cs typeface="CiscoSans ExtraLight"/>
            </a:endParaRPr>
          </a:p>
          <a:p>
            <a:pPr algn="just">
              <a:lnSpc>
                <a:spcPts val="2000"/>
              </a:lnSpc>
            </a:pPr>
            <a:r>
              <a:rPr lang="en-US" b="1" dirty="0">
                <a:solidFill>
                  <a:srgbClr val="002060"/>
                </a:solidFill>
                <a:cs typeface="CiscoSans ExtraLight"/>
              </a:rPr>
              <a:t>Logical Grouping</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Routers in the distribution layer can be used to logically group users, such as departments within a company, who have common needs or for access to resources.</a:t>
            </a:r>
          </a:p>
        </p:txBody>
      </p:sp>
      <p:pic>
        <p:nvPicPr>
          <p:cNvPr id="7" name="Picture 6"/>
          <p:cNvPicPr>
            <a:picLocks noChangeAspect="1"/>
          </p:cNvPicPr>
          <p:nvPr/>
        </p:nvPicPr>
        <p:blipFill>
          <a:blip r:embed="rId4"/>
          <a:stretch>
            <a:fillRect/>
          </a:stretch>
        </p:blipFill>
        <p:spPr>
          <a:xfrm>
            <a:off x="9128508" y="1"/>
            <a:ext cx="2833756" cy="2112579"/>
          </a:xfrm>
          <a:prstGeom prst="rect">
            <a:avLst/>
          </a:prstGeom>
        </p:spPr>
      </p:pic>
      <p:pic>
        <p:nvPicPr>
          <p:cNvPr id="8" name="Picture 7"/>
          <p:cNvPicPr>
            <a:picLocks noChangeAspect="1"/>
          </p:cNvPicPr>
          <p:nvPr/>
        </p:nvPicPr>
        <p:blipFill>
          <a:blip r:embed="rId5"/>
          <a:stretch>
            <a:fillRect/>
          </a:stretch>
        </p:blipFill>
        <p:spPr>
          <a:xfrm>
            <a:off x="9417269" y="2112580"/>
            <a:ext cx="2436006" cy="1578307"/>
          </a:xfrm>
          <a:prstGeom prst="rect">
            <a:avLst/>
          </a:prstGeom>
        </p:spPr>
      </p:pic>
      <p:pic>
        <p:nvPicPr>
          <p:cNvPr id="11" name="Picture 10"/>
          <p:cNvPicPr>
            <a:picLocks noChangeAspect="1"/>
          </p:cNvPicPr>
          <p:nvPr/>
        </p:nvPicPr>
        <p:blipFill>
          <a:blip r:embed="rId6"/>
          <a:stretch>
            <a:fillRect/>
          </a:stretch>
        </p:blipFill>
        <p:spPr>
          <a:xfrm>
            <a:off x="9417269" y="4004441"/>
            <a:ext cx="2639577" cy="1489622"/>
          </a:xfrm>
          <a:prstGeom prst="rect">
            <a:avLst/>
          </a:prstGeom>
        </p:spPr>
      </p:pic>
    </p:spTree>
    <p:custDataLst>
      <p:tags r:id="rId1"/>
    </p:custDataLst>
    <p:extLst>
      <p:ext uri="{BB962C8B-B14F-4D97-AF65-F5344CB8AC3E}">
        <p14:creationId xmlns:p14="http://schemas.microsoft.com/office/powerpoint/2010/main" val="1211160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6870957" y="292746"/>
            <a:ext cx="5131857" cy="2400657"/>
          </a:xfrm>
          <a:prstGeom prst="rect">
            <a:avLst/>
          </a:prstGeom>
        </p:spPr>
        <p:txBody>
          <a:bodyPr wrap="square">
            <a:spAutoFit/>
          </a:bodyPr>
          <a:lstStyle/>
          <a:p>
            <a:pPr algn="just">
              <a:lnSpc>
                <a:spcPts val="2000"/>
              </a:lnSpc>
            </a:pPr>
            <a:r>
              <a:rPr lang="en-US" b="1" dirty="0">
                <a:solidFill>
                  <a:srgbClr val="002060"/>
                </a:solidFill>
                <a:cs typeface="CiscoSans ExtraLight"/>
              </a:rPr>
              <a:t>Path Selection</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router interface connects to a different network.</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routing table contains information for how to reach local and remote networks.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destination IP address is used and compared with the networks in the routing table to determine the interface to forward the packet out of.</a:t>
            </a:r>
            <a:r>
              <a:rPr lang="en-US" dirty="0">
                <a:solidFill>
                  <a:srgbClr val="000000"/>
                </a:solidFill>
                <a:latin typeface="Arial" pitchFamily="34" charset="0"/>
                <a:cs typeface="Arial" pitchFamily="34" charset="-120"/>
              </a:rPr>
              <a:t> </a:t>
            </a:r>
            <a:endParaRPr lang="en-US" dirty="0">
              <a:solidFill>
                <a:srgbClr val="002060"/>
              </a:solidFill>
              <a:cs typeface="CiscoSans ExtraLight"/>
            </a:endParaRPr>
          </a:p>
        </p:txBody>
      </p:sp>
      <p:pic>
        <p:nvPicPr>
          <p:cNvPr id="9" name="Picture 8"/>
          <p:cNvPicPr>
            <a:picLocks noChangeAspect="1"/>
          </p:cNvPicPr>
          <p:nvPr/>
        </p:nvPicPr>
        <p:blipFill>
          <a:blip r:embed="rId4"/>
          <a:stretch>
            <a:fillRect/>
          </a:stretch>
        </p:blipFill>
        <p:spPr>
          <a:xfrm>
            <a:off x="139829" y="780317"/>
            <a:ext cx="6667500" cy="1571625"/>
          </a:xfrm>
          <a:prstGeom prst="rect">
            <a:avLst/>
          </a:prstGeom>
        </p:spPr>
      </p:pic>
      <p:pic>
        <p:nvPicPr>
          <p:cNvPr id="10" name="Picture 9"/>
          <p:cNvPicPr>
            <a:picLocks noChangeAspect="1"/>
          </p:cNvPicPr>
          <p:nvPr/>
        </p:nvPicPr>
        <p:blipFill>
          <a:blip r:embed="rId5"/>
          <a:stretch>
            <a:fillRect/>
          </a:stretch>
        </p:blipFill>
        <p:spPr>
          <a:xfrm>
            <a:off x="35054" y="2351942"/>
            <a:ext cx="6696075" cy="1504950"/>
          </a:xfrm>
          <a:prstGeom prst="rect">
            <a:avLst/>
          </a:prstGeom>
        </p:spPr>
      </p:pic>
      <p:pic>
        <p:nvPicPr>
          <p:cNvPr id="12" name="Picture 11"/>
          <p:cNvPicPr>
            <a:picLocks noChangeAspect="1"/>
          </p:cNvPicPr>
          <p:nvPr/>
        </p:nvPicPr>
        <p:blipFill rotWithShape="1">
          <a:blip r:embed="rId6"/>
          <a:srcRect t="59385"/>
          <a:stretch/>
        </p:blipFill>
        <p:spPr>
          <a:xfrm>
            <a:off x="379241" y="3910325"/>
            <a:ext cx="5724943" cy="920671"/>
          </a:xfrm>
          <a:prstGeom prst="rect">
            <a:avLst/>
          </a:prstGeom>
        </p:spPr>
      </p:pic>
      <p:sp>
        <p:nvSpPr>
          <p:cNvPr id="4" name="Rectangle 3"/>
          <p:cNvSpPr/>
          <p:nvPr/>
        </p:nvSpPr>
        <p:spPr>
          <a:xfrm>
            <a:off x="699990" y="4884237"/>
            <a:ext cx="5083443" cy="348813"/>
          </a:xfrm>
          <a:prstGeom prst="rect">
            <a:avLst/>
          </a:prstGeom>
        </p:spPr>
        <p:txBody>
          <a:bodyPr wrap="none">
            <a:spAutoFit/>
          </a:bodyPr>
          <a:lstStyle/>
          <a:p>
            <a:pPr algn="just">
              <a:lnSpc>
                <a:spcPts val="2000"/>
              </a:lnSpc>
            </a:pPr>
            <a:r>
              <a:rPr lang="en-US" b="1" dirty="0">
                <a:solidFill>
                  <a:srgbClr val="FF0000"/>
                </a:solidFill>
                <a:effectLst>
                  <a:outerShdw blurRad="38100" dist="38100" dir="2700000" algn="tl">
                    <a:srgbClr val="000000">
                      <a:alpha val="43137"/>
                    </a:srgbClr>
                  </a:outerShdw>
                </a:effectLst>
                <a:latin typeface="Arial" pitchFamily="34" charset="0"/>
                <a:cs typeface="Arial" pitchFamily="34" charset="-120"/>
              </a:rPr>
              <a:t>Routers do not forward broadcast messages</a:t>
            </a:r>
            <a:endParaRPr lang="en-US" b="1" dirty="0">
              <a:solidFill>
                <a:srgbClr val="FF0000"/>
              </a:solidFill>
              <a:effectLst>
                <a:outerShdw blurRad="38100" dist="38100" dir="2700000" algn="tl">
                  <a:srgbClr val="000000">
                    <a:alpha val="43137"/>
                  </a:srgbClr>
                </a:outerShdw>
              </a:effectLst>
              <a:cs typeface="CiscoSans ExtraLight"/>
            </a:endParaRPr>
          </a:p>
        </p:txBody>
      </p:sp>
      <p:pic>
        <p:nvPicPr>
          <p:cNvPr id="13" name="Picture 12"/>
          <p:cNvPicPr>
            <a:picLocks noChangeAspect="1"/>
          </p:cNvPicPr>
          <p:nvPr/>
        </p:nvPicPr>
        <p:blipFill rotWithShape="1">
          <a:blip r:embed="rId7"/>
          <a:srcRect t="786"/>
          <a:stretch/>
        </p:blipFill>
        <p:spPr>
          <a:xfrm>
            <a:off x="7448782" y="2693403"/>
            <a:ext cx="4322804" cy="2883670"/>
          </a:xfrm>
          <a:prstGeom prst="rect">
            <a:avLst/>
          </a:prstGeom>
        </p:spPr>
      </p:pic>
    </p:spTree>
    <p:custDataLst>
      <p:tags r:id="rId1"/>
    </p:custDataLst>
    <p:extLst>
      <p:ext uri="{BB962C8B-B14F-4D97-AF65-F5344CB8AC3E}">
        <p14:creationId xmlns:p14="http://schemas.microsoft.com/office/powerpoint/2010/main" val="1233115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4"/>
          <a:stretch>
            <a:fillRect/>
          </a:stretch>
        </p:blipFill>
        <p:spPr>
          <a:xfrm>
            <a:off x="461854" y="2690648"/>
            <a:ext cx="5781238" cy="286773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Routing</a:t>
            </a:r>
            <a:endParaRPr lang="en-US" sz="3200" dirty="0"/>
          </a:p>
        </p:txBody>
      </p:sp>
      <p:sp>
        <p:nvSpPr>
          <p:cNvPr id="2" name="Rectangle 1"/>
          <p:cNvSpPr/>
          <p:nvPr/>
        </p:nvSpPr>
        <p:spPr>
          <a:xfrm>
            <a:off x="6870957" y="292746"/>
            <a:ext cx="5131857" cy="4452501"/>
          </a:xfrm>
          <a:prstGeom prst="rect">
            <a:avLst/>
          </a:prstGeom>
        </p:spPr>
        <p:txBody>
          <a:bodyPr wrap="square">
            <a:spAutoFit/>
          </a:bodyPr>
          <a:lstStyle/>
          <a:p>
            <a:pPr algn="just">
              <a:lnSpc>
                <a:spcPts val="2000"/>
              </a:lnSpc>
            </a:pPr>
            <a:r>
              <a:rPr lang="en-US" b="1" dirty="0">
                <a:solidFill>
                  <a:srgbClr val="002060"/>
                </a:solidFill>
                <a:cs typeface="CiscoSans ExtraLight"/>
              </a:rPr>
              <a:t>Routing Table Entries</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A routing table contains network addresses and the best path to reach a network.</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Two ways routes can be added to a routing table</a:t>
            </a:r>
          </a:p>
          <a:p>
            <a:pPr marL="742950" lvl="1" indent="-285750" algn="just">
              <a:lnSpc>
                <a:spcPts val="2000"/>
              </a:lnSpc>
              <a:buFont typeface="Wingdings" panose="05000000000000000000" pitchFamily="2" charset="2"/>
              <a:buChar char="ü"/>
            </a:pPr>
            <a:r>
              <a:rPr lang="en-US" dirty="0">
                <a:solidFill>
                  <a:srgbClr val="002060"/>
                </a:solidFill>
                <a:cs typeface="CiscoSans ExtraLight"/>
              </a:rPr>
              <a:t>Dynamically learned from other routers</a:t>
            </a:r>
          </a:p>
          <a:p>
            <a:pPr marL="742950" lvl="1" indent="-285750" algn="just">
              <a:lnSpc>
                <a:spcPts val="2000"/>
              </a:lnSpc>
              <a:buFont typeface="Wingdings" panose="05000000000000000000" pitchFamily="2" charset="2"/>
              <a:buChar char="ü"/>
            </a:pPr>
            <a:r>
              <a:rPr lang="en-US" dirty="0">
                <a:solidFill>
                  <a:srgbClr val="002060"/>
                </a:solidFill>
                <a:cs typeface="CiscoSans ExtraLight"/>
              </a:rPr>
              <a:t>Manually entered by a network administrator</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A default route is the router interface used when forwarding packets to a destination that is not in the routing table.</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a:p>
            <a:pPr marL="285750" indent="-285750" algn="just">
              <a:lnSpc>
                <a:spcPts val="2000"/>
              </a:lnSpc>
              <a:buFont typeface="Wingdings" panose="05000000000000000000" pitchFamily="2" charset="2"/>
              <a:buChar char="ü"/>
            </a:pPr>
            <a:r>
              <a:rPr lang="en-US" dirty="0">
                <a:solidFill>
                  <a:srgbClr val="002060"/>
                </a:solidFill>
                <a:cs typeface="CiscoSans ExtraLight"/>
              </a:rPr>
              <a:t>If a packet is destined for a network that is not in the routing table and no default route exists, the packet will be dropped.</a:t>
            </a:r>
          </a:p>
          <a:p>
            <a:pPr marL="285750" indent="-285750" algn="just">
              <a:lnSpc>
                <a:spcPts val="2000"/>
              </a:lnSpc>
              <a:buFont typeface="Wingdings" panose="05000000000000000000" pitchFamily="2" charset="2"/>
              <a:buChar char="ü"/>
            </a:pPr>
            <a:endParaRPr lang="en-US" dirty="0">
              <a:solidFill>
                <a:srgbClr val="002060"/>
              </a:solidFill>
              <a:cs typeface="CiscoSans ExtraLight"/>
            </a:endParaRPr>
          </a:p>
        </p:txBody>
      </p:sp>
      <p:pic>
        <p:nvPicPr>
          <p:cNvPr id="11" name="Picture 10"/>
          <p:cNvPicPr>
            <a:picLocks noChangeAspect="1"/>
          </p:cNvPicPr>
          <p:nvPr/>
        </p:nvPicPr>
        <p:blipFill>
          <a:blip r:embed="rId5"/>
          <a:stretch>
            <a:fillRect/>
          </a:stretch>
        </p:blipFill>
        <p:spPr>
          <a:xfrm>
            <a:off x="1216978" y="292746"/>
            <a:ext cx="5152291" cy="1891001"/>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654814591"/>
              </p:ext>
            </p:extLst>
          </p:nvPr>
        </p:nvGraphicFramePr>
        <p:xfrm>
          <a:off x="251647" y="2183747"/>
          <a:ext cx="3215665" cy="1046480"/>
        </p:xfrm>
        <a:graphic>
          <a:graphicData uri="http://schemas.openxmlformats.org/drawingml/2006/table">
            <a:tbl>
              <a:tblPr firstRow="1" bandRow="1">
                <a:tableStyleId>{5C22544A-7EE6-4342-B048-85BDC9FD1C3A}</a:tableStyleId>
              </a:tblPr>
              <a:tblGrid>
                <a:gridCol w="568160">
                  <a:extLst>
                    <a:ext uri="{9D8B030D-6E8A-4147-A177-3AD203B41FA5}">
                      <a16:colId xmlns:a16="http://schemas.microsoft.com/office/drawing/2014/main" val="20000"/>
                    </a:ext>
                  </a:extLst>
                </a:gridCol>
                <a:gridCol w="1270250">
                  <a:extLst>
                    <a:ext uri="{9D8B030D-6E8A-4147-A177-3AD203B41FA5}">
                      <a16:colId xmlns:a16="http://schemas.microsoft.com/office/drawing/2014/main" val="20001"/>
                    </a:ext>
                  </a:extLst>
                </a:gridCol>
                <a:gridCol w="1377255">
                  <a:extLst>
                    <a:ext uri="{9D8B030D-6E8A-4147-A177-3AD203B41FA5}">
                      <a16:colId xmlns:a16="http://schemas.microsoft.com/office/drawing/2014/main" val="20002"/>
                    </a:ext>
                  </a:extLst>
                </a:gridCol>
              </a:tblGrid>
              <a:tr h="0">
                <a:tc>
                  <a:txBody>
                    <a:bodyPr/>
                    <a:lstStyle/>
                    <a:p>
                      <a:r>
                        <a:rPr lang="en-US" sz="1400" dirty="0"/>
                        <a:t>Type</a:t>
                      </a:r>
                    </a:p>
                  </a:txBody>
                  <a:tcPr/>
                </a:tc>
                <a:tc>
                  <a:txBody>
                    <a:bodyPr/>
                    <a:lstStyle/>
                    <a:p>
                      <a:r>
                        <a:rPr lang="en-US" sz="1400" dirty="0"/>
                        <a:t>Network</a:t>
                      </a:r>
                    </a:p>
                  </a:txBody>
                  <a:tcPr/>
                </a:tc>
                <a:tc>
                  <a:txBody>
                    <a:bodyPr/>
                    <a:lstStyle/>
                    <a:p>
                      <a:r>
                        <a:rPr lang="en-US" sz="1400" dirty="0"/>
                        <a:t>Port</a:t>
                      </a:r>
                    </a:p>
                  </a:txBody>
                  <a:tcPr/>
                </a:tc>
                <a:extLst>
                  <a:ext uri="{0D108BD9-81ED-4DB2-BD59-A6C34878D82A}">
                    <a16:rowId xmlns:a16="http://schemas.microsoft.com/office/drawing/2014/main" val="10000"/>
                  </a:ext>
                </a:extLst>
              </a:tr>
              <a:tr h="370840">
                <a:tc>
                  <a:txBody>
                    <a:bodyPr/>
                    <a:lstStyle/>
                    <a:p>
                      <a:r>
                        <a:rPr lang="en-US" sz="1400" dirty="0"/>
                        <a:t>C</a:t>
                      </a:r>
                    </a:p>
                  </a:txBody>
                  <a:tcPr/>
                </a:tc>
                <a:tc>
                  <a:txBody>
                    <a:bodyPr/>
                    <a:lstStyle/>
                    <a:p>
                      <a:r>
                        <a:rPr lang="en-US" sz="1400" dirty="0"/>
                        <a:t>10.0.0.0/8</a:t>
                      </a:r>
                    </a:p>
                  </a:txBody>
                  <a:tcPr/>
                </a:tc>
                <a:tc>
                  <a:txBody>
                    <a:bodyPr/>
                    <a:lstStyle/>
                    <a:p>
                      <a:r>
                        <a:rPr lang="en-US" sz="1400" dirty="0"/>
                        <a:t>FastEthernet0/0</a:t>
                      </a:r>
                    </a:p>
                  </a:txBody>
                  <a:tcPr/>
                </a:tc>
                <a:extLst>
                  <a:ext uri="{0D108BD9-81ED-4DB2-BD59-A6C34878D82A}">
                    <a16:rowId xmlns:a16="http://schemas.microsoft.com/office/drawing/2014/main" val="10001"/>
                  </a:ext>
                </a:extLst>
              </a:tr>
              <a:tr h="370840">
                <a:tc>
                  <a:txBody>
                    <a:bodyPr/>
                    <a:lstStyle/>
                    <a:p>
                      <a:r>
                        <a:rPr lang="en-US" sz="1400" dirty="0"/>
                        <a:t>C</a:t>
                      </a:r>
                    </a:p>
                  </a:txBody>
                  <a:tcPr/>
                </a:tc>
                <a:tc>
                  <a:txBody>
                    <a:bodyPr/>
                    <a:lstStyle/>
                    <a:p>
                      <a:r>
                        <a:rPr lang="en-US" sz="1400" dirty="0"/>
                        <a:t>172.16.0.0/16</a:t>
                      </a:r>
                    </a:p>
                  </a:txBody>
                  <a:tcPr/>
                </a:tc>
                <a:tc>
                  <a:txBody>
                    <a:bodyPr/>
                    <a:lstStyle/>
                    <a:p>
                      <a:r>
                        <a:rPr lang="en-US" sz="1400" dirty="0"/>
                        <a:t>FastEthernet0/0</a:t>
                      </a:r>
                    </a:p>
                  </a:txBody>
                  <a:tcPr/>
                </a:tc>
                <a:extLst>
                  <a:ext uri="{0D108BD9-81ED-4DB2-BD59-A6C34878D82A}">
                    <a16:rowId xmlns:a16="http://schemas.microsoft.com/office/drawing/2014/main" val="10002"/>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199541564"/>
              </p:ext>
            </p:extLst>
          </p:nvPr>
        </p:nvGraphicFramePr>
        <p:xfrm>
          <a:off x="7470667" y="4428392"/>
          <a:ext cx="4352140" cy="1219200"/>
        </p:xfrm>
        <a:graphic>
          <a:graphicData uri="http://schemas.openxmlformats.org/drawingml/2006/table">
            <a:tbl>
              <a:tblPr firstRow="1" bandRow="1">
                <a:tableStyleId>{5C22544A-7EE6-4342-B048-85BDC9FD1C3A}</a:tableStyleId>
              </a:tblPr>
              <a:tblGrid>
                <a:gridCol w="1088035">
                  <a:extLst>
                    <a:ext uri="{9D8B030D-6E8A-4147-A177-3AD203B41FA5}">
                      <a16:colId xmlns:a16="http://schemas.microsoft.com/office/drawing/2014/main" val="20000"/>
                    </a:ext>
                  </a:extLst>
                </a:gridCol>
                <a:gridCol w="1088035">
                  <a:extLst>
                    <a:ext uri="{9D8B030D-6E8A-4147-A177-3AD203B41FA5}">
                      <a16:colId xmlns:a16="http://schemas.microsoft.com/office/drawing/2014/main" val="20001"/>
                    </a:ext>
                  </a:extLst>
                </a:gridCol>
                <a:gridCol w="1088035">
                  <a:extLst>
                    <a:ext uri="{9D8B030D-6E8A-4147-A177-3AD203B41FA5}">
                      <a16:colId xmlns:a16="http://schemas.microsoft.com/office/drawing/2014/main" val="20002"/>
                    </a:ext>
                  </a:extLst>
                </a:gridCol>
                <a:gridCol w="1088035">
                  <a:extLst>
                    <a:ext uri="{9D8B030D-6E8A-4147-A177-3AD203B41FA5}">
                      <a16:colId xmlns:a16="http://schemas.microsoft.com/office/drawing/2014/main" val="20003"/>
                    </a:ext>
                  </a:extLst>
                </a:gridCol>
              </a:tblGrid>
              <a:tr h="332896">
                <a:tc>
                  <a:txBody>
                    <a:bodyPr/>
                    <a:lstStyle/>
                    <a:p>
                      <a:r>
                        <a:rPr lang="en-US" sz="1200" dirty="0">
                          <a:solidFill>
                            <a:srgbClr val="FFFFFF"/>
                          </a:solidFill>
                        </a:rPr>
                        <a:t>PC</a:t>
                      </a:r>
                      <a:endParaRPr lang="en-US" sz="1200" dirty="0"/>
                    </a:p>
                  </a:txBody>
                  <a:tcPr marL="38100" marR="38100" marT="38100" marB="38100"/>
                </a:tc>
                <a:tc>
                  <a:txBody>
                    <a:bodyPr/>
                    <a:lstStyle/>
                    <a:p>
                      <a:r>
                        <a:rPr lang="en-US" sz="1200" dirty="0">
                          <a:solidFill>
                            <a:srgbClr val="FFFFFF"/>
                          </a:solidFill>
                        </a:rPr>
                        <a:t>IPv4 Address</a:t>
                      </a:r>
                      <a:endParaRPr lang="en-US" sz="1200" dirty="0"/>
                    </a:p>
                  </a:txBody>
                  <a:tcPr marL="38100" marR="38100" marT="38100" marB="38100"/>
                </a:tc>
                <a:tc>
                  <a:txBody>
                    <a:bodyPr/>
                    <a:lstStyle/>
                    <a:p>
                      <a:r>
                        <a:rPr lang="en-US" sz="1200" dirty="0">
                          <a:solidFill>
                            <a:srgbClr val="FFFFFF"/>
                          </a:solidFill>
                        </a:rPr>
                        <a:t>Subnet Mask</a:t>
                      </a:r>
                      <a:endParaRPr lang="en-US" sz="1200" dirty="0"/>
                    </a:p>
                  </a:txBody>
                  <a:tcPr marL="38100" marR="38100" marT="38100" marB="38100"/>
                </a:tc>
                <a:tc>
                  <a:txBody>
                    <a:bodyPr/>
                    <a:lstStyle/>
                    <a:p>
                      <a:r>
                        <a:rPr lang="en-US" sz="1200" dirty="0">
                          <a:solidFill>
                            <a:srgbClr val="FFFFFF"/>
                          </a:solidFill>
                        </a:rPr>
                        <a:t>Default Gateway</a:t>
                      </a:r>
                      <a:endParaRPr lang="en-US" sz="1200" dirty="0"/>
                    </a:p>
                  </a:txBody>
                  <a:tcPr marL="38100" marR="38100" marT="38100" marB="38100"/>
                </a:tc>
                <a:extLst>
                  <a:ext uri="{0D108BD9-81ED-4DB2-BD59-A6C34878D82A}">
                    <a16:rowId xmlns:a16="http://schemas.microsoft.com/office/drawing/2014/main" val="10000"/>
                  </a:ext>
                </a:extLst>
              </a:tr>
              <a:tr h="195146">
                <a:tc>
                  <a:txBody>
                    <a:bodyPr/>
                    <a:lstStyle/>
                    <a:p>
                      <a:r>
                        <a:rPr lang="en-US" sz="1200" dirty="0">
                          <a:solidFill>
                            <a:srgbClr val="58585B"/>
                          </a:solidFill>
                        </a:rPr>
                        <a:t>H1</a:t>
                      </a:r>
                      <a:endParaRPr lang="en-US" sz="1200" dirty="0"/>
                    </a:p>
                  </a:txBody>
                  <a:tcPr marL="38100" marR="38100" marT="38100" marB="38100"/>
                </a:tc>
                <a:tc>
                  <a:txBody>
                    <a:bodyPr/>
                    <a:lstStyle/>
                    <a:p>
                      <a:r>
                        <a:rPr lang="en-US" sz="1200" dirty="0">
                          <a:solidFill>
                            <a:srgbClr val="58585B"/>
                          </a:solidFill>
                        </a:rPr>
                        <a:t>192.168.1.1</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1"/>
                  </a:ext>
                </a:extLst>
              </a:tr>
              <a:tr h="195146">
                <a:tc>
                  <a:txBody>
                    <a:bodyPr/>
                    <a:lstStyle/>
                    <a:p>
                      <a:r>
                        <a:rPr lang="en-US" sz="1200" dirty="0">
                          <a:solidFill>
                            <a:srgbClr val="58585B"/>
                          </a:solidFill>
                        </a:rPr>
                        <a:t>H2</a:t>
                      </a:r>
                      <a:endParaRPr lang="en-US" sz="1200" dirty="0"/>
                    </a:p>
                  </a:txBody>
                  <a:tcPr marL="38100" marR="38100" marT="38100" marB="38100"/>
                </a:tc>
                <a:tc>
                  <a:txBody>
                    <a:bodyPr/>
                    <a:lstStyle/>
                    <a:p>
                      <a:r>
                        <a:rPr lang="en-US" sz="1200" dirty="0">
                          <a:solidFill>
                            <a:srgbClr val="58585B"/>
                          </a:solidFill>
                        </a:rPr>
                        <a:t>192.168.1.2</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2"/>
                  </a:ext>
                </a:extLst>
              </a:tr>
              <a:tr h="195146">
                <a:tc>
                  <a:txBody>
                    <a:bodyPr/>
                    <a:lstStyle/>
                    <a:p>
                      <a:r>
                        <a:rPr lang="en-US" sz="1200" dirty="0">
                          <a:solidFill>
                            <a:srgbClr val="58585B"/>
                          </a:solidFill>
                        </a:rPr>
                        <a:t>H3</a:t>
                      </a:r>
                      <a:endParaRPr lang="en-US" sz="1200" dirty="0"/>
                    </a:p>
                  </a:txBody>
                  <a:tcPr marL="38100" marR="38100" marT="38100" marB="38100"/>
                </a:tc>
                <a:tc>
                  <a:txBody>
                    <a:bodyPr/>
                    <a:lstStyle/>
                    <a:p>
                      <a:r>
                        <a:rPr lang="en-US" sz="1200" dirty="0">
                          <a:solidFill>
                            <a:srgbClr val="58585B"/>
                          </a:solidFill>
                        </a:rPr>
                        <a:t>192.168.1.3</a:t>
                      </a:r>
                      <a:endParaRPr lang="en-US" sz="1200" dirty="0"/>
                    </a:p>
                  </a:txBody>
                  <a:tcPr marL="38100" marR="38100" marT="38100" marB="38100"/>
                </a:tc>
                <a:tc>
                  <a:txBody>
                    <a:bodyPr/>
                    <a:lstStyle/>
                    <a:p>
                      <a:r>
                        <a:rPr lang="en-US" sz="1200" dirty="0">
                          <a:solidFill>
                            <a:srgbClr val="58585B"/>
                          </a:solidFill>
                        </a:rPr>
                        <a:t>255.255.255.0</a:t>
                      </a:r>
                      <a:endParaRPr lang="en-US" sz="1200" dirty="0"/>
                    </a:p>
                  </a:txBody>
                  <a:tcPr marL="38100" marR="38100" marT="38100" marB="38100"/>
                </a:tc>
                <a:tc>
                  <a:txBody>
                    <a:bodyPr/>
                    <a:lstStyle/>
                    <a:p>
                      <a:r>
                        <a:rPr lang="en-US" sz="1200" dirty="0">
                          <a:solidFill>
                            <a:srgbClr val="58585B"/>
                          </a:solidFill>
                        </a:rPr>
                        <a:t>192.168.1.254</a:t>
                      </a:r>
                      <a:endParaRPr lang="en-US" sz="1200" dirty="0"/>
                    </a:p>
                  </a:txBody>
                  <a:tcPr marL="38100" marR="38100" marT="38100" marB="38100"/>
                </a:tc>
                <a:extLst>
                  <a:ext uri="{0D108BD9-81ED-4DB2-BD59-A6C34878D82A}">
                    <a16:rowId xmlns:a16="http://schemas.microsoft.com/office/drawing/2014/main" val="10003"/>
                  </a:ext>
                </a:extLst>
              </a:tr>
            </a:tbl>
          </a:graphicData>
        </a:graphic>
      </p:graphicFrame>
    </p:spTree>
    <p:custDataLst>
      <p:tags r:id="rId1"/>
    </p:custDataLst>
    <p:extLst>
      <p:ext uri="{BB962C8B-B14F-4D97-AF65-F5344CB8AC3E}">
        <p14:creationId xmlns:p14="http://schemas.microsoft.com/office/powerpoint/2010/main" val="2148001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Verification</a:t>
            </a:r>
            <a:endParaRPr lang="en-US" sz="3200" dirty="0"/>
          </a:p>
        </p:txBody>
      </p:sp>
      <p:sp>
        <p:nvSpPr>
          <p:cNvPr id="2" name="Rectangle 1"/>
          <p:cNvSpPr/>
          <p:nvPr/>
        </p:nvSpPr>
        <p:spPr>
          <a:xfrm>
            <a:off x="5917325" y="145601"/>
            <a:ext cx="6169572" cy="5478423"/>
          </a:xfrm>
          <a:prstGeom prst="rect">
            <a:avLst/>
          </a:prstGeom>
        </p:spPr>
        <p:txBody>
          <a:bodyPr wrap="square">
            <a:spAutoFit/>
          </a:bodyPr>
          <a:lstStyle/>
          <a:p>
            <a:pPr marL="285750" indent="-285750" algn="just">
              <a:lnSpc>
                <a:spcPts val="2000"/>
              </a:lnSpc>
              <a:buFont typeface="Wingdings" panose="05000000000000000000" pitchFamily="2" charset="2"/>
              <a:buChar char="ü"/>
            </a:pPr>
            <a:r>
              <a:rPr lang="en-US" dirty="0">
                <a:solidFill>
                  <a:srgbClr val="002060"/>
                </a:solidFill>
                <a:cs typeface="CiscoSans ExtraLight"/>
              </a:rPr>
              <a:t>A host that sends messages across the internet must have an IP address to identify it to the other devices in the network.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ping utility can be used to test end-to-end connectivity between the IP address of the sending host and the IP address of the destination host.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It measures the time that it takes test messages to make a round trip from the source to the destination, and whether the transmission is successful.</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However, if the test message does not reach the destination, or if delays are encountered along the way, ping cannot determine where the problem is located.</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format of the ping command is ping </a:t>
            </a:r>
            <a:r>
              <a:rPr lang="en-US" dirty="0" err="1">
                <a:solidFill>
                  <a:srgbClr val="002060"/>
                </a:solidFill>
                <a:cs typeface="CiscoSans ExtraLight"/>
              </a:rPr>
              <a:t>x.x.x.x</a:t>
            </a:r>
            <a:r>
              <a:rPr lang="en-US" dirty="0">
                <a:solidFill>
                  <a:srgbClr val="002060"/>
                </a:solidFill>
                <a:cs typeface="CiscoSans ExtraLight"/>
              </a:rPr>
              <a:t>, where </a:t>
            </a:r>
            <a:r>
              <a:rPr lang="en-US" dirty="0" err="1">
                <a:solidFill>
                  <a:srgbClr val="002060"/>
                </a:solidFill>
                <a:cs typeface="CiscoSans ExtraLight"/>
              </a:rPr>
              <a:t>x.x.x.x</a:t>
            </a:r>
            <a:r>
              <a:rPr lang="en-US" dirty="0">
                <a:solidFill>
                  <a:srgbClr val="002060"/>
                </a:solidFill>
                <a:cs typeface="CiscoSans ExtraLight"/>
              </a:rPr>
              <a:t> is an IP address or domain name of the destination host:</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For example, ping 192.168.30.1, ping www.cisco.com, etc.</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traceroute utility traces the route a message takes from its source to the destination.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Each individual network through which the message travels is referred to as a hop. </a:t>
            </a:r>
          </a:p>
          <a:p>
            <a:pPr marL="285750" indent="-285750" algn="just">
              <a:lnSpc>
                <a:spcPts val="2000"/>
              </a:lnSpc>
              <a:buFont typeface="Wingdings" panose="05000000000000000000" pitchFamily="2" charset="2"/>
              <a:buChar char="ü"/>
            </a:pPr>
            <a:r>
              <a:rPr lang="en-US" dirty="0">
                <a:solidFill>
                  <a:srgbClr val="002060"/>
                </a:solidFill>
                <a:cs typeface="CiscoSans ExtraLight"/>
              </a:rPr>
              <a:t>The traceroute command displays each hop along the way and the time it takes for the message to get to that network and back.</a:t>
            </a:r>
          </a:p>
        </p:txBody>
      </p:sp>
      <p:pic>
        <p:nvPicPr>
          <p:cNvPr id="9" name="Picture 8" descr="Diagram&#10;&#10;Description automatically generated">
            <a:extLst>
              <a:ext uri="{FF2B5EF4-FFF2-40B4-BE49-F238E27FC236}">
                <a16:creationId xmlns:a16="http://schemas.microsoft.com/office/drawing/2014/main" id="{04FE5687-E443-499E-AABF-3A82BFA23A03}"/>
              </a:ext>
            </a:extLst>
          </p:cNvPr>
          <p:cNvPicPr>
            <a:picLocks noChangeAspect="1"/>
          </p:cNvPicPr>
          <p:nvPr/>
        </p:nvPicPr>
        <p:blipFill>
          <a:blip r:embed="rId4"/>
          <a:stretch>
            <a:fillRect/>
          </a:stretch>
        </p:blipFill>
        <p:spPr>
          <a:xfrm>
            <a:off x="2418651" y="2490953"/>
            <a:ext cx="3498674" cy="1675652"/>
          </a:xfrm>
          <a:prstGeom prst="rect">
            <a:avLst/>
          </a:prstGeom>
        </p:spPr>
      </p:pic>
      <p:pic>
        <p:nvPicPr>
          <p:cNvPr id="8" name="Picture 7" descr="Diagram&#10;&#10;Description automatically generated">
            <a:extLst>
              <a:ext uri="{FF2B5EF4-FFF2-40B4-BE49-F238E27FC236}">
                <a16:creationId xmlns:a16="http://schemas.microsoft.com/office/drawing/2014/main" id="{80F14370-E16A-4F57-A2C4-E38BA675B797}"/>
              </a:ext>
            </a:extLst>
          </p:cNvPr>
          <p:cNvPicPr>
            <a:picLocks noChangeAspect="1"/>
          </p:cNvPicPr>
          <p:nvPr/>
        </p:nvPicPr>
        <p:blipFill>
          <a:blip r:embed="rId5"/>
          <a:stretch>
            <a:fillRect/>
          </a:stretch>
        </p:blipFill>
        <p:spPr>
          <a:xfrm>
            <a:off x="303682" y="828971"/>
            <a:ext cx="3227794" cy="2132327"/>
          </a:xfrm>
          <a:prstGeom prst="rect">
            <a:avLst/>
          </a:prstGeom>
        </p:spPr>
      </p:pic>
      <p:pic>
        <p:nvPicPr>
          <p:cNvPr id="10" name="Picture 9" descr="Text&#10;&#10;Description automatically generated">
            <a:extLst>
              <a:ext uri="{FF2B5EF4-FFF2-40B4-BE49-F238E27FC236}">
                <a16:creationId xmlns:a16="http://schemas.microsoft.com/office/drawing/2014/main" id="{7D362EA3-EAF1-4AD3-B685-7795CE1EBF65}"/>
              </a:ext>
            </a:extLst>
          </p:cNvPr>
          <p:cNvPicPr>
            <a:picLocks noChangeAspect="1"/>
          </p:cNvPicPr>
          <p:nvPr/>
        </p:nvPicPr>
        <p:blipFill>
          <a:blip r:embed="rId6"/>
          <a:stretch>
            <a:fillRect/>
          </a:stretch>
        </p:blipFill>
        <p:spPr>
          <a:xfrm>
            <a:off x="191888" y="4152446"/>
            <a:ext cx="3139891" cy="1471578"/>
          </a:xfrm>
          <a:prstGeom prst="rect">
            <a:avLst/>
          </a:prstGeom>
        </p:spPr>
      </p:pic>
      <p:sp>
        <p:nvSpPr>
          <p:cNvPr id="4" name="Rectangle 3"/>
          <p:cNvSpPr/>
          <p:nvPr/>
        </p:nvSpPr>
        <p:spPr>
          <a:xfrm>
            <a:off x="1325916" y="334505"/>
            <a:ext cx="2185470" cy="348813"/>
          </a:xfrm>
          <a:prstGeom prst="rect">
            <a:avLst/>
          </a:prstGeom>
        </p:spPr>
        <p:txBody>
          <a:bodyPr wrap="none">
            <a:spAutoFit/>
          </a:bodyPr>
          <a:lstStyle/>
          <a:p>
            <a:pPr algn="just">
              <a:lnSpc>
                <a:spcPts val="2000"/>
              </a:lnSpc>
            </a:pPr>
            <a:r>
              <a:rPr lang="en-US" b="1" dirty="0">
                <a:solidFill>
                  <a:srgbClr val="002060"/>
                </a:solidFill>
                <a:cs typeface="CiscoSans ExtraLight"/>
              </a:rPr>
              <a:t>Ping and Trace Route</a:t>
            </a:r>
          </a:p>
        </p:txBody>
      </p:sp>
    </p:spTree>
    <p:custDataLst>
      <p:tags r:id="rId1"/>
    </p:custDataLst>
    <p:extLst>
      <p:ext uri="{BB962C8B-B14F-4D97-AF65-F5344CB8AC3E}">
        <p14:creationId xmlns:p14="http://schemas.microsoft.com/office/powerpoint/2010/main" val="119481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1"/>
          <p:cNvSpPr>
            <a:spLocks noGrp="1"/>
          </p:cNvSpPr>
          <p:nvPr>
            <p:ph type="body" idx="101" hasCustomPrompt="1"/>
          </p:nvPr>
        </p:nvSpPr>
        <p:spPr>
          <a:xfrm>
            <a:off x="0" y="0"/>
            <a:ext cx="12192000" cy="365760"/>
          </a:xfrm>
          <a:prstGeom prst="rect">
            <a:avLst/>
          </a:prstGeom>
          <a:noFill/>
          <a:ln/>
        </p:spPr>
        <p:txBody>
          <a:bodyPr wrap="square" rtlCol="0">
            <a:normAutofit lnSpcReduction="10000"/>
          </a:bodyPr>
          <a:lstStyle/>
          <a:p>
            <a:r>
              <a:rPr lang="en-US" dirty="0"/>
              <a:t>Verify Connectivity</a:t>
            </a:r>
          </a:p>
        </p:txBody>
      </p:sp>
      <p:sp>
        <p:nvSpPr>
          <p:cNvPr id="3" name="Object2"/>
          <p:cNvSpPr>
            <a:spLocks noGrp="1"/>
          </p:cNvSpPr>
          <p:nvPr>
            <p:ph type="body" idx="100" hasCustomPrompt="1"/>
          </p:nvPr>
        </p:nvSpPr>
        <p:spPr>
          <a:xfrm>
            <a:off x="0" y="365760"/>
            <a:ext cx="12192000" cy="1219200"/>
          </a:xfrm>
          <a:prstGeom prst="rect">
            <a:avLst/>
          </a:prstGeom>
          <a:noFill/>
          <a:ln/>
        </p:spPr>
        <p:txBody>
          <a:bodyPr wrap="square" rtlCol="0"/>
          <a:lstStyle/>
          <a:p>
            <a:r>
              <a:rPr lang="en-US" dirty="0"/>
              <a:t>The traceroute Command</a:t>
            </a:r>
          </a:p>
        </p:txBody>
      </p:sp>
      <p:sp>
        <p:nvSpPr>
          <p:cNvPr id="5" name="Object4"/>
          <p:cNvSpPr/>
          <p:nvPr/>
        </p:nvSpPr>
        <p:spPr>
          <a:xfrm>
            <a:off x="241825" y="1436648"/>
            <a:ext cx="7264820" cy="4403227"/>
          </a:xfrm>
          <a:prstGeom prst="rect">
            <a:avLst/>
          </a:prstGeom>
          <a:noFill/>
          <a:ln/>
        </p:spPr>
        <p:txBody>
          <a:bodyPr wrap="square" rtlCol="0" anchor="t"/>
          <a:lstStyle/>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The </a:t>
            </a:r>
            <a:r>
              <a:rPr lang="en-US" sz="1867" b="1" dirty="0">
                <a:solidFill>
                  <a:srgbClr val="000000"/>
                </a:solidFill>
                <a:latin typeface="Arial" pitchFamily="34" charset="0"/>
                <a:ea typeface="Arial" pitchFamily="34" charset="-122"/>
                <a:cs typeface="Arial" pitchFamily="34" charset="-120"/>
              </a:rPr>
              <a:t>traceroute</a:t>
            </a:r>
            <a:r>
              <a:rPr lang="en-US" sz="1867" dirty="0">
                <a:solidFill>
                  <a:srgbClr val="000000"/>
                </a:solidFill>
                <a:latin typeface="Arial" pitchFamily="34" charset="0"/>
                <a:ea typeface="Arial" pitchFamily="34" charset="-122"/>
                <a:cs typeface="Arial" pitchFamily="34" charset="-120"/>
              </a:rPr>
              <a:t> utility traces the route a message takes from its source to the destination. </a:t>
            </a:r>
          </a:p>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Each individual network through which the message travels is referred to as a hop. </a:t>
            </a:r>
          </a:p>
          <a:p>
            <a:pPr marL="380990" indent="-380990">
              <a:lnSpc>
                <a:spcPts val="2667"/>
              </a:lnSpc>
              <a:buFont typeface="Arial" panose="020B0604020202020204" pitchFamily="34" charset="0"/>
              <a:buChar char="•"/>
            </a:pPr>
            <a:r>
              <a:rPr lang="en-US" sz="1867" dirty="0">
                <a:solidFill>
                  <a:srgbClr val="000000"/>
                </a:solidFill>
                <a:latin typeface="Arial" pitchFamily="34" charset="0"/>
                <a:ea typeface="Arial" pitchFamily="34" charset="-122"/>
                <a:cs typeface="Arial" pitchFamily="34" charset="-120"/>
              </a:rPr>
              <a:t>The </a:t>
            </a:r>
            <a:r>
              <a:rPr lang="en-US" sz="1867" b="1" dirty="0">
                <a:solidFill>
                  <a:srgbClr val="000000"/>
                </a:solidFill>
                <a:latin typeface="Arial" pitchFamily="34" charset="0"/>
                <a:ea typeface="Arial" pitchFamily="34" charset="-122"/>
                <a:cs typeface="Arial" pitchFamily="34" charset="-120"/>
              </a:rPr>
              <a:t>traceroute</a:t>
            </a:r>
            <a:r>
              <a:rPr lang="en-US" sz="1867" dirty="0">
                <a:solidFill>
                  <a:srgbClr val="000000"/>
                </a:solidFill>
                <a:latin typeface="Arial" pitchFamily="34" charset="0"/>
                <a:ea typeface="Arial" pitchFamily="34" charset="-122"/>
                <a:cs typeface="Arial" pitchFamily="34" charset="-120"/>
              </a:rPr>
              <a:t> command displays each hop along the way and the time it takes for the message to get to that network and back.</a:t>
            </a:r>
          </a:p>
          <a:p>
            <a:pPr marL="380990" indent="-380990">
              <a:lnSpc>
                <a:spcPts val="2667"/>
              </a:lnSpc>
              <a:buFont typeface="Arial" panose="020B0604020202020204" pitchFamily="34" charset="0"/>
              <a:buChar char="•"/>
            </a:pPr>
            <a:endParaRPr lang="en-US" sz="1867" dirty="0">
              <a:solidFill>
                <a:srgbClr val="000000"/>
              </a:solidFill>
              <a:latin typeface="Arial" pitchFamily="34" charset="0"/>
              <a:cs typeface="Arial" pitchFamily="34" charset="-120"/>
            </a:endParaRPr>
          </a:p>
          <a:p>
            <a:pPr marL="380990" indent="-380990">
              <a:lnSpc>
                <a:spcPts val="2667"/>
              </a:lnSpc>
              <a:buFont typeface="Arial" panose="020B0604020202020204" pitchFamily="34" charset="0"/>
              <a:buChar char="•"/>
            </a:pPr>
            <a:r>
              <a:rPr lang="en-US" sz="1867" dirty="0">
                <a:solidFill>
                  <a:srgbClr val="000000"/>
                </a:solidFill>
                <a:latin typeface="Arial" pitchFamily="34" charset="0"/>
                <a:cs typeface="Arial" pitchFamily="34" charset="-120"/>
              </a:rPr>
              <a:t>If a problem occurs, the output of the traceroute utility can help determine where a message was lost or delayed. </a:t>
            </a:r>
          </a:p>
          <a:p>
            <a:pPr marL="380990" indent="-380990">
              <a:lnSpc>
                <a:spcPts val="2667"/>
              </a:lnSpc>
              <a:buFont typeface="Arial" panose="020B0604020202020204" pitchFamily="34" charset="0"/>
              <a:buChar char="•"/>
            </a:pPr>
            <a:r>
              <a:rPr lang="en-US" sz="1867" dirty="0">
                <a:solidFill>
                  <a:srgbClr val="000000"/>
                </a:solidFill>
                <a:latin typeface="Arial" pitchFamily="34" charset="0"/>
                <a:cs typeface="Arial" pitchFamily="34" charset="-120"/>
              </a:rPr>
              <a:t>The traceroute utility is called </a:t>
            </a:r>
            <a:r>
              <a:rPr lang="en-US" sz="1867" b="1" dirty="0">
                <a:solidFill>
                  <a:srgbClr val="000000"/>
                </a:solidFill>
                <a:latin typeface="Arial" pitchFamily="34" charset="0"/>
                <a:cs typeface="Arial" pitchFamily="34" charset="-120"/>
              </a:rPr>
              <a:t>tracert</a:t>
            </a:r>
            <a:r>
              <a:rPr lang="en-US" sz="1867" dirty="0">
                <a:solidFill>
                  <a:srgbClr val="000000"/>
                </a:solidFill>
                <a:latin typeface="Arial" pitchFamily="34" charset="0"/>
                <a:cs typeface="Arial" pitchFamily="34" charset="-120"/>
              </a:rPr>
              <a:t> in the Windows environment.</a:t>
            </a:r>
          </a:p>
        </p:txBody>
      </p:sp>
      <p:pic>
        <p:nvPicPr>
          <p:cNvPr id="6" name="Picture 5" descr="Diagram&#10;&#10;Description automatically generated">
            <a:extLst>
              <a:ext uri="{FF2B5EF4-FFF2-40B4-BE49-F238E27FC236}">
                <a16:creationId xmlns:a16="http://schemas.microsoft.com/office/drawing/2014/main" id="{04FE5687-E443-499E-AABF-3A82BFA23A03}"/>
              </a:ext>
            </a:extLst>
          </p:cNvPr>
          <p:cNvPicPr>
            <a:picLocks noChangeAspect="1"/>
          </p:cNvPicPr>
          <p:nvPr/>
        </p:nvPicPr>
        <p:blipFill>
          <a:blip r:embed="rId3"/>
          <a:stretch>
            <a:fillRect/>
          </a:stretch>
        </p:blipFill>
        <p:spPr>
          <a:xfrm>
            <a:off x="7723615" y="1309885"/>
            <a:ext cx="3936519" cy="1885353"/>
          </a:xfrm>
          <a:prstGeom prst="rect">
            <a:avLst/>
          </a:prstGeom>
        </p:spPr>
      </p:pic>
      <p:pic>
        <p:nvPicPr>
          <p:cNvPr id="8" name="Picture 7" descr="Text&#10;&#10;Description automatically generated">
            <a:extLst>
              <a:ext uri="{FF2B5EF4-FFF2-40B4-BE49-F238E27FC236}">
                <a16:creationId xmlns:a16="http://schemas.microsoft.com/office/drawing/2014/main" id="{7D362EA3-EAF1-4AD3-B685-7795CE1EBF65}"/>
              </a:ext>
            </a:extLst>
          </p:cNvPr>
          <p:cNvPicPr>
            <a:picLocks noChangeAspect="1"/>
          </p:cNvPicPr>
          <p:nvPr/>
        </p:nvPicPr>
        <p:blipFill>
          <a:blip r:embed="rId4"/>
          <a:stretch>
            <a:fillRect/>
          </a:stretch>
        </p:blipFill>
        <p:spPr>
          <a:xfrm>
            <a:off x="7860498" y="3545629"/>
            <a:ext cx="4022759" cy="1885353"/>
          </a:xfrm>
          <a:prstGeom prst="rect">
            <a:avLst/>
          </a:prstGeom>
        </p:spPr>
      </p:pic>
    </p:spTree>
    <p:extLst>
      <p:ext uri="{BB962C8B-B14F-4D97-AF65-F5344CB8AC3E}">
        <p14:creationId xmlns:p14="http://schemas.microsoft.com/office/powerpoint/2010/main" val="3812106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469" y="957210"/>
            <a:ext cx="5637772" cy="4821833"/>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All communication methods have three elements in common.</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first of these elements is the message source, or sender. </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second element of communication is the destination, or receiver, of the message.</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third element is called a transmission medium, or channel.</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Protocols are required for computers to properly communicate across the network.</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Networking protocols define many aspects of communication over the local network which include message format, message size, timing, encoding, encapsulation, and message patterns.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layered model depicts the operation of the protocols occurring within each layer, as well as the interaction with the layers above and below it.</a:t>
            </a:r>
          </a:p>
        </p:txBody>
      </p:sp>
      <p:sp>
        <p:nvSpPr>
          <p:cNvPr id="6" name="Rectangle 5"/>
          <p:cNvSpPr/>
          <p:nvPr/>
        </p:nvSpPr>
        <p:spPr>
          <a:xfrm>
            <a:off x="6488138" y="555175"/>
            <a:ext cx="5615608" cy="6247864"/>
          </a:xfrm>
          <a:prstGeom prst="rect">
            <a:avLst/>
          </a:prstGeom>
        </p:spPr>
        <p:txBody>
          <a:bodyPr wrap="square">
            <a:spAutoFit/>
          </a:bodyPr>
          <a:lstStyle/>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Successful communication between hosts requires interaction between a number of protocols that are implemented in software and hardware on each host and networking device.</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Networking and internet standards ensure that all devices connecting to the network implement the same set of rules or protocols in the same manner.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most widely known internetwork reference model was created by the Open Systems Interconnection (OSI) project and is commonly referred to as the OSI model.</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OSI model breaks network communications down into multiple processes. Each process is a small part of the larger task.</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OSI model helps us troubleshoot by focusing on a specific layer to identify and resolve network problems.</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protocols that make up the TCP/IP protocol suite can be described in terms of the OSI reference model.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Ethernet is the technology used by almost all wired local area networks and Ethernet standards specify protocols that operate at Layer 1 and Layer 2 of the OSI model.</a:t>
            </a:r>
          </a:p>
          <a:p>
            <a:pPr marL="342900" lvl="1"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Each host connected to an Ethernet network is assigned a physical address, known as a MAC address, which serves to identify the host on the network.</a:t>
            </a:r>
          </a:p>
          <a:p>
            <a:pPr marL="342900" indent="-342900" algn="just">
              <a:lnSpc>
                <a:spcPts val="2000"/>
              </a:lnSpc>
              <a:buFont typeface="Wingdings" panose="05000000000000000000" pitchFamily="2" charset="2"/>
              <a:buChar char="ü"/>
            </a:pPr>
            <a:endParaRPr lang="en-US" sz="1600" dirty="0">
              <a:solidFill>
                <a:srgbClr val="E1BC4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44588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469" y="957210"/>
            <a:ext cx="5637772" cy="5068054"/>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part of the encapsulation process on an Ethernet network is to create a frame that includes the source and destination MAC address.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Networks have a hierarchical design of IP addressing that includes a network portion and a host portion.</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Networks can be designed using a hierarchical design model with three layers: access, distribution and core.</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An access layer device provides connections so hosts can get onto a network.</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distribution layer connects networks.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core layer provides a high speed connection between distribution layer devices.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Hubs takes signals from one port and sends the same message out all other ports. All connected devices share the bandwidth.</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Switches build a MAC address table by examining and saving the source MAC address from a received frame.</a:t>
            </a:r>
          </a:p>
          <a:p>
            <a:pPr marL="342900" indent="-342900" algn="just">
              <a:buFont typeface="Wingdings" panose="05000000000000000000" pitchFamily="2" charset="2"/>
              <a:buChar char="ü"/>
            </a:pPr>
            <a:endParaRPr lang="en-US" sz="1600"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6488138" y="555175"/>
            <a:ext cx="5615608" cy="6627455"/>
          </a:xfrm>
          <a:prstGeom prst="rect">
            <a:avLst/>
          </a:prstGeom>
        </p:spPr>
        <p:txBody>
          <a:bodyPr wrap="square">
            <a:spAutoFit/>
          </a:bodyPr>
          <a:lstStyle/>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Routers are needed to connect multiple Layer 3 IP networks.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Switches make their forwarding decision based on the destination Layer 2 MAC address.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Routers make their forwarding decision based on the destination Layer 3 IP address.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Each router has a routing table. </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routing table contains all locally connected networks and the interfaces that connect to the networks.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routing can contain remote networks learned dynamically from other routers or entered manually by a network administrator.</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default route in the routing table is the router interface used when forwarding packets to a destination that is not in the routing table.</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If a packet is destined for a network that is not in the routing table and no default route exists, the packet will be dropped.</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local area network (LAN) is under the same administrative control and typically is wired Ethernet or wireless.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simple network design keeps all hosts on a single local network.</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If a network design has multiple local networks, a router is needed for communication between networks.</a:t>
            </a:r>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41C0C2-F5F1-4B28-B166-BFFEC8B89FE5}">
  <ds:schemaRefs>
    <ds:schemaRef ds:uri="http://schemas.microsoft.com/office/infopath/2007/PartnerControls"/>
    <ds:schemaRef ds:uri="http://purl.org/dc/elements/1.1/"/>
    <ds:schemaRef ds:uri="http://schemas.microsoft.com/office/2006/metadata/properties"/>
    <ds:schemaRef ds:uri="http://purl.org/dc/terms/"/>
    <ds:schemaRef ds:uri="9902240c-f584-4322-946e-7b0be23bca91"/>
    <ds:schemaRef ds:uri="http://schemas.microsoft.com/office/2006/documentManagement/types"/>
    <ds:schemaRef ds:uri="http://purl.org/dc/dcmitype/"/>
    <ds:schemaRef ds:uri="http://schemas.openxmlformats.org/package/2006/metadata/core-properties"/>
    <ds:schemaRef ds:uri="d2ec016d-25cf-4c07-aa6b-c53e267faa6f"/>
    <ds:schemaRef ds:uri="http://www.w3.org/XML/1998/namespace"/>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744</TotalTime>
  <Words>3830</Words>
  <Application>Microsoft Office PowerPoint</Application>
  <PresentationFormat>Widescreen</PresentationFormat>
  <Paragraphs>417</Paragraphs>
  <Slides>31</Slides>
  <Notes>24</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31</vt:i4>
      </vt:variant>
    </vt:vector>
  </HeadingPairs>
  <TitlesOfParts>
    <vt:vector size="42" baseType="lpstr">
      <vt:lpstr>CiscoSans Thin</vt:lpstr>
      <vt:lpstr>Arial</vt:lpstr>
      <vt:lpstr>Calibri</vt:lpstr>
      <vt:lpstr>Calibri Light</vt:lpstr>
      <vt:lpstr>Courier New</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PowerPoint Presentation</vt:lpstr>
      <vt:lpstr>Network Cables</vt:lpstr>
      <vt:lpstr>Network Cables</vt:lpstr>
      <vt:lpstr>Network Cables</vt:lpstr>
      <vt:lpstr>Network Cables</vt:lpstr>
      <vt:lpstr>Communication</vt:lpstr>
      <vt:lpstr>Communication </vt:lpstr>
      <vt:lpstr>Communication: Protocols and Standards</vt:lpstr>
      <vt:lpstr>Communication: Protocols and Standards</vt:lpstr>
      <vt:lpstr>Communication: Protocol Models – Layered Approach</vt:lpstr>
      <vt:lpstr>Communication: Protocol Models</vt:lpstr>
      <vt:lpstr>Communication: Protocol Models</vt:lpstr>
      <vt:lpstr>Ethernet</vt:lpstr>
      <vt:lpstr>Addressing</vt:lpstr>
      <vt:lpstr>Hierarchical Approach</vt:lpstr>
      <vt:lpstr>Hierarchical Approach</vt:lpstr>
      <vt:lpstr>Broadcasts</vt:lpstr>
      <vt:lpstr>Broadcasts</vt:lpstr>
      <vt:lpstr>Broadcasts</vt:lpstr>
      <vt:lpstr>Broadcasts</vt:lpstr>
      <vt:lpstr>Routing</vt:lpstr>
      <vt:lpstr>Routing</vt:lpstr>
      <vt:lpstr>Routing</vt:lpstr>
      <vt:lpstr>Verification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82</cp:revision>
  <dcterms:created xsi:type="dcterms:W3CDTF">2021-03-05T06:07:01Z</dcterms:created>
  <dcterms:modified xsi:type="dcterms:W3CDTF">2024-02-09T10:37:58Z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