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9"/>
  </p:notesMasterIdLst>
  <p:handoutMasterIdLst>
    <p:handoutMasterId r:id="rId20"/>
  </p:handoutMasterIdLst>
  <p:sldIdLst>
    <p:sldId id="256" r:id="rId5"/>
    <p:sldId id="257" r:id="rId6"/>
    <p:sldId id="258" r:id="rId7"/>
    <p:sldId id="261" r:id="rId8"/>
    <p:sldId id="260" r:id="rId9"/>
    <p:sldId id="270" r:id="rId10"/>
    <p:sldId id="269" r:id="rId11"/>
    <p:sldId id="267" r:id="rId12"/>
    <p:sldId id="262" r:id="rId13"/>
    <p:sldId id="268" r:id="rId14"/>
    <p:sldId id="263" r:id="rId15"/>
    <p:sldId id="266" r:id="rId16"/>
    <p:sldId id="264" r:id="rId17"/>
    <p:sldId id="265"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45418" autoAdjust="0"/>
  </p:normalViewPr>
  <p:slideViewPr>
    <p:cSldViewPr>
      <p:cViewPr varScale="1">
        <p:scale>
          <a:sx n="27" d="100"/>
          <a:sy n="27" d="100"/>
        </p:scale>
        <p:origin x="2348" y="4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slide" Target="slides/slide14.xml" /><Relationship Id="rId3" Type="http://schemas.openxmlformats.org/officeDocument/2006/relationships/customXml" Target="../customXml/item3.xml" /><Relationship Id="rId21" Type="http://schemas.openxmlformats.org/officeDocument/2006/relationships/presProps" Target="presProps.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handoutMaster" Target="handoutMasters/handoutMaster1.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24" Type="http://schemas.openxmlformats.org/officeDocument/2006/relationships/tableStyles" Target="tableStyles.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theme" Target="theme/theme1.xml" /><Relationship Id="rId10" Type="http://schemas.openxmlformats.org/officeDocument/2006/relationships/slide" Target="slides/slide6.xml" /><Relationship Id="rId19" Type="http://schemas.openxmlformats.org/officeDocument/2006/relationships/notesMaster" Target="notesMasters/notesMaster1.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viewProps" Target="viewProps.xml"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01/08/2024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8/1/2024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dirty="0">
                <a:effectLst/>
                <a:latin typeface="Times New Roman" panose="02020603050405020304" pitchFamily="18" charset="0"/>
                <a:ea typeface="Times New Roman" panose="02020603050405020304" pitchFamily="18" charset="0"/>
              </a:rPr>
              <a:t>Today, I am presenting to you on our Community Care and Development project which has been aimed at addressing obesity in Birmingham. Obesity is a worry in Birmingham, because it is one of the areas with the highest prevalence rates in the UK (Public Health England, 2020). This project aims at studying present trends and designing strategies that can curb obesity among members of this community.</a:t>
            </a:r>
          </a:p>
          <a:p>
            <a:pPr algn="just">
              <a:lnSpc>
                <a:spcPct val="150000"/>
              </a:lnSpc>
              <a:spcAft>
                <a:spcPts val="800"/>
              </a:spcAft>
            </a:pPr>
            <a:r>
              <a:rPr lang="en-US" sz="1800" dirty="0">
                <a:effectLst/>
                <a:latin typeface="Times New Roman" panose="02020603050405020304" pitchFamily="18" charset="0"/>
                <a:ea typeface="Times New Roman" panose="02020603050405020304" pitchFamily="18" charset="0"/>
              </a:rPr>
              <a:t>Most notably however, we are particularly concerned with the very large numbers of overweight people as well as associated ill health conditions such as diabetes or heart disease (NHS, 2019). Thus we have focused on how all members of society could be actively involved by developing digital approaches that may be applied in this area or implementing effective policies.</a:t>
            </a:r>
          </a:p>
          <a:p>
            <a:pPr algn="just">
              <a:lnSpc>
                <a:spcPct val="150000"/>
              </a:lnSpc>
              <a:spcAft>
                <a:spcPts val="800"/>
              </a:spcAft>
            </a:pPr>
            <a:r>
              <a:rPr lang="en-US" sz="1800" dirty="0">
                <a:effectLst/>
                <a:latin typeface="Times New Roman" panose="02020603050405020304" pitchFamily="18" charset="0"/>
                <a:ea typeface="Times New Roman" panose="02020603050405020304" pitchFamily="18" charset="0"/>
              </a:rPr>
              <a:t>My presentation today was intended to give some insights into challenges and prospects for managing obesity within Birmingham as well as making us live healthier lives together (Birmingham City Council, 2018).</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a:t>
            </a:fld>
            <a:endParaRPr lang="en-US"/>
          </a:p>
        </p:txBody>
      </p:sp>
    </p:spTree>
    <p:extLst>
      <p:ext uri="{BB962C8B-B14F-4D97-AF65-F5344CB8AC3E}">
        <p14:creationId xmlns:p14="http://schemas.microsoft.com/office/powerpoint/2010/main" val="7288570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dirty="0">
                <a:effectLst/>
                <a:latin typeface="Times New Roman" panose="02020603050405020304" pitchFamily="18" charset="0"/>
                <a:ea typeface="Times New Roman" panose="02020603050405020304" pitchFamily="18" charset="0"/>
              </a:rPr>
              <a:t>Birmingham is the second-largest city in the UK, with a population of approximately 1.14 million residents (Office for National Statistics, 2020). The city's demographic diversity is a key factor in our project. Birmingham is home to a wide range of ethnic groups: 57% of the population is White, 27% is Asian, 9% is Black, and the remaining 7% is Mixed or Other ethnicities (Birmingham City Council, 2018).</a:t>
            </a:r>
          </a:p>
          <a:p>
            <a:pPr algn="just">
              <a:lnSpc>
                <a:spcPct val="150000"/>
              </a:lnSpc>
              <a:spcAft>
                <a:spcPts val="800"/>
              </a:spcAft>
            </a:pPr>
            <a:r>
              <a:rPr lang="en-US" sz="1800" dirty="0">
                <a:effectLst/>
                <a:latin typeface="Times New Roman" panose="02020603050405020304" pitchFamily="18" charset="0"/>
                <a:ea typeface="Times New Roman" panose="02020603050405020304" pitchFamily="18" charset="0"/>
              </a:rPr>
              <a:t>Religion also plays a significant role in the community's dynamics. About 46% of the population identifies as Christian, 22% as Muslim, and 19% have no religious affiliation. The rest follow various other religions (Office for National Statistics, 2020).</a:t>
            </a:r>
          </a:p>
          <a:p>
            <a:pPr algn="just">
              <a:lnSpc>
                <a:spcPct val="150000"/>
              </a:lnSpc>
              <a:spcAft>
                <a:spcPts val="800"/>
              </a:spcAft>
            </a:pPr>
            <a:r>
              <a:rPr lang="en-US" sz="1800" dirty="0">
                <a:effectLst/>
                <a:latin typeface="Times New Roman" panose="02020603050405020304" pitchFamily="18" charset="0"/>
                <a:ea typeface="Times New Roman" panose="02020603050405020304" pitchFamily="18" charset="0"/>
              </a:rPr>
              <a:t>Understanding the age distribution is crucial for tailoring our initiatives. Children (0-14) make up 18% of the population, the working-age group (15-64) accounts for 65%, and the elderly (65+) comprise 17% (Office for National Statistics, 2020).</a:t>
            </a:r>
          </a:p>
          <a:p>
            <a:pPr algn="just">
              <a:lnSpc>
                <a:spcPct val="150000"/>
              </a:lnSpc>
              <a:spcAft>
                <a:spcPts val="800"/>
              </a:spcAft>
            </a:pPr>
            <a:r>
              <a:rPr lang="en-US" sz="1800" dirty="0">
                <a:effectLst/>
                <a:latin typeface="Times New Roman" panose="02020603050405020304" pitchFamily="18" charset="0"/>
                <a:ea typeface="Times New Roman" panose="02020603050405020304" pitchFamily="18" charset="0"/>
              </a:rPr>
              <a:t>Economic factors also impact health outcomes. The average household income in Birmingham is around £30,000, with an unemployment rate of 7%. Certain wards face high levels of deprivation, which exacerbates health issues like obesity (The King's Fund, 2020). Addressing these socioeconomic disparities is essential for our project's success.</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3728350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dirty="0">
                <a:effectLst/>
                <a:latin typeface="Times New Roman" panose="02020603050405020304" pitchFamily="18" charset="0"/>
                <a:ea typeface="Times New Roman" panose="02020603050405020304" pitchFamily="18" charset="0"/>
              </a:rPr>
              <a:t>Addressing obesity in Birmingham requires engaging various stakeholders. Community members, including residents, families, and individuals, are central to our initiative (Public Health England, 2019).</a:t>
            </a:r>
          </a:p>
          <a:p>
            <a:pPr algn="just">
              <a:lnSpc>
                <a:spcPct val="150000"/>
              </a:lnSpc>
              <a:spcAft>
                <a:spcPts val="800"/>
              </a:spcAft>
            </a:pPr>
            <a:r>
              <a:rPr lang="en-US" sz="1800" dirty="0">
                <a:effectLst/>
                <a:latin typeface="Times New Roman" panose="02020603050405020304" pitchFamily="18" charset="0"/>
                <a:ea typeface="Times New Roman" panose="02020603050405020304" pitchFamily="18" charset="0"/>
              </a:rPr>
              <a:t>Healthcare providers, such as local clinics, hospitals, and GPs, are crucial for delivering health services and support (NHS, 2019). Their expertise is vital for effective obesity management.</a:t>
            </a:r>
          </a:p>
          <a:p>
            <a:pPr algn="just">
              <a:lnSpc>
                <a:spcPct val="150000"/>
              </a:lnSpc>
              <a:spcAft>
                <a:spcPts val="800"/>
              </a:spcAft>
            </a:pPr>
            <a:r>
              <a:rPr lang="en-US" sz="1800" dirty="0">
                <a:effectLst/>
                <a:latin typeface="Times New Roman" panose="02020603050405020304" pitchFamily="18" charset="0"/>
                <a:ea typeface="Times New Roman" panose="02020603050405020304" pitchFamily="18" charset="0"/>
              </a:rPr>
              <a:t>Local government, particularly Birmingham City Council, provides necessary support and policy alignment (Birmingham City Council, 2018).</a:t>
            </a:r>
          </a:p>
          <a:p>
            <a:pPr algn="just">
              <a:lnSpc>
                <a:spcPct val="150000"/>
              </a:lnSpc>
              <a:spcAft>
                <a:spcPts val="800"/>
              </a:spcAft>
            </a:pPr>
            <a:r>
              <a:rPr lang="en-US" sz="1800" dirty="0">
                <a:effectLst/>
                <a:latin typeface="Times New Roman" panose="02020603050405020304" pitchFamily="18" charset="0"/>
                <a:ea typeface="Times New Roman" panose="02020603050405020304" pitchFamily="18" charset="0"/>
              </a:rPr>
              <a:t>Educational institutions, like schools and universities, promote healthy lifestyles and integrate nutrition and physical activity (Department for Education, 2019).</a:t>
            </a:r>
          </a:p>
          <a:p>
            <a:pPr algn="just">
              <a:lnSpc>
                <a:spcPct val="150000"/>
              </a:lnSpc>
              <a:spcAft>
                <a:spcPts val="800"/>
              </a:spcAft>
            </a:pPr>
            <a:r>
              <a:rPr lang="en-US" sz="1800" dirty="0">
                <a:effectLst/>
                <a:latin typeface="Times New Roman" panose="02020603050405020304" pitchFamily="18" charset="0"/>
                <a:ea typeface="Times New Roman" panose="02020603050405020304" pitchFamily="18" charset="0"/>
              </a:rPr>
              <a:t>Non-profits offer resources and advocacy for obesity prevention, enhancing community engagement (Royal Society for Public Health, 2018).</a:t>
            </a:r>
          </a:p>
          <a:p>
            <a:pPr algn="just">
              <a:lnSpc>
                <a:spcPct val="150000"/>
              </a:lnSpc>
              <a:spcAft>
                <a:spcPts val="800"/>
              </a:spcAft>
            </a:pPr>
            <a:r>
              <a:rPr lang="en-US" sz="1800" dirty="0">
                <a:effectLst/>
                <a:latin typeface="Times New Roman" panose="02020603050405020304" pitchFamily="18" charset="0"/>
                <a:ea typeface="Times New Roman" panose="02020603050405020304" pitchFamily="18" charset="0"/>
              </a:rPr>
              <a:t>Local businesses contribute by providing healthy food and fitness options. Technology providers, including health app developers and telehealth services, support our digital solutions for community development (National Health Service, 2020).</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4</a:t>
            </a:fld>
            <a:endParaRPr lang="en-US"/>
          </a:p>
        </p:txBody>
      </p:sp>
    </p:spTree>
    <p:extLst>
      <p:ext uri="{BB962C8B-B14F-4D97-AF65-F5344CB8AC3E}">
        <p14:creationId xmlns:p14="http://schemas.microsoft.com/office/powerpoint/2010/main" val="15702573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dirty="0">
                <a:effectLst/>
                <a:latin typeface="Times New Roman" panose="02020603050405020304" pitchFamily="18" charset="0"/>
                <a:ea typeface="Times New Roman" panose="02020603050405020304" pitchFamily="18" charset="0"/>
              </a:rPr>
              <a:t>Our approach to addressing obesity in Birmingham is guided by key principles of community development.</a:t>
            </a:r>
          </a:p>
          <a:p>
            <a:pPr algn="just">
              <a:lnSpc>
                <a:spcPct val="150000"/>
              </a:lnSpc>
              <a:spcAft>
                <a:spcPts val="800"/>
              </a:spcAft>
            </a:pPr>
            <a:r>
              <a:rPr lang="en-US" sz="1800" dirty="0">
                <a:effectLst/>
                <a:latin typeface="Times New Roman" panose="02020603050405020304" pitchFamily="18" charset="0"/>
                <a:ea typeface="Times New Roman" panose="02020603050405020304" pitchFamily="18" charset="0"/>
              </a:rPr>
              <a:t>Firstly, empowerment is crucial. We aim to encourage active participation from all community members, providing them with the tools and resources needed for self-improvement (Public Health England, 2019).</a:t>
            </a:r>
          </a:p>
          <a:p>
            <a:pPr algn="just">
              <a:lnSpc>
                <a:spcPct val="150000"/>
              </a:lnSpc>
              <a:spcAft>
                <a:spcPts val="800"/>
              </a:spcAft>
            </a:pPr>
            <a:r>
              <a:rPr lang="en-US" sz="1800" dirty="0">
                <a:effectLst/>
                <a:latin typeface="Times New Roman" panose="02020603050405020304" pitchFamily="18" charset="0"/>
                <a:ea typeface="Times New Roman" panose="02020603050405020304" pitchFamily="18" charset="0"/>
              </a:rPr>
              <a:t>The healthcare disparities can be solved through fairness, which will make sure that healthcare resources and support are not biased (NHS, 2019). We need to ensure that our efforts are all-inclusive and culturally competent in order to serve the whole population of our locality regardless who they might be.</a:t>
            </a:r>
          </a:p>
          <a:p>
            <a:pPr algn="just">
              <a:lnSpc>
                <a:spcPct val="150000"/>
              </a:lnSpc>
              <a:spcAft>
                <a:spcPts val="800"/>
              </a:spcAft>
            </a:pPr>
            <a:r>
              <a:rPr lang="en-US" sz="1800" dirty="0">
                <a:effectLst/>
                <a:latin typeface="Times New Roman" panose="02020603050405020304" pitchFamily="18" charset="0"/>
                <a:ea typeface="Times New Roman" panose="02020603050405020304" pitchFamily="18" charset="0"/>
              </a:rPr>
              <a:t>Respect for individual rights is essential. Health promotion programs must uphold human rights, let people know their health rights and link them up with available services within their communities (Department of Health and Social Care, 2016).</a:t>
            </a:r>
          </a:p>
          <a:p>
            <a:pPr algn="just">
              <a:lnSpc>
                <a:spcPct val="150000"/>
              </a:lnSpc>
              <a:spcAft>
                <a:spcPts val="800"/>
              </a:spcAft>
            </a:pPr>
            <a:r>
              <a:rPr lang="en-US" sz="1800" dirty="0">
                <a:effectLst/>
                <a:latin typeface="Times New Roman" panose="02020603050405020304" pitchFamily="18" charset="0"/>
                <a:ea typeface="Times New Roman" panose="02020603050405020304" pitchFamily="18" charset="0"/>
              </a:rPr>
              <a:t>This means involving diversity engagement and inculcating inclusivity into the entire community (The King’s Fund, 2020). This becomes more important for a city like Birmingham which includes different ethnicities.</a:t>
            </a:r>
          </a:p>
          <a:p>
            <a:pPr algn="just">
              <a:lnSpc>
                <a:spcPct val="150000"/>
              </a:lnSpc>
              <a:spcAft>
                <a:spcPts val="800"/>
              </a:spcAft>
            </a:pPr>
            <a:r>
              <a:rPr lang="en-US" sz="1800" dirty="0">
                <a:effectLst/>
                <a:latin typeface="Times New Roman" panose="02020603050405020304" pitchFamily="18" charset="0"/>
                <a:ea typeface="Times New Roman" panose="02020603050405020304" pitchFamily="18" charset="0"/>
              </a:rPr>
              <a:t>However sustainability focuses on long-term strategies in provision of healthcare within United Kingdom and other areas where it is needed (Birmingham City Council, 2018). Lastly collaboration plays a major part as it promotes teamwork between stakeholders hence creating partnerships among them (National Health Service, 2020).</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5</a:t>
            </a:fld>
            <a:endParaRPr lang="en-US"/>
          </a:p>
        </p:txBody>
      </p:sp>
    </p:spTree>
    <p:extLst>
      <p:ext uri="{BB962C8B-B14F-4D97-AF65-F5344CB8AC3E}">
        <p14:creationId xmlns:p14="http://schemas.microsoft.com/office/powerpoint/2010/main" val="29454301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273B68"/>
                </a:solidFill>
                <a:effectLst/>
                <a:latin typeface="Public Sans"/>
              </a:rPr>
              <a:t>There are theories that can be useful when it comes to addressing obesity in Birmingham. One theory states that one must </a:t>
            </a:r>
            <a:r>
              <a:rPr lang="en-GB" b="0" i="0" dirty="0" err="1">
                <a:solidFill>
                  <a:srgbClr val="273B68"/>
                </a:solidFill>
                <a:effectLst/>
                <a:latin typeface="Public Sans"/>
              </a:rPr>
              <a:t>fulfill</a:t>
            </a:r>
            <a:r>
              <a:rPr lang="en-GB" b="0" i="0" dirty="0">
                <a:solidFill>
                  <a:srgbClr val="273B68"/>
                </a:solidFill>
                <a:effectLst/>
                <a:latin typeface="Public Sans"/>
              </a:rPr>
              <a:t> the basic needs like food and safety first before considering wellness (Public Health England, 2020). Another theory emphasizes on learning </a:t>
            </a:r>
            <a:r>
              <a:rPr lang="en-GB" b="0" i="0" dirty="0" err="1">
                <a:solidFill>
                  <a:srgbClr val="273B68"/>
                </a:solidFill>
                <a:effectLst/>
                <a:latin typeface="Public Sans"/>
              </a:rPr>
              <a:t>behaviors</a:t>
            </a:r>
            <a:r>
              <a:rPr lang="en-GB" b="0" i="0" dirty="0">
                <a:solidFill>
                  <a:srgbClr val="273B68"/>
                </a:solidFill>
                <a:effectLst/>
                <a:latin typeface="Public Sans"/>
              </a:rPr>
              <a:t> by observing and </a:t>
            </a:r>
            <a:r>
              <a:rPr lang="en-GB" b="0" i="0" dirty="0" err="1">
                <a:solidFill>
                  <a:srgbClr val="273B68"/>
                </a:solidFill>
                <a:effectLst/>
                <a:latin typeface="Public Sans"/>
              </a:rPr>
              <a:t>modeling</a:t>
            </a:r>
            <a:r>
              <a:rPr lang="en-GB" b="0" i="0" dirty="0">
                <a:solidFill>
                  <a:srgbClr val="273B68"/>
                </a:solidFill>
                <a:effectLst/>
                <a:latin typeface="Public Sans"/>
              </a:rPr>
              <a:t> others, a concept that also promotes health </a:t>
            </a:r>
            <a:r>
              <a:rPr lang="en-GB" b="0" i="0" dirty="0" err="1">
                <a:solidFill>
                  <a:srgbClr val="273B68"/>
                </a:solidFill>
                <a:effectLst/>
                <a:latin typeface="Public Sans"/>
              </a:rPr>
              <a:t>behaviors</a:t>
            </a:r>
            <a:r>
              <a:rPr lang="en-GB" b="0" i="0" dirty="0">
                <a:solidFill>
                  <a:srgbClr val="273B68"/>
                </a:solidFill>
                <a:effectLst/>
                <a:latin typeface="Public Sans"/>
              </a:rPr>
              <a:t> through role models (NHS, 2019). According to Bronfenbrenner's Ecological Systems Theory, </a:t>
            </a:r>
            <a:r>
              <a:rPr lang="en-GB" b="0" i="0" dirty="0" err="1">
                <a:solidFill>
                  <a:srgbClr val="273B68"/>
                </a:solidFill>
                <a:effectLst/>
                <a:latin typeface="Public Sans"/>
              </a:rPr>
              <a:t>behavior</a:t>
            </a:r>
            <a:r>
              <a:rPr lang="en-GB" b="0" i="0" dirty="0">
                <a:solidFill>
                  <a:srgbClr val="273B68"/>
                </a:solidFill>
                <a:effectLst/>
                <a:latin typeface="Public Sans"/>
              </a:rPr>
              <a:t> is influenced by various environmental systems hence we should consider multiple levels (Birmingham City Council, 2018). Lastly, The Health Belief Model designs effective interventions based on perceptions of health issues, benefits of action and barriers to change (The King’s Fund, 2020). This explains why these theories have been adopted as an inclusive approach for combating obesity in </a:t>
            </a:r>
            <a:r>
              <a:rPr lang="en-GB" b="0" i="0">
                <a:solidFill>
                  <a:srgbClr val="273B68"/>
                </a:solidFill>
                <a:effectLst/>
                <a:latin typeface="Public Sans"/>
              </a:rPr>
              <a:t>Birmingham.</a:t>
            </a:r>
            <a:endParaRPr lang="en-GB" b="0" i="0" dirty="0">
              <a:solidFill>
                <a:srgbClr val="273B68"/>
              </a:solidFill>
              <a:effectLst/>
              <a:latin typeface="Public Sans"/>
            </a:endParaRPr>
          </a:p>
        </p:txBody>
      </p:sp>
      <p:sp>
        <p:nvSpPr>
          <p:cNvPr id="4" name="Slide Number Placeholder 3"/>
          <p:cNvSpPr>
            <a:spLocks noGrp="1"/>
          </p:cNvSpPr>
          <p:nvPr>
            <p:ph type="sldNum" sz="quarter" idx="5"/>
          </p:nvPr>
        </p:nvSpPr>
        <p:spPr/>
        <p:txBody>
          <a:bodyPr/>
          <a:lstStyle/>
          <a:p>
            <a:fld id="{6936E1E2-17D2-5E4C-B96D-EEDAC0EF77DB}" type="slidenum">
              <a:rPr lang="en-US" smtClean="0"/>
              <a:t>6</a:t>
            </a:fld>
            <a:endParaRPr lang="en-US"/>
          </a:p>
        </p:txBody>
      </p:sp>
    </p:spTree>
    <p:extLst>
      <p:ext uri="{BB962C8B-B14F-4D97-AF65-F5344CB8AC3E}">
        <p14:creationId xmlns:p14="http://schemas.microsoft.com/office/powerpoint/2010/main" val="16613389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dirty="0">
                <a:effectLst/>
                <a:latin typeface="Times New Roman" panose="02020603050405020304" pitchFamily="18" charset="0"/>
                <a:ea typeface="Times New Roman" panose="02020603050405020304" pitchFamily="18" charset="0"/>
              </a:rPr>
              <a:t>Digital media have a significant role to play in community development, specifically on obesity. An example of this is when information about healthy eating, physical activities, and local health schemes is disseminated through social media networks such as Facebook, Twitter and Instagram (Public Health England, 2020).</a:t>
            </a:r>
          </a:p>
          <a:p>
            <a:pPr algn="just">
              <a:lnSpc>
                <a:spcPct val="150000"/>
              </a:lnSpc>
              <a:spcAft>
                <a:spcPts val="800"/>
              </a:spcAft>
            </a:pPr>
            <a:r>
              <a:rPr lang="en-US" sz="1800" dirty="0">
                <a:effectLst/>
                <a:latin typeface="Times New Roman" panose="02020603050405020304" pitchFamily="18" charset="0"/>
                <a:ea typeface="Times New Roman" panose="02020603050405020304" pitchFamily="18" charset="0"/>
              </a:rPr>
              <a:t>For instance, via Facebook groups the people who form society share their experiences and encourage each other. Alternatively, visual content available on Instagram could be employed for promoting healthy living by depicting pictures of nutritious meals or exercise routines (NHS, 2019).</a:t>
            </a:r>
          </a:p>
          <a:p>
            <a:pPr algn="just">
              <a:lnSpc>
                <a:spcPct val="150000"/>
              </a:lnSpc>
              <a:spcAft>
                <a:spcPts val="800"/>
              </a:spcAft>
            </a:pPr>
            <a:r>
              <a:rPr lang="en-US" sz="1800" dirty="0">
                <a:effectLst/>
                <a:latin typeface="Times New Roman" panose="02020603050405020304" pitchFamily="18" charset="0"/>
                <a:ea typeface="Times New Roman" panose="02020603050405020304" pitchFamily="18" charset="0"/>
              </a:rPr>
              <a:t>But that’s not all about social media. There are also mobile apps that can help individuals lead healthier lives. MyFitnessPal is one example of such an app that tracks dieting patterns and gives weight loss tips or general life improvement suggestions (National Health Service, 2020). NHS Weight Loss Plan is another great example offering structured programs and tracking progress towards personal health targets.</a:t>
            </a:r>
          </a:p>
          <a:p>
            <a:pPr algn="just">
              <a:lnSpc>
                <a:spcPct val="150000"/>
              </a:lnSpc>
              <a:spcAft>
                <a:spcPts val="800"/>
              </a:spcAft>
            </a:pPr>
            <a:r>
              <a:rPr lang="en-US" sz="1800" dirty="0">
                <a:effectLst/>
                <a:latin typeface="Times New Roman" panose="02020603050405020304" pitchFamily="18" charset="0"/>
                <a:ea typeface="Times New Roman" panose="02020603050405020304" pitchFamily="18" charset="0"/>
              </a:rPr>
              <a:t>These digital tools do more than enhancing individual’s self-management of their health; they also foster a sense of commonality among those with the same objective when it comes to their wellness status. A virtual space will be built through leveraging social media channels as well as mobile apps so that what we do online against obesity at Birmingham may reinforce our offline efforts (Royal Society for Public Health, 2018).</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18502921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dirty="0">
                <a:effectLst/>
                <a:latin typeface="Times New Roman" panose="02020603050405020304" pitchFamily="18" charset="0"/>
                <a:ea typeface="Times New Roman" panose="02020603050405020304" pitchFamily="18" charset="0"/>
              </a:rPr>
              <a:t>In line with digital media, online discussion platforms and telehealth services are very important in forming communities. Reddit is an example of an online forum (as well as small town websites) where peers can discuss issues (Public Health England, 2019). These forums enable people to come together and work towards their weight loss goals by sharing their experiences as well as seeking advice from others. They are a virtual community that supplements the existing social support systems.</a:t>
            </a:r>
          </a:p>
          <a:p>
            <a:pPr algn="just">
              <a:lnSpc>
                <a:spcPct val="150000"/>
              </a:lnSpc>
              <a:spcAft>
                <a:spcPts val="800"/>
              </a:spcAft>
            </a:pPr>
            <a:r>
              <a:rPr lang="en-US" sz="1800" dirty="0">
                <a:effectLst/>
                <a:latin typeface="Times New Roman" panose="02020603050405020304" pitchFamily="18" charset="0"/>
                <a:ea typeface="Times New Roman" panose="02020603050405020304" pitchFamily="18" charset="0"/>
              </a:rPr>
              <a:t>Another equally critical invention is telemedicine which allows for remote consultations with doctors or healthcare providers thus making it possible for patients to get medical advice easily especially in rural areas or if a patient has movement difficulties (NHS, 2019). Online counseling and therapy also offer mental health care solutions through while addressing psychological causes of obesity such as stress and low self-esteem(National Health Service, 2020).</a:t>
            </a:r>
          </a:p>
          <a:p>
            <a:pPr algn="just">
              <a:lnSpc>
                <a:spcPct val="150000"/>
              </a:lnSpc>
              <a:spcAft>
                <a:spcPts val="800"/>
              </a:spcAft>
            </a:pPr>
            <a:r>
              <a:rPr lang="en-US" sz="1800" dirty="0">
                <a:effectLst/>
                <a:latin typeface="Times New Roman" panose="02020603050405020304" pitchFamily="18" charset="0"/>
                <a:ea typeface="Times New Roman" panose="02020603050405020304" pitchFamily="18" charset="0"/>
              </a:rPr>
              <a:t>Fitness trackers are wearable gadgets that one can use instead. Such instruments keep information regarding individual’s physical activities including heart rate among other components of body fitness (Royal Society for Public Health, 2018). When joined with mobile apps these can make up a total personal monitoring system on health.</a:t>
            </a:r>
          </a:p>
          <a:p>
            <a:pPr algn="just">
              <a:lnSpc>
                <a:spcPct val="150000"/>
              </a:lnSpc>
              <a:spcAft>
                <a:spcPts val="800"/>
              </a:spcAft>
            </a:pPr>
            <a:r>
              <a:rPr lang="en-US" sz="1800" dirty="0">
                <a:effectLst/>
                <a:latin typeface="Times New Roman" panose="02020603050405020304" pitchFamily="18" charset="0"/>
                <a:ea typeface="Times New Roman" panose="02020603050405020304" pitchFamily="18" charset="0"/>
              </a:rPr>
              <a:t>E-learning platforms provide yet another aspect whereby they offer online courses and webinars on health education, nutrition, physical activity among others (Department for Education, 2019). These sources may be the most effective means to enlighten members of society about the healthier choices they could make themselves.</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8</a:t>
            </a:fld>
            <a:endParaRPr lang="en-US"/>
          </a:p>
        </p:txBody>
      </p:sp>
    </p:spTree>
    <p:extLst>
      <p:ext uri="{BB962C8B-B14F-4D97-AF65-F5344CB8AC3E}">
        <p14:creationId xmlns:p14="http://schemas.microsoft.com/office/powerpoint/2010/main" val="16738544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dirty="0">
                <a:effectLst/>
                <a:latin typeface="Times New Roman" panose="02020603050405020304" pitchFamily="18" charset="0"/>
                <a:ea typeface="Times New Roman" panose="02020603050405020304" pitchFamily="18" charset="0"/>
              </a:rPr>
              <a:t>Legislation and policy are tools used to shape community support and growth in a way that specifically addresses obesity. NHs long term plan aims at preventing and controlling obesity, thereby improving health results and minimizing healthcare costs (NHS 2019). Examples include weight management services strategies that have proposed more money for local health initiatives.</a:t>
            </a:r>
          </a:p>
          <a:p>
            <a:pPr algn="just">
              <a:lnSpc>
                <a:spcPct val="150000"/>
              </a:lnSpc>
              <a:spcAft>
                <a:spcPts val="800"/>
              </a:spcAft>
            </a:pPr>
            <a:r>
              <a:rPr lang="en-US" sz="1800" dirty="0">
                <a:effectLst/>
                <a:latin typeface="Times New Roman" panose="02020603050405020304" pitchFamily="18" charset="0"/>
                <a:ea typeface="Times New Roman" panose="02020603050405020304" pitchFamily="18" charset="0"/>
              </a:rPr>
              <a:t>Public Health England has put localized interventions to reduce levels of obesity. These are school-based, work-place or community based interventions aimed at promoting healthier lifestyle choices as well as creating enabling environment(Public Health England 2020). For example, Change4Life is one such government campaign that promotes healthy eating habits and physical activity among families; hence fostering lasting </a:t>
            </a:r>
            <a:r>
              <a:rPr lang="en-US" sz="1800" dirty="0" err="1">
                <a:effectLst/>
                <a:latin typeface="Times New Roman" panose="02020603050405020304" pitchFamily="18" charset="0"/>
                <a:ea typeface="Times New Roman" panose="02020603050405020304" pitchFamily="18" charset="0"/>
              </a:rPr>
              <a:t>behaviour</a:t>
            </a:r>
            <a:r>
              <a:rPr lang="en-US" sz="1800" dirty="0">
                <a:effectLst/>
                <a:latin typeface="Times New Roman" panose="02020603050405020304" pitchFamily="18" charset="0"/>
                <a:ea typeface="Times New Roman" panose="02020603050405020304" pitchFamily="18" charset="0"/>
              </a:rPr>
              <a:t> changes (Public Health England 2019).</a:t>
            </a:r>
          </a:p>
          <a:p>
            <a:pPr algn="just">
              <a:lnSpc>
                <a:spcPct val="150000"/>
              </a:lnSpc>
              <a:spcAft>
                <a:spcPts val="800"/>
              </a:spcAft>
            </a:pPr>
            <a:r>
              <a:rPr lang="en-US" sz="1800" dirty="0">
                <a:effectLst/>
                <a:latin typeface="Times New Roman" panose="02020603050405020304" pitchFamily="18" charset="0"/>
                <a:ea typeface="Times New Roman" panose="02020603050405020304" pitchFamily="18" charset="0"/>
              </a:rPr>
              <a:t>Government policies also focus on access to healthcare. The equality act 2010 ensures equal access to healthcare without any form of discrimination against any person while emphasizing equal opportunities for every care receiver (The King's Fund, 2020). Besides there is the health and social care act 2012 which calls for integration of social care with health services thus facilitating holistic support service provision to individuals affected by obesity (Birmingham City Council, 2018).</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9</a:t>
            </a:fld>
            <a:endParaRPr lang="en-US"/>
          </a:p>
        </p:txBody>
      </p:sp>
    </p:spTree>
    <p:extLst>
      <p:ext uri="{BB962C8B-B14F-4D97-AF65-F5344CB8AC3E}">
        <p14:creationId xmlns:p14="http://schemas.microsoft.com/office/powerpoint/2010/main" val="31070794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dirty="0">
                <a:effectLst/>
                <a:latin typeface="Times New Roman" panose="02020603050405020304" pitchFamily="18" charset="0"/>
                <a:ea typeface="Times New Roman" panose="02020603050405020304" pitchFamily="18" charset="0"/>
              </a:rPr>
              <a:t>Concerning educational policies and legislation, these are important rules that help to fight against the growth of obesity. This is why children are often involved in physical activities because schools always make them do compulsory Physical Education which is important for maintaining proper body weight (Department for Education, 2019). Additionally, school meal requirements are aimed at enabling young children develop healthy eating habits hence paving way for a lifetime of healthiness (Public Health England, 2020).</a:t>
            </a:r>
          </a:p>
          <a:p>
            <a:pPr algn="just">
              <a:lnSpc>
                <a:spcPct val="150000"/>
              </a:lnSpc>
              <a:spcAft>
                <a:spcPts val="800"/>
              </a:spcAft>
            </a:pPr>
            <a:r>
              <a:rPr lang="en-US" sz="1800" dirty="0">
                <a:effectLst/>
                <a:latin typeface="Times New Roman" panose="02020603050405020304" pitchFamily="18" charset="0"/>
                <a:ea typeface="Times New Roman" panose="02020603050405020304" pitchFamily="18" charset="0"/>
              </a:rPr>
              <a:t>Furthermore, there are social care policies with an effect on public health. For instance, financing and social schemes may be used as a strategy to mitigate economic factors leading to obesity (NHS, 2019). The Community Care Act 1990 emphasizes on community based healthcare and social support by advocating for integrated services that address different health issues within the population (The King's Fund, 2020).</a:t>
            </a:r>
          </a:p>
          <a:p>
            <a:pPr algn="just">
              <a:lnSpc>
                <a:spcPct val="150000"/>
              </a:lnSpc>
              <a:spcAft>
                <a:spcPts val="800"/>
              </a:spcAft>
            </a:pPr>
            <a:r>
              <a:rPr lang="en-US" sz="1800" dirty="0">
                <a:effectLst/>
                <a:latin typeface="Times New Roman" panose="02020603050405020304" pitchFamily="18" charset="0"/>
                <a:ea typeface="Times New Roman" panose="02020603050405020304" pitchFamily="18" charset="0"/>
              </a:rPr>
              <a:t>Another equally important one is local government initiatives. These various health </a:t>
            </a:r>
            <a:r>
              <a:rPr lang="en-US" sz="1800" dirty="0" err="1">
                <a:effectLst/>
                <a:latin typeface="Times New Roman" panose="02020603050405020304" pitchFamily="18" charset="0"/>
                <a:ea typeface="Times New Roman" panose="02020603050405020304" pitchFamily="18" charset="0"/>
              </a:rPr>
              <a:t>programmes</a:t>
            </a:r>
            <a:r>
              <a:rPr lang="en-US" sz="1800" dirty="0">
                <a:effectLst/>
                <a:latin typeface="Times New Roman" panose="02020603050405020304" pitchFamily="18" charset="0"/>
                <a:ea typeface="Times New Roman" panose="02020603050405020304" pitchFamily="18" charset="0"/>
              </a:rPr>
              <a:t> run by Birmingham City Council aim at creating healthy living patterns as well as helping manage weight (Birmingham City Council, 2018). Often these </a:t>
            </a:r>
            <a:r>
              <a:rPr lang="en-US" sz="1800" dirty="0" err="1">
                <a:effectLst/>
                <a:latin typeface="Times New Roman" panose="02020603050405020304" pitchFamily="18" charset="0"/>
                <a:ea typeface="Times New Roman" panose="02020603050405020304" pitchFamily="18" charset="0"/>
              </a:rPr>
              <a:t>programmes</a:t>
            </a:r>
            <a:r>
              <a:rPr lang="en-US" sz="1800" dirty="0">
                <a:effectLst/>
                <a:latin typeface="Times New Roman" panose="02020603050405020304" pitchFamily="18" charset="0"/>
                <a:ea typeface="Times New Roman" panose="02020603050405020304" pitchFamily="18" charset="0"/>
              </a:rPr>
              <a:t> rely on grants whose intention is to enhance wellbeing and healthcare thus guaranteeing that enough resources needed for productive community development are available (Royal Society for Public Health, 2018).</a:t>
            </a:r>
          </a:p>
          <a:p>
            <a:pPr algn="just">
              <a:lnSpc>
                <a:spcPct val="150000"/>
              </a:lnSpc>
              <a:spcAft>
                <a:spcPts val="800"/>
              </a:spcAft>
            </a:pPr>
            <a:r>
              <a:rPr lang="en-US" sz="1800" dirty="0">
                <a:effectLst/>
                <a:latin typeface="Times New Roman" panose="02020603050405020304" pitchFamily="18" charset="0"/>
                <a:ea typeface="Times New Roman" panose="02020603050405020304" pitchFamily="18" charset="0"/>
              </a:rPr>
              <a:t>This will create a supported environment which encourages growth and development within communities by addressing these legislative frameworks as well as policy. This implies that inclusive policies should be developed that touch every bit necessary while addressing London’s obesity among other matters related to overall health improvement (National Health Service, 2020).</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10</a:t>
            </a:fld>
            <a:endParaRPr lang="en-US"/>
          </a:p>
        </p:txBody>
      </p:sp>
    </p:spTree>
    <p:extLst>
      <p:ext uri="{BB962C8B-B14F-4D97-AF65-F5344CB8AC3E}">
        <p14:creationId xmlns:p14="http://schemas.microsoft.com/office/powerpoint/2010/main" val="11992917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dirty="0">
                <a:effectLst/>
                <a:latin typeface="Times New Roman" panose="02020603050405020304" pitchFamily="18" charset="0"/>
                <a:ea typeface="Times New Roman" panose="02020603050405020304" pitchFamily="18" charset="0"/>
              </a:rPr>
              <a:t>Moreover, various barriers may impede community development in tackling obesity.</a:t>
            </a:r>
          </a:p>
          <a:p>
            <a:pPr algn="just">
              <a:lnSpc>
                <a:spcPct val="150000"/>
              </a:lnSpc>
              <a:spcAft>
                <a:spcPts val="800"/>
              </a:spcAft>
            </a:pPr>
            <a:r>
              <a:rPr lang="en-US" sz="1800" dirty="0">
                <a:effectLst/>
                <a:latin typeface="Times New Roman" panose="02020603050405020304" pitchFamily="18" charset="0"/>
                <a:ea typeface="Times New Roman" panose="02020603050405020304" pitchFamily="18" charset="0"/>
              </a:rPr>
              <a:t>Firstly, lack of having access to resources is a major problem. In some parts of Birmingham, there are very few medical centers and no learning materials thus making it difficult for people to seek help (The King's Fund, 2020). Similarly, the absence of affordable healthy foods can lead to unhealthy eating habits (Public Health England, 2020).</a:t>
            </a:r>
          </a:p>
          <a:p>
            <a:pPr algn="just">
              <a:lnSpc>
                <a:spcPct val="150000"/>
              </a:lnSpc>
              <a:spcAft>
                <a:spcPts val="800"/>
              </a:spcAft>
            </a:pPr>
            <a:r>
              <a:rPr lang="en-US" sz="1800" dirty="0">
                <a:effectLst/>
                <a:latin typeface="Times New Roman" panose="02020603050405020304" pitchFamily="18" charset="0"/>
                <a:ea typeface="Times New Roman" panose="02020603050405020304" pitchFamily="18" charset="0"/>
              </a:rPr>
              <a:t>Secondly, social stigma exists. The stigmatization and prejudicing of individuals with excess weight may lead to mental problems like low self-esteem and depression that hinder the fight against obesity (NHS, 2019). This discourages people from seeking help or enrolling in local groups.</a:t>
            </a:r>
          </a:p>
          <a:p>
            <a:pPr algn="just">
              <a:lnSpc>
                <a:spcPct val="150000"/>
              </a:lnSpc>
              <a:spcAft>
                <a:spcPts val="800"/>
              </a:spcAft>
            </a:pPr>
            <a:r>
              <a:rPr lang="en-US" sz="1800" dirty="0">
                <a:effectLst/>
                <a:latin typeface="Times New Roman" panose="02020603050405020304" pitchFamily="18" charset="0"/>
                <a:ea typeface="Times New Roman" panose="02020603050405020304" pitchFamily="18" charset="0"/>
              </a:rPr>
              <a:t>Thirdly, there are economic barriers. Limited finances can prevent poor families from accessing health care services hence they cannot afford fitness club subscriptions or nutritious meals (Royal Society for Public Health , 2018). A similar view is shared by ONS which claims high jobless rates in certain areas of Birmingham where it only deepens this situation further(OFFICE FOR NATIONAL STATISTICS-ONS-, 2020).</a:t>
            </a:r>
          </a:p>
          <a:p>
            <a:pPr algn="just">
              <a:lnSpc>
                <a:spcPct val="150000"/>
              </a:lnSpc>
              <a:spcAft>
                <a:spcPts val="800"/>
              </a:spcAft>
            </a:pPr>
            <a:r>
              <a:rPr lang="en-US" sz="1800" dirty="0">
                <a:effectLst/>
                <a:latin typeface="Times New Roman" panose="02020603050405020304" pitchFamily="18" charset="0"/>
                <a:ea typeface="Times New Roman" panose="02020603050405020304" pitchFamily="18" charset="0"/>
              </a:rPr>
              <a:t>Similarly, cultural barriers might also be a challenge. It could be difficult to encourage healthier choices when dietary practices and lifestyles deeply rooted into cultural heritage remain stubbornly resistant to alteration (National Health Service , 2020).</a:t>
            </a:r>
          </a:p>
          <a:p>
            <a:pPr algn="just">
              <a:lnSpc>
                <a:spcPct val="150000"/>
              </a:lnSpc>
              <a:spcAft>
                <a:spcPts val="800"/>
              </a:spcAft>
            </a:pPr>
            <a:r>
              <a:rPr lang="en-US" sz="1800" dirty="0">
                <a:effectLst/>
                <a:latin typeface="Times New Roman" panose="02020603050405020304" pitchFamily="18" charset="0"/>
                <a:ea typeface="Times New Roman" panose="02020603050405020304" pitchFamily="18" charset="0"/>
              </a:rPr>
              <a:t>Lastly communication gaps hampers the dissemination of health information. Inadequate means used for communicating often leave many people ignorant about available resources and programs around them (Public Health England , 2019). These challenges have to be overcome if our community development efforts are to succeed.</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11</a:t>
            </a:fld>
            <a:endParaRPr lang="en-US"/>
          </a:p>
        </p:txBody>
      </p:sp>
    </p:spTree>
    <p:extLst>
      <p:ext uri="{BB962C8B-B14F-4D97-AF65-F5344CB8AC3E}">
        <p14:creationId xmlns:p14="http://schemas.microsoft.com/office/powerpoint/2010/main" val="19367460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dirty="0">
                <a:effectLst/>
                <a:latin typeface="Times New Roman" panose="02020603050405020304" pitchFamily="18" charset="0"/>
                <a:ea typeface="Times New Roman" panose="02020603050405020304" pitchFamily="18" charset="0"/>
              </a:rPr>
              <a:t>The subsequent suggestions are made by us to address obesity in Birmingham:</a:t>
            </a:r>
          </a:p>
          <a:p>
            <a:pPr algn="just">
              <a:lnSpc>
                <a:spcPct val="150000"/>
              </a:lnSpc>
              <a:spcAft>
                <a:spcPts val="800"/>
              </a:spcAft>
            </a:pPr>
            <a:r>
              <a:rPr lang="en-US" sz="1800" dirty="0">
                <a:effectLst/>
                <a:latin typeface="Times New Roman" panose="02020603050405020304" pitchFamily="18" charset="0"/>
                <a:ea typeface="Times New Roman" panose="02020603050405020304" pitchFamily="18" charset="0"/>
              </a:rPr>
              <a:t>Increase funding for home-based health initiatives in order to keep physical fitness programs and health education alive (Public Health England, 2020). Improve learning through school and community center lessons that promote a healthy lifestyle (Department for Education, 2019). Develop more healthcare centers while at the same time providing cheap healthy foods for all members of the society (NHS, 2019). By working together among healthcare professionals, local government agencies and business ventures as well as community organizations can create an integrated support network (Birmingham City Council, 2018). Making telehealth services more common will endear doctors closer to people. Exploit technology. Use digital solutions like mobile apps or forums on the internet to enlighten people about healthier alternatives (National Health Service, 2020). This involves initiating anti-bias campaigns where mental health care and counseling services including others aimed at addressing this stigma in society will be started(Royal Society for Public Health, 2018). Achieve this by making sure that Birmingham becomes a healthier supportive community( Public Health England, 2019).</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12</a:t>
            </a:fld>
            <a:endParaRPr lang="en-US"/>
          </a:p>
        </p:txBody>
      </p:sp>
    </p:spTree>
    <p:extLst>
      <p:ext uri="{BB962C8B-B14F-4D97-AF65-F5344CB8AC3E}">
        <p14:creationId xmlns:p14="http://schemas.microsoft.com/office/powerpoint/2010/main" val="37703440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To sum it all up, handling the overweight issue in Birmingham will require a combination of efforts between community participation, e-technology and good policy. The high rates of obesity and associated health risks justify holistic approaches (Public Health England, 2020). We are using digital technologies to encourage healthy lifestyle habits in our project and we want the involvement of different stakeholders (NHS, 2019). Our aim is to establish an inclusive framework for sustainable community development by increasing fund allocations, improving education systems as well as enhancing collaboration among partners as outlined by this group (Birmingham City Council, 2018). Working together can make a difference in terms of health and well-being improvements across Birmingham(National Health Service, 2020)</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13</a:t>
            </a:fld>
            <a:endParaRPr lang="en-US"/>
          </a:p>
        </p:txBody>
      </p:sp>
    </p:spTree>
    <p:extLst>
      <p:ext uri="{BB962C8B-B14F-4D97-AF65-F5344CB8AC3E}">
        <p14:creationId xmlns:p14="http://schemas.microsoft.com/office/powerpoint/2010/main" val="12527042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01/08/2024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01/08/2024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01/08/2024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01/08/2024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01/08/2024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01/08/2024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01/08/2024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01/08/2024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01/08/2024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01/08/2024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01/08/2024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01/08/2024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1.xml" /><Relationship Id="rId1" Type="http://schemas.openxmlformats.org/officeDocument/2006/relationships/slideLayout" Target="../slideLayouts/slideLayout2.xml" /><Relationship Id="rId4" Type="http://schemas.openxmlformats.org/officeDocument/2006/relationships/image" Target="../media/image4.jpg" /></Relationships>
</file>

<file path=ppt/slides/_rels/slide3.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6.jp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4.xml" /><Relationship Id="rId1" Type="http://schemas.openxmlformats.org/officeDocument/2006/relationships/slideLayout" Target="../slideLayouts/slideLayout2.xml" /><Relationship Id="rId4" Type="http://schemas.openxmlformats.org/officeDocument/2006/relationships/image" Target="../media/image8.jpeg"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8.xml" /><Relationship Id="rId1" Type="http://schemas.openxmlformats.org/officeDocument/2006/relationships/slideLayout" Target="../slideLayouts/slideLayout2.xml" /><Relationship Id="rId4" Type="http://schemas.openxmlformats.org/officeDocument/2006/relationships/image" Target="../media/image11.jpeg" /></Relationships>
</file>

<file path=ppt/slides/_rels/slide10.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13.jpe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1124744"/>
            <a:ext cx="7992888" cy="1470025"/>
          </a:xfrm>
        </p:spPr>
        <p:txBody>
          <a:bodyPr>
            <a:noAutofit/>
          </a:bodyPr>
          <a:lstStyle/>
          <a:p>
            <a:pPr marL="0" indent="0"/>
            <a:r>
              <a:rPr lang="en-GB" altLang="en-US" b="1" dirty="0">
                <a:solidFill>
                  <a:schemeClr val="bg1"/>
                </a:solidFill>
              </a:rPr>
              <a:t>Community development</a:t>
            </a:r>
          </a:p>
        </p:txBody>
      </p:sp>
      <p:sp>
        <p:nvSpPr>
          <p:cNvPr id="3" name="TextBox 2">
            <a:extLst>
              <a:ext uri="{FF2B5EF4-FFF2-40B4-BE49-F238E27FC236}">
                <a16:creationId xmlns:a16="http://schemas.microsoft.com/office/drawing/2014/main" id="{9D1C96DE-C090-4E6B-AC0B-470FD4653840}"/>
              </a:ext>
            </a:extLst>
          </p:cNvPr>
          <p:cNvSpPr txBox="1"/>
          <p:nvPr/>
        </p:nvSpPr>
        <p:spPr>
          <a:xfrm>
            <a:off x="2051720" y="2542374"/>
            <a:ext cx="5040560" cy="707886"/>
          </a:xfrm>
          <a:prstGeom prst="rect">
            <a:avLst/>
          </a:prstGeom>
          <a:noFill/>
        </p:spPr>
        <p:txBody>
          <a:bodyPr wrap="square" rtlCol="0">
            <a:spAutoFit/>
          </a:bodyPr>
          <a:lstStyle/>
          <a:p>
            <a:pPr algn="ctr"/>
            <a:r>
              <a:rPr lang="en-GB" sz="4000" b="1" dirty="0">
                <a:solidFill>
                  <a:schemeClr val="bg1"/>
                </a:solidFill>
              </a:rPr>
              <a:t>Assignment 1</a:t>
            </a:r>
          </a:p>
        </p:txBody>
      </p:sp>
      <p:sp>
        <p:nvSpPr>
          <p:cNvPr id="4" name="TextBox 3">
            <a:extLst>
              <a:ext uri="{FF2B5EF4-FFF2-40B4-BE49-F238E27FC236}">
                <a16:creationId xmlns:a16="http://schemas.microsoft.com/office/drawing/2014/main" id="{32BEA5DA-0D58-4D45-AA33-3F9914AEAD5C}"/>
              </a:ext>
            </a:extLst>
          </p:cNvPr>
          <p:cNvSpPr txBox="1"/>
          <p:nvPr/>
        </p:nvSpPr>
        <p:spPr>
          <a:xfrm>
            <a:off x="1259632" y="3631212"/>
            <a:ext cx="6840760" cy="707886"/>
          </a:xfrm>
          <a:prstGeom prst="rect">
            <a:avLst/>
          </a:prstGeom>
          <a:noFill/>
        </p:spPr>
        <p:txBody>
          <a:bodyPr wrap="square" rtlCol="0">
            <a:spAutoFit/>
          </a:bodyPr>
          <a:lstStyle/>
          <a:p>
            <a:pPr algn="ctr"/>
            <a:r>
              <a:rPr lang="en-GB" sz="2000" b="1" dirty="0">
                <a:solidFill>
                  <a:schemeClr val="bg1"/>
                </a:solidFill>
              </a:rPr>
              <a:t>Project Name: Community Care and Development Project on Obesity in Birmingham</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DAD26-D490-09D2-3E4E-A5EB817CDA63}"/>
              </a:ext>
            </a:extLst>
          </p:cNvPr>
          <p:cNvSpPr>
            <a:spLocks noGrp="1"/>
          </p:cNvSpPr>
          <p:nvPr>
            <p:ph type="title"/>
          </p:nvPr>
        </p:nvSpPr>
        <p:spPr>
          <a:xfrm>
            <a:off x="457200" y="154444"/>
            <a:ext cx="8229600" cy="620688"/>
          </a:xfrm>
        </p:spPr>
        <p:txBody>
          <a:bodyPr>
            <a:normAutofit/>
          </a:bodyPr>
          <a:lstStyle/>
          <a:p>
            <a:r>
              <a:rPr lang="en-GB" sz="2500" b="1" dirty="0"/>
              <a:t>Introduction</a:t>
            </a:r>
          </a:p>
        </p:txBody>
      </p:sp>
      <p:sp>
        <p:nvSpPr>
          <p:cNvPr id="4" name="Rectangle 1">
            <a:extLst>
              <a:ext uri="{FF2B5EF4-FFF2-40B4-BE49-F238E27FC236}">
                <a16:creationId xmlns:a16="http://schemas.microsoft.com/office/drawing/2014/main" id="{DE46B100-E679-4F38-8666-A974FD0C800D}"/>
              </a:ext>
            </a:extLst>
          </p:cNvPr>
          <p:cNvSpPr>
            <a:spLocks noGrp="1" noChangeArrowheads="1"/>
          </p:cNvSpPr>
          <p:nvPr>
            <p:ph idx="1"/>
          </p:nvPr>
        </p:nvSpPr>
        <p:spPr bwMode="auto">
          <a:xfrm>
            <a:off x="228600" y="3472662"/>
            <a:ext cx="8686800"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Project Title:</a:t>
            </a:r>
            <a:r>
              <a:rPr kumimoji="0" lang="en-US" altLang="en-US" sz="1800" b="0" i="0" u="none" strike="noStrike" cap="none" normalizeH="0" baseline="0" dirty="0">
                <a:ln>
                  <a:noFill/>
                </a:ln>
                <a:solidFill>
                  <a:schemeClr val="tx1"/>
                </a:solidFill>
                <a:effectLst/>
                <a:latin typeface="Arial" panose="020B0604020202020204" pitchFamily="34" charset="0"/>
              </a:rPr>
              <a:t> Community Care and Development Project on Obesity in Birmingham</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Aim:</a:t>
            </a:r>
            <a:r>
              <a:rPr kumimoji="0" lang="en-US" altLang="en-US" sz="1800" b="0" i="0" u="none" strike="noStrike" cap="none" normalizeH="0" baseline="0" dirty="0">
                <a:ln>
                  <a:noFill/>
                </a:ln>
                <a:solidFill>
                  <a:schemeClr val="tx1"/>
                </a:solidFill>
                <a:effectLst/>
                <a:latin typeface="Arial" panose="020B0604020202020204" pitchFamily="34" charset="0"/>
              </a:rPr>
              <a:t> Assess and address obesity in the Birmingham community</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Issues Addressed:</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355600" marR="0" lvl="0" indent="-177800" algn="l" defTabSz="914400" rtl="0" eaLnBrk="0" fontAlgn="base" latinLnBrk="0" hangingPunct="0">
              <a:lnSpc>
                <a:spcPct val="100000"/>
              </a:lnSpc>
              <a:spcBef>
                <a:spcPct val="0"/>
              </a:spcBef>
              <a:spcAft>
                <a:spcPct val="0"/>
              </a:spcAft>
              <a:buClrTx/>
              <a:buSzTx/>
              <a:buFontTx/>
              <a:buChar char="•"/>
            </a:pPr>
            <a:r>
              <a:rPr kumimoji="0" lang="en-US" altLang="en-US" sz="1800" b="0" i="0" u="none" strike="noStrike" cap="none" normalizeH="0" baseline="0" dirty="0">
                <a:ln>
                  <a:noFill/>
                </a:ln>
                <a:solidFill>
                  <a:schemeClr val="tx1"/>
                </a:solidFill>
                <a:effectLst/>
                <a:latin typeface="Arial" panose="020B0604020202020204" pitchFamily="34" charset="0"/>
              </a:rPr>
              <a:t>High obesity prevalence in Birmingham</a:t>
            </a:r>
          </a:p>
          <a:p>
            <a:pPr marL="355600" marR="0" lvl="0" indent="-177800" algn="l" defTabSz="914400" rtl="0" eaLnBrk="0" fontAlgn="base" latinLnBrk="0" hangingPunct="0">
              <a:lnSpc>
                <a:spcPct val="100000"/>
              </a:lnSpc>
              <a:spcBef>
                <a:spcPct val="0"/>
              </a:spcBef>
              <a:spcAft>
                <a:spcPct val="0"/>
              </a:spcAft>
              <a:buClrTx/>
              <a:buSzTx/>
              <a:buFontTx/>
              <a:buChar char="•"/>
            </a:pPr>
            <a:r>
              <a:rPr kumimoji="0" lang="en-US" altLang="en-US" sz="1800" b="0" i="0" u="none" strike="noStrike" cap="none" normalizeH="0" baseline="0" dirty="0">
                <a:ln>
                  <a:noFill/>
                </a:ln>
                <a:solidFill>
                  <a:schemeClr val="tx1"/>
                </a:solidFill>
                <a:effectLst/>
                <a:latin typeface="Arial" panose="020B0604020202020204" pitchFamily="34" charset="0"/>
              </a:rPr>
              <a:t>Associated health risks, such as diabetes and heart disease</a:t>
            </a:r>
          </a:p>
          <a:p>
            <a:pPr marL="355600" marR="0" lvl="0" indent="-177800" algn="l" defTabSz="914400" rtl="0" eaLnBrk="0" fontAlgn="base" latinLnBrk="0" hangingPunct="0">
              <a:lnSpc>
                <a:spcPct val="100000"/>
              </a:lnSpc>
              <a:spcBef>
                <a:spcPct val="0"/>
              </a:spcBef>
              <a:spcAft>
                <a:spcPct val="0"/>
              </a:spcAft>
              <a:buClrTx/>
              <a:buSzTx/>
              <a:buFontTx/>
              <a:buChar char="•"/>
            </a:pPr>
            <a:r>
              <a:rPr kumimoji="0" lang="en-US" altLang="en-US" sz="1800" b="0" i="0" u="none" strike="noStrike" cap="none" normalizeH="0" baseline="0" dirty="0">
                <a:ln>
                  <a:noFill/>
                </a:ln>
                <a:solidFill>
                  <a:schemeClr val="tx1"/>
                </a:solidFill>
                <a:effectLst/>
                <a:latin typeface="Arial" panose="020B0604020202020204" pitchFamily="34" charset="0"/>
              </a:rPr>
              <a:t>Community support mechanisms and initiatives</a:t>
            </a:r>
          </a:p>
        </p:txBody>
      </p:sp>
      <p:pic>
        <p:nvPicPr>
          <p:cNvPr id="6" name="Picture 5">
            <a:extLst>
              <a:ext uri="{FF2B5EF4-FFF2-40B4-BE49-F238E27FC236}">
                <a16:creationId xmlns:a16="http://schemas.microsoft.com/office/drawing/2014/main" id="{2FC8AF4A-D005-449C-8243-46F88DA9948F}"/>
              </a:ext>
            </a:extLst>
          </p:cNvPr>
          <p:cNvPicPr>
            <a:picLocks noChangeAspect="1"/>
          </p:cNvPicPr>
          <p:nvPr/>
        </p:nvPicPr>
        <p:blipFill>
          <a:blip r:embed="rId3" cstate="print">
            <a:clrChange>
              <a:clrFrom>
                <a:srgbClr val="F6EEDB"/>
              </a:clrFrom>
              <a:clrTo>
                <a:srgbClr val="F6EEDB">
                  <a:alpha val="0"/>
                </a:srgbClr>
              </a:clrTo>
            </a:clrChange>
            <a:extLst>
              <a:ext uri="{28A0092B-C50C-407E-A947-70E740481C1C}">
                <a14:useLocalDpi xmlns:a14="http://schemas.microsoft.com/office/drawing/2010/main" val="0"/>
              </a:ext>
            </a:extLst>
          </a:blip>
          <a:stretch>
            <a:fillRect/>
          </a:stretch>
        </p:blipFill>
        <p:spPr>
          <a:xfrm>
            <a:off x="1547664" y="1324169"/>
            <a:ext cx="2399184" cy="1599456"/>
          </a:xfrm>
          <a:prstGeom prst="rect">
            <a:avLst/>
          </a:prstGeom>
        </p:spPr>
      </p:pic>
      <p:pic>
        <p:nvPicPr>
          <p:cNvPr id="8" name="Picture 7">
            <a:extLst>
              <a:ext uri="{FF2B5EF4-FFF2-40B4-BE49-F238E27FC236}">
                <a16:creationId xmlns:a16="http://schemas.microsoft.com/office/drawing/2014/main" id="{1CC49BC1-7E39-45CD-A11D-FC26C3C17A82}"/>
              </a:ext>
            </a:extLst>
          </p:cNvPr>
          <p:cNvPicPr>
            <a:picLocks noChangeAspect="1"/>
          </p:cNvPicPr>
          <p:nvPr/>
        </p:nvPicPr>
        <p:blipFill rotWithShape="1">
          <a:blip r:embed="rId4" cstate="print">
            <a:clrChange>
              <a:clrFrom>
                <a:srgbClr val="FFF7E4"/>
              </a:clrFrom>
              <a:clrTo>
                <a:srgbClr val="FFF7E4">
                  <a:alpha val="0"/>
                </a:srgbClr>
              </a:clrTo>
            </a:clrChange>
            <a:extLst>
              <a:ext uri="{28A0092B-C50C-407E-A947-70E740481C1C}">
                <a14:useLocalDpi xmlns:a14="http://schemas.microsoft.com/office/drawing/2010/main" val="0"/>
              </a:ext>
            </a:extLst>
          </a:blip>
          <a:srcRect b="12364"/>
          <a:stretch/>
        </p:blipFill>
        <p:spPr>
          <a:xfrm>
            <a:off x="4139952" y="1005347"/>
            <a:ext cx="3779912" cy="2237100"/>
          </a:xfrm>
          <a:prstGeom prst="rect">
            <a:avLst/>
          </a:prstGeom>
        </p:spPr>
      </p:pic>
    </p:spTree>
    <p:extLst>
      <p:ext uri="{BB962C8B-B14F-4D97-AF65-F5344CB8AC3E}">
        <p14:creationId xmlns:p14="http://schemas.microsoft.com/office/powerpoint/2010/main" val="27958735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2A022-09AA-C9ED-5450-56B7A8A450E3}"/>
              </a:ext>
            </a:extLst>
          </p:cNvPr>
          <p:cNvSpPr>
            <a:spLocks noGrp="1"/>
          </p:cNvSpPr>
          <p:nvPr>
            <p:ph type="title"/>
          </p:nvPr>
        </p:nvSpPr>
        <p:spPr>
          <a:xfrm>
            <a:off x="457200" y="499340"/>
            <a:ext cx="8229600" cy="490066"/>
          </a:xfrm>
        </p:spPr>
        <p:txBody>
          <a:bodyPr>
            <a:normAutofit/>
          </a:bodyPr>
          <a:lstStyle/>
          <a:p>
            <a:r>
              <a:rPr lang="en-GB" sz="2500" b="1" dirty="0"/>
              <a:t>Demographic of the Selected Area</a:t>
            </a:r>
          </a:p>
        </p:txBody>
      </p:sp>
      <p:sp>
        <p:nvSpPr>
          <p:cNvPr id="4" name="Rectangle 1">
            <a:extLst>
              <a:ext uri="{FF2B5EF4-FFF2-40B4-BE49-F238E27FC236}">
                <a16:creationId xmlns:a16="http://schemas.microsoft.com/office/drawing/2014/main" id="{AF84937C-E27A-4BC5-951B-C3C18F84A869}"/>
              </a:ext>
            </a:extLst>
          </p:cNvPr>
          <p:cNvSpPr>
            <a:spLocks noGrp="1" noChangeArrowheads="1"/>
          </p:cNvSpPr>
          <p:nvPr>
            <p:ph idx="1"/>
          </p:nvPr>
        </p:nvSpPr>
        <p:spPr bwMode="auto">
          <a:xfrm>
            <a:off x="487891" y="1379816"/>
            <a:ext cx="5198924" cy="31393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Population:</a:t>
            </a:r>
            <a:r>
              <a:rPr lang="en-US" altLang="en-US" sz="1800" dirty="0">
                <a:latin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rPr>
              <a:t>Approximately 1.14 million residents</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Ethnicity:</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355600" marR="0" lvl="0" indent="-173038"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White: 57%</a:t>
            </a:r>
          </a:p>
          <a:p>
            <a:pPr marL="355600" marR="0" lvl="0" indent="-173038"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Asian: 27%</a:t>
            </a:r>
          </a:p>
          <a:p>
            <a:pPr marL="355600" marR="0" lvl="0" indent="-173038"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Black: 9%</a:t>
            </a:r>
          </a:p>
          <a:p>
            <a:pPr marL="355600" marR="0" lvl="0" indent="-173038"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Mixed and Other: 7%</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Religion:</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355600" marR="0" lvl="0" indent="-173038"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Christian: 46%</a:t>
            </a:r>
          </a:p>
          <a:p>
            <a:pPr marL="355600" marR="0" lvl="0" indent="-173038"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Muslim: 22%</a:t>
            </a:r>
          </a:p>
          <a:p>
            <a:pPr marL="355600" marR="0" lvl="0" indent="-173038"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No Religion: 19%</a:t>
            </a:r>
          </a:p>
          <a:p>
            <a:pPr marL="355600" marR="0" lvl="0" indent="-173038"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Other: 13%</a:t>
            </a:r>
          </a:p>
        </p:txBody>
      </p:sp>
      <p:sp>
        <p:nvSpPr>
          <p:cNvPr id="5" name="Rectangle 1">
            <a:extLst>
              <a:ext uri="{FF2B5EF4-FFF2-40B4-BE49-F238E27FC236}">
                <a16:creationId xmlns:a16="http://schemas.microsoft.com/office/drawing/2014/main" id="{2D1BF7EB-503E-4702-8FFC-D967B5FE6756}"/>
              </a:ext>
            </a:extLst>
          </p:cNvPr>
          <p:cNvSpPr txBox="1">
            <a:spLocks noChangeArrowheads="1"/>
          </p:cNvSpPr>
          <p:nvPr/>
        </p:nvSpPr>
        <p:spPr bwMode="auto">
          <a:xfrm>
            <a:off x="3635896" y="2136338"/>
            <a:ext cx="4724370"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sp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eaLnBrk="0" fontAlgn="base" hangingPunct="0">
              <a:spcBef>
                <a:spcPct val="0"/>
              </a:spcBef>
              <a:spcAft>
                <a:spcPct val="0"/>
              </a:spcAft>
              <a:buNone/>
            </a:pPr>
            <a:r>
              <a:rPr lang="en-US" altLang="en-US" sz="1800" b="1" dirty="0">
                <a:latin typeface="Arial" panose="020B0604020202020204" pitchFamily="34" charset="0"/>
              </a:rPr>
              <a:t>Age Distribution:</a:t>
            </a:r>
            <a:endParaRPr lang="en-US" altLang="en-US" sz="1800" dirty="0">
              <a:latin typeface="Arial" panose="020B0604020202020204" pitchFamily="34" charset="0"/>
            </a:endParaRPr>
          </a:p>
          <a:p>
            <a:pPr marL="355600" indent="-173038" eaLnBrk="0" fontAlgn="base" hangingPunct="0">
              <a:spcBef>
                <a:spcPct val="0"/>
              </a:spcBef>
              <a:spcAft>
                <a:spcPct val="0"/>
              </a:spcAft>
              <a:buFontTx/>
              <a:buChar char="•"/>
            </a:pPr>
            <a:r>
              <a:rPr lang="en-US" altLang="en-US" sz="1800" dirty="0">
                <a:latin typeface="Arial" panose="020B0604020202020204" pitchFamily="34" charset="0"/>
              </a:rPr>
              <a:t>Children (0-14): 18%</a:t>
            </a:r>
          </a:p>
          <a:p>
            <a:pPr marL="355600" indent="-173038" eaLnBrk="0" fontAlgn="base" hangingPunct="0">
              <a:spcBef>
                <a:spcPct val="0"/>
              </a:spcBef>
              <a:spcAft>
                <a:spcPct val="0"/>
              </a:spcAft>
              <a:buFontTx/>
              <a:buChar char="•"/>
            </a:pPr>
            <a:r>
              <a:rPr lang="en-US" altLang="en-US" sz="1800" dirty="0">
                <a:latin typeface="Arial" panose="020B0604020202020204" pitchFamily="34" charset="0"/>
              </a:rPr>
              <a:t>Working Age (15-64): 65%</a:t>
            </a:r>
          </a:p>
          <a:p>
            <a:pPr marL="355600" indent="-173038" eaLnBrk="0" fontAlgn="base" hangingPunct="0">
              <a:spcBef>
                <a:spcPct val="0"/>
              </a:spcBef>
              <a:spcAft>
                <a:spcPct val="0"/>
              </a:spcAft>
              <a:buFontTx/>
              <a:buChar char="•"/>
            </a:pPr>
            <a:r>
              <a:rPr lang="en-US" altLang="en-US" sz="1800" dirty="0">
                <a:latin typeface="Arial" panose="020B0604020202020204" pitchFamily="34" charset="0"/>
              </a:rPr>
              <a:t>Elderly (65+): 17%</a:t>
            </a:r>
          </a:p>
          <a:p>
            <a:pPr marL="0" indent="0" eaLnBrk="0" fontAlgn="base" hangingPunct="0">
              <a:spcBef>
                <a:spcPct val="0"/>
              </a:spcBef>
              <a:spcAft>
                <a:spcPct val="0"/>
              </a:spcAft>
              <a:buNone/>
            </a:pPr>
            <a:r>
              <a:rPr lang="en-US" altLang="en-US" sz="1800" b="1" dirty="0">
                <a:latin typeface="Arial" panose="020B0604020202020204" pitchFamily="34" charset="0"/>
              </a:rPr>
              <a:t>Economic Factors:</a:t>
            </a:r>
            <a:endParaRPr lang="en-US" altLang="en-US" sz="1800" dirty="0">
              <a:latin typeface="Arial" panose="020B0604020202020204" pitchFamily="34" charset="0"/>
            </a:endParaRPr>
          </a:p>
          <a:p>
            <a:pPr marL="355600" indent="-173038" eaLnBrk="0" fontAlgn="base" hangingPunct="0">
              <a:spcBef>
                <a:spcPct val="0"/>
              </a:spcBef>
              <a:spcAft>
                <a:spcPct val="0"/>
              </a:spcAft>
              <a:buFontTx/>
              <a:buChar char="•"/>
            </a:pPr>
            <a:r>
              <a:rPr lang="en-US" altLang="en-US" sz="1800" dirty="0">
                <a:latin typeface="Arial" panose="020B0604020202020204" pitchFamily="34" charset="0"/>
              </a:rPr>
              <a:t>Average Household Income: £30,000</a:t>
            </a:r>
          </a:p>
          <a:p>
            <a:pPr marL="355600" indent="-173038" eaLnBrk="0" fontAlgn="base" hangingPunct="0">
              <a:spcBef>
                <a:spcPct val="0"/>
              </a:spcBef>
              <a:spcAft>
                <a:spcPct val="0"/>
              </a:spcAft>
              <a:buFontTx/>
              <a:buChar char="•"/>
            </a:pPr>
            <a:r>
              <a:rPr lang="en-US" altLang="en-US" sz="1800" dirty="0">
                <a:latin typeface="Arial" panose="020B0604020202020204" pitchFamily="34" charset="0"/>
              </a:rPr>
              <a:t>Unemployment Rate: 7%</a:t>
            </a:r>
          </a:p>
          <a:p>
            <a:pPr marL="355600" indent="-173038" eaLnBrk="0" fontAlgn="base" hangingPunct="0">
              <a:spcBef>
                <a:spcPct val="0"/>
              </a:spcBef>
              <a:spcAft>
                <a:spcPct val="0"/>
              </a:spcAft>
              <a:buFontTx/>
              <a:buChar char="•"/>
            </a:pPr>
            <a:r>
              <a:rPr lang="en-US" altLang="en-US" sz="1800" dirty="0">
                <a:latin typeface="Arial" panose="020B0604020202020204" pitchFamily="34" charset="0"/>
              </a:rPr>
              <a:t>Deprivation Levels: High in certain wards</a:t>
            </a:r>
          </a:p>
          <a:p>
            <a:pPr marL="0" indent="0" eaLnBrk="0" fontAlgn="base" hangingPunct="0">
              <a:spcBef>
                <a:spcPct val="0"/>
              </a:spcBef>
              <a:spcAft>
                <a:spcPct val="0"/>
              </a:spcAft>
              <a:buFontTx/>
              <a:buNone/>
            </a:pPr>
            <a:endParaRPr lang="en-US" altLang="en-US" sz="1800" dirty="0">
              <a:latin typeface="Arial" panose="020B0604020202020204" pitchFamily="34" charset="0"/>
            </a:endParaRPr>
          </a:p>
        </p:txBody>
      </p:sp>
      <p:grpSp>
        <p:nvGrpSpPr>
          <p:cNvPr id="9" name="Group 8">
            <a:extLst>
              <a:ext uri="{FF2B5EF4-FFF2-40B4-BE49-F238E27FC236}">
                <a16:creationId xmlns:a16="http://schemas.microsoft.com/office/drawing/2014/main" id="{7312E6C5-A812-46FD-9487-29AAD03F4625}"/>
              </a:ext>
            </a:extLst>
          </p:cNvPr>
          <p:cNvGrpSpPr/>
          <p:nvPr/>
        </p:nvGrpSpPr>
        <p:grpSpPr>
          <a:xfrm>
            <a:off x="6732240" y="1226859"/>
            <a:ext cx="1923869" cy="2202142"/>
            <a:chOff x="6732240" y="1226859"/>
            <a:chExt cx="1923869" cy="2202142"/>
          </a:xfrm>
        </p:grpSpPr>
        <p:pic>
          <p:nvPicPr>
            <p:cNvPr id="7" name="Picture 6">
              <a:extLst>
                <a:ext uri="{FF2B5EF4-FFF2-40B4-BE49-F238E27FC236}">
                  <a16:creationId xmlns:a16="http://schemas.microsoft.com/office/drawing/2014/main" id="{CA80CB83-CAF9-4825-AF64-E8B5CCF665FC}"/>
                </a:ext>
              </a:extLst>
            </p:cNvPr>
            <p:cNvPicPr>
              <a:picLocks noChangeAspect="1"/>
            </p:cNvPicPr>
            <p:nvPr/>
          </p:nvPicPr>
          <p:blipFill rotWithShape="1">
            <a:blip r:embed="rId3">
              <a:clrChange>
                <a:clrFrom>
                  <a:srgbClr val="F2F2F2"/>
                </a:clrFrom>
                <a:clrTo>
                  <a:srgbClr val="F2F2F2">
                    <a:alpha val="0"/>
                  </a:srgbClr>
                </a:clrTo>
              </a:clrChange>
              <a:extLst>
                <a:ext uri="{28A0092B-C50C-407E-A947-70E740481C1C}">
                  <a14:useLocalDpi xmlns:a14="http://schemas.microsoft.com/office/drawing/2010/main" val="0"/>
                </a:ext>
              </a:extLst>
            </a:blip>
            <a:srcRect l="23082" t="8000" r="22913" b="6372"/>
            <a:stretch/>
          </p:blipFill>
          <p:spPr>
            <a:xfrm>
              <a:off x="6804248" y="1226859"/>
              <a:ext cx="1851861" cy="2202142"/>
            </a:xfrm>
            <a:prstGeom prst="rect">
              <a:avLst/>
            </a:prstGeom>
          </p:spPr>
        </p:pic>
        <p:sp>
          <p:nvSpPr>
            <p:cNvPr id="8" name="Rectangle 7">
              <a:extLst>
                <a:ext uri="{FF2B5EF4-FFF2-40B4-BE49-F238E27FC236}">
                  <a16:creationId xmlns:a16="http://schemas.microsoft.com/office/drawing/2014/main" id="{CD5403D9-FA96-44FD-B1EF-B7A38CB75A09}"/>
                </a:ext>
              </a:extLst>
            </p:cNvPr>
            <p:cNvSpPr/>
            <p:nvPr/>
          </p:nvSpPr>
          <p:spPr>
            <a:xfrm>
              <a:off x="6732240" y="1226859"/>
              <a:ext cx="648072" cy="2579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40561297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D19E5-AC55-54FD-E00B-89D6CD59399C}"/>
              </a:ext>
            </a:extLst>
          </p:cNvPr>
          <p:cNvSpPr>
            <a:spLocks noGrp="1"/>
          </p:cNvSpPr>
          <p:nvPr>
            <p:ph type="title"/>
          </p:nvPr>
        </p:nvSpPr>
        <p:spPr>
          <a:xfrm>
            <a:off x="457200" y="289709"/>
            <a:ext cx="8229600" cy="418058"/>
          </a:xfrm>
        </p:spPr>
        <p:txBody>
          <a:bodyPr>
            <a:normAutofit fontScale="90000"/>
          </a:bodyPr>
          <a:lstStyle/>
          <a:p>
            <a:r>
              <a:rPr lang="en-GB" sz="2500" b="1" dirty="0"/>
              <a:t>Stakeholders Involved in the Program </a:t>
            </a:r>
          </a:p>
        </p:txBody>
      </p:sp>
      <p:sp>
        <p:nvSpPr>
          <p:cNvPr id="4" name="Rectangle 1">
            <a:extLst>
              <a:ext uri="{FF2B5EF4-FFF2-40B4-BE49-F238E27FC236}">
                <a16:creationId xmlns:a16="http://schemas.microsoft.com/office/drawing/2014/main" id="{EECA9C79-5E9A-441E-919B-633F7223CA9E}"/>
              </a:ext>
            </a:extLst>
          </p:cNvPr>
          <p:cNvSpPr>
            <a:spLocks noGrp="1" noChangeArrowheads="1"/>
          </p:cNvSpPr>
          <p:nvPr>
            <p:ph idx="1"/>
          </p:nvPr>
        </p:nvSpPr>
        <p:spPr bwMode="auto">
          <a:xfrm>
            <a:off x="608979" y="1052736"/>
            <a:ext cx="3098925" cy="31393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Community Members: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Residents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Families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Individuals</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Healthcare Providers: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Local clinics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Hospitals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General Practitioners (GPs)</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Local Government:</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Birmingham City Council</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Public health officials</a:t>
            </a:r>
          </a:p>
        </p:txBody>
      </p:sp>
      <p:sp>
        <p:nvSpPr>
          <p:cNvPr id="5" name="Rectangle 1">
            <a:extLst>
              <a:ext uri="{FF2B5EF4-FFF2-40B4-BE49-F238E27FC236}">
                <a16:creationId xmlns:a16="http://schemas.microsoft.com/office/drawing/2014/main" id="{835287CE-2329-47CD-B523-CA85DBD44963}"/>
              </a:ext>
            </a:extLst>
          </p:cNvPr>
          <p:cNvSpPr txBox="1">
            <a:spLocks noChangeArrowheads="1"/>
          </p:cNvSpPr>
          <p:nvPr/>
        </p:nvSpPr>
        <p:spPr bwMode="auto">
          <a:xfrm>
            <a:off x="3707904" y="1052736"/>
            <a:ext cx="3124638"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sp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eaLnBrk="0" fontAlgn="base" hangingPunct="0">
              <a:spcBef>
                <a:spcPct val="0"/>
              </a:spcBef>
              <a:spcAft>
                <a:spcPct val="0"/>
              </a:spcAft>
              <a:buNone/>
            </a:pPr>
            <a:r>
              <a:rPr lang="en-US" altLang="en-US" sz="1800" b="1" dirty="0">
                <a:latin typeface="Arial" panose="020B0604020202020204" pitchFamily="34" charset="0"/>
              </a:rPr>
              <a:t>Educational Institutions:</a:t>
            </a:r>
            <a:endParaRPr lang="en-US" altLang="en-US" sz="1800" dirty="0">
              <a:latin typeface="Arial" panose="020B0604020202020204" pitchFamily="34" charset="0"/>
            </a:endParaRPr>
          </a:p>
          <a:p>
            <a:pPr marL="0" indent="0" eaLnBrk="0" fontAlgn="base" hangingPunct="0">
              <a:spcBef>
                <a:spcPct val="0"/>
              </a:spcBef>
              <a:spcAft>
                <a:spcPct val="0"/>
              </a:spcAft>
              <a:buFontTx/>
              <a:buChar char="•"/>
            </a:pPr>
            <a:r>
              <a:rPr lang="en-US" altLang="en-US" sz="1800" dirty="0">
                <a:latin typeface="Arial" panose="020B0604020202020204" pitchFamily="34" charset="0"/>
              </a:rPr>
              <a:t>Schools</a:t>
            </a:r>
          </a:p>
          <a:p>
            <a:pPr marL="0" indent="0" eaLnBrk="0" fontAlgn="base" hangingPunct="0">
              <a:spcBef>
                <a:spcPct val="0"/>
              </a:spcBef>
              <a:spcAft>
                <a:spcPct val="0"/>
              </a:spcAft>
              <a:buFontTx/>
              <a:buChar char="•"/>
            </a:pPr>
            <a:r>
              <a:rPr lang="en-US" altLang="en-US" sz="1800" dirty="0">
                <a:latin typeface="Arial" panose="020B0604020202020204" pitchFamily="34" charset="0"/>
              </a:rPr>
              <a:t>Universities</a:t>
            </a:r>
          </a:p>
          <a:p>
            <a:pPr marL="0" indent="0" eaLnBrk="0" fontAlgn="base" hangingPunct="0">
              <a:spcBef>
                <a:spcPct val="0"/>
              </a:spcBef>
              <a:spcAft>
                <a:spcPct val="0"/>
              </a:spcAft>
              <a:buNone/>
            </a:pPr>
            <a:r>
              <a:rPr lang="en-US" altLang="en-US" sz="1800" b="1" dirty="0">
                <a:latin typeface="Arial" panose="020B0604020202020204" pitchFamily="34" charset="0"/>
              </a:rPr>
              <a:t>Non-Profit Organizations:</a:t>
            </a:r>
            <a:endParaRPr lang="en-US" altLang="en-US" sz="1800" dirty="0">
              <a:latin typeface="Arial" panose="020B0604020202020204" pitchFamily="34" charset="0"/>
            </a:endParaRPr>
          </a:p>
          <a:p>
            <a:pPr marL="0" indent="0" eaLnBrk="0" fontAlgn="base" hangingPunct="0">
              <a:spcBef>
                <a:spcPct val="0"/>
              </a:spcBef>
              <a:spcAft>
                <a:spcPct val="0"/>
              </a:spcAft>
              <a:buFontTx/>
              <a:buChar char="•"/>
            </a:pPr>
            <a:r>
              <a:rPr lang="en-US" altLang="en-US" sz="1800" dirty="0">
                <a:latin typeface="Arial" panose="020B0604020202020204" pitchFamily="34" charset="0"/>
              </a:rPr>
              <a:t>Health charities</a:t>
            </a:r>
          </a:p>
          <a:p>
            <a:pPr marL="0" indent="0" eaLnBrk="0" fontAlgn="base" hangingPunct="0">
              <a:spcBef>
                <a:spcPct val="0"/>
              </a:spcBef>
              <a:spcAft>
                <a:spcPct val="0"/>
              </a:spcAft>
              <a:buFontTx/>
              <a:buChar char="•"/>
            </a:pPr>
            <a:r>
              <a:rPr lang="en-US" altLang="en-US" sz="1800" dirty="0">
                <a:latin typeface="Arial" panose="020B0604020202020204" pitchFamily="34" charset="0"/>
              </a:rPr>
              <a:t>Community support groups</a:t>
            </a:r>
          </a:p>
          <a:p>
            <a:pPr marL="0" indent="0" eaLnBrk="0" fontAlgn="base" hangingPunct="0">
              <a:spcBef>
                <a:spcPct val="0"/>
              </a:spcBef>
              <a:spcAft>
                <a:spcPct val="0"/>
              </a:spcAft>
              <a:buNone/>
            </a:pPr>
            <a:r>
              <a:rPr lang="en-US" altLang="en-US" sz="1800" b="1" dirty="0">
                <a:latin typeface="Arial" panose="020B0604020202020204" pitchFamily="34" charset="0"/>
              </a:rPr>
              <a:t>Businesses:</a:t>
            </a:r>
            <a:endParaRPr lang="en-US" altLang="en-US" sz="1800" dirty="0">
              <a:latin typeface="Arial" panose="020B0604020202020204" pitchFamily="34" charset="0"/>
            </a:endParaRPr>
          </a:p>
          <a:p>
            <a:pPr marL="0" indent="0" eaLnBrk="0" fontAlgn="base" hangingPunct="0">
              <a:spcBef>
                <a:spcPct val="0"/>
              </a:spcBef>
              <a:spcAft>
                <a:spcPct val="0"/>
              </a:spcAft>
              <a:buFontTx/>
              <a:buChar char="•"/>
            </a:pPr>
            <a:r>
              <a:rPr lang="en-US" altLang="en-US" sz="1800" dirty="0">
                <a:latin typeface="Arial" panose="020B0604020202020204" pitchFamily="34" charset="0"/>
              </a:rPr>
              <a:t>Local grocery stores</a:t>
            </a:r>
          </a:p>
          <a:p>
            <a:pPr marL="0" indent="0" eaLnBrk="0" fontAlgn="base" hangingPunct="0">
              <a:spcBef>
                <a:spcPct val="0"/>
              </a:spcBef>
              <a:spcAft>
                <a:spcPct val="0"/>
              </a:spcAft>
              <a:buFontTx/>
              <a:buChar char="•"/>
            </a:pPr>
            <a:r>
              <a:rPr lang="en-US" altLang="en-US" sz="1800" dirty="0">
                <a:latin typeface="Arial" panose="020B0604020202020204" pitchFamily="34" charset="0"/>
              </a:rPr>
              <a:t>Fitness centers</a:t>
            </a:r>
          </a:p>
          <a:p>
            <a:pPr marL="0" indent="0" eaLnBrk="0" fontAlgn="base" hangingPunct="0">
              <a:spcBef>
                <a:spcPct val="0"/>
              </a:spcBef>
              <a:spcAft>
                <a:spcPct val="0"/>
              </a:spcAft>
              <a:buNone/>
            </a:pPr>
            <a:r>
              <a:rPr lang="en-US" altLang="en-US" sz="1800" b="1" dirty="0">
                <a:latin typeface="Arial" panose="020B0604020202020204" pitchFamily="34" charset="0"/>
              </a:rPr>
              <a:t>Technology Providers:</a:t>
            </a:r>
            <a:endParaRPr lang="en-US" altLang="en-US" sz="1800" dirty="0">
              <a:latin typeface="Arial" panose="020B0604020202020204" pitchFamily="34" charset="0"/>
            </a:endParaRPr>
          </a:p>
          <a:p>
            <a:pPr marL="0" indent="0" eaLnBrk="0" fontAlgn="base" hangingPunct="0">
              <a:spcBef>
                <a:spcPct val="0"/>
              </a:spcBef>
              <a:spcAft>
                <a:spcPct val="0"/>
              </a:spcAft>
              <a:buFontTx/>
              <a:buChar char="•"/>
            </a:pPr>
            <a:r>
              <a:rPr lang="en-US" altLang="en-US" sz="1800" dirty="0">
                <a:latin typeface="Arial" panose="020B0604020202020204" pitchFamily="34" charset="0"/>
              </a:rPr>
              <a:t>Developers of health apps</a:t>
            </a:r>
          </a:p>
          <a:p>
            <a:pPr marL="0" indent="0" eaLnBrk="0" fontAlgn="base" hangingPunct="0">
              <a:spcBef>
                <a:spcPct val="0"/>
              </a:spcBef>
              <a:spcAft>
                <a:spcPct val="0"/>
              </a:spcAft>
              <a:buFontTx/>
              <a:buChar char="•"/>
            </a:pPr>
            <a:r>
              <a:rPr lang="en-US" altLang="en-US" sz="1800" dirty="0">
                <a:latin typeface="Arial" panose="020B0604020202020204" pitchFamily="34" charset="0"/>
              </a:rPr>
              <a:t>Telehealth service providers</a:t>
            </a:r>
          </a:p>
          <a:p>
            <a:pPr marL="0" indent="0" eaLnBrk="0" fontAlgn="base" hangingPunct="0">
              <a:spcBef>
                <a:spcPct val="0"/>
              </a:spcBef>
              <a:spcAft>
                <a:spcPct val="0"/>
              </a:spcAft>
              <a:buFontTx/>
              <a:buNone/>
            </a:pPr>
            <a:endParaRPr lang="en-US" altLang="en-US" sz="1800" dirty="0">
              <a:latin typeface="Arial" panose="020B0604020202020204" pitchFamily="34" charset="0"/>
            </a:endParaRPr>
          </a:p>
        </p:txBody>
      </p:sp>
      <p:pic>
        <p:nvPicPr>
          <p:cNvPr id="7" name="Picture 6">
            <a:extLst>
              <a:ext uri="{FF2B5EF4-FFF2-40B4-BE49-F238E27FC236}">
                <a16:creationId xmlns:a16="http://schemas.microsoft.com/office/drawing/2014/main" id="{A02C4ECB-7BA4-4FDA-90FE-AD7C3F0202BC}"/>
              </a:ext>
            </a:extLst>
          </p:cNvPr>
          <p:cNvPicPr>
            <a:picLocks noChangeAspect="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696151" y="1340768"/>
            <a:ext cx="4195987" cy="2360243"/>
          </a:xfrm>
          <a:prstGeom prst="rect">
            <a:avLst/>
          </a:prstGeom>
        </p:spPr>
      </p:pic>
    </p:spTree>
    <p:extLst>
      <p:ext uri="{BB962C8B-B14F-4D97-AF65-F5344CB8AC3E}">
        <p14:creationId xmlns:p14="http://schemas.microsoft.com/office/powerpoint/2010/main" val="9555425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A043B-1F8B-0C61-16B2-3357984A5A00}"/>
              </a:ext>
            </a:extLst>
          </p:cNvPr>
          <p:cNvSpPr>
            <a:spLocks noGrp="1"/>
          </p:cNvSpPr>
          <p:nvPr>
            <p:ph type="title"/>
          </p:nvPr>
        </p:nvSpPr>
        <p:spPr>
          <a:xfrm>
            <a:off x="179512" y="44624"/>
            <a:ext cx="8856984" cy="576064"/>
          </a:xfrm>
        </p:spPr>
        <p:txBody>
          <a:bodyPr>
            <a:normAutofit/>
          </a:bodyPr>
          <a:lstStyle/>
          <a:p>
            <a:r>
              <a:rPr lang="en-GB" sz="2000" b="1" dirty="0"/>
              <a:t>Principles Supporting Community Development </a:t>
            </a:r>
            <a:endParaRPr lang="en-GB" sz="2000" dirty="0"/>
          </a:p>
        </p:txBody>
      </p:sp>
      <p:sp>
        <p:nvSpPr>
          <p:cNvPr id="7" name="Rectangle 2">
            <a:extLst>
              <a:ext uri="{FF2B5EF4-FFF2-40B4-BE49-F238E27FC236}">
                <a16:creationId xmlns:a16="http://schemas.microsoft.com/office/drawing/2014/main" id="{F508FB5C-B5C2-4E2B-827D-A89894EEF6CB}"/>
              </a:ext>
            </a:extLst>
          </p:cNvPr>
          <p:cNvSpPr>
            <a:spLocks noGrp="1" noChangeArrowheads="1"/>
          </p:cNvSpPr>
          <p:nvPr>
            <p:ph idx="1"/>
          </p:nvPr>
        </p:nvSpPr>
        <p:spPr bwMode="auto">
          <a:xfrm>
            <a:off x="205215" y="2564904"/>
            <a:ext cx="6480894"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Empowerment:</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Encourage community participation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Provide self-improvement tools</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Equality:</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Ensure fair access to resources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Address healthcare disparities</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Rights: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Uphold individual and group rights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Promote health rights awareness</a:t>
            </a:r>
          </a:p>
        </p:txBody>
      </p:sp>
      <p:sp>
        <p:nvSpPr>
          <p:cNvPr id="8" name="Rectangle 2">
            <a:extLst>
              <a:ext uri="{FF2B5EF4-FFF2-40B4-BE49-F238E27FC236}">
                <a16:creationId xmlns:a16="http://schemas.microsoft.com/office/drawing/2014/main" id="{02F513B1-04B2-4A70-9ECB-D9FF96A9ABD1}"/>
              </a:ext>
            </a:extLst>
          </p:cNvPr>
          <p:cNvSpPr txBox="1">
            <a:spLocks noChangeArrowheads="1"/>
          </p:cNvSpPr>
          <p:nvPr/>
        </p:nvSpPr>
        <p:spPr bwMode="auto">
          <a:xfrm>
            <a:off x="4067944" y="2564904"/>
            <a:ext cx="6480894"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sp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eaLnBrk="0" fontAlgn="base" hangingPunct="0">
              <a:spcBef>
                <a:spcPct val="0"/>
              </a:spcBef>
              <a:spcAft>
                <a:spcPct val="0"/>
              </a:spcAft>
              <a:buNone/>
            </a:pPr>
            <a:r>
              <a:rPr lang="en-US" altLang="en-US" sz="1800" b="1" dirty="0">
                <a:latin typeface="Arial" panose="020B0604020202020204" pitchFamily="34" charset="0"/>
              </a:rPr>
              <a:t>Inclusivity:</a:t>
            </a:r>
            <a:endParaRPr lang="en-US" altLang="en-US" sz="1800" dirty="0">
              <a:latin typeface="Arial" panose="020B0604020202020204" pitchFamily="34" charset="0"/>
            </a:endParaRPr>
          </a:p>
          <a:p>
            <a:pPr marL="0" indent="0" eaLnBrk="0" fontAlgn="base" hangingPunct="0">
              <a:spcBef>
                <a:spcPct val="0"/>
              </a:spcBef>
              <a:spcAft>
                <a:spcPct val="0"/>
              </a:spcAft>
              <a:buFontTx/>
              <a:buChar char="•"/>
            </a:pPr>
            <a:r>
              <a:rPr lang="en-US" altLang="en-US" sz="1800" dirty="0">
                <a:latin typeface="Arial" panose="020B0604020202020204" pitchFamily="34" charset="0"/>
              </a:rPr>
              <a:t>Engage diverse community groups</a:t>
            </a:r>
          </a:p>
          <a:p>
            <a:pPr marL="0" indent="0" eaLnBrk="0" fontAlgn="base" hangingPunct="0">
              <a:spcBef>
                <a:spcPct val="0"/>
              </a:spcBef>
              <a:spcAft>
                <a:spcPct val="0"/>
              </a:spcAft>
              <a:buFontTx/>
              <a:buChar char="•"/>
            </a:pPr>
            <a:r>
              <a:rPr lang="en-US" altLang="en-US" sz="1800" dirty="0">
                <a:latin typeface="Arial" panose="020B0604020202020204" pitchFamily="34" charset="0"/>
              </a:rPr>
              <a:t>Foster belonging for all members</a:t>
            </a:r>
          </a:p>
          <a:p>
            <a:pPr marL="0" indent="0" eaLnBrk="0" fontAlgn="base" hangingPunct="0">
              <a:spcBef>
                <a:spcPct val="0"/>
              </a:spcBef>
              <a:spcAft>
                <a:spcPct val="0"/>
              </a:spcAft>
              <a:buNone/>
            </a:pPr>
            <a:r>
              <a:rPr lang="en-US" altLang="en-US" sz="1800" b="1" dirty="0">
                <a:latin typeface="Arial" panose="020B0604020202020204" pitchFamily="34" charset="0"/>
              </a:rPr>
              <a:t>Sustainability:</a:t>
            </a:r>
            <a:endParaRPr lang="en-US" altLang="en-US" sz="1800" dirty="0">
              <a:latin typeface="Arial" panose="020B0604020202020204" pitchFamily="34" charset="0"/>
            </a:endParaRPr>
          </a:p>
          <a:p>
            <a:pPr marL="0" indent="0" eaLnBrk="0" fontAlgn="base" hangingPunct="0">
              <a:spcBef>
                <a:spcPct val="0"/>
              </a:spcBef>
              <a:spcAft>
                <a:spcPct val="0"/>
              </a:spcAft>
              <a:buFontTx/>
              <a:buChar char="•"/>
            </a:pPr>
            <a:r>
              <a:rPr lang="en-US" altLang="en-US" sz="1800" dirty="0">
                <a:latin typeface="Arial" panose="020B0604020202020204" pitchFamily="34" charset="0"/>
              </a:rPr>
              <a:t>Develop long-term health strategies</a:t>
            </a:r>
          </a:p>
          <a:p>
            <a:pPr marL="0" indent="0" eaLnBrk="0" fontAlgn="base" hangingPunct="0">
              <a:spcBef>
                <a:spcPct val="0"/>
              </a:spcBef>
              <a:spcAft>
                <a:spcPct val="0"/>
              </a:spcAft>
              <a:buFontTx/>
              <a:buChar char="•"/>
            </a:pPr>
            <a:r>
              <a:rPr lang="en-US" altLang="en-US" sz="1800" dirty="0">
                <a:latin typeface="Arial" panose="020B0604020202020204" pitchFamily="34" charset="0"/>
              </a:rPr>
              <a:t>Focus on sustainable practices</a:t>
            </a:r>
          </a:p>
          <a:p>
            <a:pPr marL="0" indent="0" eaLnBrk="0" fontAlgn="base" hangingPunct="0">
              <a:spcBef>
                <a:spcPct val="0"/>
              </a:spcBef>
              <a:spcAft>
                <a:spcPct val="0"/>
              </a:spcAft>
              <a:buNone/>
            </a:pPr>
            <a:r>
              <a:rPr lang="en-US" altLang="en-US" sz="1800" b="1" dirty="0">
                <a:latin typeface="Arial" panose="020B0604020202020204" pitchFamily="34" charset="0"/>
              </a:rPr>
              <a:t>Collaboration:</a:t>
            </a:r>
            <a:endParaRPr lang="en-US" altLang="en-US" sz="1800" dirty="0">
              <a:latin typeface="Arial" panose="020B0604020202020204" pitchFamily="34" charset="0"/>
            </a:endParaRPr>
          </a:p>
          <a:p>
            <a:pPr marL="0" indent="0" eaLnBrk="0" fontAlgn="base" hangingPunct="0">
              <a:spcBef>
                <a:spcPct val="0"/>
              </a:spcBef>
              <a:spcAft>
                <a:spcPct val="0"/>
              </a:spcAft>
              <a:buFontTx/>
              <a:buChar char="•"/>
            </a:pPr>
            <a:r>
              <a:rPr lang="en-US" altLang="en-US" sz="1800" dirty="0">
                <a:latin typeface="Arial" panose="020B0604020202020204" pitchFamily="34" charset="0"/>
              </a:rPr>
              <a:t>Foster stakeholder partnerships</a:t>
            </a:r>
          </a:p>
          <a:p>
            <a:pPr marL="0" indent="0" eaLnBrk="0" fontAlgn="base" hangingPunct="0">
              <a:spcBef>
                <a:spcPct val="0"/>
              </a:spcBef>
              <a:spcAft>
                <a:spcPct val="0"/>
              </a:spcAft>
              <a:buFontTx/>
              <a:buChar char="•"/>
            </a:pPr>
            <a:r>
              <a:rPr lang="en-US" altLang="en-US" sz="1800" dirty="0">
                <a:latin typeface="Arial" panose="020B0604020202020204" pitchFamily="34" charset="0"/>
              </a:rPr>
              <a:t>Encourage teamwork and shared responsibility</a:t>
            </a:r>
          </a:p>
          <a:p>
            <a:pPr marL="0" indent="0" eaLnBrk="0" fontAlgn="base" hangingPunct="0">
              <a:spcBef>
                <a:spcPct val="0"/>
              </a:spcBef>
              <a:spcAft>
                <a:spcPct val="0"/>
              </a:spcAft>
              <a:buFontTx/>
              <a:buNone/>
            </a:pPr>
            <a:endParaRPr lang="en-US" altLang="en-US" sz="1800" dirty="0">
              <a:latin typeface="Arial" panose="020B0604020202020204" pitchFamily="34" charset="0"/>
            </a:endParaRPr>
          </a:p>
        </p:txBody>
      </p:sp>
      <p:pic>
        <p:nvPicPr>
          <p:cNvPr id="10" name="Picture 9">
            <a:extLst>
              <a:ext uri="{FF2B5EF4-FFF2-40B4-BE49-F238E27FC236}">
                <a16:creationId xmlns:a16="http://schemas.microsoft.com/office/drawing/2014/main" id="{6A3D1D08-D819-4566-8236-537C335391B2}"/>
              </a:ext>
            </a:extLst>
          </p:cNvPr>
          <p:cNvPicPr>
            <a:picLocks noChangeAspect="1"/>
          </p:cNvPicPr>
          <p:nvPr/>
        </p:nvPicPr>
        <p:blipFill>
          <a:blip r:embed="rId3" cstate="print">
            <a:clrChange>
              <a:clrFrom>
                <a:srgbClr val="CFE7F9"/>
              </a:clrFrom>
              <a:clrTo>
                <a:srgbClr val="CFE7F9">
                  <a:alpha val="0"/>
                </a:srgbClr>
              </a:clrTo>
            </a:clrChange>
            <a:extLst>
              <a:ext uri="{28A0092B-C50C-407E-A947-70E740481C1C}">
                <a14:useLocalDpi xmlns:a14="http://schemas.microsoft.com/office/drawing/2010/main" val="0"/>
              </a:ext>
            </a:extLst>
          </a:blip>
          <a:stretch>
            <a:fillRect/>
          </a:stretch>
        </p:blipFill>
        <p:spPr>
          <a:xfrm>
            <a:off x="896349" y="722078"/>
            <a:ext cx="3168352" cy="1752098"/>
          </a:xfrm>
          <a:prstGeom prst="rect">
            <a:avLst/>
          </a:prstGeom>
        </p:spPr>
      </p:pic>
      <p:pic>
        <p:nvPicPr>
          <p:cNvPr id="12" name="Picture 11">
            <a:extLst>
              <a:ext uri="{FF2B5EF4-FFF2-40B4-BE49-F238E27FC236}">
                <a16:creationId xmlns:a16="http://schemas.microsoft.com/office/drawing/2014/main" id="{1093C77A-2AAC-48D2-8CD9-60AAFE6C597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788024" y="812806"/>
            <a:ext cx="2628804" cy="1752098"/>
          </a:xfrm>
          <a:prstGeom prst="rect">
            <a:avLst/>
          </a:prstGeom>
        </p:spPr>
      </p:pic>
    </p:spTree>
    <p:extLst>
      <p:ext uri="{BB962C8B-B14F-4D97-AF65-F5344CB8AC3E}">
        <p14:creationId xmlns:p14="http://schemas.microsoft.com/office/powerpoint/2010/main" val="28741819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77696-8AF7-4754-A56A-03A92E77BE04}"/>
              </a:ext>
            </a:extLst>
          </p:cNvPr>
          <p:cNvSpPr>
            <a:spLocks noGrp="1"/>
          </p:cNvSpPr>
          <p:nvPr>
            <p:ph type="title"/>
          </p:nvPr>
        </p:nvSpPr>
        <p:spPr>
          <a:xfrm>
            <a:off x="457200" y="188640"/>
            <a:ext cx="8229600" cy="490066"/>
          </a:xfrm>
        </p:spPr>
        <p:txBody>
          <a:bodyPr>
            <a:normAutofit/>
          </a:bodyPr>
          <a:lstStyle/>
          <a:p>
            <a:r>
              <a:rPr lang="en-GB" sz="2000" b="1" dirty="0"/>
              <a:t>Relevant Theories for Addressing Obesity in Birmingham</a:t>
            </a:r>
          </a:p>
        </p:txBody>
      </p:sp>
      <p:sp>
        <p:nvSpPr>
          <p:cNvPr id="3" name="Content Placeholder 2">
            <a:extLst>
              <a:ext uri="{FF2B5EF4-FFF2-40B4-BE49-F238E27FC236}">
                <a16:creationId xmlns:a16="http://schemas.microsoft.com/office/drawing/2014/main" id="{86AEB5D4-2E98-405A-909E-B140110221C0}"/>
              </a:ext>
            </a:extLst>
          </p:cNvPr>
          <p:cNvSpPr>
            <a:spLocks noGrp="1"/>
          </p:cNvSpPr>
          <p:nvPr>
            <p:ph idx="1"/>
          </p:nvPr>
        </p:nvSpPr>
        <p:spPr>
          <a:xfrm>
            <a:off x="318356" y="836712"/>
            <a:ext cx="8507288" cy="3917032"/>
          </a:xfrm>
        </p:spPr>
        <p:txBody>
          <a:bodyPr>
            <a:noAutofit/>
          </a:bodyPr>
          <a:lstStyle/>
          <a:p>
            <a:pPr marL="0" lvl="0" indent="0" algn="l">
              <a:spcAft>
                <a:spcPts val="800"/>
              </a:spcAft>
              <a:buSzPts val="1000"/>
              <a:buNone/>
              <a:tabLst>
                <a:tab pos="457200" algn="l"/>
              </a:tabLst>
            </a:pPr>
            <a:r>
              <a:rPr lang="en-US" sz="1800" b="1" dirty="0">
                <a:effectLst/>
                <a:latin typeface="Arial" panose="020B0604020202020204" pitchFamily="34" charset="0"/>
                <a:ea typeface="Times New Roman" panose="02020603050405020304" pitchFamily="18" charset="0"/>
                <a:cs typeface="Arial" panose="020B0604020202020204" pitchFamily="34" charset="0"/>
              </a:rPr>
              <a:t>Maslow’s Hierarchy of Needs:</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indent="-285750">
              <a:spcAft>
                <a:spcPts val="800"/>
              </a:spcAft>
              <a:buSzPts val="1000"/>
              <a:buFont typeface="Courier New" panose="02070309020205020404" pitchFamily="49" charset="0"/>
              <a:buChar char="o"/>
              <a:tabLst>
                <a:tab pos="914400" algn="l"/>
              </a:tabLst>
            </a:pPr>
            <a:r>
              <a:rPr lang="en-US" sz="1800" dirty="0">
                <a:effectLst/>
                <a:latin typeface="Arial" panose="020B0604020202020204" pitchFamily="34" charset="0"/>
                <a:ea typeface="Times New Roman" panose="02020603050405020304" pitchFamily="18" charset="0"/>
                <a:cs typeface="Arial" panose="020B0604020202020204" pitchFamily="34" charset="0"/>
              </a:rPr>
              <a:t>Emphasizes fulfilling basic physiological and safety needs before achieving higher-level wellness goals.</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marL="0" lvl="0" indent="0" algn="l">
              <a:spcAft>
                <a:spcPts val="800"/>
              </a:spcAft>
              <a:buSzPts val="1000"/>
              <a:buNone/>
              <a:tabLst>
                <a:tab pos="457200" algn="l"/>
              </a:tabLst>
            </a:pPr>
            <a:r>
              <a:rPr lang="en-US" sz="1800" b="1" dirty="0">
                <a:effectLst/>
                <a:latin typeface="Arial" panose="020B0604020202020204" pitchFamily="34" charset="0"/>
                <a:ea typeface="Times New Roman" panose="02020603050405020304" pitchFamily="18" charset="0"/>
                <a:cs typeface="Arial" panose="020B0604020202020204" pitchFamily="34" charset="0"/>
              </a:rPr>
              <a:t>Albert Bandura’s Social Learning Theory:</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indent="-285750">
              <a:spcAft>
                <a:spcPts val="800"/>
              </a:spcAft>
              <a:buSzPts val="1000"/>
              <a:buFont typeface="Courier New" panose="02070309020205020404" pitchFamily="49" charset="0"/>
              <a:buChar char="o"/>
              <a:tabLst>
                <a:tab pos="914400" algn="l"/>
              </a:tabLst>
            </a:pPr>
            <a:r>
              <a:rPr lang="en-US" sz="1800" dirty="0">
                <a:effectLst/>
                <a:latin typeface="Arial" panose="020B0604020202020204" pitchFamily="34" charset="0"/>
                <a:ea typeface="Times New Roman" panose="02020603050405020304" pitchFamily="18" charset="0"/>
                <a:cs typeface="Arial" panose="020B0604020202020204" pitchFamily="34" charset="0"/>
              </a:rPr>
              <a:t>Highlights the role of observing and modeling healthy behaviors within the community.</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marL="0" lvl="0" indent="0" algn="l">
              <a:spcAft>
                <a:spcPts val="800"/>
              </a:spcAft>
              <a:buSzPts val="1000"/>
              <a:buNone/>
              <a:tabLst>
                <a:tab pos="457200" algn="l"/>
              </a:tabLst>
            </a:pPr>
            <a:r>
              <a:rPr lang="en-US" sz="1800" b="1" dirty="0">
                <a:effectLst/>
                <a:latin typeface="Arial" panose="020B0604020202020204" pitchFamily="34" charset="0"/>
                <a:ea typeface="Times New Roman" panose="02020603050405020304" pitchFamily="18" charset="0"/>
                <a:cs typeface="Arial" panose="020B0604020202020204" pitchFamily="34" charset="0"/>
              </a:rPr>
              <a:t>Bronfenbrenner's Ecological Systems Theory:</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indent="-285750">
              <a:spcAft>
                <a:spcPts val="800"/>
              </a:spcAft>
              <a:buSzPts val="1000"/>
              <a:buFont typeface="Courier New" panose="02070309020205020404" pitchFamily="49" charset="0"/>
              <a:buChar char="o"/>
              <a:tabLst>
                <a:tab pos="914400" algn="l"/>
              </a:tabLst>
            </a:pPr>
            <a:r>
              <a:rPr lang="en-US" sz="1800" dirty="0">
                <a:effectLst/>
                <a:latin typeface="Arial" panose="020B0604020202020204" pitchFamily="34" charset="0"/>
                <a:ea typeface="Times New Roman" panose="02020603050405020304" pitchFamily="18" charset="0"/>
                <a:cs typeface="Arial" panose="020B0604020202020204" pitchFamily="34" charset="0"/>
              </a:rPr>
              <a:t>Examines how various environmental systems, from immediate surroundings to broader societal influences, impact individual health behaviors.</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marL="0" lvl="0" indent="0" algn="l">
              <a:spcAft>
                <a:spcPts val="800"/>
              </a:spcAft>
              <a:buSzPts val="1000"/>
              <a:buNone/>
              <a:tabLst>
                <a:tab pos="457200" algn="l"/>
              </a:tabLst>
            </a:pPr>
            <a:r>
              <a:rPr lang="en-US" sz="1800" b="1" dirty="0">
                <a:effectLst/>
                <a:latin typeface="Arial" panose="020B0604020202020204" pitchFamily="34" charset="0"/>
                <a:ea typeface="Times New Roman" panose="02020603050405020304" pitchFamily="18" charset="0"/>
                <a:cs typeface="Arial" panose="020B0604020202020204" pitchFamily="34" charset="0"/>
              </a:rPr>
              <a:t>The Health Belief Model:</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indent="-285750">
              <a:spcAft>
                <a:spcPts val="800"/>
              </a:spcAft>
              <a:buSzPts val="1000"/>
              <a:buFont typeface="Courier New" panose="02070309020205020404" pitchFamily="49" charset="0"/>
              <a:buChar char="o"/>
              <a:tabLst>
                <a:tab pos="914400" algn="l"/>
              </a:tabLst>
            </a:pPr>
            <a:r>
              <a:rPr lang="en-US" sz="1800" dirty="0">
                <a:effectLst/>
                <a:latin typeface="Arial" panose="020B0604020202020204" pitchFamily="34" charset="0"/>
                <a:ea typeface="Times New Roman" panose="02020603050405020304" pitchFamily="18" charset="0"/>
                <a:cs typeface="Arial" panose="020B0604020202020204" pitchFamily="34" charset="0"/>
              </a:rPr>
              <a:t>Focuses on individuals' perceptions of the severity and susceptibility to obesity, the benefits of taking action, and the barriers to behavioral change.</a:t>
            </a:r>
            <a:endParaRPr lang="en-US" sz="18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00474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A043B-1F8B-0C61-16B2-3357984A5A00}"/>
              </a:ext>
            </a:extLst>
          </p:cNvPr>
          <p:cNvSpPr>
            <a:spLocks noGrp="1"/>
          </p:cNvSpPr>
          <p:nvPr>
            <p:ph type="title"/>
          </p:nvPr>
        </p:nvSpPr>
        <p:spPr>
          <a:xfrm>
            <a:off x="179512" y="44624"/>
            <a:ext cx="8856984" cy="576064"/>
          </a:xfrm>
        </p:spPr>
        <p:txBody>
          <a:bodyPr>
            <a:normAutofit/>
          </a:bodyPr>
          <a:lstStyle/>
          <a:p>
            <a:r>
              <a:rPr lang="en-GB" sz="2000" b="1" dirty="0"/>
              <a:t>Use of Digital Media and Technologies for Community Development </a:t>
            </a:r>
            <a:endParaRPr lang="en-GB" sz="2000" dirty="0"/>
          </a:p>
        </p:txBody>
      </p:sp>
      <p:sp>
        <p:nvSpPr>
          <p:cNvPr id="4" name="Rectangle 1">
            <a:extLst>
              <a:ext uri="{FF2B5EF4-FFF2-40B4-BE49-F238E27FC236}">
                <a16:creationId xmlns:a16="http://schemas.microsoft.com/office/drawing/2014/main" id="{0F680B2B-52BA-490D-BF77-82919284AC56}"/>
              </a:ext>
            </a:extLst>
          </p:cNvPr>
          <p:cNvSpPr>
            <a:spLocks noGrp="1" noChangeArrowheads="1"/>
          </p:cNvSpPr>
          <p:nvPr>
            <p:ph idx="1"/>
          </p:nvPr>
        </p:nvSpPr>
        <p:spPr bwMode="auto">
          <a:xfrm>
            <a:off x="1187624" y="1772816"/>
            <a:ext cx="6381940"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Social Media:</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Facebook: Health education and awareness campaigns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Twitter: Quick updates and engagement with the community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Instagram: Visual content promoting healthy lifestyles</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Mobile Apps: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MyFitnessPal: Diet and exercise tracking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NHS Weight Loss Plan: Personalized weight loss programs</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Online Platforms: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Community websites: Information and resources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Health forums: Peer support and discussions</a:t>
            </a:r>
          </a:p>
        </p:txBody>
      </p:sp>
      <p:pic>
        <p:nvPicPr>
          <p:cNvPr id="6" name="Picture 5">
            <a:extLst>
              <a:ext uri="{FF2B5EF4-FFF2-40B4-BE49-F238E27FC236}">
                <a16:creationId xmlns:a16="http://schemas.microsoft.com/office/drawing/2014/main" id="{9A5B09D3-FC3A-40A0-B3D0-3E0476A4D9C7}"/>
              </a:ext>
            </a:extLst>
          </p:cNvPr>
          <p:cNvPicPr>
            <a:picLocks noChangeAspect="1"/>
          </p:cNvPicPr>
          <p:nvPr/>
        </p:nvPicPr>
        <p:blipFill rotWithShape="1">
          <a:blip r:embed="rId3" cstate="print">
            <a:clrChange>
              <a:clrFrom>
                <a:srgbClr val="F1F4F5"/>
              </a:clrFrom>
              <a:clrTo>
                <a:srgbClr val="F1F4F5">
                  <a:alpha val="0"/>
                </a:srgbClr>
              </a:clrTo>
            </a:clrChange>
            <a:extLst>
              <a:ext uri="{28A0092B-C50C-407E-A947-70E740481C1C}">
                <a14:useLocalDpi xmlns:a14="http://schemas.microsoft.com/office/drawing/2010/main" val="0"/>
              </a:ext>
            </a:extLst>
          </a:blip>
          <a:srcRect t="26087" b="26087"/>
          <a:stretch/>
        </p:blipFill>
        <p:spPr>
          <a:xfrm>
            <a:off x="2087724" y="804575"/>
            <a:ext cx="4968551" cy="792088"/>
          </a:xfrm>
          <a:prstGeom prst="rect">
            <a:avLst/>
          </a:prstGeom>
        </p:spPr>
      </p:pic>
    </p:spTree>
    <p:extLst>
      <p:ext uri="{BB962C8B-B14F-4D97-AF65-F5344CB8AC3E}">
        <p14:creationId xmlns:p14="http://schemas.microsoft.com/office/powerpoint/2010/main" val="36354077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A043B-1F8B-0C61-16B2-3357984A5A00}"/>
              </a:ext>
            </a:extLst>
          </p:cNvPr>
          <p:cNvSpPr>
            <a:spLocks noGrp="1"/>
          </p:cNvSpPr>
          <p:nvPr>
            <p:ph type="title"/>
          </p:nvPr>
        </p:nvSpPr>
        <p:spPr>
          <a:xfrm>
            <a:off x="179512" y="44624"/>
            <a:ext cx="8856984" cy="576064"/>
          </a:xfrm>
        </p:spPr>
        <p:txBody>
          <a:bodyPr>
            <a:normAutofit/>
          </a:bodyPr>
          <a:lstStyle/>
          <a:p>
            <a:r>
              <a:rPr lang="en-GB" sz="2000" b="1" dirty="0"/>
              <a:t>Use of digital media and technologies (Continued)</a:t>
            </a:r>
            <a:endParaRPr lang="en-GB" sz="2000" dirty="0"/>
          </a:p>
        </p:txBody>
      </p:sp>
      <p:sp>
        <p:nvSpPr>
          <p:cNvPr id="3" name="Rectangle 1">
            <a:extLst>
              <a:ext uri="{FF2B5EF4-FFF2-40B4-BE49-F238E27FC236}">
                <a16:creationId xmlns:a16="http://schemas.microsoft.com/office/drawing/2014/main" id="{E8D4546A-FFE4-4E5C-A053-5F76F5F6EB32}"/>
              </a:ext>
            </a:extLst>
          </p:cNvPr>
          <p:cNvSpPr>
            <a:spLocks noGrp="1" noChangeArrowheads="1"/>
          </p:cNvSpPr>
          <p:nvPr>
            <p:ph idx="1"/>
          </p:nvPr>
        </p:nvSpPr>
        <p:spPr bwMode="auto">
          <a:xfrm>
            <a:off x="827584" y="1052736"/>
            <a:ext cx="7560840"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Online Forums: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Reddit: Community support groups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Local forums: Sharing experiences and advice</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Telehealth:</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Remote consultations: Access to healthcare professionals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Online mental health support: Counseling and therapy services</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Wearable Devices: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Fitness trackers: Monitoring physical activity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Smartwatches: Health metrics and reminders</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E-Learning:</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Online courses: Health education and nutrition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Webinars: Interactive health workshops and seminars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88541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DDA00-8EF0-E77F-4B43-35F0E57C4F41}"/>
              </a:ext>
            </a:extLst>
          </p:cNvPr>
          <p:cNvSpPr>
            <a:spLocks noGrp="1"/>
          </p:cNvSpPr>
          <p:nvPr>
            <p:ph type="title"/>
          </p:nvPr>
        </p:nvSpPr>
        <p:spPr>
          <a:xfrm>
            <a:off x="457200" y="116632"/>
            <a:ext cx="8229600" cy="796950"/>
          </a:xfrm>
        </p:spPr>
        <p:txBody>
          <a:bodyPr>
            <a:noAutofit/>
          </a:bodyPr>
          <a:lstStyle/>
          <a:p>
            <a:r>
              <a:rPr lang="en-GB" sz="2500" b="1" dirty="0"/>
              <a:t>Legislation and Policy Impacting Community Support and Growth </a:t>
            </a:r>
          </a:p>
        </p:txBody>
      </p:sp>
      <p:sp>
        <p:nvSpPr>
          <p:cNvPr id="4" name="Rectangle 1">
            <a:extLst>
              <a:ext uri="{FF2B5EF4-FFF2-40B4-BE49-F238E27FC236}">
                <a16:creationId xmlns:a16="http://schemas.microsoft.com/office/drawing/2014/main" id="{10684FC2-F13E-4258-A0F6-D522007BEDC0}"/>
              </a:ext>
            </a:extLst>
          </p:cNvPr>
          <p:cNvSpPr>
            <a:spLocks noGrp="1" noChangeArrowheads="1"/>
          </p:cNvSpPr>
          <p:nvPr>
            <p:ph idx="1"/>
          </p:nvPr>
        </p:nvSpPr>
        <p:spPr bwMode="auto">
          <a:xfrm>
            <a:off x="0" y="2780928"/>
            <a:ext cx="8831264"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Health Policies: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NHS Long Term Plan:</a:t>
            </a:r>
            <a:r>
              <a:rPr kumimoji="0" lang="en-US" altLang="en-US" sz="1800" b="0" i="0" u="none" strike="noStrike" cap="none" normalizeH="0" baseline="0" dirty="0">
                <a:ln>
                  <a:noFill/>
                </a:ln>
                <a:solidFill>
                  <a:schemeClr val="tx1"/>
                </a:solidFill>
                <a:effectLst/>
                <a:latin typeface="Arial" panose="020B0604020202020204" pitchFamily="34" charset="0"/>
              </a:rPr>
              <a:t> Focus on obesity prevention and management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Public Health England Initiatives:</a:t>
            </a:r>
            <a:r>
              <a:rPr kumimoji="0" lang="en-US" altLang="en-US" sz="1800" b="0" i="0" u="none" strike="noStrike" cap="none" normalizeH="0" baseline="0" dirty="0">
                <a:ln>
                  <a:noFill/>
                </a:ln>
                <a:solidFill>
                  <a:schemeClr val="tx1"/>
                </a:solidFill>
                <a:effectLst/>
                <a:latin typeface="Arial" panose="020B0604020202020204" pitchFamily="34" charset="0"/>
              </a:rPr>
              <a:t> Localized strategies for reducing obesity rates</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Obesity Prevention Programs: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Change4Life:</a:t>
            </a:r>
            <a:r>
              <a:rPr kumimoji="0" lang="en-US" altLang="en-US" sz="1800" b="0" i="0" u="none" strike="noStrike" cap="none" normalizeH="0" baseline="0" dirty="0">
                <a:ln>
                  <a:noFill/>
                </a:ln>
                <a:solidFill>
                  <a:schemeClr val="tx1"/>
                </a:solidFill>
                <a:effectLst/>
                <a:latin typeface="Arial" panose="020B0604020202020204" pitchFamily="34" charset="0"/>
              </a:rPr>
              <a:t> Government campaign promoting healthy eating and physical activity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School Nutrition Programs:</a:t>
            </a:r>
            <a:r>
              <a:rPr kumimoji="0" lang="en-US" altLang="en-US" sz="1800" b="0" i="0" u="none" strike="noStrike" cap="none" normalizeH="0" baseline="0" dirty="0">
                <a:ln>
                  <a:noFill/>
                </a:ln>
                <a:solidFill>
                  <a:schemeClr val="tx1"/>
                </a:solidFill>
                <a:effectLst/>
                <a:latin typeface="Arial" panose="020B0604020202020204" pitchFamily="34" charset="0"/>
              </a:rPr>
              <a:t> Mandatory guidelines for healthy meals in schools</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Healthcare Accessibility:</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Equality Act 2010:</a:t>
            </a:r>
            <a:r>
              <a:rPr kumimoji="0" lang="en-US" altLang="en-US" sz="1800" b="0" i="0" u="none" strike="noStrike" cap="none" normalizeH="0" baseline="0" dirty="0">
                <a:ln>
                  <a:noFill/>
                </a:ln>
                <a:solidFill>
                  <a:schemeClr val="tx1"/>
                </a:solidFill>
                <a:effectLst/>
                <a:latin typeface="Arial" panose="020B0604020202020204" pitchFamily="34" charset="0"/>
              </a:rPr>
              <a:t> Ensures non-discriminatory access to health services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Health and Social Care Act 2012:</a:t>
            </a:r>
            <a:r>
              <a:rPr kumimoji="0" lang="en-US" altLang="en-US" sz="1800" b="0" i="0" u="none" strike="noStrike" cap="none" normalizeH="0" baseline="0" dirty="0">
                <a:ln>
                  <a:noFill/>
                </a:ln>
                <a:solidFill>
                  <a:schemeClr val="tx1"/>
                </a:solidFill>
                <a:effectLst/>
                <a:latin typeface="Arial" panose="020B0604020202020204" pitchFamily="34" charset="0"/>
              </a:rPr>
              <a:t> Integration of health and social care services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6" name="Picture 5">
            <a:extLst>
              <a:ext uri="{FF2B5EF4-FFF2-40B4-BE49-F238E27FC236}">
                <a16:creationId xmlns:a16="http://schemas.microsoft.com/office/drawing/2014/main" id="{6E04ED38-0826-4E21-AC4C-2F629FBFA8E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16884" y="1214750"/>
            <a:ext cx="1728192" cy="1347990"/>
          </a:xfrm>
          <a:prstGeom prst="rect">
            <a:avLst/>
          </a:prstGeom>
        </p:spPr>
      </p:pic>
      <p:pic>
        <p:nvPicPr>
          <p:cNvPr id="8" name="Picture 7">
            <a:extLst>
              <a:ext uri="{FF2B5EF4-FFF2-40B4-BE49-F238E27FC236}">
                <a16:creationId xmlns:a16="http://schemas.microsoft.com/office/drawing/2014/main" id="{BA90D81E-0FC9-473B-9B79-31AC084531B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572000" y="1214750"/>
            <a:ext cx="1970487" cy="1214747"/>
          </a:xfrm>
          <a:prstGeom prst="rect">
            <a:avLst/>
          </a:prstGeom>
        </p:spPr>
      </p:pic>
    </p:spTree>
    <p:extLst>
      <p:ext uri="{BB962C8B-B14F-4D97-AF65-F5344CB8AC3E}">
        <p14:creationId xmlns:p14="http://schemas.microsoft.com/office/powerpoint/2010/main" val="15008526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DDA00-8EF0-E77F-4B43-35F0E57C4F41}"/>
              </a:ext>
            </a:extLst>
          </p:cNvPr>
          <p:cNvSpPr>
            <a:spLocks noGrp="1"/>
          </p:cNvSpPr>
          <p:nvPr>
            <p:ph type="title"/>
          </p:nvPr>
        </p:nvSpPr>
        <p:spPr>
          <a:xfrm>
            <a:off x="457200" y="116632"/>
            <a:ext cx="8229600" cy="796950"/>
          </a:xfrm>
        </p:spPr>
        <p:txBody>
          <a:bodyPr>
            <a:noAutofit/>
          </a:bodyPr>
          <a:lstStyle/>
          <a:p>
            <a:r>
              <a:rPr lang="en-GB" sz="2500" b="1" dirty="0"/>
              <a:t>Legislation and Policy Impacting Community Support and Growth (Continued)</a:t>
            </a:r>
          </a:p>
        </p:txBody>
      </p:sp>
      <p:sp>
        <p:nvSpPr>
          <p:cNvPr id="3" name="Rectangle 1">
            <a:extLst>
              <a:ext uri="{FF2B5EF4-FFF2-40B4-BE49-F238E27FC236}">
                <a16:creationId xmlns:a16="http://schemas.microsoft.com/office/drawing/2014/main" id="{9F19E52A-1A82-4623-A8A4-385782A33370}"/>
              </a:ext>
            </a:extLst>
          </p:cNvPr>
          <p:cNvSpPr>
            <a:spLocks noGrp="1" noChangeArrowheads="1"/>
          </p:cNvSpPr>
          <p:nvPr>
            <p:ph idx="1"/>
          </p:nvPr>
        </p:nvSpPr>
        <p:spPr bwMode="auto">
          <a:xfrm>
            <a:off x="100868" y="1340768"/>
            <a:ext cx="8942264"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Education Policies: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Mandatory Physical Education:</a:t>
            </a:r>
            <a:r>
              <a:rPr kumimoji="0" lang="en-US" altLang="en-US" sz="1800" b="0" i="0" u="none" strike="noStrike" cap="none" normalizeH="0" baseline="0" dirty="0">
                <a:ln>
                  <a:noFill/>
                </a:ln>
                <a:solidFill>
                  <a:schemeClr val="tx1"/>
                </a:solidFill>
                <a:effectLst/>
                <a:latin typeface="Arial" panose="020B0604020202020204" pitchFamily="34" charset="0"/>
              </a:rPr>
              <a:t> Ensuring regular physical activity in schools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Healthy Eating Initiatives:</a:t>
            </a:r>
            <a:r>
              <a:rPr kumimoji="0" lang="en-US" altLang="en-US" sz="1800" b="0" i="0" u="none" strike="noStrike" cap="none" normalizeH="0" baseline="0" dirty="0">
                <a:ln>
                  <a:noFill/>
                </a:ln>
                <a:solidFill>
                  <a:schemeClr val="tx1"/>
                </a:solidFill>
                <a:effectLst/>
                <a:latin typeface="Arial" panose="020B0604020202020204" pitchFamily="34" charset="0"/>
              </a:rPr>
              <a:t> School guidelines for nutritious meals</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Social Care Policies: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Support for Families:</a:t>
            </a:r>
            <a:r>
              <a:rPr kumimoji="0" lang="en-US" altLang="en-US" sz="1800" b="0" i="0" u="none" strike="noStrike" cap="none" normalizeH="0" baseline="0" dirty="0">
                <a:ln>
                  <a:noFill/>
                </a:ln>
                <a:solidFill>
                  <a:schemeClr val="tx1"/>
                </a:solidFill>
                <a:effectLst/>
                <a:latin typeface="Arial" panose="020B0604020202020204" pitchFamily="34" charset="0"/>
              </a:rPr>
              <a:t> Financial and social support programs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Community Care Act 1990:</a:t>
            </a:r>
            <a:r>
              <a:rPr kumimoji="0" lang="en-US" altLang="en-US" sz="1800" b="0" i="0" u="none" strike="noStrike" cap="none" normalizeH="0" baseline="0" dirty="0">
                <a:ln>
                  <a:noFill/>
                </a:ln>
                <a:solidFill>
                  <a:schemeClr val="tx1"/>
                </a:solidFill>
                <a:effectLst/>
                <a:latin typeface="Arial" panose="020B0604020202020204" pitchFamily="34" charset="0"/>
              </a:rPr>
              <a:t> Emphasis on community-based health and social care</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Local Government Initiatives: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Birmingham City Council Health Programs:</a:t>
            </a:r>
            <a:r>
              <a:rPr kumimoji="0" lang="en-US" altLang="en-US" sz="1800" b="0" i="0" u="none" strike="noStrike" cap="none" normalizeH="0" baseline="0" dirty="0">
                <a:ln>
                  <a:noFill/>
                </a:ln>
                <a:solidFill>
                  <a:schemeClr val="tx1"/>
                </a:solidFill>
                <a:effectLst/>
                <a:latin typeface="Arial" panose="020B0604020202020204" pitchFamily="34" charset="0"/>
              </a:rPr>
              <a:t> Local health promotion and support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Funding for Community Projects:</a:t>
            </a:r>
            <a:r>
              <a:rPr kumimoji="0" lang="en-US" altLang="en-US" sz="1800" b="0" i="0" u="none" strike="noStrike" cap="none" normalizeH="0" baseline="0" dirty="0">
                <a:ln>
                  <a:noFill/>
                </a:ln>
                <a:solidFill>
                  <a:schemeClr val="tx1"/>
                </a:solidFill>
                <a:effectLst/>
                <a:latin typeface="Arial" panose="020B0604020202020204" pitchFamily="34" charset="0"/>
              </a:rPr>
              <a:t> Grants for health and wellness initiatives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6" name="Picture 5">
            <a:extLst>
              <a:ext uri="{FF2B5EF4-FFF2-40B4-BE49-F238E27FC236}">
                <a16:creationId xmlns:a16="http://schemas.microsoft.com/office/drawing/2014/main" id="{6445AC9D-C8F3-4999-9FAC-70D8FE65A911}"/>
              </a:ext>
            </a:extLst>
          </p:cNvPr>
          <p:cNvPicPr>
            <a:picLocks noChangeAspect="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2195736" y="4005064"/>
            <a:ext cx="4386731" cy="1704999"/>
          </a:xfrm>
          <a:prstGeom prst="rect">
            <a:avLst/>
          </a:prstGeom>
        </p:spPr>
      </p:pic>
    </p:spTree>
    <p:extLst>
      <p:ext uri="{BB962C8B-B14F-4D97-AF65-F5344CB8AC3E}">
        <p14:creationId xmlns:p14="http://schemas.microsoft.com/office/powerpoint/2010/main" val="4970177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45DB2-D1E4-8C3C-9288-0285E12AC63C}"/>
              </a:ext>
            </a:extLst>
          </p:cNvPr>
          <p:cNvSpPr>
            <a:spLocks noGrp="1"/>
          </p:cNvSpPr>
          <p:nvPr>
            <p:ph type="title"/>
          </p:nvPr>
        </p:nvSpPr>
        <p:spPr>
          <a:xfrm>
            <a:off x="457200" y="188640"/>
            <a:ext cx="8229600" cy="346050"/>
          </a:xfrm>
        </p:spPr>
        <p:txBody>
          <a:bodyPr>
            <a:normAutofit fontScale="90000"/>
          </a:bodyPr>
          <a:lstStyle/>
          <a:p>
            <a:r>
              <a:rPr lang="en-GB" sz="2500" b="1" dirty="0"/>
              <a:t>Barriers/Obstacles to Community Development </a:t>
            </a:r>
            <a:endParaRPr lang="en-GB" sz="2500" dirty="0"/>
          </a:p>
        </p:txBody>
      </p:sp>
      <p:sp>
        <p:nvSpPr>
          <p:cNvPr id="4" name="Rectangle 1">
            <a:extLst>
              <a:ext uri="{FF2B5EF4-FFF2-40B4-BE49-F238E27FC236}">
                <a16:creationId xmlns:a16="http://schemas.microsoft.com/office/drawing/2014/main" id="{79E6AD10-A5F1-4D30-B78A-6C197AD43473}"/>
              </a:ext>
            </a:extLst>
          </p:cNvPr>
          <p:cNvSpPr>
            <a:spLocks noGrp="1" noChangeArrowheads="1"/>
          </p:cNvSpPr>
          <p:nvPr>
            <p:ph idx="1"/>
          </p:nvPr>
        </p:nvSpPr>
        <p:spPr bwMode="auto">
          <a:xfrm>
            <a:off x="457200" y="965119"/>
            <a:ext cx="7916591"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Access to Resources: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Limited healthcare facilities in certain areas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Inadequate educational resources</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Social Stigma:</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Prejudice against overweight individuals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Mental health impacts and low self-esteem</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Economic Barriers: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Financial constraints affecting access to healthy food and fitness resources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High unemployment rates</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Cultural Barriers: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Dietary habits and lifestyle choices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Resistance to change in traditional practices</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Communication Gaps: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Lack of awareness about available resources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Ineffective dissemination of health information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6" name="Picture 5">
            <a:extLst>
              <a:ext uri="{FF2B5EF4-FFF2-40B4-BE49-F238E27FC236}">
                <a16:creationId xmlns:a16="http://schemas.microsoft.com/office/drawing/2014/main" id="{40703123-52BE-4CC9-93C8-3DD3D97ED6ED}"/>
              </a:ext>
            </a:extLst>
          </p:cNvPr>
          <p:cNvPicPr>
            <a:picLocks noChangeAspect="1"/>
          </p:cNvPicPr>
          <p:nvPr/>
        </p:nvPicPr>
        <p:blipFill>
          <a:blip r:embed="rId3" cstate="print">
            <a:clrChange>
              <a:clrFrom>
                <a:srgbClr val="EDDBC3"/>
              </a:clrFrom>
              <a:clrTo>
                <a:srgbClr val="EDDBC3">
                  <a:alpha val="0"/>
                </a:srgbClr>
              </a:clrTo>
            </a:clrChange>
            <a:extLst>
              <a:ext uri="{28A0092B-C50C-407E-A947-70E740481C1C}">
                <a14:useLocalDpi xmlns:a14="http://schemas.microsoft.com/office/drawing/2010/main" val="0"/>
              </a:ext>
            </a:extLst>
          </a:blip>
          <a:stretch>
            <a:fillRect/>
          </a:stretch>
        </p:blipFill>
        <p:spPr>
          <a:xfrm>
            <a:off x="5485317" y="260648"/>
            <a:ext cx="4067944" cy="2711963"/>
          </a:xfrm>
          <a:prstGeom prst="rect">
            <a:avLst/>
          </a:prstGeom>
        </p:spPr>
      </p:pic>
    </p:spTree>
    <p:extLst>
      <p:ext uri="{BB962C8B-B14F-4D97-AF65-F5344CB8AC3E}">
        <p14:creationId xmlns:p14="http://schemas.microsoft.com/office/powerpoint/2010/main" val="1744270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8B2A2-B57A-D7BD-9560-2DF103992541}"/>
              </a:ext>
            </a:extLst>
          </p:cNvPr>
          <p:cNvSpPr>
            <a:spLocks noGrp="1"/>
          </p:cNvSpPr>
          <p:nvPr>
            <p:ph type="title"/>
          </p:nvPr>
        </p:nvSpPr>
        <p:spPr>
          <a:xfrm>
            <a:off x="457200" y="34273"/>
            <a:ext cx="8229600" cy="562074"/>
          </a:xfrm>
        </p:spPr>
        <p:txBody>
          <a:bodyPr>
            <a:normAutofit/>
          </a:bodyPr>
          <a:lstStyle/>
          <a:p>
            <a:r>
              <a:rPr lang="en-GB" sz="2500" b="1" dirty="0"/>
              <a:t>Recommendations</a:t>
            </a:r>
          </a:p>
        </p:txBody>
      </p:sp>
      <p:sp>
        <p:nvSpPr>
          <p:cNvPr id="4" name="Rectangle 1">
            <a:extLst>
              <a:ext uri="{FF2B5EF4-FFF2-40B4-BE49-F238E27FC236}">
                <a16:creationId xmlns:a16="http://schemas.microsoft.com/office/drawing/2014/main" id="{573A7274-B882-4449-A7C6-4A1D5EA23024}"/>
              </a:ext>
            </a:extLst>
          </p:cNvPr>
          <p:cNvSpPr>
            <a:spLocks noGrp="1" noChangeArrowheads="1"/>
          </p:cNvSpPr>
          <p:nvPr>
            <p:ph idx="1"/>
          </p:nvPr>
        </p:nvSpPr>
        <p:spPr bwMode="auto">
          <a:xfrm>
            <a:off x="251520" y="476672"/>
            <a:ext cx="8712968" cy="5355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Increase Funding:</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Allocate more resources to local health initiatives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Support for community fitness programs</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Enhance Education:</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Promote healthy lifestyle choices through schools and community centers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Provide nutrition and exercise workshops</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Improve Access: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Develop more healthcare facilities in underserved areas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Ensure affordable healthy food options</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Foster Collaboration:</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Encourage partnerships between stakeholders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Promote community involvement and participation</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Leverage Technology:</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Utilize digital tools for health education and support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Expand telehealth services and online forums</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Address Stigma:</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Launch campaigns to combat prejudice and discrimination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Provide mental health support and counseling</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1415204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EE53A-5F48-B896-63FD-CE7B0CBD3BA9}"/>
              </a:ext>
            </a:extLst>
          </p:cNvPr>
          <p:cNvSpPr>
            <a:spLocks noGrp="1"/>
          </p:cNvSpPr>
          <p:nvPr>
            <p:ph type="title"/>
          </p:nvPr>
        </p:nvSpPr>
        <p:spPr>
          <a:xfrm>
            <a:off x="423330" y="116632"/>
            <a:ext cx="8229600" cy="640983"/>
          </a:xfrm>
        </p:spPr>
        <p:txBody>
          <a:bodyPr>
            <a:normAutofit/>
          </a:bodyPr>
          <a:lstStyle/>
          <a:p>
            <a:r>
              <a:rPr lang="en-GB" sz="2500" b="1" dirty="0"/>
              <a:t>Conclusion </a:t>
            </a:r>
          </a:p>
        </p:txBody>
      </p:sp>
      <p:sp>
        <p:nvSpPr>
          <p:cNvPr id="4" name="Rectangle 1">
            <a:extLst>
              <a:ext uri="{FF2B5EF4-FFF2-40B4-BE49-F238E27FC236}">
                <a16:creationId xmlns:a16="http://schemas.microsoft.com/office/drawing/2014/main" id="{0B2C0D40-ADE0-4348-B272-3AF1033E18FD}"/>
              </a:ext>
            </a:extLst>
          </p:cNvPr>
          <p:cNvSpPr>
            <a:spLocks noGrp="1" noChangeArrowheads="1"/>
          </p:cNvSpPr>
          <p:nvPr>
            <p:ph idx="1"/>
          </p:nvPr>
        </p:nvSpPr>
        <p:spPr bwMode="auto">
          <a:xfrm>
            <a:off x="755576" y="1196752"/>
            <a:ext cx="7228261"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Summary:</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Addressing obesity in Birmingham requires a multifaceted approach</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Importance of community involvement and stakeholder collaboration</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Key Points: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High obesity rates and associated health risks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Diverse demographic and unique community needs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Use of digital technologies for education and support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Impact of legislation and policies on community health</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Final Thoughts: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Sustainable and inclusive community development is essential</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Focus on long-term health and well-being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Collective effort needed to create a healthier community</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5830649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75954-8C3F-3E4A-14FC-8362731AF2A2}"/>
              </a:ext>
            </a:extLst>
          </p:cNvPr>
          <p:cNvSpPr>
            <a:spLocks noGrp="1"/>
          </p:cNvSpPr>
          <p:nvPr>
            <p:ph type="title"/>
          </p:nvPr>
        </p:nvSpPr>
        <p:spPr>
          <a:xfrm>
            <a:off x="457200" y="116632"/>
            <a:ext cx="8229600" cy="418058"/>
          </a:xfrm>
        </p:spPr>
        <p:txBody>
          <a:bodyPr>
            <a:normAutofit fontScale="90000"/>
          </a:bodyPr>
          <a:lstStyle/>
          <a:p>
            <a:r>
              <a:rPr lang="en-GB" sz="2500" b="1" dirty="0"/>
              <a:t>Reference</a:t>
            </a:r>
          </a:p>
        </p:txBody>
      </p:sp>
      <p:sp>
        <p:nvSpPr>
          <p:cNvPr id="3" name="Content Placeholder 2">
            <a:extLst>
              <a:ext uri="{FF2B5EF4-FFF2-40B4-BE49-F238E27FC236}">
                <a16:creationId xmlns:a16="http://schemas.microsoft.com/office/drawing/2014/main" id="{CC79A833-D061-9C43-8618-E784667A9359}"/>
              </a:ext>
            </a:extLst>
          </p:cNvPr>
          <p:cNvSpPr>
            <a:spLocks noGrp="1"/>
          </p:cNvSpPr>
          <p:nvPr>
            <p:ph idx="1"/>
          </p:nvPr>
        </p:nvSpPr>
        <p:spPr>
          <a:xfrm>
            <a:off x="457200" y="764704"/>
            <a:ext cx="8229600" cy="4464496"/>
          </a:xfrm>
        </p:spPr>
        <p:txBody>
          <a:bodyPr>
            <a:noAutofit/>
          </a:bodyPr>
          <a:lstStyle/>
          <a:p>
            <a:pPr marL="182563" indent="-182563" algn="just">
              <a:buFont typeface="+mj-lt"/>
              <a:buAutoNum type="arabicPeriod"/>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Public Health England. (2019).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Whole systems approach to obesity: A guide to support local approaches to promoting a healthy weight</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Public Health England.</a:t>
            </a:r>
          </a:p>
          <a:p>
            <a:pPr marL="182563" indent="-182563" algn="just">
              <a:buFont typeface="+mj-lt"/>
              <a:buAutoNum type="arabicPeriod"/>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NHS. (2019).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The NHS Long Term Plan</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NHS England.</a:t>
            </a:r>
          </a:p>
          <a:p>
            <a:pPr marL="182563" indent="-182563" algn="just">
              <a:buFont typeface="+mj-lt"/>
              <a:buAutoNum type="arabicPeriod"/>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National Institute for Health and Care Excellence. (2014).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Obesity: identification, assessment and management</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NICE Clinical Guideline.</a:t>
            </a:r>
          </a:p>
          <a:p>
            <a:pPr marL="182563" indent="-182563" algn="just">
              <a:buFont typeface="+mj-lt"/>
              <a:buAutoNum type="arabicPeriod"/>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Department of Health and Social Care. (2016).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Childhood obesity: a plan for action</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HM Government.</a:t>
            </a:r>
          </a:p>
          <a:p>
            <a:pPr marL="182563" indent="-182563" algn="just">
              <a:buFont typeface="+mj-lt"/>
              <a:buAutoNum type="arabicPeriod"/>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Birmingham City Council. (2018).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Birmingham Health and Wellbeing Strategy 2018-2021</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Birmingham City Council.</a:t>
            </a:r>
          </a:p>
          <a:p>
            <a:pPr marL="182563" indent="-182563" algn="just">
              <a:buFont typeface="+mj-lt"/>
              <a:buAutoNum type="arabicPeriod"/>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Health and Social Care Information Centre. (2017).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Statistics on Obesity, Physical Activity and Diet - England, 2017</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NHS Digital.</a:t>
            </a:r>
          </a:p>
          <a:p>
            <a:pPr marL="182563" indent="-182563" algn="just">
              <a:buFont typeface="+mj-lt"/>
              <a:buAutoNum type="arabicPeriod"/>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 King's Fund. (2020).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Tackling obesity: What the UK can learn from other countries</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The King's Fund.</a:t>
            </a:r>
          </a:p>
          <a:p>
            <a:pPr marL="182563" indent="-182563" algn="just">
              <a:buFont typeface="+mj-lt"/>
              <a:buAutoNum type="arabicPeriod"/>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British Medical Association. (2018).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Health at a Glance: Europe 2018</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OECD Publishing.</a:t>
            </a:r>
          </a:p>
          <a:p>
            <a:pPr marL="182563" indent="-182563" algn="just">
              <a:buFont typeface="+mj-lt"/>
              <a:buAutoNum type="arabicPeriod"/>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World Health Organization. (2020).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Obesity and overweight</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WHO.</a:t>
            </a:r>
          </a:p>
          <a:p>
            <a:pPr marL="182563" indent="-182563" algn="just">
              <a:buFont typeface="+mj-lt"/>
              <a:buAutoNum type="arabicPeriod"/>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National Obesity Forum. (2016).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State of the Nation’s Waistline: Obesity in the UK: Analysis and Expectations</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National Obesity Forum.</a:t>
            </a:r>
          </a:p>
          <a:p>
            <a:pPr marL="182563" indent="-182563" algn="just">
              <a:buFont typeface="+mj-lt"/>
              <a:buAutoNum type="arabicPeriod"/>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Office for National Statistics. (2020).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Obesity statistics</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ONS.</a:t>
            </a:r>
          </a:p>
          <a:p>
            <a:pPr marL="182563" indent="-182563" algn="just">
              <a:buFont typeface="+mj-lt"/>
              <a:buAutoNum type="arabicPeriod"/>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Department for Education. (2019).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School food in England: Departmental advice for governing bodies</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HM Government.</a:t>
            </a:r>
          </a:p>
          <a:p>
            <a:pPr marL="182563" indent="-182563" algn="just">
              <a:buFont typeface="+mj-lt"/>
              <a:buAutoNum type="arabicPeriod"/>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Public Health England. (2020).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Health Matters: Obesity and the food environment</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Public Health England.</a:t>
            </a:r>
          </a:p>
          <a:p>
            <a:pPr marL="182563" indent="-182563" algn="just">
              <a:buFont typeface="+mj-lt"/>
              <a:buAutoNum type="arabicPeriod"/>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Royal Society for Public Health. (2018).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Moving the needle: Promoting physical activity in public spaces</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RSPH.</a:t>
            </a:r>
          </a:p>
          <a:p>
            <a:pPr marL="182563" indent="-182563" algn="just">
              <a:buFont typeface="+mj-lt"/>
              <a:buAutoNum type="arabicPeriod"/>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National Health Service. (2020).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Healthy Weight, Healthy Lives: A Cross-Government Strategy for England</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NHS.</a:t>
            </a:r>
          </a:p>
        </p:txBody>
      </p:sp>
    </p:spTree>
    <p:extLst>
      <p:ext uri="{BB962C8B-B14F-4D97-AF65-F5344CB8AC3E}">
        <p14:creationId xmlns:p14="http://schemas.microsoft.com/office/powerpoint/2010/main" val="1132038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0/xmlns/"/>
    <ds:schemaRef ds:uri="http://www.w3.org/2001/XMLSchema"/>
    <ds:schemaRef ds:uri="303dbf9b-b85b-46a0-94f1-894078c07ec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metadata/properties"/>
    <ds:schemaRef ds:uri="http://www.w3.org/2000/xmlns/"/>
    <ds:schemaRef ds:uri="303dbf9b-b85b-46a0-94f1-894078c07ec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52233</TotalTime>
  <Words>3825</Words>
  <Application>Microsoft Office PowerPoint</Application>
  <PresentationFormat>On-screen Show (4:3)</PresentationFormat>
  <Paragraphs>246</Paragraphs>
  <Slides>14</Slides>
  <Notes>12</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20140311PresentationUWTSDTemplate</vt:lpstr>
      <vt:lpstr>Community development</vt:lpstr>
      <vt:lpstr>Introduction</vt:lpstr>
      <vt:lpstr>Demographic of the Selected Area</vt:lpstr>
      <vt:lpstr>Stakeholders Involved in the Program </vt:lpstr>
      <vt:lpstr>Principles Supporting Community Development </vt:lpstr>
      <vt:lpstr>Relevant Theories for Addressing Obesity in Birmingham</vt:lpstr>
      <vt:lpstr>Use of Digital Media and Technologies for Community Development </vt:lpstr>
      <vt:lpstr>Use of digital media and technologies (Continued)</vt:lpstr>
      <vt:lpstr>Legislation and Policy Impacting Community Support and Growth </vt:lpstr>
      <vt:lpstr>Legislation and Policy Impacting Community Support and Growth (Continued)</vt:lpstr>
      <vt:lpstr>Barriers/Obstacles to Community Development </vt:lpstr>
      <vt:lpstr>Recommendations</vt:lpstr>
      <vt:lpstr>Conclusion </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Community development</dc:title>
  <cp:lastModifiedBy>victoria fantodji</cp:lastModifiedBy>
  <cp:revision>1</cp:revision>
  <dcterms:created xsi:type="dcterms:W3CDTF">2015-04-14T15:21:28Z</dcterms:created>
  <dcterms:modified xsi:type="dcterms:W3CDTF">2024-08-01T07:14:50Z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