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C4F6B6-7234-94D4-CE5C-2D5C4ED6EEF9}" v="2617" dt="2025-11-02T15:25:52.943"/>
    <p1510:client id="{ACEE5935-ECB6-2E87-B447-040EE0364F46}" v="661" dt="2025-11-02T15:50:07.982"/>
    <p1510:client id="{F58187A0-58DA-1880-DA66-51413A9818C6}" v="413" dt="2025-11-02T12:47:27.3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reevector.com/colorful-brain-vector" TargetMode="External"/><Relationship Id="rId3" Type="http://schemas.openxmlformats.org/officeDocument/2006/relationships/hyperlink" Target="https://www.ncbi.nlm.nih.gov/pmc/articles/PMC9080788/" TargetMode="External"/><Relationship Id="rId7" Type="http://schemas.openxmlformats.org/officeDocument/2006/relationships/hyperlink" Target="https://www.nice.org.uk/guidance/cg178" TargetMode="External"/><Relationship Id="rId2" Type="http://schemas.openxmlformats.org/officeDocument/2006/relationships/hyperlink" Target="https://www.ncbi.nlm.nih.gov/books/NBK539864/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mental-health/conditions/schizophrenia/treatment/" TargetMode="External"/><Relationship Id="rId5" Type="http://schemas.openxmlformats.org/officeDocument/2006/relationships/hyperlink" Target="https://pmc.ncbi.nlm.nih.gov/articles/PMC10229849/" TargetMode="External"/><Relationship Id="rId10" Type="http://schemas.openxmlformats.org/officeDocument/2006/relationships/hyperlink" Target="https://www.flaticon.com/free-icon/pill_26422" TargetMode="External"/><Relationship Id="rId4" Type="http://schemas.openxmlformats.org/officeDocument/2006/relationships/hyperlink" Target="https://online.csp.edu/resources/article/history-of-mental-illness-treatment/" TargetMode="External"/><Relationship Id="rId9" Type="http://schemas.openxmlformats.org/officeDocument/2006/relationships/hyperlink" Target="https://www.freevector.com/group-therapy-vector-28292#google_vignett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7329B9-3364-B304-6C25-B99A61365440}"/>
              </a:ext>
            </a:extLst>
          </p:cNvPr>
          <p:cNvSpPr txBox="1"/>
          <p:nvPr/>
        </p:nvSpPr>
        <p:spPr>
          <a:xfrm>
            <a:off x="4342355" y="417534"/>
            <a:ext cx="3559479" cy="2250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/>
              <a:t>Ayaz Hussain</a:t>
            </a:r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E9BAAC-95F2-CBE0-DB06-FDC04DCB5FED}"/>
              </a:ext>
            </a:extLst>
          </p:cNvPr>
          <p:cNvSpPr txBox="1"/>
          <p:nvPr/>
        </p:nvSpPr>
        <p:spPr>
          <a:xfrm>
            <a:off x="5063255" y="1528697"/>
            <a:ext cx="2066794" cy="2250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/>
              <a:t>2315951</a:t>
            </a: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793238-54E2-D262-7F0C-CB184110D4D8}"/>
              </a:ext>
            </a:extLst>
          </p:cNvPr>
          <p:cNvSpPr txBox="1"/>
          <p:nvPr/>
        </p:nvSpPr>
        <p:spPr>
          <a:xfrm>
            <a:off x="4020332" y="2645340"/>
            <a:ext cx="4394547" cy="25798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/>
              <a:t>Psychopathological Classifications and Provisions - Poster</a:t>
            </a:r>
          </a:p>
          <a:p>
            <a:pPr algn="ctr"/>
            <a:endParaRPr lang="en-GB" sz="2000" dirty="0"/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(BMHP6029_BIRM)</a:t>
            </a:r>
          </a:p>
          <a:p>
            <a:pPr algn="ctr"/>
            <a:endParaRPr lang="en-GB" sz="2000" dirty="0"/>
          </a:p>
          <a:p>
            <a:pPr algn="ctr"/>
            <a:endParaRPr lang="en-GB" sz="2000" dirty="0"/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Kennedy </a:t>
            </a:r>
            <a:r>
              <a:rPr lang="en-GB" sz="2000" err="1"/>
              <a:t>Obohwemu</a:t>
            </a:r>
            <a:r>
              <a:rPr lang="en-GB" sz="2000" dirty="0"/>
              <a:t> </a:t>
            </a:r>
          </a:p>
          <a:p>
            <a:pPr algn="ctr"/>
            <a:endParaRPr lang="en-GB" sz="2000" dirty="0"/>
          </a:p>
          <a:p>
            <a:pPr algn="ctr"/>
            <a:endParaRPr lang="en-GB" sz="2000" dirty="0"/>
          </a:p>
          <a:p>
            <a:pPr algn="ctr"/>
            <a:endParaRPr lang="en-GB" sz="2000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pic>
        <p:nvPicPr>
          <p:cNvPr id="7" name="Picture 6" descr="A logo with black text&#10;&#10;AI-generated content may be incorrect.">
            <a:extLst>
              <a:ext uri="{FF2B5EF4-FFF2-40B4-BE49-F238E27FC236}">
                <a16:creationId xmlns:a16="http://schemas.microsoft.com/office/drawing/2014/main" id="{B218D360-72A5-C15C-92C8-C27501DDE7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762"/>
            <a:ext cx="2686050" cy="1123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9D99F1D-999D-0924-5C48-1E0005567B90}"/>
              </a:ext>
            </a:extLst>
          </p:cNvPr>
          <p:cNvSpPr/>
          <p:nvPr/>
        </p:nvSpPr>
        <p:spPr>
          <a:xfrm>
            <a:off x="2260686" y="144310"/>
            <a:ext cx="7669321" cy="44271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Schizophrenia ; Historical and Contemporary Treatment and Care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FA1A278-0EFC-7DC3-7090-B56670334E6F}"/>
              </a:ext>
            </a:extLst>
          </p:cNvPr>
          <p:cNvSpPr/>
          <p:nvPr/>
        </p:nvSpPr>
        <p:spPr>
          <a:xfrm>
            <a:off x="469073" y="644438"/>
            <a:ext cx="1594197" cy="445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b="1" u="sng" dirty="0"/>
              <a:t>Introduction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E165969-124D-5AF4-CBD7-29AD6FFD84CC}"/>
              </a:ext>
            </a:extLst>
          </p:cNvPr>
          <p:cNvSpPr txBox="1"/>
          <p:nvPr/>
        </p:nvSpPr>
        <p:spPr>
          <a:xfrm>
            <a:off x="112603" y="2490591"/>
            <a:ext cx="3262116" cy="1731309"/>
          </a:xfrm>
          <a:prstGeom prst="rect">
            <a:avLst/>
          </a:prstGeom>
          <a:noFill/>
          <a:ln>
            <a:solidFill>
              <a:schemeClr val="tx2">
                <a:lumMod val="25000"/>
                <a:lumOff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200" b="1" dirty="0">
                <a:latin typeface="Arial Nova"/>
              </a:rPr>
              <a:t>Schizophrenia:</a:t>
            </a:r>
            <a:r>
              <a:rPr lang="en-GB" sz="1200" dirty="0">
                <a:latin typeface="Arial Nova"/>
              </a:rPr>
              <a:t> A chronic psychotic disorder which affects around 1% of global population (Hany &amp; Rizvi, 2024).</a:t>
            </a:r>
          </a:p>
          <a:p>
            <a:pPr marL="285750" indent="-285750">
              <a:buFont typeface="Arial"/>
              <a:buChar char="•"/>
            </a:pPr>
            <a:endParaRPr lang="en-GB" sz="12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200" b="1" dirty="0">
                <a:latin typeface="Arial Nova"/>
              </a:rPr>
              <a:t>Symptoms:</a:t>
            </a:r>
            <a:r>
              <a:rPr lang="en-GB" sz="1200" dirty="0">
                <a:latin typeface="Arial Nova"/>
              </a:rPr>
              <a:t> delusions, hallucinations, lack of motivation or emotional expression and cognitive problems (Hany &amp; Rizvi, 2024).</a:t>
            </a:r>
          </a:p>
          <a:p>
            <a:pPr marL="285750" indent="-285750">
              <a:buFont typeface="Arial"/>
              <a:buChar char="•"/>
            </a:pPr>
            <a:endParaRPr lang="en-GB" sz="12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200" b="1" dirty="0">
                <a:latin typeface="Arial Nova"/>
              </a:rPr>
              <a:t>Onset:</a:t>
            </a:r>
            <a:r>
              <a:rPr lang="en-GB" sz="1200" dirty="0">
                <a:latin typeface="Arial Nova"/>
              </a:rPr>
              <a:t> usually start in early adulthood or late teens. (Hany &amp; Rizvi, 2024).</a:t>
            </a:r>
          </a:p>
          <a:p>
            <a:pPr marL="285750" indent="-285750">
              <a:buFont typeface="Arial"/>
              <a:buChar char="•"/>
            </a:pPr>
            <a:endParaRPr lang="en-GB" sz="12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200" b="1" dirty="0">
                <a:latin typeface="Arial Nova"/>
              </a:rPr>
              <a:t>History: </a:t>
            </a:r>
            <a:r>
              <a:rPr lang="en-GB" sz="1200" dirty="0">
                <a:latin typeface="Arial Nova"/>
              </a:rPr>
              <a:t>originally</a:t>
            </a:r>
            <a:r>
              <a:rPr lang="en-GB" sz="1200" b="1" dirty="0">
                <a:latin typeface="Arial Nova"/>
              </a:rPr>
              <a:t> </a:t>
            </a:r>
            <a:r>
              <a:rPr lang="en-GB" sz="1200" dirty="0">
                <a:latin typeface="Arial Nova"/>
              </a:rPr>
              <a:t>called "dementia praecox" by Kraepelin, renamed to schizophrenia by Bleuler (Hany &amp; Rizvi, 2024).</a:t>
            </a:r>
          </a:p>
          <a:p>
            <a:pPr marL="285750" indent="-285750">
              <a:buFont typeface="Arial"/>
              <a:buChar char="•"/>
            </a:pPr>
            <a:endParaRPr lang="en-GB" sz="12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200" b="1" dirty="0">
                <a:latin typeface="Arial Nova"/>
              </a:rPr>
              <a:t>Causes:</a:t>
            </a:r>
            <a:r>
              <a:rPr lang="en-GB" sz="1200" dirty="0">
                <a:latin typeface="Arial Nova"/>
              </a:rPr>
              <a:t> environmental factors, genetics and changes in the brain structure and function (</a:t>
            </a:r>
            <a:r>
              <a:rPr lang="en-GB" sz="1200" err="1">
                <a:latin typeface="Arial Nova"/>
              </a:rPr>
              <a:t>Luvsannyam</a:t>
            </a:r>
            <a:r>
              <a:rPr lang="en-GB" sz="1200" dirty="0">
                <a:latin typeface="Arial Nova"/>
              </a:rPr>
              <a:t> et al., 2022).</a:t>
            </a:r>
          </a:p>
          <a:p>
            <a:pPr marL="285750" indent="-285750">
              <a:buFont typeface="Arial"/>
              <a:buChar char="•"/>
            </a:pPr>
            <a:endParaRPr lang="en-GB" sz="1200" dirty="0"/>
          </a:p>
          <a:p>
            <a:pPr marL="285750" indent="-285750">
              <a:buFont typeface="Arial"/>
              <a:buChar char="•"/>
            </a:pPr>
            <a:endParaRPr lang="en-GB" sz="1200" dirty="0"/>
          </a:p>
          <a:p>
            <a:pPr marL="285750" indent="-285750">
              <a:buFont typeface="Arial"/>
              <a:buChar char="•"/>
            </a:pPr>
            <a:endParaRPr lang="en-GB" sz="14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AC5DD5B-F293-49C6-0C2E-5553EDCC18F6}"/>
              </a:ext>
            </a:extLst>
          </p:cNvPr>
          <p:cNvSpPr/>
          <p:nvPr/>
        </p:nvSpPr>
        <p:spPr>
          <a:xfrm>
            <a:off x="3852405" y="724030"/>
            <a:ext cx="2972974" cy="4138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u="sng" dirty="0">
                <a:solidFill>
                  <a:schemeClr val="tx1"/>
                </a:solidFill>
                <a:latin typeface="Arial Nova"/>
              </a:rPr>
              <a:t>Historical Treatment and Care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B97F70-AB92-DF1A-58BE-C9E029EB2D0C}"/>
              </a:ext>
            </a:extLst>
          </p:cNvPr>
          <p:cNvSpPr txBox="1"/>
          <p:nvPr/>
        </p:nvSpPr>
        <p:spPr>
          <a:xfrm>
            <a:off x="3856190" y="2488634"/>
            <a:ext cx="3308958" cy="15061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200" b="1" dirty="0">
                <a:latin typeface="Arial Nova"/>
              </a:rPr>
              <a:t>Isolation and asylums: </a:t>
            </a:r>
            <a:r>
              <a:rPr lang="en-GB" sz="1200" dirty="0">
                <a:latin typeface="Arial Nova"/>
              </a:rPr>
              <a:t>From the 17th century, people with mental disorders were placed in institutions often being removed instead of being treated</a:t>
            </a:r>
          </a:p>
          <a:p>
            <a:pPr marL="285750" indent="-285750">
              <a:buFont typeface="Arial"/>
              <a:buChar char="•"/>
            </a:pPr>
            <a:endParaRPr lang="en-GB" sz="12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200" b="1" dirty="0">
                <a:latin typeface="Arial Nova"/>
              </a:rPr>
              <a:t>Moral treatment movement: </a:t>
            </a:r>
            <a:r>
              <a:rPr lang="en-GB" sz="1200" dirty="0">
                <a:latin typeface="Arial Nova"/>
              </a:rPr>
              <a:t>18th-19th century reform focused more on humane care, key figures include Phillipe Pinel, Dorathea Dix</a:t>
            </a:r>
          </a:p>
          <a:p>
            <a:pPr marL="285750" indent="-285750">
              <a:buFont typeface="Arial"/>
              <a:buChar char="•"/>
            </a:pPr>
            <a:endParaRPr lang="en-GB" sz="1200" b="1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200" b="1" dirty="0">
                <a:latin typeface="Arial Nova"/>
              </a:rPr>
              <a:t>Insulin coma therapy:</a:t>
            </a:r>
            <a:r>
              <a:rPr lang="en-GB" sz="1200" dirty="0">
                <a:latin typeface="Arial Nova"/>
              </a:rPr>
              <a:t> Introduced in 1927, used until the 1960s,carried high risk.</a:t>
            </a:r>
          </a:p>
          <a:p>
            <a:pPr marL="285750" indent="-285750">
              <a:buFont typeface="Arial"/>
              <a:buChar char="•"/>
            </a:pPr>
            <a:endParaRPr lang="en-GB" sz="12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200" b="1" dirty="0">
                <a:latin typeface="Arial Nova"/>
              </a:rPr>
              <a:t>Lobotomy: </a:t>
            </a:r>
            <a:r>
              <a:rPr lang="en-GB" sz="1200" dirty="0">
                <a:latin typeface="Arial Nova"/>
              </a:rPr>
              <a:t>Popular in the 1940's-50's disrupted brain circuity but caused serious impairments</a:t>
            </a:r>
          </a:p>
          <a:p>
            <a:pPr marL="285750" indent="-285750">
              <a:buFont typeface="Arial"/>
              <a:buChar char="•"/>
            </a:pPr>
            <a:endParaRPr lang="en-GB" sz="12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1200" b="1" dirty="0">
                <a:latin typeface="Arial Nova"/>
              </a:rPr>
              <a:t>Deinstitutionalisation:</a:t>
            </a:r>
            <a:r>
              <a:rPr lang="en-GB" sz="1200" dirty="0">
                <a:latin typeface="Arial Nova"/>
              </a:rPr>
              <a:t> A shift in the mid 20th century towards outpatient treatment and community care (Concordia U. St. Paul, 2020).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4AE58C-FBB5-77A8-4CCD-1F592608B147}"/>
              </a:ext>
            </a:extLst>
          </p:cNvPr>
          <p:cNvSpPr/>
          <p:nvPr/>
        </p:nvSpPr>
        <p:spPr>
          <a:xfrm>
            <a:off x="7951157" y="730815"/>
            <a:ext cx="3243849" cy="5598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latin typeface="Arial Nova"/>
              </a:rPr>
              <a:t>Contemporary Treatment and Care section</a:t>
            </a:r>
            <a:r>
              <a:rPr lang="en-GB" b="1" dirty="0">
                <a:solidFill>
                  <a:schemeClr val="tx1"/>
                </a:solidFill>
              </a:rPr>
              <a:t>.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83D5EC-A923-5DCB-C52B-BB4353378EC1}"/>
              </a:ext>
            </a:extLst>
          </p:cNvPr>
          <p:cNvSpPr txBox="1"/>
          <p:nvPr/>
        </p:nvSpPr>
        <p:spPr>
          <a:xfrm>
            <a:off x="8159924" y="2357372"/>
            <a:ext cx="3235890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Arial"/>
              <a:buChar char="•"/>
            </a:pPr>
            <a:r>
              <a:rPr lang="en-GB" sz="1200" b="1" dirty="0">
                <a:latin typeface="Arial Nova"/>
              </a:rPr>
              <a:t>Medications: </a:t>
            </a:r>
            <a:r>
              <a:rPr lang="en-GB" sz="1200" dirty="0"/>
              <a:t> Antipsychotics help to reduce hallucinations and delusions(Kantrowitz et al., 2023).</a:t>
            </a:r>
            <a:endParaRPr lang="en-US" dirty="0"/>
          </a:p>
          <a:p>
            <a:pPr marL="171450" indent="-171450">
              <a:buFont typeface="Arial"/>
              <a:buChar char="•"/>
            </a:pPr>
            <a:endParaRPr lang="en-GB" sz="1200" dirty="0"/>
          </a:p>
          <a:p>
            <a:pPr marL="171450" indent="-171450">
              <a:buFont typeface="Arial"/>
              <a:buChar char="•"/>
            </a:pPr>
            <a:r>
              <a:rPr lang="en-GB" sz="1200" b="1" dirty="0">
                <a:latin typeface="Arial Nova"/>
              </a:rPr>
              <a:t>Therapies Talking: </a:t>
            </a:r>
            <a:r>
              <a:rPr lang="en-GB" sz="1200" dirty="0"/>
              <a:t> therapies such as family therapy, CBT and social skills training help improve daily functioning (Kantrowitz et al., 2023; NHS, 2024).</a:t>
            </a:r>
          </a:p>
          <a:p>
            <a:pPr marL="171450" indent="-171450">
              <a:buFont typeface="Arial"/>
              <a:buChar char="•"/>
            </a:pPr>
            <a:endParaRPr lang="en-GB" sz="1200" dirty="0"/>
          </a:p>
          <a:p>
            <a:pPr marL="171450" indent="-171450">
              <a:buFont typeface="Arial"/>
              <a:buChar char="•"/>
            </a:pPr>
            <a:r>
              <a:rPr lang="en-GB" sz="1200" b="1" dirty="0">
                <a:latin typeface="Arial Nova"/>
              </a:rPr>
              <a:t>Community Care: </a:t>
            </a:r>
            <a:r>
              <a:rPr lang="en-GB" sz="1200" dirty="0"/>
              <a:t> Support groups, outpatient programs and rehabilitation help people to live more independently (NHS, 2024).</a:t>
            </a:r>
          </a:p>
          <a:p>
            <a:pPr marL="171450" indent="-171450">
              <a:buFont typeface="Arial"/>
              <a:buChar char="•"/>
            </a:pPr>
            <a:endParaRPr lang="en-GB" sz="1200" dirty="0"/>
          </a:p>
          <a:p>
            <a:pPr marL="171450" indent="-171450">
              <a:buFont typeface="Arial"/>
              <a:buChar char="•"/>
            </a:pPr>
            <a:r>
              <a:rPr lang="en-GB" sz="1200" b="1" dirty="0">
                <a:latin typeface="Arial Nova"/>
              </a:rPr>
              <a:t>Policy and guidelines: </a:t>
            </a:r>
            <a:r>
              <a:rPr lang="en-GB" sz="1200" dirty="0"/>
              <a:t> NICE guidelines ensure that treatment is safe, accessible and evident based (NICE, 2014)</a:t>
            </a:r>
          </a:p>
          <a:p>
            <a:pPr marL="171450" indent="-171450">
              <a:buFont typeface="Arial"/>
              <a:buChar char="•"/>
            </a:pPr>
            <a:endParaRPr lang="en-GB" sz="1200" b="1" dirty="0">
              <a:latin typeface="Arial Nova"/>
            </a:endParaRPr>
          </a:p>
          <a:p>
            <a:pPr marL="171450" indent="-171450">
              <a:buFont typeface="Arial"/>
              <a:buChar char="•"/>
            </a:pPr>
            <a:endParaRPr lang="en-GB" sz="1200" dirty="0">
              <a:latin typeface="Aptos" panose="020B0004020202020204"/>
            </a:endParaRPr>
          </a:p>
          <a:p>
            <a:pPr marL="171450" indent="-171450">
              <a:buFont typeface="Arial"/>
              <a:buChar char="•"/>
            </a:pPr>
            <a:r>
              <a:rPr lang="en-GB" sz="1200" b="1" dirty="0">
                <a:latin typeface="Arial Nova"/>
              </a:rPr>
              <a:t>Social Factors discrimination: </a:t>
            </a:r>
            <a:r>
              <a:rPr lang="en-GB" sz="1200" dirty="0">
                <a:latin typeface="Arial Nova"/>
              </a:rPr>
              <a:t>S</a:t>
            </a:r>
            <a:r>
              <a:rPr lang="en-GB" sz="1200" dirty="0"/>
              <a:t>tigma and low income can affect access to treatment (Kantrowitz et al., 2023; NHS, 2024).</a:t>
            </a:r>
          </a:p>
          <a:p>
            <a:pPr marL="171450" indent="-171450">
              <a:buFont typeface="Arial"/>
              <a:buChar char="•"/>
            </a:pPr>
            <a:endParaRPr lang="en-GB" sz="1200" dirty="0"/>
          </a:p>
          <a:p>
            <a:pPr marL="171450" indent="-171450">
              <a:buFont typeface="Arial"/>
              <a:buChar char="•"/>
            </a:pPr>
            <a:endParaRPr lang="en-GB" sz="1200" dirty="0"/>
          </a:p>
          <a:p>
            <a:endParaRPr lang="en-GB" sz="1200" dirty="0"/>
          </a:p>
          <a:p>
            <a:endParaRPr lang="en-GB" sz="1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92A8A4-873C-3EED-D954-643F43CF7913}"/>
              </a:ext>
            </a:extLst>
          </p:cNvPr>
          <p:cNvSpPr txBox="1"/>
          <p:nvPr/>
        </p:nvSpPr>
        <p:spPr>
          <a:xfrm>
            <a:off x="1304794" y="1471808"/>
            <a:ext cx="5093917" cy="1670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19" name="Picture 18" descr="A colorful brain diagram with labels&#10;&#10;AI-generated content may be incorrect.">
            <a:extLst>
              <a:ext uri="{FF2B5EF4-FFF2-40B4-BE49-F238E27FC236}">
                <a16:creationId xmlns:a16="http://schemas.microsoft.com/office/drawing/2014/main" id="{ADB16D7F-6D36-9AE8-FFC7-4B5EEF4BD5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557" y="1171575"/>
            <a:ext cx="1442462" cy="9144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D507AF3-1C8B-DE39-CFF4-A2129F26C8B3}"/>
              </a:ext>
            </a:extLst>
          </p:cNvPr>
          <p:cNvSpPr txBox="1"/>
          <p:nvPr/>
        </p:nvSpPr>
        <p:spPr>
          <a:xfrm>
            <a:off x="468029" y="2128772"/>
            <a:ext cx="2062358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/>
              <a:t>Brain diagram. Source: </a:t>
            </a:r>
            <a:r>
              <a:rPr lang="en-GB" sz="800" err="1"/>
              <a:t>FreeVector</a:t>
            </a:r>
            <a:endParaRPr lang="en-US" sz="800"/>
          </a:p>
        </p:txBody>
      </p:sp>
      <p:pic>
        <p:nvPicPr>
          <p:cNvPr id="22" name="Picture 21" descr="A group of kids sitting in chairs&#10;&#10;AI-generated content may be incorrect.">
            <a:extLst>
              <a:ext uri="{FF2B5EF4-FFF2-40B4-BE49-F238E27FC236}">
                <a16:creationId xmlns:a16="http://schemas.microsoft.com/office/drawing/2014/main" id="{2AC02D69-CD43-A4F8-5C66-90E870AE49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563" y="1257300"/>
            <a:ext cx="1600200" cy="91440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EAF96824-C90A-FC1C-652E-0E2B5ABCE401}"/>
              </a:ext>
            </a:extLst>
          </p:cNvPr>
          <p:cNvSpPr txBox="1"/>
          <p:nvPr/>
        </p:nvSpPr>
        <p:spPr>
          <a:xfrm>
            <a:off x="6701424" y="1743205"/>
            <a:ext cx="1158657" cy="6471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040B79F-9B09-DC89-FB36-76E30BF925A0}"/>
              </a:ext>
            </a:extLst>
          </p:cNvPr>
          <p:cNvSpPr txBox="1"/>
          <p:nvPr/>
        </p:nvSpPr>
        <p:spPr>
          <a:xfrm>
            <a:off x="4419600" y="2171700"/>
            <a:ext cx="1838325" cy="2770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dirty="0">
                <a:latin typeface="Arial Nova"/>
              </a:rPr>
              <a:t>Source: </a:t>
            </a:r>
            <a:r>
              <a:rPr lang="en-US" sz="800" err="1">
                <a:latin typeface="Arial Nova"/>
              </a:rPr>
              <a:t>FreeVector</a:t>
            </a:r>
            <a:r>
              <a:rPr lang="en-US" sz="800" dirty="0">
                <a:latin typeface="Arial Nova"/>
              </a:rPr>
              <a:t> (Free </a:t>
            </a:r>
            <a:r>
              <a:rPr lang="en-US" sz="800" err="1">
                <a:latin typeface="Arial Nova"/>
              </a:rPr>
              <a:t>licence</a:t>
            </a:r>
            <a:r>
              <a:rPr lang="en-US" sz="800" dirty="0">
                <a:latin typeface="Arial Nova"/>
              </a:rPr>
              <a:t>)</a:t>
            </a:r>
            <a:endParaRPr lang="en-US" sz="800">
              <a:latin typeface="Arial Nova"/>
            </a:endParaRPr>
          </a:p>
          <a:p>
            <a:pPr algn="ctr"/>
            <a:endParaRPr lang="en-GB"/>
          </a:p>
        </p:txBody>
      </p:sp>
      <p:pic>
        <p:nvPicPr>
          <p:cNvPr id="25" name="Picture 24" descr="A black pill with a white background&#10;&#10;AI-generated content may be incorrect.">
            <a:extLst>
              <a:ext uri="{FF2B5EF4-FFF2-40B4-BE49-F238E27FC236}">
                <a16:creationId xmlns:a16="http://schemas.microsoft.com/office/drawing/2014/main" id="{2F470D39-D2A5-BA95-B282-9F7AD219F8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8932101" y="1328739"/>
            <a:ext cx="1285875" cy="90487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36161303-F379-53D8-2501-1A4716D93FB1}"/>
              </a:ext>
            </a:extLst>
          </p:cNvPr>
          <p:cNvSpPr txBox="1"/>
          <p:nvPr/>
        </p:nvSpPr>
        <p:spPr>
          <a:xfrm>
            <a:off x="9193712" y="2089889"/>
            <a:ext cx="1150959" cy="1211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latin typeface="Arial Nova"/>
              </a:rPr>
              <a:t>Source: </a:t>
            </a:r>
            <a:r>
              <a:rPr lang="en-GB" sz="800" dirty="0" err="1">
                <a:latin typeface="Arial Nova"/>
              </a:rPr>
              <a:t>Vecteezy</a:t>
            </a:r>
            <a:endParaRPr lang="en-US" dirty="0">
              <a:latin typeface="Aptos" panose="020B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970018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CBBBD-BE6C-1702-05DF-A884B59F2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474" y="365125"/>
            <a:ext cx="1913874" cy="268158"/>
          </a:xfrm>
        </p:spPr>
        <p:txBody>
          <a:bodyPr>
            <a:noAutofit/>
          </a:bodyPr>
          <a:lstStyle/>
          <a:p>
            <a:r>
              <a:rPr lang="en-GB" sz="1600" u="sng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168972-C933-0D1A-C859-A084AA80A3B0}"/>
              </a:ext>
            </a:extLst>
          </p:cNvPr>
          <p:cNvSpPr txBox="1"/>
          <p:nvPr/>
        </p:nvSpPr>
        <p:spPr>
          <a:xfrm>
            <a:off x="219205" y="772438"/>
            <a:ext cx="1117947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1200" dirty="0">
              <a:latin typeface="Arial Nova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619824-5B10-AE25-5E5F-E324F375266F}"/>
              </a:ext>
            </a:extLst>
          </p:cNvPr>
          <p:cNvSpPr txBox="1"/>
          <p:nvPr/>
        </p:nvSpPr>
        <p:spPr>
          <a:xfrm>
            <a:off x="221424" y="906963"/>
            <a:ext cx="10058400" cy="67556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latin typeface="Arial Nova"/>
              </a:rPr>
              <a:t>Hany, M., &amp; Rizvi, A. (2024). </a:t>
            </a:r>
            <a:r>
              <a:rPr lang="en-US" sz="1100" i="1" dirty="0">
                <a:latin typeface="Arial Nova"/>
              </a:rPr>
              <a:t>Schizophrenia.</a:t>
            </a:r>
            <a:r>
              <a:rPr lang="en-US" sz="1100" dirty="0">
                <a:latin typeface="Arial Nova"/>
              </a:rPr>
              <a:t> Available at  </a:t>
            </a:r>
            <a:r>
              <a:rPr lang="en-US" sz="1100" dirty="0">
                <a:latin typeface="Arial Nova"/>
                <a:hlinkClick r:id="rId2"/>
              </a:rPr>
              <a:t>https://www.ncbi.nlm.nih.gov/books/NBK539864</a:t>
            </a:r>
            <a:r>
              <a:rPr lang="en-US" sz="1100" dirty="0">
                <a:latin typeface="Arial Nova"/>
              </a:rPr>
              <a:t> (Accessed 26th October 2025).</a:t>
            </a:r>
          </a:p>
          <a:p>
            <a:endParaRPr lang="en-US" sz="1100" dirty="0">
              <a:latin typeface="Arial Nova"/>
            </a:endParaRPr>
          </a:p>
          <a:p>
            <a:r>
              <a:rPr lang="en-US" sz="1100" err="1">
                <a:latin typeface="Arial Nova"/>
              </a:rPr>
              <a:t>Luvsannyam</a:t>
            </a:r>
            <a:r>
              <a:rPr lang="en-US" sz="1100" dirty="0">
                <a:latin typeface="Arial Nova"/>
              </a:rPr>
              <a:t>, E., Jain, M. S., </a:t>
            </a:r>
            <a:r>
              <a:rPr lang="en-US" sz="1100" err="1">
                <a:latin typeface="Arial Nova"/>
              </a:rPr>
              <a:t>Pormento</a:t>
            </a:r>
            <a:r>
              <a:rPr lang="en-US" sz="1100" dirty="0">
                <a:latin typeface="Arial Nova"/>
              </a:rPr>
              <a:t>, M. K. L., Siddiqui, H., Balagtas, A. R. A., </a:t>
            </a:r>
            <a:r>
              <a:rPr lang="en-US" sz="1100" err="1">
                <a:latin typeface="Arial Nova"/>
              </a:rPr>
              <a:t>Emuze</a:t>
            </a:r>
            <a:r>
              <a:rPr lang="en-US" sz="1100" dirty="0">
                <a:latin typeface="Arial Nova"/>
              </a:rPr>
              <a:t>, B. O., &amp; </a:t>
            </a:r>
            <a:r>
              <a:rPr lang="en-US" sz="1100" err="1">
                <a:latin typeface="Arial Nova"/>
              </a:rPr>
              <a:t>Poprawski</a:t>
            </a:r>
            <a:r>
              <a:rPr lang="en-US" sz="1100" dirty="0">
                <a:latin typeface="Arial Nova"/>
              </a:rPr>
              <a:t>, T. (2022). </a:t>
            </a:r>
            <a:r>
              <a:rPr lang="en-US" sz="1100" i="1" dirty="0">
                <a:latin typeface="Arial Nova"/>
              </a:rPr>
              <a:t>Neurobiology of schizophrenia: A comprehensive review. Frontiers in Psychiatry,</a:t>
            </a:r>
            <a:r>
              <a:rPr lang="en-US" sz="1100" dirty="0">
                <a:latin typeface="Arial Nova"/>
              </a:rPr>
              <a:t>  Available at </a:t>
            </a:r>
            <a:r>
              <a:rPr lang="en-US" sz="1100" dirty="0">
                <a:latin typeface="Arial Nova"/>
                <a:hlinkClick r:id="rId3"/>
              </a:rPr>
              <a:t>https://www.ncbi.nlm.nih.gov/pmc/articles/PMC9080788/</a:t>
            </a:r>
            <a:r>
              <a:rPr lang="en-US" sz="1100" dirty="0">
                <a:latin typeface="Arial Nova"/>
              </a:rPr>
              <a:t> (Accessed 28th October 2025).</a:t>
            </a:r>
            <a:endParaRPr lang="en-US" sz="1100">
              <a:latin typeface="Arial Nova"/>
            </a:endParaRPr>
          </a:p>
          <a:p>
            <a:endParaRPr lang="en-US" sz="1100" dirty="0">
              <a:latin typeface="Arial Nova"/>
            </a:endParaRPr>
          </a:p>
          <a:p>
            <a:r>
              <a:rPr lang="en-US" sz="1100" dirty="0">
                <a:latin typeface="Arial Nova"/>
              </a:rPr>
              <a:t>Concordia University St. Paul. (2020).</a:t>
            </a:r>
            <a:r>
              <a:rPr lang="en-US" sz="1100" i="1" dirty="0">
                <a:latin typeface="Arial Nova"/>
              </a:rPr>
              <a:t> A history of mental illness treatment: Obsolete practices.</a:t>
            </a:r>
            <a:r>
              <a:rPr lang="en-US" sz="1100" dirty="0">
                <a:latin typeface="Arial Nova"/>
              </a:rPr>
              <a:t>  </a:t>
            </a:r>
          </a:p>
          <a:p>
            <a:r>
              <a:rPr lang="en-US" sz="1100" dirty="0">
                <a:latin typeface="Arial Nova"/>
              </a:rPr>
              <a:t>Available at </a:t>
            </a:r>
            <a:r>
              <a:rPr lang="en-US" sz="1100" dirty="0">
                <a:latin typeface="Arial Nova"/>
                <a:hlinkClick r:id="rId4"/>
              </a:rPr>
              <a:t>https://online.csp.edu/resources/article/history-of-mental-illness-treatment/</a:t>
            </a:r>
            <a:r>
              <a:rPr lang="en-US" sz="1100" dirty="0">
                <a:latin typeface="Arial Nova"/>
              </a:rPr>
              <a:t> (Accessed 28th October 2025).</a:t>
            </a:r>
          </a:p>
          <a:p>
            <a:endParaRPr lang="en-US" sz="1100" dirty="0">
              <a:latin typeface="Arial Nova"/>
            </a:endParaRPr>
          </a:p>
          <a:p>
            <a:r>
              <a:rPr lang="en-US" sz="1100" dirty="0">
                <a:latin typeface="Arial Nova"/>
              </a:rPr>
              <a:t>Kantrowitz, J. T., Correll, C. U., Jain, R., &amp; Cutler, A. J. (2023). </a:t>
            </a:r>
            <a:r>
              <a:rPr lang="en-US" sz="1100" i="1" dirty="0">
                <a:latin typeface="Arial Nova"/>
              </a:rPr>
              <a:t>New developments in the treatment of schizophrenia: An expert roundtable. International Journal of Neuropsychopharmacology</a:t>
            </a:r>
            <a:r>
              <a:rPr lang="en-US" sz="1100" dirty="0">
                <a:latin typeface="Arial Nova"/>
              </a:rPr>
              <a:t>, available at </a:t>
            </a:r>
            <a:r>
              <a:rPr lang="en-US" sz="1100" dirty="0">
                <a:ea typeface="+mn-lt"/>
                <a:cs typeface="+mn-lt"/>
                <a:hlinkClick r:id="rId5"/>
              </a:rPr>
              <a:t>New Developments in the Treatment of Schizophrenia: An Expert Roundtable - PMC</a:t>
            </a:r>
          </a:p>
          <a:p>
            <a:r>
              <a:rPr lang="en-US" sz="1100" dirty="0">
                <a:latin typeface="Arial Nova"/>
              </a:rPr>
              <a:t>(Accessed 29th October 2025).</a:t>
            </a:r>
          </a:p>
          <a:p>
            <a:endParaRPr lang="en-US" sz="1100" dirty="0">
              <a:latin typeface="Arial Nova"/>
            </a:endParaRPr>
          </a:p>
          <a:p>
            <a:r>
              <a:rPr lang="en-US" sz="1100" dirty="0">
                <a:latin typeface="Arial Nova"/>
              </a:rPr>
              <a:t>NHS. (2023).</a:t>
            </a:r>
            <a:r>
              <a:rPr lang="en-US" sz="1100" i="1" dirty="0">
                <a:latin typeface="Arial Nova"/>
              </a:rPr>
              <a:t> Treatment - Schizophrenia. Available at  </a:t>
            </a:r>
            <a:r>
              <a:rPr lang="en-US" sz="1100" dirty="0">
                <a:latin typeface="Arial Nova"/>
                <a:hlinkClick r:id="rId6"/>
              </a:rPr>
              <a:t>https://www.nhs.uk/mental-health/conditions/schizophrenia/treatment/</a:t>
            </a:r>
            <a:r>
              <a:rPr lang="en-US" sz="1100" dirty="0">
                <a:latin typeface="Arial Nova"/>
              </a:rPr>
              <a:t> (Accessed 29th October 2025).</a:t>
            </a:r>
          </a:p>
          <a:p>
            <a:endParaRPr lang="en-US" sz="1100" dirty="0">
              <a:latin typeface="Arial Nova"/>
            </a:endParaRPr>
          </a:p>
          <a:p>
            <a:r>
              <a:rPr lang="en-US" sz="1100" dirty="0">
                <a:latin typeface="Arial Nova"/>
              </a:rPr>
              <a:t>National Institute for Health and Care Excellence. (2014). </a:t>
            </a:r>
            <a:r>
              <a:rPr lang="en-US" sz="1100" i="1" dirty="0">
                <a:latin typeface="Arial Nova"/>
              </a:rPr>
              <a:t>Psychosis and schizophrenia in adults: Prevention and management</a:t>
            </a:r>
            <a:r>
              <a:rPr lang="en-US" sz="1100" dirty="0">
                <a:latin typeface="Arial Nova"/>
              </a:rPr>
              <a:t> (NICE clinical guideline.  Available at </a:t>
            </a:r>
            <a:r>
              <a:rPr lang="en-US" sz="1100" dirty="0">
                <a:latin typeface="Arial Nova"/>
                <a:hlinkClick r:id="rId7"/>
              </a:rPr>
              <a:t>https://www.nice.org.uk/guidance/cg178</a:t>
            </a:r>
            <a:r>
              <a:rPr lang="en-US" sz="1100" dirty="0">
                <a:latin typeface="Arial Nova"/>
              </a:rPr>
              <a:t> (Accessed 31st October 2025) </a:t>
            </a:r>
          </a:p>
          <a:p>
            <a:endParaRPr lang="en-US" sz="1100" dirty="0">
              <a:latin typeface="Arial Nova"/>
            </a:endParaRPr>
          </a:p>
          <a:p>
            <a:r>
              <a:rPr lang="en-US" sz="1100" err="1">
                <a:latin typeface="Arial Nova"/>
              </a:rPr>
              <a:t>FreeVector</a:t>
            </a:r>
            <a:r>
              <a:rPr lang="en-US" sz="1100" dirty="0">
                <a:latin typeface="Arial Nova"/>
              </a:rPr>
              <a:t>. (n.d.). </a:t>
            </a:r>
            <a:r>
              <a:rPr lang="en-US" sz="1100" i="1" dirty="0">
                <a:latin typeface="Arial Nova"/>
              </a:rPr>
              <a:t>Colorful brain vector </a:t>
            </a:r>
            <a:r>
              <a:rPr lang="en-US" sz="1100" dirty="0">
                <a:latin typeface="Arial Nova"/>
              </a:rPr>
              <a:t>(Image 1)  </a:t>
            </a:r>
            <a:r>
              <a:rPr lang="en-US" sz="1100">
                <a:latin typeface="Arial Nova"/>
              </a:rPr>
              <a:t>Available at</a:t>
            </a:r>
            <a:r>
              <a:rPr lang="en-US" sz="1100" dirty="0">
                <a:latin typeface="Arial Nova"/>
              </a:rPr>
              <a:t>  </a:t>
            </a:r>
            <a:r>
              <a:rPr lang="en-US" sz="1100" dirty="0">
                <a:latin typeface="Arial Nova"/>
                <a:hlinkClick r:id="rId8"/>
              </a:rPr>
              <a:t>https://www.freevector.com/colorful-brain-vector</a:t>
            </a:r>
            <a:endParaRPr lang="en-US" sz="1100" dirty="0">
              <a:latin typeface="Arial Nova"/>
            </a:endParaRPr>
          </a:p>
          <a:p>
            <a:r>
              <a:rPr lang="en-US" sz="1100" dirty="0">
                <a:latin typeface="Arial Nova"/>
              </a:rPr>
              <a:t>(Accessed 26th October 2025).</a:t>
            </a:r>
          </a:p>
          <a:p>
            <a:endParaRPr lang="en-US" sz="1100" dirty="0">
              <a:latin typeface="Arial Nova"/>
            </a:endParaRPr>
          </a:p>
          <a:p>
            <a:r>
              <a:rPr lang="en-US" sz="1100" dirty="0" err="1">
                <a:latin typeface="Arial Nova"/>
              </a:rPr>
              <a:t>FreeVector</a:t>
            </a:r>
            <a:r>
              <a:rPr lang="en-US" sz="1100" dirty="0">
                <a:latin typeface="Arial Nova"/>
              </a:rPr>
              <a:t>. (n.d.).</a:t>
            </a:r>
            <a:r>
              <a:rPr lang="en-US" sz="1100" i="1" dirty="0">
                <a:latin typeface="Arial Nova"/>
              </a:rPr>
              <a:t> Group Therapy Vector</a:t>
            </a:r>
            <a:r>
              <a:rPr lang="en-US" sz="1100" dirty="0">
                <a:latin typeface="Arial Nova"/>
              </a:rPr>
              <a:t>  (Image 2)available at  </a:t>
            </a:r>
            <a:r>
              <a:rPr lang="en-US" sz="1100" dirty="0">
                <a:latin typeface="Arial Nova"/>
                <a:ea typeface="+mn-lt"/>
                <a:cs typeface="+mn-lt"/>
                <a:hlinkClick r:id="rId9"/>
              </a:rPr>
              <a:t>Group Therapy Vector Vector Art &amp; Graphics | freevector.com</a:t>
            </a:r>
            <a:r>
              <a:rPr lang="en-US" sz="1100" dirty="0">
                <a:latin typeface="Arial Nova"/>
                <a:ea typeface="+mn-lt"/>
                <a:cs typeface="+mn-lt"/>
              </a:rPr>
              <a:t> (Accessed 28th </a:t>
            </a:r>
            <a:r>
              <a:rPr lang="en-US" sz="1100" dirty="0" err="1">
                <a:latin typeface="Arial Nova"/>
                <a:ea typeface="+mn-lt"/>
                <a:cs typeface="+mn-lt"/>
              </a:rPr>
              <a:t>Ocotber</a:t>
            </a:r>
            <a:r>
              <a:rPr lang="en-US" sz="1100" dirty="0">
                <a:latin typeface="Arial Nova"/>
                <a:ea typeface="+mn-lt"/>
                <a:cs typeface="+mn-lt"/>
              </a:rPr>
              <a:t> 2025).</a:t>
            </a:r>
          </a:p>
          <a:p>
            <a:endParaRPr lang="en-US" sz="1100" dirty="0">
              <a:latin typeface="Arial Nova"/>
              <a:ea typeface="+mn-lt"/>
              <a:cs typeface="+mn-lt"/>
            </a:endParaRPr>
          </a:p>
          <a:p>
            <a:r>
              <a:rPr lang="en-US" sz="1100" dirty="0" err="1">
                <a:latin typeface="Arial Nova"/>
              </a:rPr>
              <a:t>Flaticon</a:t>
            </a:r>
            <a:r>
              <a:rPr lang="en-US" sz="1100" dirty="0">
                <a:latin typeface="Arial Nova"/>
              </a:rPr>
              <a:t>. (n.d.). </a:t>
            </a:r>
            <a:r>
              <a:rPr lang="en-US" sz="1100" i="1" dirty="0">
                <a:latin typeface="Arial Nova"/>
              </a:rPr>
              <a:t>Pill icon</a:t>
            </a:r>
            <a:r>
              <a:rPr lang="en-US" sz="1100" dirty="0">
                <a:latin typeface="Arial Nova"/>
              </a:rPr>
              <a:t> (Image 3)Available at  </a:t>
            </a:r>
            <a:r>
              <a:rPr lang="en-US" sz="1100" dirty="0">
                <a:latin typeface="Arial Nova"/>
                <a:hlinkClick r:id="rId10"/>
              </a:rPr>
              <a:t>https://www.flaticon.com/free-icon/pill_26422</a:t>
            </a:r>
            <a:r>
              <a:rPr lang="en-US" sz="1100" dirty="0">
                <a:latin typeface="Arial Nova"/>
              </a:rPr>
              <a:t> (Accessed 21st October 2025)</a:t>
            </a:r>
          </a:p>
          <a:p>
            <a:endParaRPr lang="en-US" sz="1100" dirty="0">
              <a:latin typeface="Arial Nova"/>
            </a:endParaRPr>
          </a:p>
          <a:p>
            <a:endParaRPr lang="en-US" sz="1100" dirty="0">
              <a:latin typeface="Arial Nova"/>
            </a:endParaRPr>
          </a:p>
          <a:p>
            <a:endParaRPr lang="en-US" sz="1100" dirty="0">
              <a:latin typeface="Arial Nova"/>
            </a:endParaRPr>
          </a:p>
          <a:p>
            <a:endParaRPr lang="en-US" sz="1100" dirty="0">
              <a:latin typeface="Arial Nova"/>
            </a:endParaRPr>
          </a:p>
          <a:p>
            <a:endParaRPr lang="en-US" sz="1100" dirty="0">
              <a:latin typeface="Arial Nova"/>
            </a:endParaRPr>
          </a:p>
          <a:p>
            <a:endParaRPr lang="en-US" sz="1100" dirty="0">
              <a:latin typeface="Arial Nova"/>
            </a:endParaRPr>
          </a:p>
          <a:p>
            <a:endParaRPr lang="en-US" sz="1100" dirty="0">
              <a:latin typeface="Arial Nova"/>
            </a:endParaRPr>
          </a:p>
          <a:p>
            <a:endParaRPr lang="en-US" sz="1100" dirty="0">
              <a:latin typeface="Arial Nova"/>
            </a:endParaRPr>
          </a:p>
          <a:p>
            <a:endParaRPr lang="en-US" sz="1100" dirty="0">
              <a:latin typeface="Arial Nova"/>
            </a:endParaRPr>
          </a:p>
          <a:p>
            <a:endParaRPr lang="en-US" sz="1100" dirty="0">
              <a:latin typeface="Arial Nova"/>
            </a:endParaRPr>
          </a:p>
          <a:p>
            <a:endParaRPr lang="en-US" sz="1100" dirty="0">
              <a:latin typeface="Arial Nova"/>
            </a:endParaRPr>
          </a:p>
          <a:p>
            <a:endParaRPr lang="en-US" sz="1100" dirty="0">
              <a:latin typeface="Arial Nova"/>
            </a:endParaRPr>
          </a:p>
          <a:p>
            <a:endParaRPr lang="en-US" sz="1200" dirty="0">
              <a:latin typeface="Arial Nova"/>
            </a:endParaRPr>
          </a:p>
          <a:p>
            <a:endParaRPr lang="en-US" sz="1200" dirty="0">
              <a:latin typeface="Arial Nova"/>
            </a:endParaRPr>
          </a:p>
          <a:p>
            <a:endParaRPr lang="en-US" sz="1200" dirty="0">
              <a:latin typeface="Arial Nova"/>
            </a:endParaRPr>
          </a:p>
          <a:p>
            <a:pPr algn="ctr"/>
            <a:endParaRPr lang="en-GB" sz="12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297552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610</cp:revision>
  <dcterms:created xsi:type="dcterms:W3CDTF">2025-11-02T12:43:47Z</dcterms:created>
  <dcterms:modified xsi:type="dcterms:W3CDTF">2025-11-02T15:50:26Z</dcterms:modified>
</cp:coreProperties>
</file>