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8" r:id="rId4"/>
  </p:sldMasterIdLst>
  <p:notesMasterIdLst>
    <p:notesMasterId r:id="rId16"/>
  </p:notesMasterIdLst>
  <p:sldIdLst>
    <p:sldId id="265" r:id="rId5"/>
    <p:sldId id="287" r:id="rId6"/>
    <p:sldId id="288" r:id="rId7"/>
    <p:sldId id="289" r:id="rId8"/>
    <p:sldId id="290" r:id="rId9"/>
    <p:sldId id="291" r:id="rId10"/>
    <p:sldId id="292" r:id="rId11"/>
    <p:sldId id="296" r:id="rId12"/>
    <p:sldId id="293" r:id="rId13"/>
    <p:sldId id="294" r:id="rId14"/>
    <p:sldId id="29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80476" autoAdjust="0"/>
  </p:normalViewPr>
  <p:slideViewPr>
    <p:cSldViewPr snapToGrid="0">
      <p:cViewPr varScale="1">
        <p:scale>
          <a:sx n="79" d="100"/>
          <a:sy n="79" d="100"/>
        </p:scale>
        <p:origin x="619"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7073B0-A219-4958-BCB8-20CD1268569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0A14ADB-E4FF-4490-8AD9-5259CDE934AF}">
      <dgm:prSet/>
      <dgm:spPr/>
      <dgm:t>
        <a:bodyPr/>
        <a:lstStyle/>
        <a:p>
          <a:r>
            <a:rPr lang="en-GB"/>
            <a:t>The company Wilko Plc. is a high street retail chain in the UK that is well-known for dealing with household goods, homewares, gardening tools, kitchenware's and other utilities (Wilko, 2022a).</a:t>
          </a:r>
          <a:endParaRPr lang="en-US"/>
        </a:p>
      </dgm:t>
    </dgm:pt>
    <dgm:pt modelId="{F85E28D3-0A7E-4674-910F-F2402726ABF2}" type="parTrans" cxnId="{D80B477F-891F-40CB-99D0-ACF7EE336844}">
      <dgm:prSet/>
      <dgm:spPr/>
      <dgm:t>
        <a:bodyPr/>
        <a:lstStyle/>
        <a:p>
          <a:endParaRPr lang="en-US"/>
        </a:p>
      </dgm:t>
    </dgm:pt>
    <dgm:pt modelId="{16734890-8C88-4934-B5B7-38C1C18600DE}" type="sibTrans" cxnId="{D80B477F-891F-40CB-99D0-ACF7EE336844}">
      <dgm:prSet/>
      <dgm:spPr/>
      <dgm:t>
        <a:bodyPr/>
        <a:lstStyle/>
        <a:p>
          <a:endParaRPr lang="en-US"/>
        </a:p>
      </dgm:t>
    </dgm:pt>
    <dgm:pt modelId="{953E639E-FCF7-4D74-A134-89289C613ED1}">
      <dgm:prSet/>
      <dgm:spPr/>
      <dgm:t>
        <a:bodyPr/>
        <a:lstStyle/>
        <a:p>
          <a:r>
            <a:rPr lang="en-GB"/>
            <a:t>Founded in 1930 by JK Wilkinson and Mary Wilkinson, this company has been a shelter for many UK employees for over ninety years (Wilko, 2022a). </a:t>
          </a:r>
          <a:endParaRPr lang="en-US"/>
        </a:p>
      </dgm:t>
    </dgm:pt>
    <dgm:pt modelId="{49B71140-B06C-4CFF-8942-FE7BB5F6ACF6}" type="parTrans" cxnId="{163668E5-1D68-4DDB-AC75-7685B6134AFD}">
      <dgm:prSet/>
      <dgm:spPr/>
      <dgm:t>
        <a:bodyPr/>
        <a:lstStyle/>
        <a:p>
          <a:endParaRPr lang="en-US"/>
        </a:p>
      </dgm:t>
    </dgm:pt>
    <dgm:pt modelId="{A95CC9AF-55BE-47DC-A967-DF3AB261DC2C}" type="sibTrans" cxnId="{163668E5-1D68-4DDB-AC75-7685B6134AFD}">
      <dgm:prSet/>
      <dgm:spPr/>
      <dgm:t>
        <a:bodyPr/>
        <a:lstStyle/>
        <a:p>
          <a:endParaRPr lang="en-US"/>
        </a:p>
      </dgm:t>
    </dgm:pt>
    <dgm:pt modelId="{95A6A792-E39E-4F06-B930-817916272D51}">
      <dgm:prSet/>
      <dgm:spPr/>
      <dgm:t>
        <a:bodyPr/>
        <a:lstStyle/>
        <a:p>
          <a:r>
            <a:rPr lang="en-GB"/>
            <a:t>They currently have more than 10,000 employees and a total of 400 stores with more than 14,000 different ranges of products (Wilko, 2022a).</a:t>
          </a:r>
          <a:endParaRPr lang="en-US"/>
        </a:p>
      </dgm:t>
    </dgm:pt>
    <dgm:pt modelId="{D1774A9F-5F80-4401-9AE3-2B17B8C97DD6}" type="parTrans" cxnId="{6B051E4D-8ADC-45D9-8A80-D55B4619BCDA}">
      <dgm:prSet/>
      <dgm:spPr/>
      <dgm:t>
        <a:bodyPr/>
        <a:lstStyle/>
        <a:p>
          <a:endParaRPr lang="en-US"/>
        </a:p>
      </dgm:t>
    </dgm:pt>
    <dgm:pt modelId="{B570C82B-763F-42E5-B75D-96EF9C12D402}" type="sibTrans" cxnId="{6B051E4D-8ADC-45D9-8A80-D55B4619BCDA}">
      <dgm:prSet/>
      <dgm:spPr/>
      <dgm:t>
        <a:bodyPr/>
        <a:lstStyle/>
        <a:p>
          <a:endParaRPr lang="en-US"/>
        </a:p>
      </dgm:t>
    </dgm:pt>
    <dgm:pt modelId="{FE06B999-598C-4DA6-BECF-22994585298B}">
      <dgm:prSet/>
      <dgm:spPr/>
      <dgm:t>
        <a:bodyPr/>
        <a:lstStyle/>
        <a:p>
          <a:r>
            <a:rPr lang="en-GB"/>
            <a:t>Having a great value in building a great work culture, they are showing great care for the well-being of their employees and make arrangements accordingly (Jones and Comfort, 2019).</a:t>
          </a:r>
          <a:endParaRPr lang="en-US"/>
        </a:p>
      </dgm:t>
    </dgm:pt>
    <dgm:pt modelId="{13480B26-3623-46C0-85B4-569732F330B2}" type="parTrans" cxnId="{2899F9CA-8DF1-443F-95F1-4AF62E390764}">
      <dgm:prSet/>
      <dgm:spPr/>
      <dgm:t>
        <a:bodyPr/>
        <a:lstStyle/>
        <a:p>
          <a:endParaRPr lang="en-US"/>
        </a:p>
      </dgm:t>
    </dgm:pt>
    <dgm:pt modelId="{119A0080-55E6-47DA-9874-0CF2F3F35B29}" type="sibTrans" cxnId="{2899F9CA-8DF1-443F-95F1-4AF62E390764}">
      <dgm:prSet/>
      <dgm:spPr/>
      <dgm:t>
        <a:bodyPr/>
        <a:lstStyle/>
        <a:p>
          <a:endParaRPr lang="en-US"/>
        </a:p>
      </dgm:t>
    </dgm:pt>
    <dgm:pt modelId="{57A93617-0876-4F2B-939C-CBC28411B069}">
      <dgm:prSet/>
      <dgm:spPr/>
      <dgm:t>
        <a:bodyPr/>
        <a:lstStyle/>
        <a:p>
          <a:r>
            <a:rPr lang="en-GB"/>
            <a:t>Flexible work hours for the employees of </a:t>
          </a:r>
          <a:r>
            <a:rPr lang="en-GB" b="1" i="1"/>
            <a:t>Wilko Plc. </a:t>
          </a:r>
          <a:r>
            <a:rPr lang="en-GB"/>
            <a:t>to handle their consumer relationship management and also their IT department started with the COVID which continues as per the necessities of the employees (Cherrie</a:t>
          </a:r>
          <a:r>
            <a:rPr lang="en-GB" i="1"/>
            <a:t> et al. </a:t>
          </a:r>
          <a:r>
            <a:rPr lang="en-GB"/>
            <a:t>2020).</a:t>
          </a:r>
          <a:endParaRPr lang="en-US"/>
        </a:p>
      </dgm:t>
    </dgm:pt>
    <dgm:pt modelId="{1F3F0EEF-FCCA-4F07-BC01-1FF0B47678ED}" type="parTrans" cxnId="{EA805D09-939E-4182-B490-21D4AE1BFD05}">
      <dgm:prSet/>
      <dgm:spPr/>
      <dgm:t>
        <a:bodyPr/>
        <a:lstStyle/>
        <a:p>
          <a:endParaRPr lang="en-US"/>
        </a:p>
      </dgm:t>
    </dgm:pt>
    <dgm:pt modelId="{48548207-1ADA-4D3C-8D31-4E2316A4A5FC}" type="sibTrans" cxnId="{EA805D09-939E-4182-B490-21D4AE1BFD05}">
      <dgm:prSet/>
      <dgm:spPr/>
      <dgm:t>
        <a:bodyPr/>
        <a:lstStyle/>
        <a:p>
          <a:endParaRPr lang="en-US"/>
        </a:p>
      </dgm:t>
    </dgm:pt>
    <dgm:pt modelId="{B5EFAA6E-1278-4F27-B100-722F76719D16}" type="pres">
      <dgm:prSet presAssocID="{9E7073B0-A219-4958-BCB8-20CD12685699}" presName="linear" presStyleCnt="0">
        <dgm:presLayoutVars>
          <dgm:animLvl val="lvl"/>
          <dgm:resizeHandles val="exact"/>
        </dgm:presLayoutVars>
      </dgm:prSet>
      <dgm:spPr/>
    </dgm:pt>
    <dgm:pt modelId="{5AB9FCE8-4435-4B14-99C8-422A40A49546}" type="pres">
      <dgm:prSet presAssocID="{70A14ADB-E4FF-4490-8AD9-5259CDE934AF}" presName="parentText" presStyleLbl="node1" presStyleIdx="0" presStyleCnt="5">
        <dgm:presLayoutVars>
          <dgm:chMax val="0"/>
          <dgm:bulletEnabled val="1"/>
        </dgm:presLayoutVars>
      </dgm:prSet>
      <dgm:spPr/>
    </dgm:pt>
    <dgm:pt modelId="{15B4D5D3-8BCB-4DA1-A0DA-33E354A072F1}" type="pres">
      <dgm:prSet presAssocID="{16734890-8C88-4934-B5B7-38C1C18600DE}" presName="spacer" presStyleCnt="0"/>
      <dgm:spPr/>
    </dgm:pt>
    <dgm:pt modelId="{A04DA290-65EC-4B3C-B70C-69C70344CAC2}" type="pres">
      <dgm:prSet presAssocID="{953E639E-FCF7-4D74-A134-89289C613ED1}" presName="parentText" presStyleLbl="node1" presStyleIdx="1" presStyleCnt="5">
        <dgm:presLayoutVars>
          <dgm:chMax val="0"/>
          <dgm:bulletEnabled val="1"/>
        </dgm:presLayoutVars>
      </dgm:prSet>
      <dgm:spPr/>
    </dgm:pt>
    <dgm:pt modelId="{400C875E-9916-486E-A0AA-F0408E2A5821}" type="pres">
      <dgm:prSet presAssocID="{A95CC9AF-55BE-47DC-A967-DF3AB261DC2C}" presName="spacer" presStyleCnt="0"/>
      <dgm:spPr/>
    </dgm:pt>
    <dgm:pt modelId="{1FF7371D-35E1-4A1B-A956-06D151A70511}" type="pres">
      <dgm:prSet presAssocID="{95A6A792-E39E-4F06-B930-817916272D51}" presName="parentText" presStyleLbl="node1" presStyleIdx="2" presStyleCnt="5">
        <dgm:presLayoutVars>
          <dgm:chMax val="0"/>
          <dgm:bulletEnabled val="1"/>
        </dgm:presLayoutVars>
      </dgm:prSet>
      <dgm:spPr/>
    </dgm:pt>
    <dgm:pt modelId="{F3B975F5-75C6-4CCA-903C-DC6A23C0391A}" type="pres">
      <dgm:prSet presAssocID="{B570C82B-763F-42E5-B75D-96EF9C12D402}" presName="spacer" presStyleCnt="0"/>
      <dgm:spPr/>
    </dgm:pt>
    <dgm:pt modelId="{AB329CBE-9084-4BB2-BD7B-41E4B3F6CBB2}" type="pres">
      <dgm:prSet presAssocID="{FE06B999-598C-4DA6-BECF-22994585298B}" presName="parentText" presStyleLbl="node1" presStyleIdx="3" presStyleCnt="5">
        <dgm:presLayoutVars>
          <dgm:chMax val="0"/>
          <dgm:bulletEnabled val="1"/>
        </dgm:presLayoutVars>
      </dgm:prSet>
      <dgm:spPr/>
    </dgm:pt>
    <dgm:pt modelId="{F3E8DB89-3968-4995-A043-69E635DD2997}" type="pres">
      <dgm:prSet presAssocID="{119A0080-55E6-47DA-9874-0CF2F3F35B29}" presName="spacer" presStyleCnt="0"/>
      <dgm:spPr/>
    </dgm:pt>
    <dgm:pt modelId="{274313F5-C8EE-4910-BCBA-9B3A8B20C8E8}" type="pres">
      <dgm:prSet presAssocID="{57A93617-0876-4F2B-939C-CBC28411B069}" presName="parentText" presStyleLbl="node1" presStyleIdx="4" presStyleCnt="5">
        <dgm:presLayoutVars>
          <dgm:chMax val="0"/>
          <dgm:bulletEnabled val="1"/>
        </dgm:presLayoutVars>
      </dgm:prSet>
      <dgm:spPr/>
    </dgm:pt>
  </dgm:ptLst>
  <dgm:cxnLst>
    <dgm:cxn modelId="{EA805D09-939E-4182-B490-21D4AE1BFD05}" srcId="{9E7073B0-A219-4958-BCB8-20CD12685699}" destId="{57A93617-0876-4F2B-939C-CBC28411B069}" srcOrd="4" destOrd="0" parTransId="{1F3F0EEF-FCCA-4F07-BC01-1FF0B47678ED}" sibTransId="{48548207-1ADA-4D3C-8D31-4E2316A4A5FC}"/>
    <dgm:cxn modelId="{7B9F5F42-F8EE-486B-8175-0A011E7B6C65}" type="presOf" srcId="{9E7073B0-A219-4958-BCB8-20CD12685699}" destId="{B5EFAA6E-1278-4F27-B100-722F76719D16}" srcOrd="0" destOrd="0" presId="urn:microsoft.com/office/officeart/2005/8/layout/vList2"/>
    <dgm:cxn modelId="{8FE79443-3A28-47CF-8676-8F279CD42AB0}" type="presOf" srcId="{953E639E-FCF7-4D74-A134-89289C613ED1}" destId="{A04DA290-65EC-4B3C-B70C-69C70344CAC2}" srcOrd="0" destOrd="0" presId="urn:microsoft.com/office/officeart/2005/8/layout/vList2"/>
    <dgm:cxn modelId="{6B051E4D-8ADC-45D9-8A80-D55B4619BCDA}" srcId="{9E7073B0-A219-4958-BCB8-20CD12685699}" destId="{95A6A792-E39E-4F06-B930-817916272D51}" srcOrd="2" destOrd="0" parTransId="{D1774A9F-5F80-4401-9AE3-2B17B8C97DD6}" sibTransId="{B570C82B-763F-42E5-B75D-96EF9C12D402}"/>
    <dgm:cxn modelId="{D80B477F-891F-40CB-99D0-ACF7EE336844}" srcId="{9E7073B0-A219-4958-BCB8-20CD12685699}" destId="{70A14ADB-E4FF-4490-8AD9-5259CDE934AF}" srcOrd="0" destOrd="0" parTransId="{F85E28D3-0A7E-4674-910F-F2402726ABF2}" sibTransId="{16734890-8C88-4934-B5B7-38C1C18600DE}"/>
    <dgm:cxn modelId="{2899F9CA-8DF1-443F-95F1-4AF62E390764}" srcId="{9E7073B0-A219-4958-BCB8-20CD12685699}" destId="{FE06B999-598C-4DA6-BECF-22994585298B}" srcOrd="3" destOrd="0" parTransId="{13480B26-3623-46C0-85B4-569732F330B2}" sibTransId="{119A0080-55E6-47DA-9874-0CF2F3F35B29}"/>
    <dgm:cxn modelId="{F242EECE-F8C1-4F40-839F-EBCEED126350}" type="presOf" srcId="{95A6A792-E39E-4F06-B930-817916272D51}" destId="{1FF7371D-35E1-4A1B-A956-06D151A70511}" srcOrd="0" destOrd="0" presId="urn:microsoft.com/office/officeart/2005/8/layout/vList2"/>
    <dgm:cxn modelId="{10483BD7-931E-4994-BA0D-942414342A59}" type="presOf" srcId="{FE06B999-598C-4DA6-BECF-22994585298B}" destId="{AB329CBE-9084-4BB2-BD7B-41E4B3F6CBB2}" srcOrd="0" destOrd="0" presId="urn:microsoft.com/office/officeart/2005/8/layout/vList2"/>
    <dgm:cxn modelId="{163668E5-1D68-4DDB-AC75-7685B6134AFD}" srcId="{9E7073B0-A219-4958-BCB8-20CD12685699}" destId="{953E639E-FCF7-4D74-A134-89289C613ED1}" srcOrd="1" destOrd="0" parTransId="{49B71140-B06C-4CFF-8942-FE7BB5F6ACF6}" sibTransId="{A95CC9AF-55BE-47DC-A967-DF3AB261DC2C}"/>
    <dgm:cxn modelId="{0CF2FEE8-CFAD-4FB1-849C-1EF85BFE3D58}" type="presOf" srcId="{57A93617-0876-4F2B-939C-CBC28411B069}" destId="{274313F5-C8EE-4910-BCBA-9B3A8B20C8E8}" srcOrd="0" destOrd="0" presId="urn:microsoft.com/office/officeart/2005/8/layout/vList2"/>
    <dgm:cxn modelId="{CA1838EE-50BE-4CB3-AF3C-EF401973C262}" type="presOf" srcId="{70A14ADB-E4FF-4490-8AD9-5259CDE934AF}" destId="{5AB9FCE8-4435-4B14-99C8-422A40A49546}" srcOrd="0" destOrd="0" presId="urn:microsoft.com/office/officeart/2005/8/layout/vList2"/>
    <dgm:cxn modelId="{25D7AAA3-4683-46C8-93FD-F65E31DD61B8}" type="presParOf" srcId="{B5EFAA6E-1278-4F27-B100-722F76719D16}" destId="{5AB9FCE8-4435-4B14-99C8-422A40A49546}" srcOrd="0" destOrd="0" presId="urn:microsoft.com/office/officeart/2005/8/layout/vList2"/>
    <dgm:cxn modelId="{4BA36A98-D490-4146-AFBA-F7F4837FB285}" type="presParOf" srcId="{B5EFAA6E-1278-4F27-B100-722F76719D16}" destId="{15B4D5D3-8BCB-4DA1-A0DA-33E354A072F1}" srcOrd="1" destOrd="0" presId="urn:microsoft.com/office/officeart/2005/8/layout/vList2"/>
    <dgm:cxn modelId="{17D34E55-44A9-4168-94BA-EF2F564F122A}" type="presParOf" srcId="{B5EFAA6E-1278-4F27-B100-722F76719D16}" destId="{A04DA290-65EC-4B3C-B70C-69C70344CAC2}" srcOrd="2" destOrd="0" presId="urn:microsoft.com/office/officeart/2005/8/layout/vList2"/>
    <dgm:cxn modelId="{85A39AFF-68FB-452C-AB4E-3B54BF87616F}" type="presParOf" srcId="{B5EFAA6E-1278-4F27-B100-722F76719D16}" destId="{400C875E-9916-486E-A0AA-F0408E2A5821}" srcOrd="3" destOrd="0" presId="urn:microsoft.com/office/officeart/2005/8/layout/vList2"/>
    <dgm:cxn modelId="{B2FEC016-7D4A-4E20-ACAD-34C9B2F069C9}" type="presParOf" srcId="{B5EFAA6E-1278-4F27-B100-722F76719D16}" destId="{1FF7371D-35E1-4A1B-A956-06D151A70511}" srcOrd="4" destOrd="0" presId="urn:microsoft.com/office/officeart/2005/8/layout/vList2"/>
    <dgm:cxn modelId="{CAAADF01-B773-498C-B28C-B264C2D4D63D}" type="presParOf" srcId="{B5EFAA6E-1278-4F27-B100-722F76719D16}" destId="{F3B975F5-75C6-4CCA-903C-DC6A23C0391A}" srcOrd="5" destOrd="0" presId="urn:microsoft.com/office/officeart/2005/8/layout/vList2"/>
    <dgm:cxn modelId="{64A923D6-823C-4F73-980B-44ABDD8078B2}" type="presParOf" srcId="{B5EFAA6E-1278-4F27-B100-722F76719D16}" destId="{AB329CBE-9084-4BB2-BD7B-41E4B3F6CBB2}" srcOrd="6" destOrd="0" presId="urn:microsoft.com/office/officeart/2005/8/layout/vList2"/>
    <dgm:cxn modelId="{65FBF044-F12C-412F-9EC5-53ED150872B3}" type="presParOf" srcId="{B5EFAA6E-1278-4F27-B100-722F76719D16}" destId="{F3E8DB89-3968-4995-A043-69E635DD2997}" srcOrd="7" destOrd="0" presId="urn:microsoft.com/office/officeart/2005/8/layout/vList2"/>
    <dgm:cxn modelId="{0C6AA321-D0CF-4C2D-A362-5CE1C84C869B}" type="presParOf" srcId="{B5EFAA6E-1278-4F27-B100-722F76719D16}" destId="{274313F5-C8EE-4910-BCBA-9B3A8B20C8E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248F91-2506-4D6F-8CB6-333A55F8067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140B9B4-C3C1-4602-B66B-2EF5436A0171}">
      <dgm:prSet/>
      <dgm:spPr/>
      <dgm:t>
        <a:bodyPr/>
        <a:lstStyle/>
        <a:p>
          <a:r>
            <a:rPr lang="en-GB"/>
            <a:t>Wilko Plc. has built a huge business that earns revenue of "~</a:t>
          </a:r>
          <a:r>
            <a:rPr lang="en-GB" b="1" i="1"/>
            <a:t>£1,283 billion in 2021 and ~5.06 million operating profit” </a:t>
          </a:r>
          <a:r>
            <a:rPr lang="en-GB"/>
            <a:t>in the year 2021 (Statista, 2022). </a:t>
          </a:r>
          <a:endParaRPr lang="en-US"/>
        </a:p>
      </dgm:t>
    </dgm:pt>
    <dgm:pt modelId="{E1CC64C9-52BF-467A-AA7E-1C1CDA445931}" type="parTrans" cxnId="{15A1157B-9697-44D3-934D-385603386C30}">
      <dgm:prSet/>
      <dgm:spPr/>
      <dgm:t>
        <a:bodyPr/>
        <a:lstStyle/>
        <a:p>
          <a:endParaRPr lang="en-US"/>
        </a:p>
      </dgm:t>
    </dgm:pt>
    <dgm:pt modelId="{DB9B62F0-288B-4F92-89CC-618CDE7AA5AF}" type="sibTrans" cxnId="{15A1157B-9697-44D3-934D-385603386C30}">
      <dgm:prSet/>
      <dgm:spPr/>
      <dgm:t>
        <a:bodyPr/>
        <a:lstStyle/>
        <a:p>
          <a:endParaRPr lang="en-US"/>
        </a:p>
      </dgm:t>
    </dgm:pt>
    <dgm:pt modelId="{2F4717EA-5345-43B0-9BBF-3E58F807600C}">
      <dgm:prSet/>
      <dgm:spPr/>
      <dgm:t>
        <a:bodyPr/>
        <a:lstStyle/>
        <a:p>
          <a:r>
            <a:rPr lang="en-GB"/>
            <a:t>Having that many numbers of their employees, Wilko Plc. always has regarded them as their family more than the usual employee-employer relationships and always has made flexible work arrangements for them (Wilko, 2022a). </a:t>
          </a:r>
          <a:endParaRPr lang="en-US"/>
        </a:p>
      </dgm:t>
    </dgm:pt>
    <dgm:pt modelId="{94BAE3AC-861F-4A12-B5B0-216B8071ACE2}" type="parTrans" cxnId="{EACE1F2F-6C4D-450C-A2F7-308D4ECEB249}">
      <dgm:prSet/>
      <dgm:spPr/>
      <dgm:t>
        <a:bodyPr/>
        <a:lstStyle/>
        <a:p>
          <a:endParaRPr lang="en-US"/>
        </a:p>
      </dgm:t>
    </dgm:pt>
    <dgm:pt modelId="{2572CE36-1B9A-4AA4-8C3E-18543437C148}" type="sibTrans" cxnId="{EACE1F2F-6C4D-450C-A2F7-308D4ECEB249}">
      <dgm:prSet/>
      <dgm:spPr/>
      <dgm:t>
        <a:bodyPr/>
        <a:lstStyle/>
        <a:p>
          <a:endParaRPr lang="en-US"/>
        </a:p>
      </dgm:t>
    </dgm:pt>
    <dgm:pt modelId="{6261E191-B3EA-4FD1-A91E-F5283C185D41}">
      <dgm:prSet/>
      <dgm:spPr/>
      <dgm:t>
        <a:bodyPr/>
        <a:lstStyle/>
        <a:p>
          <a:r>
            <a:rPr lang="en-GB"/>
            <a:t>Wilko has made it possible for their “</a:t>
          </a:r>
          <a:r>
            <a:rPr lang="en-GB" b="1" i="1"/>
            <a:t>Customer Relationship Management”</a:t>
          </a:r>
          <a:r>
            <a:rPr lang="en-GB"/>
            <a:t> and their </a:t>
          </a:r>
          <a:r>
            <a:rPr lang="en-GB" b="1" i="1"/>
            <a:t>"IT Teams"</a:t>
          </a:r>
          <a:r>
            <a:rPr lang="en-GB"/>
            <a:t> to stay at their home and manage their usual work since the very beginning of the COVID outbreak (Wilko, 2022c).</a:t>
          </a:r>
          <a:endParaRPr lang="en-US"/>
        </a:p>
      </dgm:t>
    </dgm:pt>
    <dgm:pt modelId="{D2C5504B-52FE-4607-A1E4-A8B1D2946FF2}" type="parTrans" cxnId="{F48555F2-7234-49C4-B798-93BA276B8C34}">
      <dgm:prSet/>
      <dgm:spPr/>
      <dgm:t>
        <a:bodyPr/>
        <a:lstStyle/>
        <a:p>
          <a:endParaRPr lang="en-US"/>
        </a:p>
      </dgm:t>
    </dgm:pt>
    <dgm:pt modelId="{2A7A36EE-0DBB-4596-8391-23D8C9DB987B}" type="sibTrans" cxnId="{F48555F2-7234-49C4-B798-93BA276B8C34}">
      <dgm:prSet/>
      <dgm:spPr/>
      <dgm:t>
        <a:bodyPr/>
        <a:lstStyle/>
        <a:p>
          <a:endParaRPr lang="en-US"/>
        </a:p>
      </dgm:t>
    </dgm:pt>
    <dgm:pt modelId="{26629E83-351E-45ED-82CA-C0D9130C4365}">
      <dgm:prSet/>
      <dgm:spPr/>
      <dgm:t>
        <a:bodyPr/>
        <a:lstStyle/>
        <a:p>
          <a:r>
            <a:rPr lang="en-GB"/>
            <a:t>Wilko Plc. is a company that looks after their employees as their family, that is why they have also set some values for building their work culture fostering </a:t>
          </a:r>
          <a:r>
            <a:rPr lang="en-GB" b="1" i="1"/>
            <a:t>“Diversity, Equality and Inclusivity</a:t>
          </a:r>
          <a:r>
            <a:rPr lang="en-GB"/>
            <a:t>” (Wilko, 2022c). </a:t>
          </a:r>
          <a:endParaRPr lang="en-US"/>
        </a:p>
      </dgm:t>
    </dgm:pt>
    <dgm:pt modelId="{9C0B87FE-A172-46CD-8BDA-232F738500E0}" type="parTrans" cxnId="{F0AFD549-0BDF-44A3-8FFE-E361598FECD0}">
      <dgm:prSet/>
      <dgm:spPr/>
      <dgm:t>
        <a:bodyPr/>
        <a:lstStyle/>
        <a:p>
          <a:endParaRPr lang="en-US"/>
        </a:p>
      </dgm:t>
    </dgm:pt>
    <dgm:pt modelId="{F91C85D9-DEB5-4BC7-8C95-B920A005EB4A}" type="sibTrans" cxnId="{F0AFD549-0BDF-44A3-8FFE-E361598FECD0}">
      <dgm:prSet/>
      <dgm:spPr/>
      <dgm:t>
        <a:bodyPr/>
        <a:lstStyle/>
        <a:p>
          <a:endParaRPr lang="en-US"/>
        </a:p>
      </dgm:t>
    </dgm:pt>
    <dgm:pt modelId="{1CACBBC3-CF88-421E-9384-177179C5CBBD}" type="pres">
      <dgm:prSet presAssocID="{78248F91-2506-4D6F-8CB6-333A55F8067E}" presName="vert0" presStyleCnt="0">
        <dgm:presLayoutVars>
          <dgm:dir/>
          <dgm:animOne val="branch"/>
          <dgm:animLvl val="lvl"/>
        </dgm:presLayoutVars>
      </dgm:prSet>
      <dgm:spPr/>
    </dgm:pt>
    <dgm:pt modelId="{43158BFB-9E17-461F-B3AD-F20399D7CAE8}" type="pres">
      <dgm:prSet presAssocID="{B140B9B4-C3C1-4602-B66B-2EF5436A0171}" presName="thickLine" presStyleLbl="alignNode1" presStyleIdx="0" presStyleCnt="4"/>
      <dgm:spPr/>
    </dgm:pt>
    <dgm:pt modelId="{7EE93B02-B232-429D-9852-3ED290735F68}" type="pres">
      <dgm:prSet presAssocID="{B140B9B4-C3C1-4602-B66B-2EF5436A0171}" presName="horz1" presStyleCnt="0"/>
      <dgm:spPr/>
    </dgm:pt>
    <dgm:pt modelId="{50447CA6-4186-40DC-9A12-7BD5F66C6ADB}" type="pres">
      <dgm:prSet presAssocID="{B140B9B4-C3C1-4602-B66B-2EF5436A0171}" presName="tx1" presStyleLbl="revTx" presStyleIdx="0" presStyleCnt="4"/>
      <dgm:spPr/>
    </dgm:pt>
    <dgm:pt modelId="{EF33BC30-E134-4009-BDB5-5927EF6CD3CB}" type="pres">
      <dgm:prSet presAssocID="{B140B9B4-C3C1-4602-B66B-2EF5436A0171}" presName="vert1" presStyleCnt="0"/>
      <dgm:spPr/>
    </dgm:pt>
    <dgm:pt modelId="{F22FC49B-90EF-40AC-9CE2-F6529E19D4E8}" type="pres">
      <dgm:prSet presAssocID="{2F4717EA-5345-43B0-9BBF-3E58F807600C}" presName="thickLine" presStyleLbl="alignNode1" presStyleIdx="1" presStyleCnt="4"/>
      <dgm:spPr/>
    </dgm:pt>
    <dgm:pt modelId="{37B7F364-C33D-42C8-90B4-9BCC2CB0C791}" type="pres">
      <dgm:prSet presAssocID="{2F4717EA-5345-43B0-9BBF-3E58F807600C}" presName="horz1" presStyleCnt="0"/>
      <dgm:spPr/>
    </dgm:pt>
    <dgm:pt modelId="{01EBDDA7-37C9-43CA-B280-CA5CCE67FAA7}" type="pres">
      <dgm:prSet presAssocID="{2F4717EA-5345-43B0-9BBF-3E58F807600C}" presName="tx1" presStyleLbl="revTx" presStyleIdx="1" presStyleCnt="4"/>
      <dgm:spPr/>
    </dgm:pt>
    <dgm:pt modelId="{B8A366C2-EEB6-4EAA-A6A0-BBD18FEDEE11}" type="pres">
      <dgm:prSet presAssocID="{2F4717EA-5345-43B0-9BBF-3E58F807600C}" presName="vert1" presStyleCnt="0"/>
      <dgm:spPr/>
    </dgm:pt>
    <dgm:pt modelId="{2067ACA7-B185-4D0D-BD1B-087150E1CC3B}" type="pres">
      <dgm:prSet presAssocID="{6261E191-B3EA-4FD1-A91E-F5283C185D41}" presName="thickLine" presStyleLbl="alignNode1" presStyleIdx="2" presStyleCnt="4"/>
      <dgm:spPr/>
    </dgm:pt>
    <dgm:pt modelId="{F4ECBF16-D309-49F4-A17B-82CFBD747CE3}" type="pres">
      <dgm:prSet presAssocID="{6261E191-B3EA-4FD1-A91E-F5283C185D41}" presName="horz1" presStyleCnt="0"/>
      <dgm:spPr/>
    </dgm:pt>
    <dgm:pt modelId="{660D509B-2015-47B7-8EEA-4FC438D7E0EF}" type="pres">
      <dgm:prSet presAssocID="{6261E191-B3EA-4FD1-A91E-F5283C185D41}" presName="tx1" presStyleLbl="revTx" presStyleIdx="2" presStyleCnt="4"/>
      <dgm:spPr/>
    </dgm:pt>
    <dgm:pt modelId="{438C44A1-A7CE-48EB-A37B-4C4D7A9268F6}" type="pres">
      <dgm:prSet presAssocID="{6261E191-B3EA-4FD1-A91E-F5283C185D41}" presName="vert1" presStyleCnt="0"/>
      <dgm:spPr/>
    </dgm:pt>
    <dgm:pt modelId="{27EF12F2-39B1-429E-AEC9-7EEF3A7A32BF}" type="pres">
      <dgm:prSet presAssocID="{26629E83-351E-45ED-82CA-C0D9130C4365}" presName="thickLine" presStyleLbl="alignNode1" presStyleIdx="3" presStyleCnt="4"/>
      <dgm:spPr/>
    </dgm:pt>
    <dgm:pt modelId="{A03951E4-8879-4212-A3D3-35A36C6E1A79}" type="pres">
      <dgm:prSet presAssocID="{26629E83-351E-45ED-82CA-C0D9130C4365}" presName="horz1" presStyleCnt="0"/>
      <dgm:spPr/>
    </dgm:pt>
    <dgm:pt modelId="{811BB965-6D34-4AD6-8FC3-64D7B59A53C5}" type="pres">
      <dgm:prSet presAssocID="{26629E83-351E-45ED-82CA-C0D9130C4365}" presName="tx1" presStyleLbl="revTx" presStyleIdx="3" presStyleCnt="4"/>
      <dgm:spPr/>
    </dgm:pt>
    <dgm:pt modelId="{2F36020E-F0A5-4656-A3B6-D28494763D22}" type="pres">
      <dgm:prSet presAssocID="{26629E83-351E-45ED-82CA-C0D9130C4365}" presName="vert1" presStyleCnt="0"/>
      <dgm:spPr/>
    </dgm:pt>
  </dgm:ptLst>
  <dgm:cxnLst>
    <dgm:cxn modelId="{EACE1F2F-6C4D-450C-A2F7-308D4ECEB249}" srcId="{78248F91-2506-4D6F-8CB6-333A55F8067E}" destId="{2F4717EA-5345-43B0-9BBF-3E58F807600C}" srcOrd="1" destOrd="0" parTransId="{94BAE3AC-861F-4A12-B5B0-216B8071ACE2}" sibTransId="{2572CE36-1B9A-4AA4-8C3E-18543437C148}"/>
    <dgm:cxn modelId="{F0AFD549-0BDF-44A3-8FFE-E361598FECD0}" srcId="{78248F91-2506-4D6F-8CB6-333A55F8067E}" destId="{26629E83-351E-45ED-82CA-C0D9130C4365}" srcOrd="3" destOrd="0" parTransId="{9C0B87FE-A172-46CD-8BDA-232F738500E0}" sibTransId="{F91C85D9-DEB5-4BC7-8C95-B920A005EB4A}"/>
    <dgm:cxn modelId="{25228A53-7FFD-4A4A-96DB-0E41DF80E8D4}" type="presOf" srcId="{6261E191-B3EA-4FD1-A91E-F5283C185D41}" destId="{660D509B-2015-47B7-8EEA-4FC438D7E0EF}" srcOrd="0" destOrd="0" presId="urn:microsoft.com/office/officeart/2008/layout/LinedList"/>
    <dgm:cxn modelId="{58A2CB75-C578-4D44-85F2-AE1268F345BD}" type="presOf" srcId="{2F4717EA-5345-43B0-9BBF-3E58F807600C}" destId="{01EBDDA7-37C9-43CA-B280-CA5CCE67FAA7}" srcOrd="0" destOrd="0" presId="urn:microsoft.com/office/officeart/2008/layout/LinedList"/>
    <dgm:cxn modelId="{15A1157B-9697-44D3-934D-385603386C30}" srcId="{78248F91-2506-4D6F-8CB6-333A55F8067E}" destId="{B140B9B4-C3C1-4602-B66B-2EF5436A0171}" srcOrd="0" destOrd="0" parTransId="{E1CC64C9-52BF-467A-AA7E-1C1CDA445931}" sibTransId="{DB9B62F0-288B-4F92-89CC-618CDE7AA5AF}"/>
    <dgm:cxn modelId="{2131DD88-1FFD-4CB1-AAF4-93EC918C3D0A}" type="presOf" srcId="{B140B9B4-C3C1-4602-B66B-2EF5436A0171}" destId="{50447CA6-4186-40DC-9A12-7BD5F66C6ADB}" srcOrd="0" destOrd="0" presId="urn:microsoft.com/office/officeart/2008/layout/LinedList"/>
    <dgm:cxn modelId="{EFC5EEAF-41E9-45A1-AEEA-6F6BE178928D}" type="presOf" srcId="{78248F91-2506-4D6F-8CB6-333A55F8067E}" destId="{1CACBBC3-CF88-421E-9384-177179C5CBBD}" srcOrd="0" destOrd="0" presId="urn:microsoft.com/office/officeart/2008/layout/LinedList"/>
    <dgm:cxn modelId="{764774B9-A469-4E43-AC0A-E7C263A311CA}" type="presOf" srcId="{26629E83-351E-45ED-82CA-C0D9130C4365}" destId="{811BB965-6D34-4AD6-8FC3-64D7B59A53C5}" srcOrd="0" destOrd="0" presId="urn:microsoft.com/office/officeart/2008/layout/LinedList"/>
    <dgm:cxn modelId="{F48555F2-7234-49C4-B798-93BA276B8C34}" srcId="{78248F91-2506-4D6F-8CB6-333A55F8067E}" destId="{6261E191-B3EA-4FD1-A91E-F5283C185D41}" srcOrd="2" destOrd="0" parTransId="{D2C5504B-52FE-4607-A1E4-A8B1D2946FF2}" sibTransId="{2A7A36EE-0DBB-4596-8391-23D8C9DB987B}"/>
    <dgm:cxn modelId="{B858FCCE-0B80-4CB3-8CBE-4772DF70DF44}" type="presParOf" srcId="{1CACBBC3-CF88-421E-9384-177179C5CBBD}" destId="{43158BFB-9E17-461F-B3AD-F20399D7CAE8}" srcOrd="0" destOrd="0" presId="urn:microsoft.com/office/officeart/2008/layout/LinedList"/>
    <dgm:cxn modelId="{FC07DFAB-80C1-49C4-A03A-2E0700213CEC}" type="presParOf" srcId="{1CACBBC3-CF88-421E-9384-177179C5CBBD}" destId="{7EE93B02-B232-429D-9852-3ED290735F68}" srcOrd="1" destOrd="0" presId="urn:microsoft.com/office/officeart/2008/layout/LinedList"/>
    <dgm:cxn modelId="{58911911-3F70-4933-8E34-569B51FC9D5C}" type="presParOf" srcId="{7EE93B02-B232-429D-9852-3ED290735F68}" destId="{50447CA6-4186-40DC-9A12-7BD5F66C6ADB}" srcOrd="0" destOrd="0" presId="urn:microsoft.com/office/officeart/2008/layout/LinedList"/>
    <dgm:cxn modelId="{A8DA9D1A-16DE-441B-BAC9-D2161C27C6CE}" type="presParOf" srcId="{7EE93B02-B232-429D-9852-3ED290735F68}" destId="{EF33BC30-E134-4009-BDB5-5927EF6CD3CB}" srcOrd="1" destOrd="0" presId="urn:microsoft.com/office/officeart/2008/layout/LinedList"/>
    <dgm:cxn modelId="{259226FF-2574-4DD2-BBA3-F03ED104F16A}" type="presParOf" srcId="{1CACBBC3-CF88-421E-9384-177179C5CBBD}" destId="{F22FC49B-90EF-40AC-9CE2-F6529E19D4E8}" srcOrd="2" destOrd="0" presId="urn:microsoft.com/office/officeart/2008/layout/LinedList"/>
    <dgm:cxn modelId="{78FD728B-EF6B-496A-8A1A-1190D284EA73}" type="presParOf" srcId="{1CACBBC3-CF88-421E-9384-177179C5CBBD}" destId="{37B7F364-C33D-42C8-90B4-9BCC2CB0C791}" srcOrd="3" destOrd="0" presId="urn:microsoft.com/office/officeart/2008/layout/LinedList"/>
    <dgm:cxn modelId="{C53CC2CF-EE31-437E-A0C6-A4CB239B9BB0}" type="presParOf" srcId="{37B7F364-C33D-42C8-90B4-9BCC2CB0C791}" destId="{01EBDDA7-37C9-43CA-B280-CA5CCE67FAA7}" srcOrd="0" destOrd="0" presId="urn:microsoft.com/office/officeart/2008/layout/LinedList"/>
    <dgm:cxn modelId="{4D1F05BE-A9A0-411B-BAC5-A91815E3B339}" type="presParOf" srcId="{37B7F364-C33D-42C8-90B4-9BCC2CB0C791}" destId="{B8A366C2-EEB6-4EAA-A6A0-BBD18FEDEE11}" srcOrd="1" destOrd="0" presId="urn:microsoft.com/office/officeart/2008/layout/LinedList"/>
    <dgm:cxn modelId="{B816207C-9B32-4F3D-80CD-CDDD0C6DA91F}" type="presParOf" srcId="{1CACBBC3-CF88-421E-9384-177179C5CBBD}" destId="{2067ACA7-B185-4D0D-BD1B-087150E1CC3B}" srcOrd="4" destOrd="0" presId="urn:microsoft.com/office/officeart/2008/layout/LinedList"/>
    <dgm:cxn modelId="{88FBAB52-F56C-4F77-8814-4379BB1388E5}" type="presParOf" srcId="{1CACBBC3-CF88-421E-9384-177179C5CBBD}" destId="{F4ECBF16-D309-49F4-A17B-82CFBD747CE3}" srcOrd="5" destOrd="0" presId="urn:microsoft.com/office/officeart/2008/layout/LinedList"/>
    <dgm:cxn modelId="{F6DF735D-827C-4EF4-BD79-B493CF777F38}" type="presParOf" srcId="{F4ECBF16-D309-49F4-A17B-82CFBD747CE3}" destId="{660D509B-2015-47B7-8EEA-4FC438D7E0EF}" srcOrd="0" destOrd="0" presId="urn:microsoft.com/office/officeart/2008/layout/LinedList"/>
    <dgm:cxn modelId="{00DAA745-3593-4350-AE94-A308E5E2A010}" type="presParOf" srcId="{F4ECBF16-D309-49F4-A17B-82CFBD747CE3}" destId="{438C44A1-A7CE-48EB-A37B-4C4D7A9268F6}" srcOrd="1" destOrd="0" presId="urn:microsoft.com/office/officeart/2008/layout/LinedList"/>
    <dgm:cxn modelId="{C7316FF3-ABA3-4BA1-B399-1ABE47CCFFFC}" type="presParOf" srcId="{1CACBBC3-CF88-421E-9384-177179C5CBBD}" destId="{27EF12F2-39B1-429E-AEC9-7EEF3A7A32BF}" srcOrd="6" destOrd="0" presId="urn:microsoft.com/office/officeart/2008/layout/LinedList"/>
    <dgm:cxn modelId="{664899CE-EB04-46FE-A910-91E00502E3E8}" type="presParOf" srcId="{1CACBBC3-CF88-421E-9384-177179C5CBBD}" destId="{A03951E4-8879-4212-A3D3-35A36C6E1A79}" srcOrd="7" destOrd="0" presId="urn:microsoft.com/office/officeart/2008/layout/LinedList"/>
    <dgm:cxn modelId="{8FAF5118-EC68-4698-977D-BE3411C6C9F3}" type="presParOf" srcId="{A03951E4-8879-4212-A3D3-35A36C6E1A79}" destId="{811BB965-6D34-4AD6-8FC3-64D7B59A53C5}" srcOrd="0" destOrd="0" presId="urn:microsoft.com/office/officeart/2008/layout/LinedList"/>
    <dgm:cxn modelId="{02A4C476-FF1E-46A7-88AE-78420BEF7F68}" type="presParOf" srcId="{A03951E4-8879-4212-A3D3-35A36C6E1A79}" destId="{2F36020E-F0A5-4656-A3B6-D28494763D2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582B91-48A5-4650-9644-2231542E8D7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CF19557-CE6F-4C5E-998A-BBCC89E1E169}">
      <dgm:prSet/>
      <dgm:spPr/>
      <dgm:t>
        <a:bodyPr/>
        <a:lstStyle/>
        <a:p>
          <a:r>
            <a:rPr lang="en-US"/>
            <a:t>After the pandemic situation, the increase in the demand for </a:t>
          </a:r>
          <a:r>
            <a:rPr lang="en-US" b="1" i="1"/>
            <a:t>“flexible work”</a:t>
          </a:r>
          <a:r>
            <a:rPr lang="en-US"/>
            <a:t> from both employers and employees has made it possible to include a diverse array of people from different parts of the country (Hbr, 2022). </a:t>
          </a:r>
        </a:p>
      </dgm:t>
    </dgm:pt>
    <dgm:pt modelId="{B0243C51-C142-4E0D-AE1E-3538A1F08830}" type="parTrans" cxnId="{7B344838-66DF-4121-9403-20233E8EFEBE}">
      <dgm:prSet/>
      <dgm:spPr/>
      <dgm:t>
        <a:bodyPr/>
        <a:lstStyle/>
        <a:p>
          <a:endParaRPr lang="en-US"/>
        </a:p>
      </dgm:t>
    </dgm:pt>
    <dgm:pt modelId="{5D9225BB-C22E-4FA2-8BA7-E6D5BB8E2814}" type="sibTrans" cxnId="{7B344838-66DF-4121-9403-20233E8EFEBE}">
      <dgm:prSet/>
      <dgm:spPr/>
      <dgm:t>
        <a:bodyPr/>
        <a:lstStyle/>
        <a:p>
          <a:endParaRPr lang="en-US"/>
        </a:p>
      </dgm:t>
    </dgm:pt>
    <dgm:pt modelId="{BB9FE2B9-CA06-4FAB-ACA6-F6715DD48832}">
      <dgm:prSet/>
      <dgm:spPr/>
      <dgm:t>
        <a:bodyPr/>
        <a:lstStyle/>
        <a:p>
          <a:r>
            <a:rPr lang="en-US" dirty="0"/>
            <a:t>Wilko Plc. has taken such initiatives for acquiring new talents of different backgrounds from across the UK for their work-from-home jobs (Wilko, 2022b).</a:t>
          </a:r>
        </a:p>
      </dgm:t>
    </dgm:pt>
    <dgm:pt modelId="{5BC25389-ED8D-48FA-844B-15A2E4FC17B6}" type="parTrans" cxnId="{861B06B2-C4A2-4EE6-8CFA-EF7A0BE8C1FF}">
      <dgm:prSet/>
      <dgm:spPr/>
      <dgm:t>
        <a:bodyPr/>
        <a:lstStyle/>
        <a:p>
          <a:endParaRPr lang="en-US"/>
        </a:p>
      </dgm:t>
    </dgm:pt>
    <dgm:pt modelId="{2D3DCA84-E77A-4C47-8342-10AE1DC86D34}" type="sibTrans" cxnId="{861B06B2-C4A2-4EE6-8CFA-EF7A0BE8C1FF}">
      <dgm:prSet/>
      <dgm:spPr/>
      <dgm:t>
        <a:bodyPr/>
        <a:lstStyle/>
        <a:p>
          <a:endParaRPr lang="en-US"/>
        </a:p>
      </dgm:t>
    </dgm:pt>
    <dgm:pt modelId="{92CE9674-F445-469D-8E51-26A6867A9581}">
      <dgm:prSet/>
      <dgm:spPr/>
      <dgm:t>
        <a:bodyPr/>
        <a:lstStyle/>
        <a:p>
          <a:r>
            <a:rPr lang="en-US"/>
            <a:t>There are ~7.6 million working-age disabled people in the UK, who can work in Wilko Plc according to the </a:t>
          </a:r>
          <a:r>
            <a:rPr lang="en-US" b="1" i="1"/>
            <a:t>“Government-Backed schemes</a:t>
          </a:r>
          <a:r>
            <a:rPr lang="en-US"/>
            <a:t>” backed up by the </a:t>
          </a:r>
          <a:r>
            <a:rPr lang="en-US" b="1" i="1"/>
            <a:t>“Disability Discrimination Act, 1975</a:t>
          </a:r>
          <a:r>
            <a:rPr lang="en-US"/>
            <a:t>” (Legislation, 2022a) and the “</a:t>
          </a:r>
          <a:r>
            <a:rPr lang="en-US" b="1" i="1"/>
            <a:t>Equality Act, 2010”</a:t>
          </a:r>
          <a:r>
            <a:rPr lang="en-US"/>
            <a:t> (Legislation, 2022b). </a:t>
          </a:r>
        </a:p>
      </dgm:t>
    </dgm:pt>
    <dgm:pt modelId="{CE36A107-66DC-41A2-B4D8-E1F8CC54DDC1}" type="parTrans" cxnId="{719CA184-8B0A-47E9-B5CA-C3952F9F5744}">
      <dgm:prSet/>
      <dgm:spPr/>
      <dgm:t>
        <a:bodyPr/>
        <a:lstStyle/>
        <a:p>
          <a:endParaRPr lang="en-US"/>
        </a:p>
      </dgm:t>
    </dgm:pt>
    <dgm:pt modelId="{B188255B-6775-4682-A066-CB5B0822DEC0}" type="sibTrans" cxnId="{719CA184-8B0A-47E9-B5CA-C3952F9F5744}">
      <dgm:prSet/>
      <dgm:spPr/>
      <dgm:t>
        <a:bodyPr/>
        <a:lstStyle/>
        <a:p>
          <a:endParaRPr lang="en-US"/>
        </a:p>
      </dgm:t>
    </dgm:pt>
    <dgm:pt modelId="{FAEAE33E-29E6-4F47-BAB3-FB317625EC5A}">
      <dgm:prSet/>
      <dgm:spPr/>
      <dgm:t>
        <a:bodyPr/>
        <a:lstStyle/>
        <a:p>
          <a:r>
            <a:rPr lang="en-US"/>
            <a:t>Wilko's median pay gap is ~3.9% which is better than the national average figure of 15.4% in the UK; and their hourly pay gap is 11.2%, which is also better than the UK average of 14.9% (Wilko, 2020). </a:t>
          </a:r>
        </a:p>
      </dgm:t>
    </dgm:pt>
    <dgm:pt modelId="{5E54F2D8-44E2-4F3E-98E4-2A4B1F1060A7}" type="parTrans" cxnId="{602660A1-5CED-45CC-918E-7EA913110099}">
      <dgm:prSet/>
      <dgm:spPr/>
      <dgm:t>
        <a:bodyPr/>
        <a:lstStyle/>
        <a:p>
          <a:endParaRPr lang="en-US"/>
        </a:p>
      </dgm:t>
    </dgm:pt>
    <dgm:pt modelId="{B7869F9E-72C3-40B5-AC6D-DC3BF561D7E0}" type="sibTrans" cxnId="{602660A1-5CED-45CC-918E-7EA913110099}">
      <dgm:prSet/>
      <dgm:spPr/>
      <dgm:t>
        <a:bodyPr/>
        <a:lstStyle/>
        <a:p>
          <a:endParaRPr lang="en-US"/>
        </a:p>
      </dgm:t>
    </dgm:pt>
    <dgm:pt modelId="{118CE35C-7CAC-4F33-841A-30F0A2739F8C}" type="pres">
      <dgm:prSet presAssocID="{F5582B91-48A5-4650-9644-2231542E8D79}" presName="linear" presStyleCnt="0">
        <dgm:presLayoutVars>
          <dgm:animLvl val="lvl"/>
          <dgm:resizeHandles val="exact"/>
        </dgm:presLayoutVars>
      </dgm:prSet>
      <dgm:spPr/>
    </dgm:pt>
    <dgm:pt modelId="{5B8B8556-70F3-496E-9675-71CE7B3F9AEB}" type="pres">
      <dgm:prSet presAssocID="{FCF19557-CE6F-4C5E-998A-BBCC89E1E169}" presName="parentText" presStyleLbl="node1" presStyleIdx="0" presStyleCnt="4">
        <dgm:presLayoutVars>
          <dgm:chMax val="0"/>
          <dgm:bulletEnabled val="1"/>
        </dgm:presLayoutVars>
      </dgm:prSet>
      <dgm:spPr/>
    </dgm:pt>
    <dgm:pt modelId="{90756247-1992-49A6-BFF7-EF10D54C1EA0}" type="pres">
      <dgm:prSet presAssocID="{5D9225BB-C22E-4FA2-8BA7-E6D5BB8E2814}" presName="spacer" presStyleCnt="0"/>
      <dgm:spPr/>
    </dgm:pt>
    <dgm:pt modelId="{073498A3-8F9A-483A-83EF-A00F45311935}" type="pres">
      <dgm:prSet presAssocID="{BB9FE2B9-CA06-4FAB-ACA6-F6715DD48832}" presName="parentText" presStyleLbl="node1" presStyleIdx="1" presStyleCnt="4">
        <dgm:presLayoutVars>
          <dgm:chMax val="0"/>
          <dgm:bulletEnabled val="1"/>
        </dgm:presLayoutVars>
      </dgm:prSet>
      <dgm:spPr/>
    </dgm:pt>
    <dgm:pt modelId="{33BC7AEF-06A1-4FC1-AC26-7165F848016F}" type="pres">
      <dgm:prSet presAssocID="{2D3DCA84-E77A-4C47-8342-10AE1DC86D34}" presName="spacer" presStyleCnt="0"/>
      <dgm:spPr/>
    </dgm:pt>
    <dgm:pt modelId="{0F68CA0A-D62A-48E8-8DA3-B30A998A24E4}" type="pres">
      <dgm:prSet presAssocID="{92CE9674-F445-469D-8E51-26A6867A9581}" presName="parentText" presStyleLbl="node1" presStyleIdx="2" presStyleCnt="4">
        <dgm:presLayoutVars>
          <dgm:chMax val="0"/>
          <dgm:bulletEnabled val="1"/>
        </dgm:presLayoutVars>
      </dgm:prSet>
      <dgm:spPr/>
    </dgm:pt>
    <dgm:pt modelId="{9ECE15D5-2E2D-4CEF-A7E1-60223DAD96CA}" type="pres">
      <dgm:prSet presAssocID="{B188255B-6775-4682-A066-CB5B0822DEC0}" presName="spacer" presStyleCnt="0"/>
      <dgm:spPr/>
    </dgm:pt>
    <dgm:pt modelId="{AE43F150-24EC-404F-B04F-831E08F48AA6}" type="pres">
      <dgm:prSet presAssocID="{FAEAE33E-29E6-4F47-BAB3-FB317625EC5A}" presName="parentText" presStyleLbl="node1" presStyleIdx="3" presStyleCnt="4">
        <dgm:presLayoutVars>
          <dgm:chMax val="0"/>
          <dgm:bulletEnabled val="1"/>
        </dgm:presLayoutVars>
      </dgm:prSet>
      <dgm:spPr/>
    </dgm:pt>
  </dgm:ptLst>
  <dgm:cxnLst>
    <dgm:cxn modelId="{4FF4A104-7F0D-428B-8459-860483107B8E}" type="presOf" srcId="{FAEAE33E-29E6-4F47-BAB3-FB317625EC5A}" destId="{AE43F150-24EC-404F-B04F-831E08F48AA6}" srcOrd="0" destOrd="0" presId="urn:microsoft.com/office/officeart/2005/8/layout/vList2"/>
    <dgm:cxn modelId="{7B344838-66DF-4121-9403-20233E8EFEBE}" srcId="{F5582B91-48A5-4650-9644-2231542E8D79}" destId="{FCF19557-CE6F-4C5E-998A-BBCC89E1E169}" srcOrd="0" destOrd="0" parTransId="{B0243C51-C142-4E0D-AE1E-3538A1F08830}" sibTransId="{5D9225BB-C22E-4FA2-8BA7-E6D5BB8E2814}"/>
    <dgm:cxn modelId="{719CA184-8B0A-47E9-B5CA-C3952F9F5744}" srcId="{F5582B91-48A5-4650-9644-2231542E8D79}" destId="{92CE9674-F445-469D-8E51-26A6867A9581}" srcOrd="2" destOrd="0" parTransId="{CE36A107-66DC-41A2-B4D8-E1F8CC54DDC1}" sibTransId="{B188255B-6775-4682-A066-CB5B0822DEC0}"/>
    <dgm:cxn modelId="{602660A1-5CED-45CC-918E-7EA913110099}" srcId="{F5582B91-48A5-4650-9644-2231542E8D79}" destId="{FAEAE33E-29E6-4F47-BAB3-FB317625EC5A}" srcOrd="3" destOrd="0" parTransId="{5E54F2D8-44E2-4F3E-98E4-2A4B1F1060A7}" sibTransId="{B7869F9E-72C3-40B5-AC6D-DC3BF561D7E0}"/>
    <dgm:cxn modelId="{28B606A4-2F7C-4BED-917A-4E46F9560F6A}" type="presOf" srcId="{BB9FE2B9-CA06-4FAB-ACA6-F6715DD48832}" destId="{073498A3-8F9A-483A-83EF-A00F45311935}" srcOrd="0" destOrd="0" presId="urn:microsoft.com/office/officeart/2005/8/layout/vList2"/>
    <dgm:cxn modelId="{861B06B2-C4A2-4EE6-8CFA-EF7A0BE8C1FF}" srcId="{F5582B91-48A5-4650-9644-2231542E8D79}" destId="{BB9FE2B9-CA06-4FAB-ACA6-F6715DD48832}" srcOrd="1" destOrd="0" parTransId="{5BC25389-ED8D-48FA-844B-15A2E4FC17B6}" sibTransId="{2D3DCA84-E77A-4C47-8342-10AE1DC86D34}"/>
    <dgm:cxn modelId="{4145D3C3-8968-493B-B424-40E13792E7E6}" type="presOf" srcId="{FCF19557-CE6F-4C5E-998A-BBCC89E1E169}" destId="{5B8B8556-70F3-496E-9675-71CE7B3F9AEB}" srcOrd="0" destOrd="0" presId="urn:microsoft.com/office/officeart/2005/8/layout/vList2"/>
    <dgm:cxn modelId="{0F6B83DA-3C39-40CB-AC79-E29B2D85C4CE}" type="presOf" srcId="{92CE9674-F445-469D-8E51-26A6867A9581}" destId="{0F68CA0A-D62A-48E8-8DA3-B30A998A24E4}" srcOrd="0" destOrd="0" presId="urn:microsoft.com/office/officeart/2005/8/layout/vList2"/>
    <dgm:cxn modelId="{E21F67E1-34B8-4C93-A81C-EDF8628E7569}" type="presOf" srcId="{F5582B91-48A5-4650-9644-2231542E8D79}" destId="{118CE35C-7CAC-4F33-841A-30F0A2739F8C}" srcOrd="0" destOrd="0" presId="urn:microsoft.com/office/officeart/2005/8/layout/vList2"/>
    <dgm:cxn modelId="{D9FEC807-70AE-4F0D-9503-3FF80F9686F7}" type="presParOf" srcId="{118CE35C-7CAC-4F33-841A-30F0A2739F8C}" destId="{5B8B8556-70F3-496E-9675-71CE7B3F9AEB}" srcOrd="0" destOrd="0" presId="urn:microsoft.com/office/officeart/2005/8/layout/vList2"/>
    <dgm:cxn modelId="{B7F7FC21-AB65-414B-A54F-4CFDCD3584D9}" type="presParOf" srcId="{118CE35C-7CAC-4F33-841A-30F0A2739F8C}" destId="{90756247-1992-49A6-BFF7-EF10D54C1EA0}" srcOrd="1" destOrd="0" presId="urn:microsoft.com/office/officeart/2005/8/layout/vList2"/>
    <dgm:cxn modelId="{EC6E8299-06BB-4799-A1CA-7740A4A3C5C3}" type="presParOf" srcId="{118CE35C-7CAC-4F33-841A-30F0A2739F8C}" destId="{073498A3-8F9A-483A-83EF-A00F45311935}" srcOrd="2" destOrd="0" presId="urn:microsoft.com/office/officeart/2005/8/layout/vList2"/>
    <dgm:cxn modelId="{77A1D789-0BC5-438C-8FBD-3BFD563300A7}" type="presParOf" srcId="{118CE35C-7CAC-4F33-841A-30F0A2739F8C}" destId="{33BC7AEF-06A1-4FC1-AC26-7165F848016F}" srcOrd="3" destOrd="0" presId="urn:microsoft.com/office/officeart/2005/8/layout/vList2"/>
    <dgm:cxn modelId="{FF06EB72-A8D7-4277-B7CE-DC03CBBD2A3D}" type="presParOf" srcId="{118CE35C-7CAC-4F33-841A-30F0A2739F8C}" destId="{0F68CA0A-D62A-48E8-8DA3-B30A998A24E4}" srcOrd="4" destOrd="0" presId="urn:microsoft.com/office/officeart/2005/8/layout/vList2"/>
    <dgm:cxn modelId="{449512B6-C505-4290-B303-1465F5B36D9D}" type="presParOf" srcId="{118CE35C-7CAC-4F33-841A-30F0A2739F8C}" destId="{9ECE15D5-2E2D-4CEF-A7E1-60223DAD96CA}" srcOrd="5" destOrd="0" presId="urn:microsoft.com/office/officeart/2005/8/layout/vList2"/>
    <dgm:cxn modelId="{D95A0EC5-24CD-4248-856D-142AC99D06C1}" type="presParOf" srcId="{118CE35C-7CAC-4F33-841A-30F0A2739F8C}" destId="{AE43F150-24EC-404F-B04F-831E08F48AA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9FCE8-4435-4B14-99C8-422A40A49546}">
      <dsp:nvSpPr>
        <dsp:cNvPr id="0" name=""/>
        <dsp:cNvSpPr/>
      </dsp:nvSpPr>
      <dsp:spPr>
        <a:xfrm>
          <a:off x="0" y="118434"/>
          <a:ext cx="6906322" cy="114678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company Wilko Plc. is a high street retail chain in the UK that is well-known for dealing with household goods, homewares, gardening tools, kitchenware's and other utilities (Wilko, 2022a).</a:t>
          </a:r>
          <a:endParaRPr lang="en-US" sz="1700" kern="1200"/>
        </a:p>
      </dsp:txBody>
      <dsp:txXfrm>
        <a:off x="55981" y="174415"/>
        <a:ext cx="6794360" cy="1034820"/>
      </dsp:txXfrm>
    </dsp:sp>
    <dsp:sp modelId="{A04DA290-65EC-4B3C-B70C-69C70344CAC2}">
      <dsp:nvSpPr>
        <dsp:cNvPr id="0" name=""/>
        <dsp:cNvSpPr/>
      </dsp:nvSpPr>
      <dsp:spPr>
        <a:xfrm>
          <a:off x="0" y="1314177"/>
          <a:ext cx="6906322" cy="114678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Founded in 1930 by JK Wilkinson and Mary Wilkinson, this company has been a shelter for many UK employees for over ninety years (Wilko, 2022a). </a:t>
          </a:r>
          <a:endParaRPr lang="en-US" sz="1700" kern="1200"/>
        </a:p>
      </dsp:txBody>
      <dsp:txXfrm>
        <a:off x="55981" y="1370158"/>
        <a:ext cx="6794360" cy="1034820"/>
      </dsp:txXfrm>
    </dsp:sp>
    <dsp:sp modelId="{1FF7371D-35E1-4A1B-A956-06D151A70511}">
      <dsp:nvSpPr>
        <dsp:cNvPr id="0" name=""/>
        <dsp:cNvSpPr/>
      </dsp:nvSpPr>
      <dsp:spPr>
        <a:xfrm>
          <a:off x="0" y="2509920"/>
          <a:ext cx="6906322" cy="114678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They currently have more than 10,000 employees and a total of 400 stores with more than 14,000 different ranges of products (Wilko, 2022a).</a:t>
          </a:r>
          <a:endParaRPr lang="en-US" sz="1700" kern="1200"/>
        </a:p>
      </dsp:txBody>
      <dsp:txXfrm>
        <a:off x="55981" y="2565901"/>
        <a:ext cx="6794360" cy="1034820"/>
      </dsp:txXfrm>
    </dsp:sp>
    <dsp:sp modelId="{AB329CBE-9084-4BB2-BD7B-41E4B3F6CBB2}">
      <dsp:nvSpPr>
        <dsp:cNvPr id="0" name=""/>
        <dsp:cNvSpPr/>
      </dsp:nvSpPr>
      <dsp:spPr>
        <a:xfrm>
          <a:off x="0" y="3705663"/>
          <a:ext cx="6906322" cy="114678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Having a great value in building a great work culture, they are showing great care for the well-being of their employees and make arrangements accordingly (Jones and Comfort, 2019).</a:t>
          </a:r>
          <a:endParaRPr lang="en-US" sz="1700" kern="1200"/>
        </a:p>
      </dsp:txBody>
      <dsp:txXfrm>
        <a:off x="55981" y="3761644"/>
        <a:ext cx="6794360" cy="1034820"/>
      </dsp:txXfrm>
    </dsp:sp>
    <dsp:sp modelId="{274313F5-C8EE-4910-BCBA-9B3A8B20C8E8}">
      <dsp:nvSpPr>
        <dsp:cNvPr id="0" name=""/>
        <dsp:cNvSpPr/>
      </dsp:nvSpPr>
      <dsp:spPr>
        <a:xfrm>
          <a:off x="0" y="4901406"/>
          <a:ext cx="6906322" cy="114678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Flexible work hours for the employees of </a:t>
          </a:r>
          <a:r>
            <a:rPr lang="en-GB" sz="1700" b="1" i="1" kern="1200"/>
            <a:t>Wilko Plc. </a:t>
          </a:r>
          <a:r>
            <a:rPr lang="en-GB" sz="1700" kern="1200"/>
            <a:t>to handle their consumer relationship management and also their IT department started with the COVID which continues as per the necessities of the employees (Cherrie</a:t>
          </a:r>
          <a:r>
            <a:rPr lang="en-GB" sz="1700" i="1" kern="1200"/>
            <a:t> et al. </a:t>
          </a:r>
          <a:r>
            <a:rPr lang="en-GB" sz="1700" kern="1200"/>
            <a:t>2020).</a:t>
          </a:r>
          <a:endParaRPr lang="en-US" sz="1700" kern="1200"/>
        </a:p>
      </dsp:txBody>
      <dsp:txXfrm>
        <a:off x="55981" y="4957387"/>
        <a:ext cx="6794360" cy="10348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158BFB-9E17-461F-B3AD-F20399D7CAE8}">
      <dsp:nvSpPr>
        <dsp:cNvPr id="0" name=""/>
        <dsp:cNvSpPr/>
      </dsp:nvSpPr>
      <dsp:spPr>
        <a:xfrm>
          <a:off x="0" y="0"/>
          <a:ext cx="683259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447CA6-4186-40DC-9A12-7BD5F66C6ADB}">
      <dsp:nvSpPr>
        <dsp:cNvPr id="0" name=""/>
        <dsp:cNvSpPr/>
      </dsp:nvSpPr>
      <dsp:spPr>
        <a:xfrm>
          <a:off x="0" y="0"/>
          <a:ext cx="6832599" cy="116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Wilko Plc. has built a huge business that earns revenue of "~</a:t>
          </a:r>
          <a:r>
            <a:rPr lang="en-GB" sz="1900" b="1" i="1" kern="1200"/>
            <a:t>£1,283 billion in 2021 and ~5.06 million operating profit” </a:t>
          </a:r>
          <a:r>
            <a:rPr lang="en-GB" sz="1900" kern="1200"/>
            <a:t>in the year 2021 (Statista, 2022). </a:t>
          </a:r>
          <a:endParaRPr lang="en-US" sz="1900" kern="1200"/>
        </a:p>
      </dsp:txBody>
      <dsp:txXfrm>
        <a:off x="0" y="0"/>
        <a:ext cx="6832599" cy="1165147"/>
      </dsp:txXfrm>
    </dsp:sp>
    <dsp:sp modelId="{F22FC49B-90EF-40AC-9CE2-F6529E19D4E8}">
      <dsp:nvSpPr>
        <dsp:cNvPr id="0" name=""/>
        <dsp:cNvSpPr/>
      </dsp:nvSpPr>
      <dsp:spPr>
        <a:xfrm>
          <a:off x="0" y="1165147"/>
          <a:ext cx="683259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EBDDA7-37C9-43CA-B280-CA5CCE67FAA7}">
      <dsp:nvSpPr>
        <dsp:cNvPr id="0" name=""/>
        <dsp:cNvSpPr/>
      </dsp:nvSpPr>
      <dsp:spPr>
        <a:xfrm>
          <a:off x="0" y="1165147"/>
          <a:ext cx="6832599" cy="116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Having that many numbers of their employees, Wilko Plc. always has regarded them as their family more than the usual employee-employer relationships and always has made flexible work arrangements for them (Wilko, 2022a). </a:t>
          </a:r>
          <a:endParaRPr lang="en-US" sz="1900" kern="1200"/>
        </a:p>
      </dsp:txBody>
      <dsp:txXfrm>
        <a:off x="0" y="1165147"/>
        <a:ext cx="6832599" cy="1165147"/>
      </dsp:txXfrm>
    </dsp:sp>
    <dsp:sp modelId="{2067ACA7-B185-4D0D-BD1B-087150E1CC3B}">
      <dsp:nvSpPr>
        <dsp:cNvPr id="0" name=""/>
        <dsp:cNvSpPr/>
      </dsp:nvSpPr>
      <dsp:spPr>
        <a:xfrm>
          <a:off x="0" y="2330294"/>
          <a:ext cx="683259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0D509B-2015-47B7-8EEA-4FC438D7E0EF}">
      <dsp:nvSpPr>
        <dsp:cNvPr id="0" name=""/>
        <dsp:cNvSpPr/>
      </dsp:nvSpPr>
      <dsp:spPr>
        <a:xfrm>
          <a:off x="0" y="2330294"/>
          <a:ext cx="6832599" cy="116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Wilko has made it possible for their “</a:t>
          </a:r>
          <a:r>
            <a:rPr lang="en-GB" sz="1900" b="1" i="1" kern="1200"/>
            <a:t>Customer Relationship Management”</a:t>
          </a:r>
          <a:r>
            <a:rPr lang="en-GB" sz="1900" kern="1200"/>
            <a:t> and their </a:t>
          </a:r>
          <a:r>
            <a:rPr lang="en-GB" sz="1900" b="1" i="1" kern="1200"/>
            <a:t>"IT Teams"</a:t>
          </a:r>
          <a:r>
            <a:rPr lang="en-GB" sz="1900" kern="1200"/>
            <a:t> to stay at their home and manage their usual work since the very beginning of the COVID outbreak (Wilko, 2022c).</a:t>
          </a:r>
          <a:endParaRPr lang="en-US" sz="1900" kern="1200"/>
        </a:p>
      </dsp:txBody>
      <dsp:txXfrm>
        <a:off x="0" y="2330294"/>
        <a:ext cx="6832599" cy="1165147"/>
      </dsp:txXfrm>
    </dsp:sp>
    <dsp:sp modelId="{27EF12F2-39B1-429E-AEC9-7EEF3A7A32BF}">
      <dsp:nvSpPr>
        <dsp:cNvPr id="0" name=""/>
        <dsp:cNvSpPr/>
      </dsp:nvSpPr>
      <dsp:spPr>
        <a:xfrm>
          <a:off x="0" y="3495441"/>
          <a:ext cx="683259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1BB965-6D34-4AD6-8FC3-64D7B59A53C5}">
      <dsp:nvSpPr>
        <dsp:cNvPr id="0" name=""/>
        <dsp:cNvSpPr/>
      </dsp:nvSpPr>
      <dsp:spPr>
        <a:xfrm>
          <a:off x="0" y="3495441"/>
          <a:ext cx="6832599" cy="116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Wilko Plc. is a company that looks after their employees as their family, that is why they have also set some values for building their work culture fostering </a:t>
          </a:r>
          <a:r>
            <a:rPr lang="en-GB" sz="1900" b="1" i="1" kern="1200"/>
            <a:t>“Diversity, Equality and Inclusivity</a:t>
          </a:r>
          <a:r>
            <a:rPr lang="en-GB" sz="1900" kern="1200"/>
            <a:t>” (Wilko, 2022c). </a:t>
          </a:r>
          <a:endParaRPr lang="en-US" sz="1900" kern="1200"/>
        </a:p>
      </dsp:txBody>
      <dsp:txXfrm>
        <a:off x="0" y="3495441"/>
        <a:ext cx="6832599" cy="11651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8B8556-70F3-496E-9675-71CE7B3F9AEB}">
      <dsp:nvSpPr>
        <dsp:cNvPr id="0" name=""/>
        <dsp:cNvSpPr/>
      </dsp:nvSpPr>
      <dsp:spPr>
        <a:xfrm>
          <a:off x="0" y="389393"/>
          <a:ext cx="6629400" cy="10179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After the pandemic situation, the increase in the demand for </a:t>
          </a:r>
          <a:r>
            <a:rPr lang="en-US" sz="1500" b="1" i="1" kern="1200"/>
            <a:t>“flexible work”</a:t>
          </a:r>
          <a:r>
            <a:rPr lang="en-US" sz="1500" kern="1200"/>
            <a:t> from both employers and employees has made it possible to include a diverse array of people from different parts of the country (Hbr, 2022). </a:t>
          </a:r>
        </a:p>
      </dsp:txBody>
      <dsp:txXfrm>
        <a:off x="49690" y="439083"/>
        <a:ext cx="6530020" cy="918520"/>
      </dsp:txXfrm>
    </dsp:sp>
    <dsp:sp modelId="{073498A3-8F9A-483A-83EF-A00F45311935}">
      <dsp:nvSpPr>
        <dsp:cNvPr id="0" name=""/>
        <dsp:cNvSpPr/>
      </dsp:nvSpPr>
      <dsp:spPr>
        <a:xfrm>
          <a:off x="0" y="1450493"/>
          <a:ext cx="6629400" cy="1017900"/>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Wilko Plc. has taken such initiatives for acquiring new talents of different backgrounds from across the UK for their work-from-home jobs (Wilko, 2022b).</a:t>
          </a:r>
        </a:p>
      </dsp:txBody>
      <dsp:txXfrm>
        <a:off x="49690" y="1500183"/>
        <a:ext cx="6530020" cy="918520"/>
      </dsp:txXfrm>
    </dsp:sp>
    <dsp:sp modelId="{0F68CA0A-D62A-48E8-8DA3-B30A998A24E4}">
      <dsp:nvSpPr>
        <dsp:cNvPr id="0" name=""/>
        <dsp:cNvSpPr/>
      </dsp:nvSpPr>
      <dsp:spPr>
        <a:xfrm>
          <a:off x="0" y="2511593"/>
          <a:ext cx="6629400" cy="1017900"/>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There are ~7.6 million working-age disabled people in the UK, who can work in Wilko Plc according to the </a:t>
          </a:r>
          <a:r>
            <a:rPr lang="en-US" sz="1500" b="1" i="1" kern="1200"/>
            <a:t>“Government-Backed schemes</a:t>
          </a:r>
          <a:r>
            <a:rPr lang="en-US" sz="1500" kern="1200"/>
            <a:t>” backed up by the </a:t>
          </a:r>
          <a:r>
            <a:rPr lang="en-US" sz="1500" b="1" i="1" kern="1200"/>
            <a:t>“Disability Discrimination Act, 1975</a:t>
          </a:r>
          <a:r>
            <a:rPr lang="en-US" sz="1500" kern="1200"/>
            <a:t>” (Legislation, 2022a) and the “</a:t>
          </a:r>
          <a:r>
            <a:rPr lang="en-US" sz="1500" b="1" i="1" kern="1200"/>
            <a:t>Equality Act, 2010”</a:t>
          </a:r>
          <a:r>
            <a:rPr lang="en-US" sz="1500" kern="1200"/>
            <a:t> (Legislation, 2022b). </a:t>
          </a:r>
        </a:p>
      </dsp:txBody>
      <dsp:txXfrm>
        <a:off x="49690" y="2561283"/>
        <a:ext cx="6530020" cy="918520"/>
      </dsp:txXfrm>
    </dsp:sp>
    <dsp:sp modelId="{AE43F150-24EC-404F-B04F-831E08F48AA6}">
      <dsp:nvSpPr>
        <dsp:cNvPr id="0" name=""/>
        <dsp:cNvSpPr/>
      </dsp:nvSpPr>
      <dsp:spPr>
        <a:xfrm>
          <a:off x="0" y="3572693"/>
          <a:ext cx="6629400" cy="10179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Wilko's median pay gap is ~3.9% which is better than the national average figure of 15.4% in the UK; and their hourly pay gap is 11.2%, which is also better than the UK average of 14.9% (Wilko, 2020). </a:t>
          </a:r>
        </a:p>
      </dsp:txBody>
      <dsp:txXfrm>
        <a:off x="49690" y="3622383"/>
        <a:ext cx="6530020" cy="9185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E09637-A51C-4A14-8775-C2AA60974521}" type="datetimeFigureOut">
              <a:rPr lang="en-IN" smtClean="0"/>
              <a:t>18-08-2022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C172CC-F9BA-4251-824F-144AC2467F83}" type="slidenum">
              <a:rPr lang="en-IN" smtClean="0"/>
              <a:t>‹#›</a:t>
            </a:fld>
            <a:endParaRPr lang="en-IN"/>
          </a:p>
        </p:txBody>
      </p:sp>
    </p:spTree>
    <p:extLst>
      <p:ext uri="{BB962C8B-B14F-4D97-AF65-F5344CB8AC3E}">
        <p14:creationId xmlns:p14="http://schemas.microsoft.com/office/powerpoint/2010/main" val="33181140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02124"/>
                </a:solidFill>
                <a:effectLst/>
                <a:highlight>
                  <a:srgbClr val="FFFFFF"/>
                </a:highlight>
                <a:latin typeface="Times New Roman" panose="02020603050405020304" pitchFamily="18" charset="0"/>
                <a:ea typeface="Times New Roman" panose="02020603050405020304" pitchFamily="18" charset="0"/>
              </a:rPr>
              <a:t>Observing this extensive demand for "</a:t>
            </a:r>
            <a:r>
              <a:rPr lang="en-GB" sz="1800" b="1" i="1" dirty="0">
                <a:solidFill>
                  <a:srgbClr val="202124"/>
                </a:solidFill>
                <a:effectLst/>
                <a:highlight>
                  <a:srgbClr val="FFFFFF"/>
                </a:highlight>
                <a:latin typeface="Times New Roman" panose="02020603050405020304" pitchFamily="18" charset="0"/>
                <a:ea typeface="Times New Roman" panose="02020603050405020304" pitchFamily="18" charset="0"/>
              </a:rPr>
              <a:t>Flexible Work Arrangements' '</a:t>
            </a:r>
            <a:r>
              <a:rPr lang="en-GB" sz="1800" dirty="0">
                <a:solidFill>
                  <a:srgbClr val="202124"/>
                </a:solidFill>
                <a:effectLst/>
                <a:highlight>
                  <a:srgbClr val="FFFFFF"/>
                </a:highlight>
                <a:latin typeface="Times New Roman" panose="02020603050405020304" pitchFamily="18" charset="0"/>
                <a:ea typeface="Times New Roman" panose="02020603050405020304" pitchFamily="18" charset="0"/>
              </a:rPr>
              <a:t>, it can be stated that, as an HR manager it is a high responsibility to keep the employees' well-being in mind and arrange them a "</a:t>
            </a:r>
            <a:r>
              <a:rPr lang="en-GB" sz="1800" b="1" i="1" dirty="0">
                <a:solidFill>
                  <a:srgbClr val="202124"/>
                </a:solidFill>
                <a:effectLst/>
                <a:highlight>
                  <a:srgbClr val="FFFFFF"/>
                </a:highlight>
                <a:latin typeface="Times New Roman" panose="02020603050405020304" pitchFamily="18" charset="0"/>
                <a:ea typeface="Times New Roman" panose="02020603050405020304" pitchFamily="18" charset="0"/>
              </a:rPr>
              <a:t>hybrid model</a:t>
            </a:r>
            <a:r>
              <a:rPr lang="en-GB" sz="1800" dirty="0">
                <a:solidFill>
                  <a:srgbClr val="202124"/>
                </a:solidFill>
                <a:effectLst/>
                <a:highlight>
                  <a:srgbClr val="FFFFFF"/>
                </a:highlight>
                <a:latin typeface="Times New Roman" panose="02020603050405020304" pitchFamily="18" charset="0"/>
                <a:ea typeface="Times New Roman" panose="02020603050405020304" pitchFamily="18" charset="0"/>
              </a:rPr>
              <a:t>” of work in Wilko Plc.</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8C172CC-F9BA-4251-824F-144AC2467F83}" type="slidenum">
              <a:rPr lang="en-IN" smtClean="0"/>
              <a:t>2</a:t>
            </a:fld>
            <a:endParaRPr lang="en-IN"/>
          </a:p>
        </p:txBody>
      </p:sp>
    </p:spTree>
    <p:extLst>
      <p:ext uri="{BB962C8B-B14F-4D97-AF65-F5344CB8AC3E}">
        <p14:creationId xmlns:p14="http://schemas.microsoft.com/office/powerpoint/2010/main" val="2328551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222222"/>
                </a:solidFill>
                <a:effectLst/>
                <a:latin typeface="Times New Roman" panose="02020603050405020304" pitchFamily="18" charset="0"/>
                <a:ea typeface="Times New Roman" panose="02020603050405020304" pitchFamily="18" charset="0"/>
              </a:rPr>
              <a:t>Wilko Plc. do offer their employees flexible shifts and work hours. For over 90 years, this company has made a reputation for making a diverse and inclusive work culture that drew them more than 10,000 workers who are working for them in their 400 stores. </a:t>
            </a:r>
            <a:endParaRPr lang="en-IN" dirty="0"/>
          </a:p>
        </p:txBody>
      </p:sp>
      <p:sp>
        <p:nvSpPr>
          <p:cNvPr id="4" name="Slide Number Placeholder 3"/>
          <p:cNvSpPr>
            <a:spLocks noGrp="1"/>
          </p:cNvSpPr>
          <p:nvPr>
            <p:ph type="sldNum" sz="quarter" idx="5"/>
          </p:nvPr>
        </p:nvSpPr>
        <p:spPr/>
        <p:txBody>
          <a:bodyPr/>
          <a:lstStyle/>
          <a:p>
            <a:fld id="{18C172CC-F9BA-4251-824F-144AC2467F83}" type="slidenum">
              <a:rPr lang="en-IN" smtClean="0"/>
              <a:t>3</a:t>
            </a:fld>
            <a:endParaRPr lang="en-IN"/>
          </a:p>
        </p:txBody>
      </p:sp>
    </p:spTree>
    <p:extLst>
      <p:ext uri="{BB962C8B-B14F-4D97-AF65-F5344CB8AC3E}">
        <p14:creationId xmlns:p14="http://schemas.microsoft.com/office/powerpoint/2010/main" val="1750293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222222"/>
                </a:solidFill>
                <a:effectLst/>
                <a:latin typeface="Times New Roman" panose="02020603050405020304" pitchFamily="18" charset="0"/>
                <a:ea typeface="Times New Roman" panose="02020603050405020304" pitchFamily="18" charset="0"/>
              </a:rPr>
              <a:t>This company was built up as a family business and still fosters such a culture that regards its employees as its family as well. Wilko Plc. is a great patron for the </a:t>
            </a:r>
            <a:r>
              <a:rPr lang="en-GB" sz="1800" b="1" i="1" dirty="0">
                <a:solidFill>
                  <a:srgbClr val="222222"/>
                </a:solidFill>
                <a:effectLst/>
                <a:latin typeface="Times New Roman" panose="02020603050405020304" pitchFamily="18" charset="0"/>
                <a:ea typeface="Times New Roman" panose="02020603050405020304" pitchFamily="18" charset="0"/>
              </a:rPr>
              <a:t>“Diversity, Equality and Inclusivity (DEI)”</a:t>
            </a:r>
            <a:r>
              <a:rPr lang="en-GB" sz="1800" dirty="0">
                <a:solidFill>
                  <a:srgbClr val="222222"/>
                </a:solidFill>
                <a:effectLst/>
                <a:latin typeface="Times New Roman" panose="02020603050405020304" pitchFamily="18" charset="0"/>
                <a:ea typeface="Times New Roman" panose="02020603050405020304" pitchFamily="18" charset="0"/>
              </a:rPr>
              <a:t> practices through their training and development facilities. </a:t>
            </a:r>
            <a:endParaRPr lang="en-IN" dirty="0"/>
          </a:p>
        </p:txBody>
      </p:sp>
      <p:sp>
        <p:nvSpPr>
          <p:cNvPr id="4" name="Slide Number Placeholder 3"/>
          <p:cNvSpPr>
            <a:spLocks noGrp="1"/>
          </p:cNvSpPr>
          <p:nvPr>
            <p:ph type="sldNum" sz="quarter" idx="5"/>
          </p:nvPr>
        </p:nvSpPr>
        <p:spPr/>
        <p:txBody>
          <a:bodyPr/>
          <a:lstStyle/>
          <a:p>
            <a:fld id="{18C172CC-F9BA-4251-824F-144AC2467F83}" type="slidenum">
              <a:rPr lang="en-IN" smtClean="0"/>
              <a:t>4</a:t>
            </a:fld>
            <a:endParaRPr lang="en-IN"/>
          </a:p>
        </p:txBody>
      </p:sp>
    </p:spTree>
    <p:extLst>
      <p:ext uri="{BB962C8B-B14F-4D97-AF65-F5344CB8AC3E}">
        <p14:creationId xmlns:p14="http://schemas.microsoft.com/office/powerpoint/2010/main" val="3646565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Times New Roman" panose="02020603050405020304" pitchFamily="18" charset="0"/>
                <a:ea typeface="Times New Roman" panose="02020603050405020304" pitchFamily="18" charset="0"/>
              </a:rPr>
              <a:t>For the Diversity practices in Wilko Plc. has taken initiatives for including staff from different ethnic backgrounds, genders and races and also the disabled ones who are working there as per their efforts and skills. The gender pay gap is also a big issue in the UK regarding the provision of the hourly payments of women vs men which Wilko Plc. has mitigated a lot with their initiatives.</a:t>
            </a:r>
            <a:endParaRPr lang="en-IN" dirty="0"/>
          </a:p>
        </p:txBody>
      </p:sp>
      <p:sp>
        <p:nvSpPr>
          <p:cNvPr id="4" name="Slide Number Placeholder 3"/>
          <p:cNvSpPr>
            <a:spLocks noGrp="1"/>
          </p:cNvSpPr>
          <p:nvPr>
            <p:ph type="sldNum" sz="quarter" idx="5"/>
          </p:nvPr>
        </p:nvSpPr>
        <p:spPr/>
        <p:txBody>
          <a:bodyPr/>
          <a:lstStyle/>
          <a:p>
            <a:fld id="{18C172CC-F9BA-4251-824F-144AC2467F83}" type="slidenum">
              <a:rPr lang="en-IN" smtClean="0"/>
              <a:t>5</a:t>
            </a:fld>
            <a:endParaRPr lang="en-IN"/>
          </a:p>
        </p:txBody>
      </p:sp>
    </p:spTree>
    <p:extLst>
      <p:ext uri="{BB962C8B-B14F-4D97-AF65-F5344CB8AC3E}">
        <p14:creationId xmlns:p14="http://schemas.microsoft.com/office/powerpoint/2010/main" val="15273301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222222"/>
                </a:solidFill>
                <a:effectLst/>
                <a:latin typeface="Times New Roman" panose="02020603050405020304" pitchFamily="18" charset="0"/>
                <a:ea typeface="Times New Roman" panose="02020603050405020304" pitchFamily="18" charset="0"/>
              </a:rPr>
              <a:t>The HR management of </a:t>
            </a:r>
            <a:r>
              <a:rPr lang="en-GB" sz="1800" b="1" i="1" dirty="0">
                <a:solidFill>
                  <a:srgbClr val="222222"/>
                </a:solidFill>
                <a:effectLst/>
                <a:latin typeface="Times New Roman" panose="02020603050405020304" pitchFamily="18" charset="0"/>
                <a:ea typeface="Times New Roman" panose="02020603050405020304" pitchFamily="18" charset="0"/>
              </a:rPr>
              <a:t>Wilko Plc.</a:t>
            </a:r>
            <a:r>
              <a:rPr lang="en-GB" sz="1800" dirty="0">
                <a:solidFill>
                  <a:srgbClr val="222222"/>
                </a:solidFill>
                <a:effectLst/>
                <a:latin typeface="Times New Roman" panose="02020603050405020304" pitchFamily="18" charset="0"/>
                <a:ea typeface="Times New Roman" panose="02020603050405020304" pitchFamily="18" charset="0"/>
              </a:rPr>
              <a:t> is promoting diversity by taking various initiatives and implementing various policies. In the inclusive work environment for Wilko Plc., no discrimination, victimisation or harassment is allowed and there are opportunities for everyone irrespectively. Wilko's HRM has successfully built up a work culture that is rich in diversity, making their employees respect each other at the workplace. </a:t>
            </a:r>
            <a:endParaRPr lang="en-IN" dirty="0"/>
          </a:p>
        </p:txBody>
      </p:sp>
      <p:sp>
        <p:nvSpPr>
          <p:cNvPr id="4" name="Slide Number Placeholder 3"/>
          <p:cNvSpPr>
            <a:spLocks noGrp="1"/>
          </p:cNvSpPr>
          <p:nvPr>
            <p:ph type="sldNum" sz="quarter" idx="5"/>
          </p:nvPr>
        </p:nvSpPr>
        <p:spPr/>
        <p:txBody>
          <a:bodyPr/>
          <a:lstStyle/>
          <a:p>
            <a:fld id="{18C172CC-F9BA-4251-824F-144AC2467F83}" type="slidenum">
              <a:rPr lang="en-IN" smtClean="0"/>
              <a:t>6</a:t>
            </a:fld>
            <a:endParaRPr lang="en-IN"/>
          </a:p>
        </p:txBody>
      </p:sp>
    </p:spTree>
    <p:extLst>
      <p:ext uri="{BB962C8B-B14F-4D97-AF65-F5344CB8AC3E}">
        <p14:creationId xmlns:p14="http://schemas.microsoft.com/office/powerpoint/2010/main" val="12209814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Times New Roman" panose="02020603050405020304" pitchFamily="18" charset="0"/>
                <a:ea typeface="Times New Roman" panose="02020603050405020304" pitchFamily="18" charset="0"/>
              </a:rPr>
              <a:t>The </a:t>
            </a:r>
            <a:r>
              <a:rPr lang="en-GB" sz="1800" b="1" i="1" dirty="0">
                <a:solidFill>
                  <a:srgbClr val="222222"/>
                </a:solidFill>
                <a:effectLst/>
                <a:latin typeface="Times New Roman" panose="02020603050405020304" pitchFamily="18" charset="0"/>
                <a:ea typeface="Times New Roman" panose="02020603050405020304" pitchFamily="18" charset="0"/>
              </a:rPr>
              <a:t>“D&amp;I advisory group”</a:t>
            </a:r>
            <a:r>
              <a:rPr lang="en-GB" sz="1800" dirty="0">
                <a:solidFill>
                  <a:srgbClr val="222222"/>
                </a:solidFill>
                <a:effectLst/>
                <a:latin typeface="Times New Roman" panose="02020603050405020304" pitchFamily="18" charset="0"/>
                <a:ea typeface="Times New Roman" panose="02020603050405020304" pitchFamily="18" charset="0"/>
              </a:rPr>
              <a:t> employed with the help of Wilko Plc's efficient HR management has always worked keeping close contact with their staff members and the teams</a:t>
            </a:r>
            <a:r>
              <a:rPr lang="en-GB" sz="1800" b="1" i="1" dirty="0">
                <a:solidFill>
                  <a:srgbClr val="222222"/>
                </a:solidFill>
                <a:effectLst/>
                <a:latin typeface="Times New Roman" panose="02020603050405020304" pitchFamily="18" charset="0"/>
                <a:ea typeface="Times New Roman" panose="02020603050405020304" pitchFamily="18" charset="0"/>
              </a:rPr>
              <a:t>. Wilko Plc.</a:t>
            </a:r>
            <a:r>
              <a:rPr lang="en-GB" sz="1800" dirty="0">
                <a:solidFill>
                  <a:srgbClr val="222222"/>
                </a:solidFill>
                <a:effectLst/>
                <a:latin typeface="Times New Roman" panose="02020603050405020304" pitchFamily="18" charset="0"/>
                <a:ea typeface="Times New Roman" panose="02020603050405020304" pitchFamily="18" charset="0"/>
              </a:rPr>
              <a:t> has also put forward its sincere effort to make its diversity policies at work by relaunching the "languages and flags in the team badges where the team member can sign their names". </a:t>
            </a:r>
            <a:endParaRPr lang="en-IN" dirty="0"/>
          </a:p>
        </p:txBody>
      </p:sp>
      <p:sp>
        <p:nvSpPr>
          <p:cNvPr id="4" name="Slide Number Placeholder 3"/>
          <p:cNvSpPr>
            <a:spLocks noGrp="1"/>
          </p:cNvSpPr>
          <p:nvPr>
            <p:ph type="sldNum" sz="quarter" idx="5"/>
          </p:nvPr>
        </p:nvSpPr>
        <p:spPr/>
        <p:txBody>
          <a:bodyPr/>
          <a:lstStyle/>
          <a:p>
            <a:fld id="{18C172CC-F9BA-4251-824F-144AC2467F83}" type="slidenum">
              <a:rPr lang="en-IN" smtClean="0"/>
              <a:t>7</a:t>
            </a:fld>
            <a:endParaRPr lang="en-IN"/>
          </a:p>
        </p:txBody>
      </p:sp>
    </p:spTree>
    <p:extLst>
      <p:ext uri="{BB962C8B-B14F-4D97-AF65-F5344CB8AC3E}">
        <p14:creationId xmlns:p14="http://schemas.microsoft.com/office/powerpoint/2010/main" val="17519534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222222"/>
                </a:solidFill>
                <a:effectLst/>
                <a:latin typeface="Times New Roman" panose="02020603050405020304" pitchFamily="18" charset="0"/>
                <a:ea typeface="Times New Roman" panose="02020603050405020304" pitchFamily="18" charset="0"/>
              </a:rPr>
              <a:t>Wilko’s HR management</a:t>
            </a:r>
            <a:r>
              <a:rPr lang="en-GB" sz="1800" b="1" i="1" dirty="0">
                <a:solidFill>
                  <a:srgbClr val="222222"/>
                </a:solidFill>
                <a:effectLst/>
                <a:latin typeface="Times New Roman" panose="02020603050405020304" pitchFamily="18" charset="0"/>
                <a:ea typeface="Times New Roman" panose="02020603050405020304" pitchFamily="18" charset="0"/>
              </a:rPr>
              <a:t> </a:t>
            </a:r>
            <a:r>
              <a:rPr lang="en-GB" sz="1800" dirty="0">
                <a:solidFill>
                  <a:srgbClr val="222222"/>
                </a:solidFill>
                <a:effectLst/>
                <a:latin typeface="Times New Roman" panose="02020603050405020304" pitchFamily="18" charset="0"/>
                <a:ea typeface="Times New Roman" panose="02020603050405020304" pitchFamily="18" charset="0"/>
              </a:rPr>
              <a:t>pledges to contribute to more flexibility by creating a dynamic workplace where not only the employees can freely work, but also their customers feel free to shop. The HRM of Wilko Plc. has already taken many initiatives for ensuring the well-being, safety and health of their staff workers, supporting them with “empathy, collaboration and other company facilities”. Wilko's HRM not only helps its employees to have flexibility in the facilities but also helps to create a good "</a:t>
            </a:r>
            <a:r>
              <a:rPr lang="en-GB" sz="1800" b="1" i="1" dirty="0">
                <a:solidFill>
                  <a:srgbClr val="222222"/>
                </a:solidFill>
                <a:effectLst/>
                <a:latin typeface="Times New Roman" panose="02020603050405020304" pitchFamily="18" charset="0"/>
                <a:ea typeface="Times New Roman" panose="02020603050405020304" pitchFamily="18" charset="0"/>
              </a:rPr>
              <a:t>Work-Life Balance”</a:t>
            </a:r>
            <a:r>
              <a:rPr lang="en-GB" sz="1800" dirty="0">
                <a:solidFill>
                  <a:srgbClr val="222222"/>
                </a:solidFill>
                <a:effectLst/>
                <a:latin typeface="Times New Roman" panose="02020603050405020304" pitchFamily="18" charset="0"/>
                <a:ea typeface="Times New Roman" panose="02020603050405020304" pitchFamily="18" charset="0"/>
              </a:rPr>
              <a:t> for them. This can also allow the HRs to </a:t>
            </a:r>
            <a:r>
              <a:rPr lang="en-GB" sz="1800" b="1" i="1" dirty="0">
                <a:solidFill>
                  <a:srgbClr val="222222"/>
                </a:solidFill>
                <a:effectLst/>
                <a:latin typeface="Times New Roman" panose="02020603050405020304" pitchFamily="18" charset="0"/>
                <a:ea typeface="Times New Roman" panose="02020603050405020304" pitchFamily="18" charset="0"/>
              </a:rPr>
              <a:t>“attract and retain the best talent</a:t>
            </a:r>
            <a:r>
              <a:rPr lang="en-GB" sz="1800" dirty="0">
                <a:solidFill>
                  <a:srgbClr val="222222"/>
                </a:solidFill>
                <a:effectLst/>
                <a:latin typeface="Times New Roman" panose="02020603050405020304" pitchFamily="18" charset="0"/>
                <a:ea typeface="Times New Roman" panose="02020603050405020304" pitchFamily="18" charset="0"/>
              </a:rPr>
              <a:t>" for Wilko Plc. which can raise the bar of aggregated productivity of the organisation. Wilko’s HRM also provides its employees with some </a:t>
            </a:r>
            <a:r>
              <a:rPr lang="en-GB" sz="1800" b="1" i="1" dirty="0">
                <a:solidFill>
                  <a:srgbClr val="222222"/>
                </a:solidFill>
                <a:effectLst/>
                <a:latin typeface="Times New Roman" panose="02020603050405020304" pitchFamily="18" charset="0"/>
                <a:ea typeface="Times New Roman" panose="02020603050405020304" pitchFamily="18" charset="0"/>
              </a:rPr>
              <a:t>“employee benefit schemes” </a:t>
            </a:r>
            <a:r>
              <a:rPr lang="en-GB" sz="1800" dirty="0">
                <a:solidFill>
                  <a:srgbClr val="222222"/>
                </a:solidFill>
                <a:effectLst/>
                <a:latin typeface="Times New Roman" panose="02020603050405020304" pitchFamily="18" charset="0"/>
                <a:ea typeface="Times New Roman" panose="02020603050405020304" pitchFamily="18" charset="0"/>
              </a:rPr>
              <a:t>which allow multiple benefits regarding “</a:t>
            </a:r>
            <a:r>
              <a:rPr lang="en-GB" sz="1800" b="1" i="1" dirty="0">
                <a:solidFill>
                  <a:srgbClr val="222222"/>
                </a:solidFill>
                <a:effectLst/>
                <a:latin typeface="Times New Roman" panose="02020603050405020304" pitchFamily="18" charset="0"/>
                <a:ea typeface="Times New Roman" panose="02020603050405020304" pitchFamily="18" charset="0"/>
              </a:rPr>
              <a:t>holiday allowances, awarding the workers, rewarding them with positive feedback and remunerations, providing them leaves, health and safety facilities</a:t>
            </a:r>
            <a:r>
              <a:rPr lang="en-GB" sz="1800" dirty="0">
                <a:solidFill>
                  <a:srgbClr val="222222"/>
                </a:solidFill>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18C172CC-F9BA-4251-824F-144AC2467F83}" type="slidenum">
              <a:rPr lang="en-IN" smtClean="0"/>
              <a:t>8</a:t>
            </a:fld>
            <a:endParaRPr lang="en-IN"/>
          </a:p>
        </p:txBody>
      </p:sp>
    </p:spTree>
    <p:extLst>
      <p:ext uri="{BB962C8B-B14F-4D97-AF65-F5344CB8AC3E}">
        <p14:creationId xmlns:p14="http://schemas.microsoft.com/office/powerpoint/2010/main" val="25462931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Times New Roman" panose="02020603050405020304" pitchFamily="18" charset="0"/>
                <a:ea typeface="Times New Roman" panose="02020603050405020304" pitchFamily="18" charset="0"/>
              </a:rPr>
              <a:t>Wilko Plc. is trying to maintain the government regulations like-</a:t>
            </a:r>
            <a:r>
              <a:rPr lang="en-GB" sz="1800" b="1" i="1" dirty="0">
                <a:solidFill>
                  <a:srgbClr val="222222"/>
                </a:solidFill>
                <a:effectLst/>
                <a:latin typeface="Times New Roman" panose="02020603050405020304" pitchFamily="18" charset="0"/>
                <a:ea typeface="Times New Roman" panose="02020603050405020304" pitchFamily="18" charset="0"/>
              </a:rPr>
              <a:t>“Equality Act, 2010, Sex and Discrimination Act, 1975, HASAWA, 1974</a:t>
            </a:r>
            <a:r>
              <a:rPr lang="en-GB" sz="1800" dirty="0">
                <a:solidFill>
                  <a:srgbClr val="222222"/>
                </a:solidFill>
                <a:effectLst/>
                <a:latin typeface="Times New Roman" panose="02020603050405020304" pitchFamily="18" charset="0"/>
                <a:ea typeface="Times New Roman" panose="02020603050405020304" pitchFamily="18" charset="0"/>
              </a:rPr>
              <a:t> and</a:t>
            </a:r>
            <a:r>
              <a:rPr lang="en-GB" sz="1800" b="1" i="1" dirty="0">
                <a:solidFill>
                  <a:srgbClr val="222222"/>
                </a:solidFill>
                <a:effectLst/>
                <a:latin typeface="Times New Roman" panose="02020603050405020304" pitchFamily="18" charset="0"/>
                <a:ea typeface="Times New Roman" panose="02020603050405020304" pitchFamily="18" charset="0"/>
              </a:rPr>
              <a:t> Disability Discrimination Act, 1975”</a:t>
            </a:r>
            <a:r>
              <a:rPr lang="en-GB" sz="1800" dirty="0">
                <a:solidFill>
                  <a:srgbClr val="222222"/>
                </a:solidFill>
                <a:effectLst/>
                <a:latin typeface="Times New Roman" panose="02020603050405020304" pitchFamily="18" charset="0"/>
                <a:ea typeface="Times New Roman" panose="02020603050405020304" pitchFamily="18" charset="0"/>
              </a:rPr>
              <a:t> ensuring equal facilities regardless of gender or disabilities and safety in the workplace. Thus, they have created an integrated ethic of their flexibility provisions and "DEI approaches".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8C172CC-F9BA-4251-824F-144AC2467F83}" type="slidenum">
              <a:rPr lang="en-IN" smtClean="0"/>
              <a:t>9</a:t>
            </a:fld>
            <a:endParaRPr lang="en-IN"/>
          </a:p>
        </p:txBody>
      </p:sp>
    </p:spTree>
    <p:extLst>
      <p:ext uri="{BB962C8B-B14F-4D97-AF65-F5344CB8AC3E}">
        <p14:creationId xmlns:p14="http://schemas.microsoft.com/office/powerpoint/2010/main" val="3586433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8/18/2022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166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8/18/2022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95897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8/18/2022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76189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8/18/2022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46908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8/18/2022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43851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8/18/2022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92044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8/18/2022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7872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8/18/2022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555130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8/18/2022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5776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8/18/2022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4146640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8/18/2022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5065742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8/18/2022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769309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8/18/2022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5457733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8/18/2022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0969263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8/18/2022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3746429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8/18/2022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729037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2D6E202-B606-4609-B914-27C9371A1F6D}" type="datetime1">
              <a:rPr lang="en-US" smtClean="0"/>
              <a:t>8/18/2022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748979155"/>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 id="2147483771" r:id="rId13"/>
    <p:sldLayoutId id="2147483772" r:id="rId14"/>
    <p:sldLayoutId id="2147483773" r:id="rId15"/>
    <p:sldLayoutId id="2147483774"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FD526C9-A8C7-41E6-85BB-39F06C858A2B}"/>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28021" r="12908" b="909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344236" y="1308411"/>
            <a:ext cx="4238915" cy="3810000"/>
          </a:xfrm>
        </p:spPr>
        <p:txBody>
          <a:bodyPr>
            <a:noAutofit/>
          </a:bodyPr>
          <a:lstStyle/>
          <a:p>
            <a:pPr>
              <a:lnSpc>
                <a:spcPct val="90000"/>
              </a:lnSpc>
            </a:pPr>
            <a:r>
              <a:rPr lang="en-US" sz="2400" b="1" u="sng" dirty="0">
                <a:solidFill>
                  <a:schemeClr val="tx1"/>
                </a:solidFill>
                <a:latin typeface="Times New Roman" panose="02020603050405020304" pitchFamily="18" charset="0"/>
                <a:cs typeface="Times New Roman" panose="02020603050405020304" pitchFamily="18" charset="0"/>
              </a:rPr>
              <a:t>Module Name: Managing people</a:t>
            </a:r>
            <a:br>
              <a:rPr lang="en-US" sz="2400" b="1" u="sng" dirty="0">
                <a:solidFill>
                  <a:schemeClr val="tx1"/>
                </a:solidFill>
                <a:latin typeface="Times New Roman" panose="02020603050405020304" pitchFamily="18" charset="0"/>
                <a:cs typeface="Times New Roman" panose="02020603050405020304" pitchFamily="18" charset="0"/>
              </a:rPr>
            </a:br>
            <a:r>
              <a:rPr lang="en-US" sz="2400" b="1" u="sng" dirty="0">
                <a:solidFill>
                  <a:schemeClr val="tx1"/>
                </a:solidFill>
                <a:latin typeface="Times New Roman" panose="02020603050405020304" pitchFamily="18" charset="0"/>
                <a:cs typeface="Times New Roman" panose="02020603050405020304" pitchFamily="18" charset="0"/>
              </a:rPr>
              <a:t>Module Code: (LCBB5004)</a:t>
            </a:r>
            <a:br>
              <a:rPr lang="en-US" sz="2400" b="1" u="sng" dirty="0">
                <a:solidFill>
                  <a:schemeClr val="tx1"/>
                </a:solidFill>
                <a:latin typeface="Times New Roman" panose="02020603050405020304" pitchFamily="18" charset="0"/>
                <a:cs typeface="Times New Roman" panose="02020603050405020304" pitchFamily="18" charset="0"/>
              </a:rPr>
            </a:br>
            <a:r>
              <a:rPr lang="en-US" sz="2400" b="1" u="sng" dirty="0">
                <a:solidFill>
                  <a:schemeClr val="tx1"/>
                </a:solidFill>
                <a:latin typeface="Times New Roman" panose="02020603050405020304" pitchFamily="18" charset="0"/>
                <a:cs typeface="Times New Roman" panose="02020603050405020304" pitchFamily="18" charset="0"/>
              </a:rPr>
              <a:t>Student Name:</a:t>
            </a:r>
            <a:br>
              <a:rPr lang="en-US" sz="2400" b="1" u="sng" dirty="0">
                <a:solidFill>
                  <a:schemeClr val="tx1"/>
                </a:solidFill>
                <a:latin typeface="Times New Roman" panose="02020603050405020304" pitchFamily="18" charset="0"/>
                <a:cs typeface="Times New Roman" panose="02020603050405020304" pitchFamily="18" charset="0"/>
              </a:rPr>
            </a:br>
            <a:r>
              <a:rPr lang="en-US" sz="2400" b="1" u="sng" dirty="0">
                <a:solidFill>
                  <a:schemeClr val="tx1"/>
                </a:solidFill>
                <a:latin typeface="Times New Roman" panose="02020603050405020304" pitchFamily="18" charset="0"/>
                <a:cs typeface="Times New Roman" panose="02020603050405020304" pitchFamily="18" charset="0"/>
              </a:rPr>
              <a:t>Stefani Stefanova </a:t>
            </a:r>
            <a:br>
              <a:rPr lang="en-US" sz="2400" b="1" u="sng" dirty="0">
                <a:solidFill>
                  <a:schemeClr val="tx1"/>
                </a:solidFill>
                <a:latin typeface="Times New Roman" panose="02020603050405020304" pitchFamily="18" charset="0"/>
                <a:cs typeface="Times New Roman" panose="02020603050405020304" pitchFamily="18" charset="0"/>
              </a:rPr>
            </a:br>
            <a:r>
              <a:rPr lang="en-US" sz="2400" b="1" u="sng" dirty="0">
                <a:solidFill>
                  <a:schemeClr val="tx1"/>
                </a:solidFill>
                <a:latin typeface="Times New Roman" panose="02020603050405020304" pitchFamily="18" charset="0"/>
                <a:cs typeface="Times New Roman" panose="02020603050405020304" pitchFamily="18" charset="0"/>
              </a:rPr>
              <a:t>(2028009)</a:t>
            </a:r>
            <a:br>
              <a:rPr lang="en-US" sz="2400" b="1" u="sng" dirty="0">
                <a:solidFill>
                  <a:schemeClr val="tx1"/>
                </a:solidFill>
                <a:latin typeface="Times New Roman" panose="02020603050405020304" pitchFamily="18" charset="0"/>
                <a:cs typeface="Times New Roman" panose="02020603050405020304" pitchFamily="18" charset="0"/>
              </a:rPr>
            </a:br>
            <a:r>
              <a:rPr lang="en-US" sz="2400" b="1" u="sng" dirty="0">
                <a:solidFill>
                  <a:schemeClr val="tx1"/>
                </a:solidFill>
                <a:latin typeface="Times New Roman" panose="02020603050405020304" pitchFamily="18" charset="0"/>
                <a:cs typeface="Times New Roman" panose="02020603050405020304" pitchFamily="18" charset="0"/>
              </a:rPr>
              <a:t>Lecture Name:</a:t>
            </a:r>
            <a:br>
              <a:rPr lang="en-US" sz="2400" b="1" u="sng" dirty="0">
                <a:solidFill>
                  <a:schemeClr val="tx1"/>
                </a:solidFill>
                <a:latin typeface="Times New Roman" panose="02020603050405020304" pitchFamily="18" charset="0"/>
                <a:cs typeface="Times New Roman" panose="02020603050405020304" pitchFamily="18" charset="0"/>
              </a:rPr>
            </a:br>
            <a:r>
              <a:rPr lang="en-US" sz="2400" b="1" u="sng" dirty="0">
                <a:solidFill>
                  <a:schemeClr val="tx1"/>
                </a:solidFill>
                <a:latin typeface="Times New Roman" panose="02020603050405020304" pitchFamily="18" charset="0"/>
                <a:cs typeface="Times New Roman" panose="02020603050405020304" pitchFamily="18" charset="0"/>
              </a:rPr>
              <a:t>Terry Walcott</a:t>
            </a:r>
            <a:br>
              <a:rPr lang="en-US" sz="2400" b="1" u="sng" dirty="0">
                <a:solidFill>
                  <a:schemeClr val="tx1"/>
                </a:solidFill>
                <a:latin typeface="Times New Roman" panose="02020603050405020304" pitchFamily="18" charset="0"/>
                <a:cs typeface="Times New Roman" panose="02020603050405020304" pitchFamily="18" charset="0"/>
              </a:rPr>
            </a:br>
            <a:r>
              <a:rPr lang="en-US" sz="2400" b="1" u="sng" dirty="0">
                <a:solidFill>
                  <a:schemeClr val="tx1"/>
                </a:solidFill>
                <a:latin typeface="Times New Roman" panose="02020603050405020304" pitchFamily="18" charset="0"/>
                <a:cs typeface="Times New Roman" panose="02020603050405020304" pitchFamily="18" charset="0"/>
              </a:rPr>
              <a:t>Topic:</a:t>
            </a:r>
            <a:r>
              <a:rPr lang="en-GB" sz="2400" b="1"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2400" b="1" u="sng"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Wilkinson Plc- HR and flexibility system </a:t>
            </a:r>
            <a:br>
              <a:rPr lang="en-US" sz="2400" b="1" u="sng" dirty="0">
                <a:solidFill>
                  <a:schemeClr val="tx1"/>
                </a:solidFill>
                <a:latin typeface="Times New Roman" panose="02020603050405020304" pitchFamily="18" charset="0"/>
                <a:cs typeface="Times New Roman" panose="02020603050405020304" pitchFamily="18" charset="0"/>
              </a:rPr>
            </a:br>
            <a:endParaRPr lang="en-US" sz="2400" b="1" u="sng"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033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11A69-F594-F5BA-10DA-4313BD84EB9A}"/>
              </a:ext>
            </a:extLst>
          </p:cNvPr>
          <p:cNvSpPr>
            <a:spLocks noGrp="1"/>
          </p:cNvSpPr>
          <p:nvPr>
            <p:ph type="title"/>
          </p:nvPr>
        </p:nvSpPr>
        <p:spPr>
          <a:xfrm>
            <a:off x="677334" y="78060"/>
            <a:ext cx="8596668" cy="1360448"/>
          </a:xfrm>
        </p:spPr>
        <p:txBody>
          <a:bodyPr>
            <a:normAutofit fontScale="90000"/>
          </a:bodyPr>
          <a:lstStyle/>
          <a:p>
            <a:pPr algn="ctr"/>
            <a:r>
              <a:rPr lang="en-GB" sz="4000" b="1" kern="0" dirty="0">
                <a:solidFill>
                  <a:schemeClr val="tx1"/>
                </a:solidFill>
                <a:effectLst/>
                <a:latin typeface="Times New Roman" panose="02020603050405020304" pitchFamily="18" charset="0"/>
                <a:ea typeface="Times New Roman" panose="02020603050405020304" pitchFamily="18" charset="0"/>
              </a:rPr>
              <a:t>Introduction</a:t>
            </a:r>
            <a:br>
              <a:rPr lang="en-GB" sz="4000" b="1" kern="0" dirty="0">
                <a:solidFill>
                  <a:schemeClr val="tx1"/>
                </a:solidFill>
                <a:effectLst/>
                <a:latin typeface="Times New Roman" panose="02020603050405020304" pitchFamily="18" charset="0"/>
                <a:ea typeface="Times New Roman" panose="02020603050405020304" pitchFamily="18" charset="0"/>
              </a:rPr>
            </a:br>
            <a:br>
              <a:rPr lang="en-IN" sz="4000" b="1" kern="0" dirty="0">
                <a:solidFill>
                  <a:schemeClr val="tx1"/>
                </a:solidFill>
                <a:effectLst/>
                <a:latin typeface="Times New Roman" panose="02020603050405020304" pitchFamily="18" charset="0"/>
                <a:ea typeface="Times New Roman" panose="02020603050405020304" pitchFamily="18" charset="0"/>
              </a:rPr>
            </a:br>
            <a:endParaRPr lang="en-IN" sz="4000" dirty="0">
              <a:solidFill>
                <a:schemeClr val="tx1"/>
              </a:solidFill>
            </a:endParaRPr>
          </a:p>
        </p:txBody>
      </p:sp>
      <p:sp>
        <p:nvSpPr>
          <p:cNvPr id="3" name="Content Placeholder 2">
            <a:extLst>
              <a:ext uri="{FF2B5EF4-FFF2-40B4-BE49-F238E27FC236}">
                <a16:creationId xmlns:a16="http://schemas.microsoft.com/office/drawing/2014/main" id="{78E3743D-5899-6423-63CF-38A59BBBD677}"/>
              </a:ext>
            </a:extLst>
          </p:cNvPr>
          <p:cNvSpPr>
            <a:spLocks noGrp="1"/>
          </p:cNvSpPr>
          <p:nvPr>
            <p:ph idx="1"/>
          </p:nvPr>
        </p:nvSpPr>
        <p:spPr>
          <a:xfrm>
            <a:off x="412595" y="1438507"/>
            <a:ext cx="9110546" cy="5419493"/>
          </a:xfrm>
        </p:spPr>
        <p:txBody>
          <a:bodyPr>
            <a:normAutofit/>
          </a:bodyPr>
          <a:lstStyle/>
          <a:p>
            <a:pPr marL="342900" lvl="0" indent="-342900" algn="just">
              <a:lnSpc>
                <a:spcPct val="150000"/>
              </a:lnSpc>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responsibility of an HR manager of Wilkinson Plc. is to manage the work-shift arrangements for the employees as per their demands.</a:t>
            </a:r>
            <a:endParaRPr lang="en-IN"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Company </a:t>
            </a:r>
            <a:r>
              <a:rPr lang="en-GB" u="none" strike="noStrike" dirty="0">
                <a:solidFill>
                  <a:srgbClr val="202124"/>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has surveyed after the COVID and found out the high rising demands for "</a:t>
            </a:r>
            <a:r>
              <a:rPr lang="en-GB" b="1" i="1" u="none" strike="noStrike" dirty="0">
                <a:solidFill>
                  <a:srgbClr val="202124"/>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flexible work shifts</a:t>
            </a:r>
            <a:r>
              <a:rPr lang="en-GB" u="none" strike="noStrike" dirty="0">
                <a:solidFill>
                  <a:srgbClr val="202124"/>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among the employees in the UK (Acas, 2022). </a:t>
            </a:r>
            <a:endParaRPr lang="en-IN"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u="none" strike="noStrike" dirty="0">
                <a:solidFill>
                  <a:srgbClr val="202124"/>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Over 55% of the employers are currently expecting an increase in the number of employees working from home  partly in a week and 49% are expecting an increase in full-time  workers working all week (Acas, 2022). </a:t>
            </a:r>
            <a:endParaRPr lang="en-IN"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u="none" strike="noStrike" dirty="0">
                <a:solidFill>
                  <a:srgbClr val="202124"/>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Assessing the COVID situation and the post-COVID uncertainties, Wilko Plc also has implemented a hybrid work culture for their workplace as per the flexibility of their employees (</a:t>
            </a:r>
            <a:r>
              <a:rPr lang="en-GB"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Wilko, 2022a</a:t>
            </a:r>
            <a:r>
              <a:rPr lang="en-GB" u="none" strike="noStrike" dirty="0">
                <a:solidFill>
                  <a:srgbClr val="202124"/>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t>
            </a:r>
            <a:endParaRPr lang="en-IN"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IN" sz="1200" dirty="0"/>
          </a:p>
        </p:txBody>
      </p:sp>
    </p:spTree>
    <p:extLst>
      <p:ext uri="{BB962C8B-B14F-4D97-AF65-F5344CB8AC3E}">
        <p14:creationId xmlns:p14="http://schemas.microsoft.com/office/powerpoint/2010/main" val="144197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A4C89-D213-D1BB-154D-CF426355EBE0}"/>
              </a:ext>
            </a:extLst>
          </p:cNvPr>
          <p:cNvSpPr>
            <a:spLocks noGrp="1"/>
          </p:cNvSpPr>
          <p:nvPr>
            <p:ph type="title"/>
          </p:nvPr>
        </p:nvSpPr>
        <p:spPr>
          <a:xfrm>
            <a:off x="0" y="0"/>
            <a:ext cx="7660888" cy="1393902"/>
          </a:xfrm>
        </p:spPr>
        <p:txBody>
          <a:bodyPr>
            <a:normAutofit/>
          </a:bodyPr>
          <a:lstStyle/>
          <a:p>
            <a:pPr algn="ctr"/>
            <a:r>
              <a:rPr lang="en-IN" sz="4400" b="1">
                <a:solidFill>
                  <a:schemeClr val="tx1"/>
                </a:solidFill>
                <a:latin typeface="Times New Roman" panose="02020603050405020304" pitchFamily="18" charset="0"/>
                <a:cs typeface="Times New Roman" panose="02020603050405020304" pitchFamily="18" charset="0"/>
              </a:rPr>
              <a:t>Background of Wilko</a:t>
            </a:r>
            <a:endParaRPr lang="en-IN" sz="4400" b="1" dirty="0">
              <a:solidFill>
                <a:schemeClr val="tx1"/>
              </a:solidFill>
              <a:latin typeface="Times New Roman" panose="02020603050405020304" pitchFamily="18" charset="0"/>
              <a:cs typeface="Times New Roman" panose="02020603050405020304" pitchFamily="18" charset="0"/>
            </a:endParaRPr>
          </a:p>
        </p:txBody>
      </p:sp>
      <p:graphicFrame>
        <p:nvGraphicFramePr>
          <p:cNvPr id="8" name="Content Placeholder 2">
            <a:extLst>
              <a:ext uri="{FF2B5EF4-FFF2-40B4-BE49-F238E27FC236}">
                <a16:creationId xmlns:a16="http://schemas.microsoft.com/office/drawing/2014/main" id="{E989B19B-3DC6-720E-83F3-65A171835AAB}"/>
              </a:ext>
            </a:extLst>
          </p:cNvPr>
          <p:cNvGraphicFramePr>
            <a:graphicFrameLocks noGrp="1"/>
          </p:cNvGraphicFramePr>
          <p:nvPr>
            <p:ph idx="1"/>
          </p:nvPr>
        </p:nvGraphicFramePr>
        <p:xfrm>
          <a:off x="5285678" y="691376"/>
          <a:ext cx="6906322" cy="6166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image3.png">
            <a:extLst>
              <a:ext uri="{FF2B5EF4-FFF2-40B4-BE49-F238E27FC236}">
                <a16:creationId xmlns:a16="http://schemas.microsoft.com/office/drawing/2014/main" id="{52CB514F-0DE8-92BC-3D58-A6BD01D04005}"/>
              </a:ext>
            </a:extLst>
          </p:cNvPr>
          <p:cNvPicPr/>
          <p:nvPr/>
        </p:nvPicPr>
        <p:blipFill>
          <a:blip r:embed="rId8"/>
          <a:stretch>
            <a:fillRect/>
          </a:stretch>
        </p:blipFill>
        <p:spPr>
          <a:xfrm>
            <a:off x="0" y="1692612"/>
            <a:ext cx="5285678" cy="5165387"/>
          </a:xfrm>
          <a:prstGeom prst="rect">
            <a:avLst/>
          </a:prstGeom>
        </p:spPr>
      </p:pic>
    </p:spTree>
    <p:extLst>
      <p:ext uri="{BB962C8B-B14F-4D97-AF65-F5344CB8AC3E}">
        <p14:creationId xmlns:p14="http://schemas.microsoft.com/office/powerpoint/2010/main" val="102791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4C9A8-3914-ECC0-1A70-1364EF40D61A}"/>
              </a:ext>
            </a:extLst>
          </p:cNvPr>
          <p:cNvSpPr>
            <a:spLocks noGrp="1"/>
          </p:cNvSpPr>
          <p:nvPr>
            <p:ph type="title"/>
          </p:nvPr>
        </p:nvSpPr>
        <p:spPr>
          <a:xfrm>
            <a:off x="677334" y="89210"/>
            <a:ext cx="8596668" cy="1739590"/>
          </a:xfrm>
        </p:spPr>
        <p:txBody>
          <a:bodyPr>
            <a:normAutofit fontScale="90000"/>
          </a:bodyPr>
          <a:lstStyle/>
          <a:p>
            <a:pPr algn="ctr"/>
            <a:r>
              <a:rPr lang="en-GB" sz="4000" b="1" kern="0" dirty="0">
                <a:solidFill>
                  <a:schemeClr val="tx1"/>
                </a:solidFill>
                <a:effectLst/>
                <a:latin typeface="Times New Roman" panose="02020603050405020304" pitchFamily="18" charset="0"/>
                <a:ea typeface="Times New Roman" panose="02020603050405020304" pitchFamily="18" charset="0"/>
              </a:rPr>
              <a:t>The argument in favour of flexible working concerning diversity and inclusion at work</a:t>
            </a:r>
            <a:r>
              <a:rPr lang="en-GB" sz="4000" b="1" i="1" kern="0" dirty="0">
                <a:solidFill>
                  <a:schemeClr val="tx1"/>
                </a:solidFill>
                <a:effectLst/>
                <a:latin typeface="Times New Roman" panose="02020603050405020304" pitchFamily="18" charset="0"/>
                <a:ea typeface="Times New Roman" panose="02020603050405020304" pitchFamily="18" charset="0"/>
              </a:rPr>
              <a:t> </a:t>
            </a:r>
            <a:endParaRPr lang="en-IN" sz="4000" b="1" dirty="0">
              <a:solidFill>
                <a:schemeClr val="tx1"/>
              </a:solidFill>
              <a:latin typeface="Times New Roman" panose="02020603050405020304" pitchFamily="18" charset="0"/>
              <a:cs typeface="Times New Roman" panose="02020603050405020304" pitchFamily="18" charset="0"/>
            </a:endParaRPr>
          </a:p>
        </p:txBody>
      </p:sp>
      <p:graphicFrame>
        <p:nvGraphicFramePr>
          <p:cNvPr id="6" name="Content Placeholder 2">
            <a:extLst>
              <a:ext uri="{FF2B5EF4-FFF2-40B4-BE49-F238E27FC236}">
                <a16:creationId xmlns:a16="http://schemas.microsoft.com/office/drawing/2014/main" id="{008D2845-572E-E3C6-B8F4-82632FC3EC41}"/>
              </a:ext>
            </a:extLst>
          </p:cNvPr>
          <p:cNvGraphicFramePr>
            <a:graphicFrameLocks noGrp="1"/>
          </p:cNvGraphicFramePr>
          <p:nvPr>
            <p:ph idx="1"/>
          </p:nvPr>
        </p:nvGraphicFramePr>
        <p:xfrm>
          <a:off x="1" y="2108201"/>
          <a:ext cx="6832599" cy="46605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image4.png">
            <a:extLst>
              <a:ext uri="{FF2B5EF4-FFF2-40B4-BE49-F238E27FC236}">
                <a16:creationId xmlns:a16="http://schemas.microsoft.com/office/drawing/2014/main" id="{3A27A9C7-DBE3-7D44-9960-01FA0C13D645}"/>
              </a:ext>
            </a:extLst>
          </p:cNvPr>
          <p:cNvPicPr/>
          <p:nvPr/>
        </p:nvPicPr>
        <p:blipFill>
          <a:blip r:embed="rId8"/>
          <a:stretch>
            <a:fillRect/>
          </a:stretch>
        </p:blipFill>
        <p:spPr>
          <a:xfrm>
            <a:off x="6832600" y="1828800"/>
            <a:ext cx="5359399" cy="4939989"/>
          </a:xfrm>
          <a:prstGeom prst="rect">
            <a:avLst/>
          </a:prstGeom>
        </p:spPr>
      </p:pic>
    </p:spTree>
    <p:extLst>
      <p:ext uri="{BB962C8B-B14F-4D97-AF65-F5344CB8AC3E}">
        <p14:creationId xmlns:p14="http://schemas.microsoft.com/office/powerpoint/2010/main" val="1356464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6" name="Content Placeholder 2">
            <a:extLst>
              <a:ext uri="{FF2B5EF4-FFF2-40B4-BE49-F238E27FC236}">
                <a16:creationId xmlns:a16="http://schemas.microsoft.com/office/drawing/2014/main" id="{93DC036C-757D-C1E7-E7DD-2EFB7747C260}"/>
              </a:ext>
            </a:extLst>
          </p:cNvPr>
          <p:cNvGraphicFramePr>
            <a:graphicFrameLocks noGrp="1"/>
          </p:cNvGraphicFramePr>
          <p:nvPr>
            <p:ph sz="half" idx="4294967295"/>
            <p:extLst>
              <p:ext uri="{D42A27DB-BD31-4B8C-83A1-F6EECF244321}">
                <p14:modId xmlns:p14="http://schemas.microsoft.com/office/powerpoint/2010/main" val="3237823882"/>
              </p:ext>
            </p:extLst>
          </p:nvPr>
        </p:nvGraphicFramePr>
        <p:xfrm>
          <a:off x="5562600" y="944563"/>
          <a:ext cx="6629400" cy="4979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Anti Racism No Racism Design - Skin Color Doesn't Matter Poster">
            <a:extLst>
              <a:ext uri="{FF2B5EF4-FFF2-40B4-BE49-F238E27FC236}">
                <a16:creationId xmlns:a16="http://schemas.microsoft.com/office/drawing/2014/main" id="{3BBD7980-D3CA-DCB1-CAE5-D899F9E62EA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16561" y="100603"/>
            <a:ext cx="6071391" cy="666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1273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336E6-B250-6A35-5E36-DD9459F06BB6}"/>
              </a:ext>
            </a:extLst>
          </p:cNvPr>
          <p:cNvSpPr>
            <a:spLocks noGrp="1"/>
          </p:cNvSpPr>
          <p:nvPr>
            <p:ph type="title"/>
          </p:nvPr>
        </p:nvSpPr>
        <p:spPr>
          <a:xfrm>
            <a:off x="211873" y="0"/>
            <a:ext cx="10943807" cy="1795346"/>
          </a:xfrm>
        </p:spPr>
        <p:txBody>
          <a:bodyPr>
            <a:normAutofit fontScale="90000"/>
          </a:bodyPr>
          <a:lstStyle/>
          <a:p>
            <a:pPr algn="ctr"/>
            <a:r>
              <a:rPr lang="en-GB" sz="4000" b="1" kern="0" dirty="0">
                <a:solidFill>
                  <a:schemeClr val="tx1"/>
                </a:solidFill>
                <a:effectLst/>
                <a:latin typeface="Times New Roman" panose="02020603050405020304" pitchFamily="18" charset="0"/>
                <a:ea typeface="Times New Roman" panose="02020603050405020304" pitchFamily="18" charset="0"/>
              </a:rPr>
              <a:t>Role of Human Resources in promoting diversity and inclusion through flexible working </a:t>
            </a:r>
            <a:br>
              <a:rPr lang="en-IN" sz="1800" b="1" kern="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D1D9A5FB-C5AB-05A5-B732-789D36D24C84}"/>
              </a:ext>
            </a:extLst>
          </p:cNvPr>
          <p:cNvSpPr>
            <a:spLocks noGrp="1"/>
          </p:cNvSpPr>
          <p:nvPr>
            <p:ph idx="1"/>
          </p:nvPr>
        </p:nvSpPr>
        <p:spPr>
          <a:xfrm>
            <a:off x="538479" y="2019301"/>
            <a:ext cx="7450667" cy="4838699"/>
          </a:xfrm>
        </p:spPr>
        <p:txBody>
          <a:bodyPr>
            <a:normAutofit fontScale="70000" lnSpcReduction="20000"/>
          </a:bodyPr>
          <a:lstStyle/>
          <a:p>
            <a:pPr marL="342900" lvl="0" indent="-342900" algn="just">
              <a:lnSpc>
                <a:spcPct val="150000"/>
              </a:lnSpc>
              <a:buFont typeface="Arial" panose="020B0604020202020204" pitchFamily="34" charset="0"/>
              <a:buChar char="➢"/>
            </a:pPr>
            <a:r>
              <a:rPr lang="en-GB" sz="22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Wilko is currently supporting the Black Community with the “</a:t>
            </a:r>
            <a:r>
              <a:rPr lang="en-GB" sz="22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Halo Code”</a:t>
            </a:r>
            <a:r>
              <a:rPr lang="en-GB" sz="22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according to which the black community can have their freedom of expression and wear their signature afro-hairstyles at their workplace (Wilko, 2022b). </a:t>
            </a:r>
            <a:endParaRPr lang="en-IN" sz="22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2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For deploying the flexible work hour facility, the agile HRM of Wilko Plc. has enabled their </a:t>
            </a:r>
            <a:r>
              <a:rPr lang="en-GB" sz="22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“Support Centres”</a:t>
            </a:r>
            <a:r>
              <a:rPr lang="en-GB" sz="22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for their teams who were working from their respective homes during COVID-19 (Wilko, 2022b).</a:t>
            </a:r>
            <a:endParaRPr lang="en-IN" sz="22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2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This strategic planning has helped </a:t>
            </a:r>
            <a:r>
              <a:rPr lang="en-GB" sz="22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Wilko’s employees</a:t>
            </a:r>
            <a:r>
              <a:rPr lang="en-GB" sz="22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 lot for being productive and delivering their tasks on time and with efficiency even from their homes as Wilko’s support centre provided them proper guidance and support (Wilko, 2022a). </a:t>
            </a:r>
            <a:endParaRPr lang="en-IN" sz="22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2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They have fostered their core values like- </a:t>
            </a:r>
            <a:r>
              <a:rPr lang="en-GB" sz="22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“empathy, safety, collaboration and well-being”</a:t>
            </a:r>
            <a:r>
              <a:rPr lang="en-GB" sz="22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in their work-from-home facilities or hybrid working systems (Mulvey, 2022).</a:t>
            </a:r>
            <a:endParaRPr lang="en-IN" sz="22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2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Wilko Plc. eliminate all the discriminatory actions that maintain the UK legislatures of </a:t>
            </a:r>
            <a:r>
              <a:rPr lang="en-GB" sz="22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"Sex Discrimination Act, 1975</a:t>
            </a:r>
            <a:r>
              <a:rPr lang="en-GB" sz="22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”(Legislation, 2022c). </a:t>
            </a:r>
            <a:endParaRPr lang="en-IN" sz="22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IN" sz="1200" dirty="0"/>
          </a:p>
        </p:txBody>
      </p:sp>
      <p:pic>
        <p:nvPicPr>
          <p:cNvPr id="4" name="image1.png">
            <a:extLst>
              <a:ext uri="{FF2B5EF4-FFF2-40B4-BE49-F238E27FC236}">
                <a16:creationId xmlns:a16="http://schemas.microsoft.com/office/drawing/2014/main" id="{F5C5FA66-80BE-9613-962E-E76DF58B5253}"/>
              </a:ext>
            </a:extLst>
          </p:cNvPr>
          <p:cNvPicPr/>
          <p:nvPr/>
        </p:nvPicPr>
        <p:blipFill>
          <a:blip r:embed="rId3"/>
          <a:stretch>
            <a:fillRect/>
          </a:stretch>
        </p:blipFill>
        <p:spPr>
          <a:xfrm>
            <a:off x="8220286" y="2218267"/>
            <a:ext cx="3590713" cy="33951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90801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D0A31-236C-DD0B-2F82-B50E7B95A362}"/>
              </a:ext>
            </a:extLst>
          </p:cNvPr>
          <p:cNvSpPr>
            <a:spLocks noGrp="1"/>
          </p:cNvSpPr>
          <p:nvPr>
            <p:ph type="title"/>
          </p:nvPr>
        </p:nvSpPr>
        <p:spPr/>
        <p:txBody>
          <a:bodyPr>
            <a:normAutofit/>
          </a:bodyPr>
          <a:lstStyle/>
          <a:p>
            <a:pPr algn="ctr"/>
            <a:r>
              <a:rPr lang="en-IN" b="1" u="sng" dirty="0">
                <a:solidFill>
                  <a:schemeClr val="tx1"/>
                </a:solidFill>
                <a:latin typeface="Times New Roman" panose="02020603050405020304" pitchFamily="18" charset="0"/>
                <a:cs typeface="Times New Roman" panose="02020603050405020304" pitchFamily="18" charset="0"/>
              </a:rPr>
              <a:t>Wilko Strategy for successful business </a:t>
            </a:r>
          </a:p>
        </p:txBody>
      </p:sp>
      <p:sp>
        <p:nvSpPr>
          <p:cNvPr id="3" name="Content Placeholder 2">
            <a:extLst>
              <a:ext uri="{FF2B5EF4-FFF2-40B4-BE49-F238E27FC236}">
                <a16:creationId xmlns:a16="http://schemas.microsoft.com/office/drawing/2014/main" id="{E2E5B5E7-B3AE-CF65-F6FD-BF45F3D7F010}"/>
              </a:ext>
            </a:extLst>
          </p:cNvPr>
          <p:cNvSpPr>
            <a:spLocks noGrp="1"/>
          </p:cNvSpPr>
          <p:nvPr>
            <p:ph idx="1"/>
          </p:nvPr>
        </p:nvSpPr>
        <p:spPr>
          <a:xfrm>
            <a:off x="3791416" y="2108201"/>
            <a:ext cx="7364264" cy="4526775"/>
          </a:xfrm>
        </p:spPr>
        <p:txBody>
          <a:bodyPr>
            <a:noAutofit/>
          </a:bodyPr>
          <a:lstStyle/>
          <a:p>
            <a:pPr lvl="0" algn="just">
              <a:lnSpc>
                <a:spcPct val="150000"/>
              </a:lnSpc>
              <a:buFont typeface="Wingdings" panose="05000000000000000000" pitchFamily="2" charset="2"/>
              <a:buChar char="Ø"/>
            </a:pP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Setting up a </a:t>
            </a:r>
            <a:r>
              <a:rPr lang="en-GB" sz="14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“diverse work culture”</a:t>
            </a: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has not been easy for the efficient HRM of Wilko Plc. as they had to set up a “solid governance for the six divided workstreams” for focusing on managing changes for </a:t>
            </a:r>
            <a:r>
              <a:rPr lang="en-GB" sz="14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“DEI”</a:t>
            </a: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practices  (Wilko, 2022c).</a:t>
            </a:r>
            <a:endParaRPr lang="en-IN" sz="14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lvl="0" algn="just">
              <a:lnSpc>
                <a:spcPct val="150000"/>
              </a:lnSpc>
              <a:buFont typeface="Wingdings" panose="05000000000000000000" pitchFamily="2" charset="2"/>
              <a:buChar char="Ø"/>
            </a:pP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HRM also built a </a:t>
            </a:r>
            <a:r>
              <a:rPr lang="en-GB" sz="14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“Steering Committee</a:t>
            </a: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for monitoring their strategic progress and supporting their decisions (Wilko, 2022c). </a:t>
            </a:r>
            <a:endParaRPr lang="en-IN" sz="14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lvl="0" algn="just">
              <a:lnSpc>
                <a:spcPct val="150000"/>
              </a:lnSpc>
              <a:buFont typeface="Wingdings" panose="05000000000000000000" pitchFamily="2" charset="2"/>
              <a:buChar char="Ø"/>
            </a:pP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Wilko Plc. has taken the help of “Axis” which is a specialist consultancy for strategizing and deploying “</a:t>
            </a:r>
            <a:r>
              <a:rPr lang="en-GB" sz="14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DEI” policies </a:t>
            </a: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(Wilko, 2022c)</a:t>
            </a:r>
            <a:r>
              <a:rPr lang="en-GB" sz="14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4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lvl="0" algn="just">
              <a:lnSpc>
                <a:spcPct val="150000"/>
              </a:lnSpc>
              <a:buFont typeface="Wingdings" panose="05000000000000000000" pitchFamily="2" charset="2"/>
              <a:buChar char="Ø"/>
            </a:pP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HRs of Wilko Plc. utilized some</a:t>
            </a:r>
            <a:r>
              <a:rPr lang="en-GB" sz="14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“Huddle Sheets”</a:t>
            </a: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for elaborating the knowledge about the </a:t>
            </a:r>
            <a:r>
              <a:rPr lang="en-GB" sz="14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“DEI Practices”</a:t>
            </a: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to their staff members to follow (Wilko, 2022c). </a:t>
            </a:r>
            <a:endParaRPr lang="en-IN" sz="14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lvl="0" algn="just">
              <a:lnSpc>
                <a:spcPct val="150000"/>
              </a:lnSpc>
              <a:buFont typeface="Wingdings" panose="05000000000000000000" pitchFamily="2" charset="2"/>
              <a:buChar char="Ø"/>
            </a:pP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As the HRM of Wilko Plc. take their </a:t>
            </a:r>
            <a:r>
              <a:rPr lang="en-GB" sz="14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“DEI Practices”</a:t>
            </a: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pretty seriously, they are offering some facilities for their </a:t>
            </a:r>
            <a:r>
              <a:rPr lang="en-GB" sz="14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“Business Leadership Teams”</a:t>
            </a: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for having learning courses on </a:t>
            </a:r>
            <a:r>
              <a:rPr lang="en-GB" sz="14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“Diversity, Equity and Inclusion</a:t>
            </a: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(Wilko, 2022c). </a:t>
            </a:r>
            <a:endParaRPr lang="en-IN" sz="14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93814EC8-A9EC-E418-5B4A-B5C31E84A630}"/>
              </a:ext>
            </a:extLst>
          </p:cNvPr>
          <p:cNvPicPr>
            <a:picLocks noChangeAspect="1"/>
          </p:cNvPicPr>
          <p:nvPr/>
        </p:nvPicPr>
        <p:blipFill>
          <a:blip r:embed="rId3"/>
          <a:stretch>
            <a:fillRect/>
          </a:stretch>
        </p:blipFill>
        <p:spPr>
          <a:xfrm>
            <a:off x="-89210" y="2587083"/>
            <a:ext cx="4081785" cy="4047893"/>
          </a:xfrm>
          <a:prstGeom prst="rect">
            <a:avLst/>
          </a:prstGeom>
        </p:spPr>
      </p:pic>
    </p:spTree>
    <p:extLst>
      <p:ext uri="{BB962C8B-B14F-4D97-AF65-F5344CB8AC3E}">
        <p14:creationId xmlns:p14="http://schemas.microsoft.com/office/powerpoint/2010/main" val="1508533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54796-2745-8AA0-115D-BE9116719921}"/>
              </a:ext>
            </a:extLst>
          </p:cNvPr>
          <p:cNvSpPr>
            <a:spLocks noGrp="1"/>
          </p:cNvSpPr>
          <p:nvPr>
            <p:ph type="title"/>
          </p:nvPr>
        </p:nvSpPr>
        <p:spPr>
          <a:xfrm>
            <a:off x="1097280" y="286604"/>
            <a:ext cx="10058400" cy="1169664"/>
          </a:xfrm>
        </p:spPr>
        <p:txBody>
          <a:bodyPr>
            <a:normAutofit/>
          </a:bodyPr>
          <a:lstStyle/>
          <a:p>
            <a:pPr algn="ctr"/>
            <a:r>
              <a:rPr lang="en-IN" sz="4000" u="sng" dirty="0">
                <a:solidFill>
                  <a:schemeClr val="tx1"/>
                </a:solidFill>
                <a:latin typeface="Times New Roman" panose="02020603050405020304" pitchFamily="18" charset="0"/>
                <a:cs typeface="Times New Roman" panose="02020603050405020304" pitchFamily="18" charset="0"/>
              </a:rPr>
              <a:t>HR – Management </a:t>
            </a:r>
          </a:p>
        </p:txBody>
      </p:sp>
      <p:sp>
        <p:nvSpPr>
          <p:cNvPr id="3" name="Content Placeholder 2">
            <a:extLst>
              <a:ext uri="{FF2B5EF4-FFF2-40B4-BE49-F238E27FC236}">
                <a16:creationId xmlns:a16="http://schemas.microsoft.com/office/drawing/2014/main" id="{1C3726FD-2846-F40F-A1BB-C340DE0E0AD1}"/>
              </a:ext>
            </a:extLst>
          </p:cNvPr>
          <p:cNvSpPr>
            <a:spLocks noGrp="1"/>
          </p:cNvSpPr>
          <p:nvPr>
            <p:ph idx="1"/>
          </p:nvPr>
        </p:nvSpPr>
        <p:spPr>
          <a:xfrm>
            <a:off x="682119" y="2032000"/>
            <a:ext cx="6975981" cy="4539396"/>
          </a:xfrm>
        </p:spPr>
        <p:txBody>
          <a:bodyPr>
            <a:normAutofit/>
          </a:bodyPr>
          <a:lstStyle/>
          <a:p>
            <a:pPr marL="342900" lvl="0" indent="-342900" algn="just">
              <a:lnSpc>
                <a:spcPct val="150000"/>
              </a:lnSpc>
              <a:buFont typeface="Arial" panose="020B0604020202020204" pitchFamily="34" charset="0"/>
              <a:buChar char="➢"/>
            </a:pPr>
            <a:r>
              <a:rPr lang="en-GB" sz="1400" b="1"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As an HR manager, managing diversity refers to the creation of a work culture that uses and values the contributions of different people coming from different backgrounds (Rae </a:t>
            </a:r>
            <a:r>
              <a:rPr lang="en-GB" sz="1400" b="1" i="1"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1400" b="1"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2020).</a:t>
            </a:r>
            <a:endParaRPr lang="en-IN" sz="1400" b="1"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b="1"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They also maintain the regulations mandated in the </a:t>
            </a:r>
            <a:r>
              <a:rPr lang="en-GB" sz="1400" b="1" i="1"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“Health and Safety Act, 1974</a:t>
            </a:r>
            <a:r>
              <a:rPr lang="en-GB" sz="1400" b="1"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in the UK (Hse, 2022). </a:t>
            </a:r>
            <a:endParaRPr lang="en-IN" sz="1400" b="1"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b="1"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Wilko Plc. allows their staff workers with “lucrative salaries, generous holiday allowances and staff discounts for shopping from their stores and holiday accommodations” (Wilko, 2022b). </a:t>
            </a:r>
            <a:endParaRPr lang="en-IN" sz="1400" b="1"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b="1"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effective and agile HR managers of Wilko Plc. have already integrated the </a:t>
            </a:r>
            <a:r>
              <a:rPr lang="en-GB" sz="1400" b="1" i="1"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“Employee Assurance Program (EAP)</a:t>
            </a:r>
            <a:r>
              <a:rPr lang="en-GB" sz="1400" b="1"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with their “</a:t>
            </a:r>
            <a:r>
              <a:rPr lang="en-GB" sz="1400" b="1" i="1"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Occupational Health Service Provider</a:t>
            </a:r>
            <a:r>
              <a:rPr lang="en-GB" sz="1400" b="1"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for supporting their team members’ mental health and stress management while they were working from home (Wilko, 2022b). </a:t>
            </a:r>
            <a:endParaRPr lang="en-IN" sz="1400" b="1"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IN" sz="1400" dirty="0"/>
          </a:p>
        </p:txBody>
      </p:sp>
      <p:pic>
        <p:nvPicPr>
          <p:cNvPr id="1026" name="Picture 2" descr="Your Guide to Health and Safety Training at Work - Essential Site Skills">
            <a:extLst>
              <a:ext uri="{FF2B5EF4-FFF2-40B4-BE49-F238E27FC236}">
                <a16:creationId xmlns:a16="http://schemas.microsoft.com/office/drawing/2014/main" id="{41E02D58-6C3A-CE37-C5E7-5B051D30BC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6032" y="2311400"/>
            <a:ext cx="3453849" cy="3200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91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7A550-4D1A-243B-22FE-8F4F197EC192}"/>
              </a:ext>
            </a:extLst>
          </p:cNvPr>
          <p:cNvSpPr>
            <a:spLocks noGrp="1"/>
          </p:cNvSpPr>
          <p:nvPr>
            <p:ph type="title"/>
          </p:nvPr>
        </p:nvSpPr>
        <p:spPr/>
        <p:txBody>
          <a:bodyPr>
            <a:normAutofit/>
          </a:bodyPr>
          <a:lstStyle/>
          <a:p>
            <a:pPr algn="ctr"/>
            <a:r>
              <a:rPr lang="en-US" sz="4000" b="1" dirty="0">
                <a:solidFill>
                  <a:schemeClr val="tx1"/>
                </a:solidFill>
                <a:latin typeface="Times New Roman" panose="02020603050405020304" pitchFamily="18" charset="0"/>
                <a:cs typeface="Times New Roman" panose="02020603050405020304" pitchFamily="18" charset="0"/>
              </a:rPr>
              <a:t>Conclusion</a:t>
            </a:r>
            <a:endParaRPr lang="en-IN" sz="4000" b="1" dirty="0"/>
          </a:p>
        </p:txBody>
      </p:sp>
      <p:sp>
        <p:nvSpPr>
          <p:cNvPr id="3" name="Content Placeholder 2">
            <a:extLst>
              <a:ext uri="{FF2B5EF4-FFF2-40B4-BE49-F238E27FC236}">
                <a16:creationId xmlns:a16="http://schemas.microsoft.com/office/drawing/2014/main" id="{24B39D0E-A709-0D26-EF78-DAE7404DBFB5}"/>
              </a:ext>
            </a:extLst>
          </p:cNvPr>
          <p:cNvSpPr>
            <a:spLocks noGrp="1"/>
          </p:cNvSpPr>
          <p:nvPr>
            <p:ph idx="1"/>
          </p:nvPr>
        </p:nvSpPr>
        <p:spPr>
          <a:xfrm>
            <a:off x="5808132" y="2108201"/>
            <a:ext cx="5347547" cy="4604833"/>
          </a:xfrm>
        </p:spPr>
        <p:txBody>
          <a:bodyPr>
            <a:normAutofit/>
          </a:bodyPr>
          <a:lstStyle/>
          <a:p>
            <a:pPr marL="342900" lvl="0" indent="-342900" algn="just">
              <a:lnSpc>
                <a:spcPct val="150000"/>
              </a:lnSpc>
              <a:buFont typeface="Arial" panose="020B0604020202020204" pitchFamily="34" charset="0"/>
              <a:buChar char="➢"/>
            </a:pP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Wilko has put forward their supportive approach to their workers and their HR management has done some outstanding jobs in ensuring their employees' well-being and safety. </a:t>
            </a:r>
            <a:endParaRPr lang="en-IN" sz="14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Wilko Plc. and its HRs make their employees feel more included and belonged in their workplaces so that they can enhance their performances. </a:t>
            </a:r>
            <a:endParaRPr lang="en-IN" sz="14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They are offering their employees flexible shifts and suitable work hours as per their availability.</a:t>
            </a:r>
            <a:endParaRPr lang="en-IN" sz="14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They not only mitigated the gender gaps but also created an inclusive work environment fostering equality and trying to mitigate the gender gaps (Jory </a:t>
            </a:r>
            <a:r>
              <a:rPr lang="en-GB" sz="1400" b="1"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1400" b="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2019).</a:t>
            </a:r>
            <a:endParaRPr lang="en-IN" sz="14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IN" dirty="0"/>
          </a:p>
        </p:txBody>
      </p:sp>
      <p:pic>
        <p:nvPicPr>
          <p:cNvPr id="6" name="Picture 5">
            <a:extLst>
              <a:ext uri="{FF2B5EF4-FFF2-40B4-BE49-F238E27FC236}">
                <a16:creationId xmlns:a16="http://schemas.microsoft.com/office/drawing/2014/main" id="{0BF7CAFA-D9A9-FD4E-4F82-0DFB353B54E2}"/>
              </a:ext>
            </a:extLst>
          </p:cNvPr>
          <p:cNvPicPr>
            <a:picLocks noChangeAspect="1"/>
          </p:cNvPicPr>
          <p:nvPr/>
        </p:nvPicPr>
        <p:blipFill>
          <a:blip r:embed="rId3"/>
          <a:stretch>
            <a:fillRect/>
          </a:stretch>
        </p:blipFill>
        <p:spPr>
          <a:xfrm>
            <a:off x="880533" y="2108202"/>
            <a:ext cx="4402667" cy="3632198"/>
          </a:xfrm>
          <a:prstGeom prst="rect">
            <a:avLst/>
          </a:prstGeom>
        </p:spPr>
      </p:pic>
    </p:spTree>
    <p:extLst>
      <p:ext uri="{BB962C8B-B14F-4D97-AF65-F5344CB8AC3E}">
        <p14:creationId xmlns:p14="http://schemas.microsoft.com/office/powerpoint/2010/main" val="1219688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3F593-4588-F6E5-E07F-BCAE40141695}"/>
              </a:ext>
            </a:extLst>
          </p:cNvPr>
          <p:cNvSpPr>
            <a:spLocks noGrp="1"/>
          </p:cNvSpPr>
          <p:nvPr>
            <p:ph type="title"/>
          </p:nvPr>
        </p:nvSpPr>
        <p:spPr>
          <a:xfrm>
            <a:off x="1097280" y="0"/>
            <a:ext cx="10058400" cy="1727200"/>
          </a:xfrm>
        </p:spPr>
        <p:txBody>
          <a:bodyPr>
            <a:normAutofit/>
          </a:bodyPr>
          <a:lstStyle/>
          <a:p>
            <a:pPr algn="ctr"/>
            <a:r>
              <a:rPr lang="en-GB" sz="4000" b="1" kern="0" dirty="0">
                <a:solidFill>
                  <a:schemeClr val="tx1"/>
                </a:solidFill>
                <a:effectLst/>
                <a:latin typeface="Times New Roman" panose="02020603050405020304" pitchFamily="18" charset="0"/>
                <a:ea typeface="Times New Roman" panose="02020603050405020304" pitchFamily="18" charset="0"/>
              </a:rPr>
              <a:t>Reference List</a:t>
            </a:r>
            <a:br>
              <a:rPr lang="en-IN" sz="1800" b="1" kern="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D6E8A4D6-5AB8-8D20-B097-CE32483C2B87}"/>
              </a:ext>
            </a:extLst>
          </p:cNvPr>
          <p:cNvSpPr>
            <a:spLocks noGrp="1"/>
          </p:cNvSpPr>
          <p:nvPr>
            <p:ph idx="1"/>
          </p:nvPr>
        </p:nvSpPr>
        <p:spPr>
          <a:xfrm>
            <a:off x="1097280" y="1964267"/>
            <a:ext cx="10058400" cy="3904826"/>
          </a:xfrm>
        </p:spPr>
        <p:txBody>
          <a:bodyPr>
            <a:noAutofit/>
          </a:bodyPr>
          <a:lstStyle/>
          <a:p>
            <a:pPr algn="just">
              <a:lnSpc>
                <a:spcPct val="150000"/>
              </a:lnSpc>
            </a:pPr>
            <a:r>
              <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rPr>
              <a:t>Journals</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Rae, D., English, R., Charles, A., Cowling, M., Rossiter, W.,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Olagboye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D. and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Eneh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N., 2020.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East Midlands Top 500 Companies 2020</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De Montfort University.p.1124979</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Cherrie, M., Rhodes, S., Wilkinson, J., Mueller, W.,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Nafilyan</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V., Van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Tongeren</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M. and Pearce, N., 2022. Longitudinal changes in proportionate mortality due to COVID-19 by occupation in England and Wales.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Scandinavian Journal of Work, Environment &amp; Health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pp.4048-4048.</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Mulvey, 2022. Corporate change in the Cumbrian Economy: First Quarter (Jan.-Mar.) 2022. CRED Economic Bulletin No. 12.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Jones, P. and Comfort, D., 2019. “Better Retail, Better World”: A commentary on British retailers and the sustainable development goals.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Journal of Public Affairs</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19</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(2), p.e1910.</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Aft>
                <a:spcPts val="800"/>
              </a:spcAft>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Jory, S.R.,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Benamraoui</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Madichie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N.O., Ruiz-Alba, J.L. and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Chistodoulou</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I., 2019. Are retailers “bagging” the carrier bag levy in England? An exploratory enquiry.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Journal of environmental management</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233</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pp.845-853.</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b="1" dirty="0">
                <a:effectLst/>
                <a:latin typeface="Times New Roman" panose="02020603050405020304" pitchFamily="18" charset="0"/>
                <a:ea typeface="Arial" panose="020B0604020202020204" pitchFamily="34" charset="0"/>
                <a:cs typeface="Times New Roman" panose="02020603050405020304" pitchFamily="18" charset="0"/>
              </a:rPr>
              <a:t>Websites</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Acas, 2022, “Employer expectations of working practices after coronavirus (COVID-19), Great Britain: June 2021, Available at: https://www.acas.org.uk/employer-poll-working-practices-after-covid-19-june-2021/html [Accessed on: 15</a:t>
            </a:r>
            <a:r>
              <a:rPr lang="en-GB" sz="12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July,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Hbr, 2022, “Why Flexible Work Is Essential to Your DEI Strategy”, Available at: https://hbr.org/2022/02/why-flexible-work-is-essential-to-your-dei-strategy [Accessed on: 15</a:t>
            </a:r>
            <a:r>
              <a:rPr lang="en-GB" sz="12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July,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Hse, 2022, “Health and Safety at Work Act 1974”, Available at:</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https://www.hse.gov.uk/legislation/hswa.htm [Accessed on: 15</a:t>
            </a:r>
            <a:r>
              <a:rPr lang="en-GB" sz="12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July,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Legislation, 2022a, “Disability Discrimination Act, 1995”, Available at: https://www.legislation.gov.uk/ukpga/1995/50/section/1 [Accessed on: 15</a:t>
            </a:r>
            <a:r>
              <a:rPr lang="en-GB" sz="12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July,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Legislation, 2022b, “Equality Act, 2010”, Available at: https://www.legislation.gov.uk/ukpga/2010/15/contents [Accessed on: 15</a:t>
            </a:r>
            <a:r>
              <a:rPr lang="en-GB" sz="12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July,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Legislation, 2022c, “Sex Discrimination Act, 1975” Available at: https://www.legislation.gov.uk/ukpga/1975/65/enacted#:~:text=An%20Act%20to%20render%20unlawful,generally%3B%20and%20for%20related%20purposes. [Accessed on: 15</a:t>
            </a:r>
            <a:r>
              <a:rPr lang="en-GB" sz="12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July,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Statista, 2022, “Revenue of Wilko Retail Limited in the United Kingdom (UK) from financial year 2011 to 2021”, Available at: https://www.statista.com/statistics/1009407/wilko-retail-limited-turnover-united-kingdom-uk/ [Accessed on: 15</a:t>
            </a:r>
            <a:r>
              <a:rPr lang="en-GB" sz="12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July,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Wilko, 2020, “Gender pay gap report”, Available at: https://corporate.wilko.com/_pdfs/wilko_Gender_Pay_Gap_Report_2020.pdf [Accessed on: 15</a:t>
            </a:r>
            <a:r>
              <a:rPr lang="en-GB" sz="12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July,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Wilko, 2022a, “About Us”, Available at: https://wilko.jobs/about-us/  [Accessed on: 15</a:t>
            </a:r>
            <a:r>
              <a:rPr lang="en-GB" sz="12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July,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Wilko, 2022b, “Benefits”, Available at: https://corporate.wilko.com/stories/benefits.php [Accessed on: 15</a:t>
            </a:r>
            <a:r>
              <a:rPr lang="en-GB" sz="12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July,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Wilko, 2022c, “Equality &amp; Diversity”, Available at: https://corporate.wilko.com/stories/equality.php [Accessed on: 15</a:t>
            </a:r>
            <a:r>
              <a:rPr lang="en-GB" sz="12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July,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01745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FAQ">
            <a:extLst>
              <a:ext uri="{FF2B5EF4-FFF2-40B4-BE49-F238E27FC236}">
                <a16:creationId xmlns:a16="http://schemas.microsoft.com/office/drawing/2014/main" id="{523AFA65-93C3-85A3-9FD9-292712D617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930815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7A26AAF5-6CFC-4C52-B7DF-08410EDE67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E5ECA37-C458-4BA2-A090-D7A19E07B434}">
  <ds:schemaRefs>
    <ds:schemaRef ds:uri="http://schemas.microsoft.com/sharepoint/v3/contenttype/forms"/>
  </ds:schemaRefs>
</ds:datastoreItem>
</file>

<file path=customXml/itemProps3.xml><?xml version="1.0" encoding="utf-8"?>
<ds:datastoreItem xmlns:ds="http://schemas.openxmlformats.org/officeDocument/2006/customXml" ds:itemID="{84F503EC-3FFF-4193-A86F-39150E2BAC7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Facet</Template>
  <TotalTime>1921</TotalTime>
  <Words>2579</Words>
  <Application>Microsoft Office PowerPoint</Application>
  <PresentationFormat>Widescreen</PresentationFormat>
  <Paragraphs>79</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Times New Roman</vt:lpstr>
      <vt:lpstr>Trebuchet MS</vt:lpstr>
      <vt:lpstr>Wingdings</vt:lpstr>
      <vt:lpstr>Wingdings 3</vt:lpstr>
      <vt:lpstr>Facet</vt:lpstr>
      <vt:lpstr>Module Name: Managing people Module Code: (LCBB5004) Student Name: Stefani Stefanova  (2028009) Lecture Name: Terry Walcott Topic: Wilkinson Plc- HR and flexibility system  </vt:lpstr>
      <vt:lpstr>Introduction  </vt:lpstr>
      <vt:lpstr>Background of Wilko</vt:lpstr>
      <vt:lpstr>The argument in favour of flexible working concerning diversity and inclusion at work </vt:lpstr>
      <vt:lpstr>PowerPoint Presentation</vt:lpstr>
      <vt:lpstr>Role of Human Resources in promoting diversity and inclusion through flexible working  </vt:lpstr>
      <vt:lpstr>Wilko Strategy for successful business </vt:lpstr>
      <vt:lpstr>HR – Management </vt:lpstr>
      <vt:lpstr>Conclusion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1 INDIVIDUAL PRESENTATION </dc:title>
  <dc:creator>User</dc:creator>
  <cp:lastModifiedBy>Stefani Stefanova (2028009)</cp:lastModifiedBy>
  <cp:revision>74</cp:revision>
  <dcterms:created xsi:type="dcterms:W3CDTF">2022-07-16T04:57:15Z</dcterms:created>
  <dcterms:modified xsi:type="dcterms:W3CDTF">2022-08-18T09:57:09Z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