
<file path=[Content_Types].xml><?xml version="1.0" encoding="utf-8"?>
<Types xmlns="http://schemas.openxmlformats.org/package/2006/content-types">
  <Default Extension="cms"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33"/>
  </p:notesMasterIdLst>
  <p:sldIdLst>
    <p:sldId id="256" r:id="rId2"/>
    <p:sldId id="291" r:id="rId3"/>
    <p:sldId id="257" r:id="rId4"/>
    <p:sldId id="260" r:id="rId5"/>
    <p:sldId id="261" r:id="rId6"/>
    <p:sldId id="258" r:id="rId7"/>
    <p:sldId id="259" r:id="rId8"/>
    <p:sldId id="263" r:id="rId9"/>
    <p:sldId id="268" r:id="rId10"/>
    <p:sldId id="264" r:id="rId11"/>
    <p:sldId id="265" r:id="rId12"/>
    <p:sldId id="269" r:id="rId13"/>
    <p:sldId id="270" r:id="rId14"/>
    <p:sldId id="271" r:id="rId15"/>
    <p:sldId id="272"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32"/>
    <p:restoredTop sz="94695"/>
  </p:normalViewPr>
  <p:slideViewPr>
    <p:cSldViewPr snapToGrid="0" snapToObjects="1">
      <p:cViewPr varScale="1">
        <p:scale>
          <a:sx n="68" d="100"/>
          <a:sy n="68" d="100"/>
        </p:scale>
        <p:origin x="216" y="1160"/>
      </p:cViewPr>
      <p:guideLst/>
    </p:cSldViewPr>
  </p:slideViewPr>
  <p:notesTextViewPr>
    <p:cViewPr>
      <p:scale>
        <a:sx n="1" d="1"/>
        <a:sy n="1" d="1"/>
      </p:scale>
      <p:origin x="0" y="0"/>
    </p:cViewPr>
  </p:notesTextViewPr>
  <p:sorterViewPr>
    <p:cViewPr>
      <p:scale>
        <a:sx n="80" d="100"/>
        <a:sy n="8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ata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CDDDC3-B420-48D6-B7FE-13CCE2FE94C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90CD731-3F91-4B71-BAE1-F8B2F29E3DF0}">
      <dgm:prSet/>
      <dgm:spPr/>
      <dgm:t>
        <a:bodyPr/>
        <a:lstStyle/>
        <a:p>
          <a:r>
            <a:rPr lang="en-US"/>
            <a:t>Student Name –</a:t>
          </a:r>
        </a:p>
        <a:p>
          <a:r>
            <a:rPr lang="en-US"/>
            <a:t> MIHIRSINH VIHOL</a:t>
          </a:r>
        </a:p>
      </dgm:t>
    </dgm:pt>
    <dgm:pt modelId="{E73EED48-27A4-4DBA-853A-D31E2B555DE1}" type="parTrans" cxnId="{0F083BED-952F-46F5-A935-9604C6CF03C4}">
      <dgm:prSet/>
      <dgm:spPr/>
      <dgm:t>
        <a:bodyPr/>
        <a:lstStyle/>
        <a:p>
          <a:endParaRPr lang="en-US"/>
        </a:p>
      </dgm:t>
    </dgm:pt>
    <dgm:pt modelId="{169B6B1C-8DCF-496B-A64C-06F28A36135B}" type="sibTrans" cxnId="{0F083BED-952F-46F5-A935-9604C6CF03C4}">
      <dgm:prSet/>
      <dgm:spPr/>
      <dgm:t>
        <a:bodyPr/>
        <a:lstStyle/>
        <a:p>
          <a:endParaRPr lang="en-US"/>
        </a:p>
      </dgm:t>
    </dgm:pt>
    <dgm:pt modelId="{DE78C714-0851-41DE-A789-DEFAED4C416D}">
      <dgm:prSet/>
      <dgm:spPr/>
      <dgm:t>
        <a:bodyPr/>
        <a:lstStyle/>
        <a:p>
          <a:r>
            <a:rPr lang="en-US"/>
            <a:t>Student ID – 2617244</a:t>
          </a:r>
        </a:p>
      </dgm:t>
    </dgm:pt>
    <dgm:pt modelId="{5F6CAFCD-C118-4A50-9FBA-40B27CF3F6C0}" type="parTrans" cxnId="{911FE19F-AC20-4707-A06A-18997FA30F73}">
      <dgm:prSet/>
      <dgm:spPr/>
      <dgm:t>
        <a:bodyPr/>
        <a:lstStyle/>
        <a:p>
          <a:endParaRPr lang="en-US"/>
        </a:p>
      </dgm:t>
    </dgm:pt>
    <dgm:pt modelId="{3A5E20C3-FDCB-4F16-B96D-11940AC5038E}" type="sibTrans" cxnId="{911FE19F-AC20-4707-A06A-18997FA30F73}">
      <dgm:prSet/>
      <dgm:spPr/>
      <dgm:t>
        <a:bodyPr/>
        <a:lstStyle/>
        <a:p>
          <a:endParaRPr lang="en-US"/>
        </a:p>
      </dgm:t>
    </dgm:pt>
    <dgm:pt modelId="{779BD6A8-8989-4F3B-B5CB-186C303BF02E}">
      <dgm:prSet/>
      <dgm:spPr/>
      <dgm:t>
        <a:bodyPr/>
        <a:lstStyle/>
        <a:p>
          <a:r>
            <a:rPr lang="en-US"/>
            <a:t>Module code -LCHS7000</a:t>
          </a:r>
        </a:p>
      </dgm:t>
    </dgm:pt>
    <dgm:pt modelId="{215D493F-48A8-4043-9B4C-C455DC642817}" type="parTrans" cxnId="{851B2BBF-2B02-43A1-8E91-645987EBB04E}">
      <dgm:prSet/>
      <dgm:spPr/>
      <dgm:t>
        <a:bodyPr/>
        <a:lstStyle/>
        <a:p>
          <a:endParaRPr lang="en-US"/>
        </a:p>
      </dgm:t>
    </dgm:pt>
    <dgm:pt modelId="{69C90FDB-7A10-4D03-9752-E5E1EF434F70}" type="sibTrans" cxnId="{851B2BBF-2B02-43A1-8E91-645987EBB04E}">
      <dgm:prSet/>
      <dgm:spPr/>
      <dgm:t>
        <a:bodyPr/>
        <a:lstStyle/>
        <a:p>
          <a:endParaRPr lang="en-US"/>
        </a:p>
      </dgm:t>
    </dgm:pt>
    <dgm:pt modelId="{321B9FDB-A671-4558-A07F-A2689FE7B837}" type="pres">
      <dgm:prSet presAssocID="{B0CDDDC3-B420-48D6-B7FE-13CCE2FE94C5}" presName="root" presStyleCnt="0">
        <dgm:presLayoutVars>
          <dgm:dir/>
          <dgm:resizeHandles val="exact"/>
        </dgm:presLayoutVars>
      </dgm:prSet>
      <dgm:spPr/>
    </dgm:pt>
    <dgm:pt modelId="{082D8C87-5935-42BD-8B28-9F7B4EFA2138}" type="pres">
      <dgm:prSet presAssocID="{E90CD731-3F91-4B71-BAE1-F8B2F29E3DF0}" presName="compNode" presStyleCnt="0"/>
      <dgm:spPr/>
    </dgm:pt>
    <dgm:pt modelId="{653C3BE1-B171-4162-8D13-4C1F41FFCBA1}" type="pres">
      <dgm:prSet presAssocID="{E90CD731-3F91-4B71-BAE1-F8B2F29E3DF0}" presName="bgRect" presStyleLbl="bgShp" presStyleIdx="0" presStyleCnt="3" custLinFactNeighborX="-7466" custLinFactNeighborY="-6309"/>
      <dgm:spPr/>
    </dgm:pt>
    <dgm:pt modelId="{EA39F218-DCDB-4F06-B39F-A23A108635E7}" type="pres">
      <dgm:prSet presAssocID="{E90CD731-3F91-4B71-BAE1-F8B2F29E3DF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dgm:spPr>
      <dgm:extLst>
        <a:ext uri="{E40237B7-FDA0-4F09-8148-C483321AD2D9}">
          <dgm14:cNvPr xmlns:dgm14="http://schemas.microsoft.com/office/drawing/2010/diagram" id="0" name="" descr="User"/>
        </a:ext>
      </dgm:extLst>
    </dgm:pt>
    <dgm:pt modelId="{5AF44CD5-487C-4CE4-AFB7-9CC50446B7CC}" type="pres">
      <dgm:prSet presAssocID="{E90CD731-3F91-4B71-BAE1-F8B2F29E3DF0}" presName="spaceRect" presStyleCnt="0"/>
      <dgm:spPr/>
    </dgm:pt>
    <dgm:pt modelId="{31B988CD-0A50-4968-9202-B3232ACE6B11}" type="pres">
      <dgm:prSet presAssocID="{E90CD731-3F91-4B71-BAE1-F8B2F29E3DF0}" presName="parTx" presStyleLbl="revTx" presStyleIdx="0" presStyleCnt="3">
        <dgm:presLayoutVars>
          <dgm:chMax val="0"/>
          <dgm:chPref val="0"/>
        </dgm:presLayoutVars>
      </dgm:prSet>
      <dgm:spPr/>
    </dgm:pt>
    <dgm:pt modelId="{4851C64F-DF16-48E3-978F-9F93333F47AD}" type="pres">
      <dgm:prSet presAssocID="{169B6B1C-8DCF-496B-A64C-06F28A36135B}" presName="sibTrans" presStyleCnt="0"/>
      <dgm:spPr/>
    </dgm:pt>
    <dgm:pt modelId="{1C2DB508-6C7B-4459-8F0A-9E5A6BD46E68}" type="pres">
      <dgm:prSet presAssocID="{DE78C714-0851-41DE-A789-DEFAED4C416D}" presName="compNode" presStyleCnt="0"/>
      <dgm:spPr/>
    </dgm:pt>
    <dgm:pt modelId="{D3AE59EE-A5A2-4737-AD74-021B9A0373D2}" type="pres">
      <dgm:prSet presAssocID="{DE78C714-0851-41DE-A789-DEFAED4C416D}" presName="bgRect" presStyleLbl="bgShp" presStyleIdx="1" presStyleCnt="3"/>
      <dgm:spPr/>
    </dgm:pt>
    <dgm:pt modelId="{E065B9FE-F9EE-41AA-B48A-A6F0A121B690}" type="pres">
      <dgm:prSet presAssocID="{DE78C714-0851-41DE-A789-DEFAED4C416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Employee Badge"/>
        </a:ext>
      </dgm:extLst>
    </dgm:pt>
    <dgm:pt modelId="{6E632F05-2CD9-4A41-A846-907ECF863FCE}" type="pres">
      <dgm:prSet presAssocID="{DE78C714-0851-41DE-A789-DEFAED4C416D}" presName="spaceRect" presStyleCnt="0"/>
      <dgm:spPr/>
    </dgm:pt>
    <dgm:pt modelId="{B2D94569-DB82-4998-ADBD-0CDEBBF3B450}" type="pres">
      <dgm:prSet presAssocID="{DE78C714-0851-41DE-A789-DEFAED4C416D}" presName="parTx" presStyleLbl="revTx" presStyleIdx="1" presStyleCnt="3">
        <dgm:presLayoutVars>
          <dgm:chMax val="0"/>
          <dgm:chPref val="0"/>
        </dgm:presLayoutVars>
      </dgm:prSet>
      <dgm:spPr/>
    </dgm:pt>
    <dgm:pt modelId="{79BBEBD7-7575-4E3D-B287-3BA4AC7FD827}" type="pres">
      <dgm:prSet presAssocID="{3A5E20C3-FDCB-4F16-B96D-11940AC5038E}" presName="sibTrans" presStyleCnt="0"/>
      <dgm:spPr/>
    </dgm:pt>
    <dgm:pt modelId="{0D1FFC36-9DDF-4D57-B55E-B1FF122DAA4D}" type="pres">
      <dgm:prSet presAssocID="{779BD6A8-8989-4F3B-B5CB-186C303BF02E}" presName="compNode" presStyleCnt="0"/>
      <dgm:spPr/>
    </dgm:pt>
    <dgm:pt modelId="{DFE5C700-C83E-4D96-B77D-332D20B171C1}" type="pres">
      <dgm:prSet presAssocID="{779BD6A8-8989-4F3B-B5CB-186C303BF02E}" presName="bgRect" presStyleLbl="bgShp" presStyleIdx="2" presStyleCnt="3"/>
      <dgm:spPr/>
    </dgm:pt>
    <dgm:pt modelId="{6FA62124-F072-48AD-A3DB-64821664A9BE}" type="pres">
      <dgm:prSet presAssocID="{779BD6A8-8989-4F3B-B5CB-186C303BF02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t="-9000" b="-9000"/>
          </a:stretch>
        </a:blipFill>
        <a:ln>
          <a:noFill/>
        </a:ln>
      </dgm:spPr>
      <dgm:extLst>
        <a:ext uri="{E40237B7-FDA0-4F09-8148-C483321AD2D9}">
          <dgm14:cNvPr xmlns:dgm14="http://schemas.microsoft.com/office/drawing/2010/diagram" id="0" name="" descr="Processor"/>
        </a:ext>
      </dgm:extLst>
    </dgm:pt>
    <dgm:pt modelId="{FAA0F320-5AC1-4C2F-AB17-568BD5D5B1D7}" type="pres">
      <dgm:prSet presAssocID="{779BD6A8-8989-4F3B-B5CB-186C303BF02E}" presName="spaceRect" presStyleCnt="0"/>
      <dgm:spPr/>
    </dgm:pt>
    <dgm:pt modelId="{CC693145-E300-4B7D-8949-EA0A849C332E}" type="pres">
      <dgm:prSet presAssocID="{779BD6A8-8989-4F3B-B5CB-186C303BF02E}" presName="parTx" presStyleLbl="revTx" presStyleIdx="2" presStyleCnt="3">
        <dgm:presLayoutVars>
          <dgm:chMax val="0"/>
          <dgm:chPref val="0"/>
        </dgm:presLayoutVars>
      </dgm:prSet>
      <dgm:spPr/>
    </dgm:pt>
  </dgm:ptLst>
  <dgm:cxnLst>
    <dgm:cxn modelId="{3A1BB324-463F-4405-8409-13CBF3F3F52A}" type="presOf" srcId="{B0CDDDC3-B420-48D6-B7FE-13CCE2FE94C5}" destId="{321B9FDB-A671-4558-A07F-A2689FE7B837}" srcOrd="0" destOrd="0" presId="urn:microsoft.com/office/officeart/2018/2/layout/IconVerticalSolidList"/>
    <dgm:cxn modelId="{350A7F53-9E34-4E43-BF09-033EFB2A074D}" type="presOf" srcId="{779BD6A8-8989-4F3B-B5CB-186C303BF02E}" destId="{CC693145-E300-4B7D-8949-EA0A849C332E}" srcOrd="0" destOrd="0" presId="urn:microsoft.com/office/officeart/2018/2/layout/IconVerticalSolidList"/>
    <dgm:cxn modelId="{B6841967-ED57-46FE-9B81-63C023B55E07}" type="presOf" srcId="{E90CD731-3F91-4B71-BAE1-F8B2F29E3DF0}" destId="{31B988CD-0A50-4968-9202-B3232ACE6B11}" srcOrd="0" destOrd="0" presId="urn:microsoft.com/office/officeart/2018/2/layout/IconVerticalSolidList"/>
    <dgm:cxn modelId="{911FE19F-AC20-4707-A06A-18997FA30F73}" srcId="{B0CDDDC3-B420-48D6-B7FE-13CCE2FE94C5}" destId="{DE78C714-0851-41DE-A789-DEFAED4C416D}" srcOrd="1" destOrd="0" parTransId="{5F6CAFCD-C118-4A50-9FBA-40B27CF3F6C0}" sibTransId="{3A5E20C3-FDCB-4F16-B96D-11940AC5038E}"/>
    <dgm:cxn modelId="{8D435BBC-3FD7-4D1F-9AF4-3529B47FA77A}" type="presOf" srcId="{DE78C714-0851-41DE-A789-DEFAED4C416D}" destId="{B2D94569-DB82-4998-ADBD-0CDEBBF3B450}" srcOrd="0" destOrd="0" presId="urn:microsoft.com/office/officeart/2018/2/layout/IconVerticalSolidList"/>
    <dgm:cxn modelId="{851B2BBF-2B02-43A1-8E91-645987EBB04E}" srcId="{B0CDDDC3-B420-48D6-B7FE-13CCE2FE94C5}" destId="{779BD6A8-8989-4F3B-B5CB-186C303BF02E}" srcOrd="2" destOrd="0" parTransId="{215D493F-48A8-4043-9B4C-C455DC642817}" sibTransId="{69C90FDB-7A10-4D03-9752-E5E1EF434F70}"/>
    <dgm:cxn modelId="{0F083BED-952F-46F5-A935-9604C6CF03C4}" srcId="{B0CDDDC3-B420-48D6-B7FE-13CCE2FE94C5}" destId="{E90CD731-3F91-4B71-BAE1-F8B2F29E3DF0}" srcOrd="0" destOrd="0" parTransId="{E73EED48-27A4-4DBA-853A-D31E2B555DE1}" sibTransId="{169B6B1C-8DCF-496B-A64C-06F28A36135B}"/>
    <dgm:cxn modelId="{24455356-4556-41E4-B2D6-C05EF1720B4D}" type="presParOf" srcId="{321B9FDB-A671-4558-A07F-A2689FE7B837}" destId="{082D8C87-5935-42BD-8B28-9F7B4EFA2138}" srcOrd="0" destOrd="0" presId="urn:microsoft.com/office/officeart/2018/2/layout/IconVerticalSolidList"/>
    <dgm:cxn modelId="{5BC550ED-3F7E-401F-AF99-E240259B579E}" type="presParOf" srcId="{082D8C87-5935-42BD-8B28-9F7B4EFA2138}" destId="{653C3BE1-B171-4162-8D13-4C1F41FFCBA1}" srcOrd="0" destOrd="0" presId="urn:microsoft.com/office/officeart/2018/2/layout/IconVerticalSolidList"/>
    <dgm:cxn modelId="{24836B34-E2AD-475D-9367-23485E97E0DE}" type="presParOf" srcId="{082D8C87-5935-42BD-8B28-9F7B4EFA2138}" destId="{EA39F218-DCDB-4F06-B39F-A23A108635E7}" srcOrd="1" destOrd="0" presId="urn:microsoft.com/office/officeart/2018/2/layout/IconVerticalSolidList"/>
    <dgm:cxn modelId="{A14F7CEA-682C-4023-B450-3D023A361008}" type="presParOf" srcId="{082D8C87-5935-42BD-8B28-9F7B4EFA2138}" destId="{5AF44CD5-487C-4CE4-AFB7-9CC50446B7CC}" srcOrd="2" destOrd="0" presId="urn:microsoft.com/office/officeart/2018/2/layout/IconVerticalSolidList"/>
    <dgm:cxn modelId="{0A693F20-DAB6-42C0-A9C9-2A8D3E1D6212}" type="presParOf" srcId="{082D8C87-5935-42BD-8B28-9F7B4EFA2138}" destId="{31B988CD-0A50-4968-9202-B3232ACE6B11}" srcOrd="3" destOrd="0" presId="urn:microsoft.com/office/officeart/2018/2/layout/IconVerticalSolidList"/>
    <dgm:cxn modelId="{B0251D16-A5C7-4B95-93C5-EDBAA3B25886}" type="presParOf" srcId="{321B9FDB-A671-4558-A07F-A2689FE7B837}" destId="{4851C64F-DF16-48E3-978F-9F93333F47AD}" srcOrd="1" destOrd="0" presId="urn:microsoft.com/office/officeart/2018/2/layout/IconVerticalSolidList"/>
    <dgm:cxn modelId="{EC3A0F8F-D860-4C7E-8920-9F4DCA41D242}" type="presParOf" srcId="{321B9FDB-A671-4558-A07F-A2689FE7B837}" destId="{1C2DB508-6C7B-4459-8F0A-9E5A6BD46E68}" srcOrd="2" destOrd="0" presId="urn:microsoft.com/office/officeart/2018/2/layout/IconVerticalSolidList"/>
    <dgm:cxn modelId="{B66F7006-62A8-466D-A11E-AAD03488F5BA}" type="presParOf" srcId="{1C2DB508-6C7B-4459-8F0A-9E5A6BD46E68}" destId="{D3AE59EE-A5A2-4737-AD74-021B9A0373D2}" srcOrd="0" destOrd="0" presId="urn:microsoft.com/office/officeart/2018/2/layout/IconVerticalSolidList"/>
    <dgm:cxn modelId="{BDA12C40-65CF-45F3-B943-D0A77404A441}" type="presParOf" srcId="{1C2DB508-6C7B-4459-8F0A-9E5A6BD46E68}" destId="{E065B9FE-F9EE-41AA-B48A-A6F0A121B690}" srcOrd="1" destOrd="0" presId="urn:microsoft.com/office/officeart/2018/2/layout/IconVerticalSolidList"/>
    <dgm:cxn modelId="{D5BD1844-17CC-4FFE-B326-D63BA5EE3392}" type="presParOf" srcId="{1C2DB508-6C7B-4459-8F0A-9E5A6BD46E68}" destId="{6E632F05-2CD9-4A41-A846-907ECF863FCE}" srcOrd="2" destOrd="0" presId="urn:microsoft.com/office/officeart/2018/2/layout/IconVerticalSolidList"/>
    <dgm:cxn modelId="{87A85403-82B8-4C82-B627-60C1BBC93CCA}" type="presParOf" srcId="{1C2DB508-6C7B-4459-8F0A-9E5A6BD46E68}" destId="{B2D94569-DB82-4998-ADBD-0CDEBBF3B450}" srcOrd="3" destOrd="0" presId="urn:microsoft.com/office/officeart/2018/2/layout/IconVerticalSolidList"/>
    <dgm:cxn modelId="{D5BDB1C5-274A-440A-A848-655070673C7B}" type="presParOf" srcId="{321B9FDB-A671-4558-A07F-A2689FE7B837}" destId="{79BBEBD7-7575-4E3D-B287-3BA4AC7FD827}" srcOrd="3" destOrd="0" presId="urn:microsoft.com/office/officeart/2018/2/layout/IconVerticalSolidList"/>
    <dgm:cxn modelId="{2326AD70-3DF8-4D71-9EE4-9BC4F2909A96}" type="presParOf" srcId="{321B9FDB-A671-4558-A07F-A2689FE7B837}" destId="{0D1FFC36-9DDF-4D57-B55E-B1FF122DAA4D}" srcOrd="4" destOrd="0" presId="urn:microsoft.com/office/officeart/2018/2/layout/IconVerticalSolidList"/>
    <dgm:cxn modelId="{6585BFA3-7A3C-4381-A06A-24F3CB8C02D4}" type="presParOf" srcId="{0D1FFC36-9DDF-4D57-B55E-B1FF122DAA4D}" destId="{DFE5C700-C83E-4D96-B77D-332D20B171C1}" srcOrd="0" destOrd="0" presId="urn:microsoft.com/office/officeart/2018/2/layout/IconVerticalSolidList"/>
    <dgm:cxn modelId="{DEDD2FE5-3CC1-423B-A38D-B53158AF52DA}" type="presParOf" srcId="{0D1FFC36-9DDF-4D57-B55E-B1FF122DAA4D}" destId="{6FA62124-F072-48AD-A3DB-64821664A9BE}" srcOrd="1" destOrd="0" presId="urn:microsoft.com/office/officeart/2018/2/layout/IconVerticalSolidList"/>
    <dgm:cxn modelId="{5BA882D6-9E4F-4EDB-94DC-4451FA3A9040}" type="presParOf" srcId="{0D1FFC36-9DDF-4D57-B55E-B1FF122DAA4D}" destId="{FAA0F320-5AC1-4C2F-AB17-568BD5D5B1D7}" srcOrd="2" destOrd="0" presId="urn:microsoft.com/office/officeart/2018/2/layout/IconVerticalSolidList"/>
    <dgm:cxn modelId="{434B3862-26B1-4552-995C-81D15C7E8DC4}" type="presParOf" srcId="{0D1FFC36-9DDF-4D57-B55E-B1FF122DAA4D}" destId="{CC693145-E300-4B7D-8949-EA0A849C332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CDDDC3-B420-48D6-B7FE-13CCE2FE94C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90CD731-3F91-4B71-BAE1-F8B2F29E3DF0}">
      <dgm:prSet/>
      <dgm:spPr/>
      <dgm:t>
        <a:bodyPr/>
        <a:lstStyle/>
        <a:p>
          <a:r>
            <a:rPr lang="en-US"/>
            <a:t>Student Name – ASHRA</a:t>
          </a:r>
        </a:p>
      </dgm:t>
    </dgm:pt>
    <dgm:pt modelId="{E73EED48-27A4-4DBA-853A-D31E2B555DE1}" type="parTrans" cxnId="{0F083BED-952F-46F5-A935-9604C6CF03C4}">
      <dgm:prSet/>
      <dgm:spPr/>
      <dgm:t>
        <a:bodyPr/>
        <a:lstStyle/>
        <a:p>
          <a:endParaRPr lang="en-US"/>
        </a:p>
      </dgm:t>
    </dgm:pt>
    <dgm:pt modelId="{169B6B1C-8DCF-496B-A64C-06F28A36135B}" type="sibTrans" cxnId="{0F083BED-952F-46F5-A935-9604C6CF03C4}">
      <dgm:prSet/>
      <dgm:spPr/>
      <dgm:t>
        <a:bodyPr/>
        <a:lstStyle/>
        <a:p>
          <a:endParaRPr lang="en-US"/>
        </a:p>
      </dgm:t>
    </dgm:pt>
    <dgm:pt modelId="{DE78C714-0851-41DE-A789-DEFAED4C416D}">
      <dgm:prSet/>
      <dgm:spPr/>
      <dgm:t>
        <a:bodyPr/>
        <a:lstStyle/>
        <a:p>
          <a:r>
            <a:rPr lang="en-US"/>
            <a:t>Student ID – 2539620</a:t>
          </a:r>
        </a:p>
      </dgm:t>
    </dgm:pt>
    <dgm:pt modelId="{5F6CAFCD-C118-4A50-9FBA-40B27CF3F6C0}" type="parTrans" cxnId="{911FE19F-AC20-4707-A06A-18997FA30F73}">
      <dgm:prSet/>
      <dgm:spPr/>
      <dgm:t>
        <a:bodyPr/>
        <a:lstStyle/>
        <a:p>
          <a:endParaRPr lang="en-US"/>
        </a:p>
      </dgm:t>
    </dgm:pt>
    <dgm:pt modelId="{3A5E20C3-FDCB-4F16-B96D-11940AC5038E}" type="sibTrans" cxnId="{911FE19F-AC20-4707-A06A-18997FA30F73}">
      <dgm:prSet/>
      <dgm:spPr/>
      <dgm:t>
        <a:bodyPr/>
        <a:lstStyle/>
        <a:p>
          <a:endParaRPr lang="en-US"/>
        </a:p>
      </dgm:t>
    </dgm:pt>
    <dgm:pt modelId="{779BD6A8-8989-4F3B-B5CB-186C303BF02E}">
      <dgm:prSet/>
      <dgm:spPr/>
      <dgm:t>
        <a:bodyPr/>
        <a:lstStyle/>
        <a:p>
          <a:r>
            <a:rPr lang="en-US"/>
            <a:t>Module code -LCHS7000</a:t>
          </a:r>
        </a:p>
      </dgm:t>
    </dgm:pt>
    <dgm:pt modelId="{215D493F-48A8-4043-9B4C-C455DC642817}" type="parTrans" cxnId="{851B2BBF-2B02-43A1-8E91-645987EBB04E}">
      <dgm:prSet/>
      <dgm:spPr/>
      <dgm:t>
        <a:bodyPr/>
        <a:lstStyle/>
        <a:p>
          <a:endParaRPr lang="en-US"/>
        </a:p>
      </dgm:t>
    </dgm:pt>
    <dgm:pt modelId="{69C90FDB-7A10-4D03-9752-E5E1EF434F70}" type="sibTrans" cxnId="{851B2BBF-2B02-43A1-8E91-645987EBB04E}">
      <dgm:prSet/>
      <dgm:spPr/>
      <dgm:t>
        <a:bodyPr/>
        <a:lstStyle/>
        <a:p>
          <a:endParaRPr lang="en-US"/>
        </a:p>
      </dgm:t>
    </dgm:pt>
    <dgm:pt modelId="{321B9FDB-A671-4558-A07F-A2689FE7B837}" type="pres">
      <dgm:prSet presAssocID="{B0CDDDC3-B420-48D6-B7FE-13CCE2FE94C5}" presName="root" presStyleCnt="0">
        <dgm:presLayoutVars>
          <dgm:dir/>
          <dgm:resizeHandles val="exact"/>
        </dgm:presLayoutVars>
      </dgm:prSet>
      <dgm:spPr/>
    </dgm:pt>
    <dgm:pt modelId="{082D8C87-5935-42BD-8B28-9F7B4EFA2138}" type="pres">
      <dgm:prSet presAssocID="{E90CD731-3F91-4B71-BAE1-F8B2F29E3DF0}" presName="compNode" presStyleCnt="0"/>
      <dgm:spPr/>
    </dgm:pt>
    <dgm:pt modelId="{653C3BE1-B171-4162-8D13-4C1F41FFCBA1}" type="pres">
      <dgm:prSet presAssocID="{E90CD731-3F91-4B71-BAE1-F8B2F29E3DF0}" presName="bgRect" presStyleLbl="bgShp" presStyleIdx="0" presStyleCnt="3"/>
      <dgm:spPr/>
    </dgm:pt>
    <dgm:pt modelId="{EA39F218-DCDB-4F06-B39F-A23A108635E7}" type="pres">
      <dgm:prSet presAssocID="{E90CD731-3F91-4B71-BAE1-F8B2F29E3DF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a:noFill/>
        </a:ln>
      </dgm:spPr>
      <dgm:extLst>
        <a:ext uri="{E40237B7-FDA0-4F09-8148-C483321AD2D9}">
          <dgm14:cNvPr xmlns:dgm14="http://schemas.microsoft.com/office/drawing/2010/diagram" id="0" name="" descr="User"/>
        </a:ext>
      </dgm:extLst>
    </dgm:pt>
    <dgm:pt modelId="{5AF44CD5-487C-4CE4-AFB7-9CC50446B7CC}" type="pres">
      <dgm:prSet presAssocID="{E90CD731-3F91-4B71-BAE1-F8B2F29E3DF0}" presName="spaceRect" presStyleCnt="0"/>
      <dgm:spPr/>
    </dgm:pt>
    <dgm:pt modelId="{31B988CD-0A50-4968-9202-B3232ACE6B11}" type="pres">
      <dgm:prSet presAssocID="{E90CD731-3F91-4B71-BAE1-F8B2F29E3DF0}" presName="parTx" presStyleLbl="revTx" presStyleIdx="0" presStyleCnt="3">
        <dgm:presLayoutVars>
          <dgm:chMax val="0"/>
          <dgm:chPref val="0"/>
        </dgm:presLayoutVars>
      </dgm:prSet>
      <dgm:spPr/>
    </dgm:pt>
    <dgm:pt modelId="{4851C64F-DF16-48E3-978F-9F93333F47AD}" type="pres">
      <dgm:prSet presAssocID="{169B6B1C-8DCF-496B-A64C-06F28A36135B}" presName="sibTrans" presStyleCnt="0"/>
      <dgm:spPr/>
    </dgm:pt>
    <dgm:pt modelId="{1C2DB508-6C7B-4459-8F0A-9E5A6BD46E68}" type="pres">
      <dgm:prSet presAssocID="{DE78C714-0851-41DE-A789-DEFAED4C416D}" presName="compNode" presStyleCnt="0"/>
      <dgm:spPr/>
    </dgm:pt>
    <dgm:pt modelId="{D3AE59EE-A5A2-4737-AD74-021B9A0373D2}" type="pres">
      <dgm:prSet presAssocID="{DE78C714-0851-41DE-A789-DEFAED4C416D}" presName="bgRect" presStyleLbl="bgShp" presStyleIdx="1" presStyleCnt="3"/>
      <dgm:spPr/>
    </dgm:pt>
    <dgm:pt modelId="{E065B9FE-F9EE-41AA-B48A-A6F0A121B690}" type="pres">
      <dgm:prSet presAssocID="{DE78C714-0851-41DE-A789-DEFAED4C416D}"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Employee Badge"/>
        </a:ext>
      </dgm:extLst>
    </dgm:pt>
    <dgm:pt modelId="{6E632F05-2CD9-4A41-A846-907ECF863FCE}" type="pres">
      <dgm:prSet presAssocID="{DE78C714-0851-41DE-A789-DEFAED4C416D}" presName="spaceRect" presStyleCnt="0"/>
      <dgm:spPr/>
    </dgm:pt>
    <dgm:pt modelId="{B2D94569-DB82-4998-ADBD-0CDEBBF3B450}" type="pres">
      <dgm:prSet presAssocID="{DE78C714-0851-41DE-A789-DEFAED4C416D}" presName="parTx" presStyleLbl="revTx" presStyleIdx="1" presStyleCnt="3">
        <dgm:presLayoutVars>
          <dgm:chMax val="0"/>
          <dgm:chPref val="0"/>
        </dgm:presLayoutVars>
      </dgm:prSet>
      <dgm:spPr/>
    </dgm:pt>
    <dgm:pt modelId="{79BBEBD7-7575-4E3D-B287-3BA4AC7FD827}" type="pres">
      <dgm:prSet presAssocID="{3A5E20C3-FDCB-4F16-B96D-11940AC5038E}" presName="sibTrans" presStyleCnt="0"/>
      <dgm:spPr/>
    </dgm:pt>
    <dgm:pt modelId="{0D1FFC36-9DDF-4D57-B55E-B1FF122DAA4D}" type="pres">
      <dgm:prSet presAssocID="{779BD6A8-8989-4F3B-B5CB-186C303BF02E}" presName="compNode" presStyleCnt="0"/>
      <dgm:spPr/>
    </dgm:pt>
    <dgm:pt modelId="{DFE5C700-C83E-4D96-B77D-332D20B171C1}" type="pres">
      <dgm:prSet presAssocID="{779BD6A8-8989-4F3B-B5CB-186C303BF02E}" presName="bgRect" presStyleLbl="bgShp" presStyleIdx="2" presStyleCnt="3"/>
      <dgm:spPr/>
    </dgm:pt>
    <dgm:pt modelId="{6FA62124-F072-48AD-A3DB-64821664A9BE}" type="pres">
      <dgm:prSet presAssocID="{779BD6A8-8989-4F3B-B5CB-186C303BF02E}"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t="-9000" b="-9000"/>
          </a:stretch>
        </a:blipFill>
        <a:ln>
          <a:noFill/>
        </a:ln>
      </dgm:spPr>
      <dgm:extLst>
        <a:ext uri="{E40237B7-FDA0-4F09-8148-C483321AD2D9}">
          <dgm14:cNvPr xmlns:dgm14="http://schemas.microsoft.com/office/drawing/2010/diagram" id="0" name="" descr="Processor"/>
        </a:ext>
      </dgm:extLst>
    </dgm:pt>
    <dgm:pt modelId="{FAA0F320-5AC1-4C2F-AB17-568BD5D5B1D7}" type="pres">
      <dgm:prSet presAssocID="{779BD6A8-8989-4F3B-B5CB-186C303BF02E}" presName="spaceRect" presStyleCnt="0"/>
      <dgm:spPr/>
    </dgm:pt>
    <dgm:pt modelId="{CC693145-E300-4B7D-8949-EA0A849C332E}" type="pres">
      <dgm:prSet presAssocID="{779BD6A8-8989-4F3B-B5CB-186C303BF02E}" presName="parTx" presStyleLbl="revTx" presStyleIdx="2" presStyleCnt="3">
        <dgm:presLayoutVars>
          <dgm:chMax val="0"/>
          <dgm:chPref val="0"/>
        </dgm:presLayoutVars>
      </dgm:prSet>
      <dgm:spPr/>
    </dgm:pt>
  </dgm:ptLst>
  <dgm:cxnLst>
    <dgm:cxn modelId="{3A1BB324-463F-4405-8409-13CBF3F3F52A}" type="presOf" srcId="{B0CDDDC3-B420-48D6-B7FE-13CCE2FE94C5}" destId="{321B9FDB-A671-4558-A07F-A2689FE7B837}" srcOrd="0" destOrd="0" presId="urn:microsoft.com/office/officeart/2018/2/layout/IconVerticalSolidList"/>
    <dgm:cxn modelId="{350A7F53-9E34-4E43-BF09-033EFB2A074D}" type="presOf" srcId="{779BD6A8-8989-4F3B-B5CB-186C303BF02E}" destId="{CC693145-E300-4B7D-8949-EA0A849C332E}" srcOrd="0" destOrd="0" presId="urn:microsoft.com/office/officeart/2018/2/layout/IconVerticalSolidList"/>
    <dgm:cxn modelId="{B6841967-ED57-46FE-9B81-63C023B55E07}" type="presOf" srcId="{E90CD731-3F91-4B71-BAE1-F8B2F29E3DF0}" destId="{31B988CD-0A50-4968-9202-B3232ACE6B11}" srcOrd="0" destOrd="0" presId="urn:microsoft.com/office/officeart/2018/2/layout/IconVerticalSolidList"/>
    <dgm:cxn modelId="{911FE19F-AC20-4707-A06A-18997FA30F73}" srcId="{B0CDDDC3-B420-48D6-B7FE-13CCE2FE94C5}" destId="{DE78C714-0851-41DE-A789-DEFAED4C416D}" srcOrd="1" destOrd="0" parTransId="{5F6CAFCD-C118-4A50-9FBA-40B27CF3F6C0}" sibTransId="{3A5E20C3-FDCB-4F16-B96D-11940AC5038E}"/>
    <dgm:cxn modelId="{8D435BBC-3FD7-4D1F-9AF4-3529B47FA77A}" type="presOf" srcId="{DE78C714-0851-41DE-A789-DEFAED4C416D}" destId="{B2D94569-DB82-4998-ADBD-0CDEBBF3B450}" srcOrd="0" destOrd="0" presId="urn:microsoft.com/office/officeart/2018/2/layout/IconVerticalSolidList"/>
    <dgm:cxn modelId="{851B2BBF-2B02-43A1-8E91-645987EBB04E}" srcId="{B0CDDDC3-B420-48D6-B7FE-13CCE2FE94C5}" destId="{779BD6A8-8989-4F3B-B5CB-186C303BF02E}" srcOrd="2" destOrd="0" parTransId="{215D493F-48A8-4043-9B4C-C455DC642817}" sibTransId="{69C90FDB-7A10-4D03-9752-E5E1EF434F70}"/>
    <dgm:cxn modelId="{0F083BED-952F-46F5-A935-9604C6CF03C4}" srcId="{B0CDDDC3-B420-48D6-B7FE-13CCE2FE94C5}" destId="{E90CD731-3F91-4B71-BAE1-F8B2F29E3DF0}" srcOrd="0" destOrd="0" parTransId="{E73EED48-27A4-4DBA-853A-D31E2B555DE1}" sibTransId="{169B6B1C-8DCF-496B-A64C-06F28A36135B}"/>
    <dgm:cxn modelId="{24455356-4556-41E4-B2D6-C05EF1720B4D}" type="presParOf" srcId="{321B9FDB-A671-4558-A07F-A2689FE7B837}" destId="{082D8C87-5935-42BD-8B28-9F7B4EFA2138}" srcOrd="0" destOrd="0" presId="urn:microsoft.com/office/officeart/2018/2/layout/IconVerticalSolidList"/>
    <dgm:cxn modelId="{5BC550ED-3F7E-401F-AF99-E240259B579E}" type="presParOf" srcId="{082D8C87-5935-42BD-8B28-9F7B4EFA2138}" destId="{653C3BE1-B171-4162-8D13-4C1F41FFCBA1}" srcOrd="0" destOrd="0" presId="urn:microsoft.com/office/officeart/2018/2/layout/IconVerticalSolidList"/>
    <dgm:cxn modelId="{24836B34-E2AD-475D-9367-23485E97E0DE}" type="presParOf" srcId="{082D8C87-5935-42BD-8B28-9F7B4EFA2138}" destId="{EA39F218-DCDB-4F06-B39F-A23A108635E7}" srcOrd="1" destOrd="0" presId="urn:microsoft.com/office/officeart/2018/2/layout/IconVerticalSolidList"/>
    <dgm:cxn modelId="{A14F7CEA-682C-4023-B450-3D023A361008}" type="presParOf" srcId="{082D8C87-5935-42BD-8B28-9F7B4EFA2138}" destId="{5AF44CD5-487C-4CE4-AFB7-9CC50446B7CC}" srcOrd="2" destOrd="0" presId="urn:microsoft.com/office/officeart/2018/2/layout/IconVerticalSolidList"/>
    <dgm:cxn modelId="{0A693F20-DAB6-42C0-A9C9-2A8D3E1D6212}" type="presParOf" srcId="{082D8C87-5935-42BD-8B28-9F7B4EFA2138}" destId="{31B988CD-0A50-4968-9202-B3232ACE6B11}" srcOrd="3" destOrd="0" presId="urn:microsoft.com/office/officeart/2018/2/layout/IconVerticalSolidList"/>
    <dgm:cxn modelId="{B0251D16-A5C7-4B95-93C5-EDBAA3B25886}" type="presParOf" srcId="{321B9FDB-A671-4558-A07F-A2689FE7B837}" destId="{4851C64F-DF16-48E3-978F-9F93333F47AD}" srcOrd="1" destOrd="0" presId="urn:microsoft.com/office/officeart/2018/2/layout/IconVerticalSolidList"/>
    <dgm:cxn modelId="{EC3A0F8F-D860-4C7E-8920-9F4DCA41D242}" type="presParOf" srcId="{321B9FDB-A671-4558-A07F-A2689FE7B837}" destId="{1C2DB508-6C7B-4459-8F0A-9E5A6BD46E68}" srcOrd="2" destOrd="0" presId="urn:microsoft.com/office/officeart/2018/2/layout/IconVerticalSolidList"/>
    <dgm:cxn modelId="{B66F7006-62A8-466D-A11E-AAD03488F5BA}" type="presParOf" srcId="{1C2DB508-6C7B-4459-8F0A-9E5A6BD46E68}" destId="{D3AE59EE-A5A2-4737-AD74-021B9A0373D2}" srcOrd="0" destOrd="0" presId="urn:microsoft.com/office/officeart/2018/2/layout/IconVerticalSolidList"/>
    <dgm:cxn modelId="{BDA12C40-65CF-45F3-B943-D0A77404A441}" type="presParOf" srcId="{1C2DB508-6C7B-4459-8F0A-9E5A6BD46E68}" destId="{E065B9FE-F9EE-41AA-B48A-A6F0A121B690}" srcOrd="1" destOrd="0" presId="urn:microsoft.com/office/officeart/2018/2/layout/IconVerticalSolidList"/>
    <dgm:cxn modelId="{D5BD1844-17CC-4FFE-B326-D63BA5EE3392}" type="presParOf" srcId="{1C2DB508-6C7B-4459-8F0A-9E5A6BD46E68}" destId="{6E632F05-2CD9-4A41-A846-907ECF863FCE}" srcOrd="2" destOrd="0" presId="urn:microsoft.com/office/officeart/2018/2/layout/IconVerticalSolidList"/>
    <dgm:cxn modelId="{87A85403-82B8-4C82-B627-60C1BBC93CCA}" type="presParOf" srcId="{1C2DB508-6C7B-4459-8F0A-9E5A6BD46E68}" destId="{B2D94569-DB82-4998-ADBD-0CDEBBF3B450}" srcOrd="3" destOrd="0" presId="urn:microsoft.com/office/officeart/2018/2/layout/IconVerticalSolidList"/>
    <dgm:cxn modelId="{D5BDB1C5-274A-440A-A848-655070673C7B}" type="presParOf" srcId="{321B9FDB-A671-4558-A07F-A2689FE7B837}" destId="{79BBEBD7-7575-4E3D-B287-3BA4AC7FD827}" srcOrd="3" destOrd="0" presId="urn:microsoft.com/office/officeart/2018/2/layout/IconVerticalSolidList"/>
    <dgm:cxn modelId="{2326AD70-3DF8-4D71-9EE4-9BC4F2909A96}" type="presParOf" srcId="{321B9FDB-A671-4558-A07F-A2689FE7B837}" destId="{0D1FFC36-9DDF-4D57-B55E-B1FF122DAA4D}" srcOrd="4" destOrd="0" presId="urn:microsoft.com/office/officeart/2018/2/layout/IconVerticalSolidList"/>
    <dgm:cxn modelId="{6585BFA3-7A3C-4381-A06A-24F3CB8C02D4}" type="presParOf" srcId="{0D1FFC36-9DDF-4D57-B55E-B1FF122DAA4D}" destId="{DFE5C700-C83E-4D96-B77D-332D20B171C1}" srcOrd="0" destOrd="0" presId="urn:microsoft.com/office/officeart/2018/2/layout/IconVerticalSolidList"/>
    <dgm:cxn modelId="{DEDD2FE5-3CC1-423B-A38D-B53158AF52DA}" type="presParOf" srcId="{0D1FFC36-9DDF-4D57-B55E-B1FF122DAA4D}" destId="{6FA62124-F072-48AD-A3DB-64821664A9BE}" srcOrd="1" destOrd="0" presId="urn:microsoft.com/office/officeart/2018/2/layout/IconVerticalSolidList"/>
    <dgm:cxn modelId="{5BA882D6-9E4F-4EDB-94DC-4451FA3A9040}" type="presParOf" srcId="{0D1FFC36-9DDF-4D57-B55E-B1FF122DAA4D}" destId="{FAA0F320-5AC1-4C2F-AB17-568BD5D5B1D7}" srcOrd="2" destOrd="0" presId="urn:microsoft.com/office/officeart/2018/2/layout/IconVerticalSolidList"/>
    <dgm:cxn modelId="{434B3862-26B1-4552-995C-81D15C7E8DC4}" type="presParOf" srcId="{0D1FFC36-9DDF-4D57-B55E-B1FF122DAA4D}" destId="{CC693145-E300-4B7D-8949-EA0A849C332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3C3BE1-B171-4162-8D13-4C1F41FFCBA1}">
      <dsp:nvSpPr>
        <dsp:cNvPr id="0" name=""/>
        <dsp:cNvSpPr/>
      </dsp:nvSpPr>
      <dsp:spPr>
        <a:xfrm>
          <a:off x="0" y="0"/>
          <a:ext cx="6202246" cy="1663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39F218-DCDB-4F06-B39F-A23A108635E7}">
      <dsp:nvSpPr>
        <dsp:cNvPr id="0" name=""/>
        <dsp:cNvSpPr/>
      </dsp:nvSpPr>
      <dsp:spPr>
        <a:xfrm>
          <a:off x="503152" y="374956"/>
          <a:ext cx="914822" cy="914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B988CD-0A50-4968-9202-B3232ACE6B11}">
      <dsp:nvSpPr>
        <dsp:cNvPr id="0" name=""/>
        <dsp:cNvSpPr/>
      </dsp:nvSpPr>
      <dsp:spPr>
        <a:xfrm>
          <a:off x="1921127" y="710"/>
          <a:ext cx="4281119" cy="1663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34" tIns="176034" rIns="176034" bIns="176034" numCol="1" spcCol="1270" anchor="ctr" anchorCtr="0">
          <a:noAutofit/>
        </a:bodyPr>
        <a:lstStyle/>
        <a:p>
          <a:pPr marL="0" lvl="0" indent="0" algn="l" defTabSz="1111250">
            <a:lnSpc>
              <a:spcPct val="90000"/>
            </a:lnSpc>
            <a:spcBef>
              <a:spcPct val="0"/>
            </a:spcBef>
            <a:spcAft>
              <a:spcPct val="35000"/>
            </a:spcAft>
            <a:buNone/>
          </a:pPr>
          <a:r>
            <a:rPr lang="en-US" sz="2500" kern="1200"/>
            <a:t>Student Name –</a:t>
          </a:r>
        </a:p>
        <a:p>
          <a:pPr marL="0" lvl="0" indent="0" algn="l" defTabSz="1111250">
            <a:lnSpc>
              <a:spcPct val="90000"/>
            </a:lnSpc>
            <a:spcBef>
              <a:spcPct val="0"/>
            </a:spcBef>
            <a:spcAft>
              <a:spcPct val="35000"/>
            </a:spcAft>
            <a:buNone/>
          </a:pPr>
          <a:r>
            <a:rPr lang="en-US" sz="2500" kern="1200"/>
            <a:t> MIHIRSINH VIHOL</a:t>
          </a:r>
        </a:p>
      </dsp:txBody>
      <dsp:txXfrm>
        <a:off x="1921127" y="710"/>
        <a:ext cx="4281119" cy="1663313"/>
      </dsp:txXfrm>
    </dsp:sp>
    <dsp:sp modelId="{D3AE59EE-A5A2-4737-AD74-021B9A0373D2}">
      <dsp:nvSpPr>
        <dsp:cNvPr id="0" name=""/>
        <dsp:cNvSpPr/>
      </dsp:nvSpPr>
      <dsp:spPr>
        <a:xfrm>
          <a:off x="0" y="2079853"/>
          <a:ext cx="6202246" cy="1663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65B9FE-F9EE-41AA-B48A-A6F0A121B690}">
      <dsp:nvSpPr>
        <dsp:cNvPr id="0" name=""/>
        <dsp:cNvSpPr/>
      </dsp:nvSpPr>
      <dsp:spPr>
        <a:xfrm>
          <a:off x="503152" y="2454098"/>
          <a:ext cx="914822" cy="914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D94569-DB82-4998-ADBD-0CDEBBF3B450}">
      <dsp:nvSpPr>
        <dsp:cNvPr id="0" name=""/>
        <dsp:cNvSpPr/>
      </dsp:nvSpPr>
      <dsp:spPr>
        <a:xfrm>
          <a:off x="1921127" y="2079853"/>
          <a:ext cx="4281119" cy="1663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34" tIns="176034" rIns="176034" bIns="176034" numCol="1" spcCol="1270" anchor="ctr" anchorCtr="0">
          <a:noAutofit/>
        </a:bodyPr>
        <a:lstStyle/>
        <a:p>
          <a:pPr marL="0" lvl="0" indent="0" algn="l" defTabSz="1111250">
            <a:lnSpc>
              <a:spcPct val="90000"/>
            </a:lnSpc>
            <a:spcBef>
              <a:spcPct val="0"/>
            </a:spcBef>
            <a:spcAft>
              <a:spcPct val="35000"/>
            </a:spcAft>
            <a:buNone/>
          </a:pPr>
          <a:r>
            <a:rPr lang="en-US" sz="2500" kern="1200"/>
            <a:t>Student ID – 2617244</a:t>
          </a:r>
        </a:p>
      </dsp:txBody>
      <dsp:txXfrm>
        <a:off x="1921127" y="2079853"/>
        <a:ext cx="4281119" cy="1663313"/>
      </dsp:txXfrm>
    </dsp:sp>
    <dsp:sp modelId="{DFE5C700-C83E-4D96-B77D-332D20B171C1}">
      <dsp:nvSpPr>
        <dsp:cNvPr id="0" name=""/>
        <dsp:cNvSpPr/>
      </dsp:nvSpPr>
      <dsp:spPr>
        <a:xfrm>
          <a:off x="0" y="4158995"/>
          <a:ext cx="6202246" cy="1663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A62124-F072-48AD-A3DB-64821664A9BE}">
      <dsp:nvSpPr>
        <dsp:cNvPr id="0" name=""/>
        <dsp:cNvSpPr/>
      </dsp:nvSpPr>
      <dsp:spPr>
        <a:xfrm>
          <a:off x="503152" y="4533240"/>
          <a:ext cx="914822" cy="91482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t="-9000" b="-9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693145-E300-4B7D-8949-EA0A849C332E}">
      <dsp:nvSpPr>
        <dsp:cNvPr id="0" name=""/>
        <dsp:cNvSpPr/>
      </dsp:nvSpPr>
      <dsp:spPr>
        <a:xfrm>
          <a:off x="1921127" y="4158995"/>
          <a:ext cx="4281119" cy="1663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6034" tIns="176034" rIns="176034" bIns="176034" numCol="1" spcCol="1270" anchor="ctr" anchorCtr="0">
          <a:noAutofit/>
        </a:bodyPr>
        <a:lstStyle/>
        <a:p>
          <a:pPr marL="0" lvl="0" indent="0" algn="l" defTabSz="1111250">
            <a:lnSpc>
              <a:spcPct val="90000"/>
            </a:lnSpc>
            <a:spcBef>
              <a:spcPct val="0"/>
            </a:spcBef>
            <a:spcAft>
              <a:spcPct val="35000"/>
            </a:spcAft>
            <a:buNone/>
          </a:pPr>
          <a:r>
            <a:rPr lang="en-US" sz="2500" kern="1200"/>
            <a:t>Module code -LCHS7000</a:t>
          </a:r>
        </a:p>
      </dsp:txBody>
      <dsp:txXfrm>
        <a:off x="1921127" y="4158995"/>
        <a:ext cx="4281119" cy="16633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3C3BE1-B171-4162-8D13-4C1F41FFCBA1}">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39F218-DCDB-4F06-B39F-A23A108635E7}">
      <dsp:nvSpPr>
        <dsp:cNvPr id="0" name=""/>
        <dsp:cNvSpPr/>
      </dsp:nvSpPr>
      <dsp:spPr>
        <a:xfrm>
          <a:off x="482961" y="359909"/>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B988CD-0A50-4968-9202-B3232ACE6B11}">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Student Name – ASHRA</a:t>
          </a:r>
        </a:p>
      </dsp:txBody>
      <dsp:txXfrm>
        <a:off x="1844034" y="682"/>
        <a:ext cx="4401230" cy="1596566"/>
      </dsp:txXfrm>
    </dsp:sp>
    <dsp:sp modelId="{D3AE59EE-A5A2-4737-AD74-021B9A0373D2}">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65B9FE-F9EE-41AA-B48A-A6F0A121B690}">
      <dsp:nvSpPr>
        <dsp:cNvPr id="0" name=""/>
        <dsp:cNvSpPr/>
      </dsp:nvSpPr>
      <dsp:spPr>
        <a:xfrm>
          <a:off x="482961" y="2355617"/>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D94569-DB82-4998-ADBD-0CDEBBF3B450}">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Student ID – 2539620</a:t>
          </a:r>
        </a:p>
      </dsp:txBody>
      <dsp:txXfrm>
        <a:off x="1844034" y="1996390"/>
        <a:ext cx="4401230" cy="1596566"/>
      </dsp:txXfrm>
    </dsp:sp>
    <dsp:sp modelId="{DFE5C700-C83E-4D96-B77D-332D20B171C1}">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A62124-F072-48AD-A3DB-64821664A9BE}">
      <dsp:nvSpPr>
        <dsp:cNvPr id="0" name=""/>
        <dsp:cNvSpPr/>
      </dsp:nvSpPr>
      <dsp:spPr>
        <a:xfrm>
          <a:off x="482961" y="4351325"/>
          <a:ext cx="878111" cy="8781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t="-9000" b="-9000"/>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693145-E300-4B7D-8949-EA0A849C332E}">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1111250">
            <a:lnSpc>
              <a:spcPct val="90000"/>
            </a:lnSpc>
            <a:spcBef>
              <a:spcPct val="0"/>
            </a:spcBef>
            <a:spcAft>
              <a:spcPct val="35000"/>
            </a:spcAft>
            <a:buNone/>
          </a:pPr>
          <a:r>
            <a:rPr lang="en-US" sz="2500" kern="1200"/>
            <a:t>Module code -LCHS7000</a:t>
          </a:r>
        </a:p>
      </dsp:txBody>
      <dsp:txXfrm>
        <a:off x="1844034" y="3992098"/>
        <a:ext cx="4401230" cy="159656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0565319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35D1F1-6DE4-C0D4-7D5C-C8035204D1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A0CA4B-0599-C81A-7895-88F05B4D5BB2}"/>
              </a:ext>
            </a:extLst>
          </p:cNvPr>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82371603-FDF2-E094-184A-90EA50FDCCB0}"/>
              </a:ext>
            </a:extLst>
          </p:cNvPr>
          <p:cNvSpPr>
            <a:spLocks noGrp="1"/>
          </p:cNvSpPr>
          <p:nvPr>
            <p:ph type="body" idx="1"/>
          </p:nvPr>
        </p:nvSpPr>
        <p:spPr>
          <a:xfrm>
            <a:off x="685800" y="5867400"/>
            <a:ext cx="5486400" cy="4800600"/>
          </a:xfrm>
          <a:prstGeom prst="rect">
            <a:avLst/>
          </a:prstGeom>
        </p:spPr>
        <p:txBody>
          <a:bodyPr/>
          <a:lstStyle/>
          <a:p>
            <a:endParaRPr lang="en-US"/>
          </a:p>
        </p:txBody>
      </p:sp>
    </p:spTree>
    <p:extLst>
      <p:ext uri="{BB962C8B-B14F-4D97-AF65-F5344CB8AC3E}">
        <p14:creationId xmlns:p14="http://schemas.microsoft.com/office/powerpoint/2010/main" val="6694975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8600" y="1524000"/>
            <a:ext cx="7315200" cy="4114800"/>
          </a:xfrm>
          <a:prstGeom prst="rect">
            <a:avLst/>
          </a:prstGeom>
          <a:noFill/>
          <a:ln w="12700">
            <a:solidFill>
              <a:prstClr val="black"/>
            </a:solidFill>
          </a:ln>
        </p:spPr>
      </p:sp>
      <p:sp>
        <p:nvSpPr>
          <p:cNvPr id="3" name="Notes Placeholder 2"/>
          <p:cNvSpPr>
            <a:spLocks noGrp="1"/>
          </p:cNvSpPr>
          <p:nvPr>
            <p:ph type="body" idx="1"/>
          </p:nvPr>
        </p:nvSpPr>
        <p:spPr>
          <a:xfrm>
            <a:off x="685800" y="5867400"/>
            <a:ext cx="5486400" cy="4800600"/>
          </a:xfrm>
          <a:prstGeom prst="rect">
            <a:avLst/>
          </a:prstGeom>
        </p:spPr>
        <p:txBody>
          <a:bodyPr/>
          <a:lstStyle/>
          <a:p>
            <a:endParaRPr lang="en-US"/>
          </a:p>
        </p:txBody>
      </p:sp>
    </p:spTree>
    <p:extLst>
      <p:ext uri="{BB962C8B-B14F-4D97-AF65-F5344CB8AC3E}">
        <p14:creationId xmlns:p14="http://schemas.microsoft.com/office/powerpoint/2010/main" val="15533464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1F2D33"/>
                </a:solidFill>
                <a:effectLst/>
                <a:latin typeface="Arial" panose="020B0604020202020204" pitchFamily="34" charset="0"/>
                <a:ea typeface="Arial" panose="020B0604020202020204" pitchFamily="34" charset="0"/>
              </a:rPr>
              <a:t>Our campaign is called Quit London, a six to eight week stop-smoking </a:t>
            </a:r>
            <a:r>
              <a:rPr lang="en-US" sz="1800" dirty="0" err="1">
                <a:solidFill>
                  <a:srgbClr val="1F2D33"/>
                </a:solidFill>
                <a:effectLst/>
                <a:latin typeface="Arial" panose="020B0604020202020204" pitchFamily="34" charset="0"/>
                <a:ea typeface="Arial" panose="020B0604020202020204" pitchFamily="34" charset="0"/>
              </a:rPr>
              <a:t>programme</a:t>
            </a:r>
            <a:r>
              <a:rPr lang="en-US" sz="1800" dirty="0">
                <a:solidFill>
                  <a:srgbClr val="1F2D33"/>
                </a:solidFill>
                <a:effectLst/>
                <a:latin typeface="Arial" panose="020B0604020202020204" pitchFamily="34" charset="0"/>
                <a:ea typeface="Arial" panose="020B0604020202020204" pitchFamily="34" charset="0"/>
              </a:rPr>
              <a:t> for adults aged 18 to 50 who live in London and smoke cigarettes. We have deliberately excluded vaping and other tobacco products so that the intervention stays focused on one </a:t>
            </a:r>
            <a:r>
              <a:rPr lang="en-US" sz="1800" dirty="0" err="1">
                <a:solidFill>
                  <a:srgbClr val="1F2D33"/>
                </a:solidFill>
                <a:effectLst/>
                <a:latin typeface="Arial" panose="020B0604020202020204" pitchFamily="34" charset="0"/>
                <a:ea typeface="Arial" panose="020B0604020202020204" pitchFamily="34" charset="0"/>
              </a:rPr>
              <a:t>behaviour</a:t>
            </a:r>
            <a:r>
              <a:rPr lang="en-US" sz="1800" dirty="0">
                <a:solidFill>
                  <a:srgbClr val="1F2D33"/>
                </a:solidFill>
                <a:effectLst/>
                <a:latin typeface="Arial" panose="020B0604020202020204" pitchFamily="34" charset="0"/>
                <a:ea typeface="Arial" panose="020B0604020202020204" pitchFamily="34" charset="0"/>
              </a:rPr>
              <a:t>. The target activity is setting a quit date and completing a supported quit attempt. We chose this </a:t>
            </a:r>
            <a:r>
              <a:rPr lang="en-US" sz="1800" dirty="0" err="1">
                <a:solidFill>
                  <a:srgbClr val="1F2D33"/>
                </a:solidFill>
                <a:effectLst/>
                <a:latin typeface="Arial" panose="020B0604020202020204" pitchFamily="34" charset="0"/>
                <a:ea typeface="Arial" panose="020B0604020202020204" pitchFamily="34" charset="0"/>
              </a:rPr>
              <a:t>behaviour</a:t>
            </a:r>
            <a:r>
              <a:rPr lang="en-US" sz="1800" dirty="0">
                <a:solidFill>
                  <a:srgbClr val="1F2D33"/>
                </a:solidFill>
                <a:effectLst/>
                <a:latin typeface="Arial" panose="020B0604020202020204" pitchFamily="34" charset="0"/>
                <a:ea typeface="Arial" panose="020B0604020202020204" pitchFamily="34" charset="0"/>
              </a:rPr>
              <a:t> because smoking remains the leading preventable cause of ill-health and health inequality. Importantly, quitting before the age of 50 can gain up to ten years of life. The image shows the diversity of Londoners we aim to reach.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41253725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t>
            </a:r>
            <a:r>
              <a:rPr lang="en-US" dirty="0" err="1"/>
              <a:t>summarises</a:t>
            </a:r>
            <a:r>
              <a:rPr lang="en-US" dirty="0"/>
              <a:t> the intervention, which follows NICE guideline NG209 and quality standard QS207. Participants attend six to eight weekly group or hybrid sessions. First, behavioural support covers quit-date setting, trigger mapping and relapse planning, which are components that Cochrane evidence links to higher quit rates. Second, pharmacotherapy guidance signposts NRT or varenicline through NHS pathways. NICE sets out recommendations on these medicines, and a Cochrane review found varenicline helps more people quit than placebo. Third, stress management teaches breathing, mindfulness and sleep hygiene. We propose three measurable aims: sixty per cent set a quit date by week two, forty per cent achieve a CO-validated four-week quit, and seventy per cent report higher confidence at week eight.</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6540473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and the next set out what happens in every session. In week one we engage and assess: ground rules, a carbon monoxide test, a dependence check and each person's reasons to quit. The aim is a personal quit plan for everyone. Week two is the quit date. Participants start NRT or varenicline through an NHS prescriber or pharmacy, and our aim is that sixty per cent set a quit date by the end of this week. In week three we focus on cravings and withdrawal, reviewing medication and side effects and teaching coping skills, with the first CO check after the quit date. Week four tackles triggers such as nightlife, the commute and work breaks. People rehearse refusals and are paired with a buddy.</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32151911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7FBAF6-4C84-CA6F-93A2-E77904CBA2B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135D01-570E-DDF1-CF32-A4FFA7AD72B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7746AC-3E7A-8953-F764-95E7F28B6E04}"/>
              </a:ext>
            </a:extLst>
          </p:cNvPr>
          <p:cNvSpPr>
            <a:spLocks noGrp="1"/>
          </p:cNvSpPr>
          <p:nvPr>
            <p:ph type="body" idx="1"/>
          </p:nvPr>
        </p:nvSpPr>
        <p:spPr/>
        <p:txBody>
          <a:bodyPr/>
          <a:lstStyle/>
          <a:p>
            <a:r>
              <a:rPr lang="en-US" dirty="0"/>
              <a:t>Weeks five to eight consolidate the quit attempt. Week five is stress management. Many Londoners believe smoking relieves stress, so we teach breathing, mindfulness and sleep hygiene, and help people swap smoking breaks for healthier routines. Our aim is lower self-reported stress than at baseline. Week six is the four-week check, four weeks after the quit date. We confirm quitting with a CO reading, review money saved and discuss how to handle slips without shame. This is where we measure our forty per cent aim. Week seven covers relapse prevention: the difference between a lapse and a relapse, high-risk events and building self-efficacy. Week eight is the review. We repeat the CO check, rate confidence and link people to text, app and pharmacy support so that help continues after the </a:t>
            </a:r>
            <a:r>
              <a:rPr lang="en-US" dirty="0" err="1"/>
              <a:t>programme</a:t>
            </a:r>
            <a:r>
              <a:rPr lang="en-US" dirty="0"/>
              <a:t>.</a:t>
            </a:r>
          </a:p>
        </p:txBody>
      </p:sp>
      <p:sp>
        <p:nvSpPr>
          <p:cNvPr id="4" name="Slide Number Placeholder 3">
            <a:extLst>
              <a:ext uri="{FF2B5EF4-FFF2-40B4-BE49-F238E27FC236}">
                <a16:creationId xmlns:a16="http://schemas.microsoft.com/office/drawing/2014/main" id="{BCEFE944-B751-888C-EBF5-72F113B082BE}"/>
              </a:ext>
            </a:extLst>
          </p:cNvPr>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511371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covers the physiological benefits. The NHS states that repair begins as soon as people stop: taste, smell, breathing and energy improve within days or weeks, followed by better circulation and lung function, with less coughing and wheezing (NHS, 2026). After one year the risk of a heart attack halves compared with a smoker. After ten years the risk of death from lung cancer is half that of a smoker, and after fifteen years heart attack risk matches that of someone who has never smoked. Quitting also lowers the risk of type 2 diabetes, osteoporosis and dementia (NHS, 2026). Age matters too. A large US study found that quitting between 25 and 34 gained about ten years of life, and between 45 and 54 about six (Jha et al., 2013). So it is never too late, but earlier is better.</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294262591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Next, the psychological benefits. A common barrier is the belief that smoking helps with stress and anxiety. The NHS says the opposite is true: after the withdrawal stage people report reduced anxiety, depression and stress, and a more positive mood than people who keep smoking. Benefits can start from around six weeks (NHS, 2026). A Cochrane review pooling 63 studies of change in mental health found that mental health does not worsen after quitting, and that quitting is associated with small to moderate improvements, although the certainty of the evidence is limited (Taylor et al., 2021). Completing a quit attempt also builds self-efficacy, which is a person's confidence in their own ability to succeed. That confidence can carry over into other health goals such as exercise and sleep.</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38929031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sociological benefits reach beyond the individual. Quitting protects family, friends and colleagues from second-hand smoke (NHS, 2026). Evidence from national smoke-free laws shows reduced harm from second-hand smoke, particularly heart disease (Frazer et al., 2016). There is a financial benefit: the NHS estimates that the average smoker can save around 49 pounds a week, which is over 2,500 pounds a year, a significant amount in an expensive city like London. There is also a London policy context. The Mayor's Health Inequalities Strategy tracks smoking as an inequality indicator (GLA, 2018). Nationally, the Tobacco and Vapes Act received Royal Assent in April 2026, and a consultation on extending smoke-free places to some outdoor settings was launched in February 2026 (UK Government, 2026). Our campaign contributes to this smoke-free direction.</a:t>
            </a:r>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33794637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use the Health Belief Model, which was developed in the 1950s and set out by Rosenstock (1974), to explain why people do or do not quit. Read the diagram from the left. Modifying factors, such as age, culture and peers, shape perceived threat, which combines susceptibility and severity. People then weigh perceived benefits against perceived barriers. Benefits include health, money and family. Barriers include cravings, stress and social cues. Our own challenges box shows the individual-level obstacles in London, such as nicotine dependence, busy work and nightlife. Cues to action and self-efficacy then determine whether a quit attempt happens. In a review of the evidence, perceived barriers were the strongest predictor of behaviour (Janz and Becker, 1984), which is why our solutions focus on removing barriers.</a:t>
            </a:r>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26084225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applies each construct to smoking cessation. Perceived susceptibility and severity: younger smokers often believe harm is distant, so we give personal CO readings and risk feedback. Perceived benefits: we make gains visible through a savings tracker and the NHS health timeline (NHS, 2026). Perceived barriers: cravings, stress, nightlife, cost and time. We answer these with medication, trigger plans and flexible hours, and we place the most emphasis here because barriers were the strongest predictor in the HBM literature (Janz and Becker, 1984). Cues to action: the quit date, text prompts, GP and pharmacist advice and national publicity around the Tobacco and Vapes Act (UK Government, 2026). Self-efficacy: confidence is built through small wins such as CO-validated progress, peer stories and relapse plans</a:t>
            </a:r>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6343843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second model is the Transtheoretical Model, which began in research on smoking (Prochaska and DiClemente, 1983). It describes five stages: pre-contemplation, contemplation, preparation, action and maintenance. Change is cyclical, so relapse is a normal part of the process. Our campaign maps onto the stages. Awareness materials and GP prompts reach people who are not yet ready. Decisional balance exercises help people in contemplation. Preparation is the quit date and medication plan in weeks one and two. Action is weeks two to six with CO checks, and maintenance is weeks seven and eight and beyond. There is a critical point, however. A Cochrane review found that matching support to a smoker's stage did not clearly improve quit rates (Cahill, Lancaster and Green, 2010), so everyone receives the full programme.</a:t>
            </a:r>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0205867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1F2D33"/>
                </a:solidFill>
                <a:effectLst/>
                <a:latin typeface="Arial" panose="020B0604020202020204" pitchFamily="34" charset="0"/>
                <a:ea typeface="Arial" panose="020B0604020202020204" pitchFamily="34" charset="0"/>
              </a:rPr>
              <a:t>This slide links each individual challenge to a campaign solution. For nicotine withdrawal and cravings, we refer participants to combination nicotine replacement therapy or varenicline through NHS pathways. Social and nightlife triggers are addressed with peer-support groups, trigger plans and buddy systems. Because many Londoners have busy work and commuting schedules, we offer evening, lunchtime and online sessions, plus text and app support. Low confidence is tackled through goal-setting, carbon monoxide feedback and relapse planning. Finally, the campaign aligns with the national smokefree agenda.</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86676492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3087777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cSld name="Blank">
    <p:bg>
      <p:bgPr>
        <a:solidFill>
          <a:srgbClr val="FFFFFF"/>
        </a:solidFill>
        <a:effectLst/>
      </p:bgPr>
    </p:bg>
    <p:spTree>
      <p:nvGrpSpPr>
        <p:cNvPr id="1" name=""/>
        <p:cNvGrpSpPr/>
        <p:nvPr/>
      </p:nvGrpSpPr>
      <p:grpSpPr>
        <a:xfrm>
          <a:off x="0" y="0"/>
          <a:ext cx="0" cy="0"/>
          <a:chOff x="0" y="0"/>
          <a:chExt cx="0" cy="0"/>
        </a:xfrm>
      </p:grpSpPr>
      <p:sp>
        <p:nvSpPr>
          <p:cNvPr id="42" name="PlaceHolder 1"/>
          <p:cNvSpPr>
            <a:spLocks noGrp="1"/>
          </p:cNvSpPr>
          <p:nvPr>
            <p:ph type="dt" idx="25"/>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43" name="PlaceHolder 2"/>
          <p:cNvSpPr>
            <a:spLocks noGrp="1"/>
          </p:cNvSpPr>
          <p:nvPr>
            <p:ph type="ftr" idx="26"/>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44" name="PlaceHolder 3"/>
          <p:cNvSpPr>
            <a:spLocks noGrp="1"/>
          </p:cNvSpPr>
          <p:nvPr>
            <p:ph type="sldNum" idx="27"/>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10E97D27-74E4-4D93-B788-28AFC9E391FE}"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
        <p:nvSpPr>
          <p:cNvPr id="45" name="PlaceHolder 4"/>
          <p:cNvSpPr>
            <a:spLocks noGrp="1"/>
          </p:cNvSpPr>
          <p:nvPr>
            <p:ph type="title"/>
          </p:nvPr>
        </p:nvSpPr>
        <p:spPr>
          <a:xfrm>
            <a:off x="609480" y="273600"/>
            <a:ext cx="10972080" cy="1144800"/>
          </a:xfrm>
          <a:prstGeom prst="rect">
            <a:avLst/>
          </a:prstGeom>
          <a:noFill/>
          <a:ln w="0">
            <a:noFill/>
          </a:ln>
        </p:spPr>
        <p:txBody>
          <a:bodyPr lIns="0" tIns="0" rIns="0" bIns="0" anchor="ctr">
            <a:noAutofit/>
          </a:bodyPr>
          <a:lstStyle/>
          <a:p>
            <a:pPr indent="0">
              <a:buNone/>
            </a:pPr>
            <a:r>
              <a:rPr lang="en-US" sz="1800" b="0" u="none" strike="noStrike">
                <a:solidFill>
                  <a:schemeClr val="dk1"/>
                </a:solidFill>
                <a:effectLst/>
                <a:uFillTx/>
                <a:latin typeface="Calibri"/>
              </a:rPr>
              <a:t>Click to edit the title text format</a:t>
            </a:r>
          </a:p>
        </p:txBody>
      </p:sp>
      <p:sp>
        <p:nvSpPr>
          <p:cNvPr id="46" name="PlaceHolder 5"/>
          <p:cNvSpPr>
            <a:spLocks noGrp="1"/>
          </p:cNvSpPr>
          <p:nvPr>
            <p:ph type="body"/>
          </p:nvPr>
        </p:nvSpPr>
        <p:spPr>
          <a:xfrm>
            <a:off x="609480" y="1604520"/>
            <a:ext cx="1097208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3200" b="0" u="none" strike="noStrike">
                <a:solidFill>
                  <a:schemeClr val="dk1"/>
                </a:solidFill>
                <a:effectLst/>
                <a:uFillTx/>
                <a:latin typeface="Calibri"/>
              </a:rPr>
              <a:t>Click to edit the outline text format</a:t>
            </a:r>
          </a:p>
          <a:p>
            <a:pPr marL="864000" lvl="1" indent="-324000">
              <a:spcBef>
                <a:spcPts val="1134"/>
              </a:spcBef>
              <a:buClr>
                <a:srgbClr val="000000"/>
              </a:buClr>
              <a:buSzPct val="75000"/>
              <a:buFont typeface="Symbol" charset="2"/>
              <a:buChar char=""/>
            </a:pPr>
            <a:r>
              <a:rPr lang="en-US" sz="2400" b="0" u="none" strike="noStrike">
                <a:solidFill>
                  <a:schemeClr val="dk1"/>
                </a:solidFill>
                <a:effectLst/>
                <a:uFillTx/>
                <a:latin typeface="Calibri"/>
              </a:rPr>
              <a:t>Second Outline Level</a:t>
            </a:r>
          </a:p>
          <a:p>
            <a:pPr marL="1296000" lvl="2" indent="-288000">
              <a:spcBef>
                <a:spcPts val="850"/>
              </a:spcBef>
              <a:buClr>
                <a:srgbClr val="000000"/>
              </a:buClr>
              <a:buSzPct val="45000"/>
              <a:buFont typeface="Wingdings" charset="2"/>
              <a:buChar char=""/>
            </a:pPr>
            <a:r>
              <a:rPr lang="en-US" sz="2000" b="0" u="none" strike="noStrike">
                <a:solidFill>
                  <a:schemeClr val="dk1"/>
                </a:solidFill>
                <a:effectLst/>
                <a:uFillTx/>
                <a:latin typeface="Calibri"/>
              </a:rPr>
              <a:t>Third Outline Level</a:t>
            </a:r>
          </a:p>
          <a:p>
            <a:pPr marL="1728000" lvl="3" indent="-216000">
              <a:spcBef>
                <a:spcPts val="567"/>
              </a:spcBef>
              <a:buClr>
                <a:srgbClr val="000000"/>
              </a:buClr>
              <a:buSzPct val="75000"/>
              <a:buFont typeface="Symbol" charset="2"/>
              <a:buChar char=""/>
            </a:pPr>
            <a:r>
              <a:rPr lang="en-US" sz="2000" b="0" u="none" strike="noStrike">
                <a:solidFill>
                  <a:schemeClr val="dk1"/>
                </a:solidFill>
                <a:effectLst/>
                <a:uFillTx/>
                <a:latin typeface="Calibri"/>
              </a:rPr>
              <a:t>Fourth Outline Level</a:t>
            </a:r>
          </a:p>
          <a:p>
            <a:pPr marL="2160000" lvl="4" indent="-216000">
              <a:spcBef>
                <a:spcPts val="283"/>
              </a:spcBef>
              <a:buClr>
                <a:srgbClr val="000000"/>
              </a:buClr>
              <a:buSzPct val="45000"/>
              <a:buFont typeface="Wingdings" charset="2"/>
              <a:buChar char=""/>
            </a:pPr>
            <a:r>
              <a:rPr lang="en-US" sz="2000" b="0" u="none" strike="noStrike">
                <a:solidFill>
                  <a:schemeClr val="dk1"/>
                </a:solidFill>
                <a:effectLst/>
                <a:uFillTx/>
                <a:latin typeface="Calibri"/>
              </a:rPr>
              <a:t>Fifth Outline Level</a:t>
            </a:r>
          </a:p>
          <a:p>
            <a:pPr marL="2592000" lvl="5" indent="-216000">
              <a:spcBef>
                <a:spcPts val="283"/>
              </a:spcBef>
              <a:buClr>
                <a:srgbClr val="000000"/>
              </a:buClr>
              <a:buSzPct val="45000"/>
              <a:buFont typeface="Wingdings" charset="2"/>
              <a:buChar char=""/>
            </a:pPr>
            <a:r>
              <a:rPr lang="en-US" sz="2000" b="0" u="none" strike="noStrike">
                <a:solidFill>
                  <a:schemeClr val="dk1"/>
                </a:solidFill>
                <a:effectLst/>
                <a:uFillTx/>
                <a:latin typeface="Calibri"/>
              </a:rPr>
              <a:t>Sixth Outline Level</a:t>
            </a:r>
          </a:p>
          <a:p>
            <a:pPr marL="3024000" lvl="6" indent="-216000">
              <a:spcBef>
                <a:spcPts val="283"/>
              </a:spcBef>
              <a:buClr>
                <a:srgbClr val="000000"/>
              </a:buClr>
              <a:buSzPct val="45000"/>
              <a:buFont typeface="Wingdings" charset="2"/>
              <a:buChar char=""/>
            </a:pPr>
            <a:r>
              <a:rPr lang="en-US" sz="2000" b="0" u="none" strike="noStrike">
                <a:solidFill>
                  <a:schemeClr val="dk1"/>
                </a:solidFill>
                <a:effectLst/>
                <a:uFillTx/>
                <a:latin typeface="Calibri"/>
              </a:rPr>
              <a:t>Seventh Outline Level</a:t>
            </a:r>
          </a:p>
        </p:txBody>
      </p:sp>
    </p:spTree>
    <p:extLst>
      <p:ext uri="{BB962C8B-B14F-4D97-AF65-F5344CB8AC3E}">
        <p14:creationId xmlns:p14="http://schemas.microsoft.com/office/powerpoint/2010/main" val="22962403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304800" y="4237567"/>
            <a:ext cx="1422400" cy="243417"/>
          </a:xfrm>
          <a:prstGeom prst="rect">
            <a:avLst/>
          </a:prstGeom>
        </p:spPr>
        <p:txBody>
          <a:bodyPr/>
          <a:lstStyle/>
          <a:p>
            <a:fld id="{1D8BD707-D9CF-40AE-B4C6-C98DA3205C09}" type="datetimeFigureOut">
              <a:rPr lang="en-US" smtClean="0"/>
              <a:pPr/>
              <a:t>10/26/26</a:t>
            </a:fld>
            <a:endParaRPr lang="en-US"/>
          </a:p>
        </p:txBody>
      </p:sp>
      <p:sp>
        <p:nvSpPr>
          <p:cNvPr id="3" name="Footer Placeholder 2"/>
          <p:cNvSpPr>
            <a:spLocks noGrp="1"/>
          </p:cNvSpPr>
          <p:nvPr>
            <p:ph type="ftr" sz="quarter" idx="11"/>
          </p:nvPr>
        </p:nvSpPr>
        <p:spPr>
          <a:xfrm>
            <a:off x="2082800" y="4237567"/>
            <a:ext cx="1930400" cy="243417"/>
          </a:xfrm>
          <a:prstGeom prst="rect">
            <a:avLst/>
          </a:prstGeom>
        </p:spPr>
        <p:txBody>
          <a:bodyPr/>
          <a:lstStyle/>
          <a:p>
            <a:endParaRPr lang="en-US"/>
          </a:p>
        </p:txBody>
      </p:sp>
      <p:sp>
        <p:nvSpPr>
          <p:cNvPr id="4" name="Slide Number Placeholder 3"/>
          <p:cNvSpPr>
            <a:spLocks noGrp="1"/>
          </p:cNvSpPr>
          <p:nvPr>
            <p:ph type="sldNum" sz="quarter" idx="12"/>
          </p:nvPr>
        </p:nvSpPr>
        <p:spPr>
          <a:xfrm>
            <a:off x="4368800" y="4237567"/>
            <a:ext cx="1422400" cy="243417"/>
          </a:xfrm>
          <a:prstGeom prst="rect">
            <a:avLst/>
          </a:prstGeo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1385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dirty="0"/>
              <a:t>Click to edit Master title style</a:t>
            </a:r>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838200" y="6356350"/>
            <a:ext cx="2743200" cy="365125"/>
          </a:xfrm>
          <a:prstGeom prst="rect">
            <a:avLst/>
          </a:prstGeom>
        </p:spPr>
        <p:txBody>
          <a:bodyPr/>
          <a:lstStyle/>
          <a:p>
            <a:fld id="{C764DE79-268F-4C1A-8933-263129D2AF90}" type="datetimeFigureOut">
              <a:rPr lang="en-US" dirty="0"/>
              <a:t>10/26/26</a:t>
            </a:fld>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a:lstStyle/>
          <a:p>
            <a:endParaRPr lang="en-US"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49336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TITLE_DARK">
    <p:bg>
      <p:bgPr>
        <a:solidFill>
          <a:srgbClr val="0B4F6C"/>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640080"/>
            <a:ext cx="6949440" cy="914400"/>
          </a:xfrm>
          <a:prstGeom prst="rect">
            <a:avLst/>
          </a:prstGeom>
          <a:noFill/>
          <a:ln/>
        </p:spPr>
        <p:txBody>
          <a:bodyPr wrap="square" rtlCol="0"/>
          <a:lstStyle>
            <a:lvl1pPr marL="0" indent="0" algn="l">
              <a:buNone/>
              <a:defRPr lang="en-US" sz="4800" b="1" dirty="0">
                <a:solidFill>
                  <a:schemeClr val="bg1"/>
                </a:solidFill>
              </a:defRPr>
            </a:lvl1pPr>
          </a:lstStyle>
          <a:p>
            <a:pPr marL="0" indent="0" algn="l">
              <a:buNone/>
            </a:pPr>
            <a:endParaRPr lang="en-US" sz="4800" dirty="0"/>
          </a:p>
        </p:txBody>
      </p:sp>
    </p:spTree>
    <p:extLst>
      <p:ext uri="{BB962C8B-B14F-4D97-AF65-F5344CB8AC3E}">
        <p14:creationId xmlns:p14="http://schemas.microsoft.com/office/powerpoint/2010/main" val="3836819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CONTENT">
    <p:bg>
      <p:bgPr>
        <a:solidFill>
          <a:srgbClr val="F7F9F9"/>
        </a:solidFill>
        <a:effectLst/>
      </p:bgPr>
    </p:bg>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320040"/>
            <a:ext cx="11064240" cy="777240"/>
          </a:xfrm>
          <a:prstGeom prst="rect">
            <a:avLst/>
          </a:prstGeom>
          <a:noFill/>
          <a:ln/>
        </p:spPr>
        <p:txBody>
          <a:bodyPr wrap="square" rtlCol="0"/>
          <a:lstStyle>
            <a:lvl1pPr marL="0" indent="0" algn="l">
              <a:buNone/>
              <a:defRPr lang="en-US" sz="3200" b="1" dirty="0">
                <a:solidFill>
                  <a:schemeClr val="tx2"/>
                </a:solidFill>
              </a:defRPr>
            </a:lvl1pPr>
          </a:lstStyle>
          <a:p>
            <a:pPr marL="0" indent="0" algn="l">
              <a:buNone/>
            </a:pPr>
            <a:endParaRPr lang="en-US" sz="3200"/>
          </a:p>
        </p:txBody>
      </p:sp>
      <p:sp>
        <p:nvSpPr>
          <p:cNvPr id="25" name="Slide Number Placeholder 0"/>
          <p:cNvSpPr>
            <a:spLocks noGrp="1"/>
          </p:cNvSpPr>
          <p:nvPr>
            <p:ph type="sldNum" sz="quarter" idx="4294967295"/>
          </p:nvPr>
        </p:nvSpPr>
        <p:spPr>
          <a:xfrm>
            <a:off x="11155680" y="6446520"/>
            <a:ext cx="548640" cy="274320"/>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tx1"/>
                </a:solidFill>
              </a:defRPr>
            </a:lvl1pPr>
          </a:lstStyle>
          <a:p>
            <a:pPr algn="l"/>
            <a:fld id="{F7021451-1387-4CA6-816F-3879F97B5CBC}" type="slidenum">
              <a:rPr lang="en-US" b="0"/>
              <a:t>‹#›</a:t>
            </a:fld>
            <a:endParaRPr lang="en-US"/>
          </a:p>
        </p:txBody>
      </p:sp>
    </p:spTree>
    <p:extLst>
      <p:ext uri="{BB962C8B-B14F-4D97-AF65-F5344CB8AC3E}">
        <p14:creationId xmlns:p14="http://schemas.microsoft.com/office/powerpoint/2010/main" val="200236250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9.jpg"/></Relationships>
</file>

<file path=ppt/slides/_rels/slide9.xml.rels><?xml version="1.0" encoding="UTF-8" standalone="yes"?>
<Relationships xmlns="http://schemas.openxmlformats.org/package/2006/relationships"><Relationship Id="rId2" Type="http://schemas.openxmlformats.org/officeDocument/2006/relationships/image" Target="../media/image10.cm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5.sv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sv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3.xml"/><Relationship Id="rId6" Type="http://schemas.openxmlformats.org/officeDocument/2006/relationships/image" Target="../media/image17.svg"/><Relationship Id="rId11" Type="http://schemas.openxmlformats.org/officeDocument/2006/relationships/hyperlink" Target="https://www.ncbi.nlm.nih.gov/books/n/statpearls/article-29429/" TargetMode="External"/><Relationship Id="rId5" Type="http://schemas.openxmlformats.org/officeDocument/2006/relationships/image" Target="../media/image16.svg"/><Relationship Id="rId10" Type="http://schemas.openxmlformats.org/officeDocument/2006/relationships/hyperlink" Target="https://www.nhs.uk/better-health/quit-smoking/" TargetMode="External"/><Relationship Id="rId4" Type="http://schemas.openxmlformats.org/officeDocument/2006/relationships/image" Target="../media/image15.svg"/><Relationship Id="rId9" Type="http://schemas.openxmlformats.org/officeDocument/2006/relationships/image" Target="../media/image20.png"/></Relationships>
</file>

<file path=ppt/slides/_rels/slide14.xml.rels><?xml version="1.0" encoding="UTF-8" standalone="yes"?>
<Relationships xmlns="http://schemas.openxmlformats.org/package/2006/relationships"><Relationship Id="rId8" Type="http://schemas.openxmlformats.org/officeDocument/2006/relationships/hyperlink" Target="https://www.ncbi.nlm.nih.gov/sites/books/NBK586229/" TargetMode="External"/><Relationship Id="rId3" Type="http://schemas.openxmlformats.org/officeDocument/2006/relationships/image" Target="../media/image22.png"/><Relationship Id="rId7" Type="http://schemas.openxmlformats.org/officeDocument/2006/relationships/hyperlink" Target="https://doi.org/10.37829/hf-2022-p10" TargetMode="External"/><Relationship Id="rId2" Type="http://schemas.openxmlformats.org/officeDocument/2006/relationships/image" Target="../media/image21.png"/><Relationship Id="rId1" Type="http://schemas.openxmlformats.org/officeDocument/2006/relationships/slideLayout" Target="../slideLayouts/slideLayout3.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1136/tobaccocontrol-2021-056556" TargetMode="External"/><Relationship Id="rId3" Type="http://schemas.openxmlformats.org/officeDocument/2006/relationships/image" Target="../media/image27.svg"/><Relationship Id="rId7" Type="http://schemas.openxmlformats.org/officeDocument/2006/relationships/hyperlink" Target="https://www.cancerresearchuk.org/about-cancer/causes-of-cancer/smoking-and-cancer" TargetMode="External"/><Relationship Id="rId2" Type="http://schemas.openxmlformats.org/officeDocument/2006/relationships/image" Target="../media/image26.jpeg"/><Relationship Id="rId1" Type="http://schemas.openxmlformats.org/officeDocument/2006/relationships/slideLayout" Target="../slideLayouts/slideLayout3.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6.xml.rels><?xml version="1.0" encoding="UTF-8" standalone="yes"?>
<Relationships xmlns="http://schemas.openxmlformats.org/package/2006/relationships"><Relationship Id="rId3" Type="http://schemas.openxmlformats.org/officeDocument/2006/relationships/image" Target="../media/image32.svg"/><Relationship Id="rId7" Type="http://schemas.openxmlformats.org/officeDocument/2006/relationships/hyperlink" Target="https://doi.org/10.18332/tpc/193147" TargetMode="External"/><Relationship Id="rId2" Type="http://schemas.openxmlformats.org/officeDocument/2006/relationships/image" Target="../media/image31.png"/><Relationship Id="rId1" Type="http://schemas.openxmlformats.org/officeDocument/2006/relationships/slideLayout" Target="../slideLayouts/slideLayout3.xml"/><Relationship Id="rId6" Type="http://schemas.openxmlformats.org/officeDocument/2006/relationships/hyperlink" Target="https://www.nhs.uk/better-health/quit-smoking/" TargetMode="External"/><Relationship Id="rId5" Type="http://schemas.openxmlformats.org/officeDocument/2006/relationships/image" Target="../media/image34.png"/><Relationship Id="rId4" Type="http://schemas.openxmlformats.org/officeDocument/2006/relationships/image" Target="../media/image33.png"/></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hyperlink" Target="https://www.nhs.uk/live-well/quit-smoking/passive-smoking-protect-your-family-and-friends/" TargetMode="External"/><Relationship Id="rId2" Type="http://schemas.openxmlformats.org/officeDocument/2006/relationships/image" Target="../media/image35.svg"/><Relationship Id="rId1" Type="http://schemas.openxmlformats.org/officeDocument/2006/relationships/slideLayout" Target="../slideLayouts/slideLayout3.xml"/><Relationship Id="rId6" Type="http://schemas.openxmlformats.org/officeDocument/2006/relationships/hyperlink" Target="https://doi.org/10.1016/j.pcad.2023.02.003" TargetMode="External"/><Relationship Id="rId5" Type="http://schemas.openxmlformats.org/officeDocument/2006/relationships/image" Target="../media/image38.png"/><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3.xml"/><Relationship Id="rId6" Type="http://schemas.openxmlformats.org/officeDocument/2006/relationships/hyperlink" Target="https://www.nice.org.uk/guidance/ng209" TargetMode="External"/><Relationship Id="rId5" Type="http://schemas.openxmlformats.org/officeDocument/2006/relationships/hyperlink" Target="https://doi.org/10.3389/fmed.2021.517226" TargetMode="External"/><Relationship Id="rId4" Type="http://schemas.openxmlformats.org/officeDocument/2006/relationships/image" Target="../media/image41.pn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2.xml"/><Relationship Id="rId1" Type="http://schemas.openxmlformats.org/officeDocument/2006/relationships/slideLayout" Target="../slideLayouts/slideLayout5.xml"/><Relationship Id="rId5" Type="http://schemas.openxmlformats.org/officeDocument/2006/relationships/hyperlink" Target="https://northeastlondon.icb.nhs.uk/service/stop-smoking-services/#:~:text=Stop%20smoking%20services%20%2D%20NHS,London%20Health%20&amp;%20Care%20Partnership" TargetMode="External"/><Relationship Id="rId4" Type="http://schemas.openxmlformats.org/officeDocument/2006/relationships/hyperlink" Target="https://northeastlondon.icb.nhs.uk/service/stop-smoking-services/"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45.png"/><Relationship Id="rId4" Type="http://schemas.openxmlformats.org/officeDocument/2006/relationships/image" Target="../media/image44.png"/></Relationships>
</file>

<file path=ppt/slides/_rels/slide2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4.xml"/><Relationship Id="rId1" Type="http://schemas.openxmlformats.org/officeDocument/2006/relationships/slideLayout" Target="../slideLayouts/slideLayout6.xml"/><Relationship Id="rId4" Type="http://schemas.microsoft.com/office/2007/relationships/hdphoto" Target="../media/hdphoto1.wdp"/></Relationships>
</file>

<file path=ppt/slides/_rels/slide23.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microsoft.com/office/2007/relationships/hdphoto" Target="../media/hdphoto1.wdp"/></Relationships>
</file>

<file path=ppt/slides/_rels/slide2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6.xml"/><Relationship Id="rId1" Type="http://schemas.openxmlformats.org/officeDocument/2006/relationships/slideLayout" Target="../slideLayouts/slideLayout6.xml"/><Relationship Id="rId6" Type="http://schemas.openxmlformats.org/officeDocument/2006/relationships/hyperlink" Target="https://www.istockphoto.com/vector/blood-circulation-of-the-lungs-and-heart-gm1452834307-489042934#:~:text=Blood%20Circulation%20Of%20The%20Lungs,Heart%20Stock%20Illustration%20%2D%20Download" TargetMode="External"/><Relationship Id="rId5" Type="http://schemas.microsoft.com/office/2007/relationships/hdphoto" Target="../media/hdphoto2.wdp"/><Relationship Id="rId4" Type="http://schemas.openxmlformats.org/officeDocument/2006/relationships/image" Target="../media/image48.png"/></Relationships>
</file>

<file path=ppt/slides/_rels/slide25.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hyperlink" Target="https://www.pexels.com/photo/human-hands-forming-heart-on-white-surface-305530/"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notesSlide" Target="../notesSlides/notesSlide18.xml"/><Relationship Id="rId1" Type="http://schemas.openxmlformats.org/officeDocument/2006/relationships/slideLayout" Target="../slideLayouts/slideLayout6.xml"/><Relationship Id="rId4" Type="http://schemas.openxmlformats.org/officeDocument/2006/relationships/hyperlink" Target="https://www.pexels.com/photo/a-no-smoking-signage-on-a-tree-12460103/"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54.png"/><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31.xml.rels><?xml version="1.0" encoding="UTF-8" standalone="yes"?>
<Relationships xmlns="http://schemas.openxmlformats.org/package/2006/relationships"><Relationship Id="rId8" Type="http://schemas.openxmlformats.org/officeDocument/2006/relationships/hyperlink" Target="https://www.nice.org.uk/guidance/ng209" TargetMode="External"/><Relationship Id="rId3" Type="http://schemas.openxmlformats.org/officeDocument/2006/relationships/hyperlink" Target="https://doi.org/10.1002/14651858.CD004492.pub4" TargetMode="External"/><Relationship Id="rId7" Type="http://schemas.openxmlformats.org/officeDocument/2006/relationships/hyperlink" Target="https://doi.org/10.1056/NEJMsa1211128" TargetMode="External"/><Relationship Id="rId12" Type="http://schemas.openxmlformats.org/officeDocument/2006/relationships/hyperlink" Target="https://www.gov.uk/government/news/tobacco-and-vapes-bill-becomes-law" TargetMode="External"/><Relationship Id="rId2" Type="http://schemas.openxmlformats.org/officeDocument/2006/relationships/notesSlide" Target="../notesSlides/notesSlide23.xml"/><Relationship Id="rId1" Type="http://schemas.openxmlformats.org/officeDocument/2006/relationships/slideLayout" Target="../slideLayouts/slideLayout6.xml"/><Relationship Id="rId6" Type="http://schemas.openxmlformats.org/officeDocument/2006/relationships/hyperlink" Target="https://doi.org/10.1177/109019818401100101" TargetMode="External"/><Relationship Id="rId11" Type="http://schemas.openxmlformats.org/officeDocument/2006/relationships/hyperlink" Target="https://doi.org/10.1002/14651858.CD013522.pub2" TargetMode="External"/><Relationship Id="rId5" Type="http://schemas.openxmlformats.org/officeDocument/2006/relationships/hyperlink" Target="https://www.london.gov.uk/media/21670/download" TargetMode="External"/><Relationship Id="rId10" Type="http://schemas.openxmlformats.org/officeDocument/2006/relationships/hyperlink" Target="https://digitalcommons.uri.edu/psy_facpubs/572" TargetMode="External"/><Relationship Id="rId4" Type="http://schemas.openxmlformats.org/officeDocument/2006/relationships/hyperlink" Target="https://doi.org/10.1002/14651858.CD005992.pub3" TargetMode="External"/><Relationship Id="rId9" Type="http://schemas.openxmlformats.org/officeDocument/2006/relationships/hyperlink" Target="https://www.nhs.uk/better-health/quit-smoking/why-quit-smoking/benefits-of-quitting-smo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B1F3A"/>
        </a:solidFill>
        <a:effectLst/>
      </p:bgPr>
    </p:bg>
    <p:spTree>
      <p:nvGrpSpPr>
        <p:cNvPr id="1" name=""/>
        <p:cNvGrpSpPr/>
        <p:nvPr/>
      </p:nvGrpSpPr>
      <p:grpSpPr>
        <a:xfrm>
          <a:off x="0" y="0"/>
          <a:ext cx="0" cy="0"/>
          <a:chOff x="0" y="0"/>
          <a:chExt cx="0" cy="0"/>
        </a:xfrm>
      </p:grpSpPr>
      <p:sp>
        <p:nvSpPr>
          <p:cNvPr id="2" name="Shape 0"/>
          <p:cNvSpPr/>
          <p:nvPr/>
        </p:nvSpPr>
        <p:spPr>
          <a:xfrm>
            <a:off x="0" y="0"/>
            <a:ext cx="320040" cy="6858000"/>
          </a:xfrm>
          <a:prstGeom prst="rect">
            <a:avLst/>
          </a:prstGeom>
          <a:solidFill>
            <a:srgbClr val="E63946"/>
          </a:solidFill>
          <a:ln w="12700">
            <a:solidFill>
              <a:srgbClr val="E63946"/>
            </a:solidFill>
            <a:prstDash val="solid"/>
          </a:ln>
        </p:spPr>
        <p:txBody>
          <a:bodyPr/>
          <a:lstStyle/>
          <a:p>
            <a:endParaRPr lang="en-IN"/>
          </a:p>
        </p:txBody>
      </p:sp>
      <p:sp>
        <p:nvSpPr>
          <p:cNvPr id="5" name="Text 3"/>
          <p:cNvSpPr txBox="1"/>
          <p:nvPr/>
        </p:nvSpPr>
        <p:spPr>
          <a:xfrm>
            <a:off x="393931" y="4772409"/>
            <a:ext cx="3738706" cy="684360"/>
          </a:xfrm>
          <a:prstGeom prst="rect">
            <a:avLst/>
          </a:prstGeom>
          <a:noFill/>
          <a:ln/>
        </p:spPr>
        <p:txBody>
          <a:bodyPr wrap="square" lIns="0" tIns="0" rIns="0" bIns="0" rtlCol="0" anchor="t"/>
          <a:lstStyle/>
          <a:p>
            <a:r>
              <a:rPr lang="en-US" sz="2000" dirty="0">
                <a:solidFill>
                  <a:schemeClr val="bg1"/>
                </a:solidFill>
              </a:rPr>
              <a:t>Target group: 18 to 50 years</a:t>
            </a:r>
          </a:p>
          <a:p>
            <a:r>
              <a:rPr lang="en-US" sz="2000" dirty="0">
                <a:solidFill>
                  <a:schemeClr val="bg1"/>
                </a:solidFill>
              </a:rPr>
              <a:t>Targeted region: London</a:t>
            </a:r>
          </a:p>
        </p:txBody>
      </p:sp>
      <p:sp>
        <p:nvSpPr>
          <p:cNvPr id="19" name="TextBox 18">
            <a:extLst>
              <a:ext uri="{FF2B5EF4-FFF2-40B4-BE49-F238E27FC236}">
                <a16:creationId xmlns:a16="http://schemas.microsoft.com/office/drawing/2014/main" id="{7ACC3D4E-9AD3-2BEE-B287-ABC23DD0BDB8}"/>
              </a:ext>
            </a:extLst>
          </p:cNvPr>
          <p:cNvSpPr txBox="1"/>
          <p:nvPr/>
        </p:nvSpPr>
        <p:spPr>
          <a:xfrm>
            <a:off x="6503371" y="3068575"/>
            <a:ext cx="5525471" cy="2246769"/>
          </a:xfrm>
          <a:prstGeom prst="rect">
            <a:avLst/>
          </a:prstGeom>
          <a:noFill/>
        </p:spPr>
        <p:txBody>
          <a:bodyPr wrap="square">
            <a:spAutoFit/>
          </a:bodyPr>
          <a:lstStyle/>
          <a:p>
            <a:r>
              <a:rPr lang="en-IN" sz="2000" b="1" dirty="0">
                <a:solidFill>
                  <a:schemeClr val="accent1">
                    <a:lumMod val="20000"/>
                    <a:lumOff val="80000"/>
                  </a:schemeClr>
                </a:solidFill>
              </a:rPr>
              <a:t>Student Name: MIHIRSINH VIHOL -2617244</a:t>
            </a:r>
          </a:p>
          <a:p>
            <a:r>
              <a:rPr lang="en-IN" sz="2000" b="1" dirty="0">
                <a:solidFill>
                  <a:schemeClr val="accent1">
                    <a:lumMod val="20000"/>
                    <a:lumOff val="80000"/>
                  </a:schemeClr>
                </a:solidFill>
              </a:rPr>
              <a:t>                       SYED ABDUL AIJAZ- 2614874</a:t>
            </a:r>
          </a:p>
          <a:p>
            <a:r>
              <a:rPr lang="en-IN" sz="2000" b="1" dirty="0">
                <a:solidFill>
                  <a:schemeClr val="accent1">
                    <a:lumMod val="20000"/>
                    <a:lumOff val="80000"/>
                  </a:schemeClr>
                </a:solidFill>
              </a:rPr>
              <a:t>                                            ASHRA - 2539620</a:t>
            </a:r>
          </a:p>
          <a:p>
            <a:r>
              <a:rPr lang="en-IN" sz="2000" b="1" dirty="0">
                <a:solidFill>
                  <a:schemeClr val="accent1">
                    <a:lumMod val="20000"/>
                    <a:lumOff val="80000"/>
                  </a:schemeClr>
                </a:solidFill>
              </a:rPr>
              <a:t>Lecturer name: </a:t>
            </a:r>
            <a:r>
              <a:rPr lang="en-IN" sz="2000" b="1" dirty="0" err="1">
                <a:solidFill>
                  <a:schemeClr val="accent1">
                    <a:lumMod val="20000"/>
                    <a:lumOff val="80000"/>
                  </a:schemeClr>
                </a:solidFill>
              </a:rPr>
              <a:t>Itse</a:t>
            </a:r>
            <a:r>
              <a:rPr lang="en-IN" sz="2000" b="1" dirty="0">
                <a:solidFill>
                  <a:schemeClr val="accent1">
                    <a:lumMod val="20000"/>
                    <a:lumOff val="80000"/>
                  </a:schemeClr>
                </a:solidFill>
              </a:rPr>
              <a:t> Olaoye</a:t>
            </a:r>
          </a:p>
          <a:p>
            <a:r>
              <a:rPr lang="en-IN" sz="2000" b="1" dirty="0">
                <a:solidFill>
                  <a:schemeClr val="accent1">
                    <a:lumMod val="20000"/>
                    <a:lumOff val="80000"/>
                  </a:schemeClr>
                </a:solidFill>
              </a:rPr>
              <a:t>Group Presentation (Practice intervention)</a:t>
            </a:r>
          </a:p>
          <a:p>
            <a:r>
              <a:rPr lang="en-IN" sz="2000" b="1" dirty="0">
                <a:solidFill>
                  <a:schemeClr val="accent1">
                    <a:lumMod val="20000"/>
                    <a:lumOff val="80000"/>
                  </a:schemeClr>
                </a:solidFill>
              </a:rPr>
              <a:t>Programme: MSc Public Health and Social Care in Practice</a:t>
            </a:r>
          </a:p>
        </p:txBody>
      </p:sp>
      <p:sp>
        <p:nvSpPr>
          <p:cNvPr id="23" name="TextBox 22">
            <a:extLst>
              <a:ext uri="{FF2B5EF4-FFF2-40B4-BE49-F238E27FC236}">
                <a16:creationId xmlns:a16="http://schemas.microsoft.com/office/drawing/2014/main" id="{48361F87-0306-6AAF-6E8E-61B9B9C34CD7}"/>
              </a:ext>
            </a:extLst>
          </p:cNvPr>
          <p:cNvSpPr txBox="1"/>
          <p:nvPr/>
        </p:nvSpPr>
        <p:spPr>
          <a:xfrm>
            <a:off x="320040" y="97597"/>
            <a:ext cx="6531989" cy="584775"/>
          </a:xfrm>
          <a:prstGeom prst="rect">
            <a:avLst/>
          </a:prstGeom>
          <a:noFill/>
        </p:spPr>
        <p:txBody>
          <a:bodyPr wrap="square">
            <a:spAutoFit/>
          </a:bodyPr>
          <a:lstStyle/>
          <a:p>
            <a:r>
              <a:rPr lang="en-IN" sz="3200" b="1" dirty="0">
                <a:solidFill>
                  <a:schemeClr val="bg1"/>
                </a:solidFill>
              </a:rPr>
              <a:t>Breathe Better, Live Better</a:t>
            </a:r>
          </a:p>
        </p:txBody>
      </p:sp>
      <p:pic>
        <p:nvPicPr>
          <p:cNvPr id="25" name="Picture 24">
            <a:extLst>
              <a:ext uri="{FF2B5EF4-FFF2-40B4-BE49-F238E27FC236}">
                <a16:creationId xmlns:a16="http://schemas.microsoft.com/office/drawing/2014/main" id="{05A5700C-0FC7-69A9-7681-3BBA3DF4ABB3}"/>
              </a:ext>
            </a:extLst>
          </p:cNvPr>
          <p:cNvPicPr>
            <a:picLocks noChangeAspect="1"/>
          </p:cNvPicPr>
          <p:nvPr/>
        </p:nvPicPr>
        <p:blipFill>
          <a:blip r:embed="rId3">
            <a:alphaModFix amt="20000"/>
          </a:blip>
          <a:stretch>
            <a:fillRect/>
          </a:stretch>
        </p:blipFill>
        <p:spPr>
          <a:xfrm flipH="1">
            <a:off x="6183331" y="0"/>
            <a:ext cx="5845509" cy="2998882"/>
          </a:xfrm>
          <a:prstGeom prst="rect">
            <a:avLst/>
          </a:prstGeom>
          <a:ln>
            <a:noFill/>
          </a:ln>
          <a:effectLst>
            <a:softEdge rad="112500"/>
          </a:effectLst>
        </p:spPr>
      </p:pic>
      <p:pic>
        <p:nvPicPr>
          <p:cNvPr id="27" name="Picture 26">
            <a:extLst>
              <a:ext uri="{FF2B5EF4-FFF2-40B4-BE49-F238E27FC236}">
                <a16:creationId xmlns:a16="http://schemas.microsoft.com/office/drawing/2014/main" id="{6C00476E-BC18-C250-7D5C-B895D0F30547}"/>
              </a:ext>
            </a:extLst>
          </p:cNvPr>
          <p:cNvPicPr>
            <a:picLocks noChangeAspect="1"/>
          </p:cNvPicPr>
          <p:nvPr/>
        </p:nvPicPr>
        <p:blipFill>
          <a:blip r:embed="rId4"/>
          <a:stretch>
            <a:fillRect/>
          </a:stretch>
        </p:blipFill>
        <p:spPr>
          <a:xfrm>
            <a:off x="320040" y="682372"/>
            <a:ext cx="5846618" cy="3509588"/>
          </a:xfrm>
          <a:prstGeom prst="rect">
            <a:avLst/>
          </a:prstGeom>
        </p:spPr>
      </p:pic>
      <p:sp>
        <p:nvSpPr>
          <p:cNvPr id="29" name="TextBox 28">
            <a:extLst>
              <a:ext uri="{FF2B5EF4-FFF2-40B4-BE49-F238E27FC236}">
                <a16:creationId xmlns:a16="http://schemas.microsoft.com/office/drawing/2014/main" id="{06052BF2-518A-9239-4D38-93096200F79C}"/>
              </a:ext>
            </a:extLst>
          </p:cNvPr>
          <p:cNvSpPr txBox="1"/>
          <p:nvPr/>
        </p:nvSpPr>
        <p:spPr>
          <a:xfrm>
            <a:off x="6346491" y="5602319"/>
            <a:ext cx="6142182" cy="1015663"/>
          </a:xfrm>
          <a:prstGeom prst="rect">
            <a:avLst/>
          </a:prstGeom>
          <a:noFill/>
        </p:spPr>
        <p:txBody>
          <a:bodyPr wrap="square">
            <a:spAutoFit/>
          </a:bodyPr>
          <a:lstStyle/>
          <a:p>
            <a:r>
              <a:rPr lang="en-IN" sz="2000" b="1" dirty="0">
                <a:solidFill>
                  <a:schemeClr val="accent1">
                    <a:lumMod val="20000"/>
                    <a:lumOff val="80000"/>
                  </a:schemeClr>
                </a:solidFill>
              </a:rPr>
              <a:t>Module: Social Epidemiology and Public Health Development</a:t>
            </a:r>
          </a:p>
          <a:p>
            <a:r>
              <a:rPr lang="en-IN" sz="2000" b="1" dirty="0">
                <a:solidFill>
                  <a:schemeClr val="accent1">
                    <a:lumMod val="20000"/>
                    <a:lumOff val="80000"/>
                  </a:schemeClr>
                </a:solidFill>
              </a:rPr>
              <a:t>Module code: LCHS7000</a:t>
            </a:r>
          </a:p>
        </p:txBody>
      </p:sp>
      <p:sp>
        <p:nvSpPr>
          <p:cNvPr id="31" name="TextBox 30">
            <a:extLst>
              <a:ext uri="{FF2B5EF4-FFF2-40B4-BE49-F238E27FC236}">
                <a16:creationId xmlns:a16="http://schemas.microsoft.com/office/drawing/2014/main" id="{8B7F9F01-5FBB-419E-E5DD-F211BC771BE7}"/>
              </a:ext>
            </a:extLst>
          </p:cNvPr>
          <p:cNvSpPr txBox="1"/>
          <p:nvPr/>
        </p:nvSpPr>
        <p:spPr>
          <a:xfrm>
            <a:off x="320040" y="4333384"/>
            <a:ext cx="6192982" cy="369332"/>
          </a:xfrm>
          <a:prstGeom prst="rect">
            <a:avLst/>
          </a:prstGeom>
          <a:noFill/>
        </p:spPr>
        <p:txBody>
          <a:bodyPr wrap="square">
            <a:spAutoFit/>
          </a:bodyPr>
          <a:lstStyle/>
          <a:p>
            <a:r>
              <a:rPr lang="en-IN" b="1" dirty="0">
                <a:solidFill>
                  <a:schemeClr val="bg1"/>
                </a:solidFill>
              </a:rPr>
              <a:t>A Six-Week Journey to Quit Smoking</a:t>
            </a:r>
            <a:r>
              <a:rPr lang="en-IN" dirty="0">
                <a:solidFill>
                  <a:schemeClr val="bg1"/>
                </a:solidFill>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C2E8A3-E99F-C9E1-675D-563056E80389}"/>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6255BB-6485-F250-5D47-64B32D9BA2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C62307A-4398-15FF-214C-40E5B58F6037}"/>
              </a:ext>
            </a:extLst>
          </p:cNvPr>
          <p:cNvSpPr>
            <a:spLocks noGrp="1"/>
          </p:cNvSpPr>
          <p:nvPr>
            <p:ph type="title"/>
          </p:nvPr>
        </p:nvSpPr>
        <p:spPr>
          <a:xfrm>
            <a:off x="90154" y="942574"/>
            <a:ext cx="4637899" cy="5583126"/>
          </a:xfrm>
        </p:spPr>
        <p:style>
          <a:lnRef idx="2">
            <a:schemeClr val="accent5">
              <a:shade val="15000"/>
            </a:schemeClr>
          </a:lnRef>
          <a:fillRef idx="1">
            <a:schemeClr val="accent5"/>
          </a:fillRef>
          <a:effectRef idx="0">
            <a:schemeClr val="accent5"/>
          </a:effectRef>
          <a:fontRef idx="minor">
            <a:schemeClr val="lt1"/>
          </a:fontRef>
        </p:style>
        <p:txBody>
          <a:bodyPr>
            <a:normAutofit/>
          </a:bodyPr>
          <a:lstStyle/>
          <a:p>
            <a:pPr algn="ctr"/>
            <a:r>
              <a:rPr lang="en-US" sz="5000" b="1">
                <a:ea typeface="Calibri Light"/>
                <a:cs typeface="Calibri Light"/>
              </a:rPr>
              <a:t>TASK:-1 </a:t>
            </a:r>
            <a:br>
              <a:rPr lang="en-US" sz="5000" b="1">
                <a:ea typeface="Calibri Light"/>
                <a:cs typeface="Calibri Light"/>
              </a:rPr>
            </a:br>
            <a:r>
              <a:rPr lang="en-US" sz="5000" b="1">
                <a:ea typeface="Calibri Light"/>
                <a:cs typeface="Calibri Light"/>
              </a:rPr>
              <a:t> </a:t>
            </a:r>
            <a:br>
              <a:rPr lang="en-US" sz="5000" b="1">
                <a:ea typeface="Calibri Light"/>
                <a:cs typeface="Calibri Light"/>
              </a:rPr>
            </a:br>
            <a:r>
              <a:rPr lang="en-US" sz="5000" b="1">
                <a:ea typeface="Calibri Light"/>
                <a:cs typeface="Calibri Light"/>
              </a:rPr>
              <a:t>RATIONAL FOR                  CAMPAIGN     </a:t>
            </a:r>
            <a:endParaRPr lang="en-US" dirty="0">
              <a:ea typeface="Calibri Light" panose="020F0302020204030204"/>
              <a:cs typeface="Calibri Light" panose="020F0302020204030204"/>
            </a:endParaRPr>
          </a:p>
        </p:txBody>
      </p:sp>
      <p:cxnSp>
        <p:nvCxnSpPr>
          <p:cNvPr id="11" name="Straight Connector 10">
            <a:extLst>
              <a:ext uri="{FF2B5EF4-FFF2-40B4-BE49-F238E27FC236}">
                <a16:creationId xmlns:a16="http://schemas.microsoft.com/office/drawing/2014/main" id="{B17A723D-66D1-8BBC-3F1E-52514BC4799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3E19E21-AEE8-4F64-7A04-D6128D69147F}"/>
              </a:ext>
            </a:extLst>
          </p:cNvPr>
          <p:cNvGraphicFramePr>
            <a:graphicFrameLocks noGrp="1"/>
          </p:cNvGraphicFramePr>
          <p:nvPr>
            <p:ph idx="1"/>
            <p:extLst>
              <p:ext uri="{D42A27DB-BD31-4B8C-83A1-F6EECF244321}">
                <p14:modId xmlns:p14="http://schemas.microsoft.com/office/powerpoint/2010/main" val="3182286895"/>
              </p:ext>
            </p:extLst>
          </p:nvPr>
        </p:nvGraphicFramePr>
        <p:xfrm>
          <a:off x="5151553" y="837128"/>
          <a:ext cx="6202247" cy="5823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9016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12188952" cy="164592"/>
          </a:xfrm>
          <a:prstGeom prst="rect">
            <a:avLst/>
          </a:prstGeom>
          <a:solidFill>
            <a:srgbClr val="E63946"/>
          </a:solidFill>
          <a:ln w="12700">
            <a:solidFill>
              <a:srgbClr val="E63946"/>
            </a:solidFill>
            <a:prstDash val="solid"/>
          </a:ln>
        </p:spPr>
        <p:txBody>
          <a:bodyPr/>
          <a:lstStyle/>
          <a:p>
            <a:endParaRPr lang="en-IN"/>
          </a:p>
        </p:txBody>
      </p:sp>
      <p:sp>
        <p:nvSpPr>
          <p:cNvPr id="3" name="Text 1"/>
          <p:cNvSpPr txBox="1"/>
          <p:nvPr/>
        </p:nvSpPr>
        <p:spPr>
          <a:xfrm>
            <a:off x="3593592" y="-60466"/>
            <a:ext cx="8229600" cy="1005840"/>
          </a:xfrm>
          <a:prstGeom prst="rect">
            <a:avLst/>
          </a:prstGeom>
          <a:noFill/>
          <a:ln/>
        </p:spPr>
        <p:txBody>
          <a:bodyPr wrap="square" lIns="0" tIns="0" rIns="0" bIns="0" rtlCol="0" anchor="ctr"/>
          <a:lstStyle/>
          <a:p>
            <a:pPr marL="0" indent="0">
              <a:buNone/>
            </a:pPr>
            <a:r>
              <a:rPr lang="en-US" sz="2800" b="1" dirty="0">
                <a:solidFill>
                  <a:srgbClr val="0B1F3A"/>
                </a:solidFill>
                <a:latin typeface="Arial" pitchFamily="34" charset="0"/>
                <a:ea typeface="Arial" pitchFamily="34" charset="-122"/>
                <a:cs typeface="Arial" pitchFamily="34" charset="-120"/>
              </a:rPr>
              <a:t>Campaign Weekly sessions</a:t>
            </a:r>
            <a:endParaRPr lang="en-US" sz="2800" dirty="0"/>
          </a:p>
        </p:txBody>
      </p:sp>
      <p:cxnSp>
        <p:nvCxnSpPr>
          <p:cNvPr id="61" name="Connector 3">
            <a:extLst>
              <a:ext uri="{FF2B5EF4-FFF2-40B4-BE49-F238E27FC236}">
                <a16:creationId xmlns:a16="http://schemas.microsoft.com/office/drawing/2014/main" id="{C1072B3C-433E-F18C-B313-995F81F14990}"/>
              </a:ext>
            </a:extLst>
          </p:cNvPr>
          <p:cNvCxnSpPr/>
          <p:nvPr/>
        </p:nvCxnSpPr>
        <p:spPr>
          <a:xfrm>
            <a:off x="1051560" y="5295276"/>
            <a:ext cx="10076688" cy="0"/>
          </a:xfrm>
          <a:prstGeom prst="line">
            <a:avLst/>
          </a:prstGeom>
          <a:ln w="31750">
            <a:solidFill>
              <a:srgbClr val="AAB2BE"/>
            </a:solidFill>
          </a:ln>
        </p:spPr>
        <p:style>
          <a:lnRef idx="2">
            <a:schemeClr val="accent1"/>
          </a:lnRef>
          <a:fillRef idx="0">
            <a:schemeClr val="accent1"/>
          </a:fillRef>
          <a:effectRef idx="1">
            <a:schemeClr val="accent1"/>
          </a:effectRef>
          <a:fontRef idx="minor">
            <a:schemeClr val="tx1"/>
          </a:fontRef>
        </p:style>
      </p:cxnSp>
      <p:sp>
        <p:nvSpPr>
          <p:cNvPr id="62" name="Rounded Rectangle 4">
            <a:extLst>
              <a:ext uri="{FF2B5EF4-FFF2-40B4-BE49-F238E27FC236}">
                <a16:creationId xmlns:a16="http://schemas.microsoft.com/office/drawing/2014/main" id="{6A5808C0-AC0E-0EE4-3DA3-3290EE1DE800}"/>
              </a:ext>
            </a:extLst>
          </p:cNvPr>
          <p:cNvSpPr/>
          <p:nvPr/>
        </p:nvSpPr>
        <p:spPr>
          <a:xfrm>
            <a:off x="228600" y="2286900"/>
            <a:ext cx="1847088" cy="3886200"/>
          </a:xfrm>
          <a:prstGeom prst="roundRect">
            <a:avLst/>
          </a:prstGeom>
          <a:solidFill>
            <a:srgbClr val="FFFFFF"/>
          </a:solidFill>
          <a:ln w="15240">
            <a:solidFill>
              <a:srgbClr val="D2D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4" name="Oval 63">
            <a:extLst>
              <a:ext uri="{FF2B5EF4-FFF2-40B4-BE49-F238E27FC236}">
                <a16:creationId xmlns:a16="http://schemas.microsoft.com/office/drawing/2014/main" id="{32466F53-208E-ED0B-2F42-6E991B1BC8AF}"/>
              </a:ext>
            </a:extLst>
          </p:cNvPr>
          <p:cNvSpPr/>
          <p:nvPr/>
        </p:nvSpPr>
        <p:spPr>
          <a:xfrm>
            <a:off x="804672" y="2853828"/>
            <a:ext cx="694944" cy="694944"/>
          </a:xfrm>
          <a:prstGeom prst="ellipse">
            <a:avLst/>
          </a:prstGeom>
          <a:solidFill>
            <a:srgbClr val="EBF0F6"/>
          </a:solidFill>
          <a:ln>
            <a:solidFill>
              <a:srgbClr val="D2D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5" name="TextBox 64">
            <a:extLst>
              <a:ext uri="{FF2B5EF4-FFF2-40B4-BE49-F238E27FC236}">
                <a16:creationId xmlns:a16="http://schemas.microsoft.com/office/drawing/2014/main" id="{DC26A70C-779F-3955-73FD-BD61FE29DF41}"/>
              </a:ext>
            </a:extLst>
          </p:cNvPr>
          <p:cNvSpPr txBox="1"/>
          <p:nvPr/>
        </p:nvSpPr>
        <p:spPr>
          <a:xfrm>
            <a:off x="804672" y="2881260"/>
            <a:ext cx="694944" cy="594360"/>
          </a:xfrm>
          <a:prstGeom prst="rect">
            <a:avLst/>
          </a:prstGeom>
          <a:noFill/>
        </p:spPr>
        <p:txBody>
          <a:bodyPr wrap="none">
            <a:spAutoFit/>
          </a:bodyPr>
          <a:lstStyle/>
          <a:p>
            <a:pPr algn="ctr">
              <a:defRPr sz="2200"/>
            </a:pPr>
            <a:r>
              <a:t>🧠</a:t>
            </a:r>
          </a:p>
        </p:txBody>
      </p:sp>
      <p:sp>
        <p:nvSpPr>
          <p:cNvPr id="68" name="TextBox 67">
            <a:extLst>
              <a:ext uri="{FF2B5EF4-FFF2-40B4-BE49-F238E27FC236}">
                <a16:creationId xmlns:a16="http://schemas.microsoft.com/office/drawing/2014/main" id="{666412D2-41FB-D6AE-5459-17550BC2A896}"/>
              </a:ext>
            </a:extLst>
          </p:cNvPr>
          <p:cNvSpPr txBox="1"/>
          <p:nvPr/>
        </p:nvSpPr>
        <p:spPr>
          <a:xfrm>
            <a:off x="356616" y="5075820"/>
            <a:ext cx="1591056" cy="830997"/>
          </a:xfrm>
          <a:prstGeom prst="rect">
            <a:avLst/>
          </a:prstGeom>
          <a:noFill/>
        </p:spPr>
        <p:txBody>
          <a:bodyPr wrap="square">
            <a:spAutoFit/>
          </a:bodyPr>
          <a:lstStyle/>
          <a:p>
            <a:pPr algn="ctr">
              <a:defRPr sz="1150">
                <a:solidFill>
                  <a:srgbClr val="555F6C"/>
                </a:solidFill>
                <a:latin typeface="Arial"/>
              </a:defRPr>
            </a:pPr>
            <a:r>
              <a:rPr sz="1600" dirty="0"/>
              <a:t>Quiz </a:t>
            </a:r>
            <a:endParaRPr lang="en-US" sz="1600" dirty="0"/>
          </a:p>
          <a:p>
            <a:pPr algn="ctr">
              <a:defRPr sz="1150">
                <a:solidFill>
                  <a:srgbClr val="555F6C"/>
                </a:solidFill>
                <a:latin typeface="Arial"/>
              </a:defRPr>
            </a:pPr>
            <a:r>
              <a:rPr sz="1600" dirty="0"/>
              <a:t>Reasons Impact</a:t>
            </a:r>
          </a:p>
        </p:txBody>
      </p:sp>
      <p:sp>
        <p:nvSpPr>
          <p:cNvPr id="69" name="Rounded Rectangle 11">
            <a:extLst>
              <a:ext uri="{FF2B5EF4-FFF2-40B4-BE49-F238E27FC236}">
                <a16:creationId xmlns:a16="http://schemas.microsoft.com/office/drawing/2014/main" id="{68FDDF5F-88F7-BD41-6D29-A2F21825D215}"/>
              </a:ext>
            </a:extLst>
          </p:cNvPr>
          <p:cNvSpPr/>
          <p:nvPr/>
        </p:nvSpPr>
        <p:spPr>
          <a:xfrm>
            <a:off x="2203704" y="2286900"/>
            <a:ext cx="1847088" cy="3886200"/>
          </a:xfrm>
          <a:prstGeom prst="roundRect">
            <a:avLst/>
          </a:prstGeom>
          <a:solidFill>
            <a:srgbClr val="FFFFFF"/>
          </a:solidFill>
          <a:ln w="15240">
            <a:solidFill>
              <a:srgbClr val="D2D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1" name="Oval 70">
            <a:extLst>
              <a:ext uri="{FF2B5EF4-FFF2-40B4-BE49-F238E27FC236}">
                <a16:creationId xmlns:a16="http://schemas.microsoft.com/office/drawing/2014/main" id="{1337545D-8494-CE0E-48C7-D8BFE7B427A7}"/>
              </a:ext>
            </a:extLst>
          </p:cNvPr>
          <p:cNvSpPr/>
          <p:nvPr/>
        </p:nvSpPr>
        <p:spPr>
          <a:xfrm>
            <a:off x="2779776" y="2853828"/>
            <a:ext cx="694944" cy="694944"/>
          </a:xfrm>
          <a:prstGeom prst="ellipse">
            <a:avLst/>
          </a:prstGeom>
          <a:solidFill>
            <a:srgbClr val="EBF0F6"/>
          </a:solidFill>
          <a:ln>
            <a:solidFill>
              <a:srgbClr val="D2D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2" name="TextBox 71">
            <a:extLst>
              <a:ext uri="{FF2B5EF4-FFF2-40B4-BE49-F238E27FC236}">
                <a16:creationId xmlns:a16="http://schemas.microsoft.com/office/drawing/2014/main" id="{50F54D15-49DB-68FC-9B66-773FFD4717FD}"/>
              </a:ext>
            </a:extLst>
          </p:cNvPr>
          <p:cNvSpPr txBox="1"/>
          <p:nvPr/>
        </p:nvSpPr>
        <p:spPr>
          <a:xfrm>
            <a:off x="2779776" y="2881260"/>
            <a:ext cx="694944" cy="594360"/>
          </a:xfrm>
          <a:prstGeom prst="rect">
            <a:avLst/>
          </a:prstGeom>
          <a:noFill/>
        </p:spPr>
        <p:txBody>
          <a:bodyPr wrap="none">
            <a:spAutoFit/>
          </a:bodyPr>
          <a:lstStyle/>
          <a:p>
            <a:pPr algn="ctr">
              <a:defRPr sz="2200"/>
            </a:pPr>
            <a:r>
              <a:t>🔍</a:t>
            </a:r>
          </a:p>
        </p:txBody>
      </p:sp>
      <p:sp>
        <p:nvSpPr>
          <p:cNvPr id="75" name="TextBox 74">
            <a:extLst>
              <a:ext uri="{FF2B5EF4-FFF2-40B4-BE49-F238E27FC236}">
                <a16:creationId xmlns:a16="http://schemas.microsoft.com/office/drawing/2014/main" id="{ADB40F3F-72B0-EB40-6CF2-95F220942CB9}"/>
              </a:ext>
            </a:extLst>
          </p:cNvPr>
          <p:cNvSpPr txBox="1"/>
          <p:nvPr/>
        </p:nvSpPr>
        <p:spPr>
          <a:xfrm>
            <a:off x="2281428" y="5145542"/>
            <a:ext cx="1591056" cy="830997"/>
          </a:xfrm>
          <a:prstGeom prst="rect">
            <a:avLst/>
          </a:prstGeom>
          <a:noFill/>
        </p:spPr>
        <p:txBody>
          <a:bodyPr wrap="square">
            <a:spAutoFit/>
          </a:bodyPr>
          <a:lstStyle/>
          <a:p>
            <a:pPr algn="ctr">
              <a:defRPr sz="1150">
                <a:solidFill>
                  <a:srgbClr val="555F6C"/>
                </a:solidFill>
                <a:latin typeface="Arial"/>
              </a:defRPr>
            </a:pPr>
            <a:r>
              <a:rPr sz="1600" dirty="0"/>
              <a:t>When </a:t>
            </a:r>
            <a:endParaRPr lang="en-US" sz="1600" dirty="0"/>
          </a:p>
          <a:p>
            <a:pPr algn="ctr">
              <a:defRPr sz="1150">
                <a:solidFill>
                  <a:srgbClr val="555F6C"/>
                </a:solidFill>
                <a:latin typeface="Arial"/>
              </a:defRPr>
            </a:pPr>
            <a:r>
              <a:rPr sz="1600" dirty="0"/>
              <a:t>Where </a:t>
            </a:r>
            <a:endParaRPr lang="en-US" sz="1600" dirty="0"/>
          </a:p>
          <a:p>
            <a:pPr algn="ctr">
              <a:defRPr sz="1150">
                <a:solidFill>
                  <a:srgbClr val="555F6C"/>
                </a:solidFill>
                <a:latin typeface="Arial"/>
              </a:defRPr>
            </a:pPr>
            <a:r>
              <a:rPr sz="1600" dirty="0"/>
              <a:t>Why</a:t>
            </a:r>
          </a:p>
        </p:txBody>
      </p:sp>
      <p:sp>
        <p:nvSpPr>
          <p:cNvPr id="76" name="Rounded Rectangle 18">
            <a:extLst>
              <a:ext uri="{FF2B5EF4-FFF2-40B4-BE49-F238E27FC236}">
                <a16:creationId xmlns:a16="http://schemas.microsoft.com/office/drawing/2014/main" id="{C192D8FF-CE9F-C1D3-671B-B25CF2489BB9}"/>
              </a:ext>
            </a:extLst>
          </p:cNvPr>
          <p:cNvSpPr/>
          <p:nvPr/>
        </p:nvSpPr>
        <p:spPr>
          <a:xfrm>
            <a:off x="4178808" y="2286900"/>
            <a:ext cx="1847088" cy="3886200"/>
          </a:xfrm>
          <a:prstGeom prst="roundRect">
            <a:avLst/>
          </a:prstGeom>
          <a:solidFill>
            <a:srgbClr val="FFFFFF"/>
          </a:solidFill>
          <a:ln w="15240">
            <a:solidFill>
              <a:srgbClr val="D2D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8" name="Oval 77">
            <a:extLst>
              <a:ext uri="{FF2B5EF4-FFF2-40B4-BE49-F238E27FC236}">
                <a16:creationId xmlns:a16="http://schemas.microsoft.com/office/drawing/2014/main" id="{539EBA3B-E01A-78D4-079D-211D70730BEA}"/>
              </a:ext>
            </a:extLst>
          </p:cNvPr>
          <p:cNvSpPr/>
          <p:nvPr/>
        </p:nvSpPr>
        <p:spPr>
          <a:xfrm>
            <a:off x="4754880" y="2853828"/>
            <a:ext cx="694944" cy="694944"/>
          </a:xfrm>
          <a:prstGeom prst="ellipse">
            <a:avLst/>
          </a:prstGeom>
          <a:solidFill>
            <a:srgbClr val="EBF0F6"/>
          </a:solidFill>
          <a:ln>
            <a:solidFill>
              <a:srgbClr val="D2D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9" name="TextBox 78">
            <a:extLst>
              <a:ext uri="{FF2B5EF4-FFF2-40B4-BE49-F238E27FC236}">
                <a16:creationId xmlns:a16="http://schemas.microsoft.com/office/drawing/2014/main" id="{6DD6D479-383F-935D-AE59-F298393DA241}"/>
              </a:ext>
            </a:extLst>
          </p:cNvPr>
          <p:cNvSpPr txBox="1"/>
          <p:nvPr/>
        </p:nvSpPr>
        <p:spPr>
          <a:xfrm>
            <a:off x="4754880" y="2881260"/>
            <a:ext cx="694944" cy="594360"/>
          </a:xfrm>
          <a:prstGeom prst="rect">
            <a:avLst/>
          </a:prstGeom>
          <a:noFill/>
        </p:spPr>
        <p:txBody>
          <a:bodyPr wrap="none">
            <a:spAutoFit/>
          </a:bodyPr>
          <a:lstStyle/>
          <a:p>
            <a:pPr algn="ctr">
              <a:defRPr sz="2200"/>
            </a:pPr>
            <a:r>
              <a:t>🎯</a:t>
            </a:r>
          </a:p>
        </p:txBody>
      </p:sp>
      <p:sp>
        <p:nvSpPr>
          <p:cNvPr id="82" name="TextBox 81">
            <a:extLst>
              <a:ext uri="{FF2B5EF4-FFF2-40B4-BE49-F238E27FC236}">
                <a16:creationId xmlns:a16="http://schemas.microsoft.com/office/drawing/2014/main" id="{D51F0AF1-6A2B-A1F4-36D6-2C0503E0EAA9}"/>
              </a:ext>
            </a:extLst>
          </p:cNvPr>
          <p:cNvSpPr txBox="1"/>
          <p:nvPr/>
        </p:nvSpPr>
        <p:spPr>
          <a:xfrm>
            <a:off x="4306824" y="5075820"/>
            <a:ext cx="1591056" cy="830997"/>
          </a:xfrm>
          <a:prstGeom prst="rect">
            <a:avLst/>
          </a:prstGeom>
          <a:noFill/>
        </p:spPr>
        <p:txBody>
          <a:bodyPr wrap="square">
            <a:spAutoFit/>
          </a:bodyPr>
          <a:lstStyle/>
          <a:p>
            <a:pPr algn="ctr">
              <a:defRPr sz="1150">
                <a:solidFill>
                  <a:srgbClr val="555F6C"/>
                </a:solidFill>
                <a:latin typeface="Arial"/>
              </a:defRPr>
            </a:pPr>
            <a:r>
              <a:rPr sz="1600" dirty="0"/>
              <a:t>Quit date</a:t>
            </a:r>
            <a:endParaRPr lang="en-US" sz="1600" dirty="0"/>
          </a:p>
          <a:p>
            <a:pPr algn="ctr">
              <a:defRPr sz="1150">
                <a:solidFill>
                  <a:srgbClr val="555F6C"/>
                </a:solidFill>
                <a:latin typeface="Arial"/>
              </a:defRPr>
            </a:pPr>
            <a:r>
              <a:rPr sz="1600" dirty="0"/>
              <a:t>Reasons</a:t>
            </a:r>
            <a:endParaRPr lang="en-US" sz="1600" dirty="0"/>
          </a:p>
          <a:p>
            <a:pPr algn="ctr">
              <a:defRPr sz="1150">
                <a:solidFill>
                  <a:srgbClr val="555F6C"/>
                </a:solidFill>
                <a:latin typeface="Arial"/>
              </a:defRPr>
            </a:pPr>
            <a:r>
              <a:rPr sz="1600" dirty="0"/>
              <a:t>Plan</a:t>
            </a:r>
          </a:p>
        </p:txBody>
      </p:sp>
      <p:sp>
        <p:nvSpPr>
          <p:cNvPr id="83" name="Rounded Rectangle 25">
            <a:extLst>
              <a:ext uri="{FF2B5EF4-FFF2-40B4-BE49-F238E27FC236}">
                <a16:creationId xmlns:a16="http://schemas.microsoft.com/office/drawing/2014/main" id="{2C4F9302-4E88-29F7-531B-010E71B04783}"/>
              </a:ext>
            </a:extLst>
          </p:cNvPr>
          <p:cNvSpPr/>
          <p:nvPr/>
        </p:nvSpPr>
        <p:spPr>
          <a:xfrm>
            <a:off x="6172200" y="2279215"/>
            <a:ext cx="1847088" cy="3886200"/>
          </a:xfrm>
          <a:prstGeom prst="roundRect">
            <a:avLst/>
          </a:prstGeom>
          <a:solidFill>
            <a:srgbClr val="FFFFFF"/>
          </a:solidFill>
          <a:ln w="15240">
            <a:solidFill>
              <a:srgbClr val="D2D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85" name="Oval 84">
            <a:extLst>
              <a:ext uri="{FF2B5EF4-FFF2-40B4-BE49-F238E27FC236}">
                <a16:creationId xmlns:a16="http://schemas.microsoft.com/office/drawing/2014/main" id="{988038AC-72F8-EF4F-B236-199B953114E4}"/>
              </a:ext>
            </a:extLst>
          </p:cNvPr>
          <p:cNvSpPr/>
          <p:nvPr/>
        </p:nvSpPr>
        <p:spPr>
          <a:xfrm>
            <a:off x="6729984" y="2987382"/>
            <a:ext cx="694944" cy="694944"/>
          </a:xfrm>
          <a:prstGeom prst="ellipse">
            <a:avLst/>
          </a:prstGeom>
          <a:solidFill>
            <a:srgbClr val="EBF0F6"/>
          </a:solidFill>
          <a:ln>
            <a:solidFill>
              <a:srgbClr val="D2D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6" name="TextBox 85">
            <a:extLst>
              <a:ext uri="{FF2B5EF4-FFF2-40B4-BE49-F238E27FC236}">
                <a16:creationId xmlns:a16="http://schemas.microsoft.com/office/drawing/2014/main" id="{335ABC41-D2E7-5E62-4B1C-0DC9B5A0FCD7}"/>
              </a:ext>
            </a:extLst>
          </p:cNvPr>
          <p:cNvSpPr txBox="1"/>
          <p:nvPr/>
        </p:nvSpPr>
        <p:spPr>
          <a:xfrm>
            <a:off x="6729984" y="3014814"/>
            <a:ext cx="694944" cy="594360"/>
          </a:xfrm>
          <a:prstGeom prst="rect">
            <a:avLst/>
          </a:prstGeom>
          <a:noFill/>
        </p:spPr>
        <p:txBody>
          <a:bodyPr wrap="none">
            <a:spAutoFit/>
          </a:bodyPr>
          <a:lstStyle/>
          <a:p>
            <a:pPr algn="ctr">
              <a:defRPr sz="2200"/>
            </a:pPr>
            <a:r>
              <a:t>💪</a:t>
            </a:r>
          </a:p>
        </p:txBody>
      </p:sp>
      <p:sp>
        <p:nvSpPr>
          <p:cNvPr id="89" name="TextBox 88">
            <a:extLst>
              <a:ext uri="{FF2B5EF4-FFF2-40B4-BE49-F238E27FC236}">
                <a16:creationId xmlns:a16="http://schemas.microsoft.com/office/drawing/2014/main" id="{BCE445B6-7911-9026-50C3-3BCB4C8BC808}"/>
              </a:ext>
            </a:extLst>
          </p:cNvPr>
          <p:cNvSpPr txBox="1"/>
          <p:nvPr/>
        </p:nvSpPr>
        <p:spPr>
          <a:xfrm>
            <a:off x="6263640" y="5044166"/>
            <a:ext cx="1591056" cy="1077218"/>
          </a:xfrm>
          <a:prstGeom prst="rect">
            <a:avLst/>
          </a:prstGeom>
          <a:noFill/>
        </p:spPr>
        <p:txBody>
          <a:bodyPr wrap="square">
            <a:spAutoFit/>
          </a:bodyPr>
          <a:lstStyle/>
          <a:p>
            <a:pPr algn="ctr">
              <a:defRPr sz="1150">
                <a:solidFill>
                  <a:srgbClr val="555F6C"/>
                </a:solidFill>
                <a:latin typeface="Arial"/>
              </a:defRPr>
            </a:pPr>
            <a:r>
              <a:rPr sz="1600" dirty="0"/>
              <a:t>Breathe</a:t>
            </a:r>
            <a:endParaRPr lang="en-US" sz="1600" dirty="0"/>
          </a:p>
          <a:p>
            <a:pPr algn="ctr">
              <a:defRPr sz="1150">
                <a:solidFill>
                  <a:srgbClr val="555F6C"/>
                </a:solidFill>
                <a:latin typeface="Arial"/>
              </a:defRPr>
            </a:pPr>
            <a:r>
              <a:rPr sz="1600" dirty="0"/>
              <a:t>Delay</a:t>
            </a:r>
            <a:endParaRPr lang="en-US" sz="1600" dirty="0"/>
          </a:p>
          <a:p>
            <a:pPr algn="ctr">
              <a:defRPr sz="1150">
                <a:solidFill>
                  <a:srgbClr val="555F6C"/>
                </a:solidFill>
                <a:latin typeface="Arial"/>
              </a:defRPr>
            </a:pPr>
            <a:r>
              <a:rPr sz="1600" dirty="0"/>
              <a:t>Distract</a:t>
            </a:r>
            <a:endParaRPr lang="en-US" sz="1600" dirty="0"/>
          </a:p>
          <a:p>
            <a:pPr algn="ctr">
              <a:defRPr sz="1150">
                <a:solidFill>
                  <a:srgbClr val="555F6C"/>
                </a:solidFill>
                <a:latin typeface="Arial"/>
              </a:defRPr>
            </a:pPr>
            <a:r>
              <a:rPr sz="1600" dirty="0"/>
              <a:t>Walk</a:t>
            </a:r>
          </a:p>
        </p:txBody>
      </p:sp>
      <p:sp>
        <p:nvSpPr>
          <p:cNvPr id="90" name="Rounded Rectangle 32">
            <a:extLst>
              <a:ext uri="{FF2B5EF4-FFF2-40B4-BE49-F238E27FC236}">
                <a16:creationId xmlns:a16="http://schemas.microsoft.com/office/drawing/2014/main" id="{B01F35C3-FB08-17D0-2549-1D7A6DDB2FDF}"/>
              </a:ext>
            </a:extLst>
          </p:cNvPr>
          <p:cNvSpPr/>
          <p:nvPr/>
        </p:nvSpPr>
        <p:spPr>
          <a:xfrm>
            <a:off x="8129016" y="2250874"/>
            <a:ext cx="1847088" cy="3886200"/>
          </a:xfrm>
          <a:prstGeom prst="roundRect">
            <a:avLst/>
          </a:prstGeom>
          <a:solidFill>
            <a:srgbClr val="FFFFFF"/>
          </a:solidFill>
          <a:ln w="15240">
            <a:solidFill>
              <a:srgbClr val="D2D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2" name="Oval 91">
            <a:extLst>
              <a:ext uri="{FF2B5EF4-FFF2-40B4-BE49-F238E27FC236}">
                <a16:creationId xmlns:a16="http://schemas.microsoft.com/office/drawing/2014/main" id="{6952D026-6D61-3A28-1024-A595766A7BD2}"/>
              </a:ext>
            </a:extLst>
          </p:cNvPr>
          <p:cNvSpPr/>
          <p:nvPr/>
        </p:nvSpPr>
        <p:spPr>
          <a:xfrm>
            <a:off x="8705088" y="2830370"/>
            <a:ext cx="694944" cy="694944"/>
          </a:xfrm>
          <a:prstGeom prst="ellipse">
            <a:avLst/>
          </a:prstGeom>
          <a:solidFill>
            <a:srgbClr val="EBF0F6"/>
          </a:solidFill>
          <a:ln>
            <a:solidFill>
              <a:srgbClr val="D2D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3" name="TextBox 92">
            <a:extLst>
              <a:ext uri="{FF2B5EF4-FFF2-40B4-BE49-F238E27FC236}">
                <a16:creationId xmlns:a16="http://schemas.microsoft.com/office/drawing/2014/main" id="{52417DBC-7CE2-D433-815E-32DEEE75FB74}"/>
              </a:ext>
            </a:extLst>
          </p:cNvPr>
          <p:cNvSpPr txBox="1"/>
          <p:nvPr/>
        </p:nvSpPr>
        <p:spPr>
          <a:xfrm>
            <a:off x="8705088" y="2857802"/>
            <a:ext cx="694944" cy="594360"/>
          </a:xfrm>
          <a:prstGeom prst="rect">
            <a:avLst/>
          </a:prstGeom>
          <a:noFill/>
        </p:spPr>
        <p:txBody>
          <a:bodyPr wrap="none">
            <a:spAutoFit/>
          </a:bodyPr>
          <a:lstStyle/>
          <a:p>
            <a:pPr algn="ctr">
              <a:defRPr sz="2200"/>
            </a:pPr>
            <a:r>
              <a:t>🤝</a:t>
            </a:r>
          </a:p>
        </p:txBody>
      </p:sp>
      <p:sp>
        <p:nvSpPr>
          <p:cNvPr id="94" name="TextBox 93">
            <a:extLst>
              <a:ext uri="{FF2B5EF4-FFF2-40B4-BE49-F238E27FC236}">
                <a16:creationId xmlns:a16="http://schemas.microsoft.com/office/drawing/2014/main" id="{9676499C-4A45-C867-CF89-796B74B7047F}"/>
              </a:ext>
            </a:extLst>
          </p:cNvPr>
          <p:cNvSpPr txBox="1"/>
          <p:nvPr/>
        </p:nvSpPr>
        <p:spPr>
          <a:xfrm>
            <a:off x="8238744" y="3589442"/>
            <a:ext cx="1609344" cy="584775"/>
          </a:xfrm>
          <a:prstGeom prst="rect">
            <a:avLst/>
          </a:prstGeom>
          <a:noFill/>
        </p:spPr>
        <p:txBody>
          <a:bodyPr wrap="square">
            <a:spAutoFit/>
          </a:bodyPr>
          <a:lstStyle/>
          <a:p>
            <a:pPr algn="ctr">
              <a:defRPr sz="1300" b="1">
                <a:solidFill>
                  <a:srgbClr val="1F2937"/>
                </a:solidFill>
                <a:latin typeface="Arial"/>
              </a:defRPr>
            </a:pPr>
            <a:r>
              <a:rPr sz="1600" dirty="0"/>
              <a:t>GROUP SUPPORT</a:t>
            </a:r>
          </a:p>
        </p:txBody>
      </p:sp>
      <p:sp>
        <p:nvSpPr>
          <p:cNvPr id="96" name="TextBox 95">
            <a:extLst>
              <a:ext uri="{FF2B5EF4-FFF2-40B4-BE49-F238E27FC236}">
                <a16:creationId xmlns:a16="http://schemas.microsoft.com/office/drawing/2014/main" id="{6F4BFAC4-7CEE-552C-9AB6-889C31EB8FD8}"/>
              </a:ext>
            </a:extLst>
          </p:cNvPr>
          <p:cNvSpPr txBox="1"/>
          <p:nvPr/>
        </p:nvSpPr>
        <p:spPr>
          <a:xfrm>
            <a:off x="8217408" y="4961608"/>
            <a:ext cx="1591056" cy="1077218"/>
          </a:xfrm>
          <a:prstGeom prst="rect">
            <a:avLst/>
          </a:prstGeom>
          <a:noFill/>
        </p:spPr>
        <p:txBody>
          <a:bodyPr wrap="square">
            <a:spAutoFit/>
          </a:bodyPr>
          <a:lstStyle/>
          <a:p>
            <a:pPr algn="ctr">
              <a:defRPr sz="1150">
                <a:solidFill>
                  <a:srgbClr val="555F6C"/>
                </a:solidFill>
                <a:latin typeface="Arial"/>
              </a:defRPr>
            </a:pPr>
            <a:r>
              <a:rPr sz="1600" dirty="0"/>
              <a:t>Talk</a:t>
            </a:r>
            <a:endParaRPr lang="en-US" sz="1600" dirty="0"/>
          </a:p>
          <a:p>
            <a:pPr algn="ctr">
              <a:defRPr sz="1150">
                <a:solidFill>
                  <a:srgbClr val="555F6C"/>
                </a:solidFill>
                <a:latin typeface="Arial"/>
              </a:defRPr>
            </a:pPr>
            <a:r>
              <a:rPr sz="1600" dirty="0"/>
              <a:t>Share</a:t>
            </a:r>
            <a:endParaRPr lang="en-US" sz="1600" dirty="0"/>
          </a:p>
          <a:p>
            <a:pPr algn="ctr">
              <a:defRPr sz="1150">
                <a:solidFill>
                  <a:srgbClr val="555F6C"/>
                </a:solidFill>
                <a:latin typeface="Arial"/>
              </a:defRPr>
            </a:pPr>
            <a:r>
              <a:rPr sz="1600" dirty="0"/>
              <a:t>Encourage</a:t>
            </a:r>
            <a:endParaRPr lang="en-US" sz="1600" dirty="0"/>
          </a:p>
          <a:p>
            <a:pPr algn="ctr">
              <a:defRPr sz="1150">
                <a:solidFill>
                  <a:srgbClr val="555F6C"/>
                </a:solidFill>
                <a:latin typeface="Arial"/>
              </a:defRPr>
            </a:pPr>
            <a:r>
              <a:rPr sz="1600" dirty="0"/>
              <a:t>Support</a:t>
            </a:r>
          </a:p>
        </p:txBody>
      </p:sp>
      <p:sp>
        <p:nvSpPr>
          <p:cNvPr id="97" name="Rounded Rectangle 39">
            <a:extLst>
              <a:ext uri="{FF2B5EF4-FFF2-40B4-BE49-F238E27FC236}">
                <a16:creationId xmlns:a16="http://schemas.microsoft.com/office/drawing/2014/main" id="{EA832FAC-9AA4-77DE-560F-D05606C22C5F}"/>
              </a:ext>
            </a:extLst>
          </p:cNvPr>
          <p:cNvSpPr/>
          <p:nvPr/>
        </p:nvSpPr>
        <p:spPr>
          <a:xfrm>
            <a:off x="10104120" y="2263442"/>
            <a:ext cx="1847088" cy="3886200"/>
          </a:xfrm>
          <a:prstGeom prst="roundRect">
            <a:avLst/>
          </a:prstGeom>
          <a:solidFill>
            <a:srgbClr val="FFFFFF"/>
          </a:solidFill>
          <a:ln w="15240">
            <a:solidFill>
              <a:srgbClr val="D2D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9" name="Oval 98">
            <a:extLst>
              <a:ext uri="{FF2B5EF4-FFF2-40B4-BE49-F238E27FC236}">
                <a16:creationId xmlns:a16="http://schemas.microsoft.com/office/drawing/2014/main" id="{61C5A3A4-2EAB-3B62-2255-9B66E47789F8}"/>
              </a:ext>
            </a:extLst>
          </p:cNvPr>
          <p:cNvSpPr/>
          <p:nvPr/>
        </p:nvSpPr>
        <p:spPr>
          <a:xfrm>
            <a:off x="10680192" y="2830370"/>
            <a:ext cx="694944" cy="694944"/>
          </a:xfrm>
          <a:prstGeom prst="ellipse">
            <a:avLst/>
          </a:prstGeom>
          <a:solidFill>
            <a:srgbClr val="EBF0F6"/>
          </a:solidFill>
          <a:ln>
            <a:solidFill>
              <a:srgbClr val="D2D6D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0" name="TextBox 99">
            <a:extLst>
              <a:ext uri="{FF2B5EF4-FFF2-40B4-BE49-F238E27FC236}">
                <a16:creationId xmlns:a16="http://schemas.microsoft.com/office/drawing/2014/main" id="{4B22D66F-7F38-4D87-79F3-B8B55CAAC65E}"/>
              </a:ext>
            </a:extLst>
          </p:cNvPr>
          <p:cNvSpPr txBox="1"/>
          <p:nvPr/>
        </p:nvSpPr>
        <p:spPr>
          <a:xfrm>
            <a:off x="10680192" y="2857802"/>
            <a:ext cx="694944" cy="594360"/>
          </a:xfrm>
          <a:prstGeom prst="rect">
            <a:avLst/>
          </a:prstGeom>
          <a:noFill/>
        </p:spPr>
        <p:txBody>
          <a:bodyPr wrap="none">
            <a:spAutoFit/>
          </a:bodyPr>
          <a:lstStyle/>
          <a:p>
            <a:pPr algn="ctr">
              <a:defRPr sz="2200"/>
            </a:pPr>
            <a:r>
              <a:t>🌱</a:t>
            </a:r>
          </a:p>
        </p:txBody>
      </p:sp>
      <p:sp>
        <p:nvSpPr>
          <p:cNvPr id="103" name="TextBox 102">
            <a:extLst>
              <a:ext uri="{FF2B5EF4-FFF2-40B4-BE49-F238E27FC236}">
                <a16:creationId xmlns:a16="http://schemas.microsoft.com/office/drawing/2014/main" id="{DE1B4A24-4F32-94E2-1235-6EEEE4E81FA0}"/>
              </a:ext>
            </a:extLst>
          </p:cNvPr>
          <p:cNvSpPr txBox="1"/>
          <p:nvPr/>
        </p:nvSpPr>
        <p:spPr>
          <a:xfrm>
            <a:off x="10232136" y="5033976"/>
            <a:ext cx="1591056" cy="584775"/>
          </a:xfrm>
          <a:prstGeom prst="rect">
            <a:avLst/>
          </a:prstGeom>
          <a:noFill/>
        </p:spPr>
        <p:txBody>
          <a:bodyPr wrap="square">
            <a:spAutoFit/>
          </a:bodyPr>
          <a:lstStyle/>
          <a:p>
            <a:pPr algn="ctr">
              <a:defRPr sz="1150">
                <a:solidFill>
                  <a:srgbClr val="555F6C"/>
                </a:solidFill>
                <a:latin typeface="Arial"/>
              </a:defRPr>
            </a:pPr>
            <a:r>
              <a:rPr sz="1600" dirty="0"/>
              <a:t>Review</a:t>
            </a:r>
            <a:endParaRPr lang="en-US" sz="1600" dirty="0"/>
          </a:p>
          <a:p>
            <a:pPr algn="ctr">
              <a:defRPr sz="1150">
                <a:solidFill>
                  <a:srgbClr val="555F6C"/>
                </a:solidFill>
                <a:latin typeface="Arial"/>
              </a:defRPr>
            </a:pPr>
            <a:r>
              <a:rPr sz="1600" dirty="0"/>
              <a:t>Relapse plan </a:t>
            </a:r>
            <a:endParaRPr lang="en-US" sz="1600" dirty="0"/>
          </a:p>
        </p:txBody>
      </p:sp>
      <p:sp>
        <p:nvSpPr>
          <p:cNvPr id="105" name="TextBox 104">
            <a:extLst>
              <a:ext uri="{FF2B5EF4-FFF2-40B4-BE49-F238E27FC236}">
                <a16:creationId xmlns:a16="http://schemas.microsoft.com/office/drawing/2014/main" id="{77101AB4-D6A6-E141-2E2A-F60F16534A44}"/>
              </a:ext>
            </a:extLst>
          </p:cNvPr>
          <p:cNvSpPr txBox="1"/>
          <p:nvPr/>
        </p:nvSpPr>
        <p:spPr>
          <a:xfrm>
            <a:off x="736982" y="2424728"/>
            <a:ext cx="1123973" cy="369332"/>
          </a:xfrm>
          <a:prstGeom prst="rect">
            <a:avLst/>
          </a:prstGeom>
          <a:noFill/>
        </p:spPr>
        <p:txBody>
          <a:bodyPr wrap="square">
            <a:spAutoFit/>
          </a:bodyPr>
          <a:lstStyle/>
          <a:p>
            <a:pPr marL="0" indent="0">
              <a:buNone/>
            </a:pPr>
            <a:r>
              <a:rPr lang="en-US" b="1" dirty="0">
                <a:latin typeface="Arial" pitchFamily="34" charset="0"/>
                <a:ea typeface="Arial" pitchFamily="34" charset="-122"/>
                <a:cs typeface="Arial" pitchFamily="34" charset="-120"/>
              </a:rPr>
              <a:t>Week 1</a:t>
            </a:r>
            <a:endParaRPr lang="en-US" dirty="0"/>
          </a:p>
        </p:txBody>
      </p:sp>
      <p:sp>
        <p:nvSpPr>
          <p:cNvPr id="113" name="TextBox 112">
            <a:extLst>
              <a:ext uri="{FF2B5EF4-FFF2-40B4-BE49-F238E27FC236}">
                <a16:creationId xmlns:a16="http://schemas.microsoft.com/office/drawing/2014/main" id="{62B0B282-8BD0-E260-422B-2C79540D1734}"/>
              </a:ext>
            </a:extLst>
          </p:cNvPr>
          <p:cNvSpPr txBox="1"/>
          <p:nvPr/>
        </p:nvSpPr>
        <p:spPr>
          <a:xfrm>
            <a:off x="2622573" y="2424728"/>
            <a:ext cx="1117760" cy="369332"/>
          </a:xfrm>
          <a:prstGeom prst="rect">
            <a:avLst/>
          </a:prstGeom>
          <a:noFill/>
        </p:spPr>
        <p:txBody>
          <a:bodyPr wrap="square">
            <a:spAutoFit/>
          </a:bodyPr>
          <a:lstStyle/>
          <a:p>
            <a:pPr marL="0" indent="0">
              <a:buNone/>
            </a:pPr>
            <a:r>
              <a:rPr lang="en-US" sz="1800" b="1" dirty="0">
                <a:latin typeface="Arial" pitchFamily="34" charset="0"/>
                <a:ea typeface="Arial" pitchFamily="34" charset="-122"/>
                <a:cs typeface="Arial" pitchFamily="34" charset="-120"/>
              </a:rPr>
              <a:t>Week 2</a:t>
            </a:r>
            <a:endParaRPr lang="en-US" sz="1800" dirty="0"/>
          </a:p>
        </p:txBody>
      </p:sp>
      <p:sp>
        <p:nvSpPr>
          <p:cNvPr id="115" name="TextBox 114">
            <a:extLst>
              <a:ext uri="{FF2B5EF4-FFF2-40B4-BE49-F238E27FC236}">
                <a16:creationId xmlns:a16="http://schemas.microsoft.com/office/drawing/2014/main" id="{ED5A9B29-9F7B-B211-A014-68E74188067C}"/>
              </a:ext>
            </a:extLst>
          </p:cNvPr>
          <p:cNvSpPr txBox="1"/>
          <p:nvPr/>
        </p:nvSpPr>
        <p:spPr>
          <a:xfrm>
            <a:off x="4623273" y="2415856"/>
            <a:ext cx="973963" cy="369332"/>
          </a:xfrm>
          <a:prstGeom prst="rect">
            <a:avLst/>
          </a:prstGeom>
          <a:noFill/>
        </p:spPr>
        <p:txBody>
          <a:bodyPr wrap="square">
            <a:spAutoFit/>
          </a:bodyPr>
          <a:lstStyle/>
          <a:p>
            <a:pPr marL="0" indent="0">
              <a:buNone/>
            </a:pPr>
            <a:r>
              <a:rPr lang="en-US" sz="1800" b="1" dirty="0">
                <a:latin typeface="Arial" pitchFamily="34" charset="0"/>
                <a:ea typeface="Arial" pitchFamily="34" charset="-122"/>
                <a:cs typeface="Arial" pitchFamily="34" charset="-120"/>
              </a:rPr>
              <a:t>Week 3</a:t>
            </a:r>
            <a:endParaRPr lang="en-US" sz="1800" dirty="0"/>
          </a:p>
        </p:txBody>
      </p:sp>
      <p:sp>
        <p:nvSpPr>
          <p:cNvPr id="117" name="TextBox 116">
            <a:extLst>
              <a:ext uri="{FF2B5EF4-FFF2-40B4-BE49-F238E27FC236}">
                <a16:creationId xmlns:a16="http://schemas.microsoft.com/office/drawing/2014/main" id="{375D167F-CEA7-5C95-B678-345F842135EC}"/>
              </a:ext>
            </a:extLst>
          </p:cNvPr>
          <p:cNvSpPr txBox="1"/>
          <p:nvPr/>
        </p:nvSpPr>
        <p:spPr>
          <a:xfrm>
            <a:off x="3950208" y="4341901"/>
            <a:ext cx="2283737" cy="646331"/>
          </a:xfrm>
          <a:prstGeom prst="rect">
            <a:avLst/>
          </a:prstGeom>
          <a:noFill/>
        </p:spPr>
        <p:txBody>
          <a:bodyPr wrap="square">
            <a:spAutoFit/>
          </a:bodyPr>
          <a:lstStyle/>
          <a:p>
            <a:pPr marL="0" indent="0" algn="ctr">
              <a:buNone/>
            </a:pPr>
            <a:r>
              <a:rPr lang="en-US" b="1" dirty="0">
                <a:latin typeface="Arial" pitchFamily="34" charset="0"/>
                <a:cs typeface="Arial" pitchFamily="34" charset="-120"/>
              </a:rPr>
              <a:t>Make Your Quit Plan </a:t>
            </a:r>
            <a:endParaRPr lang="en-US" sz="1800" dirty="0"/>
          </a:p>
        </p:txBody>
      </p:sp>
      <p:sp>
        <p:nvSpPr>
          <p:cNvPr id="119" name="TextBox 118">
            <a:extLst>
              <a:ext uri="{FF2B5EF4-FFF2-40B4-BE49-F238E27FC236}">
                <a16:creationId xmlns:a16="http://schemas.microsoft.com/office/drawing/2014/main" id="{14B3DC07-826E-59DF-F7E5-09CD4A2BBBEF}"/>
              </a:ext>
            </a:extLst>
          </p:cNvPr>
          <p:cNvSpPr txBox="1"/>
          <p:nvPr/>
        </p:nvSpPr>
        <p:spPr>
          <a:xfrm>
            <a:off x="8579519" y="2414696"/>
            <a:ext cx="1161288" cy="383407"/>
          </a:xfrm>
          <a:prstGeom prst="rect">
            <a:avLst/>
          </a:prstGeom>
          <a:noFill/>
        </p:spPr>
        <p:txBody>
          <a:bodyPr wrap="square">
            <a:spAutoFit/>
          </a:bodyPr>
          <a:lstStyle/>
          <a:p>
            <a:pPr marL="0" indent="0">
              <a:buNone/>
            </a:pPr>
            <a:r>
              <a:rPr lang="en-US" sz="1800" b="1" dirty="0">
                <a:latin typeface="Arial" pitchFamily="34" charset="0"/>
                <a:ea typeface="Arial" pitchFamily="34" charset="-122"/>
                <a:cs typeface="Arial" pitchFamily="34" charset="-120"/>
              </a:rPr>
              <a:t>Week 5</a:t>
            </a:r>
            <a:endParaRPr lang="en-US" sz="1800" dirty="0"/>
          </a:p>
        </p:txBody>
      </p:sp>
      <p:sp>
        <p:nvSpPr>
          <p:cNvPr id="121" name="TextBox 120">
            <a:extLst>
              <a:ext uri="{FF2B5EF4-FFF2-40B4-BE49-F238E27FC236}">
                <a16:creationId xmlns:a16="http://schemas.microsoft.com/office/drawing/2014/main" id="{F172E026-79A3-BCF5-DBF2-E82B0863B76D}"/>
              </a:ext>
            </a:extLst>
          </p:cNvPr>
          <p:cNvSpPr txBox="1"/>
          <p:nvPr/>
        </p:nvSpPr>
        <p:spPr>
          <a:xfrm>
            <a:off x="6578853" y="2544898"/>
            <a:ext cx="1275843" cy="369332"/>
          </a:xfrm>
          <a:prstGeom prst="rect">
            <a:avLst/>
          </a:prstGeom>
          <a:noFill/>
        </p:spPr>
        <p:txBody>
          <a:bodyPr wrap="square">
            <a:spAutoFit/>
          </a:bodyPr>
          <a:lstStyle/>
          <a:p>
            <a:pPr marL="0" indent="0">
              <a:buNone/>
            </a:pPr>
            <a:r>
              <a:rPr lang="en-US" sz="1800" b="1" dirty="0">
                <a:latin typeface="Arial" pitchFamily="34" charset="0"/>
                <a:ea typeface="Arial" pitchFamily="34" charset="-122"/>
                <a:cs typeface="Arial" pitchFamily="34" charset="-120"/>
              </a:rPr>
              <a:t>Week 4</a:t>
            </a:r>
            <a:endParaRPr lang="en-US" sz="1800" dirty="0"/>
          </a:p>
        </p:txBody>
      </p:sp>
      <p:sp>
        <p:nvSpPr>
          <p:cNvPr id="123" name="TextBox 122">
            <a:extLst>
              <a:ext uri="{FF2B5EF4-FFF2-40B4-BE49-F238E27FC236}">
                <a16:creationId xmlns:a16="http://schemas.microsoft.com/office/drawing/2014/main" id="{A6827D3C-B98C-305E-1359-A05CD155601B}"/>
              </a:ext>
            </a:extLst>
          </p:cNvPr>
          <p:cNvSpPr txBox="1"/>
          <p:nvPr/>
        </p:nvSpPr>
        <p:spPr>
          <a:xfrm>
            <a:off x="10516247" y="2387885"/>
            <a:ext cx="1084626" cy="369332"/>
          </a:xfrm>
          <a:prstGeom prst="rect">
            <a:avLst/>
          </a:prstGeom>
          <a:noFill/>
        </p:spPr>
        <p:txBody>
          <a:bodyPr wrap="square">
            <a:spAutoFit/>
          </a:bodyPr>
          <a:lstStyle/>
          <a:p>
            <a:pPr marL="0" indent="0">
              <a:buNone/>
            </a:pPr>
            <a:r>
              <a:rPr lang="en-US" sz="1800" b="1" dirty="0">
                <a:latin typeface="Arial" pitchFamily="34" charset="0"/>
                <a:ea typeface="Arial" pitchFamily="34" charset="-122"/>
                <a:cs typeface="Arial" pitchFamily="34" charset="-120"/>
              </a:rPr>
              <a:t>Week 6</a:t>
            </a:r>
            <a:endParaRPr lang="en-US" sz="1800" dirty="0"/>
          </a:p>
        </p:txBody>
      </p:sp>
      <p:sp>
        <p:nvSpPr>
          <p:cNvPr id="125" name="TextBox 124">
            <a:extLst>
              <a:ext uri="{FF2B5EF4-FFF2-40B4-BE49-F238E27FC236}">
                <a16:creationId xmlns:a16="http://schemas.microsoft.com/office/drawing/2014/main" id="{D201AC07-B883-96C5-0095-A6D5DA910460}"/>
              </a:ext>
            </a:extLst>
          </p:cNvPr>
          <p:cNvSpPr txBox="1"/>
          <p:nvPr/>
        </p:nvSpPr>
        <p:spPr>
          <a:xfrm>
            <a:off x="213704" y="4290833"/>
            <a:ext cx="1839906" cy="646331"/>
          </a:xfrm>
          <a:prstGeom prst="rect">
            <a:avLst/>
          </a:prstGeom>
          <a:noFill/>
        </p:spPr>
        <p:txBody>
          <a:bodyPr wrap="square">
            <a:spAutoFit/>
          </a:bodyPr>
          <a:lstStyle/>
          <a:p>
            <a:pPr marL="0" indent="0" algn="ctr">
              <a:buNone/>
            </a:pPr>
            <a:r>
              <a:rPr lang="en-US" b="1" dirty="0">
                <a:latin typeface="Arial" pitchFamily="34" charset="0"/>
                <a:cs typeface="Arial" pitchFamily="34" charset="-120"/>
              </a:rPr>
              <a:t>Know Your Smoking</a:t>
            </a:r>
            <a:endParaRPr lang="en-US" sz="1800" dirty="0"/>
          </a:p>
        </p:txBody>
      </p:sp>
      <p:sp>
        <p:nvSpPr>
          <p:cNvPr id="127" name="TextBox 126">
            <a:extLst>
              <a:ext uri="{FF2B5EF4-FFF2-40B4-BE49-F238E27FC236}">
                <a16:creationId xmlns:a16="http://schemas.microsoft.com/office/drawing/2014/main" id="{A6F416D1-8F05-556A-2F22-504358D23242}"/>
              </a:ext>
            </a:extLst>
          </p:cNvPr>
          <p:cNvSpPr txBox="1"/>
          <p:nvPr/>
        </p:nvSpPr>
        <p:spPr>
          <a:xfrm>
            <a:off x="2326045" y="4331779"/>
            <a:ext cx="1591056" cy="646331"/>
          </a:xfrm>
          <a:prstGeom prst="rect">
            <a:avLst/>
          </a:prstGeom>
          <a:noFill/>
        </p:spPr>
        <p:txBody>
          <a:bodyPr wrap="square">
            <a:spAutoFit/>
          </a:bodyPr>
          <a:lstStyle/>
          <a:p>
            <a:pPr marL="0" indent="0" algn="ctr">
              <a:buNone/>
            </a:pPr>
            <a:r>
              <a:rPr lang="en-US" sz="1800" b="1" dirty="0">
                <a:latin typeface="Arial" pitchFamily="34" charset="0"/>
                <a:cs typeface="Arial" pitchFamily="34" charset="-120"/>
              </a:rPr>
              <a:t>Know Your </a:t>
            </a:r>
            <a:r>
              <a:rPr lang="en-US" b="1" dirty="0">
                <a:latin typeface="Arial" pitchFamily="34" charset="0"/>
                <a:cs typeface="Arial" pitchFamily="34" charset="-120"/>
              </a:rPr>
              <a:t>Triggers</a:t>
            </a:r>
            <a:endParaRPr lang="en-US" sz="1800" dirty="0"/>
          </a:p>
        </p:txBody>
      </p:sp>
      <p:sp>
        <p:nvSpPr>
          <p:cNvPr id="129" name="TextBox 128">
            <a:extLst>
              <a:ext uri="{FF2B5EF4-FFF2-40B4-BE49-F238E27FC236}">
                <a16:creationId xmlns:a16="http://schemas.microsoft.com/office/drawing/2014/main" id="{1B1E76D9-6D5F-93E7-E432-C821B4C78C6B}"/>
              </a:ext>
            </a:extLst>
          </p:cNvPr>
          <p:cNvSpPr txBox="1"/>
          <p:nvPr/>
        </p:nvSpPr>
        <p:spPr>
          <a:xfrm>
            <a:off x="6102592" y="4356098"/>
            <a:ext cx="1956816" cy="646331"/>
          </a:xfrm>
          <a:prstGeom prst="rect">
            <a:avLst/>
          </a:prstGeom>
          <a:noFill/>
        </p:spPr>
        <p:txBody>
          <a:bodyPr wrap="square">
            <a:spAutoFit/>
          </a:bodyPr>
          <a:lstStyle/>
          <a:p>
            <a:pPr marL="0" indent="0" algn="ctr">
              <a:buNone/>
            </a:pPr>
            <a:r>
              <a:rPr lang="en-US" b="1" dirty="0">
                <a:latin typeface="Arial" pitchFamily="34" charset="0"/>
                <a:cs typeface="Arial" pitchFamily="34" charset="-120"/>
              </a:rPr>
              <a:t>Beat The Craving</a:t>
            </a:r>
            <a:endParaRPr lang="en-US" sz="1800" dirty="0"/>
          </a:p>
        </p:txBody>
      </p:sp>
      <p:sp>
        <p:nvSpPr>
          <p:cNvPr id="131" name="TextBox 130">
            <a:extLst>
              <a:ext uri="{FF2B5EF4-FFF2-40B4-BE49-F238E27FC236}">
                <a16:creationId xmlns:a16="http://schemas.microsoft.com/office/drawing/2014/main" id="{9B5B709F-29A4-15D5-AFED-37955A584509}"/>
              </a:ext>
            </a:extLst>
          </p:cNvPr>
          <p:cNvSpPr txBox="1"/>
          <p:nvPr/>
        </p:nvSpPr>
        <p:spPr>
          <a:xfrm>
            <a:off x="6012670" y="3641923"/>
            <a:ext cx="2164231" cy="646331"/>
          </a:xfrm>
          <a:prstGeom prst="rect">
            <a:avLst/>
          </a:prstGeom>
          <a:noFill/>
        </p:spPr>
        <p:txBody>
          <a:bodyPr wrap="square">
            <a:spAutoFit/>
          </a:bodyPr>
          <a:lstStyle/>
          <a:p>
            <a:pPr marL="0" indent="0" algn="ctr">
              <a:buNone/>
            </a:pPr>
            <a:r>
              <a:rPr lang="en-US" sz="1800" b="1" dirty="0">
                <a:latin typeface="Arial" pitchFamily="34" charset="0"/>
                <a:cs typeface="Arial" pitchFamily="34" charset="-120"/>
              </a:rPr>
              <a:t>Craving Challenge</a:t>
            </a:r>
            <a:endParaRPr lang="en-US" sz="1800" dirty="0"/>
          </a:p>
        </p:txBody>
      </p:sp>
      <p:sp>
        <p:nvSpPr>
          <p:cNvPr id="133" name="TextBox 132">
            <a:extLst>
              <a:ext uri="{FF2B5EF4-FFF2-40B4-BE49-F238E27FC236}">
                <a16:creationId xmlns:a16="http://schemas.microsoft.com/office/drawing/2014/main" id="{60CBDFB3-4071-A0B2-A783-ACEFA5FF9879}"/>
              </a:ext>
            </a:extLst>
          </p:cNvPr>
          <p:cNvSpPr txBox="1"/>
          <p:nvPr/>
        </p:nvSpPr>
        <p:spPr>
          <a:xfrm>
            <a:off x="8205712" y="4369481"/>
            <a:ext cx="1847088" cy="369332"/>
          </a:xfrm>
          <a:prstGeom prst="rect">
            <a:avLst/>
          </a:prstGeom>
          <a:noFill/>
        </p:spPr>
        <p:txBody>
          <a:bodyPr wrap="square">
            <a:spAutoFit/>
          </a:bodyPr>
          <a:lstStyle/>
          <a:p>
            <a:pPr marL="0" indent="0" algn="ctr">
              <a:buNone/>
            </a:pPr>
            <a:r>
              <a:rPr lang="en-US" sz="1800" b="1" dirty="0">
                <a:latin typeface="Arial" pitchFamily="34" charset="0"/>
                <a:cs typeface="Arial" pitchFamily="34" charset="-120"/>
              </a:rPr>
              <a:t>Quit Together</a:t>
            </a:r>
            <a:endParaRPr lang="en-US" sz="1800" dirty="0"/>
          </a:p>
        </p:txBody>
      </p:sp>
      <p:sp>
        <p:nvSpPr>
          <p:cNvPr id="135" name="TextBox 134">
            <a:extLst>
              <a:ext uri="{FF2B5EF4-FFF2-40B4-BE49-F238E27FC236}">
                <a16:creationId xmlns:a16="http://schemas.microsoft.com/office/drawing/2014/main" id="{01E4B379-755C-0CB2-9BF5-54D1659E46C0}"/>
              </a:ext>
            </a:extLst>
          </p:cNvPr>
          <p:cNvSpPr txBox="1"/>
          <p:nvPr/>
        </p:nvSpPr>
        <p:spPr>
          <a:xfrm>
            <a:off x="4110669" y="3616666"/>
            <a:ext cx="2027796" cy="369320"/>
          </a:xfrm>
          <a:prstGeom prst="rect">
            <a:avLst/>
          </a:prstGeom>
          <a:noFill/>
        </p:spPr>
        <p:txBody>
          <a:bodyPr wrap="square">
            <a:spAutoFit/>
          </a:bodyPr>
          <a:lstStyle/>
          <a:p>
            <a:pPr marL="0" indent="0" algn="ctr">
              <a:buNone/>
            </a:pPr>
            <a:r>
              <a:rPr lang="en-US" sz="1800" b="1" dirty="0">
                <a:latin typeface="Arial" pitchFamily="34" charset="0"/>
                <a:cs typeface="Arial" pitchFamily="34" charset="-120"/>
              </a:rPr>
              <a:t>Quit Planning</a:t>
            </a:r>
            <a:endParaRPr lang="en-US" sz="1800" dirty="0"/>
          </a:p>
        </p:txBody>
      </p:sp>
      <p:sp>
        <p:nvSpPr>
          <p:cNvPr id="139" name="TextBox 138">
            <a:extLst>
              <a:ext uri="{FF2B5EF4-FFF2-40B4-BE49-F238E27FC236}">
                <a16:creationId xmlns:a16="http://schemas.microsoft.com/office/drawing/2014/main" id="{8F28A406-BD07-51F2-EDE8-F1341ACA6462}"/>
              </a:ext>
            </a:extLst>
          </p:cNvPr>
          <p:cNvSpPr txBox="1"/>
          <p:nvPr/>
        </p:nvSpPr>
        <p:spPr>
          <a:xfrm>
            <a:off x="10194042" y="4315277"/>
            <a:ext cx="1819009" cy="646331"/>
          </a:xfrm>
          <a:prstGeom prst="rect">
            <a:avLst/>
          </a:prstGeom>
          <a:noFill/>
        </p:spPr>
        <p:txBody>
          <a:bodyPr wrap="square">
            <a:spAutoFit/>
          </a:bodyPr>
          <a:lstStyle/>
          <a:p>
            <a:pPr marL="0" indent="0" algn="ctr">
              <a:buNone/>
            </a:pPr>
            <a:r>
              <a:rPr lang="en-US" b="1" dirty="0">
                <a:latin typeface="Arial" pitchFamily="34" charset="0"/>
                <a:cs typeface="Arial" pitchFamily="34" charset="-120"/>
              </a:rPr>
              <a:t>Stay Smoke-Free</a:t>
            </a:r>
          </a:p>
        </p:txBody>
      </p:sp>
      <p:sp>
        <p:nvSpPr>
          <p:cNvPr id="141" name="TextBox 140">
            <a:extLst>
              <a:ext uri="{FF2B5EF4-FFF2-40B4-BE49-F238E27FC236}">
                <a16:creationId xmlns:a16="http://schemas.microsoft.com/office/drawing/2014/main" id="{D8CD961A-FADD-257C-0584-6A564F4BC189}"/>
              </a:ext>
            </a:extLst>
          </p:cNvPr>
          <p:cNvSpPr txBox="1"/>
          <p:nvPr/>
        </p:nvSpPr>
        <p:spPr>
          <a:xfrm>
            <a:off x="10062657" y="3593201"/>
            <a:ext cx="1991805" cy="646331"/>
          </a:xfrm>
          <a:prstGeom prst="rect">
            <a:avLst/>
          </a:prstGeom>
          <a:noFill/>
        </p:spPr>
        <p:txBody>
          <a:bodyPr wrap="square">
            <a:spAutoFit/>
          </a:bodyPr>
          <a:lstStyle/>
          <a:p>
            <a:pPr marL="0" indent="0" algn="ctr">
              <a:buNone/>
            </a:pPr>
            <a:r>
              <a:rPr lang="en-US" sz="1800" b="1" dirty="0">
                <a:latin typeface="Arial" pitchFamily="34" charset="0"/>
                <a:cs typeface="Arial" pitchFamily="34" charset="-120"/>
              </a:rPr>
              <a:t>Relapse Prevention</a:t>
            </a:r>
          </a:p>
        </p:txBody>
      </p:sp>
      <p:sp>
        <p:nvSpPr>
          <p:cNvPr id="142" name="TextBox 141">
            <a:extLst>
              <a:ext uri="{FF2B5EF4-FFF2-40B4-BE49-F238E27FC236}">
                <a16:creationId xmlns:a16="http://schemas.microsoft.com/office/drawing/2014/main" id="{15ABFEE8-A8C7-4F19-40E5-023F72771E5C}"/>
              </a:ext>
            </a:extLst>
          </p:cNvPr>
          <p:cNvSpPr txBox="1"/>
          <p:nvPr/>
        </p:nvSpPr>
        <p:spPr>
          <a:xfrm>
            <a:off x="278485" y="3547643"/>
            <a:ext cx="1819009" cy="646331"/>
          </a:xfrm>
          <a:prstGeom prst="rect">
            <a:avLst/>
          </a:prstGeom>
          <a:noFill/>
        </p:spPr>
        <p:txBody>
          <a:bodyPr wrap="square">
            <a:spAutoFit/>
          </a:bodyPr>
          <a:lstStyle/>
          <a:p>
            <a:pPr marL="0" indent="0" algn="ctr">
              <a:buNone/>
            </a:pPr>
            <a:r>
              <a:rPr lang="en-US" b="1" dirty="0">
                <a:latin typeface="Arial" pitchFamily="34" charset="0"/>
                <a:cs typeface="Arial" pitchFamily="34" charset="-120"/>
              </a:rPr>
              <a:t>Self-Awareness</a:t>
            </a:r>
          </a:p>
        </p:txBody>
      </p:sp>
      <p:sp>
        <p:nvSpPr>
          <p:cNvPr id="144" name="TextBox 143">
            <a:extLst>
              <a:ext uri="{FF2B5EF4-FFF2-40B4-BE49-F238E27FC236}">
                <a16:creationId xmlns:a16="http://schemas.microsoft.com/office/drawing/2014/main" id="{C8766A33-F6DA-2FE5-80B5-C9CB50784091}"/>
              </a:ext>
            </a:extLst>
          </p:cNvPr>
          <p:cNvSpPr txBox="1"/>
          <p:nvPr/>
        </p:nvSpPr>
        <p:spPr>
          <a:xfrm>
            <a:off x="2141324" y="3540641"/>
            <a:ext cx="1942038" cy="646331"/>
          </a:xfrm>
          <a:prstGeom prst="rect">
            <a:avLst/>
          </a:prstGeom>
          <a:noFill/>
        </p:spPr>
        <p:txBody>
          <a:bodyPr wrap="square">
            <a:spAutoFit/>
          </a:bodyPr>
          <a:lstStyle/>
          <a:p>
            <a:pPr marL="0" indent="0" algn="ctr">
              <a:buNone/>
            </a:pPr>
            <a:r>
              <a:rPr lang="en-US" b="1" dirty="0">
                <a:latin typeface="Arial" pitchFamily="34" charset="0"/>
                <a:cs typeface="Arial" pitchFamily="34" charset="-120"/>
              </a:rPr>
              <a:t>Trigger Mapping</a:t>
            </a:r>
            <a:endParaRPr lang="en-US" sz="1800" b="1" dirty="0">
              <a:latin typeface="Arial" pitchFamily="34" charset="0"/>
              <a:cs typeface="Arial" pitchFamily="34" charset="-12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5">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12188952" cy="164592"/>
          </a:xfrm>
          <a:prstGeom prst="rect">
            <a:avLst/>
          </a:prstGeom>
          <a:solidFill>
            <a:srgbClr val="E63946"/>
          </a:solidFill>
          <a:ln w="12700">
            <a:solidFill>
              <a:srgbClr val="E63946"/>
            </a:solidFill>
            <a:prstDash val="solid"/>
          </a:ln>
        </p:spPr>
        <p:txBody>
          <a:bodyPr/>
          <a:lstStyle/>
          <a:p>
            <a:endParaRPr lang="en-IN"/>
          </a:p>
        </p:txBody>
      </p:sp>
      <p:sp>
        <p:nvSpPr>
          <p:cNvPr id="3" name="Text 1"/>
          <p:cNvSpPr txBox="1"/>
          <p:nvPr/>
        </p:nvSpPr>
        <p:spPr>
          <a:xfrm>
            <a:off x="181492" y="513805"/>
            <a:ext cx="8229600" cy="616776"/>
          </a:xfrm>
          <a:prstGeom prst="rect">
            <a:avLst/>
          </a:prstGeom>
          <a:noFill/>
          <a:ln/>
        </p:spPr>
        <p:txBody>
          <a:bodyPr wrap="square" lIns="0" tIns="0" rIns="0" bIns="0" rtlCol="0" anchor="ctr"/>
          <a:lstStyle/>
          <a:p>
            <a:pPr marL="0" indent="0">
              <a:buNone/>
            </a:pPr>
            <a:r>
              <a:rPr lang="en-IN" sz="2800" b="1" dirty="0">
                <a:solidFill>
                  <a:srgbClr val="0B1F3A"/>
                </a:solidFill>
                <a:latin typeface="Arial" pitchFamily="34" charset="0"/>
                <a:ea typeface="Arial" pitchFamily="34" charset="-122"/>
                <a:cs typeface="Arial" pitchFamily="34" charset="-120"/>
              </a:rPr>
              <a:t>RATIONAL FOR CAMPAIGN</a:t>
            </a:r>
          </a:p>
          <a:p>
            <a:pPr marL="0" indent="0">
              <a:buNone/>
            </a:pPr>
            <a:r>
              <a:rPr lang="en-IN" sz="2800" b="1" dirty="0">
                <a:solidFill>
                  <a:srgbClr val="0B1F3A"/>
                </a:solidFill>
                <a:latin typeface="Arial" pitchFamily="34" charset="0"/>
                <a:ea typeface="Arial" pitchFamily="34" charset="-122"/>
                <a:cs typeface="Arial" pitchFamily="34" charset="-120"/>
              </a:rPr>
              <a:t>W</a:t>
            </a:r>
            <a:r>
              <a:rPr lang="en-US" sz="2800" b="1" dirty="0">
                <a:solidFill>
                  <a:srgbClr val="0B1F3A"/>
                </a:solidFill>
                <a:latin typeface="Arial" pitchFamily="34" charset="0"/>
                <a:ea typeface="Arial" pitchFamily="34" charset="-122"/>
                <a:cs typeface="Arial" pitchFamily="34" charset="-120"/>
              </a:rPr>
              <a:t>h</a:t>
            </a:r>
            <a:r>
              <a:rPr lang="en-IN" sz="2800" b="1" dirty="0">
                <a:solidFill>
                  <a:srgbClr val="0B1F3A"/>
                </a:solidFill>
                <a:latin typeface="Arial" pitchFamily="34" charset="0"/>
                <a:ea typeface="Arial" pitchFamily="34" charset="-122"/>
                <a:cs typeface="Arial" pitchFamily="34" charset="-120"/>
              </a:rPr>
              <a:t>y</a:t>
            </a:r>
            <a:r>
              <a:rPr lang="en-US" sz="2800" b="1" dirty="0">
                <a:solidFill>
                  <a:srgbClr val="0B1F3A"/>
                </a:solidFill>
                <a:latin typeface="Arial" pitchFamily="34" charset="0"/>
                <a:ea typeface="Arial" pitchFamily="34" charset="-122"/>
                <a:cs typeface="Arial" pitchFamily="34" charset="-120"/>
              </a:rPr>
              <a:t> London?</a:t>
            </a:r>
            <a:endParaRPr lang="en-US" sz="2800" dirty="0"/>
          </a:p>
        </p:txBody>
      </p:sp>
      <p:sp>
        <p:nvSpPr>
          <p:cNvPr id="5" name="Shape 2"/>
          <p:cNvSpPr/>
          <p:nvPr/>
        </p:nvSpPr>
        <p:spPr>
          <a:xfrm>
            <a:off x="155448" y="1430310"/>
            <a:ext cx="11881104" cy="411684"/>
          </a:xfrm>
          <a:prstGeom prst="roundRect">
            <a:avLst>
              <a:gd name="adj" fmla="val 4878"/>
            </a:avLst>
          </a:prstGeom>
          <a:solidFill>
            <a:srgbClr val="FFFFFF"/>
          </a:solidFill>
          <a:ln w="12700">
            <a:solidFill>
              <a:srgbClr val="FFFFFF"/>
            </a:solidFill>
            <a:prstDash val="solid"/>
          </a:ln>
        </p:spPr>
        <p:txBody>
          <a:bodyPr/>
          <a:lstStyle/>
          <a:p>
            <a:endParaRPr lang="en-IN"/>
          </a:p>
        </p:txBody>
      </p:sp>
      <p:sp>
        <p:nvSpPr>
          <p:cNvPr id="13" name="Shape 10"/>
          <p:cNvSpPr/>
          <p:nvPr/>
        </p:nvSpPr>
        <p:spPr>
          <a:xfrm>
            <a:off x="164592" y="2558366"/>
            <a:ext cx="5367528" cy="3395427"/>
          </a:xfrm>
          <a:prstGeom prst="roundRect">
            <a:avLst>
              <a:gd name="adj" fmla="val 4878"/>
            </a:avLst>
          </a:prstGeom>
          <a:solidFill>
            <a:srgbClr val="FFFFFF"/>
          </a:solidFill>
          <a:ln w="12700">
            <a:solidFill>
              <a:srgbClr val="FFFFFF"/>
            </a:solidFill>
            <a:prstDash val="solid"/>
          </a:ln>
        </p:spPr>
        <p:txBody>
          <a:bodyPr/>
          <a:lstStyle/>
          <a:p>
            <a:endParaRPr lang="en-IN" dirty="0"/>
          </a:p>
        </p:txBody>
      </p:sp>
      <p:sp>
        <p:nvSpPr>
          <p:cNvPr id="7" name="Text 4"/>
          <p:cNvSpPr txBox="1"/>
          <p:nvPr/>
        </p:nvSpPr>
        <p:spPr>
          <a:xfrm>
            <a:off x="222884" y="2596640"/>
            <a:ext cx="4461673" cy="429624"/>
          </a:xfrm>
          <a:prstGeom prst="rect">
            <a:avLst/>
          </a:prstGeom>
          <a:noFill/>
          <a:ln/>
        </p:spPr>
        <p:txBody>
          <a:bodyPr wrap="square" lIns="0" tIns="0" rIns="0" bIns="0" rtlCol="0" anchor="t"/>
          <a:lstStyle/>
          <a:p>
            <a:pPr marL="0" indent="0">
              <a:buNone/>
            </a:pPr>
            <a:r>
              <a:rPr lang="en-US" sz="2400" b="1" dirty="0">
                <a:solidFill>
                  <a:srgbClr val="E63946"/>
                </a:solidFill>
                <a:latin typeface="Arial" pitchFamily="34" charset="0"/>
                <a:ea typeface="Arial" pitchFamily="34" charset="-122"/>
                <a:cs typeface="Arial" pitchFamily="34" charset="-120"/>
              </a:rPr>
              <a:t>10.2%</a:t>
            </a:r>
            <a:endParaRPr lang="en-US" sz="2400" dirty="0"/>
          </a:p>
        </p:txBody>
      </p:sp>
      <p:sp>
        <p:nvSpPr>
          <p:cNvPr id="15" name="Text 12"/>
          <p:cNvSpPr txBox="1"/>
          <p:nvPr/>
        </p:nvSpPr>
        <p:spPr>
          <a:xfrm>
            <a:off x="222884" y="3356017"/>
            <a:ext cx="4461673" cy="440013"/>
          </a:xfrm>
          <a:prstGeom prst="rect">
            <a:avLst/>
          </a:prstGeom>
          <a:noFill/>
          <a:ln/>
        </p:spPr>
        <p:txBody>
          <a:bodyPr wrap="square" lIns="0" tIns="0" rIns="0" bIns="0" rtlCol="0" anchor="t"/>
          <a:lstStyle/>
          <a:p>
            <a:r>
              <a:rPr lang="en-IN" sz="2400" b="1" dirty="0">
                <a:solidFill>
                  <a:schemeClr val="accent1">
                    <a:lumMod val="75000"/>
                  </a:schemeClr>
                </a:solidFill>
                <a:latin typeface="Arial" pitchFamily="34" charset="0"/>
                <a:cs typeface="Arial" pitchFamily="34" charset="-120"/>
              </a:rPr>
              <a:t>£7.3bn</a:t>
            </a:r>
          </a:p>
          <a:p>
            <a:pPr marL="0" indent="0">
              <a:buNone/>
            </a:pPr>
            <a:endParaRPr lang="en-US" sz="3000" dirty="0"/>
          </a:p>
        </p:txBody>
      </p:sp>
      <p:sp>
        <p:nvSpPr>
          <p:cNvPr id="16" name="Text 13"/>
          <p:cNvSpPr txBox="1"/>
          <p:nvPr/>
        </p:nvSpPr>
        <p:spPr>
          <a:xfrm>
            <a:off x="222884" y="3814387"/>
            <a:ext cx="5218806" cy="752026"/>
          </a:xfrm>
          <a:prstGeom prst="rect">
            <a:avLst/>
          </a:prstGeom>
          <a:noFill/>
          <a:ln/>
        </p:spPr>
        <p:txBody>
          <a:bodyPr wrap="square" lIns="0" tIns="0" rIns="0" bIns="0" rtlCol="0" anchor="t"/>
          <a:lstStyle/>
          <a:p>
            <a:pPr>
              <a:lnSpc>
                <a:spcPct val="150000"/>
              </a:lnSpc>
            </a:pPr>
            <a:r>
              <a:rPr lang="en-US" dirty="0"/>
              <a:t>Estimated annual cost of smoking in London (</a:t>
            </a:r>
            <a:r>
              <a:rPr lang="en-IN" dirty="0"/>
              <a:t>London Tobacco Alliance, 2024)</a:t>
            </a:r>
            <a:endParaRPr lang="en-US" dirty="0"/>
          </a:p>
        </p:txBody>
      </p:sp>
      <p:sp>
        <p:nvSpPr>
          <p:cNvPr id="19" name="Text 16"/>
          <p:cNvSpPr txBox="1"/>
          <p:nvPr/>
        </p:nvSpPr>
        <p:spPr>
          <a:xfrm>
            <a:off x="222884" y="4641755"/>
            <a:ext cx="4461673" cy="492236"/>
          </a:xfrm>
          <a:prstGeom prst="rect">
            <a:avLst/>
          </a:prstGeom>
          <a:noFill/>
          <a:ln/>
        </p:spPr>
        <p:txBody>
          <a:bodyPr wrap="square" lIns="0" tIns="0" rIns="0" bIns="0" rtlCol="0" anchor="t"/>
          <a:lstStyle/>
          <a:p>
            <a:pPr marL="0" indent="0">
              <a:buNone/>
            </a:pPr>
            <a:r>
              <a:rPr lang="en-US" sz="2400" b="1" dirty="0">
                <a:solidFill>
                  <a:srgbClr val="F4A261"/>
                </a:solidFill>
                <a:latin typeface="Arial" pitchFamily="34" charset="0"/>
                <a:cs typeface="Arial" pitchFamily="34" charset="-120"/>
              </a:rPr>
              <a:t>4300+</a:t>
            </a:r>
            <a:endParaRPr lang="en-US" sz="2400" dirty="0"/>
          </a:p>
        </p:txBody>
      </p:sp>
      <p:sp>
        <p:nvSpPr>
          <p:cNvPr id="20" name="Text 17"/>
          <p:cNvSpPr txBox="1"/>
          <p:nvPr/>
        </p:nvSpPr>
        <p:spPr>
          <a:xfrm>
            <a:off x="181492" y="5003395"/>
            <a:ext cx="5350628" cy="655733"/>
          </a:xfrm>
          <a:prstGeom prst="rect">
            <a:avLst/>
          </a:prstGeom>
          <a:noFill/>
          <a:ln/>
        </p:spPr>
        <p:txBody>
          <a:bodyPr wrap="square" lIns="0" tIns="0" rIns="0" bIns="0" rtlCol="0" anchor="t"/>
          <a:lstStyle/>
          <a:p>
            <a:pPr>
              <a:lnSpc>
                <a:spcPct val="150000"/>
              </a:lnSpc>
            </a:pPr>
            <a:r>
              <a:rPr lang="en-US" dirty="0"/>
              <a:t>Estimated deaths due to smoking each year in London (</a:t>
            </a:r>
            <a:r>
              <a:rPr lang="en-IN" dirty="0"/>
              <a:t>London Tobacco Alliance, 2024)</a:t>
            </a:r>
            <a:endParaRPr lang="en-US" dirty="0"/>
          </a:p>
        </p:txBody>
      </p:sp>
      <p:sp>
        <p:nvSpPr>
          <p:cNvPr id="41" name="TextBox 40">
            <a:extLst>
              <a:ext uri="{FF2B5EF4-FFF2-40B4-BE49-F238E27FC236}">
                <a16:creationId xmlns:a16="http://schemas.microsoft.com/office/drawing/2014/main" id="{8E0C344D-7433-ACB6-A2C3-F7D5E558BA33}"/>
              </a:ext>
            </a:extLst>
          </p:cNvPr>
          <p:cNvSpPr txBox="1"/>
          <p:nvPr/>
        </p:nvSpPr>
        <p:spPr>
          <a:xfrm>
            <a:off x="155448" y="2956661"/>
            <a:ext cx="5367528" cy="369332"/>
          </a:xfrm>
          <a:prstGeom prst="rect">
            <a:avLst/>
          </a:prstGeom>
          <a:noFill/>
        </p:spPr>
        <p:txBody>
          <a:bodyPr wrap="square">
            <a:spAutoFit/>
          </a:bodyPr>
          <a:lstStyle/>
          <a:p>
            <a:r>
              <a:rPr lang="en-US" dirty="0"/>
              <a:t>Smokers in 2024 (</a:t>
            </a:r>
            <a:r>
              <a:rPr lang="en-IN" dirty="0"/>
              <a:t>State of London, 2026)</a:t>
            </a:r>
          </a:p>
        </p:txBody>
      </p:sp>
      <p:sp>
        <p:nvSpPr>
          <p:cNvPr id="54" name="TextBox 53">
            <a:extLst>
              <a:ext uri="{FF2B5EF4-FFF2-40B4-BE49-F238E27FC236}">
                <a16:creationId xmlns:a16="http://schemas.microsoft.com/office/drawing/2014/main" id="{1476CE06-CB61-8FBA-6D0A-FB20F1145E16}"/>
              </a:ext>
            </a:extLst>
          </p:cNvPr>
          <p:cNvSpPr txBox="1"/>
          <p:nvPr/>
        </p:nvSpPr>
        <p:spPr>
          <a:xfrm>
            <a:off x="155448" y="1430310"/>
            <a:ext cx="11845916" cy="646331"/>
          </a:xfrm>
          <a:prstGeom prst="rect">
            <a:avLst/>
          </a:prstGeom>
          <a:noFill/>
        </p:spPr>
        <p:txBody>
          <a:bodyPr wrap="square">
            <a:spAutoFit/>
          </a:bodyPr>
          <a:lstStyle/>
          <a:p>
            <a:r>
              <a:rPr lang="en-IN" sz="1800" dirty="0"/>
              <a:t>London remains above the Smoke Free 2030 ambition of below </a:t>
            </a:r>
            <a:r>
              <a:rPr lang="en-IN" dirty="0"/>
              <a:t>5% (OBE, 2022). </a:t>
            </a:r>
          </a:p>
          <a:p>
            <a:endParaRPr lang="en-IN" sz="1800" dirty="0"/>
          </a:p>
        </p:txBody>
      </p:sp>
      <p:pic>
        <p:nvPicPr>
          <p:cNvPr id="56" name="Picture 55">
            <a:extLst>
              <a:ext uri="{FF2B5EF4-FFF2-40B4-BE49-F238E27FC236}">
                <a16:creationId xmlns:a16="http://schemas.microsoft.com/office/drawing/2014/main" id="{5608B408-0D38-380F-B4EC-5EB953C69586}"/>
              </a:ext>
            </a:extLst>
          </p:cNvPr>
          <p:cNvPicPr>
            <a:picLocks noChangeAspect="1"/>
          </p:cNvPicPr>
          <p:nvPr/>
        </p:nvPicPr>
        <p:blipFill>
          <a:blip r:embed="rId3"/>
          <a:stretch>
            <a:fillRect/>
          </a:stretch>
        </p:blipFill>
        <p:spPr>
          <a:xfrm>
            <a:off x="5771855" y="2183595"/>
            <a:ext cx="6142328" cy="3617038"/>
          </a:xfrm>
          <a:prstGeom prst="rect">
            <a:avLst/>
          </a:prstGeom>
        </p:spPr>
      </p:pic>
      <p:sp>
        <p:nvSpPr>
          <p:cNvPr id="58" name="TextBox 57">
            <a:extLst>
              <a:ext uri="{FF2B5EF4-FFF2-40B4-BE49-F238E27FC236}">
                <a16:creationId xmlns:a16="http://schemas.microsoft.com/office/drawing/2014/main" id="{5F08DDA2-A530-EB83-A6EC-823BA59F608E}"/>
              </a:ext>
            </a:extLst>
          </p:cNvPr>
          <p:cNvSpPr txBox="1"/>
          <p:nvPr/>
        </p:nvSpPr>
        <p:spPr>
          <a:xfrm>
            <a:off x="5808947" y="5953793"/>
            <a:ext cx="6105236" cy="369332"/>
          </a:xfrm>
          <a:prstGeom prst="rect">
            <a:avLst/>
          </a:prstGeom>
          <a:noFill/>
        </p:spPr>
        <p:txBody>
          <a:bodyPr wrap="square">
            <a:spAutoFit/>
          </a:bodyPr>
          <a:lstStyle/>
          <a:p>
            <a:r>
              <a:rPr lang="en-IN" sz="1800" dirty="0"/>
              <a:t>Source: State of London, 2026</a:t>
            </a:r>
          </a:p>
        </p:txBody>
      </p:sp>
      <p:sp>
        <p:nvSpPr>
          <p:cNvPr id="8" name="TextBox 7">
            <a:extLst>
              <a:ext uri="{FF2B5EF4-FFF2-40B4-BE49-F238E27FC236}">
                <a16:creationId xmlns:a16="http://schemas.microsoft.com/office/drawing/2014/main" id="{D33F2887-0733-7198-04EF-AE48E711E6C4}"/>
              </a:ext>
            </a:extLst>
          </p:cNvPr>
          <p:cNvSpPr txBox="1"/>
          <p:nvPr/>
        </p:nvSpPr>
        <p:spPr>
          <a:xfrm>
            <a:off x="9730205" y="279655"/>
            <a:ext cx="3003216" cy="446276"/>
          </a:xfrm>
          <a:prstGeom prst="rect">
            <a:avLst/>
          </a:prstGeom>
          <a:noFill/>
        </p:spPr>
        <p:txBody>
          <a:bodyPr wrap="square" rtlCol="0">
            <a:spAutoFit/>
          </a:bodyPr>
          <a:lstStyle/>
          <a:p>
            <a:pPr algn="l"/>
            <a:r>
              <a:rPr lang="en-IN" sz="2200" b="1" dirty="0"/>
              <a:t>STUDENT 1</a:t>
            </a:r>
            <a:endParaRPr lang="en-US" sz="2200" b="1"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12188952" cy="164592"/>
          </a:xfrm>
          <a:prstGeom prst="rect">
            <a:avLst/>
          </a:prstGeom>
          <a:solidFill>
            <a:srgbClr val="E63946"/>
          </a:solidFill>
          <a:ln w="12700">
            <a:solidFill>
              <a:srgbClr val="E63946"/>
            </a:solidFill>
            <a:prstDash val="solid"/>
          </a:ln>
        </p:spPr>
        <p:txBody>
          <a:bodyPr/>
          <a:lstStyle/>
          <a:p>
            <a:endParaRPr lang="en-IN"/>
          </a:p>
        </p:txBody>
      </p:sp>
      <p:sp>
        <p:nvSpPr>
          <p:cNvPr id="80" name="Rounded Rectangle 3">
            <a:extLst>
              <a:ext uri="{FF2B5EF4-FFF2-40B4-BE49-F238E27FC236}">
                <a16:creationId xmlns:a16="http://schemas.microsoft.com/office/drawing/2014/main" id="{5C3D7ADB-2B19-E904-86D8-67BB94042417}"/>
              </a:ext>
            </a:extLst>
          </p:cNvPr>
          <p:cNvSpPr/>
          <p:nvPr/>
        </p:nvSpPr>
        <p:spPr>
          <a:xfrm>
            <a:off x="761536" y="1002148"/>
            <a:ext cx="3291840" cy="2638032"/>
          </a:xfrm>
          <a:prstGeom prst="roundRect">
            <a:avLst/>
          </a:prstGeom>
          <a:solidFill>
            <a:srgbClr val="FFFFFF"/>
          </a:solidFill>
          <a:ln>
            <a:solidFill>
              <a:srgbClr val="D2DCE4"/>
            </a:solidFill>
          </a:ln>
        </p:spPr>
        <p:style>
          <a:lnRef idx="1">
            <a:schemeClr val="accent1"/>
          </a:lnRef>
          <a:fillRef idx="3">
            <a:schemeClr val="accent1"/>
          </a:fillRef>
          <a:effectRef idx="2">
            <a:schemeClr val="accent1"/>
          </a:effectRef>
          <a:fontRef idx="minor">
            <a:schemeClr val="lt1"/>
          </a:fontRef>
        </p:style>
        <p:txBody>
          <a:bodyPr lIns="164592" tIns="137160" rIns="164592" rtlCol="0" anchor="t"/>
          <a:lstStyle/>
          <a:p>
            <a:pPr algn="ctr">
              <a:defRPr sz="1150">
                <a:solidFill>
                  <a:srgbClr val="41464E"/>
                </a:solidFill>
                <a:latin typeface="Arial"/>
              </a:defRPr>
            </a:pPr>
            <a:endParaRPr lang="en-US" dirty="0"/>
          </a:p>
        </p:txBody>
      </p:sp>
      <p:sp>
        <p:nvSpPr>
          <p:cNvPr id="82" name="Rounded Rectangle 4">
            <a:extLst>
              <a:ext uri="{FF2B5EF4-FFF2-40B4-BE49-F238E27FC236}">
                <a16:creationId xmlns:a16="http://schemas.microsoft.com/office/drawing/2014/main" id="{2BEC8C37-489F-7A8A-8B24-3E5D23F13949}"/>
              </a:ext>
            </a:extLst>
          </p:cNvPr>
          <p:cNvSpPr/>
          <p:nvPr/>
        </p:nvSpPr>
        <p:spPr>
          <a:xfrm>
            <a:off x="4327696" y="1002148"/>
            <a:ext cx="3291840" cy="2638031"/>
          </a:xfrm>
          <a:prstGeom prst="roundRect">
            <a:avLst/>
          </a:prstGeom>
          <a:solidFill>
            <a:srgbClr val="FFFFFF"/>
          </a:solidFill>
          <a:ln>
            <a:solidFill>
              <a:srgbClr val="D2DCE4"/>
            </a:solidFill>
          </a:ln>
        </p:spPr>
        <p:style>
          <a:lnRef idx="1">
            <a:schemeClr val="accent1"/>
          </a:lnRef>
          <a:fillRef idx="3">
            <a:schemeClr val="accent1"/>
          </a:fillRef>
          <a:effectRef idx="2">
            <a:schemeClr val="accent1"/>
          </a:effectRef>
          <a:fontRef idx="minor">
            <a:schemeClr val="lt1"/>
          </a:fontRef>
        </p:style>
        <p:txBody>
          <a:bodyPr lIns="164592" tIns="137160" rIns="164592" rtlCol="0" anchor="t"/>
          <a:lstStyle/>
          <a:p>
            <a:pPr algn="ctr">
              <a:defRPr sz="1150">
                <a:solidFill>
                  <a:srgbClr val="41464E"/>
                </a:solidFill>
                <a:latin typeface="Arial"/>
              </a:defRPr>
            </a:pPr>
            <a:endParaRPr lang="en-US" sz="1600" dirty="0"/>
          </a:p>
        </p:txBody>
      </p:sp>
      <p:sp>
        <p:nvSpPr>
          <p:cNvPr id="84" name="Rounded Rectangle 5">
            <a:extLst>
              <a:ext uri="{FF2B5EF4-FFF2-40B4-BE49-F238E27FC236}">
                <a16:creationId xmlns:a16="http://schemas.microsoft.com/office/drawing/2014/main" id="{8D73772A-78D4-67F0-686C-6C326C8A4569}"/>
              </a:ext>
            </a:extLst>
          </p:cNvPr>
          <p:cNvSpPr/>
          <p:nvPr/>
        </p:nvSpPr>
        <p:spPr>
          <a:xfrm>
            <a:off x="7893856" y="1002148"/>
            <a:ext cx="3291840" cy="2638031"/>
          </a:xfrm>
          <a:prstGeom prst="roundRect">
            <a:avLst/>
          </a:prstGeom>
          <a:solidFill>
            <a:srgbClr val="FFFFFF"/>
          </a:solidFill>
          <a:ln>
            <a:solidFill>
              <a:srgbClr val="D2DCE4"/>
            </a:solidFill>
          </a:ln>
        </p:spPr>
        <p:style>
          <a:lnRef idx="1">
            <a:schemeClr val="accent1"/>
          </a:lnRef>
          <a:fillRef idx="3">
            <a:schemeClr val="accent1"/>
          </a:fillRef>
          <a:effectRef idx="2">
            <a:schemeClr val="accent1"/>
          </a:effectRef>
          <a:fontRef idx="minor">
            <a:schemeClr val="lt1"/>
          </a:fontRef>
        </p:style>
        <p:txBody>
          <a:bodyPr lIns="164592" tIns="137160" rIns="164592" rtlCol="0" anchor="t"/>
          <a:lstStyle/>
          <a:p>
            <a:pPr algn="ctr">
              <a:defRPr sz="1150">
                <a:solidFill>
                  <a:srgbClr val="41464E"/>
                </a:solidFill>
                <a:latin typeface="Arial"/>
              </a:defRPr>
            </a:pPr>
            <a:endParaRPr lang="en-US" sz="1600" dirty="0"/>
          </a:p>
        </p:txBody>
      </p:sp>
      <p:sp>
        <p:nvSpPr>
          <p:cNvPr id="88" name="Rounded Rectangle 7">
            <a:extLst>
              <a:ext uri="{FF2B5EF4-FFF2-40B4-BE49-F238E27FC236}">
                <a16:creationId xmlns:a16="http://schemas.microsoft.com/office/drawing/2014/main" id="{D1859EF2-97DC-C6CF-D96E-1F4901CCFAD5}"/>
              </a:ext>
            </a:extLst>
          </p:cNvPr>
          <p:cNvSpPr/>
          <p:nvPr/>
        </p:nvSpPr>
        <p:spPr>
          <a:xfrm>
            <a:off x="0" y="3776208"/>
            <a:ext cx="2936700" cy="2795279"/>
          </a:xfrm>
          <a:prstGeom prst="roundRect">
            <a:avLst/>
          </a:prstGeom>
          <a:solidFill>
            <a:srgbClr val="EBF3F7"/>
          </a:solidFill>
          <a:ln>
            <a:solidFill>
              <a:srgbClr val="BECFD9"/>
            </a:solidFill>
          </a:ln>
        </p:spPr>
        <p:style>
          <a:lnRef idx="1">
            <a:schemeClr val="accent1"/>
          </a:lnRef>
          <a:fillRef idx="3">
            <a:schemeClr val="accent1"/>
          </a:fillRef>
          <a:effectRef idx="2">
            <a:schemeClr val="accent1"/>
          </a:effectRef>
          <a:fontRef idx="minor">
            <a:schemeClr val="lt1"/>
          </a:fontRef>
        </p:style>
        <p:txBody>
          <a:bodyPr lIns="137160" tIns="91440" rIns="137160" rtlCol="0" anchor="t"/>
          <a:lstStyle/>
          <a:p>
            <a:pPr algn="ctr">
              <a:defRPr sz="2500" b="1">
                <a:solidFill>
                  <a:srgbClr val="266585"/>
                </a:solidFill>
                <a:latin typeface="Arial"/>
              </a:defRPr>
            </a:pPr>
            <a:r>
              <a:rPr dirty="0"/>
              <a:t>7.2%</a:t>
            </a:r>
          </a:p>
          <a:p>
            <a:pPr algn="ctr">
              <a:defRPr sz="750" i="1">
                <a:solidFill>
                  <a:srgbClr val="5F646C"/>
                </a:solidFill>
                <a:latin typeface="Arial"/>
              </a:defRPr>
            </a:pPr>
            <a:endParaRPr sz="1600" dirty="0"/>
          </a:p>
        </p:txBody>
      </p:sp>
      <p:sp>
        <p:nvSpPr>
          <p:cNvPr id="90" name="Rounded Rectangle 8">
            <a:extLst>
              <a:ext uri="{FF2B5EF4-FFF2-40B4-BE49-F238E27FC236}">
                <a16:creationId xmlns:a16="http://schemas.microsoft.com/office/drawing/2014/main" id="{D8F7DB65-5A9E-AEA4-2893-337F16B2ACF2}"/>
              </a:ext>
            </a:extLst>
          </p:cNvPr>
          <p:cNvSpPr/>
          <p:nvPr/>
        </p:nvSpPr>
        <p:spPr>
          <a:xfrm>
            <a:off x="5873400" y="3832456"/>
            <a:ext cx="3041542" cy="2739032"/>
          </a:xfrm>
          <a:prstGeom prst="roundRect">
            <a:avLst/>
          </a:prstGeom>
          <a:solidFill>
            <a:srgbClr val="EBF3F7"/>
          </a:solidFill>
          <a:ln>
            <a:solidFill>
              <a:srgbClr val="BECFD9"/>
            </a:solidFill>
          </a:ln>
        </p:spPr>
        <p:style>
          <a:lnRef idx="1">
            <a:schemeClr val="accent1"/>
          </a:lnRef>
          <a:fillRef idx="3">
            <a:schemeClr val="accent1"/>
          </a:fillRef>
          <a:effectRef idx="2">
            <a:schemeClr val="accent1"/>
          </a:effectRef>
          <a:fontRef idx="minor">
            <a:schemeClr val="lt1"/>
          </a:fontRef>
        </p:style>
        <p:txBody>
          <a:bodyPr lIns="137160" tIns="91440" rIns="137160" rtlCol="0" anchor="t"/>
          <a:lstStyle/>
          <a:p>
            <a:pPr algn="ctr">
              <a:defRPr sz="2500" b="1">
                <a:solidFill>
                  <a:srgbClr val="266585"/>
                </a:solidFill>
                <a:latin typeface="Arial"/>
              </a:defRPr>
            </a:pPr>
            <a:r>
              <a:rPr dirty="0"/>
              <a:t>12.4%</a:t>
            </a:r>
          </a:p>
        </p:txBody>
      </p:sp>
      <p:sp>
        <p:nvSpPr>
          <p:cNvPr id="92" name="Rounded Rectangle 9">
            <a:extLst>
              <a:ext uri="{FF2B5EF4-FFF2-40B4-BE49-F238E27FC236}">
                <a16:creationId xmlns:a16="http://schemas.microsoft.com/office/drawing/2014/main" id="{D86CB57B-9DB6-E104-E9E3-41A7A023D5F3}"/>
              </a:ext>
            </a:extLst>
          </p:cNvPr>
          <p:cNvSpPr/>
          <p:nvPr/>
        </p:nvSpPr>
        <p:spPr>
          <a:xfrm>
            <a:off x="8914941" y="3832455"/>
            <a:ext cx="3041541" cy="2749185"/>
          </a:xfrm>
          <a:prstGeom prst="roundRect">
            <a:avLst/>
          </a:prstGeom>
          <a:solidFill>
            <a:srgbClr val="EBF3F7"/>
          </a:solidFill>
          <a:ln>
            <a:solidFill>
              <a:srgbClr val="BECFD9"/>
            </a:solidFill>
          </a:ln>
        </p:spPr>
        <p:style>
          <a:lnRef idx="1">
            <a:schemeClr val="accent1"/>
          </a:lnRef>
          <a:fillRef idx="3">
            <a:schemeClr val="accent1"/>
          </a:fillRef>
          <a:effectRef idx="2">
            <a:schemeClr val="accent1"/>
          </a:effectRef>
          <a:fontRef idx="minor">
            <a:schemeClr val="lt1"/>
          </a:fontRef>
        </p:style>
        <p:txBody>
          <a:bodyPr lIns="137160" tIns="91440" rIns="137160" rtlCol="0" anchor="t"/>
          <a:lstStyle/>
          <a:p>
            <a:pPr algn="ctr">
              <a:defRPr sz="2500" b="1">
                <a:solidFill>
                  <a:srgbClr val="266585"/>
                </a:solidFill>
                <a:latin typeface="Arial"/>
              </a:defRPr>
            </a:pPr>
            <a:r>
              <a:rPr dirty="0"/>
              <a:t>16.9%</a:t>
            </a:r>
          </a:p>
        </p:txBody>
      </p:sp>
      <p:sp>
        <p:nvSpPr>
          <p:cNvPr id="99" name="TextBox 98">
            <a:extLst>
              <a:ext uri="{FF2B5EF4-FFF2-40B4-BE49-F238E27FC236}">
                <a16:creationId xmlns:a16="http://schemas.microsoft.com/office/drawing/2014/main" id="{3A20443D-FBC6-DA68-E2F5-9592E20B8BB1}"/>
              </a:ext>
            </a:extLst>
          </p:cNvPr>
          <p:cNvSpPr txBox="1"/>
          <p:nvPr/>
        </p:nvSpPr>
        <p:spPr>
          <a:xfrm>
            <a:off x="344055" y="276360"/>
            <a:ext cx="6100618" cy="523220"/>
          </a:xfrm>
          <a:prstGeom prst="rect">
            <a:avLst/>
          </a:prstGeom>
          <a:noFill/>
        </p:spPr>
        <p:txBody>
          <a:bodyPr wrap="square">
            <a:spAutoFit/>
          </a:bodyPr>
          <a:lstStyle/>
          <a:p>
            <a:pPr marL="0" indent="0">
              <a:buNone/>
            </a:pPr>
            <a:r>
              <a:rPr lang="en-US" sz="2800" b="1" dirty="0">
                <a:solidFill>
                  <a:srgbClr val="0B1F3A"/>
                </a:solidFill>
                <a:latin typeface="Arial" pitchFamily="34" charset="0"/>
                <a:cs typeface="Arial" pitchFamily="34" charset="-120"/>
              </a:rPr>
              <a:t>Target Group</a:t>
            </a:r>
            <a:endParaRPr lang="en-US" sz="2800" dirty="0"/>
          </a:p>
        </p:txBody>
      </p:sp>
      <p:sp>
        <p:nvSpPr>
          <p:cNvPr id="101" name="Rounded Rectangle 7">
            <a:extLst>
              <a:ext uri="{FF2B5EF4-FFF2-40B4-BE49-F238E27FC236}">
                <a16:creationId xmlns:a16="http://schemas.microsoft.com/office/drawing/2014/main" id="{0DD081F1-6712-5B83-0070-0AEBF1551D6F}"/>
              </a:ext>
            </a:extLst>
          </p:cNvPr>
          <p:cNvSpPr/>
          <p:nvPr/>
        </p:nvSpPr>
        <p:spPr>
          <a:xfrm>
            <a:off x="2936700" y="3776208"/>
            <a:ext cx="2936700" cy="2805432"/>
          </a:xfrm>
          <a:prstGeom prst="roundRect">
            <a:avLst/>
          </a:prstGeom>
          <a:solidFill>
            <a:srgbClr val="EBF3F7"/>
          </a:solidFill>
          <a:ln>
            <a:solidFill>
              <a:srgbClr val="BECFD9"/>
            </a:solidFill>
          </a:ln>
        </p:spPr>
        <p:style>
          <a:lnRef idx="1">
            <a:schemeClr val="accent1"/>
          </a:lnRef>
          <a:fillRef idx="3">
            <a:schemeClr val="accent1"/>
          </a:fillRef>
          <a:effectRef idx="2">
            <a:schemeClr val="accent1"/>
          </a:effectRef>
          <a:fontRef idx="minor">
            <a:schemeClr val="lt1"/>
          </a:fontRef>
        </p:style>
        <p:txBody>
          <a:bodyPr lIns="137160" tIns="91440" rIns="137160" rtlCol="0" anchor="t"/>
          <a:lstStyle/>
          <a:p>
            <a:pPr algn="ctr">
              <a:defRPr sz="2500" b="1">
                <a:solidFill>
                  <a:srgbClr val="266585"/>
                </a:solidFill>
                <a:latin typeface="Arial"/>
              </a:defRPr>
            </a:pPr>
            <a:r>
              <a:rPr lang="en-US" dirty="0"/>
              <a:t>12.6</a:t>
            </a:r>
            <a:r>
              <a:rPr dirty="0"/>
              <a:t>%</a:t>
            </a:r>
          </a:p>
          <a:p>
            <a:pPr algn="ctr">
              <a:defRPr sz="750" i="1">
                <a:solidFill>
                  <a:srgbClr val="5F646C"/>
                </a:solidFill>
                <a:latin typeface="Arial"/>
              </a:defRPr>
            </a:pPr>
            <a:endParaRPr sz="1600" dirty="0"/>
          </a:p>
        </p:txBody>
      </p:sp>
      <p:sp>
        <p:nvSpPr>
          <p:cNvPr id="103" name="TextBox 102">
            <a:extLst>
              <a:ext uri="{FF2B5EF4-FFF2-40B4-BE49-F238E27FC236}">
                <a16:creationId xmlns:a16="http://schemas.microsoft.com/office/drawing/2014/main" id="{EF4D5CD7-7FFD-ACF9-5916-E64B7D9444A9}"/>
              </a:ext>
            </a:extLst>
          </p:cNvPr>
          <p:cNvSpPr txBox="1"/>
          <p:nvPr/>
        </p:nvSpPr>
        <p:spPr>
          <a:xfrm>
            <a:off x="888530" y="1643209"/>
            <a:ext cx="3164846" cy="1703030"/>
          </a:xfrm>
          <a:prstGeom prst="rect">
            <a:avLst/>
          </a:prstGeom>
          <a:noFill/>
        </p:spPr>
        <p:txBody>
          <a:bodyPr wrap="square">
            <a:spAutoFit/>
          </a:bodyPr>
          <a:lstStyle/>
          <a:p>
            <a:pPr>
              <a:lnSpc>
                <a:spcPct val="150000"/>
              </a:lnSpc>
            </a:pPr>
            <a:r>
              <a:rPr lang="en-US" sz="1800" dirty="0"/>
              <a:t>Recommends </a:t>
            </a:r>
            <a:r>
              <a:rPr lang="en-US" sz="1800" dirty="0" err="1"/>
              <a:t>behavioural</a:t>
            </a:r>
            <a:r>
              <a:rPr lang="en-US" sz="1800" dirty="0"/>
              <a:t> support combined with medication to help people stop smoking (OBE, 2022).</a:t>
            </a:r>
          </a:p>
        </p:txBody>
      </p:sp>
      <p:sp>
        <p:nvSpPr>
          <p:cNvPr id="105" name="TextBox 104">
            <a:extLst>
              <a:ext uri="{FF2B5EF4-FFF2-40B4-BE49-F238E27FC236}">
                <a16:creationId xmlns:a16="http://schemas.microsoft.com/office/drawing/2014/main" id="{AAE0745C-EE7A-E2FD-8A7C-B06E8C90CFB3}"/>
              </a:ext>
            </a:extLst>
          </p:cNvPr>
          <p:cNvSpPr txBox="1"/>
          <p:nvPr/>
        </p:nvSpPr>
        <p:spPr>
          <a:xfrm>
            <a:off x="4371567" y="1632223"/>
            <a:ext cx="3109888" cy="1287532"/>
          </a:xfrm>
          <a:prstGeom prst="rect">
            <a:avLst/>
          </a:prstGeom>
          <a:noFill/>
        </p:spPr>
        <p:txBody>
          <a:bodyPr wrap="square">
            <a:spAutoFit/>
          </a:bodyPr>
          <a:lstStyle/>
          <a:p>
            <a:pPr>
              <a:lnSpc>
                <a:spcPct val="150000"/>
              </a:lnSpc>
            </a:pPr>
            <a:r>
              <a:rPr lang="en-IN" sz="1800" dirty="0"/>
              <a:t>England’s ambition is to reduce smoking prevalence to 5% by 2030 (OBE, 2022) </a:t>
            </a:r>
            <a:endParaRPr lang="en-IN" dirty="0"/>
          </a:p>
        </p:txBody>
      </p:sp>
      <p:sp>
        <p:nvSpPr>
          <p:cNvPr id="107" name="TextBox 106">
            <a:extLst>
              <a:ext uri="{FF2B5EF4-FFF2-40B4-BE49-F238E27FC236}">
                <a16:creationId xmlns:a16="http://schemas.microsoft.com/office/drawing/2014/main" id="{09BE6A42-9D4B-30F5-1D9C-9F2A6691E503}"/>
              </a:ext>
            </a:extLst>
          </p:cNvPr>
          <p:cNvSpPr txBox="1"/>
          <p:nvPr/>
        </p:nvSpPr>
        <p:spPr>
          <a:xfrm>
            <a:off x="7964746" y="1466612"/>
            <a:ext cx="3150060" cy="2118529"/>
          </a:xfrm>
          <a:prstGeom prst="rect">
            <a:avLst/>
          </a:prstGeom>
          <a:noFill/>
        </p:spPr>
        <p:txBody>
          <a:bodyPr wrap="square">
            <a:spAutoFit/>
          </a:bodyPr>
          <a:lstStyle/>
          <a:p>
            <a:pPr>
              <a:lnSpc>
                <a:spcPct val="150000"/>
              </a:lnSpc>
            </a:pPr>
            <a:r>
              <a:rPr lang="en-US" sz="1800" dirty="0"/>
              <a:t>NHS and local stop-smoking services provide support for people who want to quit, including </a:t>
            </a:r>
            <a:r>
              <a:rPr lang="en-US" sz="1800" dirty="0" err="1"/>
              <a:t>behavioural</a:t>
            </a:r>
            <a:r>
              <a:rPr lang="en-US" sz="1800" dirty="0"/>
              <a:t> support </a:t>
            </a:r>
            <a:r>
              <a:rPr lang="en-US" sz="1800" dirty="0">
                <a:solidFill>
                  <a:srgbClr val="41464E"/>
                </a:solidFill>
              </a:rPr>
              <a:t>(ASH, 2025)</a:t>
            </a:r>
            <a:r>
              <a:rPr lang="en-IN" sz="1800" dirty="0"/>
              <a:t> </a:t>
            </a:r>
            <a:endParaRPr lang="en-US" sz="1800" dirty="0"/>
          </a:p>
        </p:txBody>
      </p:sp>
      <p:sp>
        <p:nvSpPr>
          <p:cNvPr id="109" name="TextBox 108">
            <a:extLst>
              <a:ext uri="{FF2B5EF4-FFF2-40B4-BE49-F238E27FC236}">
                <a16:creationId xmlns:a16="http://schemas.microsoft.com/office/drawing/2014/main" id="{B4FA23E1-4228-009E-E1CD-BF75C15A0824}"/>
              </a:ext>
            </a:extLst>
          </p:cNvPr>
          <p:cNvSpPr txBox="1"/>
          <p:nvPr/>
        </p:nvSpPr>
        <p:spPr>
          <a:xfrm>
            <a:off x="103909" y="4446506"/>
            <a:ext cx="2832791" cy="1703030"/>
          </a:xfrm>
          <a:prstGeom prst="rect">
            <a:avLst/>
          </a:prstGeom>
          <a:noFill/>
        </p:spPr>
        <p:txBody>
          <a:bodyPr wrap="square">
            <a:spAutoFit/>
          </a:bodyPr>
          <a:lstStyle/>
          <a:p>
            <a:pPr algn="ctr">
              <a:lnSpc>
                <a:spcPct val="150000"/>
              </a:lnSpc>
            </a:pPr>
            <a:r>
              <a:rPr lang="en-US" sz="1800" dirty="0"/>
              <a:t>18-24 years</a:t>
            </a:r>
          </a:p>
          <a:p>
            <a:pPr>
              <a:lnSpc>
                <a:spcPct val="150000"/>
              </a:lnSpc>
            </a:pPr>
            <a:r>
              <a:rPr lang="en-US" sz="1800" dirty="0"/>
              <a:t>Current smoking prevalence (Harker, 2023)</a:t>
            </a:r>
          </a:p>
          <a:p>
            <a:pPr>
              <a:lnSpc>
                <a:spcPct val="150000"/>
              </a:lnSpc>
            </a:pPr>
            <a:r>
              <a:rPr lang="en-US" sz="1800" dirty="0"/>
              <a:t>Above 5% target</a:t>
            </a:r>
          </a:p>
        </p:txBody>
      </p:sp>
      <p:sp>
        <p:nvSpPr>
          <p:cNvPr id="111" name="TextBox 110">
            <a:extLst>
              <a:ext uri="{FF2B5EF4-FFF2-40B4-BE49-F238E27FC236}">
                <a16:creationId xmlns:a16="http://schemas.microsoft.com/office/drawing/2014/main" id="{40CA8C59-655E-8B8D-1FE6-B3B915A64D55}"/>
              </a:ext>
            </a:extLst>
          </p:cNvPr>
          <p:cNvSpPr txBox="1"/>
          <p:nvPr/>
        </p:nvSpPr>
        <p:spPr>
          <a:xfrm>
            <a:off x="2936700" y="4327083"/>
            <a:ext cx="2936700" cy="2118529"/>
          </a:xfrm>
          <a:prstGeom prst="rect">
            <a:avLst/>
          </a:prstGeom>
          <a:noFill/>
        </p:spPr>
        <p:txBody>
          <a:bodyPr wrap="square">
            <a:spAutoFit/>
          </a:bodyPr>
          <a:lstStyle/>
          <a:p>
            <a:pPr algn="ctr">
              <a:lnSpc>
                <a:spcPct val="150000"/>
              </a:lnSpc>
            </a:pPr>
            <a:r>
              <a:rPr lang="en-US" sz="1800" dirty="0"/>
              <a:t>25-34 years</a:t>
            </a:r>
          </a:p>
          <a:p>
            <a:pPr>
              <a:lnSpc>
                <a:spcPct val="150000"/>
              </a:lnSpc>
            </a:pPr>
            <a:r>
              <a:rPr lang="en-US" sz="1800" dirty="0"/>
              <a:t>High smoking prevalence (</a:t>
            </a:r>
            <a:r>
              <a:rPr lang="en-IN" sz="1800" dirty="0"/>
              <a:t>Office for National Statistics, 2025</a:t>
            </a:r>
            <a:r>
              <a:rPr lang="en-US" sz="1800" dirty="0"/>
              <a:t>)</a:t>
            </a:r>
          </a:p>
          <a:p>
            <a:pPr>
              <a:lnSpc>
                <a:spcPct val="150000"/>
              </a:lnSpc>
            </a:pPr>
            <a:r>
              <a:rPr lang="en-US" sz="1800" dirty="0"/>
              <a:t>Above the 5% target</a:t>
            </a:r>
          </a:p>
        </p:txBody>
      </p:sp>
      <p:sp>
        <p:nvSpPr>
          <p:cNvPr id="113" name="TextBox 112">
            <a:extLst>
              <a:ext uri="{FF2B5EF4-FFF2-40B4-BE49-F238E27FC236}">
                <a16:creationId xmlns:a16="http://schemas.microsoft.com/office/drawing/2014/main" id="{2F40E60B-8DF3-8AA5-1F63-DD469FEBB2A0}"/>
              </a:ext>
            </a:extLst>
          </p:cNvPr>
          <p:cNvSpPr txBox="1"/>
          <p:nvPr/>
        </p:nvSpPr>
        <p:spPr>
          <a:xfrm>
            <a:off x="5864633" y="4435665"/>
            <a:ext cx="2945467" cy="2031325"/>
          </a:xfrm>
          <a:prstGeom prst="rect">
            <a:avLst/>
          </a:prstGeom>
          <a:noFill/>
        </p:spPr>
        <p:txBody>
          <a:bodyPr wrap="square">
            <a:spAutoFit/>
          </a:bodyPr>
          <a:lstStyle/>
          <a:p>
            <a:pPr algn="ctr">
              <a:lnSpc>
                <a:spcPct val="150000"/>
              </a:lnSpc>
            </a:pPr>
            <a:r>
              <a:rPr lang="en-US" dirty="0"/>
              <a:t>45-50</a:t>
            </a:r>
            <a:r>
              <a:rPr lang="en-US" sz="1800" dirty="0"/>
              <a:t> years</a:t>
            </a:r>
          </a:p>
          <a:p>
            <a:pPr>
              <a:lnSpc>
                <a:spcPct val="150000"/>
              </a:lnSpc>
            </a:pPr>
            <a:r>
              <a:rPr lang="en-US" dirty="0"/>
              <a:t>Current smoking prevalence (Harker, 2023)</a:t>
            </a:r>
          </a:p>
          <a:p>
            <a:pPr>
              <a:lnSpc>
                <a:spcPct val="150000"/>
              </a:lnSpc>
            </a:pPr>
            <a:r>
              <a:rPr lang="en-US" sz="1800" dirty="0"/>
              <a:t>More than twice the target </a:t>
            </a:r>
          </a:p>
          <a:p>
            <a:endParaRPr lang="en-IN" sz="1800" dirty="0"/>
          </a:p>
        </p:txBody>
      </p:sp>
      <p:sp>
        <p:nvSpPr>
          <p:cNvPr id="115" name="TextBox 114">
            <a:extLst>
              <a:ext uri="{FF2B5EF4-FFF2-40B4-BE49-F238E27FC236}">
                <a16:creationId xmlns:a16="http://schemas.microsoft.com/office/drawing/2014/main" id="{FD4A9FD9-95DF-DE5B-BDE0-8D5AF8D7740C}"/>
              </a:ext>
            </a:extLst>
          </p:cNvPr>
          <p:cNvSpPr txBox="1"/>
          <p:nvPr/>
        </p:nvSpPr>
        <p:spPr>
          <a:xfrm>
            <a:off x="8923709" y="4327083"/>
            <a:ext cx="3041541" cy="2118529"/>
          </a:xfrm>
          <a:prstGeom prst="rect">
            <a:avLst/>
          </a:prstGeom>
          <a:noFill/>
        </p:spPr>
        <p:txBody>
          <a:bodyPr wrap="square">
            <a:spAutoFit/>
          </a:bodyPr>
          <a:lstStyle/>
          <a:p>
            <a:pPr>
              <a:lnSpc>
                <a:spcPct val="150000"/>
              </a:lnSpc>
            </a:pPr>
            <a:r>
              <a:rPr lang="en-US" sz="1800" dirty="0"/>
              <a:t>London 18-64 Routine and manual occupation working adults, 2022-24 Vs. 10.6% of all working-age adults (State of London, 2026)</a:t>
            </a:r>
          </a:p>
        </p:txBody>
      </p:sp>
      <p:sp>
        <p:nvSpPr>
          <p:cNvPr id="119" name="TextBox 118">
            <a:extLst>
              <a:ext uri="{FF2B5EF4-FFF2-40B4-BE49-F238E27FC236}">
                <a16:creationId xmlns:a16="http://schemas.microsoft.com/office/drawing/2014/main" id="{DAF8F02A-0ACD-F315-8F87-1054EE5BB43F}"/>
              </a:ext>
            </a:extLst>
          </p:cNvPr>
          <p:cNvSpPr txBox="1"/>
          <p:nvPr/>
        </p:nvSpPr>
        <p:spPr>
          <a:xfrm>
            <a:off x="980209" y="1147149"/>
            <a:ext cx="2713182" cy="369332"/>
          </a:xfrm>
          <a:prstGeom prst="rect">
            <a:avLst/>
          </a:prstGeom>
          <a:noFill/>
        </p:spPr>
        <p:txBody>
          <a:bodyPr wrap="square">
            <a:spAutoFit/>
          </a:bodyPr>
          <a:lstStyle/>
          <a:p>
            <a:pPr algn="ctr"/>
            <a:r>
              <a:rPr lang="en-US" sz="1800" b="1" dirty="0">
                <a:latin typeface="Arial" panose="020B0604020202020204" pitchFamily="34" charset="0"/>
                <a:cs typeface="Arial" panose="020B0604020202020204" pitchFamily="34" charset="0"/>
              </a:rPr>
              <a:t>NICE NG209</a:t>
            </a:r>
          </a:p>
        </p:txBody>
      </p:sp>
      <p:sp>
        <p:nvSpPr>
          <p:cNvPr id="121" name="TextBox 120">
            <a:extLst>
              <a:ext uri="{FF2B5EF4-FFF2-40B4-BE49-F238E27FC236}">
                <a16:creationId xmlns:a16="http://schemas.microsoft.com/office/drawing/2014/main" id="{275C5C32-D503-DD72-9F78-33E4B4387A86}"/>
              </a:ext>
            </a:extLst>
          </p:cNvPr>
          <p:cNvSpPr txBox="1"/>
          <p:nvPr/>
        </p:nvSpPr>
        <p:spPr>
          <a:xfrm>
            <a:off x="7893856" y="1152516"/>
            <a:ext cx="3291840" cy="369332"/>
          </a:xfrm>
          <a:prstGeom prst="rect">
            <a:avLst/>
          </a:prstGeom>
          <a:noFill/>
        </p:spPr>
        <p:txBody>
          <a:bodyPr wrap="square">
            <a:spAutoFit/>
          </a:bodyPr>
          <a:lstStyle/>
          <a:p>
            <a:pPr algn="ctr"/>
            <a:r>
              <a:rPr lang="en-US" sz="1800" b="1" dirty="0">
                <a:latin typeface="Arial" panose="020B0604020202020204" pitchFamily="34" charset="0"/>
                <a:cs typeface="Arial" panose="020B0604020202020204" pitchFamily="34" charset="0"/>
              </a:rPr>
              <a:t>N</a:t>
            </a:r>
            <a:r>
              <a:rPr lang="en-US" b="1" dirty="0">
                <a:latin typeface="Arial" panose="020B0604020202020204" pitchFamily="34" charset="0"/>
                <a:cs typeface="Arial" panose="020B0604020202020204" pitchFamily="34" charset="0"/>
              </a:rPr>
              <a:t>HS / LOCAL SERVICES</a:t>
            </a:r>
            <a:endParaRPr lang="en-US" sz="1800" b="1" dirty="0">
              <a:latin typeface="Arial" panose="020B0604020202020204" pitchFamily="34" charset="0"/>
              <a:cs typeface="Arial" panose="020B0604020202020204" pitchFamily="34" charset="0"/>
            </a:endParaRPr>
          </a:p>
        </p:txBody>
      </p:sp>
      <p:sp>
        <p:nvSpPr>
          <p:cNvPr id="123" name="TextBox 122">
            <a:extLst>
              <a:ext uri="{FF2B5EF4-FFF2-40B4-BE49-F238E27FC236}">
                <a16:creationId xmlns:a16="http://schemas.microsoft.com/office/drawing/2014/main" id="{A42478EE-85BD-636A-B1FB-7B85610A2DFF}"/>
              </a:ext>
            </a:extLst>
          </p:cNvPr>
          <p:cNvSpPr txBox="1"/>
          <p:nvPr/>
        </p:nvSpPr>
        <p:spPr>
          <a:xfrm>
            <a:off x="4454697" y="1141320"/>
            <a:ext cx="3026758" cy="369332"/>
          </a:xfrm>
          <a:prstGeom prst="rect">
            <a:avLst/>
          </a:prstGeom>
          <a:noFill/>
        </p:spPr>
        <p:txBody>
          <a:bodyPr wrap="square">
            <a:spAutoFit/>
          </a:bodyPr>
          <a:lstStyle/>
          <a:p>
            <a:pPr algn="ctr"/>
            <a:r>
              <a:rPr lang="en-US" sz="1800" b="1" dirty="0">
                <a:latin typeface="Arial" panose="020B0604020202020204" pitchFamily="34" charset="0"/>
                <a:cs typeface="Arial" panose="020B0604020202020204" pitchFamily="34" charset="0"/>
              </a:rPr>
              <a:t>SMOKEFREE 20</a:t>
            </a:r>
            <a:r>
              <a:rPr lang="en-US" b="1" dirty="0">
                <a:latin typeface="Arial" panose="020B0604020202020204" pitchFamily="34" charset="0"/>
                <a:cs typeface="Arial" panose="020B0604020202020204" pitchFamily="34" charset="0"/>
              </a:rPr>
              <a:t>30</a:t>
            </a:r>
            <a:endParaRPr lang="en-US" sz="1800" b="1"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3">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12188952" cy="164592"/>
          </a:xfrm>
          <a:prstGeom prst="rect">
            <a:avLst/>
          </a:prstGeom>
          <a:solidFill>
            <a:srgbClr val="E63946"/>
          </a:solidFill>
          <a:ln w="12700">
            <a:solidFill>
              <a:srgbClr val="E63946"/>
            </a:solidFill>
            <a:prstDash val="solid"/>
          </a:ln>
        </p:spPr>
        <p:txBody>
          <a:bodyPr/>
          <a:lstStyle/>
          <a:p>
            <a:endParaRPr lang="en-IN"/>
          </a:p>
        </p:txBody>
      </p:sp>
      <p:sp>
        <p:nvSpPr>
          <p:cNvPr id="3" name="Text 1"/>
          <p:cNvSpPr txBox="1"/>
          <p:nvPr/>
        </p:nvSpPr>
        <p:spPr>
          <a:xfrm>
            <a:off x="548640" y="181943"/>
            <a:ext cx="11289906" cy="1005840"/>
          </a:xfrm>
          <a:prstGeom prst="rect">
            <a:avLst/>
          </a:prstGeom>
          <a:noFill/>
          <a:ln/>
        </p:spPr>
        <p:txBody>
          <a:bodyPr wrap="square" lIns="0" tIns="0" rIns="0" bIns="0" rtlCol="0" anchor="ctr"/>
          <a:lstStyle/>
          <a:p>
            <a:pPr marL="0" indent="0">
              <a:buNone/>
            </a:pPr>
            <a:r>
              <a:rPr lang="en-US" sz="2800" b="1" dirty="0">
                <a:solidFill>
                  <a:srgbClr val="0B1F3A"/>
                </a:solidFill>
                <a:latin typeface="Arial" pitchFamily="34" charset="0"/>
                <a:ea typeface="Arial" pitchFamily="34" charset="-122"/>
                <a:cs typeface="Arial" pitchFamily="34" charset="-120"/>
              </a:rPr>
              <a:t>Health Belief Model</a:t>
            </a:r>
            <a:endParaRPr lang="en-US" sz="2800" dirty="0"/>
          </a:p>
        </p:txBody>
      </p:sp>
      <p:sp>
        <p:nvSpPr>
          <p:cNvPr id="28" name="Text 25"/>
          <p:cNvSpPr txBox="1"/>
          <p:nvPr/>
        </p:nvSpPr>
        <p:spPr>
          <a:xfrm>
            <a:off x="377118" y="5857467"/>
            <a:ext cx="11064240" cy="365760"/>
          </a:xfrm>
          <a:prstGeom prst="rect">
            <a:avLst/>
          </a:prstGeom>
          <a:noFill/>
          <a:ln/>
        </p:spPr>
        <p:txBody>
          <a:bodyPr wrap="square" lIns="0" tIns="0" rIns="0" bIns="0" rtlCol="0" anchor="t"/>
          <a:lstStyle/>
          <a:p>
            <a:r>
              <a:rPr lang="en-US" sz="1800" dirty="0"/>
              <a:t>(Source: </a:t>
            </a:r>
            <a:r>
              <a:rPr lang="en-IN" dirty="0" err="1"/>
              <a:t>Alyafei</a:t>
            </a:r>
            <a:r>
              <a:rPr lang="en-IN" dirty="0"/>
              <a:t> and Carr, 2024)</a:t>
            </a:r>
            <a:endParaRPr lang="en-US" sz="1800" dirty="0"/>
          </a:p>
        </p:txBody>
      </p:sp>
      <p:sp>
        <p:nvSpPr>
          <p:cNvPr id="30" name="Rounded Rectangle 3">
            <a:extLst>
              <a:ext uri="{FF2B5EF4-FFF2-40B4-BE49-F238E27FC236}">
                <a16:creationId xmlns:a16="http://schemas.microsoft.com/office/drawing/2014/main" id="{B5D64ED5-ECC1-EED5-BD3D-F59015B3D054}"/>
              </a:ext>
            </a:extLst>
          </p:cNvPr>
          <p:cNvSpPr/>
          <p:nvPr/>
        </p:nvSpPr>
        <p:spPr>
          <a:xfrm>
            <a:off x="228600" y="2329987"/>
            <a:ext cx="1883664" cy="2336895"/>
          </a:xfrm>
          <a:prstGeom prst="roundRect">
            <a:avLst/>
          </a:prstGeom>
          <a:solidFill>
            <a:srgbClr val="FFFFFF"/>
          </a:solidFill>
          <a:ln>
            <a:solidFill>
              <a:srgbClr val="D2D7D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a:extLst>
              <a:ext uri="{FF2B5EF4-FFF2-40B4-BE49-F238E27FC236}">
                <a16:creationId xmlns:a16="http://schemas.microsoft.com/office/drawing/2014/main" id="{D7DE12A6-8C08-5279-BDEA-DC0D767D8717}"/>
              </a:ext>
            </a:extLst>
          </p:cNvPr>
          <p:cNvSpPr txBox="1"/>
          <p:nvPr/>
        </p:nvSpPr>
        <p:spPr>
          <a:xfrm>
            <a:off x="448056" y="2421428"/>
            <a:ext cx="1664208" cy="707886"/>
          </a:xfrm>
          <a:prstGeom prst="rect">
            <a:avLst/>
          </a:prstGeom>
          <a:noFill/>
        </p:spPr>
        <p:txBody>
          <a:bodyPr wrap="square" anchor="t">
            <a:spAutoFit/>
          </a:bodyPr>
          <a:lstStyle/>
          <a:p>
            <a:pPr algn="l"/>
            <a:r>
              <a:rPr sz="2000" b="1" dirty="0">
                <a:solidFill>
                  <a:srgbClr val="4FAD70"/>
                </a:solidFill>
                <a:latin typeface="Arial"/>
              </a:rPr>
              <a:t>MODIFYING FACTORS</a:t>
            </a:r>
          </a:p>
        </p:txBody>
      </p:sp>
      <p:sp>
        <p:nvSpPr>
          <p:cNvPr id="32" name="TextBox 31">
            <a:extLst>
              <a:ext uri="{FF2B5EF4-FFF2-40B4-BE49-F238E27FC236}">
                <a16:creationId xmlns:a16="http://schemas.microsoft.com/office/drawing/2014/main" id="{9F4BF2F8-8334-6003-4040-2CC261CD294C}"/>
              </a:ext>
            </a:extLst>
          </p:cNvPr>
          <p:cNvSpPr txBox="1"/>
          <p:nvPr/>
        </p:nvSpPr>
        <p:spPr>
          <a:xfrm>
            <a:off x="323836" y="3235243"/>
            <a:ext cx="1664208" cy="1287532"/>
          </a:xfrm>
          <a:prstGeom prst="rect">
            <a:avLst/>
          </a:prstGeom>
          <a:noFill/>
        </p:spPr>
        <p:txBody>
          <a:bodyPr wrap="square" anchor="t">
            <a:spAutoFit/>
          </a:bodyPr>
          <a:lstStyle/>
          <a:p>
            <a:pPr algn="l">
              <a:lnSpc>
                <a:spcPct val="150000"/>
              </a:lnSpc>
            </a:pPr>
            <a:r>
              <a:rPr b="0" dirty="0">
                <a:solidFill>
                  <a:srgbClr val="1E1E1E"/>
                </a:solidFill>
                <a:latin typeface="Arial"/>
              </a:rPr>
              <a:t>Age, work, knowledge,
social setting</a:t>
            </a:r>
          </a:p>
        </p:txBody>
      </p:sp>
      <p:sp>
        <p:nvSpPr>
          <p:cNvPr id="33" name="Hexagon 32">
            <a:extLst>
              <a:ext uri="{FF2B5EF4-FFF2-40B4-BE49-F238E27FC236}">
                <a16:creationId xmlns:a16="http://schemas.microsoft.com/office/drawing/2014/main" id="{E12D12CC-CC17-79F5-8CE0-69882ABD1B2A}"/>
              </a:ext>
            </a:extLst>
          </p:cNvPr>
          <p:cNvSpPr/>
          <p:nvPr/>
        </p:nvSpPr>
        <p:spPr>
          <a:xfrm>
            <a:off x="2333934" y="1449189"/>
            <a:ext cx="6919591" cy="4128273"/>
          </a:xfrm>
          <a:prstGeom prst="hexagon">
            <a:avLst/>
          </a:prstGeom>
          <a:solidFill>
            <a:srgbClr val="EEF0EC"/>
          </a:solidFill>
          <a:ln>
            <a:solidFill>
              <a:srgbClr val="5C6962"/>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4" name="Rounded Rectangle 7">
            <a:extLst>
              <a:ext uri="{FF2B5EF4-FFF2-40B4-BE49-F238E27FC236}">
                <a16:creationId xmlns:a16="http://schemas.microsoft.com/office/drawing/2014/main" id="{1A70B8D2-CA3F-2854-0021-CEC586DABD1E}"/>
              </a:ext>
            </a:extLst>
          </p:cNvPr>
          <p:cNvSpPr/>
          <p:nvPr/>
        </p:nvSpPr>
        <p:spPr>
          <a:xfrm>
            <a:off x="2779221" y="1501866"/>
            <a:ext cx="2925422" cy="1350887"/>
          </a:xfrm>
          <a:prstGeom prst="roundRect">
            <a:avLst/>
          </a:prstGeom>
          <a:solidFill>
            <a:srgbClr val="FFFFFF"/>
          </a:solidFill>
          <a:ln>
            <a:solidFill>
              <a:srgbClr val="D2D7D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35" name="TextBox 34">
            <a:extLst>
              <a:ext uri="{FF2B5EF4-FFF2-40B4-BE49-F238E27FC236}">
                <a16:creationId xmlns:a16="http://schemas.microsoft.com/office/drawing/2014/main" id="{0AA82145-E85A-D0BF-DDA6-E8827F83E736}"/>
              </a:ext>
            </a:extLst>
          </p:cNvPr>
          <p:cNvSpPr txBox="1"/>
          <p:nvPr/>
        </p:nvSpPr>
        <p:spPr>
          <a:xfrm>
            <a:off x="2779221" y="1593307"/>
            <a:ext cx="2925422" cy="400110"/>
          </a:xfrm>
          <a:prstGeom prst="rect">
            <a:avLst/>
          </a:prstGeom>
          <a:noFill/>
        </p:spPr>
        <p:txBody>
          <a:bodyPr wrap="square" anchor="t">
            <a:spAutoFit/>
          </a:bodyPr>
          <a:lstStyle/>
          <a:p>
            <a:pPr algn="l"/>
            <a:r>
              <a:rPr sz="2000" b="1" dirty="0">
                <a:solidFill>
                  <a:srgbClr val="A4C65B"/>
                </a:solidFill>
                <a:latin typeface="Arial"/>
              </a:rPr>
              <a:t>SEVERITY</a:t>
            </a:r>
          </a:p>
        </p:txBody>
      </p:sp>
      <p:sp>
        <p:nvSpPr>
          <p:cNvPr id="36" name="TextBox 35">
            <a:extLst>
              <a:ext uri="{FF2B5EF4-FFF2-40B4-BE49-F238E27FC236}">
                <a16:creationId xmlns:a16="http://schemas.microsoft.com/office/drawing/2014/main" id="{43FCB077-EDBA-423F-9977-3AAA06B8DEC5}"/>
              </a:ext>
            </a:extLst>
          </p:cNvPr>
          <p:cNvSpPr txBox="1"/>
          <p:nvPr/>
        </p:nvSpPr>
        <p:spPr>
          <a:xfrm>
            <a:off x="2870332" y="2323130"/>
            <a:ext cx="2743200" cy="369332"/>
          </a:xfrm>
          <a:prstGeom prst="rect">
            <a:avLst/>
          </a:prstGeom>
          <a:noFill/>
        </p:spPr>
        <p:txBody>
          <a:bodyPr wrap="square" anchor="t">
            <a:spAutoFit/>
          </a:bodyPr>
          <a:lstStyle/>
          <a:p>
            <a:pPr algn="l"/>
            <a:r>
              <a:rPr b="0" dirty="0">
                <a:solidFill>
                  <a:srgbClr val="1E1E1E"/>
                </a:solidFill>
                <a:latin typeface="Arial"/>
              </a:rPr>
              <a:t>Smoking can harm me.</a:t>
            </a:r>
          </a:p>
        </p:txBody>
      </p:sp>
      <p:sp>
        <p:nvSpPr>
          <p:cNvPr id="37" name="Rounded Rectangle 10">
            <a:extLst>
              <a:ext uri="{FF2B5EF4-FFF2-40B4-BE49-F238E27FC236}">
                <a16:creationId xmlns:a16="http://schemas.microsoft.com/office/drawing/2014/main" id="{801E715E-9521-DA7A-0371-825EABC34C53}"/>
              </a:ext>
            </a:extLst>
          </p:cNvPr>
          <p:cNvSpPr/>
          <p:nvPr/>
        </p:nvSpPr>
        <p:spPr>
          <a:xfrm>
            <a:off x="6057628" y="1497504"/>
            <a:ext cx="2968115" cy="1350887"/>
          </a:xfrm>
          <a:prstGeom prst="roundRect">
            <a:avLst/>
          </a:prstGeom>
          <a:solidFill>
            <a:srgbClr val="FFFFFF"/>
          </a:solidFill>
          <a:ln>
            <a:solidFill>
              <a:srgbClr val="D2D7D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TextBox 37">
            <a:extLst>
              <a:ext uri="{FF2B5EF4-FFF2-40B4-BE49-F238E27FC236}">
                <a16:creationId xmlns:a16="http://schemas.microsoft.com/office/drawing/2014/main" id="{D5CFA665-1A83-472A-F4EC-41BB5B7EAAED}"/>
              </a:ext>
            </a:extLst>
          </p:cNvPr>
          <p:cNvSpPr txBox="1"/>
          <p:nvPr/>
        </p:nvSpPr>
        <p:spPr>
          <a:xfrm>
            <a:off x="6168427" y="1550000"/>
            <a:ext cx="2891369" cy="400110"/>
          </a:xfrm>
          <a:prstGeom prst="rect">
            <a:avLst/>
          </a:prstGeom>
          <a:noFill/>
        </p:spPr>
        <p:txBody>
          <a:bodyPr wrap="square" anchor="t">
            <a:spAutoFit/>
          </a:bodyPr>
          <a:lstStyle/>
          <a:p>
            <a:pPr algn="l"/>
            <a:r>
              <a:rPr sz="2000" b="1" dirty="0">
                <a:solidFill>
                  <a:srgbClr val="C64843"/>
                </a:solidFill>
                <a:latin typeface="Arial"/>
              </a:rPr>
              <a:t>PERCEIVED THREAT</a:t>
            </a:r>
          </a:p>
        </p:txBody>
      </p:sp>
      <p:sp>
        <p:nvSpPr>
          <p:cNvPr id="39" name="TextBox 38">
            <a:extLst>
              <a:ext uri="{FF2B5EF4-FFF2-40B4-BE49-F238E27FC236}">
                <a16:creationId xmlns:a16="http://schemas.microsoft.com/office/drawing/2014/main" id="{C5294A17-2802-A19C-117E-406F9C1872C7}"/>
              </a:ext>
            </a:extLst>
          </p:cNvPr>
          <p:cNvSpPr txBox="1"/>
          <p:nvPr/>
        </p:nvSpPr>
        <p:spPr>
          <a:xfrm>
            <a:off x="6134373" y="2320012"/>
            <a:ext cx="2963796" cy="369332"/>
          </a:xfrm>
          <a:prstGeom prst="rect">
            <a:avLst/>
          </a:prstGeom>
          <a:noFill/>
        </p:spPr>
        <p:txBody>
          <a:bodyPr wrap="square" anchor="t">
            <a:spAutoFit/>
          </a:bodyPr>
          <a:lstStyle/>
          <a:p>
            <a:pPr algn="l"/>
            <a:r>
              <a:rPr b="0" dirty="0">
                <a:solidFill>
                  <a:srgbClr val="1E1E1E"/>
                </a:solidFill>
                <a:latin typeface="Arial"/>
              </a:rPr>
              <a:t>The consequences matter.</a:t>
            </a:r>
          </a:p>
        </p:txBody>
      </p:sp>
      <p:sp>
        <p:nvSpPr>
          <p:cNvPr id="40" name="Rounded Rectangle 13">
            <a:extLst>
              <a:ext uri="{FF2B5EF4-FFF2-40B4-BE49-F238E27FC236}">
                <a16:creationId xmlns:a16="http://schemas.microsoft.com/office/drawing/2014/main" id="{60BD84BF-14CE-BAAC-3AC1-DA0D7624D8BA}"/>
              </a:ext>
            </a:extLst>
          </p:cNvPr>
          <p:cNvSpPr/>
          <p:nvPr/>
        </p:nvSpPr>
        <p:spPr>
          <a:xfrm>
            <a:off x="2757290" y="3105256"/>
            <a:ext cx="2980426" cy="1210537"/>
          </a:xfrm>
          <a:prstGeom prst="roundRect">
            <a:avLst/>
          </a:prstGeom>
          <a:solidFill>
            <a:srgbClr val="FFFFFF"/>
          </a:solidFill>
          <a:ln>
            <a:solidFill>
              <a:srgbClr val="D2D7D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1" name="TextBox 40">
            <a:extLst>
              <a:ext uri="{FF2B5EF4-FFF2-40B4-BE49-F238E27FC236}">
                <a16:creationId xmlns:a16="http://schemas.microsoft.com/office/drawing/2014/main" id="{96F681B7-870A-1704-7878-6010472AB20B}"/>
              </a:ext>
            </a:extLst>
          </p:cNvPr>
          <p:cNvSpPr txBox="1"/>
          <p:nvPr/>
        </p:nvSpPr>
        <p:spPr>
          <a:xfrm>
            <a:off x="2870332" y="3173534"/>
            <a:ext cx="2435960" cy="369332"/>
          </a:xfrm>
          <a:prstGeom prst="rect">
            <a:avLst/>
          </a:prstGeom>
          <a:noFill/>
        </p:spPr>
        <p:txBody>
          <a:bodyPr wrap="square" anchor="t">
            <a:spAutoFit/>
          </a:bodyPr>
          <a:lstStyle/>
          <a:p>
            <a:pPr algn="l"/>
            <a:r>
              <a:rPr b="1" dirty="0">
                <a:solidFill>
                  <a:srgbClr val="4185B0"/>
                </a:solidFill>
                <a:latin typeface="Arial"/>
              </a:rPr>
              <a:t>SELF-EFFICACY</a:t>
            </a:r>
          </a:p>
        </p:txBody>
      </p:sp>
      <p:sp>
        <p:nvSpPr>
          <p:cNvPr id="42" name="TextBox 41">
            <a:extLst>
              <a:ext uri="{FF2B5EF4-FFF2-40B4-BE49-F238E27FC236}">
                <a16:creationId xmlns:a16="http://schemas.microsoft.com/office/drawing/2014/main" id="{5B596C92-BB2E-DBA1-2DE9-7E2B609BE5F1}"/>
              </a:ext>
            </a:extLst>
          </p:cNvPr>
          <p:cNvSpPr txBox="1"/>
          <p:nvPr/>
        </p:nvSpPr>
        <p:spPr>
          <a:xfrm>
            <a:off x="2911978" y="3685496"/>
            <a:ext cx="2653924" cy="369332"/>
          </a:xfrm>
          <a:prstGeom prst="rect">
            <a:avLst/>
          </a:prstGeom>
          <a:noFill/>
        </p:spPr>
        <p:txBody>
          <a:bodyPr wrap="square" anchor="t">
            <a:spAutoFit/>
          </a:bodyPr>
          <a:lstStyle/>
          <a:p>
            <a:pPr algn="l"/>
            <a:r>
              <a:rPr b="0" dirty="0">
                <a:solidFill>
                  <a:srgbClr val="1E1E1E"/>
                </a:solidFill>
                <a:latin typeface="Arial"/>
              </a:rPr>
              <a:t>I can handle cravings.</a:t>
            </a:r>
          </a:p>
        </p:txBody>
      </p:sp>
      <p:sp>
        <p:nvSpPr>
          <p:cNvPr id="43" name="Rounded Rectangle 16">
            <a:extLst>
              <a:ext uri="{FF2B5EF4-FFF2-40B4-BE49-F238E27FC236}">
                <a16:creationId xmlns:a16="http://schemas.microsoft.com/office/drawing/2014/main" id="{1E71D48C-753D-0EFC-1558-6526D2447D53}"/>
              </a:ext>
            </a:extLst>
          </p:cNvPr>
          <p:cNvSpPr/>
          <p:nvPr/>
        </p:nvSpPr>
        <p:spPr>
          <a:xfrm>
            <a:off x="6061947" y="3095931"/>
            <a:ext cx="2963796" cy="1210536"/>
          </a:xfrm>
          <a:prstGeom prst="roundRect">
            <a:avLst/>
          </a:prstGeom>
          <a:solidFill>
            <a:srgbClr val="FFFFFF"/>
          </a:solidFill>
          <a:ln>
            <a:solidFill>
              <a:srgbClr val="D2D7D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44" name="TextBox 43">
            <a:extLst>
              <a:ext uri="{FF2B5EF4-FFF2-40B4-BE49-F238E27FC236}">
                <a16:creationId xmlns:a16="http://schemas.microsoft.com/office/drawing/2014/main" id="{A9FD4689-4E65-6F3B-9843-FD6EE2A3F076}"/>
              </a:ext>
            </a:extLst>
          </p:cNvPr>
          <p:cNvSpPr txBox="1"/>
          <p:nvPr/>
        </p:nvSpPr>
        <p:spPr>
          <a:xfrm>
            <a:off x="6098160" y="3187452"/>
            <a:ext cx="2891370" cy="369332"/>
          </a:xfrm>
          <a:prstGeom prst="rect">
            <a:avLst/>
          </a:prstGeom>
          <a:noFill/>
        </p:spPr>
        <p:txBody>
          <a:bodyPr wrap="square" anchor="t">
            <a:spAutoFit/>
          </a:bodyPr>
          <a:lstStyle/>
          <a:p>
            <a:pPr algn="l"/>
            <a:r>
              <a:rPr b="1" dirty="0">
                <a:solidFill>
                  <a:srgbClr val="4A9A91"/>
                </a:solidFill>
                <a:latin typeface="Arial"/>
              </a:rPr>
              <a:t>BENEFITS − BARRIERS</a:t>
            </a:r>
          </a:p>
        </p:txBody>
      </p:sp>
      <p:sp>
        <p:nvSpPr>
          <p:cNvPr id="45" name="TextBox 44">
            <a:extLst>
              <a:ext uri="{FF2B5EF4-FFF2-40B4-BE49-F238E27FC236}">
                <a16:creationId xmlns:a16="http://schemas.microsoft.com/office/drawing/2014/main" id="{2C33F21A-5528-96C5-6BC5-8EDD229A198E}"/>
              </a:ext>
            </a:extLst>
          </p:cNvPr>
          <p:cNvSpPr txBox="1"/>
          <p:nvPr/>
        </p:nvSpPr>
        <p:spPr>
          <a:xfrm>
            <a:off x="6470216" y="3687513"/>
            <a:ext cx="2435960" cy="369332"/>
          </a:xfrm>
          <a:prstGeom prst="rect">
            <a:avLst/>
          </a:prstGeom>
          <a:noFill/>
        </p:spPr>
        <p:txBody>
          <a:bodyPr wrap="square" anchor="t">
            <a:spAutoFit/>
          </a:bodyPr>
          <a:lstStyle/>
          <a:p>
            <a:pPr algn="l"/>
            <a:r>
              <a:rPr b="0" dirty="0">
                <a:solidFill>
                  <a:srgbClr val="1E1E1E"/>
                </a:solidFill>
                <a:latin typeface="Arial"/>
              </a:rPr>
              <a:t>Quitting is worth it.</a:t>
            </a:r>
          </a:p>
        </p:txBody>
      </p:sp>
      <p:sp>
        <p:nvSpPr>
          <p:cNvPr id="46" name="TextBox 45">
            <a:extLst>
              <a:ext uri="{FF2B5EF4-FFF2-40B4-BE49-F238E27FC236}">
                <a16:creationId xmlns:a16="http://schemas.microsoft.com/office/drawing/2014/main" id="{A4F2BE75-E9A0-B3C9-8059-74DA75722D59}"/>
              </a:ext>
            </a:extLst>
          </p:cNvPr>
          <p:cNvSpPr txBox="1"/>
          <p:nvPr/>
        </p:nvSpPr>
        <p:spPr>
          <a:xfrm>
            <a:off x="4509535" y="4324826"/>
            <a:ext cx="2743200" cy="365760"/>
          </a:xfrm>
          <a:prstGeom prst="rect">
            <a:avLst/>
          </a:prstGeom>
          <a:noFill/>
        </p:spPr>
        <p:txBody>
          <a:bodyPr wrap="square" anchor="t">
            <a:spAutoFit/>
          </a:bodyPr>
          <a:lstStyle/>
          <a:p>
            <a:pPr algn="ctr"/>
            <a:r>
              <a:rPr b="1" dirty="0">
                <a:solidFill>
                  <a:srgbClr val="EB913D"/>
                </a:solidFill>
                <a:latin typeface="Arial"/>
              </a:rPr>
              <a:t>CUES TO ACTION</a:t>
            </a:r>
          </a:p>
        </p:txBody>
      </p:sp>
      <p:sp>
        <p:nvSpPr>
          <p:cNvPr id="47" name="TextBox 46">
            <a:extLst>
              <a:ext uri="{FF2B5EF4-FFF2-40B4-BE49-F238E27FC236}">
                <a16:creationId xmlns:a16="http://schemas.microsoft.com/office/drawing/2014/main" id="{8AEA2E99-5B22-98D9-2578-D9C5E1D8CF74}"/>
              </a:ext>
            </a:extLst>
          </p:cNvPr>
          <p:cNvSpPr txBox="1"/>
          <p:nvPr/>
        </p:nvSpPr>
        <p:spPr>
          <a:xfrm>
            <a:off x="3345034" y="4676321"/>
            <a:ext cx="5128408" cy="872034"/>
          </a:xfrm>
          <a:prstGeom prst="rect">
            <a:avLst/>
          </a:prstGeom>
          <a:noFill/>
        </p:spPr>
        <p:txBody>
          <a:bodyPr wrap="square" anchor="t">
            <a:spAutoFit/>
          </a:bodyPr>
          <a:lstStyle/>
          <a:p>
            <a:pPr algn="ctr">
              <a:lnSpc>
                <a:spcPct val="150000"/>
              </a:lnSpc>
            </a:pPr>
            <a:r>
              <a:rPr b="0" dirty="0">
                <a:solidFill>
                  <a:srgbClr val="1E1E1E"/>
                </a:solidFill>
                <a:latin typeface="Arial"/>
              </a:rPr>
              <a:t>Quit-date reminder • CO feedback • peer support • NHS referral</a:t>
            </a:r>
          </a:p>
        </p:txBody>
      </p:sp>
      <p:cxnSp>
        <p:nvCxnSpPr>
          <p:cNvPr id="48" name="Connector 21">
            <a:extLst>
              <a:ext uri="{FF2B5EF4-FFF2-40B4-BE49-F238E27FC236}">
                <a16:creationId xmlns:a16="http://schemas.microsoft.com/office/drawing/2014/main" id="{B6289D2C-EEAF-5541-90F9-002C29DED775}"/>
              </a:ext>
            </a:extLst>
          </p:cNvPr>
          <p:cNvCxnSpPr/>
          <p:nvPr/>
        </p:nvCxnSpPr>
        <p:spPr>
          <a:xfrm>
            <a:off x="2075170" y="3513326"/>
            <a:ext cx="274320" cy="0"/>
          </a:xfrm>
          <a:prstGeom prst="line">
            <a:avLst/>
          </a:prstGeom>
          <a:ln w="25400">
            <a:solidFill>
              <a:srgbClr val="5C6962"/>
            </a:solidFill>
          </a:ln>
        </p:spPr>
        <p:style>
          <a:lnRef idx="2">
            <a:schemeClr val="accent1"/>
          </a:lnRef>
          <a:fillRef idx="0">
            <a:schemeClr val="accent1"/>
          </a:fillRef>
          <a:effectRef idx="1">
            <a:schemeClr val="accent1"/>
          </a:effectRef>
          <a:fontRef idx="minor">
            <a:schemeClr val="tx1"/>
          </a:fontRef>
        </p:style>
      </p:cxnSp>
      <p:cxnSp>
        <p:nvCxnSpPr>
          <p:cNvPr id="49" name="Connector 22">
            <a:extLst>
              <a:ext uri="{FF2B5EF4-FFF2-40B4-BE49-F238E27FC236}">
                <a16:creationId xmlns:a16="http://schemas.microsoft.com/office/drawing/2014/main" id="{7F0A9AEA-8F93-094A-E963-55CA1CB8B2E7}"/>
              </a:ext>
            </a:extLst>
          </p:cNvPr>
          <p:cNvCxnSpPr>
            <a:cxnSpLocks/>
          </p:cNvCxnSpPr>
          <p:nvPr/>
        </p:nvCxnSpPr>
        <p:spPr>
          <a:xfrm>
            <a:off x="5704643" y="2273422"/>
            <a:ext cx="352985" cy="0"/>
          </a:xfrm>
          <a:prstGeom prst="line">
            <a:avLst/>
          </a:prstGeom>
          <a:ln w="25400">
            <a:solidFill>
              <a:srgbClr val="5C6962"/>
            </a:solidFill>
          </a:ln>
        </p:spPr>
        <p:style>
          <a:lnRef idx="2">
            <a:schemeClr val="accent1"/>
          </a:lnRef>
          <a:fillRef idx="0">
            <a:schemeClr val="accent1"/>
          </a:fillRef>
          <a:effectRef idx="1">
            <a:schemeClr val="accent1"/>
          </a:effectRef>
          <a:fontRef idx="minor">
            <a:schemeClr val="tx1"/>
          </a:fontRef>
        </p:style>
      </p:cxnSp>
      <p:cxnSp>
        <p:nvCxnSpPr>
          <p:cNvPr id="50" name="Connector 23">
            <a:extLst>
              <a:ext uri="{FF2B5EF4-FFF2-40B4-BE49-F238E27FC236}">
                <a16:creationId xmlns:a16="http://schemas.microsoft.com/office/drawing/2014/main" id="{5CD585FA-FB45-2C8D-64D6-EBCA9B521F08}"/>
              </a:ext>
            </a:extLst>
          </p:cNvPr>
          <p:cNvCxnSpPr>
            <a:cxnSpLocks/>
          </p:cNvCxnSpPr>
          <p:nvPr/>
        </p:nvCxnSpPr>
        <p:spPr>
          <a:xfrm>
            <a:off x="5737716" y="3685496"/>
            <a:ext cx="343044" cy="2017"/>
          </a:xfrm>
          <a:prstGeom prst="line">
            <a:avLst/>
          </a:prstGeom>
          <a:ln w="25400">
            <a:solidFill>
              <a:srgbClr val="5C6962"/>
            </a:solidFill>
          </a:ln>
        </p:spPr>
        <p:style>
          <a:lnRef idx="2">
            <a:schemeClr val="accent1"/>
          </a:lnRef>
          <a:fillRef idx="0">
            <a:schemeClr val="accent1"/>
          </a:fillRef>
          <a:effectRef idx="1">
            <a:schemeClr val="accent1"/>
          </a:effectRef>
          <a:fontRef idx="minor">
            <a:schemeClr val="tx1"/>
          </a:fontRef>
        </p:style>
      </p:cxnSp>
      <p:sp>
        <p:nvSpPr>
          <p:cNvPr id="52" name="Rounded Rectangle 25">
            <a:extLst>
              <a:ext uri="{FF2B5EF4-FFF2-40B4-BE49-F238E27FC236}">
                <a16:creationId xmlns:a16="http://schemas.microsoft.com/office/drawing/2014/main" id="{FD06AC61-B87F-B1BA-BEEF-579BF2C78AE9}"/>
              </a:ext>
            </a:extLst>
          </p:cNvPr>
          <p:cNvSpPr/>
          <p:nvPr/>
        </p:nvSpPr>
        <p:spPr>
          <a:xfrm>
            <a:off x="9543402" y="2761312"/>
            <a:ext cx="2423160" cy="1905563"/>
          </a:xfrm>
          <a:prstGeom prst="roundRect">
            <a:avLst/>
          </a:prstGeom>
          <a:solidFill>
            <a:srgbClr val="FFFFFF"/>
          </a:solidFill>
          <a:ln>
            <a:solidFill>
              <a:srgbClr val="D2D7D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3" name="TextBox 52">
            <a:extLst>
              <a:ext uri="{FF2B5EF4-FFF2-40B4-BE49-F238E27FC236}">
                <a16:creationId xmlns:a16="http://schemas.microsoft.com/office/drawing/2014/main" id="{62884B04-2545-ACF0-EB5F-6B725280F899}"/>
              </a:ext>
            </a:extLst>
          </p:cNvPr>
          <p:cNvSpPr txBox="1"/>
          <p:nvPr/>
        </p:nvSpPr>
        <p:spPr>
          <a:xfrm>
            <a:off x="9671418" y="2852753"/>
            <a:ext cx="2167128" cy="400110"/>
          </a:xfrm>
          <a:prstGeom prst="rect">
            <a:avLst/>
          </a:prstGeom>
          <a:noFill/>
        </p:spPr>
        <p:txBody>
          <a:bodyPr wrap="square" anchor="t">
            <a:spAutoFit/>
          </a:bodyPr>
          <a:lstStyle/>
          <a:p>
            <a:pPr algn="l"/>
            <a:r>
              <a:rPr sz="2000" b="1" dirty="0">
                <a:solidFill>
                  <a:srgbClr val="14372A"/>
                </a:solidFill>
                <a:latin typeface="Arial"/>
              </a:rPr>
              <a:t>ACTION</a:t>
            </a:r>
          </a:p>
        </p:txBody>
      </p:sp>
      <p:sp>
        <p:nvSpPr>
          <p:cNvPr id="54" name="TextBox 53">
            <a:extLst>
              <a:ext uri="{FF2B5EF4-FFF2-40B4-BE49-F238E27FC236}">
                <a16:creationId xmlns:a16="http://schemas.microsoft.com/office/drawing/2014/main" id="{5F365308-B628-DE50-C41D-573F62BEC7FE}"/>
              </a:ext>
            </a:extLst>
          </p:cNvPr>
          <p:cNvSpPr txBox="1"/>
          <p:nvPr/>
        </p:nvSpPr>
        <p:spPr>
          <a:xfrm>
            <a:off x="9671418" y="3245945"/>
            <a:ext cx="2291982" cy="1287532"/>
          </a:xfrm>
          <a:prstGeom prst="rect">
            <a:avLst/>
          </a:prstGeom>
          <a:noFill/>
        </p:spPr>
        <p:txBody>
          <a:bodyPr wrap="square" anchor="t">
            <a:spAutoFit/>
          </a:bodyPr>
          <a:lstStyle/>
          <a:p>
            <a:pPr algn="l">
              <a:lnSpc>
                <a:spcPct val="150000"/>
              </a:lnSpc>
            </a:pPr>
            <a:r>
              <a:rPr b="0" dirty="0">
                <a:solidFill>
                  <a:srgbClr val="1E1E1E"/>
                </a:solidFill>
                <a:latin typeface="Arial"/>
              </a:rPr>
              <a:t>Quit attempt + smoke-free </a:t>
            </a:r>
            <a:r>
              <a:rPr b="0" dirty="0" err="1">
                <a:solidFill>
                  <a:srgbClr val="1E1E1E"/>
                </a:solidFill>
                <a:latin typeface="Arial"/>
              </a:rPr>
              <a:t>behaviour</a:t>
            </a:r>
            <a:endParaRPr b="0" dirty="0">
              <a:solidFill>
                <a:srgbClr val="1E1E1E"/>
              </a:solidFill>
              <a:latin typeface="Arial"/>
            </a:endParaRPr>
          </a:p>
        </p:txBody>
      </p:sp>
      <p:cxnSp>
        <p:nvCxnSpPr>
          <p:cNvPr id="55" name="Connector 28">
            <a:extLst>
              <a:ext uri="{FF2B5EF4-FFF2-40B4-BE49-F238E27FC236}">
                <a16:creationId xmlns:a16="http://schemas.microsoft.com/office/drawing/2014/main" id="{A73BF10E-C87C-9323-2E8B-AE790616E808}"/>
              </a:ext>
            </a:extLst>
          </p:cNvPr>
          <p:cNvCxnSpPr>
            <a:cxnSpLocks/>
          </p:cNvCxnSpPr>
          <p:nvPr/>
        </p:nvCxnSpPr>
        <p:spPr>
          <a:xfrm>
            <a:off x="9269081" y="3513326"/>
            <a:ext cx="274320" cy="0"/>
          </a:xfrm>
          <a:prstGeom prst="line">
            <a:avLst/>
          </a:prstGeom>
          <a:ln w="25400">
            <a:solidFill>
              <a:srgbClr val="5C6962"/>
            </a:solidFill>
          </a:ln>
        </p:spPr>
        <p:style>
          <a:lnRef idx="2">
            <a:schemeClr val="accent1"/>
          </a:lnRef>
          <a:fillRef idx="0">
            <a:schemeClr val="accent1"/>
          </a:fillRef>
          <a:effectRef idx="1">
            <a:schemeClr val="accent1"/>
          </a:effectRef>
          <a:fontRef idx="minor">
            <a:schemeClr val="tx1"/>
          </a:fontRef>
        </p:style>
      </p:cxnSp>
      <p:cxnSp>
        <p:nvCxnSpPr>
          <p:cNvPr id="82" name="Connector 22">
            <a:extLst>
              <a:ext uri="{FF2B5EF4-FFF2-40B4-BE49-F238E27FC236}">
                <a16:creationId xmlns:a16="http://schemas.microsoft.com/office/drawing/2014/main" id="{D0B506EA-927C-4FC9-B0A8-639DF799BDFA}"/>
              </a:ext>
            </a:extLst>
          </p:cNvPr>
          <p:cNvCxnSpPr>
            <a:cxnSpLocks/>
            <a:stCxn id="34" idx="2"/>
            <a:endCxn id="40" idx="0"/>
          </p:cNvCxnSpPr>
          <p:nvPr/>
        </p:nvCxnSpPr>
        <p:spPr>
          <a:xfrm>
            <a:off x="4241932" y="2852753"/>
            <a:ext cx="5571" cy="252503"/>
          </a:xfrm>
          <a:prstGeom prst="line">
            <a:avLst/>
          </a:prstGeom>
          <a:ln w="25400">
            <a:solidFill>
              <a:srgbClr val="5C6962"/>
            </a:solidFill>
          </a:ln>
        </p:spPr>
        <p:style>
          <a:lnRef idx="2">
            <a:schemeClr val="accent1"/>
          </a:lnRef>
          <a:fillRef idx="0">
            <a:schemeClr val="accent1"/>
          </a:fillRef>
          <a:effectRef idx="1">
            <a:schemeClr val="accent1"/>
          </a:effectRef>
          <a:fontRef idx="minor">
            <a:schemeClr val="tx1"/>
          </a:fontRef>
        </p:style>
      </p:cxnSp>
      <p:cxnSp>
        <p:nvCxnSpPr>
          <p:cNvPr id="83" name="Connector 22">
            <a:extLst>
              <a:ext uri="{FF2B5EF4-FFF2-40B4-BE49-F238E27FC236}">
                <a16:creationId xmlns:a16="http://schemas.microsoft.com/office/drawing/2014/main" id="{BE4E5FDD-4C0F-93F4-0BE2-C0F40972B3F0}"/>
              </a:ext>
            </a:extLst>
          </p:cNvPr>
          <p:cNvCxnSpPr>
            <a:cxnSpLocks/>
            <a:stCxn id="37" idx="2"/>
            <a:endCxn id="43" idx="0"/>
          </p:cNvCxnSpPr>
          <p:nvPr/>
        </p:nvCxnSpPr>
        <p:spPr>
          <a:xfrm>
            <a:off x="7541686" y="2848391"/>
            <a:ext cx="2159" cy="247540"/>
          </a:xfrm>
          <a:prstGeom prst="line">
            <a:avLst/>
          </a:prstGeom>
          <a:ln w="25400">
            <a:solidFill>
              <a:srgbClr val="5C6962"/>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4">
    <p:bg>
      <p:bgPr>
        <a:solidFill>
          <a:srgbClr val="F7F3EC"/>
        </a:solidFill>
        <a:effectLst/>
      </p:bgPr>
    </p:bg>
    <p:spTree>
      <p:nvGrpSpPr>
        <p:cNvPr id="1" name=""/>
        <p:cNvGrpSpPr/>
        <p:nvPr/>
      </p:nvGrpSpPr>
      <p:grpSpPr>
        <a:xfrm>
          <a:off x="0" y="0"/>
          <a:ext cx="0" cy="0"/>
          <a:chOff x="0" y="0"/>
          <a:chExt cx="0" cy="0"/>
        </a:xfrm>
      </p:grpSpPr>
      <p:sp>
        <p:nvSpPr>
          <p:cNvPr id="30" name="Rounded Rectangle 12">
            <a:extLst>
              <a:ext uri="{FF2B5EF4-FFF2-40B4-BE49-F238E27FC236}">
                <a16:creationId xmlns:a16="http://schemas.microsoft.com/office/drawing/2014/main" id="{7F3326DF-5FEE-08A3-7482-2A5DD46DE96B}"/>
              </a:ext>
            </a:extLst>
          </p:cNvPr>
          <p:cNvSpPr/>
          <p:nvPr/>
        </p:nvSpPr>
        <p:spPr>
          <a:xfrm>
            <a:off x="2286159" y="1524269"/>
            <a:ext cx="2873534" cy="1170506"/>
          </a:xfrm>
          <a:prstGeom prst="roundRect">
            <a:avLst/>
          </a:prstGeom>
          <a:solidFill>
            <a:srgbClr val="FFFFFF"/>
          </a:solidFill>
          <a:ln>
            <a:solidFill>
              <a:srgbClr val="D2D7D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p>
        </p:txBody>
      </p:sp>
      <p:sp>
        <p:nvSpPr>
          <p:cNvPr id="23" name="TextBox 22">
            <a:extLst>
              <a:ext uri="{FF2B5EF4-FFF2-40B4-BE49-F238E27FC236}">
                <a16:creationId xmlns:a16="http://schemas.microsoft.com/office/drawing/2014/main" id="{158FD8A5-0E98-11C8-8720-689FDC17A794}"/>
              </a:ext>
            </a:extLst>
          </p:cNvPr>
          <p:cNvSpPr txBox="1"/>
          <p:nvPr/>
        </p:nvSpPr>
        <p:spPr>
          <a:xfrm>
            <a:off x="2331926" y="2238009"/>
            <a:ext cx="2889583" cy="369332"/>
          </a:xfrm>
          <a:prstGeom prst="rect">
            <a:avLst/>
          </a:prstGeom>
          <a:noFill/>
        </p:spPr>
        <p:txBody>
          <a:bodyPr wrap="square" anchor="t">
            <a:spAutoFit/>
          </a:bodyPr>
          <a:lstStyle/>
          <a:p>
            <a:pPr algn="l"/>
            <a:r>
              <a:rPr b="0" dirty="0">
                <a:solidFill>
                  <a:srgbClr val="1E1E1E"/>
                </a:solidFill>
                <a:latin typeface="Arial"/>
              </a:rPr>
              <a:t>Health + money + control</a:t>
            </a:r>
          </a:p>
        </p:txBody>
      </p:sp>
      <p:sp>
        <p:nvSpPr>
          <p:cNvPr id="2" name="Shape 0"/>
          <p:cNvSpPr/>
          <p:nvPr/>
        </p:nvSpPr>
        <p:spPr>
          <a:xfrm>
            <a:off x="0" y="0"/>
            <a:ext cx="12188952" cy="164592"/>
          </a:xfrm>
          <a:prstGeom prst="rect">
            <a:avLst/>
          </a:prstGeom>
          <a:solidFill>
            <a:srgbClr val="E63946"/>
          </a:solidFill>
          <a:ln w="12700">
            <a:solidFill>
              <a:srgbClr val="E63946"/>
            </a:solidFill>
            <a:prstDash val="solid"/>
          </a:ln>
        </p:spPr>
        <p:txBody>
          <a:bodyPr/>
          <a:lstStyle/>
          <a:p>
            <a:endParaRPr lang="en-IN"/>
          </a:p>
        </p:txBody>
      </p:sp>
      <p:sp>
        <p:nvSpPr>
          <p:cNvPr id="3" name="Text 1"/>
          <p:cNvSpPr txBox="1"/>
          <p:nvPr/>
        </p:nvSpPr>
        <p:spPr>
          <a:xfrm>
            <a:off x="1330035" y="126596"/>
            <a:ext cx="10724527" cy="1005840"/>
          </a:xfrm>
          <a:prstGeom prst="rect">
            <a:avLst/>
          </a:prstGeom>
          <a:noFill/>
          <a:ln/>
        </p:spPr>
        <p:txBody>
          <a:bodyPr wrap="square" lIns="0" tIns="0" rIns="0" bIns="0" rtlCol="0" anchor="ctr"/>
          <a:lstStyle/>
          <a:p>
            <a:pPr marL="0" indent="0">
              <a:buNone/>
            </a:pPr>
            <a:r>
              <a:rPr lang="en-US" sz="2800" b="1" dirty="0">
                <a:solidFill>
                  <a:srgbClr val="0B1F3A"/>
                </a:solidFill>
                <a:latin typeface="Arial" pitchFamily="34" charset="0"/>
                <a:ea typeface="Arial" pitchFamily="34" charset="-122"/>
                <a:cs typeface="Arial" pitchFamily="34" charset="-120"/>
              </a:rPr>
              <a:t>Theory of Planned Behaviour: Intention to quit</a:t>
            </a:r>
            <a:endParaRPr lang="en-US" sz="2800" dirty="0"/>
          </a:p>
        </p:txBody>
      </p:sp>
      <p:sp>
        <p:nvSpPr>
          <p:cNvPr id="31" name="TextBox 30">
            <a:extLst>
              <a:ext uri="{FF2B5EF4-FFF2-40B4-BE49-F238E27FC236}">
                <a16:creationId xmlns:a16="http://schemas.microsoft.com/office/drawing/2014/main" id="{33E31AD9-85F5-455B-42B9-4FFA94D74EE4}"/>
              </a:ext>
            </a:extLst>
          </p:cNvPr>
          <p:cNvSpPr txBox="1"/>
          <p:nvPr/>
        </p:nvSpPr>
        <p:spPr>
          <a:xfrm>
            <a:off x="2937605" y="1508760"/>
            <a:ext cx="1984248" cy="369332"/>
          </a:xfrm>
          <a:prstGeom prst="rect">
            <a:avLst/>
          </a:prstGeom>
          <a:noFill/>
        </p:spPr>
        <p:txBody>
          <a:bodyPr wrap="square" anchor="t">
            <a:spAutoFit/>
          </a:bodyPr>
          <a:lstStyle/>
          <a:p>
            <a:pPr algn="l"/>
            <a:r>
              <a:rPr b="1" dirty="0">
                <a:solidFill>
                  <a:srgbClr val="4185B0"/>
                </a:solidFill>
                <a:latin typeface="Arial"/>
              </a:rPr>
              <a:t>ATTITUDE</a:t>
            </a:r>
          </a:p>
        </p:txBody>
      </p:sp>
      <p:sp>
        <p:nvSpPr>
          <p:cNvPr id="32" name="TextBox 31">
            <a:extLst>
              <a:ext uri="{FF2B5EF4-FFF2-40B4-BE49-F238E27FC236}">
                <a16:creationId xmlns:a16="http://schemas.microsoft.com/office/drawing/2014/main" id="{C2615CC7-15AA-0AEB-F96A-B722D575210F}"/>
              </a:ext>
            </a:extLst>
          </p:cNvPr>
          <p:cNvSpPr txBox="1"/>
          <p:nvPr/>
        </p:nvSpPr>
        <p:spPr>
          <a:xfrm>
            <a:off x="2513568" y="1883861"/>
            <a:ext cx="2359152" cy="369332"/>
          </a:xfrm>
          <a:prstGeom prst="rect">
            <a:avLst/>
          </a:prstGeom>
          <a:noFill/>
        </p:spPr>
        <p:txBody>
          <a:bodyPr wrap="square" anchor="t">
            <a:spAutoFit/>
          </a:bodyPr>
          <a:lstStyle/>
          <a:p>
            <a:r>
              <a:rPr lang="en-US" b="0" dirty="0">
                <a:solidFill>
                  <a:srgbClr val="1E1E1E"/>
                </a:solidFill>
                <a:latin typeface="Arial"/>
              </a:rPr>
              <a:t>Quitting is</a:t>
            </a:r>
            <a:r>
              <a:rPr b="0" dirty="0">
                <a:solidFill>
                  <a:srgbClr val="1E1E1E"/>
                </a:solidFill>
                <a:latin typeface="Arial"/>
              </a:rPr>
              <a:t> worthwhile</a:t>
            </a:r>
          </a:p>
        </p:txBody>
      </p:sp>
      <p:sp>
        <p:nvSpPr>
          <p:cNvPr id="33" name="Rounded Rectangle 15">
            <a:extLst>
              <a:ext uri="{FF2B5EF4-FFF2-40B4-BE49-F238E27FC236}">
                <a16:creationId xmlns:a16="http://schemas.microsoft.com/office/drawing/2014/main" id="{6E9E98E9-8540-1CDA-F605-09F2C347C951}"/>
              </a:ext>
            </a:extLst>
          </p:cNvPr>
          <p:cNvSpPr/>
          <p:nvPr/>
        </p:nvSpPr>
        <p:spPr>
          <a:xfrm>
            <a:off x="2247232" y="3004191"/>
            <a:ext cx="2882679" cy="1402014"/>
          </a:xfrm>
          <a:prstGeom prst="roundRect">
            <a:avLst/>
          </a:prstGeom>
          <a:solidFill>
            <a:srgbClr val="FFFFFF"/>
          </a:solidFill>
          <a:ln>
            <a:solidFill>
              <a:srgbClr val="D2D7D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a:extLst>
              <a:ext uri="{FF2B5EF4-FFF2-40B4-BE49-F238E27FC236}">
                <a16:creationId xmlns:a16="http://schemas.microsoft.com/office/drawing/2014/main" id="{F1D00E04-5E47-9C27-097F-4C14F1531F0C}"/>
              </a:ext>
            </a:extLst>
          </p:cNvPr>
          <p:cNvSpPr txBox="1"/>
          <p:nvPr/>
        </p:nvSpPr>
        <p:spPr>
          <a:xfrm>
            <a:off x="2240401" y="3111342"/>
            <a:ext cx="3120458" cy="400110"/>
          </a:xfrm>
          <a:prstGeom prst="rect">
            <a:avLst/>
          </a:prstGeom>
          <a:noFill/>
        </p:spPr>
        <p:txBody>
          <a:bodyPr wrap="square" anchor="t">
            <a:spAutoFit/>
          </a:bodyPr>
          <a:lstStyle/>
          <a:p>
            <a:pPr algn="l"/>
            <a:r>
              <a:rPr b="1" dirty="0">
                <a:solidFill>
                  <a:srgbClr val="4A9A91"/>
                </a:solidFill>
                <a:latin typeface="Arial"/>
              </a:rPr>
              <a:t>SUBJECTIVE</a:t>
            </a:r>
            <a:r>
              <a:rPr sz="2000" b="1" dirty="0">
                <a:solidFill>
                  <a:srgbClr val="4A9A91"/>
                </a:solidFill>
                <a:latin typeface="Arial"/>
              </a:rPr>
              <a:t> NORM</a:t>
            </a:r>
          </a:p>
        </p:txBody>
      </p:sp>
      <p:sp>
        <p:nvSpPr>
          <p:cNvPr id="35" name="TextBox 34">
            <a:extLst>
              <a:ext uri="{FF2B5EF4-FFF2-40B4-BE49-F238E27FC236}">
                <a16:creationId xmlns:a16="http://schemas.microsoft.com/office/drawing/2014/main" id="{612B2E6A-DE1F-D1F8-6C25-65D5901D195A}"/>
              </a:ext>
            </a:extLst>
          </p:cNvPr>
          <p:cNvSpPr txBox="1"/>
          <p:nvPr/>
        </p:nvSpPr>
        <p:spPr>
          <a:xfrm>
            <a:off x="2240401" y="3514641"/>
            <a:ext cx="2850580" cy="872034"/>
          </a:xfrm>
          <a:prstGeom prst="rect">
            <a:avLst/>
          </a:prstGeom>
          <a:noFill/>
        </p:spPr>
        <p:txBody>
          <a:bodyPr wrap="square" anchor="t">
            <a:spAutoFit/>
          </a:bodyPr>
          <a:lstStyle/>
          <a:p>
            <a:pPr algn="l">
              <a:lnSpc>
                <a:spcPct val="150000"/>
              </a:lnSpc>
            </a:pPr>
            <a:r>
              <a:rPr lang="en-US" b="0" dirty="0">
                <a:solidFill>
                  <a:srgbClr val="1E1E1E"/>
                </a:solidFill>
                <a:latin typeface="Arial"/>
              </a:rPr>
              <a:t>People</a:t>
            </a:r>
            <a:r>
              <a:rPr b="0" dirty="0">
                <a:solidFill>
                  <a:srgbClr val="1E1E1E"/>
                </a:solidFill>
                <a:latin typeface="Arial"/>
              </a:rPr>
              <a:t> important to me support it.</a:t>
            </a:r>
          </a:p>
        </p:txBody>
      </p:sp>
      <p:sp>
        <p:nvSpPr>
          <p:cNvPr id="36" name="Rounded Rectangle 18">
            <a:extLst>
              <a:ext uri="{FF2B5EF4-FFF2-40B4-BE49-F238E27FC236}">
                <a16:creationId xmlns:a16="http://schemas.microsoft.com/office/drawing/2014/main" id="{9CBB04AE-B30F-5AA3-B223-E1567B142D26}"/>
              </a:ext>
            </a:extLst>
          </p:cNvPr>
          <p:cNvSpPr/>
          <p:nvPr/>
        </p:nvSpPr>
        <p:spPr>
          <a:xfrm>
            <a:off x="2220936" y="4715621"/>
            <a:ext cx="2889510" cy="1349940"/>
          </a:xfrm>
          <a:prstGeom prst="roundRect">
            <a:avLst/>
          </a:prstGeom>
          <a:solidFill>
            <a:srgbClr val="FFFFFF"/>
          </a:solidFill>
          <a:ln>
            <a:solidFill>
              <a:srgbClr val="D2D7D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a:extLst>
              <a:ext uri="{FF2B5EF4-FFF2-40B4-BE49-F238E27FC236}">
                <a16:creationId xmlns:a16="http://schemas.microsoft.com/office/drawing/2014/main" id="{12C43FF6-DC5A-332D-894E-229906C6DCF7}"/>
              </a:ext>
            </a:extLst>
          </p:cNvPr>
          <p:cNvSpPr txBox="1"/>
          <p:nvPr/>
        </p:nvSpPr>
        <p:spPr>
          <a:xfrm>
            <a:off x="2256377" y="4809115"/>
            <a:ext cx="2873534" cy="369332"/>
          </a:xfrm>
          <a:prstGeom prst="rect">
            <a:avLst/>
          </a:prstGeom>
          <a:noFill/>
        </p:spPr>
        <p:txBody>
          <a:bodyPr wrap="square" anchor="t">
            <a:spAutoFit/>
          </a:bodyPr>
          <a:lstStyle/>
          <a:p>
            <a:pPr algn="l"/>
            <a:r>
              <a:rPr b="1" dirty="0">
                <a:solidFill>
                  <a:srgbClr val="4FAD70"/>
                </a:solidFill>
                <a:latin typeface="Arial"/>
              </a:rPr>
              <a:t>PERCEIVED CONTROL</a:t>
            </a:r>
          </a:p>
        </p:txBody>
      </p:sp>
      <p:sp>
        <p:nvSpPr>
          <p:cNvPr id="38" name="TextBox 37">
            <a:extLst>
              <a:ext uri="{FF2B5EF4-FFF2-40B4-BE49-F238E27FC236}">
                <a16:creationId xmlns:a16="http://schemas.microsoft.com/office/drawing/2014/main" id="{EE6A9E05-D6E7-9DC1-7DC1-21F6FC9EE093}"/>
              </a:ext>
            </a:extLst>
          </p:cNvPr>
          <p:cNvSpPr txBox="1"/>
          <p:nvPr/>
        </p:nvSpPr>
        <p:spPr>
          <a:xfrm>
            <a:off x="2331926" y="5328900"/>
            <a:ext cx="2791154" cy="369332"/>
          </a:xfrm>
          <a:prstGeom prst="rect">
            <a:avLst/>
          </a:prstGeom>
          <a:noFill/>
        </p:spPr>
        <p:txBody>
          <a:bodyPr wrap="square" anchor="t">
            <a:spAutoFit/>
          </a:bodyPr>
          <a:lstStyle/>
          <a:p>
            <a:pPr algn="l"/>
            <a:r>
              <a:rPr b="0" dirty="0">
                <a:solidFill>
                  <a:srgbClr val="1E1E1E"/>
                </a:solidFill>
                <a:latin typeface="Arial"/>
              </a:rPr>
              <a:t>I can manage triggers.</a:t>
            </a:r>
          </a:p>
        </p:txBody>
      </p:sp>
      <p:sp>
        <p:nvSpPr>
          <p:cNvPr id="39" name="Rounded Rectangle 21">
            <a:extLst>
              <a:ext uri="{FF2B5EF4-FFF2-40B4-BE49-F238E27FC236}">
                <a16:creationId xmlns:a16="http://schemas.microsoft.com/office/drawing/2014/main" id="{571EF53A-5ED9-667F-9B93-D6808949D79F}"/>
              </a:ext>
            </a:extLst>
          </p:cNvPr>
          <p:cNvSpPr/>
          <p:nvPr/>
        </p:nvSpPr>
        <p:spPr>
          <a:xfrm>
            <a:off x="7061515" y="2331720"/>
            <a:ext cx="2103120" cy="1828800"/>
          </a:xfrm>
          <a:prstGeom prst="roundRect">
            <a:avLst/>
          </a:prstGeom>
          <a:solidFill>
            <a:srgbClr val="FFFFFF"/>
          </a:solidFill>
          <a:ln>
            <a:solidFill>
              <a:srgbClr val="D2D7D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a:extLst>
              <a:ext uri="{FF2B5EF4-FFF2-40B4-BE49-F238E27FC236}">
                <a16:creationId xmlns:a16="http://schemas.microsoft.com/office/drawing/2014/main" id="{0C8D78AB-9F46-E4D3-60E5-225A9C6F3406}"/>
              </a:ext>
            </a:extLst>
          </p:cNvPr>
          <p:cNvSpPr txBox="1"/>
          <p:nvPr/>
        </p:nvSpPr>
        <p:spPr>
          <a:xfrm>
            <a:off x="7189531" y="2423160"/>
            <a:ext cx="1847087" cy="369332"/>
          </a:xfrm>
          <a:prstGeom prst="rect">
            <a:avLst/>
          </a:prstGeom>
          <a:noFill/>
        </p:spPr>
        <p:txBody>
          <a:bodyPr wrap="square" anchor="t">
            <a:spAutoFit/>
          </a:bodyPr>
          <a:lstStyle/>
          <a:p>
            <a:pPr algn="l"/>
            <a:r>
              <a:rPr b="1" dirty="0">
                <a:solidFill>
                  <a:srgbClr val="EB913D"/>
                </a:solidFill>
                <a:latin typeface="Arial"/>
              </a:rPr>
              <a:t>INTENTION</a:t>
            </a:r>
          </a:p>
        </p:txBody>
      </p:sp>
      <p:sp>
        <p:nvSpPr>
          <p:cNvPr id="41" name="TextBox 40">
            <a:extLst>
              <a:ext uri="{FF2B5EF4-FFF2-40B4-BE49-F238E27FC236}">
                <a16:creationId xmlns:a16="http://schemas.microsoft.com/office/drawing/2014/main" id="{AC4D7851-861C-36B4-F1A1-ADB25B6AFA6E}"/>
              </a:ext>
            </a:extLst>
          </p:cNvPr>
          <p:cNvSpPr txBox="1"/>
          <p:nvPr/>
        </p:nvSpPr>
        <p:spPr>
          <a:xfrm>
            <a:off x="7189531" y="2816352"/>
            <a:ext cx="1847087" cy="1287532"/>
          </a:xfrm>
          <a:prstGeom prst="rect">
            <a:avLst/>
          </a:prstGeom>
          <a:noFill/>
        </p:spPr>
        <p:txBody>
          <a:bodyPr wrap="square" anchor="t">
            <a:spAutoFit/>
          </a:bodyPr>
          <a:lstStyle/>
          <a:p>
            <a:pPr algn="l">
              <a:lnSpc>
                <a:spcPct val="150000"/>
              </a:lnSpc>
            </a:pPr>
            <a:r>
              <a:rPr lang="en-US" dirty="0">
                <a:solidFill>
                  <a:srgbClr val="1E1E1E"/>
                </a:solidFill>
                <a:latin typeface="Arial"/>
              </a:rPr>
              <a:t>T</a:t>
            </a:r>
            <a:r>
              <a:rPr b="0" dirty="0">
                <a:solidFill>
                  <a:srgbClr val="1E1E1E"/>
                </a:solidFill>
                <a:latin typeface="Arial"/>
              </a:rPr>
              <a:t>o stop smoking and follow </a:t>
            </a:r>
            <a:r>
              <a:rPr lang="en-US" dirty="0">
                <a:solidFill>
                  <a:srgbClr val="1E1E1E"/>
                </a:solidFill>
                <a:latin typeface="Arial"/>
              </a:rPr>
              <a:t>the</a:t>
            </a:r>
            <a:r>
              <a:rPr b="0" dirty="0">
                <a:solidFill>
                  <a:srgbClr val="1E1E1E"/>
                </a:solidFill>
                <a:latin typeface="Arial"/>
              </a:rPr>
              <a:t> plan.</a:t>
            </a:r>
          </a:p>
        </p:txBody>
      </p:sp>
      <p:sp>
        <p:nvSpPr>
          <p:cNvPr id="42" name="Rounded Rectangle 24">
            <a:extLst>
              <a:ext uri="{FF2B5EF4-FFF2-40B4-BE49-F238E27FC236}">
                <a16:creationId xmlns:a16="http://schemas.microsoft.com/office/drawing/2014/main" id="{FC377EFB-EE5D-8883-719C-FDCB3E0AB5C2}"/>
              </a:ext>
            </a:extLst>
          </p:cNvPr>
          <p:cNvSpPr/>
          <p:nvPr/>
        </p:nvSpPr>
        <p:spPr>
          <a:xfrm>
            <a:off x="9484671" y="2331720"/>
            <a:ext cx="2194560" cy="1828800"/>
          </a:xfrm>
          <a:prstGeom prst="roundRect">
            <a:avLst/>
          </a:prstGeom>
          <a:solidFill>
            <a:srgbClr val="FFFFFF"/>
          </a:solidFill>
          <a:ln>
            <a:solidFill>
              <a:srgbClr val="D2D7D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TextBox 42">
            <a:extLst>
              <a:ext uri="{FF2B5EF4-FFF2-40B4-BE49-F238E27FC236}">
                <a16:creationId xmlns:a16="http://schemas.microsoft.com/office/drawing/2014/main" id="{37D0E4C9-C254-C2A0-B988-4AFD670FCDCD}"/>
              </a:ext>
            </a:extLst>
          </p:cNvPr>
          <p:cNvSpPr txBox="1"/>
          <p:nvPr/>
        </p:nvSpPr>
        <p:spPr>
          <a:xfrm>
            <a:off x="9612687" y="2423160"/>
            <a:ext cx="1938528" cy="369332"/>
          </a:xfrm>
          <a:prstGeom prst="rect">
            <a:avLst/>
          </a:prstGeom>
          <a:noFill/>
        </p:spPr>
        <p:txBody>
          <a:bodyPr wrap="square" anchor="t">
            <a:spAutoFit/>
          </a:bodyPr>
          <a:lstStyle/>
          <a:p>
            <a:pPr algn="l"/>
            <a:r>
              <a:rPr lang="en-IN" b="1" dirty="0">
                <a:solidFill>
                  <a:srgbClr val="14372A"/>
                </a:solidFill>
                <a:latin typeface="Arial"/>
              </a:rPr>
              <a:t>BEHAVIOUR</a:t>
            </a:r>
            <a:endParaRPr sz="1400" b="1" dirty="0">
              <a:solidFill>
                <a:srgbClr val="14372A"/>
              </a:solidFill>
              <a:latin typeface="Arial"/>
            </a:endParaRPr>
          </a:p>
        </p:txBody>
      </p:sp>
      <p:sp>
        <p:nvSpPr>
          <p:cNvPr id="44" name="TextBox 43">
            <a:extLst>
              <a:ext uri="{FF2B5EF4-FFF2-40B4-BE49-F238E27FC236}">
                <a16:creationId xmlns:a16="http://schemas.microsoft.com/office/drawing/2014/main" id="{9E351AAA-5DBC-F40E-45FF-9F4A385F7CDF}"/>
              </a:ext>
            </a:extLst>
          </p:cNvPr>
          <p:cNvSpPr txBox="1"/>
          <p:nvPr/>
        </p:nvSpPr>
        <p:spPr>
          <a:xfrm>
            <a:off x="9612687" y="2816352"/>
            <a:ext cx="1938528" cy="872034"/>
          </a:xfrm>
          <a:prstGeom prst="rect">
            <a:avLst/>
          </a:prstGeom>
          <a:noFill/>
        </p:spPr>
        <p:txBody>
          <a:bodyPr wrap="square" anchor="t">
            <a:spAutoFit/>
          </a:bodyPr>
          <a:lstStyle/>
          <a:p>
            <a:pPr algn="l">
              <a:lnSpc>
                <a:spcPct val="150000"/>
              </a:lnSpc>
            </a:pPr>
            <a:r>
              <a:rPr b="0" dirty="0">
                <a:solidFill>
                  <a:srgbClr val="1E1E1E"/>
                </a:solidFill>
                <a:latin typeface="Arial"/>
              </a:rPr>
              <a:t>Quit attempt
+ coping</a:t>
            </a:r>
            <a:r>
              <a:rPr lang="en-US" dirty="0">
                <a:solidFill>
                  <a:srgbClr val="1E1E1E"/>
                </a:solidFill>
                <a:latin typeface="Arial"/>
              </a:rPr>
              <a:t> </a:t>
            </a:r>
            <a:endParaRPr b="0" dirty="0">
              <a:solidFill>
                <a:srgbClr val="1E1E1E"/>
              </a:solidFill>
              <a:latin typeface="Arial"/>
            </a:endParaRPr>
          </a:p>
        </p:txBody>
      </p:sp>
      <p:cxnSp>
        <p:nvCxnSpPr>
          <p:cNvPr id="48" name="Connector 30">
            <a:extLst>
              <a:ext uri="{FF2B5EF4-FFF2-40B4-BE49-F238E27FC236}">
                <a16:creationId xmlns:a16="http://schemas.microsoft.com/office/drawing/2014/main" id="{55FB5B47-477A-6947-6D1C-96A9C5E59EC0}"/>
              </a:ext>
            </a:extLst>
          </p:cNvPr>
          <p:cNvCxnSpPr>
            <a:cxnSpLocks/>
            <a:stCxn id="30" idx="3"/>
            <a:endCxn id="39" idx="1"/>
          </p:cNvCxnSpPr>
          <p:nvPr/>
        </p:nvCxnSpPr>
        <p:spPr>
          <a:xfrm>
            <a:off x="5159693" y="2109522"/>
            <a:ext cx="1901822" cy="1136598"/>
          </a:xfrm>
          <a:prstGeom prst="line">
            <a:avLst/>
          </a:prstGeom>
          <a:ln w="25400">
            <a:solidFill>
              <a:srgbClr val="5C6962"/>
            </a:solidFill>
          </a:ln>
        </p:spPr>
        <p:style>
          <a:lnRef idx="2">
            <a:schemeClr val="accent1"/>
          </a:lnRef>
          <a:fillRef idx="0">
            <a:schemeClr val="accent1"/>
          </a:fillRef>
          <a:effectRef idx="1">
            <a:schemeClr val="accent1"/>
          </a:effectRef>
          <a:fontRef idx="minor">
            <a:schemeClr val="tx1"/>
          </a:fontRef>
        </p:style>
      </p:cxnSp>
      <p:cxnSp>
        <p:nvCxnSpPr>
          <p:cNvPr id="49" name="Connector 31">
            <a:extLst>
              <a:ext uri="{FF2B5EF4-FFF2-40B4-BE49-F238E27FC236}">
                <a16:creationId xmlns:a16="http://schemas.microsoft.com/office/drawing/2014/main" id="{4E6AED19-4369-CBA5-EDAF-5189E865B9D9}"/>
              </a:ext>
            </a:extLst>
          </p:cNvPr>
          <p:cNvCxnSpPr>
            <a:cxnSpLocks/>
            <a:stCxn id="33" idx="3"/>
            <a:endCxn id="39" idx="1"/>
          </p:cNvCxnSpPr>
          <p:nvPr/>
        </p:nvCxnSpPr>
        <p:spPr>
          <a:xfrm flipV="1">
            <a:off x="5129911" y="3246120"/>
            <a:ext cx="1931604" cy="459078"/>
          </a:xfrm>
          <a:prstGeom prst="line">
            <a:avLst/>
          </a:prstGeom>
          <a:ln w="25400">
            <a:solidFill>
              <a:srgbClr val="5C6962"/>
            </a:solidFill>
          </a:ln>
        </p:spPr>
        <p:style>
          <a:lnRef idx="2">
            <a:schemeClr val="accent1"/>
          </a:lnRef>
          <a:fillRef idx="0">
            <a:schemeClr val="accent1"/>
          </a:fillRef>
          <a:effectRef idx="1">
            <a:schemeClr val="accent1"/>
          </a:effectRef>
          <a:fontRef idx="minor">
            <a:schemeClr val="tx1"/>
          </a:fontRef>
        </p:style>
      </p:cxnSp>
      <p:cxnSp>
        <p:nvCxnSpPr>
          <p:cNvPr id="50" name="Connector 32">
            <a:extLst>
              <a:ext uri="{FF2B5EF4-FFF2-40B4-BE49-F238E27FC236}">
                <a16:creationId xmlns:a16="http://schemas.microsoft.com/office/drawing/2014/main" id="{985CE151-11ED-B78F-D35D-64EB2CA59B51}"/>
              </a:ext>
            </a:extLst>
          </p:cNvPr>
          <p:cNvCxnSpPr>
            <a:cxnSpLocks/>
            <a:endCxn id="39" idx="1"/>
          </p:cNvCxnSpPr>
          <p:nvPr/>
        </p:nvCxnSpPr>
        <p:spPr>
          <a:xfrm flipV="1">
            <a:off x="5129911" y="3246120"/>
            <a:ext cx="1931604" cy="2159569"/>
          </a:xfrm>
          <a:prstGeom prst="line">
            <a:avLst/>
          </a:prstGeom>
          <a:ln w="25400">
            <a:solidFill>
              <a:srgbClr val="5C6962"/>
            </a:solidFill>
          </a:ln>
        </p:spPr>
        <p:style>
          <a:lnRef idx="2">
            <a:schemeClr val="accent1"/>
          </a:lnRef>
          <a:fillRef idx="0">
            <a:schemeClr val="accent1"/>
          </a:fillRef>
          <a:effectRef idx="1">
            <a:schemeClr val="accent1"/>
          </a:effectRef>
          <a:fontRef idx="minor">
            <a:schemeClr val="tx1"/>
          </a:fontRef>
        </p:style>
      </p:cxnSp>
      <p:cxnSp>
        <p:nvCxnSpPr>
          <p:cNvPr id="51" name="Connector 33">
            <a:extLst>
              <a:ext uri="{FF2B5EF4-FFF2-40B4-BE49-F238E27FC236}">
                <a16:creationId xmlns:a16="http://schemas.microsoft.com/office/drawing/2014/main" id="{977141E8-F3D7-32C0-A865-4B8BEB048DE1}"/>
              </a:ext>
            </a:extLst>
          </p:cNvPr>
          <p:cNvCxnSpPr>
            <a:cxnSpLocks/>
            <a:endCxn id="42" idx="1"/>
          </p:cNvCxnSpPr>
          <p:nvPr/>
        </p:nvCxnSpPr>
        <p:spPr>
          <a:xfrm>
            <a:off x="9164634" y="3246120"/>
            <a:ext cx="320037" cy="0"/>
          </a:xfrm>
          <a:prstGeom prst="line">
            <a:avLst/>
          </a:prstGeom>
          <a:ln w="25400">
            <a:solidFill>
              <a:srgbClr val="5C6962"/>
            </a:solidFill>
          </a:ln>
        </p:spPr>
        <p:style>
          <a:lnRef idx="2">
            <a:schemeClr val="accent1"/>
          </a:lnRef>
          <a:fillRef idx="0">
            <a:schemeClr val="accent1"/>
          </a:fillRef>
          <a:effectRef idx="1">
            <a:schemeClr val="accent1"/>
          </a:effectRef>
          <a:fontRef idx="minor">
            <a:schemeClr val="tx1"/>
          </a:fontRef>
        </p:style>
      </p:cxnSp>
      <p:cxnSp>
        <p:nvCxnSpPr>
          <p:cNvPr id="52" name="Connector 34">
            <a:extLst>
              <a:ext uri="{FF2B5EF4-FFF2-40B4-BE49-F238E27FC236}">
                <a16:creationId xmlns:a16="http://schemas.microsoft.com/office/drawing/2014/main" id="{496DBC07-4EEA-9595-297A-102D5ACE80C0}"/>
              </a:ext>
            </a:extLst>
          </p:cNvPr>
          <p:cNvCxnSpPr>
            <a:cxnSpLocks/>
            <a:endCxn id="42" idx="2"/>
          </p:cNvCxnSpPr>
          <p:nvPr/>
        </p:nvCxnSpPr>
        <p:spPr>
          <a:xfrm flipV="1">
            <a:off x="5129911" y="4160520"/>
            <a:ext cx="5452040" cy="1245169"/>
          </a:xfrm>
          <a:prstGeom prst="line">
            <a:avLst/>
          </a:prstGeom>
          <a:ln w="25400">
            <a:solidFill>
              <a:srgbClr val="5C6962"/>
            </a:solidFill>
          </a:ln>
        </p:spPr>
        <p:style>
          <a:lnRef idx="2">
            <a:schemeClr val="accent1"/>
          </a:lnRef>
          <a:fillRef idx="0">
            <a:schemeClr val="accent1"/>
          </a:fillRef>
          <a:effectRef idx="1">
            <a:schemeClr val="accent1"/>
          </a:effectRef>
          <a:fontRef idx="minor">
            <a:schemeClr val="tx1"/>
          </a:fontRef>
        </p:style>
      </p:cxnSp>
      <p:sp>
        <p:nvSpPr>
          <p:cNvPr id="136" name="TextBox 135">
            <a:extLst>
              <a:ext uri="{FF2B5EF4-FFF2-40B4-BE49-F238E27FC236}">
                <a16:creationId xmlns:a16="http://schemas.microsoft.com/office/drawing/2014/main" id="{791B3D5A-7459-4507-3522-7A3B4E24BF21}"/>
              </a:ext>
            </a:extLst>
          </p:cNvPr>
          <p:cNvSpPr txBox="1"/>
          <p:nvPr/>
        </p:nvSpPr>
        <p:spPr>
          <a:xfrm>
            <a:off x="5249340" y="5635304"/>
            <a:ext cx="3123570" cy="369332"/>
          </a:xfrm>
          <a:prstGeom prst="rect">
            <a:avLst/>
          </a:prstGeom>
          <a:noFill/>
        </p:spPr>
        <p:txBody>
          <a:bodyPr wrap="square">
            <a:spAutoFit/>
          </a:bodyPr>
          <a:lstStyle/>
          <a:p>
            <a:r>
              <a:rPr lang="en-IN" sz="1800" dirty="0"/>
              <a:t>(Source: Tapera et al., 2020)</a:t>
            </a:r>
            <a:endParaRPr lang="en-IN" dirty="0"/>
          </a:p>
        </p:txBody>
      </p:sp>
      <p:pic>
        <p:nvPicPr>
          <p:cNvPr id="139" name="Picture 138" descr="Stop Smoking Campaign Banner – Royalty-Free Vector | VectorStock">
            <a:extLst>
              <a:ext uri="{FF2B5EF4-FFF2-40B4-BE49-F238E27FC236}">
                <a16:creationId xmlns:a16="http://schemas.microsoft.com/office/drawing/2014/main" id="{8B8CC4D7-AEBB-FC3B-DCB5-5F44543BE1B2}"/>
              </a:ext>
            </a:extLst>
          </p:cNvPr>
          <p:cNvPicPr>
            <a:picLocks noChangeAspect="1"/>
          </p:cNvPicPr>
          <p:nvPr/>
        </p:nvPicPr>
        <p:blipFill>
          <a:blip r:embed="rId3"/>
          <a:srcRect l="18391" t="8611" r="14453" b="13841"/>
          <a:stretch>
            <a:fillRect/>
          </a:stretch>
        </p:blipFill>
        <p:spPr>
          <a:xfrm>
            <a:off x="119581" y="977641"/>
            <a:ext cx="2052327" cy="542149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12188952" cy="164592"/>
          </a:xfrm>
          <a:prstGeom prst="rect">
            <a:avLst/>
          </a:prstGeom>
          <a:solidFill>
            <a:srgbClr val="E63946"/>
          </a:solidFill>
          <a:ln w="12700">
            <a:solidFill>
              <a:srgbClr val="E63946"/>
            </a:solidFill>
            <a:prstDash val="solid"/>
          </a:ln>
        </p:spPr>
        <p:txBody>
          <a:bodyPr/>
          <a:lstStyle/>
          <a:p>
            <a:endParaRPr lang="en-IN"/>
          </a:p>
        </p:txBody>
      </p:sp>
      <p:sp>
        <p:nvSpPr>
          <p:cNvPr id="5" name="Shape 2"/>
          <p:cNvSpPr/>
          <p:nvPr/>
        </p:nvSpPr>
        <p:spPr>
          <a:xfrm>
            <a:off x="548640" y="1212358"/>
            <a:ext cx="5440680" cy="3028683"/>
          </a:xfrm>
          <a:prstGeom prst="roundRect">
            <a:avLst>
              <a:gd name="adj" fmla="val 3125"/>
            </a:avLst>
          </a:prstGeom>
          <a:solidFill>
            <a:srgbClr val="FFFFFF"/>
          </a:solidFill>
          <a:ln w="12700">
            <a:solidFill>
              <a:srgbClr val="FFFFFF"/>
            </a:solidFill>
            <a:prstDash val="solid"/>
          </a:ln>
        </p:spPr>
        <p:txBody>
          <a:bodyPr/>
          <a:lstStyle/>
          <a:p>
            <a:endParaRPr lang="en-IN"/>
          </a:p>
        </p:txBody>
      </p:sp>
      <p:sp>
        <p:nvSpPr>
          <p:cNvPr id="6" name="Shape 3"/>
          <p:cNvSpPr/>
          <p:nvPr/>
        </p:nvSpPr>
        <p:spPr>
          <a:xfrm>
            <a:off x="548640" y="1165341"/>
            <a:ext cx="5440680" cy="600510"/>
          </a:xfrm>
          <a:prstGeom prst="roundRect">
            <a:avLst>
              <a:gd name="adj" fmla="val 15385"/>
            </a:avLst>
          </a:prstGeom>
          <a:solidFill>
            <a:srgbClr val="F4A261"/>
          </a:solidFill>
          <a:ln w="12700">
            <a:solidFill>
              <a:srgbClr val="F4A261"/>
            </a:solidFill>
            <a:prstDash val="solid"/>
          </a:ln>
        </p:spPr>
        <p:txBody>
          <a:bodyPr/>
          <a:lstStyle/>
          <a:p>
            <a:endParaRPr lang="en-IN"/>
          </a:p>
        </p:txBody>
      </p:sp>
      <p:sp>
        <p:nvSpPr>
          <p:cNvPr id="7" name="Text 4"/>
          <p:cNvSpPr txBox="1"/>
          <p:nvPr/>
        </p:nvSpPr>
        <p:spPr>
          <a:xfrm>
            <a:off x="822960" y="1236752"/>
            <a:ext cx="4937760" cy="594360"/>
          </a:xfrm>
          <a:prstGeom prst="rect">
            <a:avLst/>
          </a:prstGeom>
          <a:noFill/>
          <a:ln/>
        </p:spPr>
        <p:txBody>
          <a:bodyPr wrap="square" lIns="0" tIns="0" rIns="0" bIns="0" rtlCol="0" anchor="ctr"/>
          <a:lstStyle/>
          <a:p>
            <a:r>
              <a:rPr lang="en-US" b="1" dirty="0">
                <a:solidFill>
                  <a:srgbClr val="FFFFFF"/>
                </a:solidFill>
                <a:latin typeface="Arial" pitchFamily="34" charset="0"/>
                <a:ea typeface="Arial" pitchFamily="34" charset="-122"/>
                <a:cs typeface="Arial" pitchFamily="34" charset="-120"/>
              </a:rPr>
              <a:t>Short-term - TODAY · daily life</a:t>
            </a:r>
            <a:endParaRPr lang="en-US" dirty="0"/>
          </a:p>
        </p:txBody>
      </p:sp>
      <p:sp>
        <p:nvSpPr>
          <p:cNvPr id="8" name="Text 5"/>
          <p:cNvSpPr txBox="1"/>
          <p:nvPr/>
        </p:nvSpPr>
        <p:spPr>
          <a:xfrm>
            <a:off x="684415" y="1815846"/>
            <a:ext cx="4937760" cy="1503401"/>
          </a:xfrm>
          <a:prstGeom prst="rect">
            <a:avLst/>
          </a:prstGeom>
          <a:noFill/>
          <a:ln/>
        </p:spPr>
        <p:txBody>
          <a:bodyPr wrap="square" lIns="0" tIns="0" rIns="0" bIns="0" rtlCol="0" anchor="t"/>
          <a:lstStyle/>
          <a:p>
            <a:pPr marL="342900" indent="-342900">
              <a:lnSpc>
                <a:spcPct val="150000"/>
              </a:lnSpc>
              <a:spcAft>
                <a:spcPts val="800"/>
              </a:spcAft>
              <a:buSzPct val="100000"/>
              <a:buChar char="•"/>
            </a:pPr>
            <a:r>
              <a:rPr lang="en-US" sz="1800" b="1" dirty="0">
                <a:solidFill>
                  <a:srgbClr val="1B1B1B"/>
                </a:solidFill>
                <a:latin typeface="Arial" panose="020B0604020202020204" pitchFamily="34" charset="0"/>
                <a:ea typeface="Arial" pitchFamily="34" charset="-122"/>
                <a:cs typeface="Arial" panose="020B0604020202020204" pitchFamily="34" charset="0"/>
              </a:rPr>
              <a:t>Cravings run the daily routine</a:t>
            </a:r>
            <a:endParaRPr lang="en-US" sz="1800" b="1" dirty="0">
              <a:latin typeface="Arial" panose="020B0604020202020204" pitchFamily="34" charset="0"/>
              <a:cs typeface="Arial" panose="020B0604020202020204" pitchFamily="34" charset="0"/>
            </a:endParaRPr>
          </a:p>
          <a:p>
            <a:pPr marL="342900" indent="-342900">
              <a:lnSpc>
                <a:spcPct val="150000"/>
              </a:lnSpc>
              <a:spcAft>
                <a:spcPts val="800"/>
              </a:spcAft>
              <a:buSzPct val="100000"/>
              <a:buChar char="•"/>
            </a:pPr>
            <a:r>
              <a:rPr lang="en-US" sz="1800" b="1" dirty="0">
                <a:solidFill>
                  <a:srgbClr val="1B1B1B"/>
                </a:solidFill>
                <a:latin typeface="Arial" panose="020B0604020202020204" pitchFamily="34" charset="0"/>
                <a:ea typeface="Arial" pitchFamily="34" charset="-122"/>
                <a:cs typeface="Arial" panose="020B0604020202020204" pitchFamily="34" charset="0"/>
              </a:rPr>
              <a:t>Money burned every week</a:t>
            </a:r>
          </a:p>
          <a:p>
            <a:pPr marL="342900" indent="-342900">
              <a:lnSpc>
                <a:spcPct val="150000"/>
              </a:lnSpc>
              <a:spcAft>
                <a:spcPts val="800"/>
              </a:spcAft>
              <a:buSzPct val="100000"/>
              <a:buChar char="•"/>
            </a:pPr>
            <a:r>
              <a:rPr lang="en-US" b="1" dirty="0">
                <a:latin typeface="Arial" panose="020B0604020202020204" pitchFamily="34" charset="0"/>
                <a:cs typeface="Arial" panose="020B0604020202020204" pitchFamily="34" charset="0"/>
              </a:rPr>
              <a:t>Cough and breathlessness</a:t>
            </a:r>
          </a:p>
          <a:p>
            <a:pPr marL="342900" indent="-342900">
              <a:lnSpc>
                <a:spcPct val="150000"/>
              </a:lnSpc>
              <a:spcAft>
                <a:spcPts val="800"/>
              </a:spcAft>
              <a:buSzPct val="100000"/>
              <a:buChar char="•"/>
            </a:pPr>
            <a:r>
              <a:rPr lang="en-US" b="1" dirty="0">
                <a:latin typeface="Arial" panose="020B0604020202020204" pitchFamily="34" charset="0"/>
                <a:cs typeface="Arial" panose="020B0604020202020204" pitchFamily="34" charset="0"/>
              </a:rPr>
              <a:t>Irritability and poor concentration</a:t>
            </a:r>
            <a:endParaRPr lang="en-US" sz="1800" b="1" dirty="0">
              <a:latin typeface="Arial" panose="020B0604020202020204" pitchFamily="34" charset="0"/>
              <a:cs typeface="Arial" panose="020B0604020202020204" pitchFamily="34" charset="0"/>
            </a:endParaRPr>
          </a:p>
        </p:txBody>
      </p:sp>
      <p:sp>
        <p:nvSpPr>
          <p:cNvPr id="9" name="Shape 6"/>
          <p:cNvSpPr/>
          <p:nvPr/>
        </p:nvSpPr>
        <p:spPr>
          <a:xfrm>
            <a:off x="6217920" y="1315262"/>
            <a:ext cx="5440680" cy="2925780"/>
          </a:xfrm>
          <a:prstGeom prst="roundRect">
            <a:avLst>
              <a:gd name="adj" fmla="val 3125"/>
            </a:avLst>
          </a:prstGeom>
          <a:solidFill>
            <a:srgbClr val="FFFFFF"/>
          </a:solidFill>
          <a:ln w="12700">
            <a:solidFill>
              <a:srgbClr val="FFFFFF"/>
            </a:solidFill>
            <a:prstDash val="solid"/>
          </a:ln>
        </p:spPr>
        <p:txBody>
          <a:bodyPr/>
          <a:lstStyle/>
          <a:p>
            <a:endParaRPr lang="en-IN"/>
          </a:p>
        </p:txBody>
      </p:sp>
      <p:sp>
        <p:nvSpPr>
          <p:cNvPr id="10" name="Shape 7"/>
          <p:cNvSpPr/>
          <p:nvPr/>
        </p:nvSpPr>
        <p:spPr>
          <a:xfrm>
            <a:off x="6217920" y="1165341"/>
            <a:ext cx="5440680" cy="594360"/>
          </a:xfrm>
          <a:prstGeom prst="roundRect">
            <a:avLst>
              <a:gd name="adj" fmla="val 15385"/>
            </a:avLst>
          </a:prstGeom>
          <a:solidFill>
            <a:srgbClr val="E63946"/>
          </a:solidFill>
          <a:ln w="12700">
            <a:solidFill>
              <a:srgbClr val="E63946"/>
            </a:solidFill>
            <a:prstDash val="solid"/>
          </a:ln>
        </p:spPr>
        <p:txBody>
          <a:bodyPr/>
          <a:lstStyle/>
          <a:p>
            <a:endParaRPr lang="en-IN"/>
          </a:p>
        </p:txBody>
      </p:sp>
      <p:sp>
        <p:nvSpPr>
          <p:cNvPr id="11" name="Text 8"/>
          <p:cNvSpPr txBox="1"/>
          <p:nvPr/>
        </p:nvSpPr>
        <p:spPr>
          <a:xfrm>
            <a:off x="6469380" y="1243162"/>
            <a:ext cx="4937760" cy="594360"/>
          </a:xfrm>
          <a:prstGeom prst="rect">
            <a:avLst/>
          </a:prstGeom>
          <a:noFill/>
          <a:ln/>
        </p:spPr>
        <p:txBody>
          <a:bodyPr wrap="square" lIns="0" tIns="0" rIns="0" bIns="0" rtlCol="0" anchor="ctr"/>
          <a:lstStyle/>
          <a:p>
            <a:r>
              <a:rPr lang="en-US" sz="2000" b="1" dirty="0">
                <a:solidFill>
                  <a:srgbClr val="FFFFFF"/>
                </a:solidFill>
                <a:latin typeface="Arial" pitchFamily="34" charset="0"/>
                <a:ea typeface="Arial" pitchFamily="34" charset="-122"/>
                <a:cs typeface="Arial" pitchFamily="34" charset="-120"/>
              </a:rPr>
              <a:t>Long-term - TOMORROW · the future</a:t>
            </a:r>
            <a:endParaRPr lang="en-US" sz="2000" dirty="0"/>
          </a:p>
        </p:txBody>
      </p:sp>
      <p:sp>
        <p:nvSpPr>
          <p:cNvPr id="12" name="Text 9"/>
          <p:cNvSpPr txBox="1"/>
          <p:nvPr/>
        </p:nvSpPr>
        <p:spPr>
          <a:xfrm>
            <a:off x="6263640" y="1779020"/>
            <a:ext cx="4937760" cy="2406659"/>
          </a:xfrm>
          <a:prstGeom prst="rect">
            <a:avLst/>
          </a:prstGeom>
          <a:noFill/>
          <a:ln/>
        </p:spPr>
        <p:txBody>
          <a:bodyPr wrap="square" lIns="0" tIns="0" rIns="0" bIns="0" rtlCol="0" anchor="t"/>
          <a:lstStyle/>
          <a:p>
            <a:pPr marL="342900" indent="-342900">
              <a:lnSpc>
                <a:spcPct val="150000"/>
              </a:lnSpc>
              <a:spcAft>
                <a:spcPts val="800"/>
              </a:spcAft>
              <a:buSzPct val="100000"/>
              <a:buChar char="•"/>
            </a:pPr>
            <a:r>
              <a:rPr lang="en-US" b="1" dirty="0"/>
              <a:t>Reduced healthy life expectancy - </a:t>
            </a:r>
            <a:r>
              <a:rPr lang="en-US" sz="1800" b="1" dirty="0">
                <a:latin typeface="Arial" pitchFamily="34" charset="0"/>
                <a:ea typeface="Arial" pitchFamily="34" charset="-122"/>
                <a:cs typeface="Arial" pitchFamily="34" charset="-120"/>
              </a:rPr>
              <a:t>At least 10 years of life lost</a:t>
            </a:r>
            <a:endParaRPr lang="en-US" sz="1800" b="1" dirty="0"/>
          </a:p>
          <a:p>
            <a:pPr marL="342900" indent="-342900">
              <a:lnSpc>
                <a:spcPct val="150000"/>
              </a:lnSpc>
              <a:spcAft>
                <a:spcPts val="800"/>
              </a:spcAft>
              <a:buSzPct val="100000"/>
              <a:buChar char="•"/>
            </a:pPr>
            <a:r>
              <a:rPr lang="en-US" b="1" dirty="0"/>
              <a:t>Heart disease and stroke
COPD and lung damage
Lung and other cancers</a:t>
            </a:r>
            <a:r>
              <a:rPr lang="en-US" sz="1800" b="1" dirty="0">
                <a:latin typeface="Arial" pitchFamily="34" charset="0"/>
                <a:ea typeface="Arial" pitchFamily="34" charset="-122"/>
                <a:cs typeface="Arial" pitchFamily="34" charset="-120"/>
              </a:rPr>
              <a:t>(</a:t>
            </a:r>
            <a:r>
              <a:rPr lang="en-IN" b="1" dirty="0"/>
              <a:t>Jha, 2020</a:t>
            </a:r>
            <a:r>
              <a:rPr lang="en-US" sz="1800" b="1" dirty="0">
                <a:latin typeface="Arial" pitchFamily="34" charset="0"/>
                <a:ea typeface="Arial" pitchFamily="34" charset="-122"/>
                <a:cs typeface="Arial" pitchFamily="34" charset="-120"/>
              </a:rPr>
              <a:t>)</a:t>
            </a:r>
            <a:endParaRPr lang="en-US" sz="1800" b="1" dirty="0"/>
          </a:p>
        </p:txBody>
      </p:sp>
      <p:sp>
        <p:nvSpPr>
          <p:cNvPr id="13" name="Text 10"/>
          <p:cNvSpPr txBox="1"/>
          <p:nvPr/>
        </p:nvSpPr>
        <p:spPr>
          <a:xfrm>
            <a:off x="579120" y="4585783"/>
            <a:ext cx="11064240" cy="365760"/>
          </a:xfrm>
          <a:prstGeom prst="rect">
            <a:avLst/>
          </a:prstGeom>
          <a:noFill/>
          <a:ln/>
        </p:spPr>
        <p:txBody>
          <a:bodyPr wrap="square" lIns="0" tIns="0" rIns="0" bIns="0" rtlCol="0" anchor="t"/>
          <a:lstStyle/>
          <a:p>
            <a:pPr marL="0" indent="0">
              <a:buNone/>
            </a:pPr>
            <a:r>
              <a:rPr lang="en-US" sz="1800" b="1" dirty="0">
                <a:solidFill>
                  <a:srgbClr val="0B1F3A"/>
                </a:solidFill>
                <a:latin typeface="Arial" pitchFamily="34" charset="0"/>
                <a:ea typeface="Arial" pitchFamily="34" charset="-122"/>
                <a:cs typeface="Arial" pitchFamily="34" charset="-120"/>
              </a:rPr>
              <a:t>Perceived benefit: years of life gained by quitting at</a:t>
            </a:r>
            <a:endParaRPr lang="en-US" sz="1800" dirty="0"/>
          </a:p>
        </p:txBody>
      </p:sp>
      <p:sp>
        <p:nvSpPr>
          <p:cNvPr id="14" name="Shape 11"/>
          <p:cNvSpPr/>
          <p:nvPr/>
        </p:nvSpPr>
        <p:spPr>
          <a:xfrm>
            <a:off x="548640" y="4937295"/>
            <a:ext cx="3611880" cy="1051560"/>
          </a:xfrm>
          <a:prstGeom prst="roundRect">
            <a:avLst>
              <a:gd name="adj" fmla="val 8000"/>
            </a:avLst>
          </a:prstGeom>
          <a:solidFill>
            <a:srgbClr val="14B8A6"/>
          </a:solidFill>
          <a:ln w="12700">
            <a:solidFill>
              <a:srgbClr val="14B8A6"/>
            </a:solidFill>
            <a:prstDash val="solid"/>
          </a:ln>
        </p:spPr>
        <p:txBody>
          <a:bodyPr/>
          <a:lstStyle/>
          <a:p>
            <a:endParaRPr lang="en-IN"/>
          </a:p>
        </p:txBody>
      </p:sp>
      <p:sp>
        <p:nvSpPr>
          <p:cNvPr id="15" name="Text 12"/>
          <p:cNvSpPr txBox="1"/>
          <p:nvPr/>
        </p:nvSpPr>
        <p:spPr>
          <a:xfrm>
            <a:off x="822960" y="5028735"/>
            <a:ext cx="3108960" cy="336499"/>
          </a:xfrm>
          <a:prstGeom prst="rect">
            <a:avLst/>
          </a:prstGeom>
          <a:noFill/>
          <a:ln/>
        </p:spPr>
        <p:txBody>
          <a:bodyPr wrap="square" lIns="0" tIns="0" rIns="0" bIns="0" rtlCol="0" anchor="t"/>
          <a:lstStyle/>
          <a:p>
            <a:pPr marL="0" indent="0">
              <a:buNone/>
            </a:pPr>
            <a:r>
              <a:rPr lang="en-US" sz="1800" dirty="0">
                <a:solidFill>
                  <a:srgbClr val="FFFFFF"/>
                </a:solidFill>
                <a:latin typeface="Arial" pitchFamily="34" charset="0"/>
                <a:ea typeface="Arial" pitchFamily="34" charset="-122"/>
                <a:cs typeface="Arial" pitchFamily="34" charset="-120"/>
              </a:rPr>
              <a:t>Age 25–34</a:t>
            </a:r>
            <a:endParaRPr lang="en-US" sz="1800" dirty="0"/>
          </a:p>
        </p:txBody>
      </p:sp>
      <p:sp>
        <p:nvSpPr>
          <p:cNvPr id="16" name="Text 13"/>
          <p:cNvSpPr txBox="1"/>
          <p:nvPr/>
        </p:nvSpPr>
        <p:spPr>
          <a:xfrm>
            <a:off x="822960" y="5394495"/>
            <a:ext cx="3108960" cy="546811"/>
          </a:xfrm>
          <a:prstGeom prst="rect">
            <a:avLst/>
          </a:prstGeom>
          <a:noFill/>
          <a:ln/>
        </p:spPr>
        <p:txBody>
          <a:bodyPr wrap="square" lIns="0" tIns="0" rIns="0" bIns="0" rtlCol="0" anchor="t"/>
          <a:lstStyle/>
          <a:p>
            <a:pPr marL="0" indent="0">
              <a:buNone/>
            </a:pPr>
            <a:r>
              <a:rPr lang="en-US" sz="3200" b="1" dirty="0">
                <a:solidFill>
                  <a:srgbClr val="FFFFFF"/>
                </a:solidFill>
                <a:latin typeface="Arial" pitchFamily="34" charset="0"/>
                <a:ea typeface="Arial" pitchFamily="34" charset="-122"/>
                <a:cs typeface="Arial" pitchFamily="34" charset="-120"/>
              </a:rPr>
              <a:t>+10 years</a:t>
            </a:r>
            <a:endParaRPr lang="en-US" sz="3200" dirty="0"/>
          </a:p>
        </p:txBody>
      </p:sp>
      <p:sp>
        <p:nvSpPr>
          <p:cNvPr id="17" name="Shape 14"/>
          <p:cNvSpPr/>
          <p:nvPr/>
        </p:nvSpPr>
        <p:spPr>
          <a:xfrm>
            <a:off x="4343400" y="4937295"/>
            <a:ext cx="3611880" cy="1051560"/>
          </a:xfrm>
          <a:prstGeom prst="roundRect">
            <a:avLst>
              <a:gd name="adj" fmla="val 8000"/>
            </a:avLst>
          </a:prstGeom>
          <a:solidFill>
            <a:srgbClr val="2A9D8F"/>
          </a:solidFill>
          <a:ln w="12700">
            <a:solidFill>
              <a:srgbClr val="2A9D8F"/>
            </a:solidFill>
            <a:prstDash val="solid"/>
          </a:ln>
        </p:spPr>
        <p:txBody>
          <a:bodyPr/>
          <a:lstStyle/>
          <a:p>
            <a:endParaRPr lang="en-IN"/>
          </a:p>
        </p:txBody>
      </p:sp>
      <p:sp>
        <p:nvSpPr>
          <p:cNvPr id="18" name="Text 15"/>
          <p:cNvSpPr txBox="1"/>
          <p:nvPr/>
        </p:nvSpPr>
        <p:spPr>
          <a:xfrm>
            <a:off x="4617720" y="5028735"/>
            <a:ext cx="3108960" cy="336499"/>
          </a:xfrm>
          <a:prstGeom prst="rect">
            <a:avLst/>
          </a:prstGeom>
          <a:noFill/>
          <a:ln/>
        </p:spPr>
        <p:txBody>
          <a:bodyPr wrap="square" lIns="0" tIns="0" rIns="0" bIns="0" rtlCol="0" anchor="t"/>
          <a:lstStyle/>
          <a:p>
            <a:pPr marL="0" indent="0">
              <a:buNone/>
            </a:pPr>
            <a:r>
              <a:rPr lang="en-US" sz="1800" dirty="0">
                <a:solidFill>
                  <a:srgbClr val="FFFFFF"/>
                </a:solidFill>
                <a:latin typeface="Arial" pitchFamily="34" charset="0"/>
                <a:ea typeface="Arial" pitchFamily="34" charset="-122"/>
                <a:cs typeface="Arial" pitchFamily="34" charset="-120"/>
              </a:rPr>
              <a:t>Age 35–44</a:t>
            </a:r>
            <a:endParaRPr lang="en-US" sz="1800" dirty="0"/>
          </a:p>
        </p:txBody>
      </p:sp>
      <p:sp>
        <p:nvSpPr>
          <p:cNvPr id="19" name="Text 16"/>
          <p:cNvSpPr txBox="1"/>
          <p:nvPr/>
        </p:nvSpPr>
        <p:spPr>
          <a:xfrm>
            <a:off x="4617720" y="5394495"/>
            <a:ext cx="3108960" cy="546811"/>
          </a:xfrm>
          <a:prstGeom prst="rect">
            <a:avLst/>
          </a:prstGeom>
          <a:noFill/>
          <a:ln/>
        </p:spPr>
        <p:txBody>
          <a:bodyPr wrap="square" lIns="0" tIns="0" rIns="0" bIns="0" rtlCol="0" anchor="t"/>
          <a:lstStyle/>
          <a:p>
            <a:pPr marL="0" indent="0">
              <a:buNone/>
            </a:pPr>
            <a:r>
              <a:rPr lang="en-US" sz="3200" b="1" dirty="0">
                <a:solidFill>
                  <a:srgbClr val="FFFFFF"/>
                </a:solidFill>
                <a:latin typeface="Arial" pitchFamily="34" charset="0"/>
                <a:ea typeface="Arial" pitchFamily="34" charset="-122"/>
                <a:cs typeface="Arial" pitchFamily="34" charset="-120"/>
              </a:rPr>
              <a:t>+9 years</a:t>
            </a:r>
            <a:endParaRPr lang="en-US" sz="3200" dirty="0"/>
          </a:p>
        </p:txBody>
      </p:sp>
      <p:sp>
        <p:nvSpPr>
          <p:cNvPr id="20" name="Shape 17"/>
          <p:cNvSpPr/>
          <p:nvPr/>
        </p:nvSpPr>
        <p:spPr>
          <a:xfrm>
            <a:off x="8138160" y="4937295"/>
            <a:ext cx="3611880" cy="1051560"/>
          </a:xfrm>
          <a:prstGeom prst="roundRect">
            <a:avLst>
              <a:gd name="adj" fmla="val 8000"/>
            </a:avLst>
          </a:prstGeom>
          <a:solidFill>
            <a:srgbClr val="0B1F3A"/>
          </a:solidFill>
          <a:ln w="12700">
            <a:solidFill>
              <a:srgbClr val="0B1F3A"/>
            </a:solidFill>
            <a:prstDash val="solid"/>
          </a:ln>
        </p:spPr>
        <p:txBody>
          <a:bodyPr/>
          <a:lstStyle/>
          <a:p>
            <a:endParaRPr lang="en-IN"/>
          </a:p>
        </p:txBody>
      </p:sp>
      <p:sp>
        <p:nvSpPr>
          <p:cNvPr id="21" name="Text 18"/>
          <p:cNvSpPr txBox="1"/>
          <p:nvPr/>
        </p:nvSpPr>
        <p:spPr>
          <a:xfrm>
            <a:off x="8412480" y="5028735"/>
            <a:ext cx="3108960" cy="336499"/>
          </a:xfrm>
          <a:prstGeom prst="rect">
            <a:avLst/>
          </a:prstGeom>
          <a:noFill/>
          <a:ln/>
        </p:spPr>
        <p:txBody>
          <a:bodyPr wrap="square" lIns="0" tIns="0" rIns="0" bIns="0" rtlCol="0" anchor="t"/>
          <a:lstStyle/>
          <a:p>
            <a:pPr marL="0" indent="0">
              <a:buNone/>
            </a:pPr>
            <a:r>
              <a:rPr lang="en-US" sz="1800" dirty="0">
                <a:solidFill>
                  <a:srgbClr val="FFFFFF"/>
                </a:solidFill>
                <a:latin typeface="Arial" pitchFamily="34" charset="0"/>
                <a:ea typeface="Arial" pitchFamily="34" charset="-122"/>
                <a:cs typeface="Arial" pitchFamily="34" charset="-120"/>
              </a:rPr>
              <a:t>Age 45–50</a:t>
            </a:r>
            <a:endParaRPr lang="en-US" sz="1800" dirty="0"/>
          </a:p>
        </p:txBody>
      </p:sp>
      <p:sp>
        <p:nvSpPr>
          <p:cNvPr id="22" name="Text 19"/>
          <p:cNvSpPr txBox="1"/>
          <p:nvPr/>
        </p:nvSpPr>
        <p:spPr>
          <a:xfrm>
            <a:off x="8412480" y="5394495"/>
            <a:ext cx="3108960" cy="546811"/>
          </a:xfrm>
          <a:prstGeom prst="rect">
            <a:avLst/>
          </a:prstGeom>
          <a:noFill/>
          <a:ln/>
        </p:spPr>
        <p:txBody>
          <a:bodyPr wrap="square" lIns="0" tIns="0" rIns="0" bIns="0" rtlCol="0" anchor="t"/>
          <a:lstStyle/>
          <a:p>
            <a:pPr marL="0" indent="0">
              <a:buNone/>
            </a:pPr>
            <a:r>
              <a:rPr lang="en-US" sz="3200" b="1" dirty="0">
                <a:solidFill>
                  <a:srgbClr val="FFFFFF"/>
                </a:solidFill>
                <a:latin typeface="Arial" pitchFamily="34" charset="0"/>
                <a:ea typeface="Arial" pitchFamily="34" charset="-122"/>
                <a:cs typeface="Arial" pitchFamily="34" charset="-120"/>
              </a:rPr>
              <a:t>+6 years</a:t>
            </a:r>
            <a:endParaRPr lang="en-US" sz="3200" dirty="0"/>
          </a:p>
        </p:txBody>
      </p:sp>
      <p:sp>
        <p:nvSpPr>
          <p:cNvPr id="27" name="TextBox 26">
            <a:extLst>
              <a:ext uri="{FF2B5EF4-FFF2-40B4-BE49-F238E27FC236}">
                <a16:creationId xmlns:a16="http://schemas.microsoft.com/office/drawing/2014/main" id="{90282671-38CD-BB73-724B-A0E4CF40122E}"/>
              </a:ext>
            </a:extLst>
          </p:cNvPr>
          <p:cNvSpPr txBox="1"/>
          <p:nvPr/>
        </p:nvSpPr>
        <p:spPr>
          <a:xfrm>
            <a:off x="548640" y="5999309"/>
            <a:ext cx="6100618" cy="369332"/>
          </a:xfrm>
          <a:prstGeom prst="rect">
            <a:avLst/>
          </a:prstGeom>
          <a:noFill/>
        </p:spPr>
        <p:txBody>
          <a:bodyPr wrap="square">
            <a:spAutoFit/>
          </a:bodyPr>
          <a:lstStyle/>
          <a:p>
            <a:r>
              <a:rPr lang="en-IN" sz="1800" dirty="0"/>
              <a:t>Source: World Health Organisation, 2020 </a:t>
            </a:r>
            <a:endParaRPr lang="en-IN" dirty="0"/>
          </a:p>
        </p:txBody>
      </p:sp>
      <p:sp>
        <p:nvSpPr>
          <p:cNvPr id="29" name="TextBox 28">
            <a:extLst>
              <a:ext uri="{FF2B5EF4-FFF2-40B4-BE49-F238E27FC236}">
                <a16:creationId xmlns:a16="http://schemas.microsoft.com/office/drawing/2014/main" id="{8A3853B4-0B43-B386-5447-8CC64E24AFB7}"/>
              </a:ext>
            </a:extLst>
          </p:cNvPr>
          <p:cNvSpPr txBox="1"/>
          <p:nvPr/>
        </p:nvSpPr>
        <p:spPr>
          <a:xfrm>
            <a:off x="548640" y="700265"/>
            <a:ext cx="6100618" cy="369332"/>
          </a:xfrm>
          <a:prstGeom prst="rect">
            <a:avLst/>
          </a:prstGeom>
          <a:noFill/>
        </p:spPr>
        <p:txBody>
          <a:bodyPr wrap="square">
            <a:spAutoFit/>
          </a:bodyPr>
          <a:lstStyle/>
          <a:p>
            <a:pPr marL="0" indent="0">
              <a:buNone/>
            </a:pPr>
            <a:r>
              <a:rPr lang="en-US" sz="1800" b="1" dirty="0">
                <a:solidFill>
                  <a:srgbClr val="0B1F3A"/>
                </a:solidFill>
                <a:latin typeface="Arial" pitchFamily="34" charset="0"/>
                <a:ea typeface="Arial" pitchFamily="34" charset="-122"/>
                <a:cs typeface="Arial" pitchFamily="34" charset="-120"/>
              </a:rPr>
              <a:t>Today's habit, tomorrow's price</a:t>
            </a:r>
            <a:endParaRPr lang="en-US" sz="1800" dirty="0"/>
          </a:p>
        </p:txBody>
      </p:sp>
      <p:sp>
        <p:nvSpPr>
          <p:cNvPr id="31" name="TextBox 30">
            <a:extLst>
              <a:ext uri="{FF2B5EF4-FFF2-40B4-BE49-F238E27FC236}">
                <a16:creationId xmlns:a16="http://schemas.microsoft.com/office/drawing/2014/main" id="{3BCB48C0-F84A-9983-E31B-DCC41C3B6A18}"/>
              </a:ext>
            </a:extLst>
          </p:cNvPr>
          <p:cNvSpPr txBox="1"/>
          <p:nvPr/>
        </p:nvSpPr>
        <p:spPr>
          <a:xfrm>
            <a:off x="548640" y="317975"/>
            <a:ext cx="6100618" cy="400110"/>
          </a:xfrm>
          <a:prstGeom prst="rect">
            <a:avLst/>
          </a:prstGeom>
          <a:noFill/>
        </p:spPr>
        <p:txBody>
          <a:bodyPr wrap="square">
            <a:spAutoFit/>
          </a:bodyPr>
          <a:lstStyle/>
          <a:p>
            <a:r>
              <a:rPr lang="en-IN" sz="2000" b="1" dirty="0"/>
              <a:t>Short-term and long-term Consequences</a:t>
            </a:r>
          </a:p>
        </p:txBody>
      </p:sp>
      <p:pic>
        <p:nvPicPr>
          <p:cNvPr id="32" name="Picture 31" descr="For smokers, fatal heart attack or stroke may be first sign of  cardiovascular disease | American Heart Association">
            <a:extLst>
              <a:ext uri="{FF2B5EF4-FFF2-40B4-BE49-F238E27FC236}">
                <a16:creationId xmlns:a16="http://schemas.microsoft.com/office/drawing/2014/main" id="{84DD4409-868A-8A67-A476-8C42BD4A381C}"/>
              </a:ext>
            </a:extLst>
          </p:cNvPr>
          <p:cNvPicPr>
            <a:picLocks noChangeAspect="1"/>
          </p:cNvPicPr>
          <p:nvPr/>
        </p:nvPicPr>
        <p:blipFill>
          <a:blip r:embed="rId3">
            <a:alphaModFix amt="35000"/>
          </a:blip>
          <a:srcRect l="12972" t="21163" r="15660" b="20227"/>
          <a:stretch>
            <a:fillRect/>
          </a:stretch>
        </p:blipFill>
        <p:spPr>
          <a:xfrm>
            <a:off x="8835506" y="1758132"/>
            <a:ext cx="2800234" cy="2406659"/>
          </a:xfrm>
          <a:prstGeom prst="rect">
            <a:avLst/>
          </a:prstGeom>
          <a:ln>
            <a:noFill/>
          </a:ln>
          <a:effectLst>
            <a:softEdge rad="112500"/>
          </a:effectLst>
        </p:spPr>
      </p:pic>
      <p:pic>
        <p:nvPicPr>
          <p:cNvPr id="35" name="Picture 34" descr="Smoking Risks: Lung Health – Royalty-Free Vector | VectorStock">
            <a:extLst>
              <a:ext uri="{FF2B5EF4-FFF2-40B4-BE49-F238E27FC236}">
                <a16:creationId xmlns:a16="http://schemas.microsoft.com/office/drawing/2014/main" id="{C43CCD76-57BF-2A35-6DFB-9062F669D80F}"/>
              </a:ext>
            </a:extLst>
          </p:cNvPr>
          <p:cNvPicPr>
            <a:picLocks noChangeAspect="1"/>
          </p:cNvPicPr>
          <p:nvPr/>
        </p:nvPicPr>
        <p:blipFill>
          <a:blip r:embed="rId4">
            <a:alphaModFix amt="35000"/>
          </a:blip>
          <a:srcRect l="10250" t="6889" r="19669" b="20740"/>
          <a:stretch>
            <a:fillRect/>
          </a:stretch>
        </p:blipFill>
        <p:spPr>
          <a:xfrm>
            <a:off x="3519055" y="1713518"/>
            <a:ext cx="2556856" cy="2504454"/>
          </a:xfrm>
          <a:prstGeom prst="rect">
            <a:avLst/>
          </a:prstGeom>
          <a:ln>
            <a:noFill/>
          </a:ln>
          <a:effectLst>
            <a:softEdge rad="112500"/>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9" name="TextBox 3"/>
          <p:cNvSpPr/>
          <p:nvPr/>
        </p:nvSpPr>
        <p:spPr>
          <a:xfrm>
            <a:off x="567000" y="255960"/>
            <a:ext cx="8960760" cy="566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800" b="1" u="none" strike="noStrike" dirty="0">
                <a:solidFill>
                  <a:srgbClr val="003727"/>
                </a:solidFill>
                <a:effectLst/>
                <a:uFillTx/>
                <a:latin typeface="Arial"/>
              </a:rPr>
              <a:t>WHAT CHANGES WHEN YOU QUIT?</a:t>
            </a:r>
            <a:endParaRPr lang="en-US" sz="2800" b="0" u="none" strike="noStrike" dirty="0">
              <a:solidFill>
                <a:srgbClr val="000000"/>
              </a:solidFill>
              <a:effectLst/>
              <a:uFillTx/>
              <a:latin typeface="Arial"/>
            </a:endParaRPr>
          </a:p>
        </p:txBody>
      </p:sp>
      <p:cxnSp>
        <p:nvCxnSpPr>
          <p:cNvPr id="191" name="Connector 5"/>
          <p:cNvCxnSpPr/>
          <p:nvPr/>
        </p:nvCxnSpPr>
        <p:spPr>
          <a:xfrm>
            <a:off x="1155005" y="2830483"/>
            <a:ext cx="10013040" cy="360"/>
          </a:xfrm>
          <a:prstGeom prst="straightConnector1">
            <a:avLst/>
          </a:prstGeom>
          <a:ln w="19050">
            <a:solidFill>
              <a:srgbClr val="5B6865"/>
            </a:solidFill>
            <a:round/>
          </a:ln>
        </p:spPr>
      </p:cxnSp>
      <p:sp>
        <p:nvSpPr>
          <p:cNvPr id="192" name="Oval 6"/>
          <p:cNvSpPr/>
          <p:nvPr/>
        </p:nvSpPr>
        <p:spPr>
          <a:xfrm>
            <a:off x="1017845" y="2693323"/>
            <a:ext cx="273960" cy="273960"/>
          </a:xfrm>
          <a:prstGeom prst="ellipse">
            <a:avLst/>
          </a:prstGeom>
          <a:solidFill>
            <a:srgbClr val="277770"/>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3" name="TextBox 7"/>
          <p:cNvSpPr/>
          <p:nvPr/>
        </p:nvSpPr>
        <p:spPr>
          <a:xfrm>
            <a:off x="606365" y="3150523"/>
            <a:ext cx="1096920" cy="319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1700" b="1" u="none" strike="noStrike">
                <a:solidFill>
                  <a:srgbClr val="277770"/>
                </a:solidFill>
                <a:effectLst/>
                <a:uFillTx/>
                <a:latin typeface="Arial"/>
              </a:rPr>
              <a:t>20 min</a:t>
            </a:r>
            <a:endParaRPr lang="en-US" sz="1700" b="0" u="none" strike="noStrike">
              <a:solidFill>
                <a:srgbClr val="000000"/>
              </a:solidFill>
              <a:effectLst/>
              <a:uFillTx/>
              <a:latin typeface="Arial"/>
            </a:endParaRPr>
          </a:p>
        </p:txBody>
      </p:sp>
      <p:sp>
        <p:nvSpPr>
          <p:cNvPr id="194" name="TextBox 8"/>
          <p:cNvSpPr/>
          <p:nvPr/>
        </p:nvSpPr>
        <p:spPr>
          <a:xfrm>
            <a:off x="423485" y="3607723"/>
            <a:ext cx="1828800" cy="870580"/>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nSpc>
                <a:spcPct val="150000"/>
              </a:lnSpc>
            </a:pPr>
            <a:r>
              <a:rPr lang="en-US" b="0" u="none" strike="noStrike" dirty="0">
                <a:solidFill>
                  <a:schemeClr val="dk1"/>
                </a:solidFill>
                <a:effectLst/>
                <a:uFillTx/>
                <a:latin typeface="Arial"/>
              </a:rPr>
              <a:t>Pulse moves</a:t>
            </a:r>
            <a:r>
              <a:rPr lang="en-US" dirty="0">
                <a:solidFill>
                  <a:srgbClr val="000000"/>
                </a:solidFill>
                <a:latin typeface="Arial"/>
              </a:rPr>
              <a:t> </a:t>
            </a:r>
            <a:r>
              <a:rPr lang="en-US" b="0" u="none" strike="noStrike" dirty="0">
                <a:solidFill>
                  <a:schemeClr val="dk1"/>
                </a:solidFill>
                <a:effectLst/>
                <a:uFillTx/>
                <a:latin typeface="Arial"/>
              </a:rPr>
              <a:t>towards normal</a:t>
            </a:r>
            <a:endParaRPr lang="en-US" b="0" u="none" strike="noStrike" dirty="0">
              <a:solidFill>
                <a:srgbClr val="000000"/>
              </a:solidFill>
              <a:effectLst/>
              <a:uFillTx/>
              <a:latin typeface="Arial"/>
            </a:endParaRPr>
          </a:p>
        </p:txBody>
      </p:sp>
      <p:sp>
        <p:nvSpPr>
          <p:cNvPr id="195" name="Oval 9"/>
          <p:cNvSpPr/>
          <p:nvPr/>
        </p:nvSpPr>
        <p:spPr>
          <a:xfrm>
            <a:off x="3258125" y="2693323"/>
            <a:ext cx="273960" cy="273960"/>
          </a:xfrm>
          <a:prstGeom prst="ellipse">
            <a:avLst/>
          </a:prstGeom>
          <a:solidFill>
            <a:srgbClr val="DAA43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6" name="TextBox 10"/>
          <p:cNvSpPr/>
          <p:nvPr/>
        </p:nvSpPr>
        <p:spPr>
          <a:xfrm>
            <a:off x="2846645" y="3150523"/>
            <a:ext cx="1096920" cy="319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1700" b="1" u="none" strike="noStrike">
                <a:solidFill>
                  <a:srgbClr val="DAA43E"/>
                </a:solidFill>
                <a:effectLst/>
                <a:uFillTx/>
                <a:latin typeface="Arial"/>
              </a:rPr>
              <a:t>48 hrs</a:t>
            </a:r>
            <a:endParaRPr lang="en-US" sz="1700" b="0" u="none" strike="noStrike">
              <a:solidFill>
                <a:srgbClr val="000000"/>
              </a:solidFill>
              <a:effectLst/>
              <a:uFillTx/>
              <a:latin typeface="Arial"/>
            </a:endParaRPr>
          </a:p>
        </p:txBody>
      </p:sp>
      <p:sp>
        <p:nvSpPr>
          <p:cNvPr id="197" name="TextBox 11"/>
          <p:cNvSpPr/>
          <p:nvPr/>
        </p:nvSpPr>
        <p:spPr>
          <a:xfrm>
            <a:off x="2430413" y="3599887"/>
            <a:ext cx="1929384" cy="1286078"/>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nSpc>
                <a:spcPct val="150000"/>
              </a:lnSpc>
            </a:pPr>
            <a:r>
              <a:rPr lang="en-US" b="0" u="none" strike="noStrike" dirty="0">
                <a:solidFill>
                  <a:schemeClr val="dk1"/>
                </a:solidFill>
                <a:effectLst/>
                <a:uFillTx/>
                <a:latin typeface="Arial"/>
              </a:rPr>
              <a:t>CO falls</a:t>
            </a:r>
          </a:p>
          <a:p>
            <a:pPr>
              <a:lnSpc>
                <a:spcPct val="150000"/>
              </a:lnSpc>
            </a:pPr>
            <a:r>
              <a:rPr lang="en-US" dirty="0">
                <a:solidFill>
                  <a:schemeClr val="dk1"/>
                </a:solidFill>
                <a:latin typeface="Arial"/>
              </a:rPr>
              <a:t>T</a:t>
            </a:r>
            <a:r>
              <a:rPr lang="en-US" b="0" u="none" strike="noStrike" dirty="0">
                <a:solidFill>
                  <a:schemeClr val="dk1"/>
                </a:solidFill>
                <a:effectLst/>
                <a:uFillTx/>
                <a:latin typeface="Arial"/>
              </a:rPr>
              <a:t>aste</a:t>
            </a:r>
            <a:r>
              <a:rPr lang="en-US" dirty="0">
                <a:solidFill>
                  <a:srgbClr val="000000"/>
                </a:solidFill>
                <a:latin typeface="Arial"/>
              </a:rPr>
              <a:t> </a:t>
            </a:r>
            <a:r>
              <a:rPr lang="en-US" dirty="0">
                <a:solidFill>
                  <a:schemeClr val="dk1"/>
                </a:solidFill>
                <a:latin typeface="Arial"/>
              </a:rPr>
              <a:t>and</a:t>
            </a:r>
            <a:r>
              <a:rPr lang="en-US" b="0" u="none" strike="noStrike" dirty="0">
                <a:solidFill>
                  <a:schemeClr val="dk1"/>
                </a:solidFill>
                <a:effectLst/>
                <a:uFillTx/>
                <a:latin typeface="Arial"/>
              </a:rPr>
              <a:t> smell improve</a:t>
            </a:r>
            <a:endParaRPr lang="en-US" b="0" u="none" strike="noStrike" dirty="0">
              <a:solidFill>
                <a:srgbClr val="000000"/>
              </a:solidFill>
              <a:effectLst/>
              <a:uFillTx/>
              <a:latin typeface="Arial"/>
            </a:endParaRPr>
          </a:p>
        </p:txBody>
      </p:sp>
      <p:sp>
        <p:nvSpPr>
          <p:cNvPr id="198" name="Oval 12"/>
          <p:cNvSpPr/>
          <p:nvPr/>
        </p:nvSpPr>
        <p:spPr>
          <a:xfrm>
            <a:off x="5498405" y="2693323"/>
            <a:ext cx="273960" cy="273960"/>
          </a:xfrm>
          <a:prstGeom prst="ellipse">
            <a:avLst/>
          </a:prstGeom>
          <a:solidFill>
            <a:srgbClr val="5BC27D"/>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9" name="TextBox 13"/>
          <p:cNvSpPr/>
          <p:nvPr/>
        </p:nvSpPr>
        <p:spPr>
          <a:xfrm>
            <a:off x="5086925" y="3150523"/>
            <a:ext cx="1096920" cy="319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1700" b="1" u="none" strike="noStrike">
                <a:solidFill>
                  <a:srgbClr val="5BC27D"/>
                </a:solidFill>
                <a:effectLst/>
                <a:uFillTx/>
                <a:latin typeface="Arial"/>
              </a:rPr>
              <a:t>2–12 wks</a:t>
            </a:r>
            <a:endParaRPr lang="en-US" sz="1700" b="0" u="none" strike="noStrike">
              <a:solidFill>
                <a:srgbClr val="000000"/>
              </a:solidFill>
              <a:effectLst/>
              <a:uFillTx/>
              <a:latin typeface="Arial"/>
            </a:endParaRPr>
          </a:p>
        </p:txBody>
      </p:sp>
      <p:sp>
        <p:nvSpPr>
          <p:cNvPr id="200" name="TextBox 14"/>
          <p:cNvSpPr/>
          <p:nvPr/>
        </p:nvSpPr>
        <p:spPr>
          <a:xfrm>
            <a:off x="4888986" y="3746222"/>
            <a:ext cx="1462680" cy="8705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nSpc>
                <a:spcPct val="150000"/>
              </a:lnSpc>
            </a:pPr>
            <a:r>
              <a:rPr lang="en-US" b="0" u="none" strike="noStrike" dirty="0">
                <a:solidFill>
                  <a:schemeClr val="dk1"/>
                </a:solidFill>
                <a:effectLst/>
                <a:uFillTx/>
                <a:latin typeface="Arial"/>
              </a:rPr>
              <a:t>Circulation</a:t>
            </a:r>
            <a:r>
              <a:rPr lang="en-US" dirty="0">
                <a:solidFill>
                  <a:srgbClr val="000000"/>
                </a:solidFill>
                <a:latin typeface="Arial"/>
              </a:rPr>
              <a:t> </a:t>
            </a:r>
            <a:r>
              <a:rPr lang="en-US" b="0" u="none" strike="noStrike" dirty="0">
                <a:solidFill>
                  <a:schemeClr val="dk1"/>
                </a:solidFill>
                <a:effectLst/>
                <a:uFillTx/>
                <a:latin typeface="Arial"/>
              </a:rPr>
              <a:t>improves</a:t>
            </a:r>
            <a:endParaRPr lang="en-US" b="0" u="none" strike="noStrike" dirty="0">
              <a:solidFill>
                <a:srgbClr val="000000"/>
              </a:solidFill>
              <a:effectLst/>
              <a:uFillTx/>
              <a:latin typeface="Arial"/>
            </a:endParaRPr>
          </a:p>
        </p:txBody>
      </p:sp>
      <p:sp>
        <p:nvSpPr>
          <p:cNvPr id="201" name="Oval 15"/>
          <p:cNvSpPr/>
          <p:nvPr/>
        </p:nvSpPr>
        <p:spPr>
          <a:xfrm>
            <a:off x="7738685" y="2693323"/>
            <a:ext cx="273960" cy="273960"/>
          </a:xfrm>
          <a:prstGeom prst="ellipse">
            <a:avLst/>
          </a:prstGeom>
          <a:solidFill>
            <a:srgbClr val="BA3032"/>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02" name="TextBox 16"/>
          <p:cNvSpPr/>
          <p:nvPr/>
        </p:nvSpPr>
        <p:spPr>
          <a:xfrm>
            <a:off x="7327205" y="3150523"/>
            <a:ext cx="1096920" cy="319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1700" b="1" u="none" strike="noStrike">
                <a:solidFill>
                  <a:srgbClr val="BA3032"/>
                </a:solidFill>
                <a:effectLst/>
                <a:uFillTx/>
                <a:latin typeface="Arial"/>
              </a:rPr>
              <a:t>1 year</a:t>
            </a:r>
            <a:endParaRPr lang="en-US" sz="1700" b="0" u="none" strike="noStrike">
              <a:solidFill>
                <a:srgbClr val="000000"/>
              </a:solidFill>
              <a:effectLst/>
              <a:uFillTx/>
              <a:latin typeface="Arial"/>
            </a:endParaRPr>
          </a:p>
        </p:txBody>
      </p:sp>
      <p:sp>
        <p:nvSpPr>
          <p:cNvPr id="203" name="TextBox 17"/>
          <p:cNvSpPr/>
          <p:nvPr/>
        </p:nvSpPr>
        <p:spPr>
          <a:xfrm>
            <a:off x="6880855" y="3607723"/>
            <a:ext cx="2009974" cy="870580"/>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nSpc>
                <a:spcPct val="150000"/>
              </a:lnSpc>
            </a:pPr>
            <a:r>
              <a:rPr lang="en-US" b="0" u="none" strike="noStrike" dirty="0">
                <a:solidFill>
                  <a:schemeClr val="dk1"/>
                </a:solidFill>
                <a:effectLst/>
                <a:uFillTx/>
                <a:latin typeface="Arial"/>
              </a:rPr>
              <a:t>Heart-attack risk</a:t>
            </a:r>
            <a:r>
              <a:rPr lang="en-US" dirty="0">
                <a:solidFill>
                  <a:srgbClr val="000000"/>
                </a:solidFill>
                <a:latin typeface="Arial"/>
              </a:rPr>
              <a:t> </a:t>
            </a:r>
            <a:r>
              <a:rPr lang="en-US" b="0" u="none" strike="noStrike" dirty="0">
                <a:solidFill>
                  <a:schemeClr val="dk1"/>
                </a:solidFill>
                <a:effectLst/>
                <a:uFillTx/>
                <a:latin typeface="Arial"/>
              </a:rPr>
              <a:t>falls by about half</a:t>
            </a:r>
            <a:endParaRPr lang="en-US" b="0" u="none" strike="noStrike" dirty="0">
              <a:solidFill>
                <a:srgbClr val="000000"/>
              </a:solidFill>
              <a:effectLst/>
              <a:uFillTx/>
              <a:latin typeface="Arial"/>
            </a:endParaRPr>
          </a:p>
        </p:txBody>
      </p:sp>
      <p:sp>
        <p:nvSpPr>
          <p:cNvPr id="204" name="Oval 18"/>
          <p:cNvSpPr/>
          <p:nvPr/>
        </p:nvSpPr>
        <p:spPr>
          <a:xfrm>
            <a:off x="9978965" y="2693323"/>
            <a:ext cx="273960" cy="273960"/>
          </a:xfrm>
          <a:prstGeom prst="ellipse">
            <a:avLst/>
          </a:prstGeom>
          <a:solidFill>
            <a:srgbClr val="00372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05" name="TextBox 19"/>
          <p:cNvSpPr/>
          <p:nvPr/>
        </p:nvSpPr>
        <p:spPr>
          <a:xfrm>
            <a:off x="9567485" y="3150523"/>
            <a:ext cx="1096920" cy="319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1700" b="1" u="none" strike="noStrike">
                <a:solidFill>
                  <a:srgbClr val="003727"/>
                </a:solidFill>
                <a:effectLst/>
                <a:uFillTx/>
                <a:latin typeface="Arial"/>
              </a:rPr>
              <a:t>10 years</a:t>
            </a:r>
            <a:endParaRPr lang="en-US" sz="1700" b="0" u="none" strike="noStrike">
              <a:solidFill>
                <a:srgbClr val="000000"/>
              </a:solidFill>
              <a:effectLst/>
              <a:uFillTx/>
              <a:latin typeface="Arial"/>
            </a:endParaRPr>
          </a:p>
        </p:txBody>
      </p:sp>
      <p:sp>
        <p:nvSpPr>
          <p:cNvPr id="206" name="TextBox 20"/>
          <p:cNvSpPr/>
          <p:nvPr/>
        </p:nvSpPr>
        <p:spPr>
          <a:xfrm>
            <a:off x="9384605" y="3607723"/>
            <a:ext cx="2148840" cy="1286078"/>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nSpc>
                <a:spcPct val="150000"/>
              </a:lnSpc>
            </a:pPr>
            <a:r>
              <a:rPr lang="en-US" b="0" u="none" strike="noStrike" dirty="0">
                <a:solidFill>
                  <a:schemeClr val="dk1"/>
                </a:solidFill>
                <a:effectLst/>
                <a:uFillTx/>
                <a:latin typeface="Arial"/>
              </a:rPr>
              <a:t>Lung-cancer death</a:t>
            </a:r>
            <a:r>
              <a:rPr lang="en-US" dirty="0">
                <a:solidFill>
                  <a:srgbClr val="000000"/>
                </a:solidFill>
                <a:latin typeface="Arial"/>
              </a:rPr>
              <a:t> </a:t>
            </a:r>
            <a:r>
              <a:rPr lang="en-US" b="0" u="none" strike="noStrike" dirty="0">
                <a:solidFill>
                  <a:schemeClr val="dk1"/>
                </a:solidFill>
                <a:effectLst/>
                <a:uFillTx/>
                <a:latin typeface="Arial"/>
              </a:rPr>
              <a:t>risk falls by about half</a:t>
            </a:r>
            <a:endParaRPr lang="en-US" b="0" u="none" strike="noStrike" dirty="0">
              <a:solidFill>
                <a:srgbClr val="000000"/>
              </a:solidFill>
              <a:effectLst/>
              <a:uFillTx/>
              <a:latin typeface="Arial"/>
            </a:endParaRPr>
          </a:p>
        </p:txBody>
      </p:sp>
      <p:sp>
        <p:nvSpPr>
          <p:cNvPr id="216" name="TextBox 30"/>
          <p:cNvSpPr/>
          <p:nvPr/>
        </p:nvSpPr>
        <p:spPr>
          <a:xfrm>
            <a:off x="11247120" y="6446520"/>
            <a:ext cx="319680" cy="2008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r" defTabSz="457200">
              <a:lnSpc>
                <a:spcPct val="100000"/>
              </a:lnSpc>
            </a:pPr>
            <a:r>
              <a:rPr lang="en-US" sz="950" b="1" u="none" strike="noStrike">
                <a:solidFill>
                  <a:srgbClr val="5B6865"/>
                </a:solidFill>
                <a:effectLst/>
                <a:uFillTx/>
                <a:latin typeface="Arial"/>
              </a:rPr>
              <a:t>6</a:t>
            </a:r>
            <a:endParaRPr lang="en-US" sz="950" b="0" u="none" strike="noStrike">
              <a:solidFill>
                <a:srgbClr val="000000"/>
              </a:solidFill>
              <a:effectLst/>
              <a:uFillTx/>
              <a:latin typeface="Arial"/>
            </a:endParaRPr>
          </a:p>
        </p:txBody>
      </p:sp>
      <p:sp>
        <p:nvSpPr>
          <p:cNvPr id="3" name="TextBox 2">
            <a:extLst>
              <a:ext uri="{FF2B5EF4-FFF2-40B4-BE49-F238E27FC236}">
                <a16:creationId xmlns:a16="http://schemas.microsoft.com/office/drawing/2014/main" id="{67269010-C667-277D-9011-98A047A262D3}"/>
              </a:ext>
            </a:extLst>
          </p:cNvPr>
          <p:cNvSpPr txBox="1"/>
          <p:nvPr/>
        </p:nvSpPr>
        <p:spPr>
          <a:xfrm>
            <a:off x="144087" y="5879006"/>
            <a:ext cx="6142182" cy="369332"/>
          </a:xfrm>
          <a:prstGeom prst="rect">
            <a:avLst/>
          </a:prstGeom>
          <a:noFill/>
        </p:spPr>
        <p:txBody>
          <a:bodyPr wrap="square">
            <a:spAutoFit/>
          </a:bodyPr>
          <a:lstStyle/>
          <a:p>
            <a:r>
              <a:rPr lang="en-IN" sz="1800" dirty="0"/>
              <a:t>Source: World Health Organisation, 2020 </a:t>
            </a:r>
          </a:p>
        </p:txBody>
      </p:sp>
      <p:pic>
        <p:nvPicPr>
          <p:cNvPr id="4" name="Picture 3" descr="Indian Clinical Trial Revolutionizes Tobacco Cessation: 5-Fold Increase in  Quit Rates Revealed, ETHealthworld">
            <a:extLst>
              <a:ext uri="{FF2B5EF4-FFF2-40B4-BE49-F238E27FC236}">
                <a16:creationId xmlns:a16="http://schemas.microsoft.com/office/drawing/2014/main" id="{2445E89C-0733-0493-4CEA-E3A10855B814}"/>
              </a:ext>
            </a:extLst>
          </p:cNvPr>
          <p:cNvPicPr>
            <a:picLocks noChangeAspect="1"/>
          </p:cNvPicPr>
          <p:nvPr/>
        </p:nvPicPr>
        <p:blipFill>
          <a:blip r:embed="rId2"/>
          <a:srcRect t="31427" b="35554"/>
          <a:stretch>
            <a:fillRect/>
          </a:stretch>
        </p:blipFill>
        <p:spPr>
          <a:xfrm>
            <a:off x="606364" y="716741"/>
            <a:ext cx="10640755" cy="1699491"/>
          </a:xfrm>
          <a:prstGeom prst="rect">
            <a:avLst/>
          </a:prstGeom>
          <a:ln>
            <a:noFill/>
          </a:ln>
          <a:effectLst>
            <a:softEdge rad="112500"/>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7F3EC"/>
        </a:solidFill>
        <a:effectLst/>
      </p:bgPr>
    </p:bg>
    <p:spTree>
      <p:nvGrpSpPr>
        <p:cNvPr id="1" name=""/>
        <p:cNvGrpSpPr/>
        <p:nvPr/>
      </p:nvGrpSpPr>
      <p:grpSpPr>
        <a:xfrm>
          <a:off x="0" y="0"/>
          <a:ext cx="0" cy="0"/>
          <a:chOff x="0" y="0"/>
          <a:chExt cx="0" cy="0"/>
        </a:xfrm>
      </p:grpSpPr>
      <p:pic>
        <p:nvPicPr>
          <p:cNvPr id="121" name="Picture 120">
            <a:extLst>
              <a:ext uri="{FF2B5EF4-FFF2-40B4-BE49-F238E27FC236}">
                <a16:creationId xmlns:a16="http://schemas.microsoft.com/office/drawing/2014/main" id="{FC55F9D2-CC6E-6E65-275C-EC6CDF7BB4EA}"/>
              </a:ext>
            </a:extLst>
          </p:cNvPr>
          <p:cNvPicPr>
            <a:picLocks noChangeAspect="1"/>
          </p:cNvPicPr>
          <p:nvPr/>
        </p:nvPicPr>
        <p:blipFill>
          <a:blip r:embed="rId3"/>
          <a:stretch>
            <a:fillRect/>
          </a:stretch>
        </p:blipFill>
        <p:spPr>
          <a:xfrm>
            <a:off x="-1" y="167938"/>
            <a:ext cx="2635041" cy="1976281"/>
          </a:xfrm>
          <a:prstGeom prst="rect">
            <a:avLst/>
          </a:prstGeom>
        </p:spPr>
      </p:pic>
      <p:sp>
        <p:nvSpPr>
          <p:cNvPr id="2" name="Shape 0"/>
          <p:cNvSpPr/>
          <p:nvPr/>
        </p:nvSpPr>
        <p:spPr>
          <a:xfrm>
            <a:off x="0" y="0"/>
            <a:ext cx="12188952" cy="164592"/>
          </a:xfrm>
          <a:prstGeom prst="rect">
            <a:avLst/>
          </a:prstGeom>
          <a:solidFill>
            <a:srgbClr val="E63946"/>
          </a:solidFill>
          <a:ln w="12700">
            <a:solidFill>
              <a:srgbClr val="E63946"/>
            </a:solidFill>
            <a:prstDash val="solid"/>
          </a:ln>
        </p:spPr>
        <p:txBody>
          <a:bodyPr/>
          <a:lstStyle/>
          <a:p>
            <a:endParaRPr lang="en-IN"/>
          </a:p>
        </p:txBody>
      </p:sp>
      <p:sp>
        <p:nvSpPr>
          <p:cNvPr id="3" name="Text 1"/>
          <p:cNvSpPr txBox="1"/>
          <p:nvPr/>
        </p:nvSpPr>
        <p:spPr>
          <a:xfrm>
            <a:off x="2848494" y="366879"/>
            <a:ext cx="8229600" cy="1005840"/>
          </a:xfrm>
          <a:prstGeom prst="rect">
            <a:avLst/>
          </a:prstGeom>
          <a:noFill/>
          <a:ln/>
        </p:spPr>
        <p:txBody>
          <a:bodyPr wrap="square" lIns="0" tIns="0" rIns="0" bIns="0" rtlCol="0" anchor="ctr"/>
          <a:lstStyle/>
          <a:p>
            <a:pPr marL="0" indent="0">
              <a:buNone/>
            </a:pPr>
            <a:r>
              <a:rPr lang="en-US" sz="2800" b="1" dirty="0">
                <a:solidFill>
                  <a:srgbClr val="0B1F3A"/>
                </a:solidFill>
                <a:latin typeface="Arial" pitchFamily="34" charset="0"/>
                <a:cs typeface="Arial" pitchFamily="34" charset="-120"/>
              </a:rPr>
              <a:t>Campaign Aims</a:t>
            </a:r>
            <a:endParaRPr lang="en-US" sz="2800" dirty="0"/>
          </a:p>
        </p:txBody>
      </p:sp>
      <p:sp>
        <p:nvSpPr>
          <p:cNvPr id="76" name="Oval 4">
            <a:extLst>
              <a:ext uri="{FF2B5EF4-FFF2-40B4-BE49-F238E27FC236}">
                <a16:creationId xmlns:a16="http://schemas.microsoft.com/office/drawing/2014/main" id="{5807E167-FA33-5B3C-4804-B02BE23DD448}"/>
              </a:ext>
            </a:extLst>
          </p:cNvPr>
          <p:cNvSpPr/>
          <p:nvPr/>
        </p:nvSpPr>
        <p:spPr>
          <a:xfrm>
            <a:off x="685800" y="2098500"/>
            <a:ext cx="639720" cy="639720"/>
          </a:xfrm>
          <a:prstGeom prst="ellipse">
            <a:avLst/>
          </a:prstGeom>
          <a:solidFill>
            <a:srgbClr val="BA3032"/>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8" name="TextBox 5">
            <a:extLst>
              <a:ext uri="{FF2B5EF4-FFF2-40B4-BE49-F238E27FC236}">
                <a16:creationId xmlns:a16="http://schemas.microsoft.com/office/drawing/2014/main" id="{490A3CE5-8213-6338-0194-996F5614E558}"/>
              </a:ext>
            </a:extLst>
          </p:cNvPr>
          <p:cNvSpPr/>
          <p:nvPr/>
        </p:nvSpPr>
        <p:spPr>
          <a:xfrm>
            <a:off x="685800" y="2144220"/>
            <a:ext cx="639720" cy="54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spAutoFit/>
          </a:bodyPr>
          <a:lstStyle/>
          <a:p>
            <a:pPr algn="ctr" defTabSz="457200">
              <a:lnSpc>
                <a:spcPct val="100000"/>
              </a:lnSpc>
            </a:pPr>
            <a:r>
              <a:rPr lang="en-US" sz="1800" b="1" u="none" strike="noStrike">
                <a:solidFill>
                  <a:srgbClr val="FFFFFF"/>
                </a:solidFill>
                <a:effectLst/>
                <a:uFillTx/>
                <a:latin typeface="Arial"/>
              </a:rPr>
              <a:t>01</a:t>
            </a:r>
            <a:endParaRPr lang="en-US" sz="1800" b="0" u="none" strike="noStrike">
              <a:solidFill>
                <a:srgbClr val="000000"/>
              </a:solidFill>
              <a:effectLst/>
              <a:uFillTx/>
              <a:latin typeface="Arial"/>
            </a:endParaRPr>
          </a:p>
        </p:txBody>
      </p:sp>
      <p:sp>
        <p:nvSpPr>
          <p:cNvPr id="80" name="Rounded Rectangle 6">
            <a:extLst>
              <a:ext uri="{FF2B5EF4-FFF2-40B4-BE49-F238E27FC236}">
                <a16:creationId xmlns:a16="http://schemas.microsoft.com/office/drawing/2014/main" id="{6F8E4AA2-757E-2809-537E-2816300C24DF}"/>
              </a:ext>
            </a:extLst>
          </p:cNvPr>
          <p:cNvSpPr/>
          <p:nvPr/>
        </p:nvSpPr>
        <p:spPr>
          <a:xfrm>
            <a:off x="1554480" y="1869900"/>
            <a:ext cx="9738000" cy="1191198"/>
          </a:xfrm>
          <a:prstGeom prst="roundRect">
            <a:avLst>
              <a:gd name="adj" fmla="val 16667"/>
            </a:avLst>
          </a:prstGeom>
          <a:solidFill>
            <a:srgbClr val="FAE8E8"/>
          </a:solidFill>
          <a:ln>
            <a:solidFill>
              <a:srgbClr val="E5EBE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84" name="TextBox 8">
            <a:extLst>
              <a:ext uri="{FF2B5EF4-FFF2-40B4-BE49-F238E27FC236}">
                <a16:creationId xmlns:a16="http://schemas.microsoft.com/office/drawing/2014/main" id="{14865710-DF9D-889A-8B60-C5CD5EA29CFC}"/>
              </a:ext>
            </a:extLst>
          </p:cNvPr>
          <p:cNvSpPr/>
          <p:nvPr/>
        </p:nvSpPr>
        <p:spPr>
          <a:xfrm>
            <a:off x="1737360" y="1988700"/>
            <a:ext cx="9417960" cy="310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550" b="1" u="none" strike="noStrike" dirty="0">
                <a:solidFill>
                  <a:srgbClr val="1D2624"/>
                </a:solidFill>
                <a:effectLst/>
                <a:uFillTx/>
                <a:latin typeface="Arial"/>
              </a:rPr>
              <a:t>TURN INTENTION INTO A QUIT DATE</a:t>
            </a:r>
            <a:endParaRPr lang="en-US" sz="1550" b="0" u="none" strike="noStrike" dirty="0">
              <a:solidFill>
                <a:srgbClr val="000000"/>
              </a:solidFill>
              <a:effectLst/>
              <a:uFillTx/>
              <a:latin typeface="Arial"/>
            </a:endParaRPr>
          </a:p>
        </p:txBody>
      </p:sp>
      <p:sp>
        <p:nvSpPr>
          <p:cNvPr id="86" name="TextBox 9">
            <a:extLst>
              <a:ext uri="{FF2B5EF4-FFF2-40B4-BE49-F238E27FC236}">
                <a16:creationId xmlns:a16="http://schemas.microsoft.com/office/drawing/2014/main" id="{F8608D82-1F86-51FE-1C07-41151B2583D2}"/>
              </a:ext>
            </a:extLst>
          </p:cNvPr>
          <p:cNvSpPr/>
          <p:nvPr/>
        </p:nvSpPr>
        <p:spPr>
          <a:xfrm>
            <a:off x="1737360" y="2293828"/>
            <a:ext cx="9417960" cy="367878"/>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b="0" u="none" strike="noStrike" dirty="0">
                <a:solidFill>
                  <a:schemeClr val="dk1"/>
                </a:solidFill>
                <a:effectLst/>
                <a:uFillTx/>
                <a:latin typeface="Arial"/>
              </a:rPr>
              <a:t>Week 3: ≥70% set a quit date.</a:t>
            </a:r>
            <a:endParaRPr lang="en-US" b="0" u="none" strike="noStrike" dirty="0">
              <a:solidFill>
                <a:srgbClr val="000000"/>
              </a:solidFill>
              <a:effectLst/>
              <a:uFillTx/>
              <a:latin typeface="Arial"/>
            </a:endParaRPr>
          </a:p>
        </p:txBody>
      </p:sp>
      <p:sp>
        <p:nvSpPr>
          <p:cNvPr id="88" name="TextBox 10">
            <a:extLst>
              <a:ext uri="{FF2B5EF4-FFF2-40B4-BE49-F238E27FC236}">
                <a16:creationId xmlns:a16="http://schemas.microsoft.com/office/drawing/2014/main" id="{ED2EA7B3-F8F1-C660-3893-8D150929BF7E}"/>
              </a:ext>
            </a:extLst>
          </p:cNvPr>
          <p:cNvSpPr/>
          <p:nvPr/>
        </p:nvSpPr>
        <p:spPr>
          <a:xfrm>
            <a:off x="1508400" y="2632587"/>
            <a:ext cx="3906622" cy="367878"/>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gn="r" defTabSz="457200">
              <a:lnSpc>
                <a:spcPct val="100000"/>
              </a:lnSpc>
            </a:pPr>
            <a:r>
              <a:rPr lang="en-US" b="0" u="none" strike="noStrike" dirty="0">
                <a:solidFill>
                  <a:schemeClr val="dk1"/>
                </a:solidFill>
                <a:effectLst/>
                <a:uFillTx/>
                <a:latin typeface="Arial"/>
              </a:rPr>
              <a:t>Benefit: turns intention into action.</a:t>
            </a:r>
            <a:endParaRPr lang="en-US" b="0" u="none" strike="noStrike" dirty="0">
              <a:solidFill>
                <a:srgbClr val="000000"/>
              </a:solidFill>
              <a:effectLst/>
              <a:uFillTx/>
              <a:latin typeface="Arial"/>
            </a:endParaRPr>
          </a:p>
        </p:txBody>
      </p:sp>
      <p:sp>
        <p:nvSpPr>
          <p:cNvPr id="90" name="Oval 11">
            <a:extLst>
              <a:ext uri="{FF2B5EF4-FFF2-40B4-BE49-F238E27FC236}">
                <a16:creationId xmlns:a16="http://schemas.microsoft.com/office/drawing/2014/main" id="{F15E6250-FF15-63E7-253D-FD3508896B97}"/>
              </a:ext>
            </a:extLst>
          </p:cNvPr>
          <p:cNvSpPr/>
          <p:nvPr/>
        </p:nvSpPr>
        <p:spPr>
          <a:xfrm>
            <a:off x="685800" y="3515820"/>
            <a:ext cx="639720" cy="639720"/>
          </a:xfrm>
          <a:prstGeom prst="ellipse">
            <a:avLst/>
          </a:prstGeom>
          <a:solidFill>
            <a:srgbClr val="277770"/>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92" name="TextBox 12">
            <a:extLst>
              <a:ext uri="{FF2B5EF4-FFF2-40B4-BE49-F238E27FC236}">
                <a16:creationId xmlns:a16="http://schemas.microsoft.com/office/drawing/2014/main" id="{C47D83AE-DFD7-0CA2-2272-7E991A211F9B}"/>
              </a:ext>
            </a:extLst>
          </p:cNvPr>
          <p:cNvSpPr/>
          <p:nvPr/>
        </p:nvSpPr>
        <p:spPr>
          <a:xfrm>
            <a:off x="685800" y="3561540"/>
            <a:ext cx="639720" cy="54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spAutoFit/>
          </a:bodyPr>
          <a:lstStyle/>
          <a:p>
            <a:pPr algn="ctr" defTabSz="457200">
              <a:lnSpc>
                <a:spcPct val="100000"/>
              </a:lnSpc>
            </a:pPr>
            <a:r>
              <a:rPr lang="en-US" sz="1800" b="1" u="none" strike="noStrike">
                <a:solidFill>
                  <a:srgbClr val="FFFFFF"/>
                </a:solidFill>
                <a:effectLst/>
                <a:uFillTx/>
                <a:latin typeface="Arial"/>
              </a:rPr>
              <a:t>02</a:t>
            </a:r>
            <a:endParaRPr lang="en-US" sz="1800" b="0" u="none" strike="noStrike">
              <a:solidFill>
                <a:srgbClr val="000000"/>
              </a:solidFill>
              <a:effectLst/>
              <a:uFillTx/>
              <a:latin typeface="Arial"/>
            </a:endParaRPr>
          </a:p>
        </p:txBody>
      </p:sp>
      <p:sp>
        <p:nvSpPr>
          <p:cNvPr id="94" name="Rounded Rectangle 13">
            <a:extLst>
              <a:ext uri="{FF2B5EF4-FFF2-40B4-BE49-F238E27FC236}">
                <a16:creationId xmlns:a16="http://schemas.microsoft.com/office/drawing/2014/main" id="{A88D0E01-644E-DD30-5624-0790C5DDBBFA}"/>
              </a:ext>
            </a:extLst>
          </p:cNvPr>
          <p:cNvSpPr/>
          <p:nvPr/>
        </p:nvSpPr>
        <p:spPr>
          <a:xfrm>
            <a:off x="1554480" y="3287220"/>
            <a:ext cx="9738000" cy="1191198"/>
          </a:xfrm>
          <a:prstGeom prst="roundRect">
            <a:avLst>
              <a:gd name="adj" fmla="val 16667"/>
            </a:avLst>
          </a:prstGeom>
          <a:solidFill>
            <a:srgbClr val="E2F2E7"/>
          </a:solidFill>
          <a:ln>
            <a:solidFill>
              <a:srgbClr val="E5EBE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98" name="TextBox 15">
            <a:extLst>
              <a:ext uri="{FF2B5EF4-FFF2-40B4-BE49-F238E27FC236}">
                <a16:creationId xmlns:a16="http://schemas.microsoft.com/office/drawing/2014/main" id="{A03A2961-AD4E-31AE-489A-BF9E61014FF2}"/>
              </a:ext>
            </a:extLst>
          </p:cNvPr>
          <p:cNvSpPr/>
          <p:nvPr/>
        </p:nvSpPr>
        <p:spPr>
          <a:xfrm>
            <a:off x="1737360" y="3406020"/>
            <a:ext cx="9417960" cy="310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550" b="1" u="none" strike="noStrike">
                <a:solidFill>
                  <a:srgbClr val="1D2624"/>
                </a:solidFill>
                <a:effectLst/>
                <a:uFillTx/>
                <a:latin typeface="Arial"/>
              </a:rPr>
              <a:t>CONNECT PEOPLE TO EFFECTIVE SUPPORT</a:t>
            </a:r>
            <a:endParaRPr lang="en-US" sz="1550" b="0" u="none" strike="noStrike">
              <a:solidFill>
                <a:srgbClr val="000000"/>
              </a:solidFill>
              <a:effectLst/>
              <a:uFillTx/>
              <a:latin typeface="Arial"/>
            </a:endParaRPr>
          </a:p>
        </p:txBody>
      </p:sp>
      <p:sp>
        <p:nvSpPr>
          <p:cNvPr id="100" name="TextBox 16">
            <a:extLst>
              <a:ext uri="{FF2B5EF4-FFF2-40B4-BE49-F238E27FC236}">
                <a16:creationId xmlns:a16="http://schemas.microsoft.com/office/drawing/2014/main" id="{F210A80E-1864-ED1A-1C21-126F46B5ECBD}"/>
              </a:ext>
            </a:extLst>
          </p:cNvPr>
          <p:cNvSpPr/>
          <p:nvPr/>
        </p:nvSpPr>
        <p:spPr>
          <a:xfrm>
            <a:off x="1737360" y="3771780"/>
            <a:ext cx="4488884" cy="367878"/>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457200">
              <a:lnSpc>
                <a:spcPct val="100000"/>
              </a:lnSpc>
            </a:pPr>
            <a:r>
              <a:rPr lang="en-US" b="0" u="none" strike="noStrike" dirty="0">
                <a:solidFill>
                  <a:schemeClr val="dk1"/>
                </a:solidFill>
                <a:effectLst/>
                <a:uFillTx/>
                <a:latin typeface="Arial"/>
              </a:rPr>
              <a:t>Week 4: ≥80% receive cessation support</a:t>
            </a:r>
            <a:r>
              <a:rPr lang="en-US" dirty="0">
                <a:solidFill>
                  <a:schemeClr val="dk1"/>
                </a:solidFill>
                <a:latin typeface="Arial"/>
              </a:rPr>
              <a:t>.</a:t>
            </a:r>
            <a:endParaRPr lang="en-US" b="0" u="none" strike="noStrike" dirty="0">
              <a:solidFill>
                <a:srgbClr val="000000"/>
              </a:solidFill>
              <a:effectLst/>
              <a:uFillTx/>
              <a:latin typeface="Arial"/>
            </a:endParaRPr>
          </a:p>
        </p:txBody>
      </p:sp>
      <p:sp>
        <p:nvSpPr>
          <p:cNvPr id="102" name="TextBox 17">
            <a:extLst>
              <a:ext uri="{FF2B5EF4-FFF2-40B4-BE49-F238E27FC236}">
                <a16:creationId xmlns:a16="http://schemas.microsoft.com/office/drawing/2014/main" id="{F3581260-7921-D7EB-C5D3-F666517526B4}"/>
              </a:ext>
            </a:extLst>
          </p:cNvPr>
          <p:cNvSpPr/>
          <p:nvPr/>
        </p:nvSpPr>
        <p:spPr>
          <a:xfrm>
            <a:off x="1737360" y="4112207"/>
            <a:ext cx="4488884" cy="367878"/>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algn="r" defTabSz="457200">
              <a:lnSpc>
                <a:spcPct val="100000"/>
              </a:lnSpc>
            </a:pPr>
            <a:r>
              <a:rPr lang="en-US" b="0" u="none" strike="noStrike" dirty="0">
                <a:solidFill>
                  <a:schemeClr val="dk1"/>
                </a:solidFill>
                <a:effectLst/>
                <a:uFillTx/>
                <a:latin typeface="Arial"/>
              </a:rPr>
              <a:t>Benefit: improves access to effective help.</a:t>
            </a:r>
            <a:endParaRPr lang="en-US" b="0" u="none" strike="noStrike" dirty="0">
              <a:solidFill>
                <a:srgbClr val="000000"/>
              </a:solidFill>
              <a:effectLst/>
              <a:uFillTx/>
              <a:latin typeface="Arial"/>
            </a:endParaRPr>
          </a:p>
        </p:txBody>
      </p:sp>
      <p:sp>
        <p:nvSpPr>
          <p:cNvPr id="104" name="Oval 18">
            <a:extLst>
              <a:ext uri="{FF2B5EF4-FFF2-40B4-BE49-F238E27FC236}">
                <a16:creationId xmlns:a16="http://schemas.microsoft.com/office/drawing/2014/main" id="{06E8937B-917A-B94E-1B9F-D6DB3E20C5C9}"/>
              </a:ext>
            </a:extLst>
          </p:cNvPr>
          <p:cNvSpPr/>
          <p:nvPr/>
        </p:nvSpPr>
        <p:spPr>
          <a:xfrm>
            <a:off x="685800" y="4933140"/>
            <a:ext cx="639720" cy="639720"/>
          </a:xfrm>
          <a:prstGeom prst="ellipse">
            <a:avLst/>
          </a:prstGeom>
          <a:solidFill>
            <a:srgbClr val="DAA43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06" name="TextBox 19">
            <a:extLst>
              <a:ext uri="{FF2B5EF4-FFF2-40B4-BE49-F238E27FC236}">
                <a16:creationId xmlns:a16="http://schemas.microsoft.com/office/drawing/2014/main" id="{312B4672-0290-EAD0-5BB4-6DBD7FDAE7A8}"/>
              </a:ext>
            </a:extLst>
          </p:cNvPr>
          <p:cNvSpPr/>
          <p:nvPr/>
        </p:nvSpPr>
        <p:spPr>
          <a:xfrm>
            <a:off x="685800" y="4978860"/>
            <a:ext cx="639720" cy="548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spAutoFit/>
          </a:bodyPr>
          <a:lstStyle/>
          <a:p>
            <a:pPr algn="ctr" defTabSz="457200">
              <a:lnSpc>
                <a:spcPct val="100000"/>
              </a:lnSpc>
            </a:pPr>
            <a:r>
              <a:rPr lang="en-US" sz="1800" b="1" u="none" strike="noStrike">
                <a:solidFill>
                  <a:srgbClr val="FFFFFF"/>
                </a:solidFill>
                <a:effectLst/>
                <a:uFillTx/>
                <a:latin typeface="Arial"/>
              </a:rPr>
              <a:t>03</a:t>
            </a:r>
            <a:endParaRPr lang="en-US" sz="1800" b="0" u="none" strike="noStrike">
              <a:solidFill>
                <a:srgbClr val="000000"/>
              </a:solidFill>
              <a:effectLst/>
              <a:uFillTx/>
              <a:latin typeface="Arial"/>
            </a:endParaRPr>
          </a:p>
        </p:txBody>
      </p:sp>
      <p:sp>
        <p:nvSpPr>
          <p:cNvPr id="108" name="Rounded Rectangle 20">
            <a:extLst>
              <a:ext uri="{FF2B5EF4-FFF2-40B4-BE49-F238E27FC236}">
                <a16:creationId xmlns:a16="http://schemas.microsoft.com/office/drawing/2014/main" id="{0323FBD3-27C9-9F4B-94DD-8FC871987053}"/>
              </a:ext>
            </a:extLst>
          </p:cNvPr>
          <p:cNvSpPr/>
          <p:nvPr/>
        </p:nvSpPr>
        <p:spPr>
          <a:xfrm>
            <a:off x="1554480" y="4704539"/>
            <a:ext cx="9738000" cy="1250957"/>
          </a:xfrm>
          <a:prstGeom prst="roundRect">
            <a:avLst>
              <a:gd name="adj" fmla="val 16667"/>
            </a:avLst>
          </a:prstGeom>
          <a:solidFill>
            <a:srgbClr val="FAF2DC"/>
          </a:solidFill>
          <a:ln>
            <a:solidFill>
              <a:srgbClr val="E5EBE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12" name="TextBox 22">
            <a:extLst>
              <a:ext uri="{FF2B5EF4-FFF2-40B4-BE49-F238E27FC236}">
                <a16:creationId xmlns:a16="http://schemas.microsoft.com/office/drawing/2014/main" id="{216E4D73-31AD-95EA-A081-841CDC41B002}"/>
              </a:ext>
            </a:extLst>
          </p:cNvPr>
          <p:cNvSpPr/>
          <p:nvPr/>
        </p:nvSpPr>
        <p:spPr>
          <a:xfrm>
            <a:off x="1737360" y="4823340"/>
            <a:ext cx="9417960" cy="310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550" b="1" u="none" strike="noStrike" dirty="0">
                <a:solidFill>
                  <a:srgbClr val="1D2624"/>
                </a:solidFill>
                <a:effectLst/>
                <a:uFillTx/>
                <a:latin typeface="Arial"/>
              </a:rPr>
              <a:t>INCREASE EARLY ABSTINENCE</a:t>
            </a:r>
            <a:endParaRPr lang="en-US" sz="1550" b="0" u="none" strike="noStrike" dirty="0">
              <a:solidFill>
                <a:srgbClr val="000000"/>
              </a:solidFill>
              <a:effectLst/>
              <a:uFillTx/>
              <a:latin typeface="Arial"/>
            </a:endParaRPr>
          </a:p>
        </p:txBody>
      </p:sp>
      <p:sp>
        <p:nvSpPr>
          <p:cNvPr id="114" name="TextBox 23">
            <a:extLst>
              <a:ext uri="{FF2B5EF4-FFF2-40B4-BE49-F238E27FC236}">
                <a16:creationId xmlns:a16="http://schemas.microsoft.com/office/drawing/2014/main" id="{63A43A1D-9781-9B63-51B1-AF01E8695756}"/>
              </a:ext>
            </a:extLst>
          </p:cNvPr>
          <p:cNvSpPr/>
          <p:nvPr/>
        </p:nvSpPr>
        <p:spPr>
          <a:xfrm>
            <a:off x="1737360" y="5189100"/>
            <a:ext cx="9417960" cy="367878"/>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b="0" u="none" strike="noStrike" dirty="0">
                <a:solidFill>
                  <a:schemeClr val="dk1"/>
                </a:solidFill>
                <a:effectLst/>
                <a:uFillTx/>
                <a:latin typeface="Arial"/>
              </a:rPr>
              <a:t>Week 6: ≥50% report 7-day abstinence; follow up at 4 weeks.</a:t>
            </a:r>
            <a:endParaRPr lang="en-US" b="0" u="none" strike="noStrike" dirty="0">
              <a:solidFill>
                <a:srgbClr val="000000"/>
              </a:solidFill>
              <a:effectLst/>
              <a:uFillTx/>
              <a:latin typeface="Arial"/>
            </a:endParaRPr>
          </a:p>
        </p:txBody>
      </p:sp>
      <p:sp>
        <p:nvSpPr>
          <p:cNvPr id="116" name="TextBox 24">
            <a:extLst>
              <a:ext uri="{FF2B5EF4-FFF2-40B4-BE49-F238E27FC236}">
                <a16:creationId xmlns:a16="http://schemas.microsoft.com/office/drawing/2014/main" id="{80943839-3531-4DD5-0FD0-2DAA49936BA8}"/>
              </a:ext>
            </a:extLst>
          </p:cNvPr>
          <p:cNvSpPr/>
          <p:nvPr/>
        </p:nvSpPr>
        <p:spPr>
          <a:xfrm>
            <a:off x="1847160" y="5560311"/>
            <a:ext cx="6272538" cy="367878"/>
          </a:xfrm>
          <a:prstGeom prst="rect">
            <a:avLst/>
          </a:prstGeom>
          <a:noFill/>
          <a:ln w="0">
            <a:noFill/>
          </a:ln>
        </p:spPr>
        <p:style>
          <a:lnRef idx="0">
            <a:scrgbClr r="0" g="0" b="0"/>
          </a:lnRef>
          <a:fillRef idx="0">
            <a:scrgbClr r="0" g="0" b="0"/>
          </a:fillRef>
          <a:effectRef idx="0">
            <a:scrgbClr r="0" g="0" b="0"/>
          </a:effectRef>
          <a:fontRef idx="minor"/>
        </p:style>
        <p:txBody>
          <a:bodyPr wrap="square" lIns="90000" tIns="45000" rIns="90000" bIns="45000" anchor="t">
            <a:spAutoFit/>
          </a:bodyPr>
          <a:lstStyle/>
          <a:p>
            <a:pPr defTabSz="457200">
              <a:lnSpc>
                <a:spcPct val="100000"/>
              </a:lnSpc>
            </a:pPr>
            <a:r>
              <a:rPr lang="en-US" b="0" u="none" strike="noStrike" dirty="0">
                <a:solidFill>
                  <a:schemeClr val="dk1"/>
                </a:solidFill>
                <a:effectLst/>
                <a:uFillTx/>
                <a:latin typeface="Arial"/>
              </a:rPr>
              <a:t>Benefit: tests early change and maintenance.</a:t>
            </a:r>
            <a:endParaRPr lang="en-US" b="0" u="none" strike="noStrike" dirty="0">
              <a:solidFill>
                <a:srgbClr val="000000"/>
              </a:solidFill>
              <a:effectLst/>
              <a:uFillTx/>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7F3EC"/>
        </a:solidFill>
        <a:effectLst/>
      </p:bgPr>
    </p:bg>
    <p:spTree>
      <p:nvGrpSpPr>
        <p:cNvPr id="1" name=""/>
        <p:cNvGrpSpPr/>
        <p:nvPr/>
      </p:nvGrpSpPr>
      <p:grpSpPr>
        <a:xfrm>
          <a:off x="0" y="0"/>
          <a:ext cx="0" cy="0"/>
          <a:chOff x="0" y="0"/>
          <a:chExt cx="0" cy="0"/>
        </a:xfrm>
      </p:grpSpPr>
      <p:sp>
        <p:nvSpPr>
          <p:cNvPr id="2" name="Shape 0"/>
          <p:cNvSpPr/>
          <p:nvPr/>
        </p:nvSpPr>
        <p:spPr>
          <a:xfrm>
            <a:off x="0" y="0"/>
            <a:ext cx="12188952" cy="164592"/>
          </a:xfrm>
          <a:prstGeom prst="rect">
            <a:avLst/>
          </a:prstGeom>
          <a:solidFill>
            <a:srgbClr val="E63946"/>
          </a:solidFill>
          <a:ln w="12700">
            <a:solidFill>
              <a:srgbClr val="E63946"/>
            </a:solidFill>
            <a:prstDash val="solid"/>
          </a:ln>
        </p:spPr>
        <p:txBody>
          <a:bodyPr/>
          <a:lstStyle/>
          <a:p>
            <a:endParaRPr lang="en-IN"/>
          </a:p>
        </p:txBody>
      </p:sp>
      <p:sp>
        <p:nvSpPr>
          <p:cNvPr id="3" name="Text 1"/>
          <p:cNvSpPr txBox="1"/>
          <p:nvPr/>
        </p:nvSpPr>
        <p:spPr>
          <a:xfrm>
            <a:off x="548640" y="320040"/>
            <a:ext cx="8229600" cy="1005840"/>
          </a:xfrm>
          <a:prstGeom prst="rect">
            <a:avLst/>
          </a:prstGeom>
          <a:noFill/>
          <a:ln/>
        </p:spPr>
        <p:txBody>
          <a:bodyPr wrap="square" lIns="0" tIns="0" rIns="0" bIns="0" rtlCol="0" anchor="ctr"/>
          <a:lstStyle/>
          <a:p>
            <a:pPr marL="0" indent="0">
              <a:buNone/>
            </a:pPr>
            <a:r>
              <a:rPr lang="en-US" sz="2800" b="1" dirty="0">
                <a:solidFill>
                  <a:srgbClr val="0B1F3A"/>
                </a:solidFill>
                <a:latin typeface="Arial" pitchFamily="34" charset="0"/>
                <a:ea typeface="Arial" pitchFamily="34" charset="-122"/>
                <a:cs typeface="Arial" pitchFamily="34" charset="-120"/>
              </a:rPr>
              <a:t>Planning and evaluation</a:t>
            </a:r>
            <a:endParaRPr lang="en-US" sz="2800" dirty="0"/>
          </a:p>
        </p:txBody>
      </p:sp>
      <p:sp>
        <p:nvSpPr>
          <p:cNvPr id="57" name="Rounded Rectangle 3">
            <a:extLst>
              <a:ext uri="{FF2B5EF4-FFF2-40B4-BE49-F238E27FC236}">
                <a16:creationId xmlns:a16="http://schemas.microsoft.com/office/drawing/2014/main" id="{FE3ABA9F-B6DC-4E2A-4903-73E43D71E6B3}"/>
              </a:ext>
            </a:extLst>
          </p:cNvPr>
          <p:cNvSpPr/>
          <p:nvPr/>
        </p:nvSpPr>
        <p:spPr>
          <a:xfrm>
            <a:off x="502920" y="1815867"/>
            <a:ext cx="3520440" cy="4160520"/>
          </a:xfrm>
          <a:prstGeom prst="roundRect">
            <a:avLst/>
          </a:prstGeom>
          <a:solidFill>
            <a:srgbClr val="FFFFFF"/>
          </a:solidFill>
          <a:ln>
            <a:solidFill>
              <a:srgbClr val="D2D7D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9" name="TextBox 58">
            <a:extLst>
              <a:ext uri="{FF2B5EF4-FFF2-40B4-BE49-F238E27FC236}">
                <a16:creationId xmlns:a16="http://schemas.microsoft.com/office/drawing/2014/main" id="{BFFD1CCC-4631-5893-FDAB-6C2F4582EB3D}"/>
              </a:ext>
            </a:extLst>
          </p:cNvPr>
          <p:cNvSpPr txBox="1"/>
          <p:nvPr/>
        </p:nvSpPr>
        <p:spPr>
          <a:xfrm>
            <a:off x="630936" y="1907307"/>
            <a:ext cx="3264408" cy="461665"/>
          </a:xfrm>
          <a:prstGeom prst="rect">
            <a:avLst/>
          </a:prstGeom>
          <a:noFill/>
        </p:spPr>
        <p:txBody>
          <a:bodyPr wrap="square" anchor="t">
            <a:spAutoFit/>
          </a:bodyPr>
          <a:lstStyle/>
          <a:p>
            <a:pPr algn="ctr"/>
            <a:r>
              <a:rPr sz="2400" b="1" dirty="0">
                <a:solidFill>
                  <a:srgbClr val="4FAD70"/>
                </a:solidFill>
                <a:latin typeface="Arial"/>
              </a:rPr>
              <a:t>PROCESS</a:t>
            </a:r>
          </a:p>
        </p:txBody>
      </p:sp>
      <p:sp>
        <p:nvSpPr>
          <p:cNvPr id="61" name="TextBox 60">
            <a:extLst>
              <a:ext uri="{FF2B5EF4-FFF2-40B4-BE49-F238E27FC236}">
                <a16:creationId xmlns:a16="http://schemas.microsoft.com/office/drawing/2014/main" id="{E2BBCAB0-31EC-B572-67D4-EBE145C23FBC}"/>
              </a:ext>
            </a:extLst>
          </p:cNvPr>
          <p:cNvSpPr txBox="1"/>
          <p:nvPr/>
        </p:nvSpPr>
        <p:spPr>
          <a:xfrm>
            <a:off x="630936" y="2697917"/>
            <a:ext cx="3264408" cy="2949525"/>
          </a:xfrm>
          <a:prstGeom prst="rect">
            <a:avLst/>
          </a:prstGeom>
          <a:noFill/>
        </p:spPr>
        <p:txBody>
          <a:bodyPr wrap="square" anchor="t">
            <a:spAutoFit/>
          </a:bodyPr>
          <a:lstStyle/>
          <a:p>
            <a:pPr algn="l">
              <a:lnSpc>
                <a:spcPct val="150000"/>
              </a:lnSpc>
            </a:pPr>
            <a:r>
              <a:rPr dirty="0">
                <a:latin typeface="Arial"/>
              </a:rPr>
              <a:t>Did we deliver it well?
• Reach and attendance
• Sessions delivered
• Referrals
• Engagement
• Fidelity</a:t>
            </a:r>
          </a:p>
        </p:txBody>
      </p:sp>
      <p:sp>
        <p:nvSpPr>
          <p:cNvPr id="63" name="Rounded Rectangle 6">
            <a:extLst>
              <a:ext uri="{FF2B5EF4-FFF2-40B4-BE49-F238E27FC236}">
                <a16:creationId xmlns:a16="http://schemas.microsoft.com/office/drawing/2014/main" id="{099FADFC-BCE2-3D36-8D4E-A6ADDF0FAA16}"/>
              </a:ext>
            </a:extLst>
          </p:cNvPr>
          <p:cNvSpPr/>
          <p:nvPr/>
        </p:nvSpPr>
        <p:spPr>
          <a:xfrm>
            <a:off x="4343400" y="1815867"/>
            <a:ext cx="3520440" cy="4160520"/>
          </a:xfrm>
          <a:prstGeom prst="roundRect">
            <a:avLst/>
          </a:prstGeom>
          <a:solidFill>
            <a:srgbClr val="FFFFFF"/>
          </a:solidFill>
          <a:ln>
            <a:solidFill>
              <a:srgbClr val="D2D7D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5" name="TextBox 64">
            <a:extLst>
              <a:ext uri="{FF2B5EF4-FFF2-40B4-BE49-F238E27FC236}">
                <a16:creationId xmlns:a16="http://schemas.microsoft.com/office/drawing/2014/main" id="{79A62CF5-411A-1DC1-A214-AA4DFAC2B5C5}"/>
              </a:ext>
            </a:extLst>
          </p:cNvPr>
          <p:cNvSpPr txBox="1"/>
          <p:nvPr/>
        </p:nvSpPr>
        <p:spPr>
          <a:xfrm>
            <a:off x="4471416" y="1907307"/>
            <a:ext cx="3264408" cy="461665"/>
          </a:xfrm>
          <a:prstGeom prst="rect">
            <a:avLst/>
          </a:prstGeom>
          <a:noFill/>
        </p:spPr>
        <p:txBody>
          <a:bodyPr wrap="square" anchor="t">
            <a:spAutoFit/>
          </a:bodyPr>
          <a:lstStyle/>
          <a:p>
            <a:pPr algn="ctr"/>
            <a:r>
              <a:rPr sz="2400" b="1" dirty="0">
                <a:solidFill>
                  <a:srgbClr val="EB913D"/>
                </a:solidFill>
                <a:latin typeface="Arial"/>
              </a:rPr>
              <a:t>IMPACT</a:t>
            </a:r>
          </a:p>
        </p:txBody>
      </p:sp>
      <p:sp>
        <p:nvSpPr>
          <p:cNvPr id="67" name="TextBox 66">
            <a:extLst>
              <a:ext uri="{FF2B5EF4-FFF2-40B4-BE49-F238E27FC236}">
                <a16:creationId xmlns:a16="http://schemas.microsoft.com/office/drawing/2014/main" id="{CD0CC61B-61D9-E8D8-61C9-1CA295108B12}"/>
              </a:ext>
            </a:extLst>
          </p:cNvPr>
          <p:cNvSpPr txBox="1"/>
          <p:nvPr/>
        </p:nvSpPr>
        <p:spPr>
          <a:xfrm>
            <a:off x="4462272" y="2697917"/>
            <a:ext cx="3264408" cy="2949525"/>
          </a:xfrm>
          <a:prstGeom prst="rect">
            <a:avLst/>
          </a:prstGeom>
          <a:noFill/>
        </p:spPr>
        <p:txBody>
          <a:bodyPr wrap="square" anchor="t">
            <a:spAutoFit/>
          </a:bodyPr>
          <a:lstStyle/>
          <a:p>
            <a:pPr algn="l">
              <a:lnSpc>
                <a:spcPct val="150000"/>
              </a:lnSpc>
            </a:pPr>
            <a:r>
              <a:rPr dirty="0">
                <a:latin typeface="Arial"/>
              </a:rPr>
              <a:t>What changed?
• Knowledge
• HBM beliefs
• TPB </a:t>
            </a:r>
            <a:r>
              <a:rPr lang="en-US" dirty="0">
                <a:latin typeface="Arial"/>
              </a:rPr>
              <a:t>model</a:t>
            </a:r>
            <a:r>
              <a:rPr dirty="0">
                <a:latin typeface="Arial"/>
              </a:rPr>
              <a:t>
• Confidence
• Quit intention</a:t>
            </a:r>
          </a:p>
        </p:txBody>
      </p:sp>
      <p:sp>
        <p:nvSpPr>
          <p:cNvPr id="69" name="Rounded Rectangle 9">
            <a:extLst>
              <a:ext uri="{FF2B5EF4-FFF2-40B4-BE49-F238E27FC236}">
                <a16:creationId xmlns:a16="http://schemas.microsoft.com/office/drawing/2014/main" id="{6D128C3D-F265-CB74-ED68-70A391F3F047}"/>
              </a:ext>
            </a:extLst>
          </p:cNvPr>
          <p:cNvSpPr/>
          <p:nvPr/>
        </p:nvSpPr>
        <p:spPr>
          <a:xfrm>
            <a:off x="8183879" y="1815867"/>
            <a:ext cx="3520440" cy="4160520"/>
          </a:xfrm>
          <a:prstGeom prst="roundRect">
            <a:avLst/>
          </a:prstGeom>
          <a:solidFill>
            <a:srgbClr val="FFFFFF"/>
          </a:solidFill>
          <a:ln>
            <a:solidFill>
              <a:srgbClr val="D2D7D3"/>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1" name="TextBox 70">
            <a:extLst>
              <a:ext uri="{FF2B5EF4-FFF2-40B4-BE49-F238E27FC236}">
                <a16:creationId xmlns:a16="http://schemas.microsoft.com/office/drawing/2014/main" id="{BC7FFE92-C637-C52E-8ABC-D214D2B8A248}"/>
              </a:ext>
            </a:extLst>
          </p:cNvPr>
          <p:cNvSpPr txBox="1"/>
          <p:nvPr/>
        </p:nvSpPr>
        <p:spPr>
          <a:xfrm>
            <a:off x="8311896" y="1907307"/>
            <a:ext cx="3264408" cy="461665"/>
          </a:xfrm>
          <a:prstGeom prst="rect">
            <a:avLst/>
          </a:prstGeom>
          <a:noFill/>
        </p:spPr>
        <p:txBody>
          <a:bodyPr wrap="square" anchor="t">
            <a:spAutoFit/>
          </a:bodyPr>
          <a:lstStyle/>
          <a:p>
            <a:pPr algn="ctr"/>
            <a:r>
              <a:rPr sz="2400" b="1" dirty="0">
                <a:solidFill>
                  <a:srgbClr val="4185B0"/>
                </a:solidFill>
                <a:latin typeface="Arial"/>
              </a:rPr>
              <a:t>OUTCOME</a:t>
            </a:r>
          </a:p>
        </p:txBody>
      </p:sp>
      <p:sp>
        <p:nvSpPr>
          <p:cNvPr id="73" name="TextBox 72">
            <a:extLst>
              <a:ext uri="{FF2B5EF4-FFF2-40B4-BE49-F238E27FC236}">
                <a16:creationId xmlns:a16="http://schemas.microsoft.com/office/drawing/2014/main" id="{5FE8FF76-01B5-CCCF-A3D0-811AA54B1587}"/>
              </a:ext>
            </a:extLst>
          </p:cNvPr>
          <p:cNvSpPr txBox="1"/>
          <p:nvPr/>
        </p:nvSpPr>
        <p:spPr>
          <a:xfrm>
            <a:off x="8311895" y="2697917"/>
            <a:ext cx="3264408" cy="2949525"/>
          </a:xfrm>
          <a:prstGeom prst="rect">
            <a:avLst/>
          </a:prstGeom>
          <a:noFill/>
        </p:spPr>
        <p:txBody>
          <a:bodyPr wrap="square" anchor="t">
            <a:spAutoFit/>
          </a:bodyPr>
          <a:lstStyle/>
          <a:p>
            <a:pPr algn="l">
              <a:lnSpc>
                <a:spcPct val="150000"/>
              </a:lnSpc>
            </a:pPr>
            <a:r>
              <a:rPr dirty="0">
                <a:latin typeface="Arial"/>
              </a:rPr>
              <a:t>Did </a:t>
            </a:r>
            <a:r>
              <a:rPr dirty="0" err="1">
                <a:latin typeface="Arial"/>
              </a:rPr>
              <a:t>behaviour</a:t>
            </a:r>
            <a:r>
              <a:rPr dirty="0">
                <a:latin typeface="Arial"/>
              </a:rPr>
              <a:t> change?
• Quit attempts
• 7-day abstinence
• </a:t>
            </a:r>
            <a:r>
              <a:rPr lang="en-US" dirty="0">
                <a:latin typeface="Arial"/>
              </a:rPr>
              <a:t>6</a:t>
            </a:r>
            <a:r>
              <a:rPr dirty="0">
                <a:latin typeface="Arial"/>
              </a:rPr>
              <a:t>-week follow-up
• Treatment uptake
• Equity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rot="-3032698">
            <a:off x="-1333072" y="5113069"/>
            <a:ext cx="3586933" cy="4245883"/>
          </a:xfrm>
          <a:custGeom>
            <a:avLst/>
            <a:gdLst/>
            <a:ahLst/>
            <a:cxnLst/>
            <a:rect l="l" t="t" r="r" b="b"/>
            <a:pathLst>
              <a:path w="5380399" h="6368825">
                <a:moveTo>
                  <a:pt x="0" y="0"/>
                </a:moveTo>
                <a:lnTo>
                  <a:pt x="5380398" y="0"/>
                </a:lnTo>
                <a:lnTo>
                  <a:pt x="5380398" y="6368826"/>
                </a:lnTo>
                <a:lnTo>
                  <a:pt x="0" y="6368826"/>
                </a:lnTo>
                <a:lnTo>
                  <a:pt x="0" y="0"/>
                </a:lnTo>
                <a:close/>
              </a:path>
            </a:pathLst>
          </a:custGeom>
          <a:blipFill>
            <a:blip>
              <a:alphaModFix amt="80000"/>
              <a:extLst>
                <a:ext uri="{96DAC541-7B7A-43D3-8B79-37D633B846F1}">
                  <asvg:svgBlip xmlns:asvg="http://schemas.microsoft.com/office/drawing/2016/SVG/main" r:embed="rId2"/>
                </a:ext>
              </a:extLst>
            </a:blip>
            <a:stretch>
              <a:fillRect/>
            </a:stretch>
          </a:blipFill>
        </p:spPr>
        <p:txBody>
          <a:bodyPr/>
          <a:lstStyle/>
          <a:p>
            <a:endParaRPr lang="en-IN"/>
          </a:p>
        </p:txBody>
      </p:sp>
      <p:sp>
        <p:nvSpPr>
          <p:cNvPr id="5" name="Freeform 5"/>
          <p:cNvSpPr/>
          <p:nvPr/>
        </p:nvSpPr>
        <p:spPr>
          <a:xfrm rot="8434932">
            <a:off x="10390748" y="-2071086"/>
            <a:ext cx="3243910" cy="3839845"/>
          </a:xfrm>
          <a:custGeom>
            <a:avLst/>
            <a:gdLst/>
            <a:ahLst/>
            <a:cxnLst/>
            <a:rect l="l" t="t" r="r" b="b"/>
            <a:pathLst>
              <a:path w="4865865" h="5759767">
                <a:moveTo>
                  <a:pt x="0" y="0"/>
                </a:moveTo>
                <a:lnTo>
                  <a:pt x="4865865" y="0"/>
                </a:lnTo>
                <a:lnTo>
                  <a:pt x="4865865" y="5759767"/>
                </a:lnTo>
                <a:lnTo>
                  <a:pt x="0" y="575976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IN"/>
          </a:p>
        </p:txBody>
      </p:sp>
      <p:sp>
        <p:nvSpPr>
          <p:cNvPr id="7" name="TextBox 7"/>
          <p:cNvSpPr txBox="1"/>
          <p:nvPr/>
        </p:nvSpPr>
        <p:spPr>
          <a:xfrm>
            <a:off x="1473200" y="787400"/>
            <a:ext cx="9194324" cy="2821285"/>
          </a:xfrm>
          <a:prstGeom prst="rect">
            <a:avLst/>
          </a:prstGeom>
        </p:spPr>
        <p:txBody>
          <a:bodyPr wrap="square" lIns="0" tIns="0" rIns="0" bIns="0" rtlCol="0" anchor="t">
            <a:spAutoFit/>
          </a:bodyPr>
          <a:lstStyle/>
          <a:p>
            <a:pPr>
              <a:lnSpc>
                <a:spcPts val="4360"/>
              </a:lnSpc>
            </a:pPr>
            <a:r>
              <a:rPr lang="en-US" sz="4000" dirty="0">
                <a:solidFill>
                  <a:srgbClr val="355763"/>
                </a:solidFill>
                <a:latin typeface="Futura Display"/>
                <a:ea typeface="Futura Display"/>
                <a:cs typeface="Futura Display"/>
                <a:sym typeface="Futura Display"/>
              </a:rPr>
              <a:t>TITLE: CAMPAIGN TO SHOW THE IMPACT OF SMOKING ON PEOPLE AGED 18- 50 IN LONDON AND PROMOTE A POSITIVE HEALTH BEHAVIOUR</a:t>
            </a:r>
          </a:p>
        </p:txBody>
      </p:sp>
      <p:sp>
        <p:nvSpPr>
          <p:cNvPr id="8" name="Freeform 8"/>
          <p:cNvSpPr/>
          <p:nvPr/>
        </p:nvSpPr>
        <p:spPr>
          <a:xfrm rot="-8524868">
            <a:off x="11148406" y="4916854"/>
            <a:ext cx="3243910" cy="3839845"/>
          </a:xfrm>
          <a:custGeom>
            <a:avLst/>
            <a:gdLst/>
            <a:ahLst/>
            <a:cxnLst/>
            <a:rect l="l" t="t" r="r" b="b"/>
            <a:pathLst>
              <a:path w="4865865" h="5759767">
                <a:moveTo>
                  <a:pt x="0" y="0"/>
                </a:moveTo>
                <a:lnTo>
                  <a:pt x="4865865" y="0"/>
                </a:lnTo>
                <a:lnTo>
                  <a:pt x="4865865" y="5759767"/>
                </a:lnTo>
                <a:lnTo>
                  <a:pt x="0" y="575976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12" name="TextBox 7">
            <a:extLst>
              <a:ext uri="{FF2B5EF4-FFF2-40B4-BE49-F238E27FC236}">
                <a16:creationId xmlns:a16="http://schemas.microsoft.com/office/drawing/2014/main" id="{E8F86B53-60A6-B00F-D379-DF16834A3865}"/>
              </a:ext>
            </a:extLst>
          </p:cNvPr>
          <p:cNvSpPr txBox="1"/>
          <p:nvPr/>
        </p:nvSpPr>
        <p:spPr>
          <a:xfrm>
            <a:off x="1166398" y="3952317"/>
            <a:ext cx="8647303" cy="1692771"/>
          </a:xfrm>
          <a:prstGeom prst="rect">
            <a:avLst/>
          </a:prstGeom>
        </p:spPr>
        <p:txBody>
          <a:bodyPr wrap="square" lIns="0" tIns="0" rIns="0" bIns="0" rtlCol="0" anchor="t">
            <a:spAutoFit/>
          </a:bodyPr>
          <a:lstStyle/>
          <a:p>
            <a:pPr>
              <a:lnSpc>
                <a:spcPts val="4360"/>
              </a:lnSpc>
            </a:pPr>
            <a:r>
              <a:rPr lang="en-US" sz="4000" dirty="0">
                <a:solidFill>
                  <a:srgbClr val="355763"/>
                </a:solidFill>
                <a:latin typeface="Futura Display"/>
                <a:ea typeface="Futura Display"/>
                <a:cs typeface="Futura Display"/>
                <a:sym typeface="Futura Display"/>
              </a:rPr>
              <a:t>Task 2</a:t>
            </a:r>
          </a:p>
          <a:p>
            <a:pPr>
              <a:lnSpc>
                <a:spcPts val="4360"/>
              </a:lnSpc>
            </a:pPr>
            <a:r>
              <a:rPr lang="en-US" sz="4000" dirty="0">
                <a:solidFill>
                  <a:srgbClr val="355763"/>
                </a:solidFill>
                <a:latin typeface="Futura Display"/>
                <a:ea typeface="Futura Display"/>
                <a:cs typeface="Futura Display"/>
                <a:sym typeface="Futura Display"/>
              </a:rPr>
              <a:t>Student </a:t>
            </a:r>
            <a:r>
              <a:rPr lang="en-US" sz="4000">
                <a:solidFill>
                  <a:srgbClr val="355763"/>
                </a:solidFill>
                <a:latin typeface="Futura Display"/>
                <a:ea typeface="Futura Display"/>
                <a:cs typeface="Futura Display"/>
                <a:sym typeface="Futura Display"/>
              </a:rPr>
              <a:t>Name: SYED ABDUL AIJAZ</a:t>
            </a:r>
            <a:endParaRPr lang="en-US" sz="4000" dirty="0">
              <a:solidFill>
                <a:srgbClr val="355763"/>
              </a:solidFill>
              <a:latin typeface="Futura Display"/>
              <a:ea typeface="Futura Display"/>
              <a:cs typeface="Futura Display"/>
              <a:sym typeface="Futura Display"/>
            </a:endParaRPr>
          </a:p>
          <a:p>
            <a:pPr>
              <a:lnSpc>
                <a:spcPts val="4360"/>
              </a:lnSpc>
            </a:pPr>
            <a:r>
              <a:rPr lang="en-US" sz="4000" dirty="0">
                <a:solidFill>
                  <a:srgbClr val="355763"/>
                </a:solidFill>
                <a:latin typeface="Futura Display"/>
                <a:ea typeface="Futura Display"/>
                <a:cs typeface="Futura Display"/>
                <a:sym typeface="Futura Display"/>
              </a:rPr>
              <a:t>Student </a:t>
            </a:r>
            <a:r>
              <a:rPr lang="en-US" sz="4000">
                <a:solidFill>
                  <a:srgbClr val="355763"/>
                </a:solidFill>
                <a:latin typeface="Futura Display"/>
                <a:ea typeface="Futura Display"/>
                <a:cs typeface="Futura Display"/>
                <a:sym typeface="Futura Display"/>
              </a:rPr>
              <a:t>ID: 2614874</a:t>
            </a:r>
            <a:endParaRPr lang="en-US" sz="4000" dirty="0">
              <a:solidFill>
                <a:srgbClr val="355763"/>
              </a:solidFill>
              <a:latin typeface="Futura Display"/>
              <a:ea typeface="Futura Display"/>
              <a:cs typeface="Futura Display"/>
              <a:sym typeface="Futura Display"/>
            </a:endParaRPr>
          </a:p>
        </p:txBody>
      </p:sp>
    </p:spTree>
    <p:extLst>
      <p:ext uri="{BB962C8B-B14F-4D97-AF65-F5344CB8AC3E}">
        <p14:creationId xmlns:p14="http://schemas.microsoft.com/office/powerpoint/2010/main" val="2990429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782858" y="5896390"/>
            <a:ext cx="839306" cy="959207"/>
          </a:xfrm>
          <a:custGeom>
            <a:avLst/>
            <a:gdLst/>
            <a:ahLst/>
            <a:cxnLst/>
            <a:rect l="l" t="t" r="r" b="b"/>
            <a:pathLst>
              <a:path w="1849582" h="2113808">
                <a:moveTo>
                  <a:pt x="0" y="0"/>
                </a:moveTo>
                <a:lnTo>
                  <a:pt x="1849582" y="0"/>
                </a:lnTo>
                <a:lnTo>
                  <a:pt x="1849582" y="2113808"/>
                </a:lnTo>
                <a:lnTo>
                  <a:pt x="0" y="2113808"/>
                </a:lnTo>
                <a:lnTo>
                  <a:pt x="0" y="0"/>
                </a:lnTo>
                <a:close/>
              </a:path>
            </a:pathLst>
          </a:custGeom>
          <a:blipFill>
            <a:blip r:embed="rId2"/>
            <a:stretch>
              <a:fillRect/>
            </a:stretch>
          </a:blipFill>
        </p:spPr>
        <p:txBody>
          <a:bodyPr/>
          <a:lstStyle/>
          <a:p>
            <a:endParaRPr lang="en-IN"/>
          </a:p>
        </p:txBody>
      </p:sp>
      <p:grpSp>
        <p:nvGrpSpPr>
          <p:cNvPr id="3" name="Group 3"/>
          <p:cNvGrpSpPr/>
          <p:nvPr/>
        </p:nvGrpSpPr>
        <p:grpSpPr>
          <a:xfrm>
            <a:off x="5079670" y="6015029"/>
            <a:ext cx="781623" cy="840568"/>
            <a:chOff x="0" y="0"/>
            <a:chExt cx="2296621" cy="2469817"/>
          </a:xfrm>
        </p:grpSpPr>
        <p:grpSp>
          <p:nvGrpSpPr>
            <p:cNvPr id="4" name="Group 4"/>
            <p:cNvGrpSpPr/>
            <p:nvPr/>
          </p:nvGrpSpPr>
          <p:grpSpPr>
            <a:xfrm>
              <a:off x="0" y="125249"/>
              <a:ext cx="2296621" cy="2219319"/>
              <a:chOff x="0" y="0"/>
              <a:chExt cx="812800" cy="785442"/>
            </a:xfrm>
          </p:grpSpPr>
          <p:sp>
            <p:nvSpPr>
              <p:cNvPr id="5" name="Freeform 5"/>
              <p:cNvSpPr/>
              <p:nvPr/>
            </p:nvSpPr>
            <p:spPr>
              <a:xfrm>
                <a:off x="0" y="0"/>
                <a:ext cx="812800" cy="785442"/>
              </a:xfrm>
              <a:custGeom>
                <a:avLst/>
                <a:gdLst/>
                <a:ahLst/>
                <a:cxnLst/>
                <a:rect l="l" t="t" r="r" b="b"/>
                <a:pathLst>
                  <a:path w="812800" h="785442">
                    <a:moveTo>
                      <a:pt x="406400" y="0"/>
                    </a:moveTo>
                    <a:cubicBezTo>
                      <a:pt x="181951" y="0"/>
                      <a:pt x="0" y="175827"/>
                      <a:pt x="0" y="392721"/>
                    </a:cubicBezTo>
                    <a:cubicBezTo>
                      <a:pt x="0" y="609615"/>
                      <a:pt x="181951" y="785442"/>
                      <a:pt x="406400" y="785442"/>
                    </a:cubicBezTo>
                    <a:cubicBezTo>
                      <a:pt x="630849" y="785442"/>
                      <a:pt x="812800" y="609615"/>
                      <a:pt x="812800" y="392721"/>
                    </a:cubicBezTo>
                    <a:cubicBezTo>
                      <a:pt x="812800" y="175827"/>
                      <a:pt x="630849" y="0"/>
                      <a:pt x="406400" y="0"/>
                    </a:cubicBezTo>
                    <a:close/>
                  </a:path>
                </a:pathLst>
              </a:custGeom>
              <a:solidFill>
                <a:srgbClr val="FFFFFF"/>
              </a:solidFill>
            </p:spPr>
            <p:txBody>
              <a:bodyPr/>
              <a:lstStyle/>
              <a:p>
                <a:endParaRPr lang="en-IN"/>
              </a:p>
            </p:txBody>
          </p:sp>
          <p:sp>
            <p:nvSpPr>
              <p:cNvPr id="6" name="TextBox 6"/>
              <p:cNvSpPr txBox="1"/>
              <p:nvPr/>
            </p:nvSpPr>
            <p:spPr>
              <a:xfrm>
                <a:off x="76200" y="35535"/>
                <a:ext cx="660400" cy="676271"/>
              </a:xfrm>
              <a:prstGeom prst="rect">
                <a:avLst/>
              </a:prstGeom>
            </p:spPr>
            <p:txBody>
              <a:bodyPr lIns="23052" tIns="23052" rIns="23052" bIns="23052" rtlCol="0" anchor="ctr"/>
              <a:lstStyle/>
              <a:p>
                <a:pPr algn="ctr">
                  <a:lnSpc>
                    <a:spcPts val="1303"/>
                  </a:lnSpc>
                </a:pPr>
                <a:endParaRPr sz="817"/>
              </a:p>
            </p:txBody>
          </p:sp>
        </p:grpSp>
        <p:sp>
          <p:nvSpPr>
            <p:cNvPr id="7" name="Freeform 7"/>
            <p:cNvSpPr/>
            <p:nvPr/>
          </p:nvSpPr>
          <p:spPr>
            <a:xfrm>
              <a:off x="302398" y="0"/>
              <a:ext cx="1691825" cy="2469817"/>
            </a:xfrm>
            <a:custGeom>
              <a:avLst/>
              <a:gdLst/>
              <a:ahLst/>
              <a:cxnLst/>
              <a:rect l="l" t="t" r="r" b="b"/>
              <a:pathLst>
                <a:path w="1691825" h="2469817">
                  <a:moveTo>
                    <a:pt x="0" y="0"/>
                  </a:moveTo>
                  <a:lnTo>
                    <a:pt x="1691825" y="0"/>
                  </a:lnTo>
                  <a:lnTo>
                    <a:pt x="1691825" y="2469817"/>
                  </a:lnTo>
                  <a:lnTo>
                    <a:pt x="0" y="246981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grpSp>
      <p:grpSp>
        <p:nvGrpSpPr>
          <p:cNvPr id="8" name="Group 8"/>
          <p:cNvGrpSpPr/>
          <p:nvPr/>
        </p:nvGrpSpPr>
        <p:grpSpPr>
          <a:xfrm>
            <a:off x="6318798" y="6015029"/>
            <a:ext cx="869846" cy="840568"/>
            <a:chOff x="0" y="0"/>
            <a:chExt cx="2555844" cy="2469817"/>
          </a:xfrm>
        </p:grpSpPr>
        <p:grpSp>
          <p:nvGrpSpPr>
            <p:cNvPr id="9" name="Group 9"/>
            <p:cNvGrpSpPr/>
            <p:nvPr/>
          </p:nvGrpSpPr>
          <p:grpSpPr>
            <a:xfrm>
              <a:off x="0" y="0"/>
              <a:ext cx="2555844" cy="2469817"/>
              <a:chOff x="0" y="0"/>
              <a:chExt cx="812800" cy="785442"/>
            </a:xfrm>
          </p:grpSpPr>
          <p:sp>
            <p:nvSpPr>
              <p:cNvPr id="10" name="Freeform 10"/>
              <p:cNvSpPr/>
              <p:nvPr/>
            </p:nvSpPr>
            <p:spPr>
              <a:xfrm>
                <a:off x="0" y="0"/>
                <a:ext cx="812800" cy="785442"/>
              </a:xfrm>
              <a:custGeom>
                <a:avLst/>
                <a:gdLst/>
                <a:ahLst/>
                <a:cxnLst/>
                <a:rect l="l" t="t" r="r" b="b"/>
                <a:pathLst>
                  <a:path w="812800" h="785442">
                    <a:moveTo>
                      <a:pt x="406400" y="0"/>
                    </a:moveTo>
                    <a:cubicBezTo>
                      <a:pt x="181951" y="0"/>
                      <a:pt x="0" y="175827"/>
                      <a:pt x="0" y="392721"/>
                    </a:cubicBezTo>
                    <a:cubicBezTo>
                      <a:pt x="0" y="609615"/>
                      <a:pt x="181951" y="785442"/>
                      <a:pt x="406400" y="785442"/>
                    </a:cubicBezTo>
                    <a:cubicBezTo>
                      <a:pt x="630849" y="785442"/>
                      <a:pt x="812800" y="609615"/>
                      <a:pt x="812800" y="392721"/>
                    </a:cubicBezTo>
                    <a:cubicBezTo>
                      <a:pt x="812800" y="175827"/>
                      <a:pt x="630849" y="0"/>
                      <a:pt x="406400" y="0"/>
                    </a:cubicBezTo>
                    <a:close/>
                  </a:path>
                </a:pathLst>
              </a:custGeom>
              <a:solidFill>
                <a:srgbClr val="FFFFFF"/>
              </a:solidFill>
            </p:spPr>
            <p:txBody>
              <a:bodyPr/>
              <a:lstStyle/>
              <a:p>
                <a:endParaRPr lang="en-IN"/>
              </a:p>
            </p:txBody>
          </p:sp>
          <p:sp>
            <p:nvSpPr>
              <p:cNvPr id="11" name="TextBox 11"/>
              <p:cNvSpPr txBox="1"/>
              <p:nvPr/>
            </p:nvSpPr>
            <p:spPr>
              <a:xfrm>
                <a:off x="76200" y="35535"/>
                <a:ext cx="660400" cy="676271"/>
              </a:xfrm>
              <a:prstGeom prst="rect">
                <a:avLst/>
              </a:prstGeom>
            </p:spPr>
            <p:txBody>
              <a:bodyPr lIns="23052" tIns="23052" rIns="23052" bIns="23052" rtlCol="0" anchor="ctr"/>
              <a:lstStyle/>
              <a:p>
                <a:pPr algn="ctr">
                  <a:lnSpc>
                    <a:spcPts val="1303"/>
                  </a:lnSpc>
                </a:pPr>
                <a:endParaRPr sz="817"/>
              </a:p>
            </p:txBody>
          </p:sp>
        </p:grpSp>
        <p:sp>
          <p:nvSpPr>
            <p:cNvPr id="12" name="Freeform 12"/>
            <p:cNvSpPr/>
            <p:nvPr/>
          </p:nvSpPr>
          <p:spPr>
            <a:xfrm>
              <a:off x="359346" y="380632"/>
              <a:ext cx="1837153" cy="1708553"/>
            </a:xfrm>
            <a:custGeom>
              <a:avLst/>
              <a:gdLst/>
              <a:ahLst/>
              <a:cxnLst/>
              <a:rect l="l" t="t" r="r" b="b"/>
              <a:pathLst>
                <a:path w="1837153" h="1708553">
                  <a:moveTo>
                    <a:pt x="0" y="0"/>
                  </a:moveTo>
                  <a:lnTo>
                    <a:pt x="1837153" y="0"/>
                  </a:lnTo>
                  <a:lnTo>
                    <a:pt x="1837153" y="1708553"/>
                  </a:lnTo>
                  <a:lnTo>
                    <a:pt x="0" y="1708553"/>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IN"/>
            </a:p>
          </p:txBody>
        </p:sp>
        <p:sp>
          <p:nvSpPr>
            <p:cNvPr id="13" name="Freeform 13"/>
            <p:cNvSpPr/>
            <p:nvPr/>
          </p:nvSpPr>
          <p:spPr>
            <a:xfrm>
              <a:off x="1455383" y="315252"/>
              <a:ext cx="741116" cy="733705"/>
            </a:xfrm>
            <a:custGeom>
              <a:avLst/>
              <a:gdLst/>
              <a:ahLst/>
              <a:cxnLst/>
              <a:rect l="l" t="t" r="r" b="b"/>
              <a:pathLst>
                <a:path w="741116" h="733705">
                  <a:moveTo>
                    <a:pt x="0" y="0"/>
                  </a:moveTo>
                  <a:lnTo>
                    <a:pt x="741116" y="0"/>
                  </a:lnTo>
                  <a:lnTo>
                    <a:pt x="741116" y="733705"/>
                  </a:lnTo>
                  <a:lnTo>
                    <a:pt x="0" y="733705"/>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a:p>
          </p:txBody>
        </p:sp>
        <p:sp>
          <p:nvSpPr>
            <p:cNvPr id="14" name="Freeform 14"/>
            <p:cNvSpPr/>
            <p:nvPr/>
          </p:nvSpPr>
          <p:spPr>
            <a:xfrm>
              <a:off x="319596" y="1029365"/>
              <a:ext cx="421520" cy="417304"/>
            </a:xfrm>
            <a:custGeom>
              <a:avLst/>
              <a:gdLst/>
              <a:ahLst/>
              <a:cxnLst/>
              <a:rect l="l" t="t" r="r" b="b"/>
              <a:pathLst>
                <a:path w="421520" h="417304">
                  <a:moveTo>
                    <a:pt x="0" y="0"/>
                  </a:moveTo>
                  <a:lnTo>
                    <a:pt x="421520" y="0"/>
                  </a:lnTo>
                  <a:lnTo>
                    <a:pt x="421520" y="417305"/>
                  </a:lnTo>
                  <a:lnTo>
                    <a:pt x="0" y="417305"/>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IN"/>
            </a:p>
          </p:txBody>
        </p:sp>
      </p:grpSp>
      <p:grpSp>
        <p:nvGrpSpPr>
          <p:cNvPr id="15" name="Group 15"/>
          <p:cNvGrpSpPr/>
          <p:nvPr/>
        </p:nvGrpSpPr>
        <p:grpSpPr>
          <a:xfrm>
            <a:off x="7558069" y="6015029"/>
            <a:ext cx="869846" cy="840568"/>
            <a:chOff x="0" y="0"/>
            <a:chExt cx="2555844" cy="2469817"/>
          </a:xfrm>
        </p:grpSpPr>
        <p:grpSp>
          <p:nvGrpSpPr>
            <p:cNvPr id="16" name="Group 16"/>
            <p:cNvGrpSpPr/>
            <p:nvPr/>
          </p:nvGrpSpPr>
          <p:grpSpPr>
            <a:xfrm>
              <a:off x="0" y="0"/>
              <a:ext cx="2555844" cy="2469817"/>
              <a:chOff x="0" y="0"/>
              <a:chExt cx="812800" cy="785442"/>
            </a:xfrm>
          </p:grpSpPr>
          <p:sp>
            <p:nvSpPr>
              <p:cNvPr id="17" name="Freeform 17"/>
              <p:cNvSpPr/>
              <p:nvPr/>
            </p:nvSpPr>
            <p:spPr>
              <a:xfrm>
                <a:off x="0" y="0"/>
                <a:ext cx="812800" cy="785442"/>
              </a:xfrm>
              <a:custGeom>
                <a:avLst/>
                <a:gdLst/>
                <a:ahLst/>
                <a:cxnLst/>
                <a:rect l="l" t="t" r="r" b="b"/>
                <a:pathLst>
                  <a:path w="812800" h="785442">
                    <a:moveTo>
                      <a:pt x="406400" y="0"/>
                    </a:moveTo>
                    <a:cubicBezTo>
                      <a:pt x="181951" y="0"/>
                      <a:pt x="0" y="175827"/>
                      <a:pt x="0" y="392721"/>
                    </a:cubicBezTo>
                    <a:cubicBezTo>
                      <a:pt x="0" y="609615"/>
                      <a:pt x="181951" y="785442"/>
                      <a:pt x="406400" y="785442"/>
                    </a:cubicBezTo>
                    <a:cubicBezTo>
                      <a:pt x="630849" y="785442"/>
                      <a:pt x="812800" y="609615"/>
                      <a:pt x="812800" y="392721"/>
                    </a:cubicBezTo>
                    <a:cubicBezTo>
                      <a:pt x="812800" y="175827"/>
                      <a:pt x="630849" y="0"/>
                      <a:pt x="406400" y="0"/>
                    </a:cubicBezTo>
                    <a:close/>
                  </a:path>
                </a:pathLst>
              </a:custGeom>
              <a:solidFill>
                <a:srgbClr val="FFFFFF"/>
              </a:solidFill>
            </p:spPr>
            <p:txBody>
              <a:bodyPr/>
              <a:lstStyle/>
              <a:p>
                <a:endParaRPr lang="en-IN"/>
              </a:p>
            </p:txBody>
          </p:sp>
          <p:sp>
            <p:nvSpPr>
              <p:cNvPr id="18" name="TextBox 18"/>
              <p:cNvSpPr txBox="1"/>
              <p:nvPr/>
            </p:nvSpPr>
            <p:spPr>
              <a:xfrm>
                <a:off x="76200" y="35535"/>
                <a:ext cx="660400" cy="676271"/>
              </a:xfrm>
              <a:prstGeom prst="rect">
                <a:avLst/>
              </a:prstGeom>
            </p:spPr>
            <p:txBody>
              <a:bodyPr lIns="23052" tIns="23052" rIns="23052" bIns="23052" rtlCol="0" anchor="ctr"/>
              <a:lstStyle/>
              <a:p>
                <a:pPr algn="ctr">
                  <a:lnSpc>
                    <a:spcPts val="1303"/>
                  </a:lnSpc>
                </a:pPr>
                <a:endParaRPr sz="817"/>
              </a:p>
            </p:txBody>
          </p:sp>
        </p:grpSp>
        <p:sp>
          <p:nvSpPr>
            <p:cNvPr id="19" name="Freeform 19"/>
            <p:cNvSpPr/>
            <p:nvPr/>
          </p:nvSpPr>
          <p:spPr>
            <a:xfrm>
              <a:off x="656497" y="0"/>
              <a:ext cx="1691945" cy="2301966"/>
            </a:xfrm>
            <a:custGeom>
              <a:avLst/>
              <a:gdLst/>
              <a:ahLst/>
              <a:cxnLst/>
              <a:rect l="l" t="t" r="r" b="b"/>
              <a:pathLst>
                <a:path w="1691945" h="2301966">
                  <a:moveTo>
                    <a:pt x="0" y="0"/>
                  </a:moveTo>
                  <a:lnTo>
                    <a:pt x="1691945" y="0"/>
                  </a:lnTo>
                  <a:lnTo>
                    <a:pt x="1691945" y="2301966"/>
                  </a:lnTo>
                  <a:lnTo>
                    <a:pt x="0" y="2301966"/>
                  </a:lnTo>
                  <a:lnTo>
                    <a:pt x="0" y="0"/>
                  </a:lnTo>
                  <a:close/>
                </a:path>
              </a:pathLst>
            </a:custGeom>
            <a:blipFill>
              <a:blip r:embed="rId7"/>
              <a:stretch>
                <a:fillRect/>
              </a:stretch>
            </a:blipFill>
          </p:spPr>
          <p:txBody>
            <a:bodyPr/>
            <a:lstStyle/>
            <a:p>
              <a:endParaRPr lang="en-IN"/>
            </a:p>
          </p:txBody>
        </p:sp>
        <p:grpSp>
          <p:nvGrpSpPr>
            <p:cNvPr id="20" name="Group 20"/>
            <p:cNvGrpSpPr/>
            <p:nvPr/>
          </p:nvGrpSpPr>
          <p:grpSpPr>
            <a:xfrm>
              <a:off x="1502469" y="682105"/>
              <a:ext cx="281902" cy="281902"/>
              <a:chOff x="0" y="0"/>
              <a:chExt cx="812800" cy="812800"/>
            </a:xfrm>
          </p:grpSpPr>
          <p:sp>
            <p:nvSpPr>
              <p:cNvPr id="21" name="Freeform 2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2B9D7"/>
              </a:solidFill>
            </p:spPr>
            <p:txBody>
              <a:bodyPr/>
              <a:lstStyle/>
              <a:p>
                <a:endParaRPr lang="en-IN"/>
              </a:p>
            </p:txBody>
          </p:sp>
          <p:sp>
            <p:nvSpPr>
              <p:cNvPr id="22" name="TextBox 22"/>
              <p:cNvSpPr txBox="1"/>
              <p:nvPr/>
            </p:nvSpPr>
            <p:spPr>
              <a:xfrm>
                <a:off x="76200" y="38100"/>
                <a:ext cx="660400" cy="698500"/>
              </a:xfrm>
              <a:prstGeom prst="rect">
                <a:avLst/>
              </a:prstGeom>
            </p:spPr>
            <p:txBody>
              <a:bodyPr lIns="23052" tIns="23052" rIns="23052" bIns="23052" rtlCol="0" anchor="ctr"/>
              <a:lstStyle/>
              <a:p>
                <a:pPr algn="ctr">
                  <a:lnSpc>
                    <a:spcPts val="1303"/>
                  </a:lnSpc>
                </a:pPr>
                <a:endParaRPr sz="817"/>
              </a:p>
            </p:txBody>
          </p:sp>
        </p:grpSp>
        <p:grpSp>
          <p:nvGrpSpPr>
            <p:cNvPr id="23" name="Group 23"/>
            <p:cNvGrpSpPr/>
            <p:nvPr/>
          </p:nvGrpSpPr>
          <p:grpSpPr>
            <a:xfrm>
              <a:off x="1872142" y="747464"/>
              <a:ext cx="281902" cy="281902"/>
              <a:chOff x="0" y="0"/>
              <a:chExt cx="812800" cy="812800"/>
            </a:xfrm>
          </p:grpSpPr>
          <p:sp>
            <p:nvSpPr>
              <p:cNvPr id="24" name="Freeform 2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2B9D7"/>
              </a:solidFill>
            </p:spPr>
            <p:txBody>
              <a:bodyPr/>
              <a:lstStyle/>
              <a:p>
                <a:endParaRPr lang="en-IN"/>
              </a:p>
            </p:txBody>
          </p:sp>
          <p:sp>
            <p:nvSpPr>
              <p:cNvPr id="25" name="TextBox 25"/>
              <p:cNvSpPr txBox="1"/>
              <p:nvPr/>
            </p:nvSpPr>
            <p:spPr>
              <a:xfrm>
                <a:off x="76200" y="38100"/>
                <a:ext cx="660400" cy="698500"/>
              </a:xfrm>
              <a:prstGeom prst="rect">
                <a:avLst/>
              </a:prstGeom>
            </p:spPr>
            <p:txBody>
              <a:bodyPr lIns="23052" tIns="23052" rIns="23052" bIns="23052" rtlCol="0" anchor="ctr"/>
              <a:lstStyle/>
              <a:p>
                <a:pPr algn="ctr">
                  <a:lnSpc>
                    <a:spcPts val="1303"/>
                  </a:lnSpc>
                </a:pPr>
                <a:endParaRPr sz="817"/>
              </a:p>
            </p:txBody>
          </p:sp>
        </p:grpSp>
      </p:grpSp>
      <p:sp>
        <p:nvSpPr>
          <p:cNvPr id="26" name="Freeform 26"/>
          <p:cNvSpPr/>
          <p:nvPr/>
        </p:nvSpPr>
        <p:spPr>
          <a:xfrm>
            <a:off x="3735966" y="3092304"/>
            <a:ext cx="2333386" cy="1196233"/>
          </a:xfrm>
          <a:custGeom>
            <a:avLst/>
            <a:gdLst/>
            <a:ahLst/>
            <a:cxnLst/>
            <a:rect l="l" t="t" r="r" b="b"/>
            <a:pathLst>
              <a:path w="5142091" h="2636143">
                <a:moveTo>
                  <a:pt x="0" y="0"/>
                </a:moveTo>
                <a:lnTo>
                  <a:pt x="5142091" y="0"/>
                </a:lnTo>
                <a:lnTo>
                  <a:pt x="5142091" y="2636143"/>
                </a:lnTo>
                <a:lnTo>
                  <a:pt x="0" y="2636143"/>
                </a:lnTo>
                <a:lnTo>
                  <a:pt x="0" y="0"/>
                </a:lnTo>
                <a:close/>
              </a:path>
            </a:pathLst>
          </a:custGeom>
          <a:blipFill>
            <a:blip r:embed="rId8"/>
            <a:stretch>
              <a:fillRect t="-4894" b="-4894"/>
            </a:stretch>
          </a:blipFill>
        </p:spPr>
        <p:txBody>
          <a:bodyPr/>
          <a:lstStyle/>
          <a:p>
            <a:endParaRPr lang="en-IN"/>
          </a:p>
        </p:txBody>
      </p:sp>
      <p:sp>
        <p:nvSpPr>
          <p:cNvPr id="27" name="Freeform 27"/>
          <p:cNvSpPr/>
          <p:nvPr/>
        </p:nvSpPr>
        <p:spPr>
          <a:xfrm>
            <a:off x="6185998" y="3096732"/>
            <a:ext cx="2263631" cy="1191805"/>
          </a:xfrm>
          <a:custGeom>
            <a:avLst/>
            <a:gdLst/>
            <a:ahLst/>
            <a:cxnLst/>
            <a:rect l="l" t="t" r="r" b="b"/>
            <a:pathLst>
              <a:path w="4988373" h="2580196">
                <a:moveTo>
                  <a:pt x="0" y="0"/>
                </a:moveTo>
                <a:lnTo>
                  <a:pt x="4988373" y="0"/>
                </a:lnTo>
                <a:lnTo>
                  <a:pt x="4988373" y="2580196"/>
                </a:lnTo>
                <a:lnTo>
                  <a:pt x="0" y="2580196"/>
                </a:lnTo>
                <a:lnTo>
                  <a:pt x="0" y="0"/>
                </a:lnTo>
                <a:close/>
              </a:path>
            </a:pathLst>
          </a:custGeom>
          <a:blipFill>
            <a:blip r:embed="rId9"/>
            <a:stretch>
              <a:fillRect t="-4777" b="-4777"/>
            </a:stretch>
          </a:blipFill>
        </p:spPr>
        <p:txBody>
          <a:bodyPr/>
          <a:lstStyle/>
          <a:p>
            <a:endParaRPr lang="en-IN"/>
          </a:p>
        </p:txBody>
      </p:sp>
      <p:sp>
        <p:nvSpPr>
          <p:cNvPr id="28" name="TextBox 28"/>
          <p:cNvSpPr txBox="1"/>
          <p:nvPr/>
        </p:nvSpPr>
        <p:spPr>
          <a:xfrm>
            <a:off x="3764609" y="108638"/>
            <a:ext cx="4663307" cy="538609"/>
          </a:xfrm>
          <a:prstGeom prst="rect">
            <a:avLst/>
          </a:prstGeom>
        </p:spPr>
        <p:txBody>
          <a:bodyPr lIns="0" tIns="0" rIns="0" bIns="0" rtlCol="0" anchor="t">
            <a:spAutoFit/>
          </a:bodyPr>
          <a:lstStyle/>
          <a:p>
            <a:pPr algn="ctr">
              <a:lnSpc>
                <a:spcPts val="2096"/>
              </a:lnSpc>
            </a:pPr>
            <a:r>
              <a:rPr lang="en-US" sz="1497" b="1">
                <a:solidFill>
                  <a:srgbClr val="000000"/>
                </a:solidFill>
                <a:latin typeface="Barlow Bold"/>
                <a:ea typeface="Barlow Bold"/>
                <a:cs typeface="Barlow Bold"/>
                <a:sym typeface="Barlow Bold"/>
              </a:rPr>
              <a:t>Slogan: Breathe London. Help for those wishing to quit smoking</a:t>
            </a:r>
          </a:p>
        </p:txBody>
      </p:sp>
      <p:sp>
        <p:nvSpPr>
          <p:cNvPr id="29" name="TextBox 29"/>
          <p:cNvSpPr txBox="1"/>
          <p:nvPr/>
        </p:nvSpPr>
        <p:spPr>
          <a:xfrm>
            <a:off x="3761144" y="701273"/>
            <a:ext cx="4666771" cy="705321"/>
          </a:xfrm>
          <a:prstGeom prst="rect">
            <a:avLst/>
          </a:prstGeom>
        </p:spPr>
        <p:txBody>
          <a:bodyPr lIns="0" tIns="0" rIns="0" bIns="0" rtlCol="0" anchor="t">
            <a:spAutoFit/>
          </a:bodyPr>
          <a:lstStyle/>
          <a:p>
            <a:pPr algn="ctr">
              <a:lnSpc>
                <a:spcPts val="1143"/>
              </a:lnSpc>
            </a:pPr>
            <a:r>
              <a:rPr lang="en-US" sz="817" b="1" dirty="0">
                <a:solidFill>
                  <a:srgbClr val="000000"/>
                </a:solidFill>
                <a:latin typeface="Barlow Bold"/>
                <a:ea typeface="Barlow Bold"/>
                <a:cs typeface="Barlow Bold"/>
                <a:sym typeface="Barlow Bold"/>
              </a:rPr>
              <a:t>Focus</a:t>
            </a:r>
          </a:p>
          <a:p>
            <a:pPr algn="just">
              <a:lnSpc>
                <a:spcPts val="1143"/>
              </a:lnSpc>
            </a:pPr>
            <a:r>
              <a:rPr lang="en-US" sz="817" dirty="0">
                <a:solidFill>
                  <a:srgbClr val="000000"/>
                </a:solidFill>
                <a:latin typeface="Barlow"/>
                <a:ea typeface="Barlow"/>
                <a:cs typeface="Barlow"/>
                <a:sym typeface="Barlow"/>
              </a:rPr>
              <a:t>Make a decision to become a healthy person and stop smoking. This campaign aims to help adults in London aged 18-50 quit smoking and establish better routines. Smoking is still an important preventable cause of disease in England. The NHS says that quitting smoking will lower the chances of having serious health conditions, such as heart disease, stroke, or lung cancer (NHS, 2020). </a:t>
            </a:r>
          </a:p>
        </p:txBody>
      </p:sp>
      <p:sp>
        <p:nvSpPr>
          <p:cNvPr id="30" name="TextBox 30"/>
          <p:cNvSpPr txBox="1"/>
          <p:nvPr/>
        </p:nvSpPr>
        <p:spPr>
          <a:xfrm>
            <a:off x="3759412" y="1457623"/>
            <a:ext cx="4666771" cy="1551707"/>
          </a:xfrm>
          <a:prstGeom prst="rect">
            <a:avLst/>
          </a:prstGeom>
        </p:spPr>
        <p:txBody>
          <a:bodyPr wrap="square" lIns="0" tIns="0" rIns="0" bIns="0" rtlCol="0" anchor="t">
            <a:spAutoFit/>
          </a:bodyPr>
          <a:lstStyle/>
          <a:p>
            <a:pPr algn="ctr">
              <a:lnSpc>
                <a:spcPts val="1143"/>
              </a:lnSpc>
            </a:pPr>
            <a:r>
              <a:rPr lang="en-US" sz="817" b="1" dirty="0">
                <a:solidFill>
                  <a:srgbClr val="000000"/>
                </a:solidFill>
                <a:latin typeface="Barlow Bold"/>
                <a:ea typeface="Barlow Bold"/>
                <a:cs typeface="Barlow Bold"/>
                <a:sym typeface="Barlow Bold"/>
              </a:rPr>
              <a:t>Activities</a:t>
            </a:r>
          </a:p>
          <a:p>
            <a:pPr algn="just">
              <a:lnSpc>
                <a:spcPts val="1143"/>
              </a:lnSpc>
            </a:pPr>
            <a:r>
              <a:rPr lang="en-US" sz="817" b="1" i="1" dirty="0">
                <a:solidFill>
                  <a:srgbClr val="000000"/>
                </a:solidFill>
                <a:latin typeface="Barlow"/>
                <a:ea typeface="Barlow"/>
                <a:cs typeface="Barlow"/>
                <a:sym typeface="Barlow"/>
              </a:rPr>
              <a:t>Weekly quit-smoking workshops</a:t>
            </a:r>
          </a:p>
          <a:p>
            <a:pPr algn="just">
              <a:lnSpc>
                <a:spcPts val="1143"/>
              </a:lnSpc>
            </a:pPr>
            <a:r>
              <a:rPr lang="en-US" sz="817" dirty="0">
                <a:solidFill>
                  <a:srgbClr val="000000"/>
                </a:solidFill>
                <a:latin typeface="Barlow"/>
                <a:ea typeface="Barlow"/>
                <a:cs typeface="Barlow"/>
                <a:sym typeface="Barlow"/>
              </a:rPr>
              <a:t>Knowing the facts about nicotine dependence and creating a plan to help them quit.</a:t>
            </a:r>
          </a:p>
          <a:p>
            <a:pPr algn="just">
              <a:lnSpc>
                <a:spcPts val="1143"/>
              </a:lnSpc>
            </a:pPr>
            <a:r>
              <a:rPr lang="en-US" sz="817" b="1" i="1" dirty="0">
                <a:solidFill>
                  <a:srgbClr val="000000"/>
                </a:solidFill>
                <a:latin typeface="Barlow"/>
                <a:ea typeface="Barlow"/>
                <a:cs typeface="Barlow"/>
                <a:sym typeface="Barlow"/>
              </a:rPr>
              <a:t>Craving-control sessions</a:t>
            </a:r>
          </a:p>
          <a:p>
            <a:pPr algn="just">
              <a:lnSpc>
                <a:spcPts val="1143"/>
              </a:lnSpc>
            </a:pPr>
            <a:r>
              <a:rPr lang="en-US" sz="817" dirty="0">
                <a:solidFill>
                  <a:srgbClr val="000000"/>
                </a:solidFill>
                <a:latin typeface="Barlow"/>
                <a:ea typeface="Barlow"/>
                <a:cs typeface="Barlow"/>
                <a:sym typeface="Barlow"/>
              </a:rPr>
              <a:t>Teaching students some strategies for stress and smoking triggers.</a:t>
            </a:r>
          </a:p>
          <a:p>
            <a:pPr algn="just">
              <a:lnSpc>
                <a:spcPts val="1143"/>
              </a:lnSpc>
            </a:pPr>
            <a:r>
              <a:rPr lang="en-US" sz="817" b="1" i="1" dirty="0">
                <a:solidFill>
                  <a:srgbClr val="000000"/>
                </a:solidFill>
                <a:latin typeface="Barlow"/>
                <a:ea typeface="Barlow"/>
                <a:cs typeface="Barlow"/>
                <a:sym typeface="Barlow"/>
              </a:rPr>
              <a:t>Quit-date planning</a:t>
            </a:r>
          </a:p>
          <a:p>
            <a:pPr algn="just">
              <a:lnSpc>
                <a:spcPts val="1143"/>
              </a:lnSpc>
            </a:pPr>
            <a:r>
              <a:rPr lang="en-US" sz="817" dirty="0">
                <a:solidFill>
                  <a:srgbClr val="000000"/>
                </a:solidFill>
                <a:latin typeface="Barlow"/>
                <a:ea typeface="Barlow"/>
                <a:cs typeface="Barlow"/>
                <a:sym typeface="Barlow"/>
              </a:rPr>
              <a:t>Setting a realistic date and track progress towards becoming smoke-free.</a:t>
            </a:r>
          </a:p>
          <a:p>
            <a:pPr algn="just">
              <a:lnSpc>
                <a:spcPts val="1143"/>
              </a:lnSpc>
            </a:pPr>
            <a:r>
              <a:rPr lang="en-US" sz="817" b="1" i="1" dirty="0">
                <a:solidFill>
                  <a:srgbClr val="000000"/>
                </a:solidFill>
                <a:latin typeface="Barlow"/>
                <a:ea typeface="Barlow"/>
                <a:cs typeface="Barlow"/>
                <a:sym typeface="Barlow"/>
              </a:rPr>
              <a:t>Professional guidance</a:t>
            </a:r>
          </a:p>
          <a:p>
            <a:pPr algn="just">
              <a:lnSpc>
                <a:spcPts val="1143"/>
              </a:lnSpc>
            </a:pPr>
            <a:r>
              <a:rPr lang="en-US" sz="817" dirty="0">
                <a:solidFill>
                  <a:srgbClr val="000000"/>
                </a:solidFill>
                <a:latin typeface="Barlow"/>
                <a:ea typeface="Barlow"/>
                <a:cs typeface="Barlow"/>
                <a:sym typeface="Barlow"/>
              </a:rPr>
              <a:t>Sourcing of data concerning local stop smoking services and appropriate therapies.</a:t>
            </a:r>
          </a:p>
          <a:p>
            <a:pPr algn="just">
              <a:lnSpc>
                <a:spcPts val="1143"/>
              </a:lnSpc>
            </a:pPr>
            <a:r>
              <a:rPr lang="en-US" sz="817" b="1" i="1" dirty="0">
                <a:solidFill>
                  <a:srgbClr val="000000"/>
                </a:solidFill>
                <a:latin typeface="Barlow"/>
                <a:ea typeface="Barlow"/>
                <a:cs typeface="Barlow"/>
                <a:sym typeface="Barlow"/>
              </a:rPr>
              <a:t>Progress check-ins</a:t>
            </a:r>
          </a:p>
          <a:p>
            <a:pPr algn="just">
              <a:lnSpc>
                <a:spcPts val="1143"/>
              </a:lnSpc>
            </a:pPr>
            <a:r>
              <a:rPr lang="en-US" sz="817" dirty="0">
                <a:solidFill>
                  <a:srgbClr val="000000"/>
                </a:solidFill>
                <a:latin typeface="Barlow"/>
                <a:ea typeface="Barlow"/>
                <a:cs typeface="Barlow"/>
                <a:sym typeface="Barlow"/>
              </a:rPr>
              <a:t>Reviewing achievements and identifying challenges throughout the programme.</a:t>
            </a:r>
          </a:p>
        </p:txBody>
      </p:sp>
      <p:sp>
        <p:nvSpPr>
          <p:cNvPr id="31" name="TextBox 31"/>
          <p:cNvSpPr txBox="1"/>
          <p:nvPr/>
        </p:nvSpPr>
        <p:spPr>
          <a:xfrm>
            <a:off x="3735966" y="4323661"/>
            <a:ext cx="4713663" cy="846386"/>
          </a:xfrm>
          <a:prstGeom prst="rect">
            <a:avLst/>
          </a:prstGeom>
        </p:spPr>
        <p:txBody>
          <a:bodyPr lIns="0" tIns="0" rIns="0" bIns="0" rtlCol="0" anchor="t">
            <a:spAutoFit/>
          </a:bodyPr>
          <a:lstStyle/>
          <a:p>
            <a:pPr algn="ctr">
              <a:lnSpc>
                <a:spcPts val="1143"/>
              </a:lnSpc>
            </a:pPr>
            <a:r>
              <a:rPr lang="en-US" sz="817" b="1" dirty="0">
                <a:solidFill>
                  <a:srgbClr val="000000"/>
                </a:solidFill>
                <a:latin typeface="Barlow Bold"/>
                <a:ea typeface="Barlow Bold"/>
                <a:cs typeface="Barlow Bold"/>
                <a:sym typeface="Barlow Bold"/>
              </a:rPr>
              <a:t>Benefits</a:t>
            </a:r>
          </a:p>
          <a:p>
            <a:pPr algn="just">
              <a:lnSpc>
                <a:spcPts val="1143"/>
              </a:lnSpc>
            </a:pPr>
            <a:r>
              <a:rPr lang="en-US" sz="817" dirty="0">
                <a:solidFill>
                  <a:srgbClr val="000000"/>
                </a:solidFill>
                <a:latin typeface="Barlow"/>
                <a:ea typeface="Barlow"/>
                <a:cs typeface="Barlow"/>
                <a:sym typeface="Barlow"/>
              </a:rPr>
              <a:t>Quitting smoking positively affects physical and emotional health over the long-term, and also decreases the amount of harmful cigarette smoke to which people are exposed. Quitting can help boost confidence and help individuals have more control over their daily activities (Raihan and Cogburn, 2023). Participants are encouraged in a </a:t>
            </a:r>
            <a:r>
              <a:rPr lang="en-US" sz="817" dirty="0" err="1">
                <a:solidFill>
                  <a:srgbClr val="000000"/>
                </a:solidFill>
                <a:latin typeface="Barlow"/>
                <a:ea typeface="Barlow"/>
                <a:cs typeface="Barlow"/>
                <a:sym typeface="Barlow"/>
              </a:rPr>
              <a:t>non-judgemental</a:t>
            </a:r>
            <a:r>
              <a:rPr lang="en-US" sz="817" dirty="0">
                <a:solidFill>
                  <a:srgbClr val="000000"/>
                </a:solidFill>
                <a:latin typeface="Barlow"/>
                <a:ea typeface="Barlow"/>
                <a:cs typeface="Barlow"/>
                <a:sym typeface="Barlow"/>
              </a:rPr>
              <a:t> way, giving them an opportunity to use setbacks to learn.</a:t>
            </a:r>
          </a:p>
        </p:txBody>
      </p:sp>
      <p:sp>
        <p:nvSpPr>
          <p:cNvPr id="32" name="TextBox 32"/>
          <p:cNvSpPr txBox="1"/>
          <p:nvPr/>
        </p:nvSpPr>
        <p:spPr>
          <a:xfrm>
            <a:off x="3735966" y="5098212"/>
            <a:ext cx="4666771" cy="705321"/>
          </a:xfrm>
          <a:prstGeom prst="rect">
            <a:avLst/>
          </a:prstGeom>
        </p:spPr>
        <p:txBody>
          <a:bodyPr lIns="0" tIns="0" rIns="0" bIns="0" rtlCol="0" anchor="t">
            <a:spAutoFit/>
          </a:bodyPr>
          <a:lstStyle/>
          <a:p>
            <a:pPr algn="ctr">
              <a:lnSpc>
                <a:spcPts val="1143"/>
              </a:lnSpc>
            </a:pPr>
            <a:r>
              <a:rPr lang="en-US" sz="817" b="1" dirty="0">
                <a:solidFill>
                  <a:srgbClr val="000000"/>
                </a:solidFill>
                <a:latin typeface="Barlow Bold"/>
                <a:ea typeface="Barlow Bold"/>
                <a:cs typeface="Barlow Bold"/>
                <a:sym typeface="Barlow Bold"/>
              </a:rPr>
              <a:t>References</a:t>
            </a:r>
          </a:p>
          <a:p>
            <a:pPr algn="just">
              <a:lnSpc>
                <a:spcPts val="1143"/>
              </a:lnSpc>
            </a:pPr>
            <a:r>
              <a:rPr lang="en-US" sz="817" dirty="0">
                <a:solidFill>
                  <a:srgbClr val="000000"/>
                </a:solidFill>
                <a:latin typeface="Barlow"/>
                <a:ea typeface="Barlow"/>
                <a:cs typeface="Barlow"/>
                <a:sym typeface="Barlow"/>
              </a:rPr>
              <a:t>NHS (2020). Quit smoking - better health. [online] NHS.UK. Available at: </a:t>
            </a:r>
            <a:r>
              <a:rPr lang="en-US" sz="817" u="sng" dirty="0">
                <a:solidFill>
                  <a:srgbClr val="000000"/>
                </a:solidFill>
                <a:latin typeface="Barlow"/>
                <a:ea typeface="Barlow"/>
                <a:cs typeface="Barlow"/>
                <a:sym typeface="Barlow"/>
                <a:hlinkClick r:id="rId10" tooltip="https://www.nhs.uk/better-health/quit-smoking/"/>
              </a:rPr>
              <a:t>https://www.nhs.uk/better-health/quit-smoking/</a:t>
            </a:r>
            <a:r>
              <a:rPr lang="en-US" sz="817" dirty="0">
                <a:solidFill>
                  <a:srgbClr val="000000"/>
                </a:solidFill>
                <a:latin typeface="Barlow"/>
                <a:ea typeface="Barlow"/>
                <a:cs typeface="Barlow"/>
                <a:sym typeface="Barlow"/>
              </a:rPr>
              <a:t> [Accessed 19 Oct. 2026].</a:t>
            </a:r>
          </a:p>
          <a:p>
            <a:pPr algn="just">
              <a:lnSpc>
                <a:spcPts val="1143"/>
              </a:lnSpc>
            </a:pPr>
            <a:r>
              <a:rPr lang="en-US" sz="817" dirty="0">
                <a:solidFill>
                  <a:srgbClr val="000000"/>
                </a:solidFill>
                <a:latin typeface="Barlow"/>
                <a:ea typeface="Barlow"/>
                <a:cs typeface="Barlow"/>
                <a:sym typeface="Barlow"/>
              </a:rPr>
              <a:t>Raihan, N. and Cogburn, M. (2023). Stages of Change Theory. [online] Nih.gov. Available at: </a:t>
            </a:r>
            <a:r>
              <a:rPr lang="en-US" sz="817" u="sng" dirty="0">
                <a:solidFill>
                  <a:srgbClr val="000000"/>
                </a:solidFill>
                <a:latin typeface="Barlow"/>
                <a:ea typeface="Barlow"/>
                <a:cs typeface="Barlow"/>
                <a:sym typeface="Barlow"/>
                <a:hlinkClick r:id="rId11" tooltip="https://www.ncbi.nlm.nih.gov/books/n/statpearls/article-29429/"/>
              </a:rPr>
              <a:t>https://www.ncbi.nlm.nih.gov/books/n/statpearls/article-29429/</a:t>
            </a:r>
            <a:r>
              <a:rPr lang="en-US" sz="817" dirty="0">
                <a:solidFill>
                  <a:srgbClr val="000000"/>
                </a:solidFill>
                <a:latin typeface="Barlow"/>
                <a:ea typeface="Barlow"/>
                <a:cs typeface="Barlow"/>
                <a:sym typeface="Barlow"/>
              </a:rPr>
              <a:t> [Accessed 18 Oct. 2026].</a:t>
            </a:r>
          </a:p>
        </p:txBody>
      </p:sp>
    </p:spTree>
    <p:extLst>
      <p:ext uri="{BB962C8B-B14F-4D97-AF65-F5344CB8AC3E}">
        <p14:creationId xmlns:p14="http://schemas.microsoft.com/office/powerpoint/2010/main" val="18972971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671455" y="0"/>
            <a:ext cx="4851337" cy="6861177"/>
          </a:xfrm>
          <a:custGeom>
            <a:avLst/>
            <a:gdLst/>
            <a:ahLst/>
            <a:cxnLst/>
            <a:rect l="l" t="t" r="r" b="b"/>
            <a:pathLst>
              <a:path w="15120000" h="21384000">
                <a:moveTo>
                  <a:pt x="0" y="0"/>
                </a:moveTo>
                <a:lnTo>
                  <a:pt x="15120000" y="0"/>
                </a:lnTo>
                <a:lnTo>
                  <a:pt x="15120000" y="21384000"/>
                </a:lnTo>
                <a:lnTo>
                  <a:pt x="0" y="21384000"/>
                </a:lnTo>
                <a:lnTo>
                  <a:pt x="0" y="0"/>
                </a:lnTo>
                <a:close/>
              </a:path>
            </a:pathLst>
          </a:custGeom>
          <a:blipFill>
            <a:blip r:embed="rId2"/>
            <a:stretch>
              <a:fillRect l="-4220" t="-534" r="-4220" b="-534"/>
            </a:stretch>
          </a:blipFill>
        </p:spPr>
        <p:txBody>
          <a:bodyPr/>
          <a:lstStyle/>
          <a:p>
            <a:endParaRPr lang="en-IN"/>
          </a:p>
        </p:txBody>
      </p:sp>
      <p:grpSp>
        <p:nvGrpSpPr>
          <p:cNvPr id="3" name="Group 3"/>
          <p:cNvGrpSpPr/>
          <p:nvPr/>
        </p:nvGrpSpPr>
        <p:grpSpPr>
          <a:xfrm>
            <a:off x="3801569" y="4790374"/>
            <a:ext cx="2323236" cy="1320386"/>
            <a:chOff x="0" y="0"/>
            <a:chExt cx="1297461" cy="737398"/>
          </a:xfrm>
        </p:grpSpPr>
        <p:sp>
          <p:nvSpPr>
            <p:cNvPr id="4" name="Freeform 4"/>
            <p:cNvSpPr/>
            <p:nvPr/>
          </p:nvSpPr>
          <p:spPr>
            <a:xfrm>
              <a:off x="0" y="0"/>
              <a:ext cx="1297461" cy="737398"/>
            </a:xfrm>
            <a:custGeom>
              <a:avLst/>
              <a:gdLst/>
              <a:ahLst/>
              <a:cxnLst/>
              <a:rect l="l" t="t" r="r" b="b"/>
              <a:pathLst>
                <a:path w="1297461" h="737398">
                  <a:moveTo>
                    <a:pt x="60945" y="0"/>
                  </a:moveTo>
                  <a:lnTo>
                    <a:pt x="1236516" y="0"/>
                  </a:lnTo>
                  <a:cubicBezTo>
                    <a:pt x="1252680" y="0"/>
                    <a:pt x="1268181" y="6421"/>
                    <a:pt x="1279611" y="17850"/>
                  </a:cubicBezTo>
                  <a:cubicBezTo>
                    <a:pt x="1291040" y="29280"/>
                    <a:pt x="1297461" y="44782"/>
                    <a:pt x="1297461" y="60945"/>
                  </a:cubicBezTo>
                  <a:lnTo>
                    <a:pt x="1297461" y="676453"/>
                  </a:lnTo>
                  <a:cubicBezTo>
                    <a:pt x="1297461" y="692616"/>
                    <a:pt x="1291040" y="708118"/>
                    <a:pt x="1279611" y="719548"/>
                  </a:cubicBezTo>
                  <a:cubicBezTo>
                    <a:pt x="1268181" y="730977"/>
                    <a:pt x="1252680" y="737398"/>
                    <a:pt x="1236516" y="737398"/>
                  </a:cubicBezTo>
                  <a:lnTo>
                    <a:pt x="60945" y="737398"/>
                  </a:lnTo>
                  <a:cubicBezTo>
                    <a:pt x="44782" y="737398"/>
                    <a:pt x="29280" y="730977"/>
                    <a:pt x="17850" y="719548"/>
                  </a:cubicBezTo>
                  <a:cubicBezTo>
                    <a:pt x="6421" y="708118"/>
                    <a:pt x="0" y="692616"/>
                    <a:pt x="0" y="676453"/>
                  </a:cubicBezTo>
                  <a:lnTo>
                    <a:pt x="0" y="60945"/>
                  </a:lnTo>
                  <a:cubicBezTo>
                    <a:pt x="0" y="44782"/>
                    <a:pt x="6421" y="29280"/>
                    <a:pt x="17850" y="17850"/>
                  </a:cubicBezTo>
                  <a:cubicBezTo>
                    <a:pt x="29280" y="6421"/>
                    <a:pt x="44782" y="0"/>
                    <a:pt x="60945" y="0"/>
                  </a:cubicBezTo>
                  <a:close/>
                </a:path>
              </a:pathLst>
            </a:custGeom>
            <a:solidFill>
              <a:srgbClr val="0E194A">
                <a:alpha val="33725"/>
              </a:srgbClr>
            </a:solidFill>
          </p:spPr>
          <p:txBody>
            <a:bodyPr/>
            <a:lstStyle/>
            <a:p>
              <a:endParaRPr lang="en-IN"/>
            </a:p>
          </p:txBody>
        </p:sp>
        <p:sp>
          <p:nvSpPr>
            <p:cNvPr id="5" name="TextBox 5"/>
            <p:cNvSpPr txBox="1"/>
            <p:nvPr/>
          </p:nvSpPr>
          <p:spPr>
            <a:xfrm>
              <a:off x="0" y="57150"/>
              <a:ext cx="1297461" cy="680248"/>
            </a:xfrm>
            <a:prstGeom prst="rect">
              <a:avLst/>
            </a:prstGeom>
          </p:spPr>
          <p:txBody>
            <a:bodyPr lIns="23049" tIns="23049" rIns="23049" bIns="23049" rtlCol="0" anchor="ctr"/>
            <a:lstStyle/>
            <a:p>
              <a:pPr algn="ctr">
                <a:lnSpc>
                  <a:spcPts val="1043"/>
                </a:lnSpc>
              </a:pPr>
              <a:endParaRPr sz="577"/>
            </a:p>
          </p:txBody>
        </p:sp>
      </p:grpSp>
      <p:sp>
        <p:nvSpPr>
          <p:cNvPr id="6" name="Freeform 6"/>
          <p:cNvSpPr/>
          <p:nvPr/>
        </p:nvSpPr>
        <p:spPr>
          <a:xfrm rot="-10800000">
            <a:off x="3668851" y="-91685"/>
            <a:ext cx="1553739" cy="2148554"/>
          </a:xfrm>
          <a:custGeom>
            <a:avLst/>
            <a:gdLst/>
            <a:ahLst/>
            <a:cxnLst/>
            <a:rect l="l" t="t" r="r" b="b"/>
            <a:pathLst>
              <a:path w="5234172" h="7768716">
                <a:moveTo>
                  <a:pt x="0" y="0"/>
                </a:moveTo>
                <a:lnTo>
                  <a:pt x="5234173" y="0"/>
                </a:lnTo>
                <a:lnTo>
                  <a:pt x="5234173" y="7768716"/>
                </a:lnTo>
                <a:lnTo>
                  <a:pt x="0" y="7768716"/>
                </a:lnTo>
                <a:lnTo>
                  <a:pt x="0" y="0"/>
                </a:lnTo>
                <a:close/>
              </a:path>
            </a:pathLst>
          </a:custGeom>
          <a:blipFill>
            <a:blip r:embed="rId3"/>
            <a:stretch>
              <a:fillRect/>
            </a:stretch>
          </a:blipFill>
        </p:spPr>
        <p:txBody>
          <a:bodyPr/>
          <a:lstStyle/>
          <a:p>
            <a:endParaRPr lang="en-IN"/>
          </a:p>
        </p:txBody>
      </p:sp>
      <p:sp>
        <p:nvSpPr>
          <p:cNvPr id="7" name="Freeform 7"/>
          <p:cNvSpPr/>
          <p:nvPr/>
        </p:nvSpPr>
        <p:spPr>
          <a:xfrm rot="-10800000" flipH="1">
            <a:off x="7197951" y="-91685"/>
            <a:ext cx="1324841" cy="2219055"/>
          </a:xfrm>
          <a:custGeom>
            <a:avLst/>
            <a:gdLst/>
            <a:ahLst/>
            <a:cxnLst/>
            <a:rect l="l" t="t" r="r" b="b"/>
            <a:pathLst>
              <a:path w="5234172" h="7768716">
                <a:moveTo>
                  <a:pt x="5234172" y="0"/>
                </a:moveTo>
                <a:lnTo>
                  <a:pt x="0" y="0"/>
                </a:lnTo>
                <a:lnTo>
                  <a:pt x="0" y="7768716"/>
                </a:lnTo>
                <a:lnTo>
                  <a:pt x="5234172" y="7768716"/>
                </a:lnTo>
                <a:lnTo>
                  <a:pt x="5234172" y="0"/>
                </a:lnTo>
                <a:close/>
              </a:path>
            </a:pathLst>
          </a:custGeom>
          <a:blipFill>
            <a:blip r:embed="rId3"/>
            <a:stretch>
              <a:fillRect/>
            </a:stretch>
          </a:blipFill>
        </p:spPr>
        <p:txBody>
          <a:bodyPr/>
          <a:lstStyle/>
          <a:p>
            <a:endParaRPr lang="en-IN"/>
          </a:p>
        </p:txBody>
      </p:sp>
      <p:grpSp>
        <p:nvGrpSpPr>
          <p:cNvPr id="9" name="Group 9"/>
          <p:cNvGrpSpPr/>
          <p:nvPr/>
        </p:nvGrpSpPr>
        <p:grpSpPr>
          <a:xfrm>
            <a:off x="6272005" y="2606204"/>
            <a:ext cx="2157401" cy="2398589"/>
            <a:chOff x="0" y="0"/>
            <a:chExt cx="1204847" cy="1339543"/>
          </a:xfrm>
        </p:grpSpPr>
        <p:sp>
          <p:nvSpPr>
            <p:cNvPr id="10" name="Freeform 10"/>
            <p:cNvSpPr/>
            <p:nvPr/>
          </p:nvSpPr>
          <p:spPr>
            <a:xfrm>
              <a:off x="0" y="0"/>
              <a:ext cx="1204847" cy="1339543"/>
            </a:xfrm>
            <a:custGeom>
              <a:avLst/>
              <a:gdLst/>
              <a:ahLst/>
              <a:cxnLst/>
              <a:rect l="l" t="t" r="r" b="b"/>
              <a:pathLst>
                <a:path w="1204847" h="1339543">
                  <a:moveTo>
                    <a:pt x="65630" y="0"/>
                  </a:moveTo>
                  <a:lnTo>
                    <a:pt x="1139217" y="0"/>
                  </a:lnTo>
                  <a:cubicBezTo>
                    <a:pt x="1175464" y="0"/>
                    <a:pt x="1204847" y="29384"/>
                    <a:pt x="1204847" y="65630"/>
                  </a:cubicBezTo>
                  <a:lnTo>
                    <a:pt x="1204847" y="1273913"/>
                  </a:lnTo>
                  <a:cubicBezTo>
                    <a:pt x="1204847" y="1310160"/>
                    <a:pt x="1175464" y="1339543"/>
                    <a:pt x="1139217" y="1339543"/>
                  </a:cubicBezTo>
                  <a:lnTo>
                    <a:pt x="65630" y="1339543"/>
                  </a:lnTo>
                  <a:cubicBezTo>
                    <a:pt x="29384" y="1339543"/>
                    <a:pt x="0" y="1310160"/>
                    <a:pt x="0" y="1273913"/>
                  </a:cubicBezTo>
                  <a:lnTo>
                    <a:pt x="0" y="65630"/>
                  </a:lnTo>
                  <a:cubicBezTo>
                    <a:pt x="0" y="29384"/>
                    <a:pt x="29384" y="0"/>
                    <a:pt x="65630" y="0"/>
                  </a:cubicBezTo>
                  <a:close/>
                </a:path>
              </a:pathLst>
            </a:custGeom>
            <a:solidFill>
              <a:srgbClr val="0E194A">
                <a:alpha val="33725"/>
              </a:srgbClr>
            </a:solidFill>
          </p:spPr>
          <p:txBody>
            <a:bodyPr/>
            <a:lstStyle/>
            <a:p>
              <a:endParaRPr lang="en-IN"/>
            </a:p>
          </p:txBody>
        </p:sp>
        <p:sp>
          <p:nvSpPr>
            <p:cNvPr id="11" name="TextBox 11"/>
            <p:cNvSpPr txBox="1"/>
            <p:nvPr/>
          </p:nvSpPr>
          <p:spPr>
            <a:xfrm>
              <a:off x="0" y="57150"/>
              <a:ext cx="1204847" cy="1282393"/>
            </a:xfrm>
            <a:prstGeom prst="rect">
              <a:avLst/>
            </a:prstGeom>
          </p:spPr>
          <p:txBody>
            <a:bodyPr lIns="23049" tIns="23049" rIns="23049" bIns="23049" rtlCol="0" anchor="ctr"/>
            <a:lstStyle/>
            <a:p>
              <a:pPr algn="ctr">
                <a:lnSpc>
                  <a:spcPts val="1043"/>
                </a:lnSpc>
              </a:pPr>
              <a:endParaRPr sz="577"/>
            </a:p>
          </p:txBody>
        </p:sp>
      </p:grpSp>
      <p:grpSp>
        <p:nvGrpSpPr>
          <p:cNvPr id="12" name="Group 12"/>
          <p:cNvGrpSpPr/>
          <p:nvPr/>
        </p:nvGrpSpPr>
        <p:grpSpPr>
          <a:xfrm>
            <a:off x="4382883" y="801593"/>
            <a:ext cx="2155503" cy="1654860"/>
            <a:chOff x="0" y="0"/>
            <a:chExt cx="1203787" cy="924192"/>
          </a:xfrm>
        </p:grpSpPr>
        <p:sp>
          <p:nvSpPr>
            <p:cNvPr id="13" name="Freeform 13"/>
            <p:cNvSpPr/>
            <p:nvPr/>
          </p:nvSpPr>
          <p:spPr>
            <a:xfrm>
              <a:off x="0" y="0"/>
              <a:ext cx="1203787" cy="924192"/>
            </a:xfrm>
            <a:custGeom>
              <a:avLst/>
              <a:gdLst/>
              <a:ahLst/>
              <a:cxnLst/>
              <a:rect l="l" t="t" r="r" b="b"/>
              <a:pathLst>
                <a:path w="1203787" h="924192">
                  <a:moveTo>
                    <a:pt x="65688" y="0"/>
                  </a:moveTo>
                  <a:lnTo>
                    <a:pt x="1138099" y="0"/>
                  </a:lnTo>
                  <a:cubicBezTo>
                    <a:pt x="1174377" y="0"/>
                    <a:pt x="1203787" y="29409"/>
                    <a:pt x="1203787" y="65688"/>
                  </a:cubicBezTo>
                  <a:lnTo>
                    <a:pt x="1203787" y="858504"/>
                  </a:lnTo>
                  <a:cubicBezTo>
                    <a:pt x="1203787" y="894782"/>
                    <a:pt x="1174377" y="924192"/>
                    <a:pt x="1138099" y="924192"/>
                  </a:cubicBezTo>
                  <a:lnTo>
                    <a:pt x="65688" y="924192"/>
                  </a:lnTo>
                  <a:cubicBezTo>
                    <a:pt x="48266" y="924192"/>
                    <a:pt x="31558" y="917271"/>
                    <a:pt x="19240" y="904952"/>
                  </a:cubicBezTo>
                  <a:cubicBezTo>
                    <a:pt x="6921" y="892633"/>
                    <a:pt x="0" y="875926"/>
                    <a:pt x="0" y="858504"/>
                  </a:cubicBezTo>
                  <a:lnTo>
                    <a:pt x="0" y="65688"/>
                  </a:lnTo>
                  <a:cubicBezTo>
                    <a:pt x="0" y="29409"/>
                    <a:pt x="29409" y="0"/>
                    <a:pt x="65688" y="0"/>
                  </a:cubicBezTo>
                  <a:close/>
                </a:path>
              </a:pathLst>
            </a:custGeom>
            <a:solidFill>
              <a:srgbClr val="0E194A">
                <a:alpha val="33725"/>
              </a:srgbClr>
            </a:solidFill>
          </p:spPr>
          <p:txBody>
            <a:bodyPr/>
            <a:lstStyle/>
            <a:p>
              <a:endParaRPr lang="en-IN"/>
            </a:p>
          </p:txBody>
        </p:sp>
        <p:sp>
          <p:nvSpPr>
            <p:cNvPr id="14" name="TextBox 14"/>
            <p:cNvSpPr txBox="1"/>
            <p:nvPr/>
          </p:nvSpPr>
          <p:spPr>
            <a:xfrm>
              <a:off x="0" y="57150"/>
              <a:ext cx="1203787" cy="867042"/>
            </a:xfrm>
            <a:prstGeom prst="rect">
              <a:avLst/>
            </a:prstGeom>
          </p:spPr>
          <p:txBody>
            <a:bodyPr lIns="23049" tIns="23049" rIns="23049" bIns="23049" rtlCol="0" anchor="ctr"/>
            <a:lstStyle/>
            <a:p>
              <a:pPr algn="ctr">
                <a:lnSpc>
                  <a:spcPts val="1043"/>
                </a:lnSpc>
              </a:pPr>
              <a:endParaRPr sz="577"/>
            </a:p>
          </p:txBody>
        </p:sp>
      </p:grpSp>
      <p:grpSp>
        <p:nvGrpSpPr>
          <p:cNvPr id="16" name="Group 16"/>
          <p:cNvGrpSpPr/>
          <p:nvPr/>
        </p:nvGrpSpPr>
        <p:grpSpPr>
          <a:xfrm>
            <a:off x="3743705" y="6191880"/>
            <a:ext cx="4678941" cy="669297"/>
            <a:chOff x="0" y="0"/>
            <a:chExt cx="2613055" cy="373783"/>
          </a:xfrm>
        </p:grpSpPr>
        <p:sp>
          <p:nvSpPr>
            <p:cNvPr id="17" name="Freeform 17"/>
            <p:cNvSpPr/>
            <p:nvPr/>
          </p:nvSpPr>
          <p:spPr>
            <a:xfrm>
              <a:off x="0" y="0"/>
              <a:ext cx="2613055" cy="373783"/>
            </a:xfrm>
            <a:custGeom>
              <a:avLst/>
              <a:gdLst/>
              <a:ahLst/>
              <a:cxnLst/>
              <a:rect l="l" t="t" r="r" b="b"/>
              <a:pathLst>
                <a:path w="2613055" h="373783">
                  <a:moveTo>
                    <a:pt x="30261" y="0"/>
                  </a:moveTo>
                  <a:lnTo>
                    <a:pt x="2582794" y="0"/>
                  </a:lnTo>
                  <a:cubicBezTo>
                    <a:pt x="2599507" y="0"/>
                    <a:pt x="2613055" y="13548"/>
                    <a:pt x="2613055" y="30261"/>
                  </a:cubicBezTo>
                  <a:lnTo>
                    <a:pt x="2613055" y="343522"/>
                  </a:lnTo>
                  <a:cubicBezTo>
                    <a:pt x="2613055" y="360235"/>
                    <a:pt x="2599507" y="373783"/>
                    <a:pt x="2582794" y="373783"/>
                  </a:cubicBezTo>
                  <a:lnTo>
                    <a:pt x="30261" y="373783"/>
                  </a:lnTo>
                  <a:cubicBezTo>
                    <a:pt x="13548" y="373783"/>
                    <a:pt x="0" y="360235"/>
                    <a:pt x="0" y="343522"/>
                  </a:cubicBezTo>
                  <a:lnTo>
                    <a:pt x="0" y="30261"/>
                  </a:lnTo>
                  <a:cubicBezTo>
                    <a:pt x="0" y="13548"/>
                    <a:pt x="13548" y="0"/>
                    <a:pt x="30261" y="0"/>
                  </a:cubicBezTo>
                  <a:close/>
                </a:path>
              </a:pathLst>
            </a:custGeom>
            <a:solidFill>
              <a:srgbClr val="0E194A">
                <a:alpha val="33725"/>
              </a:srgbClr>
            </a:solidFill>
          </p:spPr>
          <p:txBody>
            <a:bodyPr/>
            <a:lstStyle/>
            <a:p>
              <a:endParaRPr lang="en-IN"/>
            </a:p>
          </p:txBody>
        </p:sp>
        <p:sp>
          <p:nvSpPr>
            <p:cNvPr id="18" name="TextBox 18"/>
            <p:cNvSpPr txBox="1"/>
            <p:nvPr/>
          </p:nvSpPr>
          <p:spPr>
            <a:xfrm>
              <a:off x="0" y="57150"/>
              <a:ext cx="2613055" cy="316633"/>
            </a:xfrm>
            <a:prstGeom prst="rect">
              <a:avLst/>
            </a:prstGeom>
          </p:spPr>
          <p:txBody>
            <a:bodyPr lIns="23049" tIns="23049" rIns="23049" bIns="23049" rtlCol="0" anchor="ctr"/>
            <a:lstStyle/>
            <a:p>
              <a:pPr algn="ctr">
                <a:lnSpc>
                  <a:spcPts val="1043"/>
                </a:lnSpc>
              </a:pPr>
              <a:endParaRPr sz="577"/>
            </a:p>
          </p:txBody>
        </p:sp>
      </p:grpSp>
      <p:sp>
        <p:nvSpPr>
          <p:cNvPr id="19" name="Freeform 19"/>
          <p:cNvSpPr/>
          <p:nvPr/>
        </p:nvSpPr>
        <p:spPr>
          <a:xfrm>
            <a:off x="3720077" y="2586441"/>
            <a:ext cx="2528300" cy="2171975"/>
          </a:xfrm>
          <a:custGeom>
            <a:avLst/>
            <a:gdLst/>
            <a:ahLst/>
            <a:cxnLst/>
            <a:rect l="l" t="t" r="r" b="b"/>
            <a:pathLst>
              <a:path w="7879868" h="4516701">
                <a:moveTo>
                  <a:pt x="0" y="0"/>
                </a:moveTo>
                <a:lnTo>
                  <a:pt x="7879868" y="0"/>
                </a:lnTo>
                <a:lnTo>
                  <a:pt x="7879868" y="4516701"/>
                </a:lnTo>
                <a:lnTo>
                  <a:pt x="0" y="4516701"/>
                </a:lnTo>
                <a:lnTo>
                  <a:pt x="0" y="0"/>
                </a:lnTo>
                <a:close/>
              </a:path>
            </a:pathLst>
          </a:custGeom>
          <a:blipFill>
            <a:blip r:embed="rId4"/>
            <a:stretch>
              <a:fillRect l="-950" r="-950"/>
            </a:stretch>
          </a:blipFill>
        </p:spPr>
        <p:txBody>
          <a:bodyPr/>
          <a:lstStyle/>
          <a:p>
            <a:endParaRPr lang="en-IN"/>
          </a:p>
        </p:txBody>
      </p:sp>
      <p:sp>
        <p:nvSpPr>
          <p:cNvPr id="20" name="Freeform 20"/>
          <p:cNvSpPr/>
          <p:nvPr/>
        </p:nvSpPr>
        <p:spPr>
          <a:xfrm>
            <a:off x="6178972" y="5031211"/>
            <a:ext cx="2250434" cy="1066611"/>
          </a:xfrm>
          <a:custGeom>
            <a:avLst/>
            <a:gdLst/>
            <a:ahLst/>
            <a:cxnLst/>
            <a:rect l="l" t="t" r="r" b="b"/>
            <a:pathLst>
              <a:path w="6351636" h="3324270">
                <a:moveTo>
                  <a:pt x="0" y="0"/>
                </a:moveTo>
                <a:lnTo>
                  <a:pt x="6351637" y="0"/>
                </a:lnTo>
                <a:lnTo>
                  <a:pt x="6351637" y="3324271"/>
                </a:lnTo>
                <a:lnTo>
                  <a:pt x="0" y="3324271"/>
                </a:lnTo>
                <a:lnTo>
                  <a:pt x="0" y="0"/>
                </a:lnTo>
                <a:close/>
              </a:path>
            </a:pathLst>
          </a:custGeom>
          <a:blipFill>
            <a:blip r:embed="rId5"/>
            <a:stretch>
              <a:fillRect/>
            </a:stretch>
          </a:blipFill>
        </p:spPr>
        <p:txBody>
          <a:bodyPr/>
          <a:lstStyle/>
          <a:p>
            <a:endParaRPr lang="en-IN"/>
          </a:p>
        </p:txBody>
      </p:sp>
      <p:sp>
        <p:nvSpPr>
          <p:cNvPr id="21" name="Freeform 21"/>
          <p:cNvSpPr/>
          <p:nvPr/>
        </p:nvSpPr>
        <p:spPr>
          <a:xfrm>
            <a:off x="6561816" y="821554"/>
            <a:ext cx="1905756" cy="1634899"/>
          </a:xfrm>
          <a:custGeom>
            <a:avLst/>
            <a:gdLst/>
            <a:ahLst/>
            <a:cxnLst/>
            <a:rect l="l" t="t" r="r" b="b"/>
            <a:pathLst>
              <a:path w="5110619" h="2683075">
                <a:moveTo>
                  <a:pt x="0" y="0"/>
                </a:moveTo>
                <a:lnTo>
                  <a:pt x="5110620" y="0"/>
                </a:lnTo>
                <a:lnTo>
                  <a:pt x="5110620" y="2683075"/>
                </a:lnTo>
                <a:lnTo>
                  <a:pt x="0" y="2683075"/>
                </a:lnTo>
                <a:lnTo>
                  <a:pt x="0" y="0"/>
                </a:lnTo>
                <a:close/>
              </a:path>
            </a:pathLst>
          </a:custGeom>
          <a:blipFill>
            <a:blip r:embed="rId6"/>
            <a:stretch>
              <a:fillRect/>
            </a:stretch>
          </a:blipFill>
        </p:spPr>
        <p:txBody>
          <a:bodyPr/>
          <a:lstStyle/>
          <a:p>
            <a:endParaRPr lang="en-IN"/>
          </a:p>
        </p:txBody>
      </p:sp>
      <p:sp>
        <p:nvSpPr>
          <p:cNvPr id="22" name="TextBox 22"/>
          <p:cNvSpPr txBox="1"/>
          <p:nvPr/>
        </p:nvSpPr>
        <p:spPr>
          <a:xfrm>
            <a:off x="6391448" y="2609260"/>
            <a:ext cx="2001230" cy="2077492"/>
          </a:xfrm>
          <a:prstGeom prst="rect">
            <a:avLst/>
          </a:prstGeom>
        </p:spPr>
        <p:txBody>
          <a:bodyPr lIns="0" tIns="0" rIns="0" bIns="0" rtlCol="0" anchor="t">
            <a:spAutoFit/>
          </a:bodyPr>
          <a:lstStyle/>
          <a:p>
            <a:pPr algn="just">
              <a:lnSpc>
                <a:spcPts val="924"/>
              </a:lnSpc>
            </a:pPr>
            <a:r>
              <a:rPr lang="en-US" sz="770" b="1" spc="15" dirty="0">
                <a:solidFill>
                  <a:srgbClr val="FFFFFF"/>
                </a:solidFill>
                <a:latin typeface="Canva Sans Bold"/>
                <a:ea typeface="Canva Sans Bold"/>
                <a:cs typeface="Canva Sans Bold"/>
                <a:sym typeface="Canva Sans Bold"/>
              </a:rPr>
              <a:t>Activities</a:t>
            </a:r>
          </a:p>
          <a:p>
            <a:pPr algn="just">
              <a:lnSpc>
                <a:spcPts val="924"/>
              </a:lnSpc>
            </a:pPr>
            <a:r>
              <a:rPr lang="en-US" sz="770" b="1" i="1" spc="15" dirty="0">
                <a:solidFill>
                  <a:srgbClr val="FFFFFF"/>
                </a:solidFill>
                <a:latin typeface="Canva Sans"/>
                <a:ea typeface="Canva Sans"/>
                <a:cs typeface="Canva Sans"/>
                <a:sym typeface="Canva Sans"/>
              </a:rPr>
              <a:t>Smoking-trigger mapping</a:t>
            </a:r>
          </a:p>
          <a:p>
            <a:pPr algn="just">
              <a:lnSpc>
                <a:spcPts val="924"/>
              </a:lnSpc>
            </a:pPr>
            <a:r>
              <a:rPr lang="en-US" sz="770" spc="15" dirty="0">
                <a:solidFill>
                  <a:srgbClr val="FFFFFF"/>
                </a:solidFill>
                <a:latin typeface="Canva Sans"/>
                <a:ea typeface="Canva Sans"/>
                <a:cs typeface="Canva Sans"/>
                <a:sym typeface="Canva Sans"/>
              </a:rPr>
              <a:t>Positive recognition of circumstances, emotions and habits that lead to smoking.</a:t>
            </a:r>
          </a:p>
          <a:p>
            <a:pPr algn="just">
              <a:lnSpc>
                <a:spcPts val="924"/>
              </a:lnSpc>
            </a:pPr>
            <a:r>
              <a:rPr lang="en-US" sz="770" b="1" i="1" spc="15" dirty="0">
                <a:solidFill>
                  <a:srgbClr val="FFFFFF"/>
                </a:solidFill>
                <a:latin typeface="Canva Sans"/>
                <a:ea typeface="Canva Sans"/>
                <a:cs typeface="Canva Sans"/>
                <a:sym typeface="Canva Sans"/>
              </a:rPr>
              <a:t>Healthy replacement habits</a:t>
            </a:r>
          </a:p>
          <a:p>
            <a:pPr algn="just">
              <a:lnSpc>
                <a:spcPts val="924"/>
              </a:lnSpc>
            </a:pPr>
            <a:r>
              <a:rPr lang="en-US" sz="770" spc="15" dirty="0">
                <a:solidFill>
                  <a:srgbClr val="FFFFFF"/>
                </a:solidFill>
                <a:latin typeface="Canva Sans"/>
                <a:ea typeface="Canva Sans"/>
                <a:cs typeface="Canva Sans"/>
                <a:sym typeface="Canva Sans"/>
              </a:rPr>
              <a:t>Performing walking, breathing exercises and alternatives when cravings occur.</a:t>
            </a:r>
          </a:p>
          <a:p>
            <a:pPr algn="just">
              <a:lnSpc>
                <a:spcPts val="924"/>
              </a:lnSpc>
            </a:pPr>
            <a:r>
              <a:rPr lang="en-US" sz="770" b="1" i="1" spc="15" dirty="0">
                <a:solidFill>
                  <a:srgbClr val="FFFFFF"/>
                </a:solidFill>
                <a:latin typeface="Canva Sans"/>
                <a:ea typeface="Canva Sans"/>
                <a:cs typeface="Canva Sans"/>
                <a:sym typeface="Canva Sans"/>
              </a:rPr>
              <a:t>Group motivation sessions</a:t>
            </a:r>
          </a:p>
          <a:p>
            <a:pPr algn="just">
              <a:lnSpc>
                <a:spcPts val="924"/>
              </a:lnSpc>
            </a:pPr>
            <a:r>
              <a:rPr lang="en-US" sz="770" spc="15" dirty="0">
                <a:solidFill>
                  <a:srgbClr val="FFFFFF"/>
                </a:solidFill>
                <a:latin typeface="Canva Sans"/>
                <a:ea typeface="Canva Sans"/>
                <a:cs typeface="Canva Sans"/>
                <a:sym typeface="Canva Sans"/>
              </a:rPr>
              <a:t>Discussion about experiences and advice on how to quit from others trying to quit as well.</a:t>
            </a:r>
          </a:p>
          <a:p>
            <a:pPr algn="just">
              <a:lnSpc>
                <a:spcPts val="924"/>
              </a:lnSpc>
            </a:pPr>
            <a:r>
              <a:rPr lang="en-US" sz="770" b="1" i="1" spc="15" dirty="0">
                <a:solidFill>
                  <a:srgbClr val="FFFFFF"/>
                </a:solidFill>
                <a:latin typeface="Canva Sans Bold"/>
                <a:ea typeface="Canva Sans Bold"/>
                <a:cs typeface="Canva Sans Bold"/>
                <a:sym typeface="Canva Sans Bold"/>
              </a:rPr>
              <a:t>Treatment information</a:t>
            </a:r>
          </a:p>
          <a:p>
            <a:pPr algn="just">
              <a:lnSpc>
                <a:spcPts val="924"/>
              </a:lnSpc>
            </a:pPr>
            <a:r>
              <a:rPr lang="en-US" sz="770" spc="15" dirty="0">
                <a:solidFill>
                  <a:srgbClr val="FFFFFF"/>
                </a:solidFill>
                <a:latin typeface="Canva Sans"/>
                <a:ea typeface="Canva Sans"/>
                <a:cs typeface="Canva Sans"/>
                <a:sym typeface="Canva Sans"/>
              </a:rPr>
              <a:t>Researching and learning about Nicotine Replacement Therapy and seeking advice from health care professionals.</a:t>
            </a:r>
          </a:p>
          <a:p>
            <a:pPr algn="just">
              <a:lnSpc>
                <a:spcPts val="924"/>
              </a:lnSpc>
            </a:pPr>
            <a:r>
              <a:rPr lang="en-US" sz="770" b="1" i="1" spc="15" dirty="0">
                <a:solidFill>
                  <a:srgbClr val="FFFFFF"/>
                </a:solidFill>
                <a:latin typeface="Canva Sans"/>
                <a:ea typeface="Canva Sans"/>
                <a:cs typeface="Canva Sans"/>
                <a:sym typeface="Canva Sans"/>
              </a:rPr>
              <a:t>Relapse-prevention planning</a:t>
            </a:r>
          </a:p>
          <a:p>
            <a:pPr algn="just">
              <a:lnSpc>
                <a:spcPts val="924"/>
              </a:lnSpc>
            </a:pPr>
            <a:r>
              <a:rPr lang="en-US" sz="770" spc="15" dirty="0">
                <a:solidFill>
                  <a:srgbClr val="FFFFFF"/>
                </a:solidFill>
                <a:latin typeface="Canva Sans"/>
                <a:ea typeface="Canva Sans"/>
                <a:cs typeface="Canva Sans"/>
                <a:sym typeface="Canva Sans"/>
              </a:rPr>
              <a:t>Being ready for difficult situations and learning a realistic plan to deal with hurdles.</a:t>
            </a:r>
          </a:p>
        </p:txBody>
      </p:sp>
      <p:sp>
        <p:nvSpPr>
          <p:cNvPr id="23" name="TextBox 23"/>
          <p:cNvSpPr txBox="1"/>
          <p:nvPr/>
        </p:nvSpPr>
        <p:spPr>
          <a:xfrm>
            <a:off x="3865765" y="4855448"/>
            <a:ext cx="2217411" cy="1038746"/>
          </a:xfrm>
          <a:prstGeom prst="rect">
            <a:avLst/>
          </a:prstGeom>
        </p:spPr>
        <p:txBody>
          <a:bodyPr lIns="0" tIns="0" rIns="0" bIns="0" rtlCol="0" anchor="t">
            <a:spAutoFit/>
          </a:bodyPr>
          <a:lstStyle/>
          <a:p>
            <a:pPr algn="just">
              <a:lnSpc>
                <a:spcPts val="924"/>
              </a:lnSpc>
            </a:pPr>
            <a:r>
              <a:rPr lang="en-US" sz="770" b="1" spc="15">
                <a:solidFill>
                  <a:srgbClr val="FFFFFF"/>
                </a:solidFill>
                <a:latin typeface="Canva Sans Bold"/>
                <a:ea typeface="Canva Sans Bold"/>
                <a:cs typeface="Canva Sans Bold"/>
                <a:sym typeface="Canva Sans Bold"/>
              </a:rPr>
              <a:t>Benefits</a:t>
            </a:r>
          </a:p>
          <a:p>
            <a:pPr algn="just">
              <a:lnSpc>
                <a:spcPts val="924"/>
              </a:lnSpc>
            </a:pPr>
            <a:r>
              <a:rPr lang="en-US" sz="770" spc="15">
                <a:solidFill>
                  <a:srgbClr val="FFFFFF"/>
                </a:solidFill>
                <a:latin typeface="Canva Sans"/>
                <a:ea typeface="Canva Sans"/>
                <a:cs typeface="Canva Sans"/>
                <a:sym typeface="Canva Sans"/>
              </a:rPr>
              <a:t>Giving up can enhance their circulation, lessen future risk of heart and blood vessel disease and promote respiratory function. One by-product of a smokefree restaurant is that money is freed for food, travel or other personal objectives (Mead, Geller and Teutsch, 2022). Smoke-free routines can create better relationships, by eliminating exposure to second-hand smoke. </a:t>
            </a:r>
          </a:p>
        </p:txBody>
      </p:sp>
      <p:sp>
        <p:nvSpPr>
          <p:cNvPr id="24" name="TextBox 24"/>
          <p:cNvSpPr txBox="1"/>
          <p:nvPr/>
        </p:nvSpPr>
        <p:spPr>
          <a:xfrm>
            <a:off x="4783269" y="82380"/>
            <a:ext cx="2931848" cy="615553"/>
          </a:xfrm>
          <a:prstGeom prst="rect">
            <a:avLst/>
          </a:prstGeom>
        </p:spPr>
        <p:txBody>
          <a:bodyPr lIns="0" tIns="0" rIns="0" bIns="0" rtlCol="0" anchor="t">
            <a:spAutoFit/>
          </a:bodyPr>
          <a:lstStyle/>
          <a:p>
            <a:pPr algn="ctr">
              <a:lnSpc>
                <a:spcPts val="1605"/>
              </a:lnSpc>
            </a:pPr>
            <a:r>
              <a:rPr lang="en-US" sz="1605">
                <a:solidFill>
                  <a:srgbClr val="FEFEE9"/>
                </a:solidFill>
                <a:latin typeface="Pluma"/>
                <a:ea typeface="Pluma"/>
                <a:cs typeface="Pluma"/>
                <a:sym typeface="Pluma"/>
              </a:rPr>
              <a:t>Slogan</a:t>
            </a:r>
          </a:p>
          <a:p>
            <a:pPr algn="ctr">
              <a:lnSpc>
                <a:spcPts val="1605"/>
              </a:lnSpc>
            </a:pPr>
            <a:r>
              <a:rPr lang="en-US" sz="1605">
                <a:solidFill>
                  <a:srgbClr val="FEFEE9"/>
                </a:solidFill>
                <a:latin typeface="Pluma"/>
                <a:ea typeface="Pluma"/>
                <a:cs typeface="Pluma"/>
                <a:sym typeface="Pluma"/>
              </a:rPr>
              <a:t>Pick Fresh Air Rather than Cigarette smoke</a:t>
            </a:r>
          </a:p>
        </p:txBody>
      </p:sp>
      <p:sp>
        <p:nvSpPr>
          <p:cNvPr id="25" name="TextBox 25"/>
          <p:cNvSpPr txBox="1"/>
          <p:nvPr/>
        </p:nvSpPr>
        <p:spPr>
          <a:xfrm>
            <a:off x="4476527" y="877210"/>
            <a:ext cx="1968217" cy="1384995"/>
          </a:xfrm>
          <a:prstGeom prst="rect">
            <a:avLst/>
          </a:prstGeom>
        </p:spPr>
        <p:txBody>
          <a:bodyPr lIns="0" tIns="0" rIns="0" bIns="0" rtlCol="0" anchor="t">
            <a:spAutoFit/>
          </a:bodyPr>
          <a:lstStyle/>
          <a:p>
            <a:pPr algn="just">
              <a:lnSpc>
                <a:spcPts val="924"/>
              </a:lnSpc>
            </a:pPr>
            <a:r>
              <a:rPr lang="en-US" sz="770" b="1" spc="15">
                <a:solidFill>
                  <a:srgbClr val="FFFFFF"/>
                </a:solidFill>
                <a:latin typeface="Canva Sans Bold"/>
                <a:ea typeface="Canva Sans Bold"/>
                <a:cs typeface="Canva Sans Bold"/>
                <a:sym typeface="Canva Sans Bold"/>
              </a:rPr>
              <a:t>Focus</a:t>
            </a:r>
          </a:p>
          <a:p>
            <a:pPr algn="just">
              <a:lnSpc>
                <a:spcPts val="924"/>
              </a:lnSpc>
            </a:pPr>
            <a:r>
              <a:rPr lang="en-US" sz="770" spc="15">
                <a:solidFill>
                  <a:srgbClr val="FFFFFF"/>
                </a:solidFill>
                <a:latin typeface="Canva Sans"/>
                <a:ea typeface="Canva Sans"/>
                <a:cs typeface="Canva Sans"/>
                <a:sym typeface="Canva Sans"/>
              </a:rPr>
              <a:t>The campaign encourages adults 18-50 to face their cigarette dependency with this campaign in London, offering them some simple solutions to quit. Smoking is recognised by the UK Government as one of the biggest causes of avoidable illness and deaths (Everest et al., 2022). The benefits of stopping are to decrease these risks and proper behavioural support and treatments can be successfully used to deal with nicotine dependence.</a:t>
            </a:r>
          </a:p>
        </p:txBody>
      </p:sp>
      <p:sp>
        <p:nvSpPr>
          <p:cNvPr id="26" name="TextBox 26"/>
          <p:cNvSpPr txBox="1"/>
          <p:nvPr/>
        </p:nvSpPr>
        <p:spPr>
          <a:xfrm>
            <a:off x="3801569" y="6259489"/>
            <a:ext cx="4591109" cy="512961"/>
          </a:xfrm>
          <a:prstGeom prst="rect">
            <a:avLst/>
          </a:prstGeom>
        </p:spPr>
        <p:txBody>
          <a:bodyPr lIns="0" tIns="0" rIns="0" bIns="0" rtlCol="0" anchor="t">
            <a:spAutoFit/>
          </a:bodyPr>
          <a:lstStyle/>
          <a:p>
            <a:pPr algn="just">
              <a:lnSpc>
                <a:spcPts val="847"/>
              </a:lnSpc>
            </a:pPr>
            <a:r>
              <a:rPr lang="en-US" sz="705" b="1" spc="14">
                <a:solidFill>
                  <a:srgbClr val="FFFFFF"/>
                </a:solidFill>
                <a:latin typeface="Canva Sans Bold"/>
                <a:ea typeface="Canva Sans Bold"/>
                <a:cs typeface="Canva Sans Bold"/>
                <a:sym typeface="Canva Sans Bold"/>
              </a:rPr>
              <a:t>References</a:t>
            </a:r>
          </a:p>
          <a:p>
            <a:pPr algn="just">
              <a:lnSpc>
                <a:spcPts val="847"/>
              </a:lnSpc>
            </a:pPr>
            <a:r>
              <a:rPr lang="en-US" sz="705" spc="14">
                <a:solidFill>
                  <a:srgbClr val="FFFFFF"/>
                </a:solidFill>
                <a:latin typeface="Canva Sans"/>
                <a:ea typeface="Canva Sans"/>
                <a:cs typeface="Canva Sans"/>
                <a:sym typeface="Canva Sans"/>
              </a:rPr>
              <a:t>Everest, G., Marshall, L., Fraser, C. and Briggs, A. (2022). Addressing the leading risk factors for ill health. The health foundation. [online] </a:t>
            </a:r>
            <a:r>
              <a:rPr lang="en-US" sz="705" u="sng" spc="14">
                <a:solidFill>
                  <a:srgbClr val="FFFFFF"/>
                </a:solidFill>
                <a:latin typeface="Canva Sans"/>
                <a:ea typeface="Canva Sans"/>
                <a:cs typeface="Canva Sans"/>
                <a:sym typeface="Canva Sans"/>
                <a:hlinkClick r:id="rId7" tooltip="https://doi.org/10.37829/hf-2022-p10"/>
              </a:rPr>
              <a:t>https://doi.org/10.37829/hf-2022-p10</a:t>
            </a:r>
            <a:r>
              <a:rPr lang="en-US" sz="705" spc="14">
                <a:solidFill>
                  <a:srgbClr val="FFFFFF"/>
                </a:solidFill>
                <a:latin typeface="Canva Sans"/>
                <a:ea typeface="Canva Sans"/>
                <a:cs typeface="Canva Sans"/>
                <a:sym typeface="Canva Sans"/>
              </a:rPr>
              <a:t>. </a:t>
            </a:r>
          </a:p>
          <a:p>
            <a:pPr algn="just">
              <a:lnSpc>
                <a:spcPts val="847"/>
              </a:lnSpc>
            </a:pPr>
            <a:r>
              <a:rPr lang="en-US" sz="705" spc="14">
                <a:solidFill>
                  <a:srgbClr val="FFFFFF"/>
                </a:solidFill>
                <a:latin typeface="Canva Sans"/>
                <a:ea typeface="Canva Sans"/>
                <a:cs typeface="Canva Sans"/>
                <a:sym typeface="Canva Sans"/>
              </a:rPr>
              <a:t>Mead, A.M., Geller, A.B. and Teutsch, S.M. (2022). Cigar marketing and perceptions. [online] ncbibooks. Available at: </a:t>
            </a:r>
            <a:r>
              <a:rPr lang="en-US" sz="705" u="sng" spc="14">
                <a:solidFill>
                  <a:srgbClr val="FFFFFF"/>
                </a:solidFill>
                <a:latin typeface="Canva Sans"/>
                <a:ea typeface="Canva Sans"/>
                <a:cs typeface="Canva Sans"/>
                <a:sym typeface="Canva Sans"/>
                <a:hlinkClick r:id="rId8" tooltip="https://www.ncbi.nlm.nih.gov/sites/books/NBK586229/"/>
              </a:rPr>
              <a:t>https://www.ncbi.nlm.nih.gov/sites/books/NBK586229/</a:t>
            </a:r>
            <a:r>
              <a:rPr lang="en-US" sz="705" spc="14">
                <a:solidFill>
                  <a:srgbClr val="FFFFFF"/>
                </a:solidFill>
                <a:latin typeface="Canva Sans"/>
                <a:ea typeface="Canva Sans"/>
                <a:cs typeface="Canva Sans"/>
                <a:sym typeface="Canva Sans"/>
              </a:rPr>
              <a:t> [Accessed 14 Oct. 2026].</a:t>
            </a:r>
          </a:p>
        </p:txBody>
      </p:sp>
    </p:spTree>
    <p:extLst>
      <p:ext uri="{BB962C8B-B14F-4D97-AF65-F5344CB8AC3E}">
        <p14:creationId xmlns:p14="http://schemas.microsoft.com/office/powerpoint/2010/main" val="3028223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3671455" y="0"/>
            <a:ext cx="4851337" cy="6861177"/>
          </a:xfrm>
          <a:custGeom>
            <a:avLst/>
            <a:gdLst/>
            <a:ahLst/>
            <a:cxnLst/>
            <a:rect l="l" t="t" r="r" b="b"/>
            <a:pathLst>
              <a:path w="15120000" h="21384000">
                <a:moveTo>
                  <a:pt x="0" y="0"/>
                </a:moveTo>
                <a:lnTo>
                  <a:pt x="15120000" y="0"/>
                </a:lnTo>
                <a:lnTo>
                  <a:pt x="15120000" y="21384000"/>
                </a:lnTo>
                <a:lnTo>
                  <a:pt x="0" y="21384000"/>
                </a:lnTo>
                <a:lnTo>
                  <a:pt x="0" y="0"/>
                </a:lnTo>
                <a:close/>
              </a:path>
            </a:pathLst>
          </a:custGeom>
          <a:blipFill>
            <a:blip r:embed="rId2"/>
            <a:stretch>
              <a:fillRect l="-72088" t="-534" r="-81489" b="-534"/>
            </a:stretch>
          </a:blipFill>
        </p:spPr>
        <p:txBody>
          <a:bodyPr/>
          <a:lstStyle/>
          <a:p>
            <a:endParaRPr lang="en-IN"/>
          </a:p>
        </p:txBody>
      </p:sp>
      <p:sp>
        <p:nvSpPr>
          <p:cNvPr id="3" name="Freeform 3"/>
          <p:cNvSpPr/>
          <p:nvPr/>
        </p:nvSpPr>
        <p:spPr>
          <a:xfrm flipH="1">
            <a:off x="4156589" y="-633945"/>
            <a:ext cx="4507937" cy="8129068"/>
          </a:xfrm>
          <a:custGeom>
            <a:avLst/>
            <a:gdLst/>
            <a:ahLst/>
            <a:cxnLst/>
            <a:rect l="l" t="t" r="r" b="b"/>
            <a:pathLst>
              <a:path w="14049739" h="25335595">
                <a:moveTo>
                  <a:pt x="14049739" y="0"/>
                </a:moveTo>
                <a:lnTo>
                  <a:pt x="0" y="0"/>
                </a:lnTo>
                <a:lnTo>
                  <a:pt x="0" y="25335594"/>
                </a:lnTo>
                <a:lnTo>
                  <a:pt x="14049739" y="25335594"/>
                </a:lnTo>
                <a:lnTo>
                  <a:pt x="14049739"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a:off x="3727316" y="984080"/>
            <a:ext cx="2133534" cy="1291993"/>
          </a:xfrm>
          <a:custGeom>
            <a:avLst/>
            <a:gdLst/>
            <a:ahLst/>
            <a:cxnLst/>
            <a:rect l="l" t="t" r="r" b="b"/>
            <a:pathLst>
              <a:path w="6649514" h="4026712">
                <a:moveTo>
                  <a:pt x="0" y="0"/>
                </a:moveTo>
                <a:lnTo>
                  <a:pt x="6649514" y="0"/>
                </a:lnTo>
                <a:lnTo>
                  <a:pt x="6649514" y="4026713"/>
                </a:lnTo>
                <a:lnTo>
                  <a:pt x="0" y="4026713"/>
                </a:lnTo>
                <a:lnTo>
                  <a:pt x="0" y="0"/>
                </a:lnTo>
                <a:close/>
              </a:path>
            </a:pathLst>
          </a:custGeom>
          <a:blipFill>
            <a:blip r:embed="rId4"/>
            <a:stretch>
              <a:fillRect t="-1604" b="-1604"/>
            </a:stretch>
          </a:blipFill>
        </p:spPr>
        <p:txBody>
          <a:bodyPr/>
          <a:lstStyle/>
          <a:p>
            <a:endParaRPr lang="en-IN"/>
          </a:p>
        </p:txBody>
      </p:sp>
      <p:sp>
        <p:nvSpPr>
          <p:cNvPr id="5" name="Freeform 5"/>
          <p:cNvSpPr/>
          <p:nvPr/>
        </p:nvSpPr>
        <p:spPr>
          <a:xfrm>
            <a:off x="3717586" y="2854656"/>
            <a:ext cx="2133534" cy="1410705"/>
          </a:xfrm>
          <a:custGeom>
            <a:avLst/>
            <a:gdLst/>
            <a:ahLst/>
            <a:cxnLst/>
            <a:rect l="l" t="t" r="r" b="b"/>
            <a:pathLst>
              <a:path w="6649514" h="3759671">
                <a:moveTo>
                  <a:pt x="0" y="0"/>
                </a:moveTo>
                <a:lnTo>
                  <a:pt x="6649515" y="0"/>
                </a:lnTo>
                <a:lnTo>
                  <a:pt x="6649515" y="3759671"/>
                </a:lnTo>
                <a:lnTo>
                  <a:pt x="0" y="3759671"/>
                </a:lnTo>
                <a:lnTo>
                  <a:pt x="0" y="0"/>
                </a:lnTo>
                <a:close/>
              </a:path>
            </a:pathLst>
          </a:custGeom>
          <a:blipFill>
            <a:blip r:embed="rId5"/>
            <a:stretch>
              <a:fillRect/>
            </a:stretch>
          </a:blipFill>
        </p:spPr>
        <p:txBody>
          <a:bodyPr/>
          <a:lstStyle/>
          <a:p>
            <a:endParaRPr lang="en-IN"/>
          </a:p>
        </p:txBody>
      </p:sp>
      <p:sp>
        <p:nvSpPr>
          <p:cNvPr id="6" name="Freeform 6"/>
          <p:cNvSpPr/>
          <p:nvPr/>
        </p:nvSpPr>
        <p:spPr>
          <a:xfrm>
            <a:off x="3707857" y="4854945"/>
            <a:ext cx="2152993" cy="1211058"/>
          </a:xfrm>
          <a:custGeom>
            <a:avLst/>
            <a:gdLst/>
            <a:ahLst/>
            <a:cxnLst/>
            <a:rect l="l" t="t" r="r" b="b"/>
            <a:pathLst>
              <a:path w="6710160" h="3774465">
                <a:moveTo>
                  <a:pt x="0" y="0"/>
                </a:moveTo>
                <a:lnTo>
                  <a:pt x="6710159" y="0"/>
                </a:lnTo>
                <a:lnTo>
                  <a:pt x="6710159" y="3774465"/>
                </a:lnTo>
                <a:lnTo>
                  <a:pt x="0" y="3774465"/>
                </a:lnTo>
                <a:lnTo>
                  <a:pt x="0" y="0"/>
                </a:lnTo>
                <a:close/>
              </a:path>
            </a:pathLst>
          </a:custGeom>
          <a:blipFill>
            <a:blip r:embed="rId6"/>
            <a:stretch>
              <a:fillRect/>
            </a:stretch>
          </a:blipFill>
        </p:spPr>
        <p:txBody>
          <a:bodyPr/>
          <a:lstStyle/>
          <a:p>
            <a:endParaRPr lang="en-IN"/>
          </a:p>
        </p:txBody>
      </p:sp>
      <p:sp>
        <p:nvSpPr>
          <p:cNvPr id="7" name="TextBox 7"/>
          <p:cNvSpPr txBox="1"/>
          <p:nvPr/>
        </p:nvSpPr>
        <p:spPr>
          <a:xfrm>
            <a:off x="3802626" y="100806"/>
            <a:ext cx="4621681" cy="769441"/>
          </a:xfrm>
          <a:prstGeom prst="rect">
            <a:avLst/>
          </a:prstGeom>
        </p:spPr>
        <p:txBody>
          <a:bodyPr lIns="0" tIns="0" rIns="0" bIns="0" rtlCol="0" anchor="t">
            <a:spAutoFit/>
          </a:bodyPr>
          <a:lstStyle/>
          <a:p>
            <a:pPr algn="ctr">
              <a:lnSpc>
                <a:spcPts val="1999"/>
              </a:lnSpc>
            </a:pPr>
            <a:r>
              <a:rPr lang="en-US" sz="1605" b="1" dirty="0">
                <a:ea typeface="Amatic SC"/>
                <a:cs typeface="Amatic SC"/>
                <a:sym typeface="Amatic SC"/>
              </a:rPr>
              <a:t>SLOGAN</a:t>
            </a:r>
          </a:p>
          <a:p>
            <a:pPr algn="ctr">
              <a:lnSpc>
                <a:spcPts val="1999"/>
              </a:lnSpc>
            </a:pPr>
            <a:r>
              <a:rPr lang="en-US" sz="1605" b="1" dirty="0">
                <a:ea typeface="Amatic SC"/>
                <a:cs typeface="Amatic SC"/>
                <a:sym typeface="Amatic SC"/>
              </a:rPr>
              <a:t>Drop the CIGARETTE: CHOOSE A HEALTHIER LIFESTYLE</a:t>
            </a:r>
          </a:p>
        </p:txBody>
      </p:sp>
      <p:sp>
        <p:nvSpPr>
          <p:cNvPr id="8" name="TextBox 8"/>
          <p:cNvSpPr txBox="1"/>
          <p:nvPr/>
        </p:nvSpPr>
        <p:spPr>
          <a:xfrm>
            <a:off x="5951158" y="758082"/>
            <a:ext cx="2473148" cy="5424562"/>
          </a:xfrm>
          <a:prstGeom prst="rect">
            <a:avLst/>
          </a:prstGeom>
        </p:spPr>
        <p:txBody>
          <a:bodyPr lIns="0" tIns="0" rIns="0" bIns="0" rtlCol="0" anchor="t">
            <a:spAutoFit/>
          </a:bodyPr>
          <a:lstStyle/>
          <a:p>
            <a:pPr algn="ctr">
              <a:lnSpc>
                <a:spcPts val="1084"/>
              </a:lnSpc>
            </a:pPr>
            <a:r>
              <a:rPr lang="en-US" sz="995" b="1" dirty="0">
                <a:solidFill>
                  <a:srgbClr val="FFFFFF"/>
                </a:solidFill>
                <a:latin typeface="Alice"/>
                <a:ea typeface="Alice"/>
                <a:cs typeface="Alice"/>
                <a:sym typeface="Alice"/>
              </a:rPr>
              <a:t>Focus</a:t>
            </a:r>
          </a:p>
          <a:p>
            <a:pPr algn="just">
              <a:lnSpc>
                <a:spcPts val="1014"/>
              </a:lnSpc>
            </a:pPr>
            <a:r>
              <a:rPr lang="en-US" sz="930" dirty="0">
                <a:solidFill>
                  <a:srgbClr val="FFFFFF"/>
                </a:solidFill>
                <a:latin typeface="Alice"/>
                <a:ea typeface="Alice"/>
                <a:cs typeface="Alice"/>
                <a:sym typeface="Alice"/>
              </a:rPr>
              <a:t>This campaign increases the awareness of how smoking is harmful to people, offers tailored support to help in quitting, and sets small, manageable tasks each week to make quitting easy for them. Smoking is associated with a number of cancers and chronic illnesses. Smoking is the single biggest preventable cancer risk factor in the UK (Cancer Research UK, 2019). Hence, it is crucial to quit as part of lower unnecessary health dangers.</a:t>
            </a:r>
          </a:p>
          <a:p>
            <a:pPr algn="ctr">
              <a:lnSpc>
                <a:spcPts val="1084"/>
              </a:lnSpc>
            </a:pPr>
            <a:r>
              <a:rPr lang="en-US" sz="995" b="1" dirty="0">
                <a:solidFill>
                  <a:srgbClr val="FFFFFF"/>
                </a:solidFill>
                <a:latin typeface="Alice"/>
                <a:ea typeface="Alice"/>
                <a:cs typeface="Alice"/>
                <a:sym typeface="Alice"/>
              </a:rPr>
              <a:t>Activities</a:t>
            </a:r>
          </a:p>
          <a:p>
            <a:pPr algn="just">
              <a:lnSpc>
                <a:spcPts val="1014"/>
              </a:lnSpc>
            </a:pPr>
            <a:r>
              <a:rPr lang="en-US" sz="930" b="1" i="1" dirty="0">
                <a:solidFill>
                  <a:srgbClr val="FFFFFF"/>
                </a:solidFill>
                <a:latin typeface="Alice"/>
                <a:ea typeface="Alice"/>
                <a:cs typeface="Alice"/>
                <a:sym typeface="Alice"/>
              </a:rPr>
              <a:t>Know the risks</a:t>
            </a:r>
          </a:p>
          <a:p>
            <a:pPr algn="just">
              <a:lnSpc>
                <a:spcPts val="1014"/>
              </a:lnSpc>
            </a:pPr>
            <a:r>
              <a:rPr lang="en-US" sz="930" dirty="0">
                <a:solidFill>
                  <a:srgbClr val="FFFFFF"/>
                </a:solidFill>
                <a:latin typeface="Alice"/>
                <a:ea typeface="Alice"/>
                <a:cs typeface="Alice"/>
                <a:sym typeface="Alice"/>
              </a:rPr>
              <a:t>Going to brief and entertaining lessons on what cigarette smoke does to the body.</a:t>
            </a:r>
          </a:p>
          <a:p>
            <a:pPr algn="just">
              <a:lnSpc>
                <a:spcPts val="1014"/>
              </a:lnSpc>
            </a:pPr>
            <a:r>
              <a:rPr lang="en-US" sz="930" b="1" i="1" dirty="0">
                <a:solidFill>
                  <a:srgbClr val="FFFFFF"/>
                </a:solidFill>
                <a:latin typeface="Alice"/>
                <a:ea typeface="Alice"/>
                <a:cs typeface="Alice"/>
                <a:sym typeface="Alice"/>
              </a:rPr>
              <a:t>Draw up a plan to quit</a:t>
            </a:r>
          </a:p>
          <a:p>
            <a:pPr algn="just">
              <a:lnSpc>
                <a:spcPts val="1014"/>
              </a:lnSpc>
            </a:pPr>
            <a:r>
              <a:rPr lang="en-US" sz="930" dirty="0">
                <a:solidFill>
                  <a:srgbClr val="FFFFFF"/>
                </a:solidFill>
                <a:latin typeface="Alice"/>
                <a:ea typeface="Alice"/>
                <a:cs typeface="Alice"/>
                <a:sym typeface="Alice"/>
              </a:rPr>
              <a:t>Identifying reasons for quitting and establishing realistic milestones.</a:t>
            </a:r>
          </a:p>
          <a:p>
            <a:pPr algn="just">
              <a:lnSpc>
                <a:spcPts val="1014"/>
              </a:lnSpc>
            </a:pPr>
            <a:r>
              <a:rPr lang="en-US" sz="930" b="1" i="1" dirty="0">
                <a:solidFill>
                  <a:srgbClr val="FFFFFF"/>
                </a:solidFill>
                <a:latin typeface="Alice"/>
                <a:ea typeface="Alice"/>
                <a:cs typeface="Alice"/>
                <a:sym typeface="Alice"/>
              </a:rPr>
              <a:t>Manage nicotine cravings</a:t>
            </a:r>
          </a:p>
          <a:p>
            <a:pPr algn="just">
              <a:lnSpc>
                <a:spcPts val="1014"/>
              </a:lnSpc>
            </a:pPr>
            <a:r>
              <a:rPr lang="en-US" sz="930" dirty="0">
                <a:solidFill>
                  <a:srgbClr val="FFFFFF"/>
                </a:solidFill>
                <a:latin typeface="Alice"/>
                <a:ea typeface="Alice"/>
                <a:cs typeface="Alice"/>
                <a:sym typeface="Alice"/>
              </a:rPr>
              <a:t>Determine distraction techniques and review/consult treatment with a qualified adviser.</a:t>
            </a:r>
          </a:p>
          <a:p>
            <a:pPr algn="just">
              <a:lnSpc>
                <a:spcPts val="1014"/>
              </a:lnSpc>
            </a:pPr>
            <a:r>
              <a:rPr lang="en-US" sz="930" b="1" i="1" dirty="0">
                <a:solidFill>
                  <a:srgbClr val="FFFFFF"/>
                </a:solidFill>
                <a:latin typeface="Alice"/>
                <a:ea typeface="Alice"/>
                <a:cs typeface="Alice"/>
                <a:sym typeface="Alice"/>
              </a:rPr>
              <a:t>Develop a support circle of people</a:t>
            </a:r>
          </a:p>
          <a:p>
            <a:pPr algn="just">
              <a:lnSpc>
                <a:spcPts val="1014"/>
              </a:lnSpc>
            </a:pPr>
            <a:r>
              <a:rPr lang="en-US" sz="930" dirty="0">
                <a:solidFill>
                  <a:srgbClr val="FFFFFF"/>
                </a:solidFill>
                <a:latin typeface="Alice"/>
                <a:ea typeface="Alice"/>
                <a:cs typeface="Alice"/>
                <a:sym typeface="Alice"/>
              </a:rPr>
              <a:t>Involving trusted friends, family members or other participants.</a:t>
            </a:r>
          </a:p>
          <a:p>
            <a:pPr algn="just">
              <a:lnSpc>
                <a:spcPts val="1014"/>
              </a:lnSpc>
            </a:pPr>
            <a:r>
              <a:rPr lang="en-US" sz="930" b="1" i="1" dirty="0">
                <a:solidFill>
                  <a:srgbClr val="FFFFFF"/>
                </a:solidFill>
                <a:latin typeface="Alice"/>
                <a:ea typeface="Alice"/>
                <a:cs typeface="Alice"/>
                <a:sym typeface="Alice"/>
              </a:rPr>
              <a:t>Celebrate progress</a:t>
            </a:r>
          </a:p>
          <a:p>
            <a:pPr algn="just">
              <a:lnSpc>
                <a:spcPts val="1014"/>
              </a:lnSpc>
            </a:pPr>
            <a:r>
              <a:rPr lang="en-US" sz="930" dirty="0">
                <a:solidFill>
                  <a:srgbClr val="FFFFFF"/>
                </a:solidFill>
                <a:latin typeface="Alice"/>
                <a:ea typeface="Alice"/>
                <a:cs typeface="Alice"/>
                <a:sym typeface="Alice"/>
              </a:rPr>
              <a:t>Keeping track of a milestone for each week without smoking recorded, and reviewing personal successes with each week and cigarettes are not used.</a:t>
            </a:r>
          </a:p>
          <a:p>
            <a:pPr algn="ctr">
              <a:lnSpc>
                <a:spcPts val="1084"/>
              </a:lnSpc>
            </a:pPr>
            <a:r>
              <a:rPr lang="en-US" sz="995" b="1" dirty="0">
                <a:solidFill>
                  <a:srgbClr val="FFFFFF"/>
                </a:solidFill>
                <a:latin typeface="Alice"/>
                <a:ea typeface="Alice"/>
                <a:cs typeface="Alice"/>
                <a:sym typeface="Alice"/>
              </a:rPr>
              <a:t>Benefits</a:t>
            </a:r>
          </a:p>
          <a:p>
            <a:pPr algn="just">
              <a:lnSpc>
                <a:spcPts val="1014"/>
              </a:lnSpc>
            </a:pPr>
            <a:r>
              <a:rPr lang="en-US" sz="930" dirty="0">
                <a:solidFill>
                  <a:srgbClr val="FFFFFF"/>
                </a:solidFill>
                <a:latin typeface="Alice"/>
                <a:ea typeface="Alice"/>
                <a:cs typeface="Alice"/>
                <a:sym typeface="Alice"/>
              </a:rPr>
              <a:t>The benefits of quitting smoking diminish the potential for exposure to toxic substances and provide a decrease in the risk for future serious diseases. In addition, leaving cigarettes behind saves money for the home and prevents others from being exposed to cigarette smoke (Semple et al., 2022). Effective craving management can boost the individual's confidence in self-belief and promote positive coping mechanisms.</a:t>
            </a:r>
          </a:p>
        </p:txBody>
      </p:sp>
      <p:sp>
        <p:nvSpPr>
          <p:cNvPr id="9" name="TextBox 9"/>
          <p:cNvSpPr txBox="1"/>
          <p:nvPr/>
        </p:nvSpPr>
        <p:spPr>
          <a:xfrm>
            <a:off x="3727316" y="6201523"/>
            <a:ext cx="4688026" cy="654025"/>
          </a:xfrm>
          <a:prstGeom prst="rect">
            <a:avLst/>
          </a:prstGeom>
        </p:spPr>
        <p:txBody>
          <a:bodyPr lIns="0" tIns="0" rIns="0" bIns="0" rtlCol="0" anchor="t">
            <a:spAutoFit/>
          </a:bodyPr>
          <a:lstStyle/>
          <a:p>
            <a:pPr algn="ctr">
              <a:lnSpc>
                <a:spcPts val="1084"/>
              </a:lnSpc>
            </a:pPr>
            <a:r>
              <a:rPr lang="en-US" sz="995" dirty="0">
                <a:solidFill>
                  <a:srgbClr val="FFFFFF"/>
                </a:solidFill>
                <a:latin typeface="Alice"/>
                <a:ea typeface="Alice"/>
                <a:cs typeface="Alice"/>
                <a:sym typeface="Alice"/>
              </a:rPr>
              <a:t>References</a:t>
            </a:r>
          </a:p>
          <a:p>
            <a:pPr algn="just">
              <a:lnSpc>
                <a:spcPts val="769"/>
              </a:lnSpc>
            </a:pPr>
            <a:r>
              <a:rPr lang="en-US" sz="706" dirty="0">
                <a:solidFill>
                  <a:srgbClr val="FFFFFF"/>
                </a:solidFill>
                <a:latin typeface="Alice"/>
                <a:ea typeface="Alice"/>
                <a:cs typeface="Alice"/>
                <a:sym typeface="Alice"/>
              </a:rPr>
              <a:t>Cancer Research UK (2019). Smoking and cancer. [online] Cancer Research UK. Available at: </a:t>
            </a:r>
            <a:r>
              <a:rPr lang="en-US" sz="706" u="sng" dirty="0">
                <a:solidFill>
                  <a:srgbClr val="FFFFFF"/>
                </a:solidFill>
                <a:latin typeface="Alice"/>
                <a:ea typeface="Alice"/>
                <a:cs typeface="Alice"/>
                <a:sym typeface="Alice"/>
                <a:hlinkClick r:id="rId7" tooltip="https://www.cancerresearchuk.org/about-cancer/causes-of-cancer/smoking-and-cancer"/>
              </a:rPr>
              <a:t>https://www.cancerresearchuk.org/about-cancer/causes-of-cancer/smoking-and-cancer</a:t>
            </a:r>
            <a:r>
              <a:rPr lang="en-US" sz="706" dirty="0">
                <a:solidFill>
                  <a:srgbClr val="FFFFFF"/>
                </a:solidFill>
                <a:latin typeface="Alice"/>
                <a:ea typeface="Alice"/>
                <a:cs typeface="Alice"/>
                <a:sym typeface="Alice"/>
              </a:rPr>
              <a:t> [Accessed 19 Oct. 2026].</a:t>
            </a:r>
          </a:p>
          <a:p>
            <a:pPr algn="just">
              <a:lnSpc>
                <a:spcPts val="769"/>
              </a:lnSpc>
            </a:pPr>
            <a:r>
              <a:rPr lang="en-US" sz="706" dirty="0">
                <a:solidFill>
                  <a:srgbClr val="FFFFFF"/>
                </a:solidFill>
                <a:latin typeface="Alice"/>
                <a:ea typeface="Alice"/>
                <a:cs typeface="Alice"/>
                <a:sym typeface="Alice"/>
              </a:rPr>
              <a:t>Semple, S., Dobson, R., O’Donnell, R., Abidin, E.Z., </a:t>
            </a:r>
            <a:r>
              <a:rPr lang="en-US" sz="706" dirty="0" err="1">
                <a:solidFill>
                  <a:srgbClr val="FFFFFF"/>
                </a:solidFill>
                <a:latin typeface="Alice"/>
                <a:ea typeface="Alice"/>
                <a:cs typeface="Alice"/>
                <a:sym typeface="Alice"/>
              </a:rPr>
              <a:t>Tigova</a:t>
            </a:r>
            <a:r>
              <a:rPr lang="en-US" sz="706" dirty="0">
                <a:solidFill>
                  <a:srgbClr val="FFFFFF"/>
                </a:solidFill>
                <a:latin typeface="Alice"/>
                <a:ea typeface="Alice"/>
                <a:cs typeface="Alice"/>
                <a:sym typeface="Alice"/>
              </a:rPr>
              <a:t>, O., Okello, G. and Fernández, E. (2022). Smoke-free spaces: A decade of progress, a need for more? Tobacco Control, [online] 31(2), pp.250–256. </a:t>
            </a:r>
            <a:r>
              <a:rPr lang="en-US" sz="706" u="sng" dirty="0">
                <a:solidFill>
                  <a:srgbClr val="FFFFFF"/>
                </a:solidFill>
                <a:latin typeface="Alice"/>
                <a:ea typeface="Alice"/>
                <a:cs typeface="Alice"/>
                <a:sym typeface="Alice"/>
                <a:hlinkClick r:id="rId8" tooltip="https://doi.org/10.1136/tobaccocontrol-2021-056556"/>
              </a:rPr>
              <a:t>https://doi.org/10.1136/tobaccocontrol-2021-056556</a:t>
            </a:r>
            <a:r>
              <a:rPr lang="en-US" sz="706" dirty="0">
                <a:solidFill>
                  <a:srgbClr val="FFFFFF"/>
                </a:solidFill>
                <a:latin typeface="Alice"/>
                <a:ea typeface="Alice"/>
                <a:cs typeface="Alice"/>
                <a:sym typeface="Alice"/>
              </a:rPr>
              <a:t>.</a:t>
            </a:r>
          </a:p>
        </p:txBody>
      </p:sp>
    </p:spTree>
    <p:extLst>
      <p:ext uri="{BB962C8B-B14F-4D97-AF65-F5344CB8AC3E}">
        <p14:creationId xmlns:p14="http://schemas.microsoft.com/office/powerpoint/2010/main" val="2766938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957664" y="350"/>
            <a:ext cx="1670158" cy="6860477"/>
          </a:xfrm>
          <a:custGeom>
            <a:avLst/>
            <a:gdLst/>
            <a:ahLst/>
            <a:cxnLst/>
            <a:rect l="l" t="t" r="r" b="b"/>
            <a:pathLst>
              <a:path w="5205325" h="21381818">
                <a:moveTo>
                  <a:pt x="0" y="0"/>
                </a:moveTo>
                <a:lnTo>
                  <a:pt x="5205325" y="0"/>
                </a:lnTo>
                <a:lnTo>
                  <a:pt x="5205325" y="21381818"/>
                </a:lnTo>
                <a:lnTo>
                  <a:pt x="0" y="21381818"/>
                </a:lnTo>
                <a:lnTo>
                  <a:pt x="0" y="0"/>
                </a:lnTo>
                <a:close/>
              </a:path>
            </a:pathLst>
          </a:custGeom>
          <a:blipFill>
            <a:blip r:embed="rId2"/>
            <a:stretch>
              <a:fillRect l="-92918" r="-217849"/>
            </a:stretch>
          </a:blipFill>
        </p:spPr>
        <p:txBody>
          <a:bodyPr/>
          <a:lstStyle/>
          <a:p>
            <a:endParaRPr lang="en-IN"/>
          </a:p>
        </p:txBody>
      </p:sp>
      <p:sp>
        <p:nvSpPr>
          <p:cNvPr id="3" name="Freeform 3"/>
          <p:cNvSpPr/>
          <p:nvPr/>
        </p:nvSpPr>
        <p:spPr>
          <a:xfrm>
            <a:off x="7654871" y="2017265"/>
            <a:ext cx="491551" cy="491551"/>
          </a:xfrm>
          <a:custGeom>
            <a:avLst/>
            <a:gdLst/>
            <a:ahLst/>
            <a:cxnLst/>
            <a:rect l="l" t="t" r="r" b="b"/>
            <a:pathLst>
              <a:path w="1532000" h="1532000">
                <a:moveTo>
                  <a:pt x="0" y="0"/>
                </a:moveTo>
                <a:lnTo>
                  <a:pt x="1532000" y="0"/>
                </a:lnTo>
                <a:lnTo>
                  <a:pt x="1532000" y="1532000"/>
                </a:lnTo>
                <a:lnTo>
                  <a:pt x="0" y="15320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4" name="Freeform 4"/>
          <p:cNvSpPr/>
          <p:nvPr/>
        </p:nvSpPr>
        <p:spPr>
          <a:xfrm>
            <a:off x="7849138" y="1421173"/>
            <a:ext cx="377041" cy="377041"/>
          </a:xfrm>
          <a:custGeom>
            <a:avLst/>
            <a:gdLst/>
            <a:ahLst/>
            <a:cxnLst/>
            <a:rect l="l" t="t" r="r" b="b"/>
            <a:pathLst>
              <a:path w="1175112" h="1175112">
                <a:moveTo>
                  <a:pt x="0" y="0"/>
                </a:moveTo>
                <a:lnTo>
                  <a:pt x="1175112" y="0"/>
                </a:lnTo>
                <a:lnTo>
                  <a:pt x="1175112" y="1175113"/>
                </a:lnTo>
                <a:lnTo>
                  <a:pt x="0" y="117511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5" name="Freeform 5"/>
          <p:cNvSpPr/>
          <p:nvPr/>
        </p:nvSpPr>
        <p:spPr>
          <a:xfrm>
            <a:off x="8037658" y="932482"/>
            <a:ext cx="268278" cy="268278"/>
          </a:xfrm>
          <a:custGeom>
            <a:avLst/>
            <a:gdLst/>
            <a:ahLst/>
            <a:cxnLst/>
            <a:rect l="l" t="t" r="r" b="b"/>
            <a:pathLst>
              <a:path w="836133" h="836133">
                <a:moveTo>
                  <a:pt x="0" y="0"/>
                </a:moveTo>
                <a:lnTo>
                  <a:pt x="836133" y="0"/>
                </a:lnTo>
                <a:lnTo>
                  <a:pt x="836133" y="836134"/>
                </a:lnTo>
                <a:lnTo>
                  <a:pt x="0" y="83613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a:p>
        </p:txBody>
      </p:sp>
      <p:sp>
        <p:nvSpPr>
          <p:cNvPr id="6" name="Freeform 6"/>
          <p:cNvSpPr/>
          <p:nvPr/>
        </p:nvSpPr>
        <p:spPr>
          <a:xfrm>
            <a:off x="6511636" y="1200760"/>
            <a:ext cx="2008909" cy="2412298"/>
          </a:xfrm>
          <a:custGeom>
            <a:avLst/>
            <a:gdLst/>
            <a:ahLst/>
            <a:cxnLst/>
            <a:rect l="l" t="t" r="r" b="b"/>
            <a:pathLst>
              <a:path w="5766915" h="7143633">
                <a:moveTo>
                  <a:pt x="0" y="0"/>
                </a:moveTo>
                <a:lnTo>
                  <a:pt x="5766915" y="0"/>
                </a:lnTo>
                <a:lnTo>
                  <a:pt x="5766915" y="7143633"/>
                </a:lnTo>
                <a:lnTo>
                  <a:pt x="0" y="7143633"/>
                </a:lnTo>
                <a:lnTo>
                  <a:pt x="0" y="0"/>
                </a:lnTo>
                <a:close/>
              </a:path>
            </a:pathLst>
          </a:custGeom>
          <a:blipFill>
            <a:blip r:embed="rId4"/>
            <a:stretch>
              <a:fillRect/>
            </a:stretch>
          </a:blipFill>
        </p:spPr>
        <p:txBody>
          <a:bodyPr/>
          <a:lstStyle/>
          <a:p>
            <a:endParaRPr lang="en-IN"/>
          </a:p>
        </p:txBody>
      </p:sp>
      <p:sp>
        <p:nvSpPr>
          <p:cNvPr id="7" name="Freeform 7"/>
          <p:cNvSpPr/>
          <p:nvPr/>
        </p:nvSpPr>
        <p:spPr>
          <a:xfrm>
            <a:off x="6511637" y="3704344"/>
            <a:ext cx="2008909" cy="2211545"/>
          </a:xfrm>
          <a:custGeom>
            <a:avLst/>
            <a:gdLst/>
            <a:ahLst/>
            <a:cxnLst/>
            <a:rect l="l" t="t" r="r" b="b"/>
            <a:pathLst>
              <a:path w="5752021" h="5740283">
                <a:moveTo>
                  <a:pt x="0" y="0"/>
                </a:moveTo>
                <a:lnTo>
                  <a:pt x="5752021" y="0"/>
                </a:lnTo>
                <a:lnTo>
                  <a:pt x="5752021" y="5740282"/>
                </a:lnTo>
                <a:lnTo>
                  <a:pt x="0" y="5740282"/>
                </a:lnTo>
                <a:lnTo>
                  <a:pt x="0" y="0"/>
                </a:lnTo>
                <a:close/>
              </a:path>
            </a:pathLst>
          </a:custGeom>
          <a:blipFill>
            <a:blip r:embed="rId5"/>
            <a:stretch>
              <a:fillRect/>
            </a:stretch>
          </a:blipFill>
        </p:spPr>
        <p:txBody>
          <a:bodyPr/>
          <a:lstStyle/>
          <a:p>
            <a:endParaRPr lang="en-IN"/>
          </a:p>
        </p:txBody>
      </p:sp>
      <p:sp>
        <p:nvSpPr>
          <p:cNvPr id="8" name="TextBox 8"/>
          <p:cNvSpPr txBox="1"/>
          <p:nvPr/>
        </p:nvSpPr>
        <p:spPr>
          <a:xfrm>
            <a:off x="3774014" y="95170"/>
            <a:ext cx="4655777" cy="1038746"/>
          </a:xfrm>
          <a:prstGeom prst="rect">
            <a:avLst/>
          </a:prstGeom>
        </p:spPr>
        <p:txBody>
          <a:bodyPr lIns="0" tIns="0" rIns="0" bIns="0" rtlCol="0" anchor="t">
            <a:spAutoFit/>
          </a:bodyPr>
          <a:lstStyle/>
          <a:p>
            <a:pPr algn="ctr">
              <a:lnSpc>
                <a:spcPts val="2695"/>
              </a:lnSpc>
            </a:pPr>
            <a:r>
              <a:rPr lang="en-US" sz="1925">
                <a:solidFill>
                  <a:srgbClr val="005071"/>
                </a:solidFill>
                <a:latin typeface="Anton"/>
                <a:ea typeface="Anton"/>
                <a:cs typeface="Anton"/>
                <a:sym typeface="Anton"/>
              </a:rPr>
              <a:t>SLOGAN</a:t>
            </a:r>
          </a:p>
          <a:p>
            <a:pPr algn="ctr">
              <a:lnSpc>
                <a:spcPts val="2695"/>
              </a:lnSpc>
              <a:spcBef>
                <a:spcPct val="0"/>
              </a:spcBef>
            </a:pPr>
            <a:r>
              <a:rPr lang="en-US" sz="1925">
                <a:solidFill>
                  <a:srgbClr val="005071"/>
                </a:solidFill>
                <a:latin typeface="Anton"/>
                <a:ea typeface="Anton"/>
                <a:cs typeface="Anton"/>
                <a:sym typeface="Anton"/>
              </a:rPr>
              <a:t>WhETHER OR NOT YOU SMOKE IS UP TO YOU, NOT THE CIGARETTE</a:t>
            </a:r>
          </a:p>
        </p:txBody>
      </p:sp>
      <p:sp>
        <p:nvSpPr>
          <p:cNvPr id="9" name="TextBox 9"/>
          <p:cNvSpPr txBox="1"/>
          <p:nvPr/>
        </p:nvSpPr>
        <p:spPr>
          <a:xfrm>
            <a:off x="3403600" y="1157974"/>
            <a:ext cx="3051989" cy="4744889"/>
          </a:xfrm>
          <a:prstGeom prst="rect">
            <a:avLst/>
          </a:prstGeom>
        </p:spPr>
        <p:txBody>
          <a:bodyPr wrap="square" lIns="0" tIns="0" rIns="0" bIns="0" rtlCol="0" anchor="t">
            <a:spAutoFit/>
          </a:bodyPr>
          <a:lstStyle/>
          <a:p>
            <a:pPr algn="ctr">
              <a:lnSpc>
                <a:spcPts val="1460"/>
              </a:lnSpc>
            </a:pPr>
            <a:r>
              <a:rPr lang="en-US" sz="834" b="1" dirty="0">
                <a:solidFill>
                  <a:srgbClr val="000000"/>
                </a:solidFill>
                <a:latin typeface="Oswald Bold"/>
                <a:ea typeface="Oswald Bold"/>
                <a:cs typeface="Oswald Bold"/>
                <a:sym typeface="Oswald Bold"/>
              </a:rPr>
              <a:t>Focus</a:t>
            </a:r>
          </a:p>
          <a:p>
            <a:pPr>
              <a:lnSpc>
                <a:spcPts val="1347"/>
              </a:lnSpc>
            </a:pPr>
            <a:r>
              <a:rPr lang="en-US" sz="770" dirty="0">
                <a:solidFill>
                  <a:srgbClr val="000000"/>
                </a:solidFill>
                <a:latin typeface="Oswald"/>
                <a:ea typeface="Oswald"/>
                <a:cs typeface="Oswald"/>
                <a:sym typeface="Oswald"/>
              </a:rPr>
              <a:t>Cigarette smoking can become a part of daily routines and smoking cessation can be difficult. This campaign aims to help London adults (ages 18-50) take charge of their habits. The NHS gives free advice and guidance on how to get ready to quit smoking and suitable support (NHS, 2020). Identifying these triggers is a key first step to a permanent solution. </a:t>
            </a:r>
          </a:p>
          <a:p>
            <a:pPr algn="ctr">
              <a:lnSpc>
                <a:spcPts val="1460"/>
              </a:lnSpc>
            </a:pPr>
            <a:r>
              <a:rPr lang="en-US" sz="834" b="1" dirty="0">
                <a:solidFill>
                  <a:srgbClr val="000000"/>
                </a:solidFill>
                <a:latin typeface="Oswald"/>
                <a:ea typeface="Oswald"/>
                <a:cs typeface="Oswald"/>
                <a:sym typeface="Oswald"/>
              </a:rPr>
              <a:t>Activities</a:t>
            </a:r>
          </a:p>
          <a:p>
            <a:pPr>
              <a:lnSpc>
                <a:spcPts val="1347"/>
              </a:lnSpc>
            </a:pPr>
            <a:r>
              <a:rPr lang="en-US" sz="770" b="1" i="1" dirty="0">
                <a:solidFill>
                  <a:srgbClr val="000000"/>
                </a:solidFill>
                <a:latin typeface="Oswald"/>
                <a:ea typeface="Oswald"/>
                <a:cs typeface="Oswald"/>
                <a:sym typeface="Oswald"/>
              </a:rPr>
              <a:t>Trigger identification</a:t>
            </a:r>
          </a:p>
          <a:p>
            <a:pPr>
              <a:lnSpc>
                <a:spcPts val="1347"/>
              </a:lnSpc>
            </a:pPr>
            <a:r>
              <a:rPr lang="en-US" sz="770" dirty="0">
                <a:solidFill>
                  <a:srgbClr val="000000"/>
                </a:solidFill>
                <a:latin typeface="Oswald"/>
                <a:ea typeface="Oswald"/>
                <a:cs typeface="Oswald"/>
                <a:sym typeface="Oswald"/>
              </a:rPr>
              <a:t>Recording when, where and why cigarette cravings occur.</a:t>
            </a:r>
          </a:p>
          <a:p>
            <a:pPr>
              <a:lnSpc>
                <a:spcPts val="1347"/>
              </a:lnSpc>
            </a:pPr>
            <a:r>
              <a:rPr lang="en-US" sz="770" b="1" i="1" dirty="0">
                <a:solidFill>
                  <a:srgbClr val="000000"/>
                </a:solidFill>
                <a:latin typeface="Oswald"/>
                <a:ea typeface="Oswald"/>
                <a:cs typeface="Oswald"/>
                <a:sym typeface="Oswald"/>
              </a:rPr>
              <a:t>Personal quit plans</a:t>
            </a:r>
          </a:p>
          <a:p>
            <a:pPr>
              <a:lnSpc>
                <a:spcPts val="1347"/>
              </a:lnSpc>
            </a:pPr>
            <a:r>
              <a:rPr lang="en-US" sz="770" dirty="0">
                <a:solidFill>
                  <a:srgbClr val="000000"/>
                </a:solidFill>
                <a:latin typeface="Oswald"/>
                <a:ea typeface="Oswald"/>
                <a:cs typeface="Oswald"/>
                <a:sym typeface="Oswald"/>
              </a:rPr>
              <a:t>Set up attainable goals and pick a quit date.</a:t>
            </a:r>
          </a:p>
          <a:p>
            <a:pPr>
              <a:lnSpc>
                <a:spcPts val="1347"/>
              </a:lnSpc>
            </a:pPr>
            <a:r>
              <a:rPr lang="en-US" sz="770" b="1" i="1" dirty="0">
                <a:solidFill>
                  <a:srgbClr val="000000"/>
                </a:solidFill>
                <a:latin typeface="Oswald"/>
                <a:ea typeface="Oswald"/>
                <a:cs typeface="Oswald"/>
                <a:sym typeface="Oswald"/>
              </a:rPr>
              <a:t>Management practice</a:t>
            </a:r>
          </a:p>
          <a:p>
            <a:pPr>
              <a:lnSpc>
                <a:spcPts val="1347"/>
              </a:lnSpc>
            </a:pPr>
            <a:r>
              <a:rPr lang="en-US" sz="770" dirty="0">
                <a:solidFill>
                  <a:srgbClr val="000000"/>
                </a:solidFill>
                <a:latin typeface="Oswald"/>
                <a:ea typeface="Oswald"/>
                <a:cs typeface="Oswald"/>
                <a:sym typeface="Oswald"/>
              </a:rPr>
              <a:t>Knowing how to distract oneself and find other ways to react when they get stressed.</a:t>
            </a:r>
          </a:p>
          <a:p>
            <a:pPr>
              <a:lnSpc>
                <a:spcPts val="1347"/>
              </a:lnSpc>
            </a:pPr>
            <a:r>
              <a:rPr lang="en-US" sz="770" b="1" i="1" dirty="0">
                <a:solidFill>
                  <a:srgbClr val="000000"/>
                </a:solidFill>
                <a:latin typeface="Oswald"/>
                <a:ea typeface="Oswald"/>
                <a:cs typeface="Oswald"/>
                <a:sym typeface="Oswald"/>
              </a:rPr>
              <a:t>Support consultations</a:t>
            </a:r>
          </a:p>
          <a:p>
            <a:pPr>
              <a:lnSpc>
                <a:spcPts val="1347"/>
              </a:lnSpc>
            </a:pPr>
            <a:r>
              <a:rPr lang="en-US" sz="770" dirty="0">
                <a:solidFill>
                  <a:srgbClr val="000000"/>
                </a:solidFill>
                <a:latin typeface="Oswald"/>
                <a:ea typeface="Oswald"/>
                <a:cs typeface="Oswald"/>
                <a:sym typeface="Oswald"/>
              </a:rPr>
              <a:t>Researching local resources to help with quitting, and the right treatment to take.</a:t>
            </a:r>
          </a:p>
          <a:p>
            <a:pPr>
              <a:lnSpc>
                <a:spcPts val="1347"/>
              </a:lnSpc>
            </a:pPr>
            <a:r>
              <a:rPr lang="en-US" sz="770" b="1" i="1" dirty="0">
                <a:solidFill>
                  <a:srgbClr val="000000"/>
                </a:solidFill>
                <a:latin typeface="Oswald"/>
                <a:ea typeface="Oswald"/>
                <a:cs typeface="Oswald"/>
                <a:sym typeface="Oswald"/>
              </a:rPr>
              <a:t>Weekly progress reviews</a:t>
            </a:r>
          </a:p>
          <a:p>
            <a:pPr>
              <a:lnSpc>
                <a:spcPts val="1347"/>
              </a:lnSpc>
            </a:pPr>
            <a:r>
              <a:rPr lang="en-US" sz="770" dirty="0">
                <a:solidFill>
                  <a:srgbClr val="000000"/>
                </a:solidFill>
                <a:latin typeface="Oswald"/>
                <a:ea typeface="Oswald"/>
                <a:cs typeface="Oswald"/>
                <a:sym typeface="Oswald"/>
              </a:rPr>
              <a:t>Having discussions about problems, identifying improvements and modifying personal plans.</a:t>
            </a:r>
          </a:p>
          <a:p>
            <a:pPr algn="ctr">
              <a:lnSpc>
                <a:spcPts val="1460"/>
              </a:lnSpc>
            </a:pPr>
            <a:r>
              <a:rPr lang="en-US" sz="834" b="1" dirty="0">
                <a:solidFill>
                  <a:srgbClr val="000000"/>
                </a:solidFill>
                <a:latin typeface="Oswald"/>
                <a:ea typeface="Oswald"/>
                <a:cs typeface="Oswald"/>
                <a:sym typeface="Oswald"/>
              </a:rPr>
              <a:t>Benefits</a:t>
            </a:r>
          </a:p>
          <a:p>
            <a:pPr>
              <a:lnSpc>
                <a:spcPts val="1347"/>
              </a:lnSpc>
            </a:pPr>
            <a:r>
              <a:rPr lang="en-US" sz="770" dirty="0">
                <a:solidFill>
                  <a:srgbClr val="000000"/>
                </a:solidFill>
                <a:latin typeface="Oswald"/>
                <a:ea typeface="Oswald"/>
                <a:cs typeface="Oswald"/>
                <a:sym typeface="Oswald"/>
              </a:rPr>
              <a:t>If a person stops, he or she is less likely to be exposed to the harmful chemicals found in cigarettes and will have a decrease in the chance of developing serious diseases. Second-hand smoke is harmful to other people, and they can be protected from it by living in a smoke-free home (</a:t>
            </a:r>
            <a:r>
              <a:rPr lang="en-US" sz="770" dirty="0" err="1">
                <a:solidFill>
                  <a:srgbClr val="000000"/>
                </a:solidFill>
                <a:latin typeface="Oswald"/>
                <a:ea typeface="Oswald"/>
                <a:cs typeface="Oswald"/>
                <a:sym typeface="Oswald"/>
              </a:rPr>
              <a:t>Possenti</a:t>
            </a:r>
            <a:r>
              <a:rPr lang="en-US" sz="770" dirty="0">
                <a:solidFill>
                  <a:srgbClr val="000000"/>
                </a:solidFill>
                <a:latin typeface="Oswald"/>
                <a:ea typeface="Oswald"/>
                <a:cs typeface="Oswald"/>
                <a:sym typeface="Oswald"/>
              </a:rPr>
              <a:t> et al., 2024). Improving healthy responses to stress may increase confidence, self-management skills.</a:t>
            </a:r>
          </a:p>
        </p:txBody>
      </p:sp>
      <p:sp>
        <p:nvSpPr>
          <p:cNvPr id="10" name="TextBox 10"/>
          <p:cNvSpPr txBox="1"/>
          <p:nvPr/>
        </p:nvSpPr>
        <p:spPr>
          <a:xfrm>
            <a:off x="3403600" y="5915889"/>
            <a:ext cx="5021412" cy="897682"/>
          </a:xfrm>
          <a:prstGeom prst="rect">
            <a:avLst/>
          </a:prstGeom>
        </p:spPr>
        <p:txBody>
          <a:bodyPr wrap="square" lIns="0" tIns="0" rIns="0" bIns="0" rtlCol="0" anchor="t">
            <a:spAutoFit/>
          </a:bodyPr>
          <a:lstStyle/>
          <a:p>
            <a:pPr algn="ctr">
              <a:lnSpc>
                <a:spcPts val="1460"/>
              </a:lnSpc>
            </a:pPr>
            <a:r>
              <a:rPr lang="en-US" sz="800" b="1" dirty="0">
                <a:solidFill>
                  <a:srgbClr val="000000"/>
                </a:solidFill>
                <a:latin typeface="Oswald Bold"/>
                <a:ea typeface="Oswald Bold"/>
                <a:cs typeface="Oswald Bold"/>
                <a:sym typeface="Oswald Bold"/>
              </a:rPr>
              <a:t>References</a:t>
            </a:r>
          </a:p>
          <a:p>
            <a:pPr>
              <a:lnSpc>
                <a:spcPts val="1123"/>
              </a:lnSpc>
            </a:pPr>
            <a:r>
              <a:rPr lang="en-US" sz="600" dirty="0">
                <a:solidFill>
                  <a:srgbClr val="000000"/>
                </a:solidFill>
                <a:latin typeface="Oswald"/>
                <a:ea typeface="Oswald"/>
                <a:cs typeface="Oswald"/>
                <a:sym typeface="Oswald"/>
              </a:rPr>
              <a:t>NHS (2020). Quit smoking - better health. [online] NHS.UK. Available at: </a:t>
            </a:r>
            <a:r>
              <a:rPr lang="en-US" sz="600" u="sng" dirty="0">
                <a:solidFill>
                  <a:srgbClr val="000000"/>
                </a:solidFill>
                <a:latin typeface="Oswald"/>
                <a:ea typeface="Oswald"/>
                <a:cs typeface="Oswald"/>
                <a:sym typeface="Oswald"/>
                <a:hlinkClick r:id="rId6" tooltip="https://www.nhs.uk/better-health/quit-smoking/"/>
              </a:rPr>
              <a:t>https://www.nhs.uk/better-health/quit-smoking/</a:t>
            </a:r>
            <a:r>
              <a:rPr lang="en-US" sz="600" dirty="0">
                <a:solidFill>
                  <a:srgbClr val="000000"/>
                </a:solidFill>
                <a:latin typeface="Oswald"/>
                <a:ea typeface="Oswald"/>
                <a:cs typeface="Oswald"/>
                <a:sym typeface="Oswald"/>
              </a:rPr>
              <a:t> [Accessed 18 Oct. 2026].</a:t>
            </a:r>
          </a:p>
          <a:p>
            <a:pPr>
              <a:lnSpc>
                <a:spcPts val="1123"/>
              </a:lnSpc>
            </a:pPr>
            <a:r>
              <a:rPr lang="en-US" sz="600" dirty="0" err="1">
                <a:solidFill>
                  <a:srgbClr val="000000"/>
                </a:solidFill>
                <a:latin typeface="Oswald"/>
                <a:ea typeface="Oswald"/>
                <a:cs typeface="Oswald"/>
                <a:sym typeface="Oswald"/>
              </a:rPr>
              <a:t>Possenti</a:t>
            </a:r>
            <a:r>
              <a:rPr lang="en-US" sz="600" dirty="0">
                <a:solidFill>
                  <a:srgbClr val="000000"/>
                </a:solidFill>
                <a:latin typeface="Oswald"/>
                <a:ea typeface="Oswald"/>
                <a:cs typeface="Oswald"/>
                <a:sym typeface="Oswald"/>
              </a:rPr>
              <a:t>, I., Gallus, S., Lugo, A., López, A.M., Carreras, G., Fernández-</a:t>
            </a:r>
            <a:r>
              <a:rPr lang="en-US" sz="600" dirty="0" err="1">
                <a:solidFill>
                  <a:srgbClr val="000000"/>
                </a:solidFill>
                <a:latin typeface="Oswald"/>
                <a:ea typeface="Oswald"/>
                <a:cs typeface="Oswald"/>
                <a:sym typeface="Oswald"/>
              </a:rPr>
              <a:t>Megina</a:t>
            </a:r>
            <a:r>
              <a:rPr lang="en-US" sz="600" dirty="0">
                <a:solidFill>
                  <a:srgbClr val="000000"/>
                </a:solidFill>
                <a:latin typeface="Oswald"/>
                <a:ea typeface="Oswald"/>
                <a:cs typeface="Oswald"/>
                <a:sym typeface="Oswald"/>
              </a:rPr>
              <a:t>, R., González-</a:t>
            </a:r>
            <a:r>
              <a:rPr lang="en-US" sz="600" dirty="0" err="1">
                <a:solidFill>
                  <a:srgbClr val="000000"/>
                </a:solidFill>
                <a:latin typeface="Oswald"/>
                <a:ea typeface="Oswald"/>
                <a:cs typeface="Oswald"/>
                <a:sym typeface="Oswald"/>
              </a:rPr>
              <a:t>Marrón</a:t>
            </a:r>
            <a:r>
              <a:rPr lang="en-US" sz="600" dirty="0">
                <a:solidFill>
                  <a:srgbClr val="000000"/>
                </a:solidFill>
                <a:latin typeface="Oswald"/>
                <a:ea typeface="Oswald"/>
                <a:cs typeface="Oswald"/>
                <a:sym typeface="Oswald"/>
              </a:rPr>
              <a:t>, A., </a:t>
            </a:r>
            <a:r>
              <a:rPr lang="en-US" sz="600" dirty="0" err="1">
                <a:solidFill>
                  <a:srgbClr val="000000"/>
                </a:solidFill>
                <a:latin typeface="Oswald"/>
                <a:ea typeface="Oswald"/>
                <a:cs typeface="Oswald"/>
                <a:sym typeface="Oswald"/>
              </a:rPr>
              <a:t>Gorini</a:t>
            </a:r>
            <a:r>
              <a:rPr lang="en-US" sz="600" dirty="0">
                <a:solidFill>
                  <a:srgbClr val="000000"/>
                </a:solidFill>
                <a:latin typeface="Oswald"/>
                <a:ea typeface="Oswald"/>
                <a:cs typeface="Oswald"/>
                <a:sym typeface="Oswald"/>
              </a:rPr>
              <a:t>, G., </a:t>
            </a:r>
            <a:r>
              <a:rPr lang="en-US" sz="600" dirty="0" err="1">
                <a:solidFill>
                  <a:srgbClr val="000000"/>
                </a:solidFill>
                <a:latin typeface="Oswald"/>
                <a:ea typeface="Oswald"/>
                <a:cs typeface="Oswald"/>
                <a:sym typeface="Oswald"/>
              </a:rPr>
              <a:t>Koprivnikar</a:t>
            </a:r>
            <a:r>
              <a:rPr lang="en-US" sz="600" dirty="0">
                <a:solidFill>
                  <a:srgbClr val="000000"/>
                </a:solidFill>
                <a:latin typeface="Oswald"/>
                <a:ea typeface="Oswald"/>
                <a:cs typeface="Oswald"/>
                <a:sym typeface="Oswald"/>
              </a:rPr>
              <a:t>, H., Papachristou, E., Lambrou, A., </a:t>
            </a:r>
            <a:r>
              <a:rPr lang="en-US" sz="600" dirty="0" err="1">
                <a:solidFill>
                  <a:srgbClr val="000000"/>
                </a:solidFill>
                <a:latin typeface="Oswald"/>
                <a:ea typeface="Oswald"/>
                <a:cs typeface="Oswald"/>
                <a:sym typeface="Oswald"/>
              </a:rPr>
              <a:t>Schoretsaniti</a:t>
            </a:r>
            <a:r>
              <a:rPr lang="en-US" sz="600" dirty="0">
                <a:solidFill>
                  <a:srgbClr val="000000"/>
                </a:solidFill>
                <a:latin typeface="Oswald"/>
                <a:ea typeface="Oswald"/>
                <a:cs typeface="Oswald"/>
                <a:sym typeface="Oswald"/>
              </a:rPr>
              <a:t>, S., Pénzes, M., </a:t>
            </a:r>
            <a:r>
              <a:rPr lang="en-US" sz="600" dirty="0" err="1">
                <a:solidFill>
                  <a:srgbClr val="000000"/>
                </a:solidFill>
                <a:latin typeface="Oswald"/>
                <a:ea typeface="Oswald"/>
                <a:cs typeface="Oswald"/>
                <a:sym typeface="Oswald"/>
              </a:rPr>
              <a:t>Carnicer</a:t>
            </a:r>
            <a:r>
              <a:rPr lang="en-US" sz="600" dirty="0">
                <a:solidFill>
                  <a:srgbClr val="000000"/>
                </a:solidFill>
                <a:latin typeface="Oswald"/>
                <a:ea typeface="Oswald"/>
                <a:cs typeface="Oswald"/>
                <a:sym typeface="Oswald"/>
              </a:rPr>
              <a:t>-Pont, D. and Fernandez, E. (2024). Best practices for secondhand smoke and secondhand aerosol protection and evidence supporting the expansion of smoke- and aerosol-free environments: Recommendations from the 2nd joint action on tobacco control. Tobacco prevention &amp; cessation, [online] 10, p.10.18332/</a:t>
            </a:r>
            <a:r>
              <a:rPr lang="en-US" sz="600" dirty="0" err="1">
                <a:solidFill>
                  <a:srgbClr val="000000"/>
                </a:solidFill>
                <a:latin typeface="Oswald"/>
                <a:ea typeface="Oswald"/>
                <a:cs typeface="Oswald"/>
                <a:sym typeface="Oswald"/>
              </a:rPr>
              <a:t>tpc</a:t>
            </a:r>
            <a:r>
              <a:rPr lang="en-US" sz="600" dirty="0">
                <a:solidFill>
                  <a:srgbClr val="000000"/>
                </a:solidFill>
                <a:latin typeface="Oswald"/>
                <a:ea typeface="Oswald"/>
                <a:cs typeface="Oswald"/>
                <a:sym typeface="Oswald"/>
              </a:rPr>
              <a:t>/193147. </a:t>
            </a:r>
            <a:r>
              <a:rPr lang="en-US" sz="600" u="sng" dirty="0">
                <a:solidFill>
                  <a:srgbClr val="000000"/>
                </a:solidFill>
                <a:latin typeface="Oswald"/>
                <a:ea typeface="Oswald"/>
                <a:cs typeface="Oswald"/>
                <a:sym typeface="Oswald"/>
                <a:hlinkClick r:id="rId7" tooltip="https://doi.org/10.18332/tpc/193147"/>
              </a:rPr>
              <a:t>https://doi.org/10.18332/tpc/193147</a:t>
            </a:r>
            <a:r>
              <a:rPr lang="en-US" sz="600" dirty="0">
                <a:solidFill>
                  <a:srgbClr val="000000"/>
                </a:solidFill>
                <a:latin typeface="Oswald"/>
                <a:ea typeface="Oswald"/>
                <a:cs typeface="Oswald"/>
                <a:sym typeface="Oswald"/>
              </a:rPr>
              <a:t>.</a:t>
            </a:r>
          </a:p>
        </p:txBody>
      </p:sp>
    </p:spTree>
    <p:extLst>
      <p:ext uri="{BB962C8B-B14F-4D97-AF65-F5344CB8AC3E}">
        <p14:creationId xmlns:p14="http://schemas.microsoft.com/office/powerpoint/2010/main" val="33690658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5407561" y="3448061"/>
            <a:ext cx="3682499" cy="3682499"/>
          </a:xfrm>
          <a:custGeom>
            <a:avLst/>
            <a:gdLst/>
            <a:ahLst/>
            <a:cxnLst/>
            <a:rect l="l" t="t" r="r" b="b"/>
            <a:pathLst>
              <a:path w="11477120" h="11477120">
                <a:moveTo>
                  <a:pt x="0" y="0"/>
                </a:moveTo>
                <a:lnTo>
                  <a:pt x="11477120" y="0"/>
                </a:lnTo>
                <a:lnTo>
                  <a:pt x="11477120" y="11477120"/>
                </a:lnTo>
                <a:lnTo>
                  <a:pt x="0" y="1147712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IN"/>
          </a:p>
        </p:txBody>
      </p:sp>
      <p:sp>
        <p:nvSpPr>
          <p:cNvPr id="4" name="Freeform 4"/>
          <p:cNvSpPr/>
          <p:nvPr/>
        </p:nvSpPr>
        <p:spPr>
          <a:xfrm>
            <a:off x="3758318" y="2641318"/>
            <a:ext cx="2215436" cy="2079629"/>
          </a:xfrm>
          <a:custGeom>
            <a:avLst/>
            <a:gdLst/>
            <a:ahLst/>
            <a:cxnLst/>
            <a:rect l="l" t="t" r="r" b="b"/>
            <a:pathLst>
              <a:path w="5015809" h="5015809">
                <a:moveTo>
                  <a:pt x="0" y="0"/>
                </a:moveTo>
                <a:lnTo>
                  <a:pt x="5015809" y="0"/>
                </a:lnTo>
                <a:lnTo>
                  <a:pt x="5015809" y="5015810"/>
                </a:lnTo>
                <a:lnTo>
                  <a:pt x="0" y="5015810"/>
                </a:lnTo>
                <a:lnTo>
                  <a:pt x="0" y="0"/>
                </a:lnTo>
                <a:close/>
              </a:path>
            </a:pathLst>
          </a:custGeom>
          <a:blipFill>
            <a:blip r:embed="rId3"/>
            <a:stretch>
              <a:fillRect/>
            </a:stretch>
          </a:blipFill>
        </p:spPr>
        <p:txBody>
          <a:bodyPr/>
          <a:lstStyle/>
          <a:p>
            <a:endParaRPr lang="en-IN"/>
          </a:p>
        </p:txBody>
      </p:sp>
      <p:sp>
        <p:nvSpPr>
          <p:cNvPr id="5" name="Freeform 5"/>
          <p:cNvSpPr/>
          <p:nvPr/>
        </p:nvSpPr>
        <p:spPr>
          <a:xfrm>
            <a:off x="6204466" y="973518"/>
            <a:ext cx="2225142" cy="1506865"/>
          </a:xfrm>
          <a:custGeom>
            <a:avLst/>
            <a:gdLst/>
            <a:ahLst/>
            <a:cxnLst/>
            <a:rect l="l" t="t" r="r" b="b"/>
            <a:pathLst>
              <a:path w="5386184" h="4616729">
                <a:moveTo>
                  <a:pt x="0" y="0"/>
                </a:moveTo>
                <a:lnTo>
                  <a:pt x="5386184" y="0"/>
                </a:lnTo>
                <a:lnTo>
                  <a:pt x="5386184" y="4616729"/>
                </a:lnTo>
                <a:lnTo>
                  <a:pt x="0" y="4616729"/>
                </a:lnTo>
                <a:lnTo>
                  <a:pt x="0" y="0"/>
                </a:lnTo>
                <a:close/>
              </a:path>
            </a:pathLst>
          </a:custGeom>
          <a:blipFill>
            <a:blip r:embed="rId4"/>
            <a:stretch>
              <a:fillRect/>
            </a:stretch>
          </a:blipFill>
        </p:spPr>
        <p:txBody>
          <a:bodyPr/>
          <a:lstStyle/>
          <a:p>
            <a:endParaRPr lang="en-IN"/>
          </a:p>
        </p:txBody>
      </p:sp>
      <p:sp>
        <p:nvSpPr>
          <p:cNvPr id="6" name="Freeform 6"/>
          <p:cNvSpPr/>
          <p:nvPr/>
        </p:nvSpPr>
        <p:spPr>
          <a:xfrm>
            <a:off x="6184035" y="4788997"/>
            <a:ext cx="2186006" cy="1323720"/>
          </a:xfrm>
          <a:custGeom>
            <a:avLst/>
            <a:gdLst/>
            <a:ahLst/>
            <a:cxnLst/>
            <a:rect l="l" t="t" r="r" b="b"/>
            <a:pathLst>
              <a:path w="4396633" h="4396633">
                <a:moveTo>
                  <a:pt x="0" y="0"/>
                </a:moveTo>
                <a:lnTo>
                  <a:pt x="4396633" y="0"/>
                </a:lnTo>
                <a:lnTo>
                  <a:pt x="4396633" y="4396633"/>
                </a:lnTo>
                <a:lnTo>
                  <a:pt x="0" y="4396633"/>
                </a:lnTo>
                <a:lnTo>
                  <a:pt x="0" y="0"/>
                </a:lnTo>
                <a:close/>
              </a:path>
            </a:pathLst>
          </a:custGeom>
          <a:blipFill>
            <a:blip r:embed="rId5"/>
            <a:stretch>
              <a:fillRect/>
            </a:stretch>
          </a:blipFill>
        </p:spPr>
        <p:txBody>
          <a:bodyPr/>
          <a:lstStyle/>
          <a:p>
            <a:endParaRPr lang="en-IN"/>
          </a:p>
        </p:txBody>
      </p:sp>
      <p:sp>
        <p:nvSpPr>
          <p:cNvPr id="7" name="TextBox 7"/>
          <p:cNvSpPr txBox="1"/>
          <p:nvPr/>
        </p:nvSpPr>
        <p:spPr>
          <a:xfrm>
            <a:off x="3828719" y="48524"/>
            <a:ext cx="4541322" cy="846386"/>
          </a:xfrm>
          <a:prstGeom prst="rect">
            <a:avLst/>
          </a:prstGeom>
        </p:spPr>
        <p:txBody>
          <a:bodyPr lIns="0" tIns="0" rIns="0" bIns="0" rtlCol="0" anchor="t">
            <a:spAutoFit/>
          </a:bodyPr>
          <a:lstStyle/>
          <a:p>
            <a:pPr algn="ctr">
              <a:lnSpc>
                <a:spcPts val="2246"/>
              </a:lnSpc>
            </a:pPr>
            <a:r>
              <a:rPr lang="en-US" sz="1605" b="1" spc="-131">
                <a:solidFill>
                  <a:srgbClr val="00343D"/>
                </a:solidFill>
                <a:latin typeface="Lato Bold"/>
                <a:ea typeface="Lato Bold"/>
                <a:cs typeface="Lato Bold"/>
                <a:sym typeface="Lato Bold"/>
              </a:rPr>
              <a:t>SLOGAN</a:t>
            </a:r>
          </a:p>
          <a:p>
            <a:pPr algn="ctr">
              <a:lnSpc>
                <a:spcPts val="2246"/>
              </a:lnSpc>
            </a:pPr>
            <a:r>
              <a:rPr lang="en-US" sz="1605" b="1" spc="-131">
                <a:solidFill>
                  <a:srgbClr val="00343D"/>
                </a:solidFill>
                <a:latin typeface="Lato Bold"/>
                <a:ea typeface="Lato Bold"/>
                <a:cs typeface="Lato Bold"/>
                <a:sym typeface="Lato Bold"/>
              </a:rPr>
              <a:t>Choose A Smoke-fREE LIFE TO GAIN A HEALTHIER PROTECTION</a:t>
            </a:r>
          </a:p>
        </p:txBody>
      </p:sp>
      <p:sp>
        <p:nvSpPr>
          <p:cNvPr id="8" name="TextBox 8"/>
          <p:cNvSpPr txBox="1"/>
          <p:nvPr/>
        </p:nvSpPr>
        <p:spPr>
          <a:xfrm>
            <a:off x="3739050" y="974108"/>
            <a:ext cx="2358074" cy="1423467"/>
          </a:xfrm>
          <a:prstGeom prst="rect">
            <a:avLst/>
          </a:prstGeom>
        </p:spPr>
        <p:txBody>
          <a:bodyPr lIns="0" tIns="0" rIns="0" bIns="0" rtlCol="0" anchor="t">
            <a:spAutoFit/>
          </a:bodyPr>
          <a:lstStyle/>
          <a:p>
            <a:pPr algn="ctr">
              <a:lnSpc>
                <a:spcPts val="1078"/>
              </a:lnSpc>
            </a:pPr>
            <a:r>
              <a:rPr lang="en-US" sz="770" b="1">
                <a:solidFill>
                  <a:srgbClr val="00343D"/>
                </a:solidFill>
                <a:latin typeface="Montserrat Bold"/>
                <a:ea typeface="Montserrat Bold"/>
                <a:cs typeface="Montserrat Bold"/>
                <a:sym typeface="Montserrat Bold"/>
              </a:rPr>
              <a:t>Focus</a:t>
            </a:r>
          </a:p>
          <a:p>
            <a:pPr algn="just">
              <a:lnSpc>
                <a:spcPts val="988"/>
              </a:lnSpc>
              <a:spcBef>
                <a:spcPct val="0"/>
              </a:spcBef>
            </a:pPr>
            <a:r>
              <a:rPr lang="en-US" sz="706">
                <a:solidFill>
                  <a:srgbClr val="00343D"/>
                </a:solidFill>
                <a:latin typeface="Montserrat"/>
                <a:ea typeface="Montserrat"/>
                <a:cs typeface="Montserrat"/>
                <a:sym typeface="Montserrat"/>
              </a:rPr>
              <a:t>Even people who are not smokers are at risk of the effects of cigarette smoke when they are around people who are. The campaign aims to land a flatter blow on smoking by asking people in London, aged 18-50, to quit for their own health and the health of others as well. Protection of others from tobacco smoke is emphasised in the NHS guidance (NHS, 2022). A step-by-step method for stopping smoking as well as establishing non-smoking home and lifestyle habits is to make a home smoke-free, which is quite a feasible approach.</a:t>
            </a:r>
          </a:p>
        </p:txBody>
      </p:sp>
      <p:sp>
        <p:nvSpPr>
          <p:cNvPr id="9" name="TextBox 9"/>
          <p:cNvSpPr txBox="1"/>
          <p:nvPr/>
        </p:nvSpPr>
        <p:spPr>
          <a:xfrm>
            <a:off x="6097123" y="2559843"/>
            <a:ext cx="2336559" cy="1936428"/>
          </a:xfrm>
          <a:prstGeom prst="rect">
            <a:avLst/>
          </a:prstGeom>
        </p:spPr>
        <p:txBody>
          <a:bodyPr lIns="0" tIns="0" rIns="0" bIns="0" rtlCol="0" anchor="t">
            <a:spAutoFit/>
          </a:bodyPr>
          <a:lstStyle/>
          <a:p>
            <a:pPr algn="ctr">
              <a:lnSpc>
                <a:spcPts val="1078"/>
              </a:lnSpc>
            </a:pPr>
            <a:r>
              <a:rPr lang="en-US" sz="770" b="1" dirty="0">
                <a:solidFill>
                  <a:srgbClr val="00343D"/>
                </a:solidFill>
                <a:latin typeface="Montserrat Bold"/>
                <a:ea typeface="Montserrat Bold"/>
                <a:cs typeface="Montserrat Bold"/>
                <a:sym typeface="Montserrat Bold"/>
              </a:rPr>
              <a:t>Activities</a:t>
            </a:r>
          </a:p>
          <a:p>
            <a:pPr algn="just">
              <a:lnSpc>
                <a:spcPts val="988"/>
              </a:lnSpc>
            </a:pPr>
            <a:r>
              <a:rPr lang="en-US" sz="706" b="1" i="1" dirty="0">
                <a:solidFill>
                  <a:srgbClr val="00343D"/>
                </a:solidFill>
                <a:latin typeface="Montserrat"/>
                <a:ea typeface="Montserrat"/>
                <a:cs typeface="Montserrat"/>
                <a:sym typeface="Montserrat"/>
              </a:rPr>
              <a:t>Family health discussions</a:t>
            </a:r>
          </a:p>
          <a:p>
            <a:pPr algn="just">
              <a:lnSpc>
                <a:spcPts val="988"/>
              </a:lnSpc>
              <a:spcBef>
                <a:spcPct val="0"/>
              </a:spcBef>
            </a:pPr>
            <a:r>
              <a:rPr lang="en-US" sz="706" dirty="0">
                <a:solidFill>
                  <a:srgbClr val="00343D"/>
                </a:solidFill>
                <a:latin typeface="Montserrat"/>
                <a:ea typeface="Montserrat"/>
                <a:cs typeface="Montserrat"/>
                <a:sym typeface="Montserrat"/>
              </a:rPr>
              <a:t>Exploring impact of cigarette smoke on household wellbeing.</a:t>
            </a:r>
          </a:p>
          <a:p>
            <a:pPr algn="just">
              <a:lnSpc>
                <a:spcPts val="988"/>
              </a:lnSpc>
              <a:spcBef>
                <a:spcPct val="0"/>
              </a:spcBef>
            </a:pPr>
            <a:r>
              <a:rPr lang="en-US" sz="706" b="1" i="1" dirty="0">
                <a:solidFill>
                  <a:srgbClr val="00343D"/>
                </a:solidFill>
                <a:latin typeface="Montserrat"/>
                <a:ea typeface="Montserrat"/>
                <a:cs typeface="Montserrat"/>
                <a:sym typeface="Montserrat"/>
              </a:rPr>
              <a:t>Smoke-free home planning</a:t>
            </a:r>
          </a:p>
          <a:p>
            <a:pPr algn="just">
              <a:lnSpc>
                <a:spcPts val="988"/>
              </a:lnSpc>
              <a:spcBef>
                <a:spcPct val="0"/>
              </a:spcBef>
            </a:pPr>
            <a:r>
              <a:rPr lang="en-US" sz="706" dirty="0">
                <a:solidFill>
                  <a:srgbClr val="00343D"/>
                </a:solidFill>
                <a:latin typeface="Montserrat"/>
                <a:ea typeface="Montserrat"/>
                <a:cs typeface="Montserrat"/>
                <a:sym typeface="Montserrat"/>
              </a:rPr>
              <a:t>Looking for ways to keep from being exposed to cigarette smoke.</a:t>
            </a:r>
          </a:p>
          <a:p>
            <a:pPr algn="just">
              <a:lnSpc>
                <a:spcPts val="988"/>
              </a:lnSpc>
              <a:spcBef>
                <a:spcPct val="0"/>
              </a:spcBef>
            </a:pPr>
            <a:r>
              <a:rPr lang="en-US" sz="706" b="1" i="1" dirty="0">
                <a:solidFill>
                  <a:srgbClr val="00343D"/>
                </a:solidFill>
                <a:latin typeface="Montserrat"/>
                <a:ea typeface="Montserrat"/>
                <a:cs typeface="Montserrat"/>
                <a:sym typeface="Montserrat"/>
              </a:rPr>
              <a:t>Quitting workshops</a:t>
            </a:r>
          </a:p>
          <a:p>
            <a:pPr algn="just">
              <a:lnSpc>
                <a:spcPts val="988"/>
              </a:lnSpc>
              <a:spcBef>
                <a:spcPct val="0"/>
              </a:spcBef>
            </a:pPr>
            <a:r>
              <a:rPr lang="en-US" sz="706" dirty="0">
                <a:solidFill>
                  <a:srgbClr val="00343D"/>
                </a:solidFill>
                <a:latin typeface="Montserrat"/>
                <a:ea typeface="Montserrat"/>
                <a:cs typeface="Montserrat"/>
                <a:sym typeface="Montserrat"/>
              </a:rPr>
              <a:t>Improving individual approaches to controlling nicotine craving.</a:t>
            </a:r>
          </a:p>
          <a:p>
            <a:pPr algn="just">
              <a:lnSpc>
                <a:spcPts val="988"/>
              </a:lnSpc>
              <a:spcBef>
                <a:spcPct val="0"/>
              </a:spcBef>
            </a:pPr>
            <a:r>
              <a:rPr lang="en-US" sz="706" b="1" i="1" dirty="0">
                <a:solidFill>
                  <a:srgbClr val="00343D"/>
                </a:solidFill>
                <a:latin typeface="Montserrat"/>
                <a:ea typeface="Montserrat"/>
                <a:cs typeface="Montserrat"/>
                <a:sym typeface="Montserrat"/>
              </a:rPr>
              <a:t>Supportive conversations</a:t>
            </a:r>
          </a:p>
          <a:p>
            <a:pPr algn="just">
              <a:lnSpc>
                <a:spcPts val="988"/>
              </a:lnSpc>
              <a:spcBef>
                <a:spcPct val="0"/>
              </a:spcBef>
            </a:pPr>
            <a:r>
              <a:rPr lang="en-US" sz="706" dirty="0">
                <a:solidFill>
                  <a:srgbClr val="00343D"/>
                </a:solidFill>
                <a:latin typeface="Montserrat"/>
                <a:ea typeface="Montserrat"/>
                <a:cs typeface="Montserrat"/>
                <a:sym typeface="Montserrat"/>
              </a:rPr>
              <a:t>Talking to a loved one or friends about your quitting plans.</a:t>
            </a:r>
          </a:p>
          <a:p>
            <a:pPr algn="just">
              <a:lnSpc>
                <a:spcPts val="988"/>
              </a:lnSpc>
              <a:spcBef>
                <a:spcPct val="0"/>
              </a:spcBef>
            </a:pPr>
            <a:r>
              <a:rPr lang="en-US" sz="706" b="1" i="1" dirty="0">
                <a:solidFill>
                  <a:srgbClr val="00343D"/>
                </a:solidFill>
                <a:latin typeface="Montserrat"/>
                <a:ea typeface="Montserrat"/>
                <a:cs typeface="Montserrat"/>
                <a:sym typeface="Montserrat"/>
              </a:rPr>
              <a:t>Professional referrals</a:t>
            </a:r>
          </a:p>
          <a:p>
            <a:pPr algn="just">
              <a:lnSpc>
                <a:spcPts val="988"/>
              </a:lnSpc>
              <a:spcBef>
                <a:spcPct val="0"/>
              </a:spcBef>
            </a:pPr>
            <a:r>
              <a:rPr lang="en-US" sz="706" dirty="0">
                <a:solidFill>
                  <a:srgbClr val="00343D"/>
                </a:solidFill>
                <a:latin typeface="Montserrat"/>
                <a:ea typeface="Montserrat"/>
                <a:cs typeface="Montserrat"/>
                <a:sym typeface="Montserrat"/>
              </a:rPr>
              <a:t>Identifying local quit smoking resources and having a conversation with someone about treatment options.</a:t>
            </a:r>
          </a:p>
        </p:txBody>
      </p:sp>
      <p:sp>
        <p:nvSpPr>
          <p:cNvPr id="10" name="TextBox 10"/>
          <p:cNvSpPr txBox="1"/>
          <p:nvPr/>
        </p:nvSpPr>
        <p:spPr>
          <a:xfrm>
            <a:off x="3739049" y="4788997"/>
            <a:ext cx="2360331" cy="1295226"/>
          </a:xfrm>
          <a:prstGeom prst="rect">
            <a:avLst/>
          </a:prstGeom>
        </p:spPr>
        <p:txBody>
          <a:bodyPr lIns="0" tIns="0" rIns="0" bIns="0" rtlCol="0" anchor="t">
            <a:spAutoFit/>
          </a:bodyPr>
          <a:lstStyle/>
          <a:p>
            <a:pPr algn="ctr">
              <a:lnSpc>
                <a:spcPts val="1078"/>
              </a:lnSpc>
            </a:pPr>
            <a:r>
              <a:rPr lang="en-US" sz="770" b="1">
                <a:solidFill>
                  <a:srgbClr val="00343D"/>
                </a:solidFill>
                <a:latin typeface="Montserrat Bold"/>
                <a:ea typeface="Montserrat Bold"/>
                <a:cs typeface="Montserrat Bold"/>
                <a:sym typeface="Montserrat Bold"/>
              </a:rPr>
              <a:t>Benefits</a:t>
            </a:r>
          </a:p>
          <a:p>
            <a:pPr algn="just">
              <a:lnSpc>
                <a:spcPts val="988"/>
              </a:lnSpc>
              <a:spcBef>
                <a:spcPct val="0"/>
              </a:spcBef>
            </a:pPr>
            <a:r>
              <a:rPr lang="en-US" sz="706">
                <a:solidFill>
                  <a:srgbClr val="00343D"/>
                </a:solidFill>
                <a:latin typeface="Montserrat"/>
                <a:ea typeface="Montserrat"/>
                <a:cs typeface="Montserrat"/>
                <a:sym typeface="Montserrat"/>
              </a:rPr>
              <a:t>Smokers will not be exposed to any of the harmful properties of tobacco when they quit.As a smoker quits, the risk of tobacco-related diseases is lowered and quitting eliminates exposure to any of the harmful properties of tobacco. A quit goal can also help to foster supportive relationships and improved home habits (Cole et al., 2023). The funds that are normally used for buying tobacco products can be allocated to family activities and other needs.</a:t>
            </a:r>
          </a:p>
        </p:txBody>
      </p:sp>
      <p:sp>
        <p:nvSpPr>
          <p:cNvPr id="11" name="TextBox 11"/>
          <p:cNvSpPr txBox="1"/>
          <p:nvPr/>
        </p:nvSpPr>
        <p:spPr>
          <a:xfrm>
            <a:off x="3739050" y="6112718"/>
            <a:ext cx="4696890" cy="743793"/>
          </a:xfrm>
          <a:prstGeom prst="rect">
            <a:avLst/>
          </a:prstGeom>
        </p:spPr>
        <p:txBody>
          <a:bodyPr lIns="0" tIns="0" rIns="0" bIns="0" rtlCol="0" anchor="t">
            <a:spAutoFit/>
          </a:bodyPr>
          <a:lstStyle/>
          <a:p>
            <a:pPr algn="ctr">
              <a:lnSpc>
                <a:spcPts val="1257"/>
              </a:lnSpc>
              <a:spcBef>
                <a:spcPct val="0"/>
              </a:spcBef>
            </a:pPr>
            <a:r>
              <a:rPr lang="en-US" sz="898" b="1">
                <a:solidFill>
                  <a:srgbClr val="00343D"/>
                </a:solidFill>
                <a:latin typeface="Montserrat Bold"/>
                <a:ea typeface="Montserrat Bold"/>
                <a:cs typeface="Montserrat Bold"/>
                <a:sym typeface="Montserrat Bold"/>
              </a:rPr>
              <a:t>References</a:t>
            </a:r>
          </a:p>
          <a:p>
            <a:pPr algn="just">
              <a:lnSpc>
                <a:spcPts val="899"/>
              </a:lnSpc>
              <a:spcBef>
                <a:spcPct val="0"/>
              </a:spcBef>
            </a:pPr>
            <a:r>
              <a:rPr lang="en-US" sz="642">
                <a:solidFill>
                  <a:srgbClr val="00343D"/>
                </a:solidFill>
                <a:latin typeface="Montserrat"/>
                <a:ea typeface="Montserrat"/>
                <a:cs typeface="Montserrat"/>
                <a:sym typeface="Montserrat"/>
              </a:rPr>
              <a:t>Cole, S., Sannidhi, D., Jadotte, Y. and Rozanski, A. (2023). Using motivational interviewing and brief action planning for adopting and maintaining positive health behaviors. Progress in Cardiovascular Diseases, [online] 77(1), pp.86–94. </a:t>
            </a:r>
            <a:r>
              <a:rPr lang="en-US" sz="642" u="sng">
                <a:solidFill>
                  <a:srgbClr val="00343D"/>
                </a:solidFill>
                <a:latin typeface="Montserrat"/>
                <a:ea typeface="Montserrat"/>
                <a:cs typeface="Montserrat"/>
                <a:sym typeface="Montserrat"/>
                <a:hlinkClick r:id="rId6" tooltip="https://doi.org/10.1016/j.pcad.2023.02.003"/>
              </a:rPr>
              <a:t>https://doi.org/10.1016/j.pcad.2023.02.003</a:t>
            </a:r>
            <a:r>
              <a:rPr lang="en-US" sz="642">
                <a:solidFill>
                  <a:srgbClr val="00343D"/>
                </a:solidFill>
                <a:latin typeface="Montserrat"/>
                <a:ea typeface="Montserrat"/>
                <a:cs typeface="Montserrat"/>
                <a:sym typeface="Montserrat"/>
              </a:rPr>
              <a:t>. </a:t>
            </a:r>
          </a:p>
          <a:p>
            <a:pPr algn="just">
              <a:lnSpc>
                <a:spcPts val="899"/>
              </a:lnSpc>
              <a:spcBef>
                <a:spcPct val="0"/>
              </a:spcBef>
            </a:pPr>
            <a:r>
              <a:rPr lang="en-US" sz="642">
                <a:solidFill>
                  <a:srgbClr val="00343D"/>
                </a:solidFill>
                <a:latin typeface="Montserrat"/>
                <a:ea typeface="Montserrat"/>
                <a:cs typeface="Montserrat"/>
                <a:sym typeface="Montserrat"/>
              </a:rPr>
              <a:t>NHS (2022). Passive smoking. [online] NHS. Available at: </a:t>
            </a:r>
            <a:r>
              <a:rPr lang="en-US" sz="642" u="sng">
                <a:solidFill>
                  <a:srgbClr val="00343D"/>
                </a:solidFill>
                <a:latin typeface="Montserrat"/>
                <a:ea typeface="Montserrat"/>
                <a:cs typeface="Montserrat"/>
                <a:sym typeface="Montserrat"/>
                <a:hlinkClick r:id="rId7" tooltip="https://www.nhs.uk/live-well/quit-smoking/passive-smoking-protect-your-family-and-friends/"/>
              </a:rPr>
              <a:t>https://www.nhs.uk/live-well/quit-smoking/passive-smoking-protect-your-family-and-friends/</a:t>
            </a:r>
            <a:r>
              <a:rPr lang="en-US" sz="642">
                <a:solidFill>
                  <a:srgbClr val="00343D"/>
                </a:solidFill>
                <a:latin typeface="Montserrat"/>
                <a:ea typeface="Montserrat"/>
                <a:cs typeface="Montserrat"/>
                <a:sym typeface="Montserrat"/>
              </a:rPr>
              <a:t> [Accessed 14 Oct. 2026].</a:t>
            </a:r>
          </a:p>
        </p:txBody>
      </p:sp>
    </p:spTree>
    <p:extLst>
      <p:ext uri="{BB962C8B-B14F-4D97-AF65-F5344CB8AC3E}">
        <p14:creationId xmlns:p14="http://schemas.microsoft.com/office/powerpoint/2010/main" val="2301285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4"/>
          <p:cNvSpPr/>
          <p:nvPr/>
        </p:nvSpPr>
        <p:spPr>
          <a:xfrm>
            <a:off x="6360324" y="1090681"/>
            <a:ext cx="2080297" cy="2053285"/>
          </a:xfrm>
          <a:custGeom>
            <a:avLst/>
            <a:gdLst/>
            <a:ahLst/>
            <a:cxnLst/>
            <a:rect l="l" t="t" r="r" b="b"/>
            <a:pathLst>
              <a:path w="5911695" h="7946013">
                <a:moveTo>
                  <a:pt x="0" y="0"/>
                </a:moveTo>
                <a:lnTo>
                  <a:pt x="5911695" y="0"/>
                </a:lnTo>
                <a:lnTo>
                  <a:pt x="5911695" y="7946013"/>
                </a:lnTo>
                <a:lnTo>
                  <a:pt x="0" y="7946013"/>
                </a:lnTo>
                <a:lnTo>
                  <a:pt x="0" y="0"/>
                </a:lnTo>
                <a:close/>
              </a:path>
            </a:pathLst>
          </a:custGeom>
          <a:blipFill>
            <a:blip r:embed="rId2"/>
            <a:stretch>
              <a:fillRect/>
            </a:stretch>
          </a:blipFill>
        </p:spPr>
        <p:txBody>
          <a:bodyPr/>
          <a:lstStyle/>
          <a:p>
            <a:endParaRPr lang="en-US" sz="577"/>
          </a:p>
        </p:txBody>
      </p:sp>
      <p:sp>
        <p:nvSpPr>
          <p:cNvPr id="5" name="Freeform 5"/>
          <p:cNvSpPr/>
          <p:nvPr/>
        </p:nvSpPr>
        <p:spPr>
          <a:xfrm>
            <a:off x="6360324" y="3220894"/>
            <a:ext cx="2080297" cy="1479464"/>
          </a:xfrm>
          <a:custGeom>
            <a:avLst/>
            <a:gdLst/>
            <a:ahLst/>
            <a:cxnLst/>
            <a:rect l="l" t="t" r="r" b="b"/>
            <a:pathLst>
              <a:path w="5891018" h="3307662">
                <a:moveTo>
                  <a:pt x="0" y="0"/>
                </a:moveTo>
                <a:lnTo>
                  <a:pt x="5891018" y="0"/>
                </a:lnTo>
                <a:lnTo>
                  <a:pt x="5891018" y="3307662"/>
                </a:lnTo>
                <a:lnTo>
                  <a:pt x="0" y="3307662"/>
                </a:lnTo>
                <a:lnTo>
                  <a:pt x="0" y="0"/>
                </a:lnTo>
                <a:close/>
              </a:path>
            </a:pathLst>
          </a:custGeom>
          <a:blipFill>
            <a:blip r:embed="rId3"/>
            <a:stretch>
              <a:fillRect/>
            </a:stretch>
          </a:blipFill>
        </p:spPr>
        <p:txBody>
          <a:bodyPr/>
          <a:lstStyle/>
          <a:p>
            <a:endParaRPr lang="en-US" sz="577"/>
          </a:p>
        </p:txBody>
      </p:sp>
      <p:sp>
        <p:nvSpPr>
          <p:cNvPr id="6" name="Freeform 6"/>
          <p:cNvSpPr/>
          <p:nvPr/>
        </p:nvSpPr>
        <p:spPr>
          <a:xfrm>
            <a:off x="6368672" y="4801212"/>
            <a:ext cx="2080297" cy="1177091"/>
          </a:xfrm>
          <a:custGeom>
            <a:avLst/>
            <a:gdLst/>
            <a:ahLst/>
            <a:cxnLst/>
            <a:rect l="l" t="t" r="r" b="b"/>
            <a:pathLst>
              <a:path w="4337011" h="2305744">
                <a:moveTo>
                  <a:pt x="0" y="0"/>
                </a:moveTo>
                <a:lnTo>
                  <a:pt x="4337011" y="0"/>
                </a:lnTo>
                <a:lnTo>
                  <a:pt x="4337011" y="2305745"/>
                </a:lnTo>
                <a:lnTo>
                  <a:pt x="0" y="2305745"/>
                </a:lnTo>
                <a:lnTo>
                  <a:pt x="0" y="0"/>
                </a:lnTo>
                <a:close/>
              </a:path>
            </a:pathLst>
          </a:custGeom>
          <a:blipFill>
            <a:blip r:embed="rId4"/>
            <a:stretch>
              <a:fillRect b="-5803"/>
            </a:stretch>
          </a:blipFill>
        </p:spPr>
        <p:txBody>
          <a:bodyPr/>
          <a:lstStyle/>
          <a:p>
            <a:endParaRPr lang="en-US" sz="577"/>
          </a:p>
        </p:txBody>
      </p:sp>
      <p:sp>
        <p:nvSpPr>
          <p:cNvPr id="7" name="TextBox 7"/>
          <p:cNvSpPr txBox="1"/>
          <p:nvPr/>
        </p:nvSpPr>
        <p:spPr>
          <a:xfrm>
            <a:off x="3811669" y="68596"/>
            <a:ext cx="4545717" cy="807913"/>
          </a:xfrm>
          <a:prstGeom prst="rect">
            <a:avLst/>
          </a:prstGeom>
        </p:spPr>
        <p:txBody>
          <a:bodyPr lIns="0" tIns="0" rIns="0" bIns="0" rtlCol="0" anchor="t">
            <a:spAutoFit/>
          </a:bodyPr>
          <a:lstStyle/>
          <a:p>
            <a:pPr algn="ctr">
              <a:lnSpc>
                <a:spcPts val="2060"/>
              </a:lnSpc>
            </a:pPr>
            <a:r>
              <a:rPr lang="en-US" sz="1957" dirty="0">
                <a:solidFill>
                  <a:srgbClr val="000000"/>
                </a:solidFill>
                <a:latin typeface="Horizon"/>
                <a:ea typeface="Horizon"/>
                <a:cs typeface="Horizon"/>
                <a:sym typeface="Horizon"/>
              </a:rPr>
              <a:t>Slogan</a:t>
            </a:r>
          </a:p>
          <a:p>
            <a:pPr algn="ctr">
              <a:lnSpc>
                <a:spcPts val="2060"/>
              </a:lnSpc>
            </a:pPr>
            <a:r>
              <a:rPr lang="en-US" sz="1957" dirty="0">
                <a:solidFill>
                  <a:srgbClr val="000000"/>
                </a:solidFill>
                <a:latin typeface="Horizon"/>
                <a:ea typeface="Horizon"/>
                <a:cs typeface="Horizon"/>
                <a:sym typeface="Horizon"/>
              </a:rPr>
              <a:t>One Decision Today. A Healthier Tomorrow</a:t>
            </a:r>
          </a:p>
        </p:txBody>
      </p:sp>
      <p:sp>
        <p:nvSpPr>
          <p:cNvPr id="8" name="TextBox 8"/>
          <p:cNvSpPr txBox="1"/>
          <p:nvPr/>
        </p:nvSpPr>
        <p:spPr>
          <a:xfrm>
            <a:off x="3811669" y="5028774"/>
            <a:ext cx="2410281" cy="820738"/>
          </a:xfrm>
          <a:prstGeom prst="rect">
            <a:avLst/>
          </a:prstGeom>
        </p:spPr>
        <p:txBody>
          <a:bodyPr lIns="0" tIns="0" rIns="0" bIns="0" rtlCol="0" anchor="t">
            <a:spAutoFit/>
          </a:bodyPr>
          <a:lstStyle/>
          <a:p>
            <a:pPr algn="ctr">
              <a:lnSpc>
                <a:spcPts val="1029"/>
              </a:lnSpc>
              <a:spcBef>
                <a:spcPct val="0"/>
              </a:spcBef>
            </a:pPr>
            <a:r>
              <a:rPr lang="en-US" sz="962" b="1" dirty="0">
                <a:solidFill>
                  <a:srgbClr val="000000"/>
                </a:solidFill>
                <a:latin typeface="Montserrat Bold"/>
                <a:ea typeface="Montserrat Bold"/>
                <a:cs typeface="Montserrat Bold"/>
                <a:sym typeface="Montserrat Bold"/>
              </a:rPr>
              <a:t>Benefits</a:t>
            </a:r>
          </a:p>
          <a:p>
            <a:pPr algn="just">
              <a:lnSpc>
                <a:spcPts val="892"/>
              </a:lnSpc>
              <a:spcBef>
                <a:spcPct val="0"/>
              </a:spcBef>
            </a:pPr>
            <a:r>
              <a:rPr lang="en-US" sz="834" dirty="0">
                <a:solidFill>
                  <a:srgbClr val="000000"/>
                </a:solidFill>
                <a:latin typeface="Montserrat"/>
                <a:ea typeface="Montserrat"/>
                <a:cs typeface="Montserrat"/>
                <a:sym typeface="Montserrat"/>
              </a:rPr>
              <a:t>Smoking cessation lowers risks from heart disease, stroke and multiple cancers in the future. It can help reduce blood circulation and respiratory issues. Successfully attaining individual targets can boost self esteem and promote additional positive health behaviors (Bar-Tur, 2021).</a:t>
            </a:r>
          </a:p>
        </p:txBody>
      </p:sp>
      <p:sp>
        <p:nvSpPr>
          <p:cNvPr id="9" name="TextBox 9"/>
          <p:cNvSpPr txBox="1"/>
          <p:nvPr/>
        </p:nvSpPr>
        <p:spPr>
          <a:xfrm>
            <a:off x="3811669" y="2828071"/>
            <a:ext cx="2410281" cy="1859483"/>
          </a:xfrm>
          <a:prstGeom prst="rect">
            <a:avLst/>
          </a:prstGeom>
        </p:spPr>
        <p:txBody>
          <a:bodyPr lIns="0" tIns="0" rIns="0" bIns="0" rtlCol="0" anchor="t">
            <a:spAutoFit/>
          </a:bodyPr>
          <a:lstStyle/>
          <a:p>
            <a:pPr algn="ctr">
              <a:lnSpc>
                <a:spcPts val="1029"/>
              </a:lnSpc>
              <a:spcBef>
                <a:spcPct val="0"/>
              </a:spcBef>
            </a:pPr>
            <a:r>
              <a:rPr lang="en-US" sz="962" b="1" dirty="0">
                <a:solidFill>
                  <a:srgbClr val="000000"/>
                </a:solidFill>
                <a:latin typeface="Montserrat Bold"/>
                <a:ea typeface="Montserrat Bold"/>
                <a:cs typeface="Montserrat Bold"/>
                <a:sym typeface="Montserrat Bold"/>
              </a:rPr>
              <a:t>Activities</a:t>
            </a:r>
          </a:p>
          <a:p>
            <a:pPr algn="just">
              <a:lnSpc>
                <a:spcPts val="892"/>
              </a:lnSpc>
              <a:spcBef>
                <a:spcPct val="0"/>
              </a:spcBef>
            </a:pPr>
            <a:r>
              <a:rPr lang="en-US" sz="834" b="1" i="1" dirty="0">
                <a:solidFill>
                  <a:srgbClr val="000000"/>
                </a:solidFill>
                <a:latin typeface="Montserrat Bold Italics"/>
                <a:ea typeface="Montserrat Bold Italics"/>
                <a:cs typeface="Montserrat Bold Italics"/>
                <a:sym typeface="Montserrat Bold Italics"/>
              </a:rPr>
              <a:t>Readiness assessment</a:t>
            </a:r>
          </a:p>
          <a:p>
            <a:pPr algn="just">
              <a:lnSpc>
                <a:spcPts val="892"/>
              </a:lnSpc>
              <a:spcBef>
                <a:spcPct val="0"/>
              </a:spcBef>
            </a:pPr>
            <a:r>
              <a:rPr lang="en-US" sz="834" dirty="0">
                <a:solidFill>
                  <a:srgbClr val="000000"/>
                </a:solidFill>
                <a:latin typeface="Montserrat"/>
                <a:ea typeface="Montserrat"/>
                <a:cs typeface="Montserrat"/>
                <a:sym typeface="Montserrat"/>
              </a:rPr>
              <a:t>Recognising personal and existing barriers to stopping smoke</a:t>
            </a:r>
          </a:p>
          <a:p>
            <a:pPr algn="just">
              <a:lnSpc>
                <a:spcPts val="892"/>
              </a:lnSpc>
              <a:spcBef>
                <a:spcPct val="0"/>
              </a:spcBef>
            </a:pPr>
            <a:r>
              <a:rPr lang="en-US" sz="834" b="1" i="1" dirty="0">
                <a:solidFill>
                  <a:srgbClr val="000000"/>
                </a:solidFill>
                <a:latin typeface="Montserrat Bold Italics"/>
                <a:ea typeface="Montserrat Bold Italics"/>
                <a:cs typeface="Montserrat Bold Italics"/>
                <a:sym typeface="Montserrat Bold Italics"/>
              </a:rPr>
              <a:t>Quit-date setting</a:t>
            </a:r>
          </a:p>
          <a:p>
            <a:pPr algn="just">
              <a:lnSpc>
                <a:spcPts val="892"/>
              </a:lnSpc>
              <a:spcBef>
                <a:spcPct val="0"/>
              </a:spcBef>
            </a:pPr>
            <a:r>
              <a:rPr lang="en-US" sz="834" dirty="0">
                <a:solidFill>
                  <a:srgbClr val="000000"/>
                </a:solidFill>
                <a:latin typeface="Montserrat"/>
                <a:ea typeface="Montserrat"/>
                <a:cs typeface="Montserrat"/>
                <a:sym typeface="Montserrat"/>
              </a:rPr>
              <a:t>Choosing a realistic starting point and prepare for challenges</a:t>
            </a:r>
          </a:p>
          <a:p>
            <a:pPr algn="just">
              <a:lnSpc>
                <a:spcPts val="892"/>
              </a:lnSpc>
              <a:spcBef>
                <a:spcPct val="0"/>
              </a:spcBef>
            </a:pPr>
            <a:r>
              <a:rPr lang="en-US" sz="834" b="1" i="1" dirty="0">
                <a:solidFill>
                  <a:srgbClr val="000000"/>
                </a:solidFill>
                <a:latin typeface="Montserrat Bold Italics"/>
                <a:ea typeface="Montserrat Bold Italics"/>
                <a:cs typeface="Montserrat Bold Italics"/>
                <a:sym typeface="Montserrat Bold Italics"/>
              </a:rPr>
              <a:t>Healthy habit building</a:t>
            </a:r>
          </a:p>
          <a:p>
            <a:pPr algn="just">
              <a:lnSpc>
                <a:spcPts val="892"/>
              </a:lnSpc>
              <a:spcBef>
                <a:spcPct val="0"/>
              </a:spcBef>
            </a:pPr>
            <a:r>
              <a:rPr lang="en-US" sz="834" dirty="0">
                <a:solidFill>
                  <a:srgbClr val="000000"/>
                </a:solidFill>
                <a:latin typeface="Montserrat"/>
                <a:ea typeface="Montserrat"/>
                <a:cs typeface="Montserrat"/>
                <a:sym typeface="Montserrat"/>
              </a:rPr>
              <a:t>Substituting walking breaks for water or other fun breaks as part of smoking free activities.</a:t>
            </a:r>
          </a:p>
          <a:p>
            <a:pPr algn="just">
              <a:lnSpc>
                <a:spcPts val="892"/>
              </a:lnSpc>
              <a:spcBef>
                <a:spcPct val="0"/>
              </a:spcBef>
            </a:pPr>
            <a:r>
              <a:rPr lang="en-US" sz="834" b="1" i="1" dirty="0">
                <a:solidFill>
                  <a:srgbClr val="000000"/>
                </a:solidFill>
                <a:latin typeface="Montserrat Bold Italics"/>
                <a:ea typeface="Montserrat Bold Italics"/>
                <a:cs typeface="Montserrat Bold Italics"/>
                <a:sym typeface="Montserrat Bold Italics"/>
              </a:rPr>
              <a:t>Treatment guidance</a:t>
            </a:r>
          </a:p>
          <a:p>
            <a:pPr algn="just">
              <a:lnSpc>
                <a:spcPts val="892"/>
              </a:lnSpc>
              <a:spcBef>
                <a:spcPct val="0"/>
              </a:spcBef>
            </a:pPr>
            <a:r>
              <a:rPr lang="en-US" sz="834" dirty="0">
                <a:solidFill>
                  <a:srgbClr val="000000"/>
                </a:solidFill>
                <a:latin typeface="Montserrat"/>
                <a:ea typeface="Montserrat"/>
                <a:cs typeface="Montserrat"/>
                <a:sym typeface="Montserrat"/>
              </a:rPr>
              <a:t>Non-mentioning the use of cessation support from a qualified healthcare specialist. </a:t>
            </a:r>
          </a:p>
          <a:p>
            <a:pPr algn="just">
              <a:lnSpc>
                <a:spcPts val="892"/>
              </a:lnSpc>
              <a:spcBef>
                <a:spcPct val="0"/>
              </a:spcBef>
            </a:pPr>
            <a:r>
              <a:rPr lang="en-US" sz="834" b="1" i="1" dirty="0">
                <a:solidFill>
                  <a:srgbClr val="000000"/>
                </a:solidFill>
                <a:latin typeface="Montserrat Bold Italics"/>
                <a:ea typeface="Montserrat Bold Italics"/>
                <a:cs typeface="Montserrat Bold Italics"/>
                <a:sym typeface="Montserrat Bold Italics"/>
              </a:rPr>
              <a:t>Maintenance planning</a:t>
            </a:r>
          </a:p>
          <a:p>
            <a:pPr algn="just">
              <a:lnSpc>
                <a:spcPts val="892"/>
              </a:lnSpc>
              <a:spcBef>
                <a:spcPct val="0"/>
              </a:spcBef>
            </a:pPr>
            <a:r>
              <a:rPr lang="en-US" sz="834" dirty="0">
                <a:solidFill>
                  <a:srgbClr val="000000"/>
                </a:solidFill>
                <a:latin typeface="Montserrat"/>
                <a:ea typeface="Montserrat"/>
                <a:cs typeface="Montserrat"/>
                <a:sym typeface="Montserrat"/>
              </a:rPr>
              <a:t>Evaluating and putting together strategies to avoid relapse</a:t>
            </a:r>
          </a:p>
        </p:txBody>
      </p:sp>
      <p:sp>
        <p:nvSpPr>
          <p:cNvPr id="10" name="TextBox 10"/>
          <p:cNvSpPr txBox="1"/>
          <p:nvPr/>
        </p:nvSpPr>
        <p:spPr>
          <a:xfrm>
            <a:off x="3811669" y="1087013"/>
            <a:ext cx="2410281" cy="1397819"/>
          </a:xfrm>
          <a:prstGeom prst="rect">
            <a:avLst/>
          </a:prstGeom>
        </p:spPr>
        <p:txBody>
          <a:bodyPr lIns="0" tIns="0" rIns="0" bIns="0" rtlCol="0" anchor="t">
            <a:spAutoFit/>
          </a:bodyPr>
          <a:lstStyle/>
          <a:p>
            <a:pPr algn="ctr">
              <a:lnSpc>
                <a:spcPts val="1029"/>
              </a:lnSpc>
              <a:spcBef>
                <a:spcPct val="0"/>
              </a:spcBef>
            </a:pPr>
            <a:r>
              <a:rPr lang="en-US" sz="962" b="1" dirty="0">
                <a:solidFill>
                  <a:srgbClr val="000000"/>
                </a:solidFill>
                <a:latin typeface="Montserrat Bold"/>
                <a:ea typeface="Montserrat Bold"/>
                <a:cs typeface="Montserrat Bold"/>
                <a:sym typeface="Montserrat Bold"/>
              </a:rPr>
              <a:t>Focus</a:t>
            </a:r>
          </a:p>
          <a:p>
            <a:pPr algn="just">
              <a:lnSpc>
                <a:spcPts val="892"/>
              </a:lnSpc>
              <a:spcBef>
                <a:spcPct val="0"/>
              </a:spcBef>
            </a:pPr>
            <a:r>
              <a:rPr lang="en-US" sz="834" dirty="0">
                <a:solidFill>
                  <a:srgbClr val="000000"/>
                </a:solidFill>
                <a:latin typeface="Montserrat"/>
                <a:ea typeface="Montserrat"/>
                <a:cs typeface="Montserrat"/>
                <a:sym typeface="Montserrat"/>
              </a:rPr>
              <a:t>Adults of London aged between 18 and 50 can make some small, simple changes and take steps towards a smoke-free life. Quitting is hard because of nicotine cravings and withdrawal symptoms, but the evidence-based resources to help with the quitting can increase your chances. If individuals wish to quit a tobacco product, NICE suggests that they receive behavioural support and appropriate treatment (NICE, 2021). This campaign converts quit goals into action steps, having a few clear steps and ongoing support.</a:t>
            </a:r>
          </a:p>
        </p:txBody>
      </p:sp>
      <p:sp>
        <p:nvSpPr>
          <p:cNvPr id="11" name="TextBox 11"/>
          <p:cNvSpPr txBox="1"/>
          <p:nvPr/>
        </p:nvSpPr>
        <p:spPr>
          <a:xfrm>
            <a:off x="3728433" y="6052136"/>
            <a:ext cx="4712188" cy="641201"/>
          </a:xfrm>
          <a:prstGeom prst="rect">
            <a:avLst/>
          </a:prstGeom>
        </p:spPr>
        <p:txBody>
          <a:bodyPr lIns="0" tIns="0" rIns="0" bIns="0" rtlCol="0" anchor="t">
            <a:spAutoFit/>
          </a:bodyPr>
          <a:lstStyle/>
          <a:p>
            <a:pPr algn="ctr">
              <a:lnSpc>
                <a:spcPts val="1029"/>
              </a:lnSpc>
              <a:spcBef>
                <a:spcPct val="0"/>
              </a:spcBef>
            </a:pPr>
            <a:r>
              <a:rPr lang="en-US" sz="962" b="1">
                <a:solidFill>
                  <a:srgbClr val="000000"/>
                </a:solidFill>
                <a:latin typeface="Montserrat Bold"/>
                <a:ea typeface="Montserrat Bold"/>
                <a:cs typeface="Montserrat Bold"/>
                <a:sym typeface="Montserrat Bold"/>
              </a:rPr>
              <a:t>References</a:t>
            </a:r>
          </a:p>
          <a:p>
            <a:pPr algn="just">
              <a:lnSpc>
                <a:spcPts val="824"/>
              </a:lnSpc>
              <a:spcBef>
                <a:spcPct val="0"/>
              </a:spcBef>
            </a:pPr>
            <a:r>
              <a:rPr lang="en-US" sz="770">
                <a:solidFill>
                  <a:srgbClr val="000000"/>
                </a:solidFill>
                <a:latin typeface="Montserrat"/>
                <a:ea typeface="Montserrat"/>
                <a:cs typeface="Montserrat"/>
                <a:sym typeface="Montserrat"/>
              </a:rPr>
              <a:t>Bar-Tur, L. (2021). Fostering well-being in the elderly: Translating theories on positive aging to practical approaches. Frontiers in Medicine, [online] 8(1), pp.1–9. </a:t>
            </a:r>
            <a:r>
              <a:rPr lang="en-US" sz="770" u="sng">
                <a:solidFill>
                  <a:srgbClr val="000000"/>
                </a:solidFill>
                <a:latin typeface="Montserrat"/>
                <a:ea typeface="Montserrat"/>
                <a:cs typeface="Montserrat"/>
                <a:sym typeface="Montserrat"/>
                <a:hlinkClick r:id="rId5" tooltip="https://doi.org/10.3389/fmed.2021.517226"/>
              </a:rPr>
              <a:t>https://doi.org/10.3389/fmed.2021.517226</a:t>
            </a:r>
            <a:r>
              <a:rPr lang="en-US" sz="770">
                <a:solidFill>
                  <a:srgbClr val="000000"/>
                </a:solidFill>
                <a:latin typeface="Montserrat"/>
                <a:ea typeface="Montserrat"/>
                <a:cs typeface="Montserrat"/>
                <a:sym typeface="Montserrat"/>
              </a:rPr>
              <a:t>. </a:t>
            </a:r>
          </a:p>
          <a:p>
            <a:pPr algn="just">
              <a:lnSpc>
                <a:spcPts val="824"/>
              </a:lnSpc>
              <a:spcBef>
                <a:spcPct val="0"/>
              </a:spcBef>
            </a:pPr>
            <a:r>
              <a:rPr lang="en-US" sz="770">
                <a:solidFill>
                  <a:srgbClr val="000000"/>
                </a:solidFill>
                <a:latin typeface="Montserrat"/>
                <a:ea typeface="Montserrat"/>
                <a:cs typeface="Montserrat"/>
                <a:sym typeface="Montserrat"/>
              </a:rPr>
              <a:t>NICE (2021). Overview | tobacco: Preventing uptake, promoting quitting and treating dependence | guidance | NICE. [online] www.nice.org.uk. Available at: </a:t>
            </a:r>
            <a:r>
              <a:rPr lang="en-US" sz="770" u="sng">
                <a:solidFill>
                  <a:srgbClr val="000000"/>
                </a:solidFill>
                <a:latin typeface="Montserrat"/>
                <a:ea typeface="Montserrat"/>
                <a:cs typeface="Montserrat"/>
                <a:sym typeface="Montserrat"/>
                <a:hlinkClick r:id="rId6" tooltip="https://www.nice.org.uk/guidance/ng209"/>
              </a:rPr>
              <a:t>https://www.nice.org.uk/guidance/ng209</a:t>
            </a:r>
            <a:r>
              <a:rPr lang="en-US" sz="770">
                <a:solidFill>
                  <a:srgbClr val="000000"/>
                </a:solidFill>
                <a:latin typeface="Montserrat"/>
                <a:ea typeface="Montserrat"/>
                <a:cs typeface="Montserrat"/>
                <a:sym typeface="Montserrat"/>
              </a:rPr>
              <a:t> [Accessed 19 Oct. 2026].</a:t>
            </a:r>
          </a:p>
        </p:txBody>
      </p:sp>
    </p:spTree>
    <p:extLst>
      <p:ext uri="{BB962C8B-B14F-4D97-AF65-F5344CB8AC3E}">
        <p14:creationId xmlns:p14="http://schemas.microsoft.com/office/powerpoint/2010/main" val="6603230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EF877CE-A736-6BA4-16F6-1C7EF4779B1D}"/>
              </a:ext>
            </a:extLst>
          </p:cNvPr>
          <p:cNvSpPr>
            <a:spLocks noGrp="1"/>
          </p:cNvSpPr>
          <p:nvPr>
            <p:ph type="title"/>
          </p:nvPr>
        </p:nvSpPr>
        <p:spPr>
          <a:xfrm>
            <a:off x="508742" y="1070800"/>
            <a:ext cx="3939688" cy="5583126"/>
          </a:xfrm>
        </p:spPr>
        <p:style>
          <a:lnRef idx="2">
            <a:schemeClr val="accent5">
              <a:shade val="15000"/>
            </a:schemeClr>
          </a:lnRef>
          <a:fillRef idx="1">
            <a:schemeClr val="accent5"/>
          </a:fillRef>
          <a:effectRef idx="0">
            <a:schemeClr val="accent5"/>
          </a:effectRef>
          <a:fontRef idx="minor">
            <a:schemeClr val="lt1"/>
          </a:fontRef>
        </p:style>
        <p:txBody>
          <a:bodyPr>
            <a:normAutofit/>
          </a:bodyPr>
          <a:lstStyle/>
          <a:p>
            <a:pPr algn="ctr"/>
            <a:r>
              <a:rPr lang="en-US" sz="5000" b="1" dirty="0">
                <a:ea typeface="Calibri Light"/>
                <a:cs typeface="Calibri Light"/>
              </a:rPr>
              <a:t>      TASK:-3       </a:t>
            </a:r>
            <a:br>
              <a:rPr lang="en-US" sz="5000" b="1" dirty="0">
                <a:ea typeface="Calibri Light"/>
                <a:cs typeface="Calibri Light"/>
              </a:rPr>
            </a:br>
            <a:r>
              <a:rPr lang="en-US" sz="5000" b="1" dirty="0">
                <a:ea typeface="Calibri Light"/>
                <a:cs typeface="Calibri Light"/>
              </a:rPr>
              <a:t>BENEFITS     AND CHALLENGES </a:t>
            </a:r>
            <a:endParaRPr lang="en-US" dirty="0">
              <a:ea typeface="Calibri Light" panose="020F0302020204030204"/>
              <a:cs typeface="Calibri Light" panose="020F0302020204030204"/>
            </a:endParaRP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BAED662C-7127-1E19-DA09-8D01F4D7C30F}"/>
              </a:ext>
            </a:extLst>
          </p:cNvPr>
          <p:cNvGraphicFramePr>
            <a:graphicFrameLocks noGrp="1"/>
          </p:cNvGraphicFramePr>
          <p:nvPr>
            <p:ph idx="1"/>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637273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2846E11-366D-AA36-2767-44907E6FC104}"/>
              </a:ext>
            </a:extLst>
          </p:cNvPr>
          <p:cNvSpPr/>
          <p:nvPr/>
        </p:nvSpPr>
        <p:spPr>
          <a:xfrm>
            <a:off x="-15240" y="0"/>
            <a:ext cx="12192000" cy="6858000"/>
          </a:xfrm>
          <a:prstGeom prst="rect">
            <a:avLst/>
          </a:prstGeom>
          <a:solidFill>
            <a:schemeClr val="bg1"/>
          </a:solidFill>
          <a:ln>
            <a:solidFill>
              <a:schemeClr val="bg1">
                <a:lumMod val="9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48640" y="350520"/>
            <a:ext cx="10820400" cy="914400"/>
          </a:xfrm>
          <a:prstGeom prst="rect">
            <a:avLst/>
          </a:prstGeom>
          <a:solidFill>
            <a:schemeClr val="accent6">
              <a:lumMod val="75000"/>
            </a:schemeClr>
          </a:solidFill>
          <a:ln/>
        </p:spPr>
        <p:txBody>
          <a:bodyPr wrap="square" lIns="0" tIns="0" rIns="0" bIns="0" rtlCol="0" anchor="ctr"/>
          <a:lstStyle/>
          <a:p>
            <a:pPr marL="0" indent="0" algn="ctr">
              <a:buNone/>
            </a:pPr>
            <a:r>
              <a:rPr lang="en-IN" sz="5400" dirty="0">
                <a:solidFill>
                  <a:schemeClr val="tx1"/>
                </a:solidFill>
              </a:rPr>
              <a:t>Quit Smoking </a:t>
            </a:r>
            <a:endParaRPr lang="en-US" sz="5400" dirty="0">
              <a:solidFill>
                <a:schemeClr val="tx1"/>
              </a:solidFill>
            </a:endParaRPr>
          </a:p>
        </p:txBody>
      </p:sp>
      <p:sp>
        <p:nvSpPr>
          <p:cNvPr id="3" name="Text 1"/>
          <p:cNvSpPr txBox="1"/>
          <p:nvPr/>
        </p:nvSpPr>
        <p:spPr>
          <a:xfrm>
            <a:off x="548640" y="1600200"/>
            <a:ext cx="4739145" cy="777240"/>
          </a:xfrm>
          <a:prstGeom prst="rect">
            <a:avLst/>
          </a:prstGeom>
          <a:noFill/>
          <a:ln/>
        </p:spPr>
        <p:txBody>
          <a:bodyPr wrap="square" lIns="0" tIns="0" rIns="0" bIns="0" rtlCol="0" anchor="t"/>
          <a:lstStyle/>
          <a:p>
            <a:pPr marL="0" indent="0">
              <a:lnSpc>
                <a:spcPct val="150000"/>
              </a:lnSpc>
              <a:buNone/>
            </a:pPr>
            <a:r>
              <a:rPr lang="en-US" dirty="0"/>
              <a:t>A 6-8 week stop-smoking programme for adults aged 18-50</a:t>
            </a:r>
          </a:p>
        </p:txBody>
      </p:sp>
      <p:sp>
        <p:nvSpPr>
          <p:cNvPr id="4" name="Text 2"/>
          <p:cNvSpPr txBox="1"/>
          <p:nvPr/>
        </p:nvSpPr>
        <p:spPr>
          <a:xfrm>
            <a:off x="548640" y="2404666"/>
            <a:ext cx="4953000" cy="3173174"/>
          </a:xfrm>
          <a:prstGeom prst="rect">
            <a:avLst/>
          </a:prstGeom>
          <a:noFill/>
          <a:ln/>
        </p:spPr>
        <p:txBody>
          <a:bodyPr wrap="square" lIns="0" tIns="0" rIns="0" bIns="0" rtlCol="0" anchor="t"/>
          <a:lstStyle/>
          <a:p>
            <a:pPr marL="0" indent="0">
              <a:lnSpc>
                <a:spcPct val="150000"/>
              </a:lnSpc>
              <a:buNone/>
            </a:pPr>
            <a:r>
              <a:rPr lang="en-US" sz="1800" b="1" dirty="0">
                <a:solidFill>
                  <a:schemeClr val="accent6">
                    <a:lumMod val="75000"/>
                  </a:schemeClr>
                </a:solidFill>
              </a:rPr>
              <a:t>Target group: </a:t>
            </a:r>
            <a:r>
              <a:rPr lang="en-US" sz="1800" dirty="0"/>
              <a:t>Smokers aged 18-50 in the London area (excluding e-cigarette or other tobacco users)</a:t>
            </a:r>
          </a:p>
          <a:p>
            <a:pPr marL="0" indent="0">
              <a:lnSpc>
                <a:spcPct val="150000"/>
              </a:lnSpc>
              <a:buNone/>
            </a:pPr>
            <a:r>
              <a:rPr lang="en-US" sz="1800" b="1" dirty="0">
                <a:solidFill>
                  <a:schemeClr val="accent6">
                    <a:lumMod val="75000"/>
                  </a:schemeClr>
                </a:solidFill>
              </a:rPr>
              <a:t>Target activity: </a:t>
            </a:r>
            <a:r>
              <a:rPr lang="en-US" sz="1800" dirty="0"/>
              <a:t>Keeping the quit date or have a supported quit attempt.</a:t>
            </a:r>
          </a:p>
          <a:p>
            <a:pPr marL="0" indent="0">
              <a:lnSpc>
                <a:spcPct val="150000"/>
              </a:lnSpc>
              <a:buNone/>
            </a:pPr>
            <a:r>
              <a:rPr lang="en-US" sz="1800" b="1" dirty="0">
                <a:solidFill>
                  <a:schemeClr val="accent6">
                    <a:lumMod val="75000"/>
                  </a:schemeClr>
                </a:solidFill>
              </a:rPr>
              <a:t>Why: </a:t>
            </a:r>
            <a:r>
              <a:rPr lang="en-US" sz="1800" dirty="0"/>
              <a:t>Smoking is the biggest preventable cause of ill-health. A 10 years life gain is being achieved for those who quit before 50 years of age (Jha et al., 2013).</a:t>
            </a:r>
          </a:p>
        </p:txBody>
      </p:sp>
      <p:sp>
        <p:nvSpPr>
          <p:cNvPr id="6" name="Text 3"/>
          <p:cNvSpPr txBox="1"/>
          <p:nvPr/>
        </p:nvSpPr>
        <p:spPr>
          <a:xfrm>
            <a:off x="548640" y="6171278"/>
            <a:ext cx="5242560" cy="441960"/>
          </a:xfrm>
          <a:prstGeom prst="rect">
            <a:avLst/>
          </a:prstGeom>
          <a:noFill/>
          <a:ln/>
        </p:spPr>
        <p:txBody>
          <a:bodyPr wrap="square" lIns="0" tIns="0" rIns="0" bIns="0" rtlCol="0" anchor="t"/>
          <a:lstStyle/>
          <a:p>
            <a:pPr marL="0" indent="0">
              <a:buNone/>
            </a:pPr>
            <a:r>
              <a:rPr lang="en-US" sz="1800" dirty="0">
                <a:solidFill>
                  <a:schemeClr val="accent6">
                    <a:lumMod val="75000"/>
                  </a:schemeClr>
                </a:solidFill>
              </a:rPr>
              <a:t>Presented by:</a:t>
            </a:r>
          </a:p>
        </p:txBody>
      </p:sp>
      <p:pic>
        <p:nvPicPr>
          <p:cNvPr id="1028" name="Picture 4" descr="Stop smoking services - NHS North East London">
            <a:extLst>
              <a:ext uri="{FF2B5EF4-FFF2-40B4-BE49-F238E27FC236}">
                <a16:creationId xmlns:a16="http://schemas.microsoft.com/office/drawing/2014/main" id="{5C806470-8D02-6870-AF26-D7A2F5438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91200" y="1875538"/>
            <a:ext cx="6151715" cy="4188138"/>
          </a:xfrm>
          <a:prstGeom prst="rect">
            <a:avLst/>
          </a:prstGeom>
          <a:ln w="228600" cap="sq" cmpd="thickThin">
            <a:solidFill>
              <a:schemeClr val="accent6">
                <a:lumMod val="75000"/>
              </a:schemeClr>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4DDCCE69-20F7-0939-66AC-BD5CD447D603}"/>
              </a:ext>
            </a:extLst>
          </p:cNvPr>
          <p:cNvSpPr txBox="1"/>
          <p:nvPr/>
        </p:nvSpPr>
        <p:spPr>
          <a:xfrm>
            <a:off x="5958840" y="6208544"/>
            <a:ext cx="3383280" cy="646331"/>
          </a:xfrm>
          <a:prstGeom prst="rect">
            <a:avLst/>
          </a:prstGeom>
          <a:noFill/>
        </p:spPr>
        <p:txBody>
          <a:bodyPr wrap="square">
            <a:spAutoFit/>
          </a:bodyPr>
          <a:lstStyle/>
          <a:p>
            <a:pPr>
              <a:buFont typeface="Arial" panose="020B0604020202020204" pitchFamily="34" charset="0"/>
              <a:buChar char="•"/>
            </a:pPr>
            <a:endParaRPr lang="en-US" sz="900" b="0" u="none" strike="noStrike" dirty="0">
              <a:effectLst/>
            </a:endParaRPr>
          </a:p>
          <a:p>
            <a:pPr marL="742950" lvl="1" indent="-285750">
              <a:buFont typeface="Arial" panose="020B0604020202020204" pitchFamily="34" charset="0"/>
              <a:buChar char="•"/>
            </a:pPr>
            <a:r>
              <a:rPr lang="en-US" sz="900" b="1" u="none" strike="noStrike" dirty="0">
                <a:effectLst/>
              </a:rPr>
              <a:t>Credit:</a:t>
            </a:r>
            <a:r>
              <a:rPr lang="en-US" sz="900" b="0" u="none" strike="noStrike" dirty="0">
                <a:effectLst/>
              </a:rPr>
              <a:t> "Stop smoking services header image" by NHS North East London</a:t>
            </a:r>
          </a:p>
          <a:p>
            <a:pPr marL="742950" lvl="1" indent="-285750">
              <a:buFont typeface="Arial" panose="020B0604020202020204" pitchFamily="34" charset="0"/>
              <a:buChar char="•"/>
            </a:pPr>
            <a:r>
              <a:rPr lang="en-US" sz="900" b="1" u="none" strike="noStrike" dirty="0">
                <a:effectLst/>
              </a:rPr>
              <a:t>Link:</a:t>
            </a:r>
            <a:r>
              <a:rPr lang="en-US" sz="900" b="0" u="none" strike="noStrike" dirty="0">
                <a:effectLst/>
              </a:rPr>
              <a:t> </a:t>
            </a:r>
            <a:r>
              <a:rPr lang="en-US" sz="900" b="0" u="none" strike="noStrike" dirty="0">
                <a:effectLst/>
                <a:hlinkClick r:id="rId4"/>
              </a:rPr>
              <a:t>NHS North East London</a:t>
            </a:r>
            <a:r>
              <a:rPr lang="en-US" sz="900" b="0" u="none" strike="noStrike" dirty="0">
                <a:effectLst/>
              </a:rPr>
              <a:t> [</a:t>
            </a:r>
            <a:r>
              <a:rPr lang="en-US" sz="900" b="0" u="none" strike="noStrike" dirty="0">
                <a:effectLst/>
                <a:hlinkClick r:id="rId5"/>
              </a:rPr>
              <a:t>1</a:t>
            </a:r>
            <a:r>
              <a:rPr lang="en-US" sz="900" b="0" u="none" strike="noStrike" dirty="0">
                <a:effectLst/>
              </a:rPr>
              <a:t>]</a:t>
            </a:r>
          </a:p>
        </p:txBody>
      </p:sp>
    </p:spTree>
    <p:extLst>
      <p:ext uri="{BB962C8B-B14F-4D97-AF65-F5344CB8AC3E}">
        <p14:creationId xmlns:p14="http://schemas.microsoft.com/office/powerpoint/2010/main" val="36254026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9D42CE28-1FB0-E255-D6BF-20192A6B3FE4}"/>
              </a:ext>
            </a:extLst>
          </p:cNvPr>
          <p:cNvSpPr/>
          <p:nvPr/>
        </p:nvSpPr>
        <p:spPr>
          <a:xfrm>
            <a:off x="0" y="0"/>
            <a:ext cx="12192000" cy="6858000"/>
          </a:xfrm>
          <a:prstGeom prst="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prstGeom prst="rect">
            <a:avLst/>
          </a:prstGeom>
          <a:noFill/>
          <a:ln>
            <a:solidFill>
              <a:schemeClr val="accent6">
                <a:lumMod val="50000"/>
              </a:schemeClr>
            </a:solidFill>
          </a:ln>
        </p:spPr>
        <p:txBody>
          <a:bodyPr wrap="square" lIns="0" tIns="0" rIns="0" bIns="0" rtlCol="0" anchor="ctr"/>
          <a:lstStyle/>
          <a:p>
            <a:pPr marL="0" indent="0" algn="ctr">
              <a:buNone/>
            </a:pPr>
            <a:r>
              <a:rPr lang="en-US" sz="3200" b="1" dirty="0">
                <a:solidFill>
                  <a:schemeClr val="tx1"/>
                </a:solidFill>
              </a:rPr>
              <a:t>Intervention Details and Aims</a:t>
            </a:r>
            <a:endParaRPr lang="en-US" sz="3200" dirty="0">
              <a:solidFill>
                <a:schemeClr val="tx1"/>
              </a:solidFill>
            </a:endParaRPr>
          </a:p>
        </p:txBody>
      </p:sp>
      <p:sp>
        <p:nvSpPr>
          <p:cNvPr id="3" name="Text 1"/>
          <p:cNvSpPr txBox="1"/>
          <p:nvPr/>
        </p:nvSpPr>
        <p:spPr>
          <a:xfrm>
            <a:off x="548640" y="1097280"/>
            <a:ext cx="11064240" cy="411480"/>
          </a:xfrm>
          <a:prstGeom prst="rect">
            <a:avLst/>
          </a:prstGeom>
          <a:noFill/>
          <a:ln/>
        </p:spPr>
        <p:txBody>
          <a:bodyPr wrap="square" lIns="0" tIns="0" rIns="0" bIns="0" rtlCol="0" anchor="ctr"/>
          <a:lstStyle/>
          <a:p>
            <a:pPr marL="0" indent="0">
              <a:buNone/>
            </a:pPr>
            <a:r>
              <a:rPr lang="en-US" sz="1800" i="1" dirty="0">
                <a:solidFill>
                  <a:schemeClr val="tx1"/>
                </a:solidFill>
              </a:rPr>
              <a:t>6-8 weekly group or hybrid sessions, aligned with NICE NG209 (NICE, 2021)</a:t>
            </a:r>
            <a:endParaRPr lang="en-US" sz="1800" dirty="0"/>
          </a:p>
        </p:txBody>
      </p:sp>
      <p:sp>
        <p:nvSpPr>
          <p:cNvPr id="4" name="Card 1"/>
          <p:cNvSpPr/>
          <p:nvPr/>
        </p:nvSpPr>
        <p:spPr>
          <a:xfrm>
            <a:off x="548640" y="1691640"/>
            <a:ext cx="6766560" cy="914400"/>
          </a:xfrm>
          <a:prstGeom prst="rect">
            <a:avLst/>
          </a:prstGeom>
          <a:solidFill>
            <a:schemeClr val="bg1"/>
          </a:solidFill>
          <a:ln w="9525">
            <a:solidFill>
              <a:schemeClr val="accent6">
                <a:lumMod val="50000"/>
              </a:schemeClr>
            </a:solidFill>
            <a:prstDash val="solid"/>
          </a:ln>
        </p:spPr>
        <p:txBody>
          <a:bodyPr/>
          <a:lstStyle/>
          <a:p>
            <a:endParaRPr lang="en-IN"/>
          </a:p>
        </p:txBody>
      </p:sp>
      <p:sp>
        <p:nvSpPr>
          <p:cNvPr id="5" name="Shape 3"/>
          <p:cNvSpPr/>
          <p:nvPr/>
        </p:nvSpPr>
        <p:spPr>
          <a:xfrm>
            <a:off x="731520" y="1874520"/>
            <a:ext cx="548640" cy="548640"/>
          </a:xfrm>
          <a:prstGeom prst="ellipse">
            <a:avLst/>
          </a:prstGeom>
          <a:solidFill>
            <a:schemeClr val="accent6"/>
          </a:solidFill>
          <a:ln w="12700">
            <a:solidFill>
              <a:schemeClr val="accent6">
                <a:lumMod val="75000"/>
              </a:schemeClr>
            </a:solidFill>
            <a:prstDash val="solid"/>
          </a:ln>
        </p:spPr>
        <p:txBody>
          <a:bodyPr/>
          <a:lstStyle/>
          <a:p>
            <a:endParaRPr lang="en-IN"/>
          </a:p>
        </p:txBody>
      </p:sp>
      <p:pic>
        <p:nvPicPr>
          <p:cNvPr id="6" name="Image 0" descr="preencoded.png"/>
          <p:cNvPicPr>
            <a:picLocks noChangeAspect="1"/>
          </p:cNvPicPr>
          <p:nvPr/>
        </p:nvPicPr>
        <p:blipFill>
          <a:blip r:embed="rId3"/>
          <a:stretch>
            <a:fillRect/>
          </a:stretch>
        </p:blipFill>
        <p:spPr>
          <a:xfrm>
            <a:off x="868680" y="2011680"/>
            <a:ext cx="274320" cy="274320"/>
          </a:xfrm>
          <a:prstGeom prst="rect">
            <a:avLst/>
          </a:prstGeom>
        </p:spPr>
      </p:pic>
      <p:sp>
        <p:nvSpPr>
          <p:cNvPr id="7" name="Text 4"/>
          <p:cNvSpPr txBox="1"/>
          <p:nvPr/>
        </p:nvSpPr>
        <p:spPr>
          <a:xfrm>
            <a:off x="1508760" y="1737360"/>
            <a:ext cx="5669280" cy="822960"/>
          </a:xfrm>
          <a:prstGeom prst="rect">
            <a:avLst/>
          </a:prstGeom>
          <a:noFill/>
          <a:ln/>
        </p:spPr>
        <p:txBody>
          <a:bodyPr wrap="square" lIns="0" tIns="0" rIns="0" bIns="0" rtlCol="0" anchor="ctr"/>
          <a:lstStyle/>
          <a:p>
            <a:pPr marL="0" indent="0">
              <a:buNone/>
            </a:pPr>
            <a:r>
              <a:rPr lang="en-US" sz="1800" b="1" dirty="0">
                <a:solidFill>
                  <a:schemeClr val="tx1"/>
                </a:solidFill>
              </a:rPr>
              <a:t>Behavioural support: </a:t>
            </a:r>
            <a:r>
              <a:rPr lang="en-US" sz="1800" dirty="0">
                <a:solidFill>
                  <a:schemeClr val="tx1"/>
                </a:solidFill>
              </a:rPr>
              <a:t>quit date, trigger mapping, relapse plan</a:t>
            </a:r>
            <a:endParaRPr lang="en-US" sz="1800" dirty="0"/>
          </a:p>
        </p:txBody>
      </p:sp>
      <p:sp>
        <p:nvSpPr>
          <p:cNvPr id="8" name="Card 2"/>
          <p:cNvSpPr/>
          <p:nvPr/>
        </p:nvSpPr>
        <p:spPr>
          <a:xfrm>
            <a:off x="548640" y="2715768"/>
            <a:ext cx="6766560" cy="914400"/>
          </a:xfrm>
          <a:prstGeom prst="rect">
            <a:avLst/>
          </a:prstGeom>
          <a:solidFill>
            <a:schemeClr val="bg1"/>
          </a:solidFill>
          <a:ln w="9525">
            <a:solidFill>
              <a:schemeClr val="accent6">
                <a:lumMod val="50000"/>
              </a:schemeClr>
            </a:solidFill>
            <a:prstDash val="solid"/>
          </a:ln>
        </p:spPr>
        <p:txBody>
          <a:bodyPr/>
          <a:lstStyle/>
          <a:p>
            <a:endParaRPr lang="en-IN"/>
          </a:p>
        </p:txBody>
      </p:sp>
      <p:sp>
        <p:nvSpPr>
          <p:cNvPr id="9" name="Shape 6"/>
          <p:cNvSpPr/>
          <p:nvPr/>
        </p:nvSpPr>
        <p:spPr>
          <a:xfrm>
            <a:off x="731520" y="2898648"/>
            <a:ext cx="548640" cy="548640"/>
          </a:xfrm>
          <a:prstGeom prst="ellipse">
            <a:avLst/>
          </a:prstGeom>
          <a:solidFill>
            <a:schemeClr val="accent5"/>
          </a:solidFill>
          <a:ln w="12700">
            <a:solidFill>
              <a:schemeClr val="accent5">
                <a:lumMod val="75000"/>
              </a:schemeClr>
            </a:solidFill>
            <a:prstDash val="solid"/>
          </a:ln>
        </p:spPr>
        <p:txBody>
          <a:bodyPr/>
          <a:lstStyle/>
          <a:p>
            <a:endParaRPr lang="en-IN"/>
          </a:p>
        </p:txBody>
      </p:sp>
      <p:pic>
        <p:nvPicPr>
          <p:cNvPr id="10" name="Image 1" descr="preencoded.png"/>
          <p:cNvPicPr>
            <a:picLocks noChangeAspect="1"/>
          </p:cNvPicPr>
          <p:nvPr/>
        </p:nvPicPr>
        <p:blipFill>
          <a:blip r:embed="rId4"/>
          <a:stretch>
            <a:fillRect/>
          </a:stretch>
        </p:blipFill>
        <p:spPr>
          <a:xfrm>
            <a:off x="868680" y="3035808"/>
            <a:ext cx="274320" cy="274320"/>
          </a:xfrm>
          <a:prstGeom prst="rect">
            <a:avLst/>
          </a:prstGeom>
        </p:spPr>
      </p:pic>
      <p:sp>
        <p:nvSpPr>
          <p:cNvPr id="11" name="Text 7"/>
          <p:cNvSpPr txBox="1"/>
          <p:nvPr/>
        </p:nvSpPr>
        <p:spPr>
          <a:xfrm>
            <a:off x="1508760" y="2761488"/>
            <a:ext cx="5669280" cy="822960"/>
          </a:xfrm>
          <a:prstGeom prst="rect">
            <a:avLst/>
          </a:prstGeom>
          <a:noFill/>
          <a:ln/>
        </p:spPr>
        <p:txBody>
          <a:bodyPr wrap="square" lIns="0" tIns="0" rIns="0" bIns="0" rtlCol="0" anchor="ctr"/>
          <a:lstStyle/>
          <a:p>
            <a:pPr marL="0" indent="0">
              <a:buNone/>
            </a:pPr>
            <a:r>
              <a:rPr lang="en-US" sz="1800" b="1" dirty="0">
                <a:solidFill>
                  <a:schemeClr val="tx1"/>
                </a:solidFill>
              </a:rPr>
              <a:t>Pharmacotherapy: </a:t>
            </a:r>
            <a:r>
              <a:rPr lang="en-US" sz="1800" dirty="0">
                <a:solidFill>
                  <a:schemeClr val="tx1"/>
                </a:solidFill>
              </a:rPr>
              <a:t> combination NRT or varenicline through NHS channels (Cahill et al., 2016)</a:t>
            </a:r>
            <a:endParaRPr lang="en-US" sz="1800" dirty="0"/>
          </a:p>
        </p:txBody>
      </p:sp>
      <p:sp>
        <p:nvSpPr>
          <p:cNvPr id="12" name="Card 3"/>
          <p:cNvSpPr/>
          <p:nvPr/>
        </p:nvSpPr>
        <p:spPr>
          <a:xfrm>
            <a:off x="548640" y="3739896"/>
            <a:ext cx="6766560" cy="914400"/>
          </a:xfrm>
          <a:prstGeom prst="rect">
            <a:avLst/>
          </a:prstGeom>
          <a:solidFill>
            <a:schemeClr val="bg1"/>
          </a:solidFill>
          <a:ln w="9525">
            <a:solidFill>
              <a:schemeClr val="accent6">
                <a:lumMod val="50000"/>
              </a:schemeClr>
            </a:solidFill>
            <a:prstDash val="solid"/>
          </a:ln>
        </p:spPr>
        <p:txBody>
          <a:bodyPr/>
          <a:lstStyle/>
          <a:p>
            <a:endParaRPr lang="en-IN"/>
          </a:p>
        </p:txBody>
      </p:sp>
      <p:sp>
        <p:nvSpPr>
          <p:cNvPr id="13" name="Shape 9"/>
          <p:cNvSpPr/>
          <p:nvPr/>
        </p:nvSpPr>
        <p:spPr>
          <a:xfrm>
            <a:off x="731520" y="3922776"/>
            <a:ext cx="548640" cy="548640"/>
          </a:xfrm>
          <a:prstGeom prst="ellipse">
            <a:avLst/>
          </a:prstGeom>
          <a:solidFill>
            <a:srgbClr val="00B050"/>
          </a:solidFill>
          <a:ln w="12700">
            <a:solidFill>
              <a:srgbClr val="00B050"/>
            </a:solidFill>
            <a:prstDash val="solid"/>
          </a:ln>
        </p:spPr>
        <p:txBody>
          <a:bodyPr/>
          <a:lstStyle/>
          <a:p>
            <a:endParaRPr lang="en-IN"/>
          </a:p>
        </p:txBody>
      </p:sp>
      <p:pic>
        <p:nvPicPr>
          <p:cNvPr id="14" name="Image 2" descr="preencoded.png"/>
          <p:cNvPicPr>
            <a:picLocks noChangeAspect="1"/>
          </p:cNvPicPr>
          <p:nvPr/>
        </p:nvPicPr>
        <p:blipFill>
          <a:blip r:embed="rId5"/>
          <a:stretch>
            <a:fillRect/>
          </a:stretch>
        </p:blipFill>
        <p:spPr>
          <a:xfrm>
            <a:off x="868680" y="4059936"/>
            <a:ext cx="274320" cy="274320"/>
          </a:xfrm>
          <a:prstGeom prst="rect">
            <a:avLst/>
          </a:prstGeom>
        </p:spPr>
      </p:pic>
      <p:sp>
        <p:nvSpPr>
          <p:cNvPr id="15" name="Text 10"/>
          <p:cNvSpPr txBox="1"/>
          <p:nvPr/>
        </p:nvSpPr>
        <p:spPr>
          <a:xfrm>
            <a:off x="1508760" y="3785616"/>
            <a:ext cx="5669280" cy="822960"/>
          </a:xfrm>
          <a:prstGeom prst="rect">
            <a:avLst/>
          </a:prstGeom>
          <a:noFill/>
          <a:ln/>
        </p:spPr>
        <p:txBody>
          <a:bodyPr wrap="square" lIns="0" tIns="0" rIns="0" bIns="0" rtlCol="0" anchor="ctr"/>
          <a:lstStyle/>
          <a:p>
            <a:pPr marL="0" indent="0">
              <a:buNone/>
            </a:pPr>
            <a:r>
              <a:rPr lang="en-US" sz="1800" b="1" dirty="0">
                <a:solidFill>
                  <a:schemeClr val="tx1"/>
                </a:solidFill>
              </a:rPr>
              <a:t>Stress management: </a:t>
            </a:r>
            <a:r>
              <a:rPr lang="en-US" sz="1800" dirty="0">
                <a:solidFill>
                  <a:schemeClr val="tx1"/>
                </a:solidFill>
              </a:rPr>
              <a:t>breathing, mindfulness and sleep hygiene</a:t>
            </a:r>
            <a:endParaRPr lang="en-US" sz="1800" dirty="0"/>
          </a:p>
        </p:txBody>
      </p:sp>
      <p:sp>
        <p:nvSpPr>
          <p:cNvPr id="16" name="Text 11"/>
          <p:cNvSpPr txBox="1"/>
          <p:nvPr/>
        </p:nvSpPr>
        <p:spPr>
          <a:xfrm>
            <a:off x="7543800" y="1600200"/>
            <a:ext cx="4160520" cy="502920"/>
          </a:xfrm>
          <a:prstGeom prst="rect">
            <a:avLst/>
          </a:prstGeom>
          <a:noFill/>
          <a:ln/>
        </p:spPr>
        <p:txBody>
          <a:bodyPr wrap="square" lIns="0" tIns="0" rIns="0" bIns="0" rtlCol="0" anchor="ctr"/>
          <a:lstStyle/>
          <a:p>
            <a:pPr marL="0" indent="0">
              <a:buNone/>
            </a:pPr>
            <a:r>
              <a:rPr lang="en-US" sz="2400" b="1" dirty="0">
                <a:solidFill>
                  <a:schemeClr val="accent6">
                    <a:lumMod val="75000"/>
                  </a:schemeClr>
                </a:solidFill>
              </a:rPr>
              <a:t>3 Measurable Aims (proposed targets)</a:t>
            </a:r>
            <a:endParaRPr lang="en-US" sz="2400" dirty="0">
              <a:solidFill>
                <a:schemeClr val="accent6">
                  <a:lumMod val="75000"/>
                </a:schemeClr>
              </a:solidFill>
            </a:endParaRPr>
          </a:p>
        </p:txBody>
      </p:sp>
      <p:sp>
        <p:nvSpPr>
          <p:cNvPr id="17" name="Text 12"/>
          <p:cNvSpPr txBox="1"/>
          <p:nvPr/>
        </p:nvSpPr>
        <p:spPr>
          <a:xfrm>
            <a:off x="7680960" y="2240280"/>
            <a:ext cx="1371600" cy="777240"/>
          </a:xfrm>
          <a:prstGeom prst="rect">
            <a:avLst/>
          </a:prstGeom>
          <a:noFill/>
          <a:ln/>
        </p:spPr>
        <p:txBody>
          <a:bodyPr wrap="square" lIns="0" tIns="0" rIns="0" bIns="0" rtlCol="0" anchor="ctr"/>
          <a:lstStyle/>
          <a:p>
            <a:pPr marL="0" indent="0">
              <a:buNone/>
            </a:pPr>
            <a:r>
              <a:rPr lang="en-US" sz="3600" b="1" dirty="0">
                <a:solidFill>
                  <a:schemeClr val="accent6">
                    <a:lumMod val="75000"/>
                  </a:schemeClr>
                </a:solidFill>
              </a:rPr>
              <a:t>60%</a:t>
            </a:r>
            <a:endParaRPr lang="en-US" sz="3600" dirty="0">
              <a:solidFill>
                <a:schemeClr val="accent6">
                  <a:lumMod val="75000"/>
                </a:schemeClr>
              </a:solidFill>
            </a:endParaRPr>
          </a:p>
        </p:txBody>
      </p:sp>
      <p:sp>
        <p:nvSpPr>
          <p:cNvPr id="18" name="Text 13"/>
          <p:cNvSpPr txBox="1"/>
          <p:nvPr/>
        </p:nvSpPr>
        <p:spPr>
          <a:xfrm>
            <a:off x="9098280" y="2240280"/>
            <a:ext cx="2606040" cy="777240"/>
          </a:xfrm>
          <a:prstGeom prst="rect">
            <a:avLst/>
          </a:prstGeom>
          <a:noFill/>
          <a:ln/>
        </p:spPr>
        <p:txBody>
          <a:bodyPr wrap="square" lIns="0" tIns="0" rIns="0" bIns="0" rtlCol="0" anchor="ctr"/>
          <a:lstStyle/>
          <a:p>
            <a:pPr marL="0" indent="0">
              <a:buNone/>
            </a:pPr>
            <a:r>
              <a:rPr lang="en-US" sz="1800" dirty="0">
                <a:solidFill>
                  <a:schemeClr val="tx1"/>
                </a:solidFill>
              </a:rPr>
              <a:t>of enrolees set a quit date by week 2</a:t>
            </a:r>
            <a:endParaRPr lang="en-US" sz="1800" dirty="0"/>
          </a:p>
        </p:txBody>
      </p:sp>
      <p:sp>
        <p:nvSpPr>
          <p:cNvPr id="19" name="Text 14"/>
          <p:cNvSpPr txBox="1"/>
          <p:nvPr/>
        </p:nvSpPr>
        <p:spPr>
          <a:xfrm>
            <a:off x="7680960" y="3154680"/>
            <a:ext cx="1371600" cy="777240"/>
          </a:xfrm>
          <a:prstGeom prst="rect">
            <a:avLst/>
          </a:prstGeom>
          <a:noFill/>
          <a:ln/>
        </p:spPr>
        <p:txBody>
          <a:bodyPr wrap="square" lIns="0" tIns="0" rIns="0" bIns="0" rtlCol="0" anchor="ctr"/>
          <a:lstStyle/>
          <a:p>
            <a:pPr marL="0" indent="0">
              <a:buNone/>
            </a:pPr>
            <a:r>
              <a:rPr lang="en-US" sz="3600" b="1" dirty="0">
                <a:solidFill>
                  <a:schemeClr val="accent6">
                    <a:lumMod val="75000"/>
                  </a:schemeClr>
                </a:solidFill>
              </a:rPr>
              <a:t>40%</a:t>
            </a:r>
            <a:endParaRPr lang="en-US" sz="3600" dirty="0">
              <a:solidFill>
                <a:schemeClr val="accent6">
                  <a:lumMod val="75000"/>
                </a:schemeClr>
              </a:solidFill>
            </a:endParaRPr>
          </a:p>
        </p:txBody>
      </p:sp>
      <p:sp>
        <p:nvSpPr>
          <p:cNvPr id="20" name="Text 15"/>
          <p:cNvSpPr txBox="1"/>
          <p:nvPr/>
        </p:nvSpPr>
        <p:spPr>
          <a:xfrm>
            <a:off x="9098280" y="3154680"/>
            <a:ext cx="2606040" cy="777240"/>
          </a:xfrm>
          <a:prstGeom prst="rect">
            <a:avLst/>
          </a:prstGeom>
          <a:noFill/>
          <a:ln/>
        </p:spPr>
        <p:txBody>
          <a:bodyPr wrap="square" lIns="0" tIns="0" rIns="0" bIns="0" rtlCol="0" anchor="ctr"/>
          <a:lstStyle/>
          <a:p>
            <a:pPr marL="0" indent="0">
              <a:buNone/>
            </a:pPr>
            <a:r>
              <a:rPr lang="en-US" sz="1800" dirty="0">
                <a:solidFill>
                  <a:schemeClr val="tx1"/>
                </a:solidFill>
              </a:rPr>
              <a:t>CO-validated 4-week quit rate</a:t>
            </a:r>
            <a:endParaRPr lang="en-US" sz="1800" dirty="0"/>
          </a:p>
        </p:txBody>
      </p:sp>
      <p:sp>
        <p:nvSpPr>
          <p:cNvPr id="21" name="Text 16"/>
          <p:cNvSpPr txBox="1"/>
          <p:nvPr/>
        </p:nvSpPr>
        <p:spPr>
          <a:xfrm>
            <a:off x="7680960" y="4069080"/>
            <a:ext cx="1371600" cy="777240"/>
          </a:xfrm>
          <a:prstGeom prst="rect">
            <a:avLst/>
          </a:prstGeom>
          <a:noFill/>
          <a:ln/>
        </p:spPr>
        <p:txBody>
          <a:bodyPr wrap="square" lIns="0" tIns="0" rIns="0" bIns="0" rtlCol="0" anchor="ctr"/>
          <a:lstStyle/>
          <a:p>
            <a:pPr marL="0" indent="0">
              <a:buNone/>
            </a:pPr>
            <a:r>
              <a:rPr lang="en-US" sz="3600" b="1" dirty="0">
                <a:solidFill>
                  <a:schemeClr val="accent6">
                    <a:lumMod val="75000"/>
                  </a:schemeClr>
                </a:solidFill>
              </a:rPr>
              <a:t>70%</a:t>
            </a:r>
            <a:endParaRPr lang="en-US" sz="3600" dirty="0">
              <a:solidFill>
                <a:schemeClr val="accent6">
                  <a:lumMod val="75000"/>
                </a:schemeClr>
              </a:solidFill>
            </a:endParaRPr>
          </a:p>
        </p:txBody>
      </p:sp>
      <p:sp>
        <p:nvSpPr>
          <p:cNvPr id="22" name="Text 17"/>
          <p:cNvSpPr txBox="1"/>
          <p:nvPr/>
        </p:nvSpPr>
        <p:spPr>
          <a:xfrm>
            <a:off x="9098280" y="4069080"/>
            <a:ext cx="2606040" cy="777240"/>
          </a:xfrm>
          <a:prstGeom prst="rect">
            <a:avLst/>
          </a:prstGeom>
          <a:noFill/>
          <a:ln/>
        </p:spPr>
        <p:txBody>
          <a:bodyPr wrap="square" lIns="0" tIns="0" rIns="0" bIns="0" rtlCol="0" anchor="ctr"/>
          <a:lstStyle/>
          <a:p>
            <a:pPr marL="0" indent="0">
              <a:buNone/>
            </a:pPr>
            <a:r>
              <a:rPr lang="en-US" sz="1800" dirty="0">
                <a:solidFill>
                  <a:schemeClr val="tx1"/>
                </a:solidFill>
              </a:rPr>
              <a:t>report higher quit confidence at week 8</a:t>
            </a:r>
            <a:endParaRPr lang="en-US" sz="1800" dirty="0"/>
          </a:p>
        </p:txBody>
      </p:sp>
      <p:sp>
        <p:nvSpPr>
          <p:cNvPr id="47" name="TextBox 46">
            <a:extLst>
              <a:ext uri="{FF2B5EF4-FFF2-40B4-BE49-F238E27FC236}">
                <a16:creationId xmlns:a16="http://schemas.microsoft.com/office/drawing/2014/main" id="{560D0CD3-7AB5-AAF2-D502-1CE2108BBE74}"/>
              </a:ext>
            </a:extLst>
          </p:cNvPr>
          <p:cNvSpPr txBox="1"/>
          <p:nvPr/>
        </p:nvSpPr>
        <p:spPr>
          <a:xfrm>
            <a:off x="548640" y="5257800"/>
            <a:ext cx="11064240" cy="456535"/>
          </a:xfrm>
          <a:prstGeom prst="rect">
            <a:avLst/>
          </a:prstGeom>
          <a:noFill/>
        </p:spPr>
        <p:txBody>
          <a:bodyPr wrap="square">
            <a:spAutoFit/>
          </a:bodyPr>
          <a:lstStyle/>
          <a:p>
            <a:pPr marL="0" indent="0">
              <a:lnSpc>
                <a:spcPct val="150000"/>
              </a:lnSpc>
              <a:buNone/>
            </a:pPr>
            <a:r>
              <a:rPr lang="en-US" sz="1800" b="1" dirty="0">
                <a:latin typeface="Arial" pitchFamily="34" charset="0"/>
                <a:ea typeface="Arial" pitchFamily="34" charset="-122"/>
                <a:cs typeface="Arial" pitchFamily="34" charset="-120"/>
              </a:rPr>
              <a:t>Delivery: </a:t>
            </a:r>
            <a:r>
              <a:rPr lang="en-US" sz="1800" dirty="0">
                <a:latin typeface="Arial" pitchFamily="34" charset="0"/>
                <a:ea typeface="Arial" pitchFamily="34" charset="-122"/>
                <a:cs typeface="Arial" pitchFamily="34" charset="-120"/>
              </a:rPr>
              <a:t>evening, lunchtime and online sessions across London, with a CO test at every session.</a:t>
            </a:r>
            <a:endParaRPr lang="en-US" sz="1800" dirty="0"/>
          </a:p>
        </p:txBody>
      </p:sp>
    </p:spTree>
    <p:extLst>
      <p:ext uri="{BB962C8B-B14F-4D97-AF65-F5344CB8AC3E}">
        <p14:creationId xmlns:p14="http://schemas.microsoft.com/office/powerpoint/2010/main" val="11516983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8F99324-C3BC-FD12-0BA0-4A0D4BC3E751}"/>
              </a:ext>
            </a:extLst>
          </p:cNvPr>
          <p:cNvSpPr/>
          <p:nvPr/>
        </p:nvSpPr>
        <p:spPr>
          <a:xfrm>
            <a:off x="0" y="-7045"/>
            <a:ext cx="12192000" cy="6858000"/>
          </a:xfrm>
          <a:prstGeom prst="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48640" y="274320"/>
            <a:ext cx="11064240" cy="777240"/>
          </a:xfrm>
          <a:prstGeom prst="rect">
            <a:avLst/>
          </a:prstGeom>
          <a:noFill/>
          <a:ln>
            <a:solidFill>
              <a:schemeClr val="accent6">
                <a:lumMod val="50000"/>
              </a:schemeClr>
            </a:solidFill>
          </a:ln>
        </p:spPr>
        <p:txBody>
          <a:bodyPr wrap="square" lIns="0" tIns="0" rIns="0" bIns="0" rtlCol="0" anchor="ctr"/>
          <a:lstStyle/>
          <a:p>
            <a:pPr marL="0" indent="0" algn="ctr">
              <a:buNone/>
            </a:pPr>
            <a:r>
              <a:rPr lang="en-US" sz="3200" b="1" dirty="0">
                <a:solidFill>
                  <a:schemeClr val="tx1"/>
                </a:solidFill>
              </a:rPr>
              <a:t>Eight-week roadmap: weeks 1-4</a:t>
            </a:r>
            <a:endParaRPr lang="en-US" sz="3200" dirty="0">
              <a:solidFill>
                <a:schemeClr val="tx1"/>
              </a:solidFill>
            </a:endParaRPr>
          </a:p>
        </p:txBody>
      </p:sp>
      <p:sp>
        <p:nvSpPr>
          <p:cNvPr id="3" name="Shape 1"/>
          <p:cNvSpPr/>
          <p:nvPr/>
        </p:nvSpPr>
        <p:spPr>
          <a:xfrm>
            <a:off x="548640" y="1302720"/>
            <a:ext cx="9257925" cy="1143000"/>
          </a:xfrm>
          <a:prstGeom prst="rect">
            <a:avLst/>
          </a:prstGeom>
          <a:solidFill>
            <a:schemeClr val="bg1"/>
          </a:solidFill>
          <a:ln w="9525">
            <a:solidFill>
              <a:schemeClr val="accent6">
                <a:lumMod val="50000"/>
              </a:schemeClr>
            </a:solidFill>
            <a:prstDash val="solid"/>
          </a:ln>
        </p:spPr>
        <p:txBody>
          <a:bodyPr/>
          <a:lstStyle/>
          <a:p>
            <a:endParaRPr lang="en-IN"/>
          </a:p>
        </p:txBody>
      </p:sp>
      <p:sp>
        <p:nvSpPr>
          <p:cNvPr id="4" name="Shape 2"/>
          <p:cNvSpPr/>
          <p:nvPr/>
        </p:nvSpPr>
        <p:spPr>
          <a:xfrm>
            <a:off x="731520" y="1508760"/>
            <a:ext cx="685800" cy="685800"/>
          </a:xfrm>
          <a:prstGeom prst="ellipse">
            <a:avLst/>
          </a:prstGeom>
          <a:solidFill>
            <a:schemeClr val="accent6">
              <a:lumMod val="75000"/>
            </a:schemeClr>
          </a:solidFill>
          <a:ln w="12700">
            <a:solidFill>
              <a:schemeClr val="accent6">
                <a:lumMod val="50000"/>
              </a:schemeClr>
            </a:solidFill>
            <a:prstDash val="solid"/>
          </a:ln>
        </p:spPr>
        <p:txBody>
          <a:bodyPr/>
          <a:lstStyle/>
          <a:p>
            <a:endParaRPr lang="en-IN"/>
          </a:p>
        </p:txBody>
      </p:sp>
      <p:sp>
        <p:nvSpPr>
          <p:cNvPr id="5" name="Text 3"/>
          <p:cNvSpPr txBox="1"/>
          <p:nvPr/>
        </p:nvSpPr>
        <p:spPr>
          <a:xfrm>
            <a:off x="731520" y="1508760"/>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1</a:t>
            </a:r>
            <a:endParaRPr lang="en-US" sz="2400" dirty="0"/>
          </a:p>
        </p:txBody>
      </p:sp>
      <p:sp>
        <p:nvSpPr>
          <p:cNvPr id="6" name="Text 4"/>
          <p:cNvSpPr txBox="1"/>
          <p:nvPr/>
        </p:nvSpPr>
        <p:spPr>
          <a:xfrm>
            <a:off x="1676400" y="1258499"/>
            <a:ext cx="8130165" cy="1143000"/>
          </a:xfrm>
          <a:prstGeom prst="rect">
            <a:avLst/>
          </a:prstGeom>
          <a:noFill/>
          <a:ln/>
        </p:spPr>
        <p:txBody>
          <a:bodyPr wrap="square" lIns="0" tIns="0" rIns="0" bIns="0" rtlCol="0" anchor="ctr"/>
          <a:lstStyle/>
          <a:p>
            <a:pPr marL="0" indent="0">
              <a:lnSpc>
                <a:spcPct val="150000"/>
              </a:lnSpc>
              <a:buNone/>
            </a:pPr>
            <a:r>
              <a:rPr lang="en-US" sz="1800" b="1" dirty="0">
                <a:solidFill>
                  <a:schemeClr val="accent6">
                    <a:lumMod val="50000"/>
                  </a:schemeClr>
                </a:solidFill>
                <a:latin typeface="Arial" pitchFamily="34" charset="0"/>
                <a:ea typeface="Arial" pitchFamily="34" charset="-122"/>
                <a:cs typeface="Arial" pitchFamily="34" charset="-120"/>
              </a:rPr>
              <a:t>Engage and assess. </a:t>
            </a:r>
            <a:r>
              <a:rPr lang="en-US" sz="1800" dirty="0">
                <a:solidFill>
                  <a:schemeClr val="tx1"/>
                </a:solidFill>
                <a:latin typeface="Arial" pitchFamily="34" charset="0"/>
                <a:ea typeface="Arial" pitchFamily="34" charset="-122"/>
                <a:cs typeface="Arial" pitchFamily="34" charset="-120"/>
              </a:rPr>
              <a:t>Ground rules, CO test, dependence check, reasons to quit. Aim: all participants have an individual quit plan.</a:t>
            </a:r>
            <a:endParaRPr lang="en-US" sz="1800" dirty="0"/>
          </a:p>
        </p:txBody>
      </p:sp>
      <p:sp>
        <p:nvSpPr>
          <p:cNvPr id="7" name="Shape 5"/>
          <p:cNvSpPr/>
          <p:nvPr/>
        </p:nvSpPr>
        <p:spPr>
          <a:xfrm>
            <a:off x="548640" y="2532888"/>
            <a:ext cx="9120016" cy="1143000"/>
          </a:xfrm>
          <a:prstGeom prst="rect">
            <a:avLst/>
          </a:prstGeom>
          <a:solidFill>
            <a:schemeClr val="bg1"/>
          </a:solidFill>
          <a:ln w="9525">
            <a:solidFill>
              <a:schemeClr val="accent6">
                <a:lumMod val="50000"/>
              </a:schemeClr>
            </a:solidFill>
            <a:prstDash val="solid"/>
          </a:ln>
        </p:spPr>
        <p:txBody>
          <a:bodyPr/>
          <a:lstStyle/>
          <a:p>
            <a:endParaRPr lang="en-IN"/>
          </a:p>
        </p:txBody>
      </p:sp>
      <p:sp>
        <p:nvSpPr>
          <p:cNvPr id="8" name="Shape 6"/>
          <p:cNvSpPr/>
          <p:nvPr/>
        </p:nvSpPr>
        <p:spPr>
          <a:xfrm>
            <a:off x="731520" y="2761488"/>
            <a:ext cx="685800" cy="685800"/>
          </a:xfrm>
          <a:prstGeom prst="ellipse">
            <a:avLst/>
          </a:prstGeom>
          <a:solidFill>
            <a:schemeClr val="accent3"/>
          </a:solidFill>
          <a:ln w="12700">
            <a:solidFill>
              <a:schemeClr val="accent3"/>
            </a:solidFill>
            <a:prstDash val="solid"/>
          </a:ln>
        </p:spPr>
        <p:txBody>
          <a:bodyPr/>
          <a:lstStyle/>
          <a:p>
            <a:endParaRPr lang="en-IN"/>
          </a:p>
        </p:txBody>
      </p:sp>
      <p:sp>
        <p:nvSpPr>
          <p:cNvPr id="9" name="Text 7"/>
          <p:cNvSpPr txBox="1"/>
          <p:nvPr/>
        </p:nvSpPr>
        <p:spPr>
          <a:xfrm>
            <a:off x="731520" y="2761488"/>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2</a:t>
            </a:r>
            <a:endParaRPr lang="en-US" sz="2400" dirty="0"/>
          </a:p>
        </p:txBody>
      </p:sp>
      <p:sp>
        <p:nvSpPr>
          <p:cNvPr id="10" name="Text 8"/>
          <p:cNvSpPr txBox="1"/>
          <p:nvPr/>
        </p:nvSpPr>
        <p:spPr>
          <a:xfrm>
            <a:off x="1645920" y="2532888"/>
            <a:ext cx="7748416" cy="1143000"/>
          </a:xfrm>
          <a:prstGeom prst="rect">
            <a:avLst/>
          </a:prstGeom>
          <a:noFill/>
          <a:ln/>
        </p:spPr>
        <p:txBody>
          <a:bodyPr wrap="square" lIns="0" tIns="0" rIns="0" bIns="0" rtlCol="0" anchor="ctr"/>
          <a:lstStyle/>
          <a:p>
            <a:pPr marL="0" indent="0">
              <a:lnSpc>
                <a:spcPct val="150000"/>
              </a:lnSpc>
              <a:buNone/>
            </a:pPr>
            <a:r>
              <a:rPr lang="en-US" sz="1800" b="1" dirty="0">
                <a:solidFill>
                  <a:srgbClr val="FF0000"/>
                </a:solidFill>
                <a:latin typeface="Arial" pitchFamily="34" charset="0"/>
                <a:ea typeface="Arial" pitchFamily="34" charset="-122"/>
                <a:cs typeface="Arial" pitchFamily="34" charset="-120"/>
              </a:rPr>
              <a:t>Quit date and medication.</a:t>
            </a:r>
            <a:r>
              <a:rPr lang="en-US" sz="1800" b="1" dirty="0">
                <a:solidFill>
                  <a:schemeClr val="tx2"/>
                </a:solidFill>
                <a:latin typeface="Arial" pitchFamily="34" charset="0"/>
                <a:ea typeface="Arial" pitchFamily="34" charset="-122"/>
                <a:cs typeface="Arial" pitchFamily="34" charset="-120"/>
              </a:rPr>
              <a:t> </a:t>
            </a:r>
            <a:r>
              <a:rPr lang="en-US" b="0" i="0" dirty="0">
                <a:effectLst/>
              </a:rPr>
              <a:t>Choose the quit date; begin NRT or varenicline with an NHS prescriber or a pharmacy. Aim: 60% by week 2 scheduled a quit date</a:t>
            </a:r>
            <a:r>
              <a:rPr lang="en-US" sz="1800" dirty="0">
                <a:solidFill>
                  <a:schemeClr val="tx1"/>
                </a:solidFill>
                <a:ea typeface="Arial" pitchFamily="34" charset="-122"/>
                <a:cs typeface="Arial" pitchFamily="34" charset="-120"/>
              </a:rPr>
              <a:t>.</a:t>
            </a:r>
            <a:endParaRPr lang="en-US" sz="1800" dirty="0"/>
          </a:p>
        </p:txBody>
      </p:sp>
      <p:sp>
        <p:nvSpPr>
          <p:cNvPr id="11" name="Shape 9"/>
          <p:cNvSpPr/>
          <p:nvPr/>
        </p:nvSpPr>
        <p:spPr>
          <a:xfrm>
            <a:off x="548640" y="3785616"/>
            <a:ext cx="8845696" cy="1143000"/>
          </a:xfrm>
          <a:prstGeom prst="rect">
            <a:avLst/>
          </a:prstGeom>
          <a:solidFill>
            <a:schemeClr val="bg1"/>
          </a:solidFill>
          <a:ln w="9525">
            <a:solidFill>
              <a:schemeClr val="accent6">
                <a:lumMod val="50000"/>
              </a:schemeClr>
            </a:solidFill>
            <a:prstDash val="solid"/>
          </a:ln>
        </p:spPr>
        <p:txBody>
          <a:bodyPr/>
          <a:lstStyle/>
          <a:p>
            <a:endParaRPr lang="en-IN"/>
          </a:p>
        </p:txBody>
      </p:sp>
      <p:sp>
        <p:nvSpPr>
          <p:cNvPr id="12" name="Shape 10"/>
          <p:cNvSpPr/>
          <p:nvPr/>
        </p:nvSpPr>
        <p:spPr>
          <a:xfrm>
            <a:off x="731520" y="4014216"/>
            <a:ext cx="685800" cy="685800"/>
          </a:xfrm>
          <a:prstGeom prst="ellipse">
            <a:avLst/>
          </a:prstGeom>
          <a:solidFill>
            <a:schemeClr val="accent6">
              <a:lumMod val="75000"/>
            </a:schemeClr>
          </a:solidFill>
          <a:ln w="12700">
            <a:solidFill>
              <a:schemeClr val="accent6">
                <a:lumMod val="50000"/>
              </a:schemeClr>
            </a:solidFill>
            <a:prstDash val="solid"/>
          </a:ln>
        </p:spPr>
        <p:txBody>
          <a:bodyPr/>
          <a:lstStyle/>
          <a:p>
            <a:endParaRPr lang="en-IN"/>
          </a:p>
        </p:txBody>
      </p:sp>
      <p:sp>
        <p:nvSpPr>
          <p:cNvPr id="13" name="Text 11"/>
          <p:cNvSpPr txBox="1"/>
          <p:nvPr/>
        </p:nvSpPr>
        <p:spPr>
          <a:xfrm>
            <a:off x="740014" y="4006122"/>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3</a:t>
            </a:r>
            <a:endParaRPr lang="en-US" sz="2400" dirty="0"/>
          </a:p>
        </p:txBody>
      </p:sp>
      <p:sp>
        <p:nvSpPr>
          <p:cNvPr id="14" name="Text 12"/>
          <p:cNvSpPr txBox="1"/>
          <p:nvPr/>
        </p:nvSpPr>
        <p:spPr>
          <a:xfrm>
            <a:off x="1645920" y="3785616"/>
            <a:ext cx="7756910" cy="1143000"/>
          </a:xfrm>
          <a:prstGeom prst="rect">
            <a:avLst/>
          </a:prstGeom>
          <a:noFill/>
          <a:ln/>
        </p:spPr>
        <p:txBody>
          <a:bodyPr wrap="square" lIns="0" tIns="0" rIns="0" bIns="0" rtlCol="0" anchor="ctr"/>
          <a:lstStyle/>
          <a:p>
            <a:pPr marL="0" indent="0">
              <a:lnSpc>
                <a:spcPct val="150000"/>
              </a:lnSpc>
              <a:buNone/>
            </a:pPr>
            <a:r>
              <a:rPr lang="en-US" sz="1800" b="1" dirty="0">
                <a:solidFill>
                  <a:schemeClr val="accent6">
                    <a:lumMod val="50000"/>
                  </a:schemeClr>
                </a:solidFill>
                <a:latin typeface="Arial" pitchFamily="34" charset="0"/>
                <a:ea typeface="Arial" pitchFamily="34" charset="-122"/>
                <a:cs typeface="Arial" pitchFamily="34" charset="-120"/>
              </a:rPr>
              <a:t>Manage cravings. </a:t>
            </a:r>
            <a:r>
              <a:rPr lang="en-US" sz="1800" dirty="0">
                <a:solidFill>
                  <a:schemeClr val="tx1"/>
                </a:solidFill>
                <a:latin typeface="Arial" pitchFamily="34" charset="0"/>
                <a:ea typeface="Arial" pitchFamily="34" charset="-122"/>
                <a:cs typeface="Arial" pitchFamily="34" charset="-120"/>
              </a:rPr>
              <a:t>Review medication and side effects; craving coping skills; first CO check after the quit date. Aim:7 days smoke-free, CO-conformation.</a:t>
            </a:r>
            <a:endParaRPr lang="en-US" sz="1800" dirty="0"/>
          </a:p>
        </p:txBody>
      </p:sp>
      <p:sp>
        <p:nvSpPr>
          <p:cNvPr id="15" name="Shape 13"/>
          <p:cNvSpPr/>
          <p:nvPr/>
        </p:nvSpPr>
        <p:spPr>
          <a:xfrm>
            <a:off x="548640" y="5038344"/>
            <a:ext cx="8625340" cy="1143000"/>
          </a:xfrm>
          <a:prstGeom prst="rect">
            <a:avLst/>
          </a:prstGeom>
          <a:solidFill>
            <a:schemeClr val="bg1"/>
          </a:solidFill>
          <a:ln w="9525">
            <a:solidFill>
              <a:schemeClr val="accent6">
                <a:lumMod val="50000"/>
              </a:schemeClr>
            </a:solidFill>
            <a:prstDash val="solid"/>
          </a:ln>
        </p:spPr>
        <p:txBody>
          <a:bodyPr/>
          <a:lstStyle/>
          <a:p>
            <a:endParaRPr lang="en-IN"/>
          </a:p>
        </p:txBody>
      </p:sp>
      <p:sp>
        <p:nvSpPr>
          <p:cNvPr id="16" name="Shape 14"/>
          <p:cNvSpPr/>
          <p:nvPr/>
        </p:nvSpPr>
        <p:spPr>
          <a:xfrm>
            <a:off x="731520" y="5266944"/>
            <a:ext cx="685800" cy="685800"/>
          </a:xfrm>
          <a:prstGeom prst="ellipse">
            <a:avLst/>
          </a:prstGeom>
          <a:solidFill>
            <a:schemeClr val="accent6">
              <a:lumMod val="75000"/>
            </a:schemeClr>
          </a:solidFill>
          <a:ln w="12700">
            <a:solidFill>
              <a:schemeClr val="accent6">
                <a:lumMod val="50000"/>
              </a:schemeClr>
            </a:solidFill>
            <a:prstDash val="solid"/>
          </a:ln>
        </p:spPr>
        <p:txBody>
          <a:bodyPr/>
          <a:lstStyle/>
          <a:p>
            <a:endParaRPr lang="en-IN"/>
          </a:p>
        </p:txBody>
      </p:sp>
      <p:sp>
        <p:nvSpPr>
          <p:cNvPr id="17" name="Text 15"/>
          <p:cNvSpPr txBox="1"/>
          <p:nvPr/>
        </p:nvSpPr>
        <p:spPr>
          <a:xfrm>
            <a:off x="735517" y="5266944"/>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4</a:t>
            </a:r>
            <a:endParaRPr lang="en-US" sz="2400" dirty="0"/>
          </a:p>
        </p:txBody>
      </p:sp>
      <p:sp>
        <p:nvSpPr>
          <p:cNvPr id="18" name="Text 16"/>
          <p:cNvSpPr txBox="1"/>
          <p:nvPr/>
        </p:nvSpPr>
        <p:spPr>
          <a:xfrm>
            <a:off x="1645920" y="5038344"/>
            <a:ext cx="7528060" cy="1143000"/>
          </a:xfrm>
          <a:prstGeom prst="rect">
            <a:avLst/>
          </a:prstGeom>
          <a:noFill/>
          <a:ln/>
        </p:spPr>
        <p:txBody>
          <a:bodyPr wrap="square" lIns="0" tIns="0" rIns="0" bIns="0" rtlCol="0" anchor="ctr"/>
          <a:lstStyle/>
          <a:p>
            <a:pPr marL="0" indent="0">
              <a:lnSpc>
                <a:spcPct val="150000"/>
              </a:lnSpc>
              <a:buNone/>
            </a:pPr>
            <a:r>
              <a:rPr lang="en-US" sz="1800" b="1" dirty="0">
                <a:solidFill>
                  <a:schemeClr val="accent6">
                    <a:lumMod val="50000"/>
                  </a:schemeClr>
                </a:solidFill>
                <a:latin typeface="Arial" pitchFamily="34" charset="0"/>
                <a:ea typeface="Arial" pitchFamily="34" charset="-122"/>
                <a:cs typeface="Arial" pitchFamily="34" charset="-120"/>
              </a:rPr>
              <a:t>Triggers and social settings. </a:t>
            </a:r>
            <a:r>
              <a:rPr lang="en-US" sz="1800" dirty="0">
                <a:solidFill>
                  <a:schemeClr val="tx1"/>
                </a:solidFill>
                <a:latin typeface="Arial" pitchFamily="34" charset="0"/>
                <a:ea typeface="Arial" pitchFamily="34" charset="-122"/>
                <a:cs typeface="Arial" pitchFamily="34" charset="-120"/>
              </a:rPr>
              <a:t>Identify places for nightlife, commute working times, work-break triggers; practice refusal; form buddies. Set an aim for each person having a trigger plan.</a:t>
            </a:r>
            <a:endParaRPr lang="en-US" sz="1800" dirty="0"/>
          </a:p>
        </p:txBody>
      </p:sp>
      <p:pic>
        <p:nvPicPr>
          <p:cNvPr id="1026" name="Picture 2" descr="Forbidden smoking Images - Free Download on Magnific (formerly Freepik)">
            <a:extLst>
              <a:ext uri="{FF2B5EF4-FFF2-40B4-BE49-F238E27FC236}">
                <a16:creationId xmlns:a16="http://schemas.microsoft.com/office/drawing/2014/main" id="{C36915D3-3860-6B3C-E24E-485F2686B1B8}"/>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l="9436" t="16018" r="10523" b="14255"/>
          <a:stretch/>
        </p:blipFill>
        <p:spPr bwMode="auto">
          <a:xfrm>
            <a:off x="9401331" y="3297154"/>
            <a:ext cx="4223729" cy="3679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32693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A4C51D-7EE6-9907-3709-E1493AB9879D}"/>
            </a:ext>
          </a:extLst>
        </p:cNvPr>
        <p:cNvGrpSpPr/>
        <p:nvPr/>
      </p:nvGrpSpPr>
      <p:grpSpPr>
        <a:xfrm>
          <a:off x="0" y="0"/>
          <a:ext cx="0" cy="0"/>
          <a:chOff x="0" y="0"/>
          <a:chExt cx="0" cy="0"/>
        </a:xfrm>
      </p:grpSpPr>
      <p:sp>
        <p:nvSpPr>
          <p:cNvPr id="19" name="Rectangle 18">
            <a:extLst>
              <a:ext uri="{FF2B5EF4-FFF2-40B4-BE49-F238E27FC236}">
                <a16:creationId xmlns:a16="http://schemas.microsoft.com/office/drawing/2014/main" id="{CE112F13-C986-C28C-1A11-3B5579C9D000}"/>
              </a:ext>
            </a:extLst>
          </p:cNvPr>
          <p:cNvSpPr/>
          <p:nvPr/>
        </p:nvSpPr>
        <p:spPr>
          <a:xfrm>
            <a:off x="0" y="-7045"/>
            <a:ext cx="12192000" cy="6858000"/>
          </a:xfrm>
          <a:prstGeom prst="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a:extLst>
              <a:ext uri="{FF2B5EF4-FFF2-40B4-BE49-F238E27FC236}">
                <a16:creationId xmlns:a16="http://schemas.microsoft.com/office/drawing/2014/main" id="{677E7EFF-5745-D192-4F1C-BF8CFA9CA901}"/>
              </a:ext>
            </a:extLst>
          </p:cNvPr>
          <p:cNvSpPr>
            <a:spLocks noGrp="1"/>
          </p:cNvSpPr>
          <p:nvPr>
            <p:ph type="title" idx="100" hasCustomPrompt="1"/>
          </p:nvPr>
        </p:nvSpPr>
        <p:spPr>
          <a:xfrm>
            <a:off x="548640" y="274320"/>
            <a:ext cx="11064240" cy="777240"/>
          </a:xfrm>
          <a:prstGeom prst="rect">
            <a:avLst/>
          </a:prstGeom>
          <a:noFill/>
          <a:ln>
            <a:solidFill>
              <a:schemeClr val="accent6">
                <a:lumMod val="50000"/>
              </a:schemeClr>
            </a:solidFill>
          </a:ln>
        </p:spPr>
        <p:txBody>
          <a:bodyPr wrap="square" lIns="0" tIns="0" rIns="0" bIns="0" rtlCol="0" anchor="ctr"/>
          <a:lstStyle/>
          <a:p>
            <a:pPr marL="0" indent="0" algn="ctr">
              <a:buNone/>
            </a:pPr>
            <a:r>
              <a:rPr lang="en-US" sz="3200" b="1" dirty="0">
                <a:solidFill>
                  <a:schemeClr val="tx1"/>
                </a:solidFill>
              </a:rPr>
              <a:t>Eight-week roadmap: weeks 5-8</a:t>
            </a:r>
            <a:endParaRPr lang="en-US" sz="3200" dirty="0">
              <a:solidFill>
                <a:schemeClr val="tx1"/>
              </a:solidFill>
            </a:endParaRPr>
          </a:p>
        </p:txBody>
      </p:sp>
      <p:sp>
        <p:nvSpPr>
          <p:cNvPr id="3" name="Shape 1">
            <a:extLst>
              <a:ext uri="{FF2B5EF4-FFF2-40B4-BE49-F238E27FC236}">
                <a16:creationId xmlns:a16="http://schemas.microsoft.com/office/drawing/2014/main" id="{665AA0E3-C70C-758C-5563-59524CB6C9C6}"/>
              </a:ext>
            </a:extLst>
          </p:cNvPr>
          <p:cNvSpPr/>
          <p:nvPr/>
        </p:nvSpPr>
        <p:spPr>
          <a:xfrm>
            <a:off x="548640" y="1302720"/>
            <a:ext cx="9562226" cy="1143000"/>
          </a:xfrm>
          <a:prstGeom prst="rect">
            <a:avLst/>
          </a:prstGeom>
          <a:solidFill>
            <a:schemeClr val="bg1"/>
          </a:solidFill>
          <a:ln w="9525">
            <a:solidFill>
              <a:schemeClr val="accent6">
                <a:lumMod val="50000"/>
              </a:schemeClr>
            </a:solidFill>
            <a:prstDash val="solid"/>
          </a:ln>
        </p:spPr>
        <p:txBody>
          <a:bodyPr/>
          <a:lstStyle/>
          <a:p>
            <a:endParaRPr lang="en-IN"/>
          </a:p>
        </p:txBody>
      </p:sp>
      <p:sp>
        <p:nvSpPr>
          <p:cNvPr id="4" name="Shape 2">
            <a:extLst>
              <a:ext uri="{FF2B5EF4-FFF2-40B4-BE49-F238E27FC236}">
                <a16:creationId xmlns:a16="http://schemas.microsoft.com/office/drawing/2014/main" id="{3451D65A-BC6C-AB15-A5C1-5F25A7542463}"/>
              </a:ext>
            </a:extLst>
          </p:cNvPr>
          <p:cNvSpPr/>
          <p:nvPr/>
        </p:nvSpPr>
        <p:spPr>
          <a:xfrm>
            <a:off x="731520" y="1508760"/>
            <a:ext cx="685800" cy="685800"/>
          </a:xfrm>
          <a:prstGeom prst="ellipse">
            <a:avLst/>
          </a:prstGeom>
          <a:solidFill>
            <a:schemeClr val="accent6">
              <a:lumMod val="75000"/>
            </a:schemeClr>
          </a:solidFill>
          <a:ln w="12700">
            <a:solidFill>
              <a:schemeClr val="accent6">
                <a:lumMod val="50000"/>
              </a:schemeClr>
            </a:solidFill>
            <a:prstDash val="solid"/>
          </a:ln>
        </p:spPr>
        <p:txBody>
          <a:bodyPr/>
          <a:lstStyle/>
          <a:p>
            <a:endParaRPr lang="en-IN"/>
          </a:p>
        </p:txBody>
      </p:sp>
      <p:sp>
        <p:nvSpPr>
          <p:cNvPr id="5" name="Text 3">
            <a:extLst>
              <a:ext uri="{FF2B5EF4-FFF2-40B4-BE49-F238E27FC236}">
                <a16:creationId xmlns:a16="http://schemas.microsoft.com/office/drawing/2014/main" id="{B38BE149-DB5E-9BEC-CA12-340443234639}"/>
              </a:ext>
            </a:extLst>
          </p:cNvPr>
          <p:cNvSpPr txBox="1"/>
          <p:nvPr/>
        </p:nvSpPr>
        <p:spPr>
          <a:xfrm>
            <a:off x="731520" y="1508760"/>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1</a:t>
            </a:r>
            <a:endParaRPr lang="en-US" sz="2400" dirty="0"/>
          </a:p>
        </p:txBody>
      </p:sp>
      <p:sp>
        <p:nvSpPr>
          <p:cNvPr id="6" name="Text 4">
            <a:extLst>
              <a:ext uri="{FF2B5EF4-FFF2-40B4-BE49-F238E27FC236}">
                <a16:creationId xmlns:a16="http://schemas.microsoft.com/office/drawing/2014/main" id="{41F55ED6-9AED-2590-B36A-4443EE6F0C0D}"/>
              </a:ext>
            </a:extLst>
          </p:cNvPr>
          <p:cNvSpPr txBox="1"/>
          <p:nvPr/>
        </p:nvSpPr>
        <p:spPr>
          <a:xfrm>
            <a:off x="1645920" y="1280160"/>
            <a:ext cx="8313045" cy="1143000"/>
          </a:xfrm>
          <a:prstGeom prst="rect">
            <a:avLst/>
          </a:prstGeom>
          <a:noFill/>
          <a:ln/>
        </p:spPr>
        <p:txBody>
          <a:bodyPr wrap="square" lIns="0" tIns="0" rIns="0" bIns="0" rtlCol="0" anchor="ctr"/>
          <a:lstStyle/>
          <a:p>
            <a:pPr marL="0" indent="0">
              <a:lnSpc>
                <a:spcPct val="150000"/>
              </a:lnSpc>
              <a:buNone/>
            </a:pPr>
            <a:r>
              <a:rPr lang="en-US" sz="1800" b="1" dirty="0">
                <a:solidFill>
                  <a:schemeClr val="accent6">
                    <a:lumMod val="50000"/>
                  </a:schemeClr>
                </a:solidFill>
                <a:latin typeface="Arial" pitchFamily="34" charset="0"/>
                <a:ea typeface="Arial" pitchFamily="34" charset="-122"/>
                <a:cs typeface="Arial" pitchFamily="34" charset="-120"/>
              </a:rPr>
              <a:t>Stress management. </a:t>
            </a:r>
            <a:r>
              <a:rPr lang="en-US" sz="1800" dirty="0">
                <a:solidFill>
                  <a:schemeClr val="tx1"/>
                </a:solidFill>
                <a:latin typeface="Arial" pitchFamily="34" charset="0"/>
                <a:ea typeface="Arial" pitchFamily="34" charset="-122"/>
                <a:cs typeface="Arial" pitchFamily="34" charset="-120"/>
              </a:rPr>
              <a:t>Breathe, practice being mindful, and alternate smoking breaks with healthy habits and sleep. Target: reduce self-reported level of stress below baseline.</a:t>
            </a:r>
            <a:endParaRPr lang="en-US" sz="1800" dirty="0"/>
          </a:p>
        </p:txBody>
      </p:sp>
      <p:sp>
        <p:nvSpPr>
          <p:cNvPr id="7" name="Shape 5">
            <a:extLst>
              <a:ext uri="{FF2B5EF4-FFF2-40B4-BE49-F238E27FC236}">
                <a16:creationId xmlns:a16="http://schemas.microsoft.com/office/drawing/2014/main" id="{EFB31B2D-4371-0147-6A4F-FA1DE8E99FA1}"/>
              </a:ext>
            </a:extLst>
          </p:cNvPr>
          <p:cNvSpPr/>
          <p:nvPr/>
        </p:nvSpPr>
        <p:spPr>
          <a:xfrm>
            <a:off x="548640" y="2532888"/>
            <a:ext cx="9120016" cy="1143000"/>
          </a:xfrm>
          <a:prstGeom prst="rect">
            <a:avLst/>
          </a:prstGeom>
          <a:solidFill>
            <a:schemeClr val="bg1"/>
          </a:solidFill>
          <a:ln w="9525">
            <a:solidFill>
              <a:schemeClr val="accent6">
                <a:lumMod val="50000"/>
              </a:schemeClr>
            </a:solidFill>
            <a:prstDash val="solid"/>
          </a:ln>
        </p:spPr>
        <p:txBody>
          <a:bodyPr/>
          <a:lstStyle/>
          <a:p>
            <a:endParaRPr lang="en-IN"/>
          </a:p>
        </p:txBody>
      </p:sp>
      <p:sp>
        <p:nvSpPr>
          <p:cNvPr id="8" name="Shape 6">
            <a:extLst>
              <a:ext uri="{FF2B5EF4-FFF2-40B4-BE49-F238E27FC236}">
                <a16:creationId xmlns:a16="http://schemas.microsoft.com/office/drawing/2014/main" id="{284D89AB-6A34-F051-96B0-764FDC6B9F4A}"/>
              </a:ext>
            </a:extLst>
          </p:cNvPr>
          <p:cNvSpPr/>
          <p:nvPr/>
        </p:nvSpPr>
        <p:spPr>
          <a:xfrm>
            <a:off x="731520" y="2761488"/>
            <a:ext cx="685800" cy="685800"/>
          </a:xfrm>
          <a:prstGeom prst="ellipse">
            <a:avLst/>
          </a:prstGeom>
          <a:solidFill>
            <a:schemeClr val="accent6">
              <a:lumMod val="75000"/>
            </a:schemeClr>
          </a:solidFill>
          <a:ln w="12700">
            <a:solidFill>
              <a:schemeClr val="accent6">
                <a:lumMod val="50000"/>
              </a:schemeClr>
            </a:solidFill>
            <a:prstDash val="solid"/>
          </a:ln>
        </p:spPr>
        <p:txBody>
          <a:bodyPr/>
          <a:lstStyle/>
          <a:p>
            <a:endParaRPr lang="en-IN"/>
          </a:p>
        </p:txBody>
      </p:sp>
      <p:sp>
        <p:nvSpPr>
          <p:cNvPr id="9" name="Text 7">
            <a:extLst>
              <a:ext uri="{FF2B5EF4-FFF2-40B4-BE49-F238E27FC236}">
                <a16:creationId xmlns:a16="http://schemas.microsoft.com/office/drawing/2014/main" id="{B8DB1F2B-0202-785B-CC35-972D2936E365}"/>
              </a:ext>
            </a:extLst>
          </p:cNvPr>
          <p:cNvSpPr txBox="1"/>
          <p:nvPr/>
        </p:nvSpPr>
        <p:spPr>
          <a:xfrm>
            <a:off x="754380" y="2773105"/>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2</a:t>
            </a:r>
            <a:endParaRPr lang="en-US" sz="2400" dirty="0"/>
          </a:p>
        </p:txBody>
      </p:sp>
      <p:sp>
        <p:nvSpPr>
          <p:cNvPr id="10" name="Text 8">
            <a:extLst>
              <a:ext uri="{FF2B5EF4-FFF2-40B4-BE49-F238E27FC236}">
                <a16:creationId xmlns:a16="http://schemas.microsoft.com/office/drawing/2014/main" id="{4CD1BB11-4FA0-A6AA-38EE-485F045576F1}"/>
              </a:ext>
            </a:extLst>
          </p:cNvPr>
          <p:cNvSpPr txBox="1"/>
          <p:nvPr/>
        </p:nvSpPr>
        <p:spPr>
          <a:xfrm>
            <a:off x="1645920" y="2532888"/>
            <a:ext cx="7748416" cy="1143000"/>
          </a:xfrm>
          <a:prstGeom prst="rect">
            <a:avLst/>
          </a:prstGeom>
          <a:noFill/>
          <a:ln/>
        </p:spPr>
        <p:txBody>
          <a:bodyPr wrap="square" lIns="0" tIns="0" rIns="0" bIns="0" rtlCol="0" anchor="ctr"/>
          <a:lstStyle/>
          <a:p>
            <a:pPr marL="0" indent="0">
              <a:lnSpc>
                <a:spcPct val="150000"/>
              </a:lnSpc>
              <a:buNone/>
            </a:pPr>
            <a:r>
              <a:rPr lang="en-US" sz="1800" b="1" dirty="0">
                <a:solidFill>
                  <a:schemeClr val="accent6">
                    <a:lumMod val="50000"/>
                  </a:schemeClr>
                </a:solidFill>
                <a:latin typeface="Arial" pitchFamily="34" charset="0"/>
                <a:ea typeface="Arial" pitchFamily="34" charset="-122"/>
                <a:cs typeface="Arial" pitchFamily="34" charset="-120"/>
              </a:rPr>
              <a:t>Four-week check. </a:t>
            </a:r>
            <a:r>
              <a:rPr lang="en-US" b="0" i="0" dirty="0">
                <a:effectLst/>
              </a:rPr>
              <a:t>CO-validated quit check; discuss money saved; deal with slips no big deal. Goal: 40% of the population is CO-validated 4 week quitters.</a:t>
            </a:r>
            <a:endParaRPr lang="en-US" sz="1800" dirty="0"/>
          </a:p>
        </p:txBody>
      </p:sp>
      <p:sp>
        <p:nvSpPr>
          <p:cNvPr id="11" name="Shape 9">
            <a:extLst>
              <a:ext uri="{FF2B5EF4-FFF2-40B4-BE49-F238E27FC236}">
                <a16:creationId xmlns:a16="http://schemas.microsoft.com/office/drawing/2014/main" id="{E7E3EC78-9939-06E3-0ED1-242A9B5395B1}"/>
              </a:ext>
            </a:extLst>
          </p:cNvPr>
          <p:cNvSpPr/>
          <p:nvPr/>
        </p:nvSpPr>
        <p:spPr>
          <a:xfrm>
            <a:off x="548640" y="3785616"/>
            <a:ext cx="8845696" cy="1143000"/>
          </a:xfrm>
          <a:prstGeom prst="rect">
            <a:avLst/>
          </a:prstGeom>
          <a:solidFill>
            <a:schemeClr val="bg1"/>
          </a:solidFill>
          <a:ln w="9525">
            <a:solidFill>
              <a:schemeClr val="accent6">
                <a:lumMod val="50000"/>
              </a:schemeClr>
            </a:solidFill>
            <a:prstDash val="solid"/>
          </a:ln>
        </p:spPr>
        <p:txBody>
          <a:bodyPr/>
          <a:lstStyle/>
          <a:p>
            <a:endParaRPr lang="en-IN"/>
          </a:p>
        </p:txBody>
      </p:sp>
      <p:sp>
        <p:nvSpPr>
          <p:cNvPr id="12" name="Shape 10">
            <a:extLst>
              <a:ext uri="{FF2B5EF4-FFF2-40B4-BE49-F238E27FC236}">
                <a16:creationId xmlns:a16="http://schemas.microsoft.com/office/drawing/2014/main" id="{20F12E7C-3777-4120-208F-FF255BCF6F79}"/>
              </a:ext>
            </a:extLst>
          </p:cNvPr>
          <p:cNvSpPr/>
          <p:nvPr/>
        </p:nvSpPr>
        <p:spPr>
          <a:xfrm>
            <a:off x="731520" y="4014216"/>
            <a:ext cx="685800" cy="685800"/>
          </a:xfrm>
          <a:prstGeom prst="ellipse">
            <a:avLst/>
          </a:prstGeom>
          <a:solidFill>
            <a:schemeClr val="accent6">
              <a:lumMod val="75000"/>
            </a:schemeClr>
          </a:solidFill>
          <a:ln w="12700">
            <a:solidFill>
              <a:schemeClr val="accent6">
                <a:lumMod val="50000"/>
              </a:schemeClr>
            </a:solidFill>
            <a:prstDash val="solid"/>
          </a:ln>
        </p:spPr>
        <p:txBody>
          <a:bodyPr/>
          <a:lstStyle/>
          <a:p>
            <a:endParaRPr lang="en-IN"/>
          </a:p>
        </p:txBody>
      </p:sp>
      <p:sp>
        <p:nvSpPr>
          <p:cNvPr id="13" name="Text 11">
            <a:extLst>
              <a:ext uri="{FF2B5EF4-FFF2-40B4-BE49-F238E27FC236}">
                <a16:creationId xmlns:a16="http://schemas.microsoft.com/office/drawing/2014/main" id="{DB88C6ED-FC2F-335F-67A3-2EF41DAE0E27}"/>
              </a:ext>
            </a:extLst>
          </p:cNvPr>
          <p:cNvSpPr txBox="1"/>
          <p:nvPr/>
        </p:nvSpPr>
        <p:spPr>
          <a:xfrm>
            <a:off x="740014" y="4006122"/>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3</a:t>
            </a:r>
            <a:endParaRPr lang="en-US" sz="2400" dirty="0"/>
          </a:p>
        </p:txBody>
      </p:sp>
      <p:sp>
        <p:nvSpPr>
          <p:cNvPr id="14" name="Text 12">
            <a:extLst>
              <a:ext uri="{FF2B5EF4-FFF2-40B4-BE49-F238E27FC236}">
                <a16:creationId xmlns:a16="http://schemas.microsoft.com/office/drawing/2014/main" id="{FBC65302-F4B6-535D-E069-C89D206134AB}"/>
              </a:ext>
            </a:extLst>
          </p:cNvPr>
          <p:cNvSpPr txBox="1"/>
          <p:nvPr/>
        </p:nvSpPr>
        <p:spPr>
          <a:xfrm>
            <a:off x="1645920" y="3785616"/>
            <a:ext cx="7756910" cy="1143000"/>
          </a:xfrm>
          <a:prstGeom prst="rect">
            <a:avLst/>
          </a:prstGeom>
          <a:noFill/>
          <a:ln/>
        </p:spPr>
        <p:txBody>
          <a:bodyPr wrap="square" lIns="0" tIns="0" rIns="0" bIns="0" rtlCol="0" anchor="ctr"/>
          <a:lstStyle/>
          <a:p>
            <a:pPr marL="0" indent="0">
              <a:lnSpc>
                <a:spcPct val="150000"/>
              </a:lnSpc>
              <a:buNone/>
            </a:pPr>
            <a:r>
              <a:rPr lang="en-US" sz="1800" b="1" dirty="0">
                <a:solidFill>
                  <a:schemeClr val="accent6">
                    <a:lumMod val="50000"/>
                  </a:schemeClr>
                </a:solidFill>
                <a:latin typeface="Arial" pitchFamily="34" charset="0"/>
                <a:ea typeface="Arial" pitchFamily="34" charset="-122"/>
                <a:cs typeface="Arial" pitchFamily="34" charset="-120"/>
              </a:rPr>
              <a:t>Relapse prevention. </a:t>
            </a:r>
            <a:r>
              <a:rPr lang="en-US" sz="1800" dirty="0">
                <a:solidFill>
                  <a:schemeClr val="tx1"/>
                </a:solidFill>
                <a:latin typeface="Arial" pitchFamily="34" charset="0"/>
                <a:ea typeface="Arial" pitchFamily="34" charset="-122"/>
                <a:cs typeface="Arial" pitchFamily="34" charset="-120"/>
              </a:rPr>
              <a:t>Lapse vs. Relapse, High Risk Events, Self-Talk &amp; Self-Efficacy Work. Aim: written relapse plan for all.</a:t>
            </a:r>
            <a:endParaRPr lang="en-US" sz="1800" dirty="0"/>
          </a:p>
        </p:txBody>
      </p:sp>
      <p:sp>
        <p:nvSpPr>
          <p:cNvPr id="15" name="Shape 13">
            <a:extLst>
              <a:ext uri="{FF2B5EF4-FFF2-40B4-BE49-F238E27FC236}">
                <a16:creationId xmlns:a16="http://schemas.microsoft.com/office/drawing/2014/main" id="{8D7AB8E6-10D3-1A2B-9953-E1EA27321EAD}"/>
              </a:ext>
            </a:extLst>
          </p:cNvPr>
          <p:cNvSpPr/>
          <p:nvPr/>
        </p:nvSpPr>
        <p:spPr>
          <a:xfrm>
            <a:off x="548640" y="5038344"/>
            <a:ext cx="8625340" cy="1143000"/>
          </a:xfrm>
          <a:prstGeom prst="rect">
            <a:avLst/>
          </a:prstGeom>
          <a:solidFill>
            <a:schemeClr val="bg1"/>
          </a:solidFill>
          <a:ln w="9525">
            <a:solidFill>
              <a:schemeClr val="accent6">
                <a:lumMod val="50000"/>
              </a:schemeClr>
            </a:solidFill>
            <a:prstDash val="solid"/>
          </a:ln>
        </p:spPr>
        <p:txBody>
          <a:bodyPr/>
          <a:lstStyle/>
          <a:p>
            <a:endParaRPr lang="en-IN"/>
          </a:p>
        </p:txBody>
      </p:sp>
      <p:sp>
        <p:nvSpPr>
          <p:cNvPr id="16" name="Shape 14">
            <a:extLst>
              <a:ext uri="{FF2B5EF4-FFF2-40B4-BE49-F238E27FC236}">
                <a16:creationId xmlns:a16="http://schemas.microsoft.com/office/drawing/2014/main" id="{E04CB12A-0720-6992-6CDF-234CCD809098}"/>
              </a:ext>
            </a:extLst>
          </p:cNvPr>
          <p:cNvSpPr/>
          <p:nvPr/>
        </p:nvSpPr>
        <p:spPr>
          <a:xfrm>
            <a:off x="731520" y="5266944"/>
            <a:ext cx="685800" cy="685800"/>
          </a:xfrm>
          <a:prstGeom prst="ellipse">
            <a:avLst/>
          </a:prstGeom>
          <a:solidFill>
            <a:schemeClr val="accent6">
              <a:lumMod val="75000"/>
            </a:schemeClr>
          </a:solidFill>
          <a:ln w="12700">
            <a:solidFill>
              <a:schemeClr val="accent6">
                <a:lumMod val="50000"/>
              </a:schemeClr>
            </a:solidFill>
            <a:prstDash val="solid"/>
          </a:ln>
        </p:spPr>
        <p:txBody>
          <a:bodyPr/>
          <a:lstStyle/>
          <a:p>
            <a:endParaRPr lang="en-IN"/>
          </a:p>
        </p:txBody>
      </p:sp>
      <p:sp>
        <p:nvSpPr>
          <p:cNvPr id="17" name="Text 15">
            <a:extLst>
              <a:ext uri="{FF2B5EF4-FFF2-40B4-BE49-F238E27FC236}">
                <a16:creationId xmlns:a16="http://schemas.microsoft.com/office/drawing/2014/main" id="{39EE3066-01AA-53B3-0630-2A53437EA89B}"/>
              </a:ext>
            </a:extLst>
          </p:cNvPr>
          <p:cNvSpPr txBox="1"/>
          <p:nvPr/>
        </p:nvSpPr>
        <p:spPr>
          <a:xfrm>
            <a:off x="735517" y="5266944"/>
            <a:ext cx="685800" cy="685800"/>
          </a:xfrm>
          <a:prstGeom prst="rect">
            <a:avLst/>
          </a:prstGeom>
          <a:noFill/>
          <a:ln/>
        </p:spPr>
        <p:txBody>
          <a:bodyPr wrap="square" lIns="0" tIns="0" rIns="0" bIns="0" rtlCol="0" anchor="ctr"/>
          <a:lstStyle/>
          <a:p>
            <a:pPr marL="0" indent="0" algn="ctr">
              <a:buNone/>
            </a:pPr>
            <a:r>
              <a:rPr lang="en-US" sz="2400" b="1" dirty="0">
                <a:solidFill>
                  <a:schemeClr val="bg1"/>
                </a:solidFill>
                <a:latin typeface="Arial" pitchFamily="34" charset="0"/>
                <a:ea typeface="Arial" pitchFamily="34" charset="-122"/>
                <a:cs typeface="Arial" pitchFamily="34" charset="-120"/>
              </a:rPr>
              <a:t>4</a:t>
            </a:r>
            <a:endParaRPr lang="en-US" sz="2400" dirty="0"/>
          </a:p>
        </p:txBody>
      </p:sp>
      <p:sp>
        <p:nvSpPr>
          <p:cNvPr id="18" name="Text 16">
            <a:extLst>
              <a:ext uri="{FF2B5EF4-FFF2-40B4-BE49-F238E27FC236}">
                <a16:creationId xmlns:a16="http://schemas.microsoft.com/office/drawing/2014/main" id="{F0D022E0-9172-9841-2D18-89DE3B386F65}"/>
              </a:ext>
            </a:extLst>
          </p:cNvPr>
          <p:cNvSpPr txBox="1"/>
          <p:nvPr/>
        </p:nvSpPr>
        <p:spPr>
          <a:xfrm>
            <a:off x="1645920" y="5038344"/>
            <a:ext cx="7528060" cy="1143000"/>
          </a:xfrm>
          <a:prstGeom prst="rect">
            <a:avLst/>
          </a:prstGeom>
          <a:noFill/>
          <a:ln/>
        </p:spPr>
        <p:txBody>
          <a:bodyPr wrap="square" lIns="0" tIns="0" rIns="0" bIns="0" rtlCol="0" anchor="ctr"/>
          <a:lstStyle/>
          <a:p>
            <a:pPr marL="0" indent="0">
              <a:lnSpc>
                <a:spcPct val="150000"/>
              </a:lnSpc>
              <a:buNone/>
            </a:pPr>
            <a:r>
              <a:rPr lang="en-US" sz="1800" b="1" dirty="0">
                <a:solidFill>
                  <a:schemeClr val="accent6">
                    <a:lumMod val="50000"/>
                  </a:schemeClr>
                </a:solidFill>
                <a:latin typeface="Arial" pitchFamily="34" charset="0"/>
                <a:ea typeface="Arial" pitchFamily="34" charset="-122"/>
                <a:cs typeface="Arial" pitchFamily="34" charset="-120"/>
              </a:rPr>
              <a:t>Review and sustain. </a:t>
            </a:r>
            <a:r>
              <a:rPr lang="en-US" sz="1800" dirty="0">
                <a:solidFill>
                  <a:schemeClr val="tx1"/>
                </a:solidFill>
                <a:latin typeface="Arial" pitchFamily="34" charset="0"/>
                <a:ea typeface="Arial" pitchFamily="34" charset="-122"/>
                <a:cs typeface="Arial" pitchFamily="34" charset="-120"/>
              </a:rPr>
              <a:t>Final CO check, confidence rating, text, app and pharmacy support. Purpose: 70% have more confidence.</a:t>
            </a:r>
            <a:endParaRPr lang="en-US" sz="1800" dirty="0"/>
          </a:p>
        </p:txBody>
      </p:sp>
      <p:pic>
        <p:nvPicPr>
          <p:cNvPr id="1026" name="Picture 2" descr="Forbidden smoking Images - Free Download on Magnific (formerly Freepik)">
            <a:extLst>
              <a:ext uri="{FF2B5EF4-FFF2-40B4-BE49-F238E27FC236}">
                <a16:creationId xmlns:a16="http://schemas.microsoft.com/office/drawing/2014/main" id="{63F06BF7-1B29-972B-0BBC-F2A20A74A101}"/>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10000" b="90000" l="10000" r="90000"/>
                    </a14:imgEffect>
                  </a14:imgLayer>
                </a14:imgProps>
              </a:ext>
              <a:ext uri="{28A0092B-C50C-407E-A947-70E740481C1C}">
                <a14:useLocalDpi xmlns:a14="http://schemas.microsoft.com/office/drawing/2010/main" val="0"/>
              </a:ext>
            </a:extLst>
          </a:blip>
          <a:srcRect l="9436" t="16018" r="10523" b="14255"/>
          <a:stretch/>
        </p:blipFill>
        <p:spPr bwMode="auto">
          <a:xfrm>
            <a:off x="9401331" y="3297154"/>
            <a:ext cx="4223729" cy="36793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69028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83A8F0E2-A8D7-BB2E-3FBD-213C2C96CEA2}"/>
              </a:ext>
            </a:extLst>
          </p:cNvPr>
          <p:cNvSpPr/>
          <p:nvPr/>
        </p:nvSpPr>
        <p:spPr>
          <a:xfrm>
            <a:off x="0" y="-7045"/>
            <a:ext cx="12192000" cy="6858000"/>
          </a:xfrm>
          <a:prstGeom prst="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48640" y="954938"/>
            <a:ext cx="6706599" cy="777240"/>
          </a:xfrm>
          <a:prstGeom prst="rect">
            <a:avLst/>
          </a:prstGeom>
          <a:noFill/>
          <a:ln/>
        </p:spPr>
        <p:txBody>
          <a:bodyPr wrap="square" lIns="0" tIns="0" rIns="0" bIns="0" rtlCol="0" anchor="ctr"/>
          <a:lstStyle/>
          <a:p>
            <a:pPr marL="0" indent="0" algn="l">
              <a:buNone/>
            </a:pPr>
            <a:r>
              <a:rPr lang="en-US" sz="3200" b="1" dirty="0">
                <a:solidFill>
                  <a:schemeClr val="accent3"/>
                </a:solidFill>
              </a:rPr>
              <a:t>Physiological benefits of quitting</a:t>
            </a:r>
            <a:endParaRPr lang="en-US" sz="3200" dirty="0">
              <a:solidFill>
                <a:schemeClr val="accent3"/>
              </a:solidFill>
            </a:endParaRPr>
          </a:p>
        </p:txBody>
      </p:sp>
      <p:sp>
        <p:nvSpPr>
          <p:cNvPr id="25" name="Slide Number Placeholder 0"/>
          <p:cNvSpPr>
            <a:spLocks noGrp="1"/>
          </p:cNvSpPr>
          <p:nvPr>
            <p:ph type="sldNum" sz="quarter" idx="4294967295"/>
          </p:nvPr>
        </p:nvSpPr>
        <p:spPr>
          <a:xfrm>
            <a:off x="11155363" y="6446838"/>
            <a:ext cx="549275" cy="274637"/>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tx1"/>
                </a:solidFill>
              </a:defRPr>
            </a:lvl1pPr>
          </a:lstStyle>
          <a:p>
            <a:pPr algn="l"/>
            <a:fld id="{F7021451-1387-4CA6-816F-3879F97B5CBC}" type="slidenum">
              <a:rPr lang="en-US" b="0"/>
              <a:t>24</a:t>
            </a:fld>
            <a:endParaRPr lang="en-US"/>
          </a:p>
        </p:txBody>
      </p:sp>
      <p:sp>
        <p:nvSpPr>
          <p:cNvPr id="3" name="Text 1"/>
          <p:cNvSpPr txBox="1"/>
          <p:nvPr/>
        </p:nvSpPr>
        <p:spPr>
          <a:xfrm>
            <a:off x="487680" y="2068642"/>
            <a:ext cx="7101840" cy="4515037"/>
          </a:xfrm>
          <a:prstGeom prst="rect">
            <a:avLst/>
          </a:prstGeom>
          <a:noFill/>
          <a:ln/>
        </p:spPr>
        <p:txBody>
          <a:bodyPr wrap="square" lIns="0" tIns="0" rIns="0" bIns="0" rtlCol="0" anchor="t"/>
          <a:lstStyle/>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After a few days, taste, smell, breathing and energy improves.</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Better circulation and lung function; less cough and wheeze.</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1 year: Risk of heart attack reduced by 50% from a smoker.</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After 10 years: death from lung cancer is half that of a non-smoker; after 15 years: death rate from heart attack is the same as that of an NHS (NHS, 2026).</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Reduced risk of type 2 diabetes, osteoporosis and dementia.</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Quitting at 25-34 gains about 10 years of life (Jha et al., 2013)</a:t>
            </a:r>
            <a:endParaRPr lang="en-US" sz="1800" dirty="0"/>
          </a:p>
        </p:txBody>
      </p:sp>
      <p:sp>
        <p:nvSpPr>
          <p:cNvPr id="5" name="Shape 2"/>
          <p:cNvSpPr/>
          <p:nvPr/>
        </p:nvSpPr>
        <p:spPr>
          <a:xfrm>
            <a:off x="7863840" y="3200400"/>
            <a:ext cx="3749040" cy="1417320"/>
          </a:xfrm>
          <a:prstGeom prst="rect">
            <a:avLst/>
          </a:prstGeom>
          <a:solidFill>
            <a:schemeClr val="bg1"/>
          </a:solidFill>
          <a:ln w="9525">
            <a:solidFill>
              <a:schemeClr val="accent3"/>
            </a:solidFill>
            <a:prstDash val="solid"/>
          </a:ln>
        </p:spPr>
        <p:txBody>
          <a:bodyPr/>
          <a:lstStyle/>
          <a:p>
            <a:endParaRPr lang="en-IN"/>
          </a:p>
        </p:txBody>
      </p:sp>
      <p:sp>
        <p:nvSpPr>
          <p:cNvPr id="6" name="Shape 3"/>
          <p:cNvSpPr/>
          <p:nvPr/>
        </p:nvSpPr>
        <p:spPr>
          <a:xfrm>
            <a:off x="7863840" y="3200400"/>
            <a:ext cx="91440" cy="1417320"/>
          </a:xfrm>
          <a:prstGeom prst="rect">
            <a:avLst/>
          </a:prstGeom>
          <a:solidFill>
            <a:schemeClr val="accent3">
              <a:lumMod val="60000"/>
              <a:lumOff val="40000"/>
            </a:schemeClr>
          </a:solidFill>
          <a:ln w="12700">
            <a:solidFill>
              <a:schemeClr val="accent3"/>
            </a:solidFill>
            <a:prstDash val="solid"/>
          </a:ln>
        </p:spPr>
        <p:txBody>
          <a:bodyPr/>
          <a:lstStyle/>
          <a:p>
            <a:endParaRPr lang="en-IN"/>
          </a:p>
        </p:txBody>
      </p:sp>
      <p:sp>
        <p:nvSpPr>
          <p:cNvPr id="7" name="Text 4"/>
          <p:cNvSpPr txBox="1"/>
          <p:nvPr/>
        </p:nvSpPr>
        <p:spPr>
          <a:xfrm>
            <a:off x="8092440" y="3200400"/>
            <a:ext cx="1325880" cy="1417320"/>
          </a:xfrm>
          <a:prstGeom prst="rect">
            <a:avLst/>
          </a:prstGeom>
          <a:noFill/>
          <a:ln/>
        </p:spPr>
        <p:txBody>
          <a:bodyPr wrap="square" lIns="0" tIns="0" rIns="0" bIns="0" rtlCol="0" anchor="ctr"/>
          <a:lstStyle/>
          <a:p>
            <a:pPr marL="0" indent="0">
              <a:buNone/>
            </a:pPr>
            <a:r>
              <a:rPr lang="en-US" sz="3200" b="1" dirty="0">
                <a:solidFill>
                  <a:schemeClr val="accent3"/>
                </a:solidFill>
                <a:latin typeface="Arial" pitchFamily="34" charset="0"/>
                <a:ea typeface="Arial" pitchFamily="34" charset="-122"/>
                <a:cs typeface="Arial" pitchFamily="34" charset="-120"/>
              </a:rPr>
              <a:t>50%</a:t>
            </a:r>
            <a:endParaRPr lang="en-US" sz="3200" dirty="0">
              <a:solidFill>
                <a:schemeClr val="accent3"/>
              </a:solidFill>
            </a:endParaRPr>
          </a:p>
        </p:txBody>
      </p:sp>
      <p:sp>
        <p:nvSpPr>
          <p:cNvPr id="8" name="Text 5"/>
          <p:cNvSpPr txBox="1"/>
          <p:nvPr/>
        </p:nvSpPr>
        <p:spPr>
          <a:xfrm>
            <a:off x="9464040" y="3200400"/>
            <a:ext cx="2011680" cy="1417320"/>
          </a:xfrm>
          <a:prstGeom prst="rect">
            <a:avLst/>
          </a:prstGeom>
          <a:noFill/>
          <a:ln/>
        </p:spPr>
        <p:txBody>
          <a:bodyPr wrap="square" lIns="0" tIns="0" rIns="0" bIns="0" rtlCol="0" anchor="ctr"/>
          <a:lstStyle/>
          <a:p>
            <a:pPr marL="0" indent="0">
              <a:buNone/>
            </a:pPr>
            <a:r>
              <a:rPr lang="en-US" sz="1800" dirty="0">
                <a:solidFill>
                  <a:schemeClr val="tx1"/>
                </a:solidFill>
                <a:latin typeface="Arial" pitchFamily="34" charset="0"/>
                <a:ea typeface="Arial" pitchFamily="34" charset="-122"/>
                <a:cs typeface="Arial" pitchFamily="34" charset="-120"/>
              </a:rPr>
              <a:t>lower heart attack risk after 1 year</a:t>
            </a:r>
            <a:endParaRPr lang="en-US" sz="1800" dirty="0"/>
          </a:p>
        </p:txBody>
      </p:sp>
      <p:sp>
        <p:nvSpPr>
          <p:cNvPr id="9" name="Shape 6"/>
          <p:cNvSpPr/>
          <p:nvPr/>
        </p:nvSpPr>
        <p:spPr>
          <a:xfrm>
            <a:off x="7863840" y="4800600"/>
            <a:ext cx="3749040" cy="1417320"/>
          </a:xfrm>
          <a:prstGeom prst="rect">
            <a:avLst/>
          </a:prstGeom>
          <a:solidFill>
            <a:schemeClr val="bg1"/>
          </a:solidFill>
          <a:ln w="9525">
            <a:solidFill>
              <a:schemeClr val="accent1"/>
            </a:solidFill>
            <a:prstDash val="solid"/>
          </a:ln>
        </p:spPr>
        <p:txBody>
          <a:bodyPr/>
          <a:lstStyle/>
          <a:p>
            <a:endParaRPr lang="en-IN"/>
          </a:p>
        </p:txBody>
      </p:sp>
      <p:sp>
        <p:nvSpPr>
          <p:cNvPr id="10" name="Shape 7"/>
          <p:cNvSpPr/>
          <p:nvPr/>
        </p:nvSpPr>
        <p:spPr>
          <a:xfrm>
            <a:off x="7863840" y="4800600"/>
            <a:ext cx="91440" cy="1417320"/>
          </a:xfrm>
          <a:prstGeom prst="rect">
            <a:avLst/>
          </a:prstGeom>
          <a:solidFill>
            <a:schemeClr val="accent1"/>
          </a:solidFill>
          <a:ln w="12700">
            <a:solidFill>
              <a:schemeClr val="accent1"/>
            </a:solidFill>
            <a:prstDash val="solid"/>
          </a:ln>
        </p:spPr>
        <p:txBody>
          <a:bodyPr/>
          <a:lstStyle/>
          <a:p>
            <a:endParaRPr lang="en-IN"/>
          </a:p>
        </p:txBody>
      </p:sp>
      <p:sp>
        <p:nvSpPr>
          <p:cNvPr id="11" name="Text 8"/>
          <p:cNvSpPr txBox="1"/>
          <p:nvPr/>
        </p:nvSpPr>
        <p:spPr>
          <a:xfrm>
            <a:off x="8092440" y="4800600"/>
            <a:ext cx="1325880" cy="1417320"/>
          </a:xfrm>
          <a:prstGeom prst="rect">
            <a:avLst/>
          </a:prstGeom>
          <a:noFill/>
          <a:ln/>
        </p:spPr>
        <p:txBody>
          <a:bodyPr wrap="square" lIns="0" tIns="0" rIns="0" bIns="0" rtlCol="0" anchor="ctr"/>
          <a:lstStyle/>
          <a:p>
            <a:pPr marL="0" indent="0">
              <a:buNone/>
            </a:pPr>
            <a:r>
              <a:rPr lang="en-US" sz="3200" b="1" dirty="0">
                <a:solidFill>
                  <a:schemeClr val="accent1"/>
                </a:solidFill>
                <a:latin typeface="Arial" pitchFamily="34" charset="0"/>
                <a:ea typeface="Arial" pitchFamily="34" charset="-122"/>
                <a:cs typeface="Arial" pitchFamily="34" charset="-120"/>
              </a:rPr>
              <a:t>10 yrs</a:t>
            </a:r>
            <a:endParaRPr lang="en-US" sz="3200" dirty="0"/>
          </a:p>
        </p:txBody>
      </p:sp>
      <p:sp>
        <p:nvSpPr>
          <p:cNvPr id="12" name="Text 9"/>
          <p:cNvSpPr txBox="1"/>
          <p:nvPr/>
        </p:nvSpPr>
        <p:spPr>
          <a:xfrm>
            <a:off x="9464040" y="4800600"/>
            <a:ext cx="2011680" cy="1417320"/>
          </a:xfrm>
          <a:prstGeom prst="rect">
            <a:avLst/>
          </a:prstGeom>
          <a:noFill/>
          <a:ln/>
        </p:spPr>
        <p:txBody>
          <a:bodyPr wrap="square" lIns="0" tIns="0" rIns="0" bIns="0" rtlCol="0" anchor="ctr"/>
          <a:lstStyle/>
          <a:p>
            <a:pPr marL="0" indent="0">
              <a:buNone/>
            </a:pPr>
            <a:r>
              <a:rPr lang="en-US" sz="1800" dirty="0">
                <a:solidFill>
                  <a:schemeClr val="tx1"/>
                </a:solidFill>
                <a:latin typeface="Arial" pitchFamily="34" charset="0"/>
                <a:ea typeface="Arial" pitchFamily="34" charset="-122"/>
                <a:cs typeface="Arial" pitchFamily="34" charset="-120"/>
              </a:rPr>
              <a:t>for lung cancer death risk to halve</a:t>
            </a:r>
            <a:endParaRPr lang="en-US" sz="1800" dirty="0"/>
          </a:p>
        </p:txBody>
      </p:sp>
      <p:pic>
        <p:nvPicPr>
          <p:cNvPr id="13" name="Picture 12">
            <a:extLst>
              <a:ext uri="{FF2B5EF4-FFF2-40B4-BE49-F238E27FC236}">
                <a16:creationId xmlns:a16="http://schemas.microsoft.com/office/drawing/2014/main" id="{44FCF592-A7D3-6680-7075-E3103A95A73F}"/>
              </a:ext>
            </a:extLst>
          </p:cNvPr>
          <p:cNvPicPr>
            <a:picLocks noChangeAspect="1"/>
          </p:cNvPicPr>
          <p:nvPr/>
        </p:nvPicPr>
        <p:blipFill>
          <a:blip r:embed="rId3"/>
          <a:stretch>
            <a:fillRect/>
          </a:stretch>
        </p:blipFill>
        <p:spPr>
          <a:xfrm>
            <a:off x="7863840" y="317340"/>
            <a:ext cx="2496312" cy="2608740"/>
          </a:xfrm>
          <a:prstGeom prst="rect">
            <a:avLst/>
          </a:prstGeom>
        </p:spPr>
      </p:pic>
      <p:pic>
        <p:nvPicPr>
          <p:cNvPr id="14" name="Picture 2" descr="Checkmark with upward tick mark Images - Free Download on Magnific (formerly Freepik)">
            <a:extLst>
              <a:ext uri="{FF2B5EF4-FFF2-40B4-BE49-F238E27FC236}">
                <a16:creationId xmlns:a16="http://schemas.microsoft.com/office/drawing/2014/main" id="{2BBDE33C-BE37-3E0C-8FC6-68CD667EF0B3}"/>
              </a:ext>
            </a:extLst>
          </p:cNvPr>
          <p:cNvPicPr>
            <a:picLocks noChangeAspect="1" noChangeArrowheads="1"/>
          </p:cNvPicPr>
          <p:nvPr/>
        </p:nvPicPr>
        <p:blipFill rotWithShape="1">
          <a:blip r:embed="rId4">
            <a:duotone>
              <a:prstClr val="black"/>
              <a:schemeClr val="tx1">
                <a:tint val="45000"/>
                <a:satMod val="400000"/>
              </a:schemeClr>
            </a:duotone>
            <a:extLst>
              <a:ext uri="{BEBA8EAE-BF5A-486C-A8C5-ECC9F3942E4B}">
                <a14:imgProps xmlns:a14="http://schemas.microsoft.com/office/drawing/2010/main">
                  <a14:imgLayer r:embed="rId5">
                    <a14:imgEffect>
                      <a14:backgroundRemoval t="10000" b="90000" l="10000" r="90000"/>
                    </a14:imgEffect>
                  </a14:imgLayer>
                </a14:imgProps>
              </a:ext>
              <a:ext uri="{28A0092B-C50C-407E-A947-70E740481C1C}">
                <a14:useLocalDpi xmlns:a14="http://schemas.microsoft.com/office/drawing/2010/main" val="0"/>
              </a:ext>
            </a:extLst>
          </a:blip>
          <a:srcRect l="11589" t="7545" r="10433" b="17250"/>
          <a:stretch/>
        </p:blipFill>
        <p:spPr bwMode="auto">
          <a:xfrm>
            <a:off x="10083683" y="437998"/>
            <a:ext cx="1071997" cy="1033881"/>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A93801CE-52E1-8C82-8C70-08093E75DC5B}"/>
              </a:ext>
            </a:extLst>
          </p:cNvPr>
          <p:cNvSpPr txBox="1"/>
          <p:nvPr/>
        </p:nvSpPr>
        <p:spPr>
          <a:xfrm>
            <a:off x="9880517" y="1665654"/>
            <a:ext cx="1823803" cy="1477328"/>
          </a:xfrm>
          <a:prstGeom prst="rect">
            <a:avLst/>
          </a:prstGeom>
          <a:noFill/>
        </p:spPr>
        <p:txBody>
          <a:bodyPr wrap="square">
            <a:spAutoFit/>
          </a:bodyPr>
          <a:lstStyle/>
          <a:p>
            <a:pPr>
              <a:buFont typeface="Arial" panose="020B0604020202020204" pitchFamily="34" charset="0"/>
              <a:buChar char="•"/>
            </a:pPr>
            <a:endParaRPr lang="en-US" sz="900" b="0" u="none" strike="noStrike" dirty="0">
              <a:effectLst/>
            </a:endParaRPr>
          </a:p>
          <a:p>
            <a:pPr marL="742950" lvl="1" indent="-285750">
              <a:buFont typeface="Arial" panose="020B0604020202020204" pitchFamily="34" charset="0"/>
              <a:buChar char="•"/>
            </a:pPr>
            <a:r>
              <a:rPr lang="en-US" sz="900" b="1" u="none" strike="noStrike" dirty="0">
                <a:effectLst/>
              </a:rPr>
              <a:t>Credit:</a:t>
            </a:r>
            <a:r>
              <a:rPr lang="en-US" sz="900" b="0" u="none" strike="noStrike" dirty="0">
                <a:effectLst/>
              </a:rPr>
              <a:t> "Blood Circulation Of The Lungs And Heart Stock Illustration" by </a:t>
            </a:r>
            <a:r>
              <a:rPr lang="en-US" sz="900" b="0" u="none" strike="noStrike" dirty="0" err="1">
                <a:effectLst/>
              </a:rPr>
              <a:t>nagamushi</a:t>
            </a:r>
            <a:r>
              <a:rPr lang="en-US" sz="900" b="0" u="none" strike="noStrike" dirty="0">
                <a:effectLst/>
              </a:rPr>
              <a:t> studio via iStock</a:t>
            </a:r>
          </a:p>
          <a:p>
            <a:pPr marL="742950" lvl="1" indent="-285750">
              <a:buFont typeface="Arial" panose="020B0604020202020204" pitchFamily="34" charset="0"/>
              <a:buChar char="•"/>
            </a:pPr>
            <a:r>
              <a:rPr lang="en-US" sz="900" b="1" u="none" strike="noStrike" dirty="0">
                <a:effectLst/>
              </a:rPr>
              <a:t>Link:</a:t>
            </a:r>
            <a:r>
              <a:rPr lang="en-US" sz="900" b="0" u="none" strike="noStrike" dirty="0">
                <a:effectLst/>
              </a:rPr>
              <a:t> iStockphoto [</a:t>
            </a:r>
            <a:r>
              <a:rPr lang="en-US" sz="900" b="0" u="none" strike="noStrike" dirty="0">
                <a:effectLst/>
                <a:hlinkClick r:id="rId6"/>
              </a:rPr>
              <a:t>1</a:t>
            </a:r>
            <a:r>
              <a:rPr lang="en-US" sz="900" b="0" u="none" strike="noStrike" dirty="0">
                <a:effectLst/>
              </a:rPr>
              <a:t>]</a:t>
            </a:r>
          </a:p>
        </p:txBody>
      </p:sp>
    </p:spTree>
    <p:extLst>
      <p:ext uri="{BB962C8B-B14F-4D97-AF65-F5344CB8AC3E}">
        <p14:creationId xmlns:p14="http://schemas.microsoft.com/office/powerpoint/2010/main" val="41563688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F56F568-7F2B-0615-3028-19B40BCAAA64}"/>
              </a:ext>
            </a:extLst>
          </p:cNvPr>
          <p:cNvSpPr/>
          <p:nvPr/>
        </p:nvSpPr>
        <p:spPr>
          <a:xfrm>
            <a:off x="0" y="-7045"/>
            <a:ext cx="12192000" cy="6858000"/>
          </a:xfrm>
          <a:prstGeom prst="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365760" y="745494"/>
            <a:ext cx="11064240" cy="777240"/>
          </a:xfrm>
          <a:prstGeom prst="rect">
            <a:avLst/>
          </a:prstGeom>
          <a:noFill/>
          <a:ln/>
        </p:spPr>
        <p:txBody>
          <a:bodyPr wrap="square" lIns="0" tIns="0" rIns="0" bIns="0" rtlCol="0" anchor="ctr"/>
          <a:lstStyle/>
          <a:p>
            <a:pPr marL="0" indent="0" algn="l">
              <a:buNone/>
            </a:pPr>
            <a:r>
              <a:rPr lang="en-US" sz="3200" b="1" dirty="0">
                <a:solidFill>
                  <a:schemeClr val="accent4"/>
                </a:solidFill>
              </a:rPr>
              <a:t>Psychological benefits of quitting</a:t>
            </a:r>
            <a:endParaRPr lang="en-US" sz="3200" dirty="0">
              <a:solidFill>
                <a:schemeClr val="accent4"/>
              </a:solidFill>
            </a:endParaRPr>
          </a:p>
        </p:txBody>
      </p:sp>
      <p:sp>
        <p:nvSpPr>
          <p:cNvPr id="25" name="Slide Number Placeholder 0"/>
          <p:cNvSpPr>
            <a:spLocks noGrp="1"/>
          </p:cNvSpPr>
          <p:nvPr>
            <p:ph type="sldNum" sz="quarter" idx="4294967295"/>
          </p:nvPr>
        </p:nvSpPr>
        <p:spPr>
          <a:xfrm>
            <a:off x="11155363" y="6446838"/>
            <a:ext cx="549275" cy="274637"/>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tx1"/>
                </a:solidFill>
              </a:defRPr>
            </a:lvl1pPr>
          </a:lstStyle>
          <a:p>
            <a:pPr algn="l"/>
            <a:fld id="{F7021451-1387-4CA6-816F-3879F97B5CBC}" type="slidenum">
              <a:rPr lang="en-US" b="0"/>
              <a:t>25</a:t>
            </a:fld>
            <a:endParaRPr lang="en-US"/>
          </a:p>
        </p:txBody>
      </p:sp>
      <p:sp>
        <p:nvSpPr>
          <p:cNvPr id="3" name="Text 1"/>
          <p:cNvSpPr txBox="1"/>
          <p:nvPr/>
        </p:nvSpPr>
        <p:spPr>
          <a:xfrm>
            <a:off x="548640" y="1721329"/>
            <a:ext cx="7040880" cy="5029200"/>
          </a:xfrm>
          <a:prstGeom prst="rect">
            <a:avLst/>
          </a:prstGeom>
          <a:noFill/>
          <a:ln/>
        </p:spPr>
        <p:txBody>
          <a:bodyPr wrap="square" lIns="0" tIns="0" rIns="0" bIns="0" rtlCol="0" anchor="t"/>
          <a:lstStyle/>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Reduce feelings of anxiety, depression and stress after withdrawal More positive mood than those who continue to smoke (NHS, 2026)</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A person's mental health does not get worse after they quit; small to moderate gains (Taylor et al., 2021)</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Withdrawal symptoms can trigger irritability and anxiety, which will be alleviated after quitting </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A successful quit attempt enhances one's new self-efficacy and mastery. </a:t>
            </a:r>
            <a:endParaRPr lang="en-US" sz="1800" dirty="0"/>
          </a:p>
        </p:txBody>
      </p:sp>
      <p:sp>
        <p:nvSpPr>
          <p:cNvPr id="5" name="Shape 2"/>
          <p:cNvSpPr/>
          <p:nvPr/>
        </p:nvSpPr>
        <p:spPr>
          <a:xfrm>
            <a:off x="7879080" y="5029200"/>
            <a:ext cx="3749040" cy="1417320"/>
          </a:xfrm>
          <a:prstGeom prst="rect">
            <a:avLst/>
          </a:prstGeom>
          <a:solidFill>
            <a:schemeClr val="bg1"/>
          </a:solidFill>
          <a:ln w="9525">
            <a:solidFill>
              <a:schemeClr val="accent4"/>
            </a:solidFill>
            <a:prstDash val="solid"/>
          </a:ln>
        </p:spPr>
        <p:txBody>
          <a:bodyPr/>
          <a:lstStyle/>
          <a:p>
            <a:endParaRPr lang="en-IN"/>
          </a:p>
        </p:txBody>
      </p:sp>
      <p:sp>
        <p:nvSpPr>
          <p:cNvPr id="6" name="Shape 3"/>
          <p:cNvSpPr/>
          <p:nvPr/>
        </p:nvSpPr>
        <p:spPr>
          <a:xfrm>
            <a:off x="7879080" y="5029200"/>
            <a:ext cx="91440" cy="1417320"/>
          </a:xfrm>
          <a:prstGeom prst="rect">
            <a:avLst/>
          </a:prstGeom>
          <a:solidFill>
            <a:schemeClr val="accent4"/>
          </a:solidFill>
          <a:ln w="12700">
            <a:solidFill>
              <a:schemeClr val="accent4"/>
            </a:solidFill>
            <a:prstDash val="solid"/>
          </a:ln>
        </p:spPr>
        <p:txBody>
          <a:bodyPr/>
          <a:lstStyle/>
          <a:p>
            <a:endParaRPr lang="en-IN"/>
          </a:p>
        </p:txBody>
      </p:sp>
      <p:sp>
        <p:nvSpPr>
          <p:cNvPr id="7" name="Text 4"/>
          <p:cNvSpPr txBox="1"/>
          <p:nvPr/>
        </p:nvSpPr>
        <p:spPr>
          <a:xfrm>
            <a:off x="8092440" y="5084143"/>
            <a:ext cx="1325880" cy="1417320"/>
          </a:xfrm>
          <a:prstGeom prst="rect">
            <a:avLst/>
          </a:prstGeom>
          <a:noFill/>
          <a:ln/>
        </p:spPr>
        <p:txBody>
          <a:bodyPr wrap="square" lIns="0" tIns="0" rIns="0" bIns="0" rtlCol="0" anchor="ctr"/>
          <a:lstStyle/>
          <a:p>
            <a:pPr marL="0" indent="0">
              <a:buNone/>
            </a:pPr>
            <a:r>
              <a:rPr lang="en-US" sz="3200" b="1" dirty="0">
                <a:solidFill>
                  <a:schemeClr val="accent4"/>
                </a:solidFill>
                <a:latin typeface="Arial" pitchFamily="34" charset="0"/>
                <a:ea typeface="Arial" pitchFamily="34" charset="-122"/>
                <a:cs typeface="Arial" pitchFamily="34" charset="-120"/>
              </a:rPr>
              <a:t>6 wks</a:t>
            </a:r>
            <a:endParaRPr lang="en-US" sz="3200" dirty="0"/>
          </a:p>
        </p:txBody>
      </p:sp>
      <p:sp>
        <p:nvSpPr>
          <p:cNvPr id="8" name="Text 5"/>
          <p:cNvSpPr txBox="1"/>
          <p:nvPr/>
        </p:nvSpPr>
        <p:spPr>
          <a:xfrm>
            <a:off x="9418320" y="4945617"/>
            <a:ext cx="2011680" cy="1417320"/>
          </a:xfrm>
          <a:prstGeom prst="rect">
            <a:avLst/>
          </a:prstGeom>
          <a:noFill/>
          <a:ln/>
        </p:spPr>
        <p:txBody>
          <a:bodyPr wrap="square" lIns="0" tIns="0" rIns="0" bIns="0" rtlCol="0" anchor="ctr"/>
          <a:lstStyle/>
          <a:p>
            <a:pPr marL="0" indent="0">
              <a:buNone/>
            </a:pPr>
            <a:r>
              <a:rPr lang="en-US" sz="1800" dirty="0">
                <a:solidFill>
                  <a:schemeClr val="accent4"/>
                </a:solidFill>
                <a:latin typeface="Arial" pitchFamily="34" charset="0"/>
                <a:ea typeface="Arial" pitchFamily="34" charset="-122"/>
                <a:cs typeface="Arial" pitchFamily="34" charset="-120"/>
              </a:rPr>
              <a:t>can be enough to start feeling mood benefits (NHS, 2026)</a:t>
            </a:r>
            <a:endParaRPr lang="en-US" sz="1800" dirty="0">
              <a:solidFill>
                <a:schemeClr val="accent4"/>
              </a:solidFill>
            </a:endParaRPr>
          </a:p>
        </p:txBody>
      </p:sp>
      <p:pic>
        <p:nvPicPr>
          <p:cNvPr id="13" name="Picture 12">
            <a:extLst>
              <a:ext uri="{FF2B5EF4-FFF2-40B4-BE49-F238E27FC236}">
                <a16:creationId xmlns:a16="http://schemas.microsoft.com/office/drawing/2014/main" id="{26598421-C25B-B3F0-F6D4-40674A153363}"/>
              </a:ext>
            </a:extLst>
          </p:cNvPr>
          <p:cNvPicPr>
            <a:picLocks noChangeAspect="1"/>
          </p:cNvPicPr>
          <p:nvPr/>
        </p:nvPicPr>
        <p:blipFill>
          <a:blip r:embed="rId3"/>
          <a:srcRect t="30800"/>
          <a:stretch/>
        </p:blipFill>
        <p:spPr>
          <a:xfrm>
            <a:off x="7879080" y="2037282"/>
            <a:ext cx="3166872" cy="2812033"/>
          </a:xfrm>
          <a:prstGeom prst="rect">
            <a:avLst/>
          </a:prstGeom>
        </p:spPr>
      </p:pic>
      <p:sp>
        <p:nvSpPr>
          <p:cNvPr id="14" name="TextBox 13">
            <a:extLst>
              <a:ext uri="{FF2B5EF4-FFF2-40B4-BE49-F238E27FC236}">
                <a16:creationId xmlns:a16="http://schemas.microsoft.com/office/drawing/2014/main" id="{A6803D9E-3E1D-CC06-1071-42053DE8AACD}"/>
              </a:ext>
            </a:extLst>
          </p:cNvPr>
          <p:cNvSpPr txBox="1"/>
          <p:nvPr/>
        </p:nvSpPr>
        <p:spPr>
          <a:xfrm>
            <a:off x="10535412" y="2562735"/>
            <a:ext cx="1600200" cy="1615827"/>
          </a:xfrm>
          <a:prstGeom prst="rect">
            <a:avLst/>
          </a:prstGeom>
          <a:noFill/>
        </p:spPr>
        <p:txBody>
          <a:bodyPr wrap="square">
            <a:spAutoFit/>
          </a:bodyPr>
          <a:lstStyle/>
          <a:p>
            <a:pPr>
              <a:buFont typeface="Arial" panose="020B0604020202020204" pitchFamily="34" charset="0"/>
              <a:buChar char="•"/>
            </a:pPr>
            <a:endParaRPr lang="en-US" sz="900" b="0" u="none" strike="noStrike" dirty="0">
              <a:effectLst/>
            </a:endParaRPr>
          </a:p>
          <a:p>
            <a:pPr marL="742950" lvl="1" indent="-285750">
              <a:buFont typeface="Arial" panose="020B0604020202020204" pitchFamily="34" charset="0"/>
              <a:buChar char="•"/>
            </a:pPr>
            <a:r>
              <a:rPr lang="en-US" sz="900" b="1" u="none" strike="noStrike" dirty="0">
                <a:effectLst/>
              </a:rPr>
              <a:t>Credit:</a:t>
            </a:r>
            <a:r>
              <a:rPr lang="en-US" sz="900" b="0" u="none" strike="noStrike" dirty="0">
                <a:effectLst/>
              </a:rPr>
              <a:t> "Human hands forming heart on white surface" by </a:t>
            </a:r>
            <a:r>
              <a:rPr lang="en-US" sz="900" b="0" u="none" strike="noStrike" dirty="0" err="1">
                <a:effectLst/>
              </a:rPr>
              <a:t>Pexels</a:t>
            </a:r>
            <a:endParaRPr lang="en-US" sz="900" b="0" u="none" strike="noStrike" dirty="0">
              <a:effectLst/>
            </a:endParaRPr>
          </a:p>
          <a:p>
            <a:pPr marL="742950" lvl="1" indent="-285750">
              <a:buFont typeface="Arial" panose="020B0604020202020204" pitchFamily="34" charset="0"/>
              <a:buChar char="•"/>
            </a:pPr>
            <a:r>
              <a:rPr lang="en-US" sz="900" b="1" u="none" strike="noStrike" dirty="0">
                <a:effectLst/>
              </a:rPr>
              <a:t>Link:</a:t>
            </a:r>
            <a:r>
              <a:rPr lang="en-US" sz="900" b="0" u="none" strike="noStrike" dirty="0">
                <a:effectLst/>
              </a:rPr>
              <a:t> </a:t>
            </a:r>
            <a:r>
              <a:rPr lang="en-US" sz="900" b="0" u="none" strike="noStrike" dirty="0" err="1">
                <a:effectLst/>
                <a:hlinkClick r:id="rId4"/>
              </a:rPr>
              <a:t>Pexels</a:t>
            </a:r>
            <a:r>
              <a:rPr lang="en-US" sz="900" b="0" u="none" strike="noStrike" dirty="0">
                <a:effectLst/>
                <a:hlinkClick r:id="rId4"/>
              </a:rPr>
              <a:t> Photo 305530</a:t>
            </a:r>
            <a:endParaRPr lang="en-US" sz="900" b="0" u="none" strike="noStrike" dirty="0">
              <a:effectLst/>
            </a:endParaRPr>
          </a:p>
        </p:txBody>
      </p:sp>
    </p:spTree>
    <p:extLst>
      <p:ext uri="{BB962C8B-B14F-4D97-AF65-F5344CB8AC3E}">
        <p14:creationId xmlns:p14="http://schemas.microsoft.com/office/powerpoint/2010/main" val="34439724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6562BAE-9C33-FE8B-214C-BC0845BE92AC}"/>
              </a:ext>
            </a:extLst>
          </p:cNvPr>
          <p:cNvSpPr/>
          <p:nvPr/>
        </p:nvSpPr>
        <p:spPr>
          <a:xfrm>
            <a:off x="0" y="-7045"/>
            <a:ext cx="12192000" cy="6858000"/>
          </a:xfrm>
          <a:prstGeom prst="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48640" y="274320"/>
            <a:ext cx="11064240" cy="777240"/>
          </a:xfrm>
          <a:prstGeom prst="rect">
            <a:avLst/>
          </a:prstGeom>
          <a:noFill/>
          <a:ln/>
        </p:spPr>
        <p:txBody>
          <a:bodyPr wrap="square" lIns="0" tIns="0" rIns="0" bIns="0" rtlCol="0" anchor="ctr"/>
          <a:lstStyle/>
          <a:p>
            <a:pPr marL="0" indent="0" algn="l">
              <a:buNone/>
            </a:pPr>
            <a:r>
              <a:rPr lang="en-US" sz="3200" b="1" dirty="0">
                <a:solidFill>
                  <a:schemeClr val="accent6">
                    <a:lumMod val="75000"/>
                  </a:schemeClr>
                </a:solidFill>
              </a:rPr>
              <a:t>Sociological benefits of quitting</a:t>
            </a:r>
            <a:endParaRPr lang="en-US" sz="3200" dirty="0">
              <a:solidFill>
                <a:schemeClr val="accent6">
                  <a:lumMod val="75000"/>
                </a:schemeClr>
              </a:solidFill>
            </a:endParaRPr>
          </a:p>
        </p:txBody>
      </p:sp>
      <p:sp>
        <p:nvSpPr>
          <p:cNvPr id="25" name="Slide Number Placeholder 0"/>
          <p:cNvSpPr>
            <a:spLocks noGrp="1"/>
          </p:cNvSpPr>
          <p:nvPr>
            <p:ph type="sldNum" sz="quarter" idx="4294967295"/>
          </p:nvPr>
        </p:nvSpPr>
        <p:spPr>
          <a:xfrm>
            <a:off x="11155363" y="6446838"/>
            <a:ext cx="549275" cy="274637"/>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tx1"/>
                </a:solidFill>
              </a:defRPr>
            </a:lvl1pPr>
          </a:lstStyle>
          <a:p>
            <a:pPr algn="l"/>
            <a:fld id="{F7021451-1387-4CA6-816F-3879F97B5CBC}" type="slidenum">
              <a:rPr lang="en-US" b="0"/>
              <a:t>26</a:t>
            </a:fld>
            <a:endParaRPr lang="en-US"/>
          </a:p>
        </p:txBody>
      </p:sp>
      <p:sp>
        <p:nvSpPr>
          <p:cNvPr id="3" name="Text 1"/>
          <p:cNvSpPr txBox="1"/>
          <p:nvPr/>
        </p:nvSpPr>
        <p:spPr>
          <a:xfrm>
            <a:off x="548640" y="1280160"/>
            <a:ext cx="7040880" cy="5029200"/>
          </a:xfrm>
          <a:prstGeom prst="rect">
            <a:avLst/>
          </a:prstGeom>
          <a:noFill/>
          <a:ln/>
        </p:spPr>
        <p:txBody>
          <a:bodyPr wrap="square" lIns="0" tIns="0" rIns="0" bIns="0" rtlCol="0" anchor="t"/>
          <a:lstStyle/>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Ensures that family, friends and colleagues are not exposed to second hand smoke</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Smoke-free laws have a beneficial impact on the reduction of the harm caused by second-hand smoke, particularly in relation to heart and lung disease (Frazer et al., 2016).</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Saves around £49 a week, over £2,500 a year (NHS, 2026)</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Smoke-free role models: children are much less likely to take up smoking.</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The Mayor's strategy on smoking inequality (GLA, 2018)</a:t>
            </a:r>
          </a:p>
          <a:p>
            <a:pPr marL="228600" indent="-228600">
              <a:lnSpc>
                <a:spcPct val="150000"/>
              </a:lnSpc>
              <a:spcAft>
                <a:spcPts val="400"/>
              </a:spcAft>
              <a:buSzPct val="100000"/>
              <a:buChar char="•"/>
            </a:pPr>
            <a:r>
              <a:rPr lang="en-US" sz="1800" dirty="0">
                <a:solidFill>
                  <a:schemeClr val="tx1"/>
                </a:solidFill>
                <a:latin typeface="Arial" pitchFamily="34" charset="0"/>
                <a:ea typeface="Arial" pitchFamily="34" charset="-122"/>
                <a:cs typeface="Arial" pitchFamily="34" charset="-120"/>
              </a:rPr>
              <a:t>The new Tobacco and Vapes Act 2026 and a smoke-free places consultation were published by the UK Government (2026).</a:t>
            </a:r>
            <a:endParaRPr lang="en-US" sz="1800" dirty="0"/>
          </a:p>
        </p:txBody>
      </p:sp>
      <p:sp>
        <p:nvSpPr>
          <p:cNvPr id="5" name="Shape 2"/>
          <p:cNvSpPr/>
          <p:nvPr/>
        </p:nvSpPr>
        <p:spPr>
          <a:xfrm>
            <a:off x="7863840" y="3200400"/>
            <a:ext cx="3749040" cy="1417320"/>
          </a:xfrm>
          <a:prstGeom prst="rect">
            <a:avLst/>
          </a:prstGeom>
          <a:solidFill>
            <a:schemeClr val="bg1"/>
          </a:solidFill>
          <a:ln w="9525">
            <a:solidFill>
              <a:schemeClr val="accent3"/>
            </a:solidFill>
            <a:prstDash val="solid"/>
          </a:ln>
        </p:spPr>
        <p:txBody>
          <a:bodyPr/>
          <a:lstStyle/>
          <a:p>
            <a:endParaRPr lang="en-IN"/>
          </a:p>
        </p:txBody>
      </p:sp>
      <p:sp>
        <p:nvSpPr>
          <p:cNvPr id="6" name="Shape 3"/>
          <p:cNvSpPr/>
          <p:nvPr/>
        </p:nvSpPr>
        <p:spPr>
          <a:xfrm>
            <a:off x="7863840" y="3200400"/>
            <a:ext cx="91440" cy="1417320"/>
          </a:xfrm>
          <a:prstGeom prst="rect">
            <a:avLst/>
          </a:prstGeom>
          <a:solidFill>
            <a:schemeClr val="accent6">
              <a:lumMod val="75000"/>
            </a:schemeClr>
          </a:solidFill>
          <a:ln w="12700">
            <a:solidFill>
              <a:schemeClr val="accent6">
                <a:lumMod val="75000"/>
              </a:schemeClr>
            </a:solidFill>
            <a:prstDash val="solid"/>
          </a:ln>
        </p:spPr>
        <p:txBody>
          <a:bodyPr/>
          <a:lstStyle/>
          <a:p>
            <a:endParaRPr lang="en-IN"/>
          </a:p>
        </p:txBody>
      </p:sp>
      <p:sp>
        <p:nvSpPr>
          <p:cNvPr id="7" name="Text 4"/>
          <p:cNvSpPr txBox="1"/>
          <p:nvPr/>
        </p:nvSpPr>
        <p:spPr>
          <a:xfrm>
            <a:off x="8092440" y="3200400"/>
            <a:ext cx="1325880" cy="1417320"/>
          </a:xfrm>
          <a:prstGeom prst="rect">
            <a:avLst/>
          </a:prstGeom>
          <a:noFill/>
          <a:ln/>
        </p:spPr>
        <p:txBody>
          <a:bodyPr wrap="square" lIns="0" tIns="0" rIns="0" bIns="0" rtlCol="0" anchor="ctr"/>
          <a:lstStyle/>
          <a:p>
            <a:pPr marL="0" indent="0">
              <a:buNone/>
            </a:pPr>
            <a:r>
              <a:rPr lang="en-US" sz="3200" b="1" dirty="0">
                <a:solidFill>
                  <a:schemeClr val="accent6">
                    <a:lumMod val="75000"/>
                  </a:schemeClr>
                </a:solidFill>
                <a:latin typeface="Arial" pitchFamily="34" charset="0"/>
                <a:ea typeface="Arial" pitchFamily="34" charset="-122"/>
                <a:cs typeface="Arial" pitchFamily="34" charset="-120"/>
              </a:rPr>
              <a:t>£2,500</a:t>
            </a:r>
            <a:endParaRPr lang="en-US" sz="3200" dirty="0">
              <a:solidFill>
                <a:schemeClr val="accent6">
                  <a:lumMod val="75000"/>
                </a:schemeClr>
              </a:solidFill>
            </a:endParaRPr>
          </a:p>
        </p:txBody>
      </p:sp>
      <p:sp>
        <p:nvSpPr>
          <p:cNvPr id="8" name="Text 5"/>
          <p:cNvSpPr txBox="1"/>
          <p:nvPr/>
        </p:nvSpPr>
        <p:spPr>
          <a:xfrm>
            <a:off x="9464040" y="3200400"/>
            <a:ext cx="2011680" cy="1417320"/>
          </a:xfrm>
          <a:prstGeom prst="rect">
            <a:avLst/>
          </a:prstGeom>
          <a:noFill/>
          <a:ln>
            <a:noFill/>
          </a:ln>
        </p:spPr>
        <p:txBody>
          <a:bodyPr wrap="square" lIns="0" tIns="0" rIns="0" bIns="0" rtlCol="0" anchor="ctr"/>
          <a:lstStyle/>
          <a:p>
            <a:pPr marL="0" indent="0">
              <a:buNone/>
            </a:pPr>
            <a:r>
              <a:rPr lang="en-US" sz="1800" dirty="0">
                <a:solidFill>
                  <a:schemeClr val="tx1"/>
                </a:solidFill>
                <a:latin typeface="Arial" pitchFamily="34" charset="0"/>
                <a:ea typeface="Arial" pitchFamily="34" charset="-122"/>
                <a:cs typeface="Arial" pitchFamily="34" charset="-120"/>
              </a:rPr>
              <a:t>saved a year by the average smoker (NHS, 2026)</a:t>
            </a:r>
            <a:endParaRPr lang="en-US" sz="1800" dirty="0"/>
          </a:p>
        </p:txBody>
      </p:sp>
      <p:sp>
        <p:nvSpPr>
          <p:cNvPr id="9" name="Shape 6"/>
          <p:cNvSpPr/>
          <p:nvPr/>
        </p:nvSpPr>
        <p:spPr>
          <a:xfrm>
            <a:off x="7863840" y="4800600"/>
            <a:ext cx="3749040" cy="1417320"/>
          </a:xfrm>
          <a:prstGeom prst="rect">
            <a:avLst/>
          </a:prstGeom>
          <a:solidFill>
            <a:schemeClr val="bg1"/>
          </a:solidFill>
          <a:ln w="9525">
            <a:solidFill>
              <a:schemeClr val="accent1"/>
            </a:solidFill>
            <a:prstDash val="solid"/>
          </a:ln>
        </p:spPr>
        <p:txBody>
          <a:bodyPr/>
          <a:lstStyle/>
          <a:p>
            <a:endParaRPr lang="en-IN"/>
          </a:p>
        </p:txBody>
      </p:sp>
      <p:sp>
        <p:nvSpPr>
          <p:cNvPr id="10" name="Shape 7"/>
          <p:cNvSpPr/>
          <p:nvPr/>
        </p:nvSpPr>
        <p:spPr>
          <a:xfrm>
            <a:off x="7863840" y="4800600"/>
            <a:ext cx="91440" cy="1417320"/>
          </a:xfrm>
          <a:prstGeom prst="rect">
            <a:avLst/>
          </a:prstGeom>
          <a:solidFill>
            <a:schemeClr val="accent1"/>
          </a:solidFill>
          <a:ln w="12700">
            <a:solidFill>
              <a:schemeClr val="accent1"/>
            </a:solidFill>
            <a:prstDash val="solid"/>
          </a:ln>
        </p:spPr>
        <p:txBody>
          <a:bodyPr/>
          <a:lstStyle/>
          <a:p>
            <a:endParaRPr lang="en-IN"/>
          </a:p>
        </p:txBody>
      </p:sp>
      <p:sp>
        <p:nvSpPr>
          <p:cNvPr id="11" name="Text 8"/>
          <p:cNvSpPr txBox="1"/>
          <p:nvPr/>
        </p:nvSpPr>
        <p:spPr>
          <a:xfrm>
            <a:off x="8092440" y="4800600"/>
            <a:ext cx="1325880" cy="1417320"/>
          </a:xfrm>
          <a:prstGeom prst="rect">
            <a:avLst/>
          </a:prstGeom>
          <a:noFill/>
          <a:ln/>
        </p:spPr>
        <p:txBody>
          <a:bodyPr wrap="square" lIns="0" tIns="0" rIns="0" bIns="0" rtlCol="0" anchor="ctr"/>
          <a:lstStyle/>
          <a:p>
            <a:pPr marL="0" indent="0">
              <a:buNone/>
            </a:pPr>
            <a:r>
              <a:rPr lang="en-US" sz="3200" b="1" dirty="0">
                <a:solidFill>
                  <a:schemeClr val="accent1"/>
                </a:solidFill>
                <a:latin typeface="Arial" pitchFamily="34" charset="0"/>
                <a:ea typeface="Arial" pitchFamily="34" charset="-122"/>
                <a:cs typeface="Arial" pitchFamily="34" charset="-120"/>
              </a:rPr>
              <a:t>4x</a:t>
            </a:r>
            <a:endParaRPr lang="en-US" sz="3200" dirty="0"/>
          </a:p>
        </p:txBody>
      </p:sp>
      <p:sp>
        <p:nvSpPr>
          <p:cNvPr id="12" name="Text 9"/>
          <p:cNvSpPr txBox="1"/>
          <p:nvPr/>
        </p:nvSpPr>
        <p:spPr>
          <a:xfrm>
            <a:off x="9464040" y="4800600"/>
            <a:ext cx="2011680" cy="1417320"/>
          </a:xfrm>
          <a:prstGeom prst="rect">
            <a:avLst/>
          </a:prstGeom>
          <a:noFill/>
          <a:ln/>
        </p:spPr>
        <p:txBody>
          <a:bodyPr wrap="square" lIns="0" tIns="0" rIns="0" bIns="0" rtlCol="0" anchor="ctr"/>
          <a:lstStyle/>
          <a:p>
            <a:pPr marL="0" indent="0">
              <a:buNone/>
            </a:pPr>
            <a:r>
              <a:rPr lang="en-US" sz="1800" dirty="0">
                <a:solidFill>
                  <a:schemeClr val="tx1"/>
                </a:solidFill>
                <a:latin typeface="Arial" pitchFamily="34" charset="0"/>
                <a:ea typeface="Arial" pitchFamily="34" charset="-122"/>
                <a:cs typeface="Arial" pitchFamily="34" charset="-120"/>
              </a:rPr>
              <a:t>more likely: teens with a smoking parent take up smoking (NHS, 2026)</a:t>
            </a:r>
            <a:endParaRPr lang="en-US" sz="1800" dirty="0"/>
          </a:p>
        </p:txBody>
      </p:sp>
      <p:pic>
        <p:nvPicPr>
          <p:cNvPr id="13" name="Picture 12">
            <a:extLst>
              <a:ext uri="{FF2B5EF4-FFF2-40B4-BE49-F238E27FC236}">
                <a16:creationId xmlns:a16="http://schemas.microsoft.com/office/drawing/2014/main" id="{1A0A77B5-DE40-B706-AE1C-DD093D8C60AA}"/>
              </a:ext>
            </a:extLst>
          </p:cNvPr>
          <p:cNvPicPr>
            <a:picLocks noChangeAspect="1"/>
          </p:cNvPicPr>
          <p:nvPr/>
        </p:nvPicPr>
        <p:blipFill>
          <a:blip r:embed="rId3"/>
          <a:stretch>
            <a:fillRect/>
          </a:stretch>
        </p:blipFill>
        <p:spPr>
          <a:xfrm>
            <a:off x="7859593" y="1127411"/>
            <a:ext cx="2788920" cy="1859977"/>
          </a:xfrm>
          <a:prstGeom prst="rect">
            <a:avLst/>
          </a:prstGeom>
        </p:spPr>
      </p:pic>
      <p:sp>
        <p:nvSpPr>
          <p:cNvPr id="14" name="TextBox 13">
            <a:extLst>
              <a:ext uri="{FF2B5EF4-FFF2-40B4-BE49-F238E27FC236}">
                <a16:creationId xmlns:a16="http://schemas.microsoft.com/office/drawing/2014/main" id="{736D6143-B85A-BE94-D91F-CF9C6EF4F857}"/>
              </a:ext>
            </a:extLst>
          </p:cNvPr>
          <p:cNvSpPr txBox="1"/>
          <p:nvPr/>
        </p:nvSpPr>
        <p:spPr>
          <a:xfrm>
            <a:off x="10223292" y="1234440"/>
            <a:ext cx="1481028" cy="1615827"/>
          </a:xfrm>
          <a:prstGeom prst="rect">
            <a:avLst/>
          </a:prstGeom>
          <a:noFill/>
        </p:spPr>
        <p:txBody>
          <a:bodyPr wrap="square">
            <a:spAutoFit/>
          </a:bodyPr>
          <a:lstStyle/>
          <a:p>
            <a:pPr>
              <a:buFont typeface="Arial" panose="020B0604020202020204" pitchFamily="34" charset="0"/>
              <a:buChar char="•"/>
            </a:pPr>
            <a:endParaRPr lang="en-US" sz="900" b="0" u="none" strike="noStrike" dirty="0">
              <a:effectLst/>
            </a:endParaRPr>
          </a:p>
          <a:p>
            <a:pPr marL="742950" lvl="1" indent="-285750">
              <a:buFont typeface="Arial" panose="020B0604020202020204" pitchFamily="34" charset="0"/>
              <a:buChar char="•"/>
            </a:pPr>
            <a:r>
              <a:rPr lang="en-US" sz="900" b="1" u="none" strike="noStrike" dirty="0">
                <a:effectLst/>
              </a:rPr>
              <a:t>Credit:</a:t>
            </a:r>
            <a:r>
              <a:rPr lang="en-US" sz="900" b="0" u="none" strike="noStrike" dirty="0">
                <a:effectLst/>
              </a:rPr>
              <a:t> "A no smoking signage on a tree" by </a:t>
            </a:r>
            <a:r>
              <a:rPr lang="en-US" sz="900" b="0" u="none" strike="noStrike" dirty="0" err="1">
                <a:effectLst/>
              </a:rPr>
              <a:t>Pexels</a:t>
            </a:r>
            <a:endParaRPr lang="en-US" sz="900" b="0" u="none" strike="noStrike" dirty="0">
              <a:effectLst/>
            </a:endParaRPr>
          </a:p>
          <a:p>
            <a:pPr marL="742950" lvl="1" indent="-285750">
              <a:buFont typeface="Arial" panose="020B0604020202020204" pitchFamily="34" charset="0"/>
              <a:buChar char="•"/>
            </a:pPr>
            <a:r>
              <a:rPr lang="en-US" sz="900" b="1" u="none" strike="noStrike" dirty="0">
                <a:effectLst/>
              </a:rPr>
              <a:t>Link:</a:t>
            </a:r>
            <a:r>
              <a:rPr lang="en-US" sz="900" b="0" u="none" strike="noStrike" dirty="0">
                <a:effectLst/>
              </a:rPr>
              <a:t> </a:t>
            </a:r>
            <a:r>
              <a:rPr lang="en-US" sz="900" b="0" u="none" strike="noStrike" dirty="0" err="1">
                <a:effectLst/>
                <a:hlinkClick r:id="rId4"/>
              </a:rPr>
              <a:t>Pexels</a:t>
            </a:r>
            <a:r>
              <a:rPr lang="en-US" sz="900" b="0" u="none" strike="noStrike" dirty="0">
                <a:effectLst/>
                <a:hlinkClick r:id="rId4"/>
              </a:rPr>
              <a:t> Photo 12460103</a:t>
            </a:r>
            <a:endParaRPr lang="en-US" sz="900" b="0" u="none" strike="noStrike" dirty="0">
              <a:effectLst/>
            </a:endParaRPr>
          </a:p>
        </p:txBody>
      </p:sp>
    </p:spTree>
    <p:extLst>
      <p:ext uri="{BB962C8B-B14F-4D97-AF65-F5344CB8AC3E}">
        <p14:creationId xmlns:p14="http://schemas.microsoft.com/office/powerpoint/2010/main" val="30037524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FF47C55-449B-2C57-2B63-E35068B40B0D}"/>
              </a:ext>
            </a:extLst>
          </p:cNvPr>
          <p:cNvSpPr/>
          <p:nvPr/>
        </p:nvSpPr>
        <p:spPr>
          <a:xfrm>
            <a:off x="0" y="-7045"/>
            <a:ext cx="12192000" cy="6858000"/>
          </a:xfrm>
          <a:prstGeom prst="rect">
            <a:avLst/>
          </a:prstGeom>
          <a:solidFill>
            <a:schemeClr val="bg1"/>
          </a:solidFill>
          <a:ln>
            <a:solidFill>
              <a:schemeClr val="accent6">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48640" y="274320"/>
            <a:ext cx="11064240" cy="777240"/>
          </a:xfrm>
          <a:prstGeom prst="rect">
            <a:avLst/>
          </a:prstGeom>
          <a:noFill/>
          <a:ln/>
        </p:spPr>
        <p:txBody>
          <a:bodyPr wrap="square" lIns="0" tIns="0" rIns="0" bIns="0" rtlCol="0" anchor="ctr"/>
          <a:lstStyle/>
          <a:p>
            <a:pPr marL="0" indent="0" algn="l">
              <a:buNone/>
            </a:pPr>
            <a:r>
              <a:rPr lang="en-US" sz="3200" b="1" dirty="0">
                <a:solidFill>
                  <a:schemeClr val="tx1"/>
                </a:solidFill>
              </a:rPr>
              <a:t>Health Belief Model: barriers, challenges and benefits</a:t>
            </a:r>
            <a:endParaRPr lang="en-US" sz="3200" dirty="0">
              <a:solidFill>
                <a:schemeClr val="tx1"/>
              </a:solidFill>
            </a:endParaRPr>
          </a:p>
        </p:txBody>
      </p:sp>
      <p:sp>
        <p:nvSpPr>
          <p:cNvPr id="26" name="Slide Number Placeholder 0"/>
          <p:cNvSpPr>
            <a:spLocks noGrp="1"/>
          </p:cNvSpPr>
          <p:nvPr>
            <p:ph type="sldNum" sz="quarter" idx="4294967295"/>
          </p:nvPr>
        </p:nvSpPr>
        <p:spPr>
          <a:xfrm>
            <a:off x="11155363" y="6446838"/>
            <a:ext cx="549275" cy="274637"/>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tx1"/>
                </a:solidFill>
              </a:defRPr>
            </a:lvl1pPr>
          </a:lstStyle>
          <a:p>
            <a:pPr algn="l"/>
            <a:fld id="{F7021451-1387-4CA6-816F-3879F97B5CBC}" type="slidenum">
              <a:rPr lang="en-US" b="0"/>
              <a:t>27</a:t>
            </a:fld>
            <a:endParaRPr lang="en-US"/>
          </a:p>
        </p:txBody>
      </p:sp>
      <p:sp>
        <p:nvSpPr>
          <p:cNvPr id="3" name="Text 1"/>
          <p:cNvSpPr txBox="1"/>
          <p:nvPr/>
        </p:nvSpPr>
        <p:spPr>
          <a:xfrm>
            <a:off x="548640" y="1051560"/>
            <a:ext cx="11064240" cy="365760"/>
          </a:xfrm>
          <a:prstGeom prst="rect">
            <a:avLst/>
          </a:prstGeom>
          <a:noFill/>
          <a:ln/>
        </p:spPr>
        <p:txBody>
          <a:bodyPr wrap="square" lIns="0" tIns="0" rIns="0" bIns="0" rtlCol="0" anchor="ctr"/>
          <a:lstStyle/>
          <a:p>
            <a:pPr marL="0" indent="0">
              <a:buNone/>
            </a:pPr>
            <a:r>
              <a:rPr lang="en-US" sz="1800" i="1" dirty="0">
                <a:solidFill>
                  <a:schemeClr val="tx1"/>
                </a:solidFill>
                <a:latin typeface="Arial" pitchFamily="34" charset="0"/>
                <a:ea typeface="Arial" pitchFamily="34" charset="-122"/>
                <a:cs typeface="Arial" pitchFamily="34" charset="-120"/>
              </a:rPr>
              <a:t>Adapted from </a:t>
            </a:r>
            <a:r>
              <a:rPr lang="en-US" sz="1800" i="1" dirty="0" err="1">
                <a:solidFill>
                  <a:schemeClr val="tx1"/>
                </a:solidFill>
                <a:latin typeface="Arial" pitchFamily="34" charset="0"/>
                <a:ea typeface="Arial" pitchFamily="34" charset="-122"/>
                <a:cs typeface="Arial" pitchFamily="34" charset="-120"/>
              </a:rPr>
              <a:t>Janz</a:t>
            </a:r>
            <a:r>
              <a:rPr lang="en-US" sz="1800" i="1" dirty="0">
                <a:solidFill>
                  <a:schemeClr val="tx1"/>
                </a:solidFill>
                <a:latin typeface="Arial" pitchFamily="34" charset="0"/>
                <a:ea typeface="Arial" pitchFamily="34" charset="-122"/>
                <a:cs typeface="Arial" pitchFamily="34" charset="-120"/>
              </a:rPr>
              <a:t> and Becker (1984)</a:t>
            </a:r>
            <a:endParaRPr lang="en-US" sz="1800" dirty="0"/>
          </a:p>
        </p:txBody>
      </p:sp>
      <p:sp>
        <p:nvSpPr>
          <p:cNvPr id="4" name="Shape 2"/>
          <p:cNvSpPr/>
          <p:nvPr/>
        </p:nvSpPr>
        <p:spPr>
          <a:xfrm>
            <a:off x="548640" y="1508760"/>
            <a:ext cx="2468880" cy="2194560"/>
          </a:xfrm>
          <a:prstGeom prst="rect">
            <a:avLst/>
          </a:prstGeom>
          <a:solidFill>
            <a:schemeClr val="accent1">
              <a:alpha val="18000"/>
            </a:schemeClr>
          </a:solidFill>
          <a:ln w="25400">
            <a:solidFill>
              <a:schemeClr val="accent1"/>
            </a:solidFill>
            <a:prstDash val="solid"/>
          </a:ln>
        </p:spPr>
        <p:txBody>
          <a:bodyPr/>
          <a:lstStyle/>
          <a:p>
            <a:endParaRPr lang="en-IN"/>
          </a:p>
        </p:txBody>
      </p:sp>
      <p:sp>
        <p:nvSpPr>
          <p:cNvPr id="5" name="Text 3"/>
          <p:cNvSpPr txBox="1"/>
          <p:nvPr/>
        </p:nvSpPr>
        <p:spPr>
          <a:xfrm>
            <a:off x="640080" y="1508760"/>
            <a:ext cx="2286000" cy="219456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Modifying factors</a:t>
            </a:r>
            <a:endParaRPr lang="en-US" sz="1800" dirty="0"/>
          </a:p>
          <a:p>
            <a:pPr marL="0" indent="0" algn="ctr">
              <a:buNone/>
            </a:pPr>
            <a:r>
              <a:rPr lang="en-US" sz="1800" dirty="0">
                <a:solidFill>
                  <a:schemeClr val="tx1"/>
                </a:solidFill>
                <a:latin typeface="Arial" pitchFamily="34" charset="0"/>
                <a:ea typeface="Arial" pitchFamily="34" charset="-122"/>
                <a:cs typeface="Arial" pitchFamily="34" charset="-120"/>
              </a:rPr>
              <a:t>Age, culture, peers, knowledge</a:t>
            </a:r>
            <a:endParaRPr lang="en-US" sz="1800" dirty="0"/>
          </a:p>
        </p:txBody>
      </p:sp>
      <p:sp>
        <p:nvSpPr>
          <p:cNvPr id="6" name="Shape 4"/>
          <p:cNvSpPr/>
          <p:nvPr/>
        </p:nvSpPr>
        <p:spPr>
          <a:xfrm>
            <a:off x="548640" y="3931920"/>
            <a:ext cx="2468880" cy="2377440"/>
          </a:xfrm>
          <a:prstGeom prst="rect">
            <a:avLst/>
          </a:prstGeom>
          <a:solidFill>
            <a:schemeClr val="accent5">
              <a:alpha val="18000"/>
            </a:schemeClr>
          </a:solidFill>
          <a:ln w="25400">
            <a:solidFill>
              <a:schemeClr val="accent5"/>
            </a:solidFill>
            <a:prstDash val="solid"/>
          </a:ln>
        </p:spPr>
        <p:txBody>
          <a:bodyPr/>
          <a:lstStyle/>
          <a:p>
            <a:endParaRPr lang="en-IN"/>
          </a:p>
        </p:txBody>
      </p:sp>
      <p:sp>
        <p:nvSpPr>
          <p:cNvPr id="7" name="Text 5"/>
          <p:cNvSpPr txBox="1"/>
          <p:nvPr/>
        </p:nvSpPr>
        <p:spPr>
          <a:xfrm>
            <a:off x="640080" y="3931920"/>
            <a:ext cx="2286000" cy="237744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Cues to action</a:t>
            </a:r>
            <a:endParaRPr lang="en-US" sz="1800" dirty="0"/>
          </a:p>
          <a:p>
            <a:pPr marL="0" indent="0" algn="ctr">
              <a:buNone/>
            </a:pPr>
            <a:r>
              <a:rPr lang="en-US" sz="1800" dirty="0">
                <a:solidFill>
                  <a:schemeClr val="tx1"/>
                </a:solidFill>
                <a:latin typeface="Arial" pitchFamily="34" charset="0"/>
                <a:ea typeface="Arial" pitchFamily="34" charset="-122"/>
                <a:cs typeface="Arial" pitchFamily="34" charset="-120"/>
              </a:rPr>
              <a:t>GP advice, campaign texts, health scare</a:t>
            </a:r>
            <a:endParaRPr lang="en-US" sz="1800" dirty="0"/>
          </a:p>
        </p:txBody>
      </p:sp>
      <p:sp>
        <p:nvSpPr>
          <p:cNvPr id="8" name="Shape 6"/>
          <p:cNvSpPr/>
          <p:nvPr/>
        </p:nvSpPr>
        <p:spPr>
          <a:xfrm>
            <a:off x="3566160" y="1508760"/>
            <a:ext cx="2743200" cy="1280160"/>
          </a:xfrm>
          <a:prstGeom prst="rect">
            <a:avLst/>
          </a:prstGeom>
          <a:solidFill>
            <a:schemeClr val="accent6">
              <a:alpha val="18000"/>
            </a:schemeClr>
          </a:solidFill>
          <a:ln w="25400">
            <a:solidFill>
              <a:schemeClr val="accent6"/>
            </a:solidFill>
            <a:prstDash val="solid"/>
          </a:ln>
        </p:spPr>
        <p:txBody>
          <a:bodyPr/>
          <a:lstStyle/>
          <a:p>
            <a:endParaRPr lang="en-IN"/>
          </a:p>
        </p:txBody>
      </p:sp>
      <p:sp>
        <p:nvSpPr>
          <p:cNvPr id="9" name="Text 7"/>
          <p:cNvSpPr txBox="1"/>
          <p:nvPr/>
        </p:nvSpPr>
        <p:spPr>
          <a:xfrm>
            <a:off x="3657600" y="1508760"/>
            <a:ext cx="2560320" cy="128016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Perceived threat</a:t>
            </a:r>
            <a:endParaRPr lang="en-US" sz="1800" dirty="0"/>
          </a:p>
          <a:p>
            <a:pPr marL="0" indent="0" algn="ctr">
              <a:buNone/>
            </a:pPr>
            <a:r>
              <a:rPr lang="en-US" sz="1800" dirty="0">
                <a:solidFill>
                  <a:schemeClr val="tx1"/>
                </a:solidFill>
                <a:latin typeface="Arial" pitchFamily="34" charset="0"/>
                <a:ea typeface="Arial" pitchFamily="34" charset="-122"/>
                <a:cs typeface="Arial" pitchFamily="34" charset="-120"/>
              </a:rPr>
              <a:t>Susceptibility + severity</a:t>
            </a:r>
            <a:endParaRPr lang="en-US" sz="1800" dirty="0"/>
          </a:p>
        </p:txBody>
      </p:sp>
      <p:sp>
        <p:nvSpPr>
          <p:cNvPr id="10" name="Shape 8"/>
          <p:cNvSpPr/>
          <p:nvPr/>
        </p:nvSpPr>
        <p:spPr>
          <a:xfrm>
            <a:off x="3566160" y="2926080"/>
            <a:ext cx="2743200" cy="1554480"/>
          </a:xfrm>
          <a:prstGeom prst="rect">
            <a:avLst/>
          </a:prstGeom>
          <a:solidFill>
            <a:schemeClr val="accent3">
              <a:lumMod val="40000"/>
              <a:lumOff val="60000"/>
              <a:alpha val="18000"/>
            </a:schemeClr>
          </a:solidFill>
          <a:ln w="25400">
            <a:solidFill>
              <a:schemeClr val="accent3">
                <a:lumMod val="75000"/>
              </a:schemeClr>
            </a:solidFill>
            <a:prstDash val="solid"/>
          </a:ln>
        </p:spPr>
        <p:txBody>
          <a:bodyPr/>
          <a:lstStyle/>
          <a:p>
            <a:endParaRPr lang="en-IN"/>
          </a:p>
        </p:txBody>
      </p:sp>
      <p:sp>
        <p:nvSpPr>
          <p:cNvPr id="11" name="Text 9"/>
          <p:cNvSpPr txBox="1"/>
          <p:nvPr/>
        </p:nvSpPr>
        <p:spPr>
          <a:xfrm>
            <a:off x="3657600" y="2926080"/>
            <a:ext cx="2560320" cy="155448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BENEFITS</a:t>
            </a:r>
            <a:endParaRPr lang="en-US" sz="1800" dirty="0"/>
          </a:p>
          <a:p>
            <a:pPr marL="0" indent="0" algn="ctr">
              <a:buNone/>
            </a:pPr>
            <a:r>
              <a:rPr lang="en-US" sz="1800" dirty="0">
                <a:solidFill>
                  <a:schemeClr val="tx1"/>
                </a:solidFill>
                <a:latin typeface="Arial" pitchFamily="34" charset="0"/>
                <a:ea typeface="Arial" pitchFamily="34" charset="-122"/>
                <a:cs typeface="Arial" pitchFamily="34" charset="-120"/>
              </a:rPr>
              <a:t>Health, money, family, mood</a:t>
            </a:r>
            <a:endParaRPr lang="en-US" sz="1800" dirty="0"/>
          </a:p>
        </p:txBody>
      </p:sp>
      <p:sp>
        <p:nvSpPr>
          <p:cNvPr id="12" name="Shape 10"/>
          <p:cNvSpPr/>
          <p:nvPr/>
        </p:nvSpPr>
        <p:spPr>
          <a:xfrm>
            <a:off x="3566160" y="4617720"/>
            <a:ext cx="2743200" cy="1691640"/>
          </a:xfrm>
          <a:prstGeom prst="rect">
            <a:avLst/>
          </a:prstGeom>
          <a:solidFill>
            <a:schemeClr val="accent3">
              <a:alpha val="18000"/>
            </a:schemeClr>
          </a:solidFill>
          <a:ln w="25400">
            <a:solidFill>
              <a:schemeClr val="accent3"/>
            </a:solidFill>
            <a:prstDash val="solid"/>
          </a:ln>
        </p:spPr>
        <p:txBody>
          <a:bodyPr/>
          <a:lstStyle/>
          <a:p>
            <a:endParaRPr lang="en-IN"/>
          </a:p>
        </p:txBody>
      </p:sp>
      <p:sp>
        <p:nvSpPr>
          <p:cNvPr id="13" name="Text 11"/>
          <p:cNvSpPr txBox="1"/>
          <p:nvPr/>
        </p:nvSpPr>
        <p:spPr>
          <a:xfrm>
            <a:off x="3657600" y="4617720"/>
            <a:ext cx="2560320" cy="169164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BARRIERS</a:t>
            </a:r>
            <a:endParaRPr lang="en-US" sz="1800" dirty="0"/>
          </a:p>
          <a:p>
            <a:pPr marL="0" indent="0" algn="ctr">
              <a:buNone/>
            </a:pPr>
            <a:r>
              <a:rPr lang="en-US" sz="1800" dirty="0">
                <a:solidFill>
                  <a:schemeClr val="tx1"/>
                </a:solidFill>
                <a:latin typeface="Arial" pitchFamily="34" charset="0"/>
                <a:ea typeface="Arial" pitchFamily="34" charset="-122"/>
                <a:cs typeface="Arial" pitchFamily="34" charset="-120"/>
              </a:rPr>
              <a:t>Cravings, stress relief, social cues, NRT cost</a:t>
            </a:r>
            <a:endParaRPr lang="en-US" sz="1800" dirty="0"/>
          </a:p>
        </p:txBody>
      </p:sp>
      <p:sp>
        <p:nvSpPr>
          <p:cNvPr id="14" name="Shape 12"/>
          <p:cNvSpPr/>
          <p:nvPr/>
        </p:nvSpPr>
        <p:spPr>
          <a:xfrm>
            <a:off x="6858000" y="2926080"/>
            <a:ext cx="2377440" cy="3383280"/>
          </a:xfrm>
          <a:prstGeom prst="rect">
            <a:avLst/>
          </a:prstGeom>
          <a:solidFill>
            <a:schemeClr val="accent4">
              <a:alpha val="18000"/>
            </a:schemeClr>
          </a:solidFill>
          <a:ln w="25400">
            <a:solidFill>
              <a:schemeClr val="accent4"/>
            </a:solidFill>
            <a:prstDash val="solid"/>
          </a:ln>
        </p:spPr>
        <p:txBody>
          <a:bodyPr/>
          <a:lstStyle/>
          <a:p>
            <a:endParaRPr lang="en-IN"/>
          </a:p>
        </p:txBody>
      </p:sp>
      <p:sp>
        <p:nvSpPr>
          <p:cNvPr id="15" name="Text 13"/>
          <p:cNvSpPr txBox="1"/>
          <p:nvPr/>
        </p:nvSpPr>
        <p:spPr>
          <a:xfrm>
            <a:off x="6949440" y="2926080"/>
            <a:ext cx="2194560" cy="338328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CHALLENGES</a:t>
            </a:r>
            <a:endParaRPr lang="en-US" sz="1800" dirty="0"/>
          </a:p>
          <a:p>
            <a:pPr marL="0" indent="0" algn="ctr">
              <a:buNone/>
            </a:pPr>
            <a:r>
              <a:rPr lang="en-US" sz="1800" dirty="0">
                <a:solidFill>
                  <a:schemeClr val="tx1"/>
                </a:solidFill>
                <a:latin typeface="Arial" pitchFamily="34" charset="0"/>
                <a:ea typeface="Arial" pitchFamily="34" charset="-122"/>
                <a:cs typeface="Arial" pitchFamily="34" charset="-120"/>
              </a:rPr>
              <a:t>Nicotine dependence; busy work and commuting; nightlife triggers</a:t>
            </a:r>
            <a:endParaRPr lang="en-US" sz="1800" dirty="0"/>
          </a:p>
        </p:txBody>
      </p:sp>
      <p:sp>
        <p:nvSpPr>
          <p:cNvPr id="16" name="Shape 14"/>
          <p:cNvSpPr/>
          <p:nvPr/>
        </p:nvSpPr>
        <p:spPr>
          <a:xfrm>
            <a:off x="9784080" y="2926080"/>
            <a:ext cx="1828800" cy="1554480"/>
          </a:xfrm>
          <a:prstGeom prst="rect">
            <a:avLst/>
          </a:prstGeom>
          <a:solidFill>
            <a:schemeClr val="accent5">
              <a:lumMod val="40000"/>
              <a:lumOff val="60000"/>
              <a:alpha val="18000"/>
            </a:schemeClr>
          </a:solidFill>
          <a:ln w="25400">
            <a:solidFill>
              <a:schemeClr val="accent5">
                <a:lumMod val="75000"/>
              </a:schemeClr>
            </a:solidFill>
            <a:prstDash val="solid"/>
          </a:ln>
        </p:spPr>
        <p:txBody>
          <a:bodyPr/>
          <a:lstStyle/>
          <a:p>
            <a:endParaRPr lang="en-IN"/>
          </a:p>
        </p:txBody>
      </p:sp>
      <p:sp>
        <p:nvSpPr>
          <p:cNvPr id="17" name="Text 15"/>
          <p:cNvSpPr txBox="1"/>
          <p:nvPr/>
        </p:nvSpPr>
        <p:spPr>
          <a:xfrm>
            <a:off x="9875520" y="2926080"/>
            <a:ext cx="1645920" cy="155448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Self-efficacy</a:t>
            </a:r>
            <a:endParaRPr lang="en-US" sz="1800" dirty="0"/>
          </a:p>
          <a:p>
            <a:pPr marL="0" indent="0" algn="ctr">
              <a:buNone/>
            </a:pPr>
            <a:r>
              <a:rPr lang="en-US" sz="1800" dirty="0">
                <a:solidFill>
                  <a:schemeClr val="tx1"/>
                </a:solidFill>
                <a:latin typeface="Arial" pitchFamily="34" charset="0"/>
                <a:ea typeface="Arial" pitchFamily="34" charset="-122"/>
                <a:cs typeface="Arial" pitchFamily="34" charset="-120"/>
              </a:rPr>
              <a:t>Confidence to quit</a:t>
            </a:r>
            <a:endParaRPr lang="en-US" sz="1800" dirty="0"/>
          </a:p>
        </p:txBody>
      </p:sp>
      <p:sp>
        <p:nvSpPr>
          <p:cNvPr id="18" name="Shape 16"/>
          <p:cNvSpPr/>
          <p:nvPr/>
        </p:nvSpPr>
        <p:spPr>
          <a:xfrm>
            <a:off x="9784080" y="4617720"/>
            <a:ext cx="1828800" cy="1691640"/>
          </a:xfrm>
          <a:prstGeom prst="rect">
            <a:avLst/>
          </a:prstGeom>
          <a:solidFill>
            <a:schemeClr val="accent1"/>
          </a:solidFill>
          <a:ln w="25400">
            <a:solidFill>
              <a:schemeClr val="accent1"/>
            </a:solidFill>
            <a:prstDash val="solid"/>
          </a:ln>
        </p:spPr>
        <p:txBody>
          <a:bodyPr/>
          <a:lstStyle/>
          <a:p>
            <a:endParaRPr lang="en-IN"/>
          </a:p>
        </p:txBody>
      </p:sp>
      <p:sp>
        <p:nvSpPr>
          <p:cNvPr id="19" name="Text 17"/>
          <p:cNvSpPr txBox="1"/>
          <p:nvPr/>
        </p:nvSpPr>
        <p:spPr>
          <a:xfrm>
            <a:off x="9875520" y="4617720"/>
            <a:ext cx="1645920" cy="1691640"/>
          </a:xfrm>
          <a:prstGeom prst="rect">
            <a:avLst/>
          </a:prstGeom>
          <a:noFill/>
          <a:ln/>
        </p:spPr>
        <p:txBody>
          <a:bodyPr wrap="square" lIns="0" tIns="0" rIns="0" bIns="0" rtlCol="0" anchor="ctr"/>
          <a:lstStyle/>
          <a:p>
            <a:pPr marL="0" indent="0" algn="ctr">
              <a:buNone/>
            </a:pPr>
            <a:r>
              <a:rPr lang="en-US" sz="1800" b="1" dirty="0">
                <a:solidFill>
                  <a:schemeClr val="bg1"/>
                </a:solidFill>
                <a:latin typeface="Arial" pitchFamily="34" charset="0"/>
                <a:ea typeface="Arial" pitchFamily="34" charset="-122"/>
                <a:cs typeface="Arial" pitchFamily="34" charset="-120"/>
              </a:rPr>
              <a:t>ACTION</a:t>
            </a:r>
            <a:endParaRPr lang="en-US" sz="1800" dirty="0"/>
          </a:p>
          <a:p>
            <a:pPr marL="0" indent="0" algn="ctr">
              <a:buNone/>
            </a:pPr>
            <a:r>
              <a:rPr lang="en-US" sz="1800" dirty="0">
                <a:solidFill>
                  <a:schemeClr val="bg1"/>
                </a:solidFill>
                <a:latin typeface="Arial" pitchFamily="34" charset="0"/>
                <a:ea typeface="Arial" pitchFamily="34" charset="-122"/>
                <a:cs typeface="Arial" pitchFamily="34" charset="-120"/>
              </a:rPr>
              <a:t>Quit attempt</a:t>
            </a:r>
            <a:endParaRPr lang="en-US" sz="1800" dirty="0"/>
          </a:p>
        </p:txBody>
      </p:sp>
      <p:sp>
        <p:nvSpPr>
          <p:cNvPr id="20" name="Shape 18"/>
          <p:cNvSpPr/>
          <p:nvPr/>
        </p:nvSpPr>
        <p:spPr>
          <a:xfrm>
            <a:off x="3017520" y="1920240"/>
            <a:ext cx="457200" cy="411480"/>
          </a:xfrm>
          <a:prstGeom prst="rightArrow">
            <a:avLst/>
          </a:prstGeom>
          <a:solidFill>
            <a:schemeClr val="tx1"/>
          </a:solidFill>
          <a:ln w="12700">
            <a:solidFill>
              <a:schemeClr val="accent1"/>
            </a:solidFill>
            <a:prstDash val="solid"/>
          </a:ln>
        </p:spPr>
        <p:txBody>
          <a:bodyPr/>
          <a:lstStyle/>
          <a:p>
            <a:endParaRPr lang="en-IN"/>
          </a:p>
        </p:txBody>
      </p:sp>
      <p:sp>
        <p:nvSpPr>
          <p:cNvPr id="21" name="Shape 19"/>
          <p:cNvSpPr/>
          <p:nvPr/>
        </p:nvSpPr>
        <p:spPr>
          <a:xfrm>
            <a:off x="3017520" y="5212080"/>
            <a:ext cx="457200" cy="411480"/>
          </a:xfrm>
          <a:prstGeom prst="rightArrow">
            <a:avLst/>
          </a:prstGeom>
          <a:solidFill>
            <a:schemeClr val="tx1"/>
          </a:solidFill>
          <a:ln w="12700">
            <a:solidFill>
              <a:schemeClr val="accent1"/>
            </a:solidFill>
            <a:prstDash val="solid"/>
          </a:ln>
        </p:spPr>
        <p:txBody>
          <a:bodyPr/>
          <a:lstStyle/>
          <a:p>
            <a:endParaRPr lang="en-IN"/>
          </a:p>
        </p:txBody>
      </p:sp>
      <p:sp>
        <p:nvSpPr>
          <p:cNvPr id="22" name="Shape 20"/>
          <p:cNvSpPr/>
          <p:nvPr/>
        </p:nvSpPr>
        <p:spPr>
          <a:xfrm>
            <a:off x="6355080" y="4434840"/>
            <a:ext cx="457200" cy="411480"/>
          </a:xfrm>
          <a:prstGeom prst="rightArrow">
            <a:avLst/>
          </a:prstGeom>
          <a:solidFill>
            <a:schemeClr val="tx1"/>
          </a:solidFill>
          <a:ln w="12700">
            <a:solidFill>
              <a:schemeClr val="accent1"/>
            </a:solidFill>
            <a:prstDash val="solid"/>
          </a:ln>
        </p:spPr>
        <p:txBody>
          <a:bodyPr/>
          <a:lstStyle/>
          <a:p>
            <a:endParaRPr lang="en-IN"/>
          </a:p>
        </p:txBody>
      </p:sp>
      <p:sp>
        <p:nvSpPr>
          <p:cNvPr id="23" name="Shape 21"/>
          <p:cNvSpPr/>
          <p:nvPr/>
        </p:nvSpPr>
        <p:spPr>
          <a:xfrm>
            <a:off x="9281160" y="4434840"/>
            <a:ext cx="457200" cy="411480"/>
          </a:xfrm>
          <a:prstGeom prst="rightArrow">
            <a:avLst/>
          </a:prstGeom>
          <a:solidFill>
            <a:schemeClr val="tx1"/>
          </a:solidFill>
          <a:ln w="12700">
            <a:solidFill>
              <a:schemeClr val="accent1"/>
            </a:solidFill>
            <a:prstDash val="solid"/>
          </a:ln>
        </p:spPr>
        <p:txBody>
          <a:bodyPr/>
          <a:lstStyle/>
          <a:p>
            <a:endParaRPr lang="en-IN"/>
          </a:p>
        </p:txBody>
      </p:sp>
      <p:sp>
        <p:nvSpPr>
          <p:cNvPr id="24" name="Shape 22"/>
          <p:cNvSpPr/>
          <p:nvPr/>
        </p:nvSpPr>
        <p:spPr>
          <a:xfrm>
            <a:off x="6858000" y="1508760"/>
            <a:ext cx="4754880" cy="1280160"/>
          </a:xfrm>
          <a:prstGeom prst="rect">
            <a:avLst/>
          </a:prstGeom>
          <a:solidFill>
            <a:schemeClr val="accent1">
              <a:alpha val="10000"/>
            </a:schemeClr>
          </a:solidFill>
          <a:ln w="12700">
            <a:solidFill>
              <a:schemeClr val="accent1"/>
            </a:solidFill>
            <a:prstDash val="solid"/>
          </a:ln>
        </p:spPr>
        <p:txBody>
          <a:bodyPr/>
          <a:lstStyle/>
          <a:p>
            <a:endParaRPr lang="en-IN"/>
          </a:p>
        </p:txBody>
      </p:sp>
      <p:sp>
        <p:nvSpPr>
          <p:cNvPr id="25" name="Text 23"/>
          <p:cNvSpPr txBox="1"/>
          <p:nvPr/>
        </p:nvSpPr>
        <p:spPr>
          <a:xfrm>
            <a:off x="6995160" y="1508760"/>
            <a:ext cx="4480560" cy="1280160"/>
          </a:xfrm>
          <a:prstGeom prst="rect">
            <a:avLst/>
          </a:prstGeom>
          <a:noFill/>
          <a:ln/>
        </p:spPr>
        <p:txBody>
          <a:bodyPr wrap="square" lIns="0" tIns="0" rIns="0" bIns="0" rtlCol="0" anchor="ctr"/>
          <a:lstStyle/>
          <a:p>
            <a:pPr marL="0" indent="0">
              <a:buNone/>
            </a:pPr>
            <a:r>
              <a:rPr lang="en-US" sz="1800" dirty="0">
                <a:solidFill>
                  <a:schemeClr val="tx1"/>
                </a:solidFill>
                <a:latin typeface="Arial" pitchFamily="34" charset="0"/>
                <a:ea typeface="Arial" pitchFamily="34" charset="-122"/>
                <a:cs typeface="Arial" pitchFamily="34" charset="-120"/>
              </a:rPr>
              <a:t>In the HBM studies (</a:t>
            </a:r>
            <a:r>
              <a:rPr lang="en-US" sz="1800" dirty="0" err="1">
                <a:solidFill>
                  <a:schemeClr val="tx1"/>
                </a:solidFill>
                <a:latin typeface="Arial" pitchFamily="34" charset="0"/>
                <a:ea typeface="Arial" pitchFamily="34" charset="-122"/>
                <a:cs typeface="Arial" pitchFamily="34" charset="-120"/>
              </a:rPr>
              <a:t>Janz</a:t>
            </a:r>
            <a:r>
              <a:rPr lang="en-US" sz="1800" dirty="0">
                <a:solidFill>
                  <a:schemeClr val="tx1"/>
                </a:solidFill>
                <a:latin typeface="Arial" pitchFamily="34" charset="0"/>
                <a:ea typeface="Arial" pitchFamily="34" charset="-122"/>
                <a:cs typeface="Arial" pitchFamily="34" charset="-120"/>
              </a:rPr>
              <a:t> and Becker, 1984), perceived barriers was the strongest predictor of </a:t>
            </a:r>
            <a:r>
              <a:rPr lang="en-US" sz="1800" dirty="0" err="1">
                <a:solidFill>
                  <a:schemeClr val="tx1"/>
                </a:solidFill>
                <a:latin typeface="Arial" pitchFamily="34" charset="0"/>
                <a:ea typeface="Arial" pitchFamily="34" charset="-122"/>
                <a:cs typeface="Arial" pitchFamily="34" charset="-120"/>
              </a:rPr>
              <a:t>behaviour</a:t>
            </a:r>
            <a:r>
              <a:rPr lang="en-US" sz="1800" dirty="0">
                <a:solidFill>
                  <a:schemeClr val="tx1"/>
                </a:solidFill>
                <a:latin typeface="Arial" pitchFamily="34" charset="0"/>
                <a:ea typeface="Arial" pitchFamily="34" charset="-122"/>
                <a:cs typeface="Arial" pitchFamily="34" charset="-120"/>
              </a:rPr>
              <a:t>.</a:t>
            </a:r>
            <a:endParaRPr lang="en-US" sz="1800" dirty="0"/>
          </a:p>
        </p:txBody>
      </p:sp>
    </p:spTree>
    <p:extLst>
      <p:ext uri="{BB962C8B-B14F-4D97-AF65-F5344CB8AC3E}">
        <p14:creationId xmlns:p14="http://schemas.microsoft.com/office/powerpoint/2010/main" val="304925161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a:spLocks noGrp="1"/>
          </p:cNvSpPr>
          <p:nvPr>
            <p:ph type="title" idx="100" hasCustomPrompt="1"/>
          </p:nvPr>
        </p:nvSpPr>
        <p:spPr>
          <a:xfrm>
            <a:off x="548640" y="274320"/>
            <a:ext cx="11064240" cy="777240"/>
          </a:xfrm>
          <a:prstGeom prst="rect">
            <a:avLst/>
          </a:prstGeom>
          <a:noFill/>
          <a:ln/>
        </p:spPr>
        <p:txBody>
          <a:bodyPr wrap="square" lIns="0" tIns="0" rIns="0" bIns="0" rtlCol="0" anchor="ctr"/>
          <a:lstStyle/>
          <a:p>
            <a:pPr marL="0" indent="0" algn="l">
              <a:buNone/>
            </a:pPr>
            <a:r>
              <a:rPr lang="en-US" sz="3200" b="1" dirty="0">
                <a:solidFill>
                  <a:schemeClr val="tx2"/>
                </a:solidFill>
              </a:rPr>
              <a:t>Applying the Health Belief Model to smoking</a:t>
            </a:r>
            <a:endParaRPr lang="en-US" sz="3200" dirty="0"/>
          </a:p>
        </p:txBody>
      </p:sp>
      <p:sp>
        <p:nvSpPr>
          <p:cNvPr id="25" name="Slide Number Placeholder 0"/>
          <p:cNvSpPr>
            <a:spLocks noGrp="1"/>
          </p:cNvSpPr>
          <p:nvPr>
            <p:ph type="sldNum" sz="quarter" idx="4294967295"/>
          </p:nvPr>
        </p:nvSpPr>
        <p:spPr>
          <a:xfrm>
            <a:off x="11155363" y="6446838"/>
            <a:ext cx="549275" cy="274637"/>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tx1"/>
                </a:solidFill>
              </a:defRPr>
            </a:lvl1pPr>
          </a:lstStyle>
          <a:p>
            <a:pPr algn="l"/>
            <a:fld id="{F7021451-1387-4CA6-816F-3879F97B5CBC}" type="slidenum">
              <a:rPr lang="en-US" b="0"/>
              <a:t>28</a:t>
            </a:fld>
            <a:endParaRPr lang="en-US"/>
          </a:p>
        </p:txBody>
      </p:sp>
      <p:sp>
        <p:nvSpPr>
          <p:cNvPr id="3" name="Shape 1"/>
          <p:cNvSpPr/>
          <p:nvPr/>
        </p:nvSpPr>
        <p:spPr>
          <a:xfrm>
            <a:off x="548640" y="1280160"/>
            <a:ext cx="11064240" cy="914400"/>
          </a:xfrm>
          <a:prstGeom prst="rect">
            <a:avLst/>
          </a:prstGeom>
          <a:solidFill>
            <a:schemeClr val="bg1"/>
          </a:solidFill>
          <a:ln w="9525">
            <a:solidFill>
              <a:schemeClr val="accent6"/>
            </a:solidFill>
            <a:prstDash val="solid"/>
          </a:ln>
        </p:spPr>
        <p:txBody>
          <a:bodyPr/>
          <a:lstStyle/>
          <a:p>
            <a:endParaRPr lang="en-IN"/>
          </a:p>
        </p:txBody>
      </p:sp>
      <p:sp>
        <p:nvSpPr>
          <p:cNvPr id="4" name="Shape 2"/>
          <p:cNvSpPr/>
          <p:nvPr/>
        </p:nvSpPr>
        <p:spPr>
          <a:xfrm>
            <a:off x="548640" y="1280160"/>
            <a:ext cx="2743200" cy="914400"/>
          </a:xfrm>
          <a:prstGeom prst="rect">
            <a:avLst/>
          </a:prstGeom>
          <a:solidFill>
            <a:schemeClr val="accent6"/>
          </a:solidFill>
          <a:ln w="12700">
            <a:solidFill>
              <a:schemeClr val="accent6"/>
            </a:solidFill>
            <a:prstDash val="solid"/>
          </a:ln>
        </p:spPr>
        <p:txBody>
          <a:bodyPr/>
          <a:lstStyle/>
          <a:p>
            <a:endParaRPr lang="en-IN"/>
          </a:p>
        </p:txBody>
      </p:sp>
      <p:sp>
        <p:nvSpPr>
          <p:cNvPr id="5" name="Text 3"/>
          <p:cNvSpPr txBox="1"/>
          <p:nvPr/>
        </p:nvSpPr>
        <p:spPr>
          <a:xfrm>
            <a:off x="685800" y="1280160"/>
            <a:ext cx="2468880" cy="914400"/>
          </a:xfrm>
          <a:prstGeom prst="rect">
            <a:avLst/>
          </a:prstGeom>
          <a:noFill/>
          <a:ln/>
        </p:spPr>
        <p:txBody>
          <a:bodyPr wrap="square" lIns="0" tIns="0" rIns="0" bIns="0" rtlCol="0" anchor="ctr"/>
          <a:lstStyle/>
          <a:p>
            <a:pPr marL="0" indent="0">
              <a:buNone/>
            </a:pPr>
            <a:r>
              <a:rPr lang="en-US" sz="1800" b="1" dirty="0">
                <a:solidFill>
                  <a:schemeClr val="tx1"/>
                </a:solidFill>
                <a:latin typeface="Arial" pitchFamily="34" charset="0"/>
                <a:ea typeface="Arial" pitchFamily="34" charset="-122"/>
                <a:cs typeface="Arial" pitchFamily="34" charset="-120"/>
              </a:rPr>
              <a:t>Susceptibility and severity</a:t>
            </a:r>
            <a:endParaRPr lang="en-US" sz="1800" dirty="0"/>
          </a:p>
        </p:txBody>
      </p:sp>
      <p:sp>
        <p:nvSpPr>
          <p:cNvPr id="6" name="Text 4"/>
          <p:cNvSpPr txBox="1"/>
          <p:nvPr/>
        </p:nvSpPr>
        <p:spPr>
          <a:xfrm>
            <a:off x="3474720" y="1280160"/>
            <a:ext cx="8046720" cy="91440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latin typeface="Arial" pitchFamily="34" charset="0"/>
                <a:ea typeface="Arial" pitchFamily="34" charset="-122"/>
                <a:cs typeface="Arial" pitchFamily="34" charset="-120"/>
              </a:rPr>
              <a:t>Youth smokers think of harm in the future. Campaign: personal CO readings &amp; risk feedback.</a:t>
            </a:r>
            <a:endParaRPr lang="en-US" sz="1800" dirty="0"/>
          </a:p>
        </p:txBody>
      </p:sp>
      <p:sp>
        <p:nvSpPr>
          <p:cNvPr id="7" name="Shape 5"/>
          <p:cNvSpPr/>
          <p:nvPr/>
        </p:nvSpPr>
        <p:spPr>
          <a:xfrm>
            <a:off x="548640" y="2286000"/>
            <a:ext cx="11064240" cy="914400"/>
          </a:xfrm>
          <a:prstGeom prst="rect">
            <a:avLst/>
          </a:prstGeom>
          <a:solidFill>
            <a:schemeClr val="bg1"/>
          </a:solidFill>
          <a:ln w="9525">
            <a:solidFill>
              <a:schemeClr val="accent2"/>
            </a:solidFill>
            <a:prstDash val="solid"/>
          </a:ln>
        </p:spPr>
        <p:txBody>
          <a:bodyPr/>
          <a:lstStyle/>
          <a:p>
            <a:endParaRPr lang="en-IN"/>
          </a:p>
        </p:txBody>
      </p:sp>
      <p:sp>
        <p:nvSpPr>
          <p:cNvPr id="8" name="Shape 6"/>
          <p:cNvSpPr/>
          <p:nvPr/>
        </p:nvSpPr>
        <p:spPr>
          <a:xfrm>
            <a:off x="548640" y="2286000"/>
            <a:ext cx="2743200" cy="914400"/>
          </a:xfrm>
          <a:prstGeom prst="rect">
            <a:avLst/>
          </a:prstGeom>
          <a:solidFill>
            <a:schemeClr val="accent2"/>
          </a:solidFill>
          <a:ln w="12700">
            <a:solidFill>
              <a:schemeClr val="accent2"/>
            </a:solidFill>
            <a:prstDash val="solid"/>
          </a:ln>
        </p:spPr>
        <p:txBody>
          <a:bodyPr/>
          <a:lstStyle/>
          <a:p>
            <a:endParaRPr lang="en-IN"/>
          </a:p>
        </p:txBody>
      </p:sp>
      <p:sp>
        <p:nvSpPr>
          <p:cNvPr id="9" name="Text 7"/>
          <p:cNvSpPr txBox="1"/>
          <p:nvPr/>
        </p:nvSpPr>
        <p:spPr>
          <a:xfrm>
            <a:off x="685800" y="2286000"/>
            <a:ext cx="2468880" cy="914400"/>
          </a:xfrm>
          <a:prstGeom prst="rect">
            <a:avLst/>
          </a:prstGeom>
          <a:noFill/>
          <a:ln/>
        </p:spPr>
        <p:txBody>
          <a:bodyPr wrap="square" lIns="0" tIns="0" rIns="0" bIns="0" rtlCol="0" anchor="ctr"/>
          <a:lstStyle/>
          <a:p>
            <a:pPr marL="0" indent="0">
              <a:buNone/>
            </a:pPr>
            <a:r>
              <a:rPr lang="en-US" sz="1800" b="1" dirty="0">
                <a:solidFill>
                  <a:schemeClr val="bg1"/>
                </a:solidFill>
                <a:latin typeface="Arial" pitchFamily="34" charset="0"/>
                <a:ea typeface="Arial" pitchFamily="34" charset="-122"/>
                <a:cs typeface="Arial" pitchFamily="34" charset="-120"/>
              </a:rPr>
              <a:t>Perceived benefits</a:t>
            </a:r>
            <a:endParaRPr lang="en-US" sz="1800" dirty="0"/>
          </a:p>
        </p:txBody>
      </p:sp>
      <p:sp>
        <p:nvSpPr>
          <p:cNvPr id="10" name="Text 8"/>
          <p:cNvSpPr txBox="1"/>
          <p:nvPr/>
        </p:nvSpPr>
        <p:spPr>
          <a:xfrm>
            <a:off x="3474720" y="2286000"/>
            <a:ext cx="8046720" cy="914400"/>
          </a:xfrm>
          <a:prstGeom prst="rect">
            <a:avLst/>
          </a:prstGeom>
          <a:noFill/>
          <a:ln/>
        </p:spPr>
        <p:txBody>
          <a:bodyPr wrap="square" lIns="0" tIns="0" rIns="0" bIns="0" rtlCol="0" anchor="ctr"/>
          <a:lstStyle/>
          <a:p>
            <a:pPr marL="0" indent="0">
              <a:lnSpc>
                <a:spcPct val="150000"/>
              </a:lnSpc>
              <a:buNone/>
            </a:pPr>
            <a:r>
              <a:rPr lang="en-US" dirty="0">
                <a:latin typeface="Arial" pitchFamily="34" charset="0"/>
                <a:ea typeface="Arial" pitchFamily="34" charset="-122"/>
                <a:cs typeface="Arial" pitchFamily="34" charset="-120"/>
              </a:rPr>
              <a:t>W</a:t>
            </a:r>
            <a:r>
              <a:rPr lang="en-US" sz="1800" dirty="0">
                <a:solidFill>
                  <a:schemeClr val="tx1"/>
                </a:solidFill>
                <a:latin typeface="Arial" pitchFamily="34" charset="0"/>
                <a:ea typeface="Arial" pitchFamily="34" charset="-122"/>
                <a:cs typeface="Arial" pitchFamily="34" charset="-120"/>
              </a:rPr>
              <a:t>ell-being, wealth, family, and happiness. Campaign: saving tracker and NHS health timeline (NHS, 2026).</a:t>
            </a:r>
            <a:endParaRPr lang="en-US" sz="1800" dirty="0"/>
          </a:p>
        </p:txBody>
      </p:sp>
      <p:sp>
        <p:nvSpPr>
          <p:cNvPr id="11" name="Shape 9"/>
          <p:cNvSpPr/>
          <p:nvPr/>
        </p:nvSpPr>
        <p:spPr>
          <a:xfrm>
            <a:off x="548640" y="3291840"/>
            <a:ext cx="11064240" cy="914400"/>
          </a:xfrm>
          <a:prstGeom prst="rect">
            <a:avLst/>
          </a:prstGeom>
          <a:solidFill>
            <a:schemeClr val="bg1"/>
          </a:solidFill>
          <a:ln w="9525">
            <a:solidFill>
              <a:schemeClr val="accent3"/>
            </a:solidFill>
            <a:prstDash val="solid"/>
          </a:ln>
        </p:spPr>
        <p:txBody>
          <a:bodyPr/>
          <a:lstStyle/>
          <a:p>
            <a:endParaRPr lang="en-IN"/>
          </a:p>
        </p:txBody>
      </p:sp>
      <p:sp>
        <p:nvSpPr>
          <p:cNvPr id="12" name="Shape 10"/>
          <p:cNvSpPr/>
          <p:nvPr/>
        </p:nvSpPr>
        <p:spPr>
          <a:xfrm>
            <a:off x="548640" y="3291840"/>
            <a:ext cx="2743200" cy="914400"/>
          </a:xfrm>
          <a:prstGeom prst="rect">
            <a:avLst/>
          </a:prstGeom>
          <a:solidFill>
            <a:schemeClr val="accent3"/>
          </a:solidFill>
          <a:ln w="12700">
            <a:solidFill>
              <a:schemeClr val="accent3"/>
            </a:solidFill>
            <a:prstDash val="solid"/>
          </a:ln>
        </p:spPr>
        <p:txBody>
          <a:bodyPr/>
          <a:lstStyle/>
          <a:p>
            <a:endParaRPr lang="en-IN"/>
          </a:p>
        </p:txBody>
      </p:sp>
      <p:sp>
        <p:nvSpPr>
          <p:cNvPr id="13" name="Text 11"/>
          <p:cNvSpPr txBox="1"/>
          <p:nvPr/>
        </p:nvSpPr>
        <p:spPr>
          <a:xfrm>
            <a:off x="685800" y="3291840"/>
            <a:ext cx="2468880" cy="914400"/>
          </a:xfrm>
          <a:prstGeom prst="rect">
            <a:avLst/>
          </a:prstGeom>
          <a:noFill/>
          <a:ln/>
        </p:spPr>
        <p:txBody>
          <a:bodyPr wrap="square" lIns="0" tIns="0" rIns="0" bIns="0" rtlCol="0" anchor="ctr"/>
          <a:lstStyle/>
          <a:p>
            <a:pPr marL="0" indent="0">
              <a:buNone/>
            </a:pPr>
            <a:r>
              <a:rPr lang="en-US" sz="1800" b="1" dirty="0">
                <a:solidFill>
                  <a:schemeClr val="bg1"/>
                </a:solidFill>
                <a:latin typeface="Arial" pitchFamily="34" charset="0"/>
                <a:ea typeface="Arial" pitchFamily="34" charset="-122"/>
                <a:cs typeface="Arial" pitchFamily="34" charset="-120"/>
              </a:rPr>
              <a:t>Perceived barriers</a:t>
            </a:r>
            <a:endParaRPr lang="en-US" sz="1800" dirty="0"/>
          </a:p>
        </p:txBody>
      </p:sp>
      <p:sp>
        <p:nvSpPr>
          <p:cNvPr id="14" name="Text 12"/>
          <p:cNvSpPr txBox="1"/>
          <p:nvPr/>
        </p:nvSpPr>
        <p:spPr>
          <a:xfrm>
            <a:off x="3474720" y="3291840"/>
            <a:ext cx="8046720" cy="91440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latin typeface="Arial" pitchFamily="34" charset="0"/>
                <a:ea typeface="Arial" pitchFamily="34" charset="-122"/>
                <a:cs typeface="Arial" pitchFamily="34" charset="-120"/>
              </a:rPr>
              <a:t>Cravings, stress, nightlife, cost, time are all perceived barriers. Most powerful predictor. Medication, trigger plans, flexible hours.</a:t>
            </a:r>
            <a:endParaRPr lang="en-US" sz="1800" dirty="0"/>
          </a:p>
        </p:txBody>
      </p:sp>
      <p:sp>
        <p:nvSpPr>
          <p:cNvPr id="15" name="Shape 13"/>
          <p:cNvSpPr/>
          <p:nvPr/>
        </p:nvSpPr>
        <p:spPr>
          <a:xfrm>
            <a:off x="548640" y="4297680"/>
            <a:ext cx="11064240" cy="914400"/>
          </a:xfrm>
          <a:prstGeom prst="rect">
            <a:avLst/>
          </a:prstGeom>
          <a:solidFill>
            <a:schemeClr val="bg1"/>
          </a:solidFill>
          <a:ln w="9525">
            <a:solidFill>
              <a:schemeClr val="accent5"/>
            </a:solidFill>
            <a:prstDash val="solid"/>
          </a:ln>
        </p:spPr>
        <p:txBody>
          <a:bodyPr/>
          <a:lstStyle/>
          <a:p>
            <a:endParaRPr lang="en-IN"/>
          </a:p>
        </p:txBody>
      </p:sp>
      <p:sp>
        <p:nvSpPr>
          <p:cNvPr id="16" name="Shape 14"/>
          <p:cNvSpPr/>
          <p:nvPr/>
        </p:nvSpPr>
        <p:spPr>
          <a:xfrm>
            <a:off x="548640" y="4297680"/>
            <a:ext cx="2743200" cy="914400"/>
          </a:xfrm>
          <a:prstGeom prst="rect">
            <a:avLst/>
          </a:prstGeom>
          <a:solidFill>
            <a:schemeClr val="accent5"/>
          </a:solidFill>
          <a:ln w="12700">
            <a:solidFill>
              <a:schemeClr val="accent5"/>
            </a:solidFill>
            <a:prstDash val="solid"/>
          </a:ln>
        </p:spPr>
        <p:txBody>
          <a:bodyPr/>
          <a:lstStyle/>
          <a:p>
            <a:endParaRPr lang="en-IN"/>
          </a:p>
        </p:txBody>
      </p:sp>
      <p:sp>
        <p:nvSpPr>
          <p:cNvPr id="17" name="Text 15"/>
          <p:cNvSpPr txBox="1"/>
          <p:nvPr/>
        </p:nvSpPr>
        <p:spPr>
          <a:xfrm>
            <a:off x="685800" y="4297680"/>
            <a:ext cx="2468880" cy="914400"/>
          </a:xfrm>
          <a:prstGeom prst="rect">
            <a:avLst/>
          </a:prstGeom>
          <a:noFill/>
          <a:ln/>
        </p:spPr>
        <p:txBody>
          <a:bodyPr wrap="square" lIns="0" tIns="0" rIns="0" bIns="0" rtlCol="0" anchor="ctr"/>
          <a:lstStyle/>
          <a:p>
            <a:pPr marL="0" indent="0">
              <a:buNone/>
            </a:pPr>
            <a:r>
              <a:rPr lang="en-US" sz="1800" b="1" dirty="0">
                <a:solidFill>
                  <a:schemeClr val="bg1"/>
                </a:solidFill>
                <a:latin typeface="Arial" pitchFamily="34" charset="0"/>
                <a:ea typeface="Arial" pitchFamily="34" charset="-122"/>
                <a:cs typeface="Arial" pitchFamily="34" charset="-120"/>
              </a:rPr>
              <a:t>Cues to action</a:t>
            </a:r>
            <a:endParaRPr lang="en-US" sz="1800" dirty="0"/>
          </a:p>
        </p:txBody>
      </p:sp>
      <p:sp>
        <p:nvSpPr>
          <p:cNvPr id="18" name="Text 16"/>
          <p:cNvSpPr txBox="1"/>
          <p:nvPr/>
        </p:nvSpPr>
        <p:spPr>
          <a:xfrm>
            <a:off x="3474720" y="4297680"/>
            <a:ext cx="8046720" cy="91440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latin typeface="Arial" pitchFamily="34" charset="0"/>
                <a:ea typeface="Arial" pitchFamily="34" charset="-122"/>
                <a:cs typeface="Arial" pitchFamily="34" charset="-120"/>
              </a:rPr>
              <a:t>Quit date, text prompts, GP and pharmacist advice, Tobacco and Vapes Act publicity (UK Government, 2026).</a:t>
            </a:r>
            <a:endParaRPr lang="en-US" sz="1800" dirty="0"/>
          </a:p>
        </p:txBody>
      </p:sp>
      <p:sp>
        <p:nvSpPr>
          <p:cNvPr id="19" name="Shape 17"/>
          <p:cNvSpPr/>
          <p:nvPr/>
        </p:nvSpPr>
        <p:spPr>
          <a:xfrm>
            <a:off x="548640" y="5303520"/>
            <a:ext cx="11064240" cy="914400"/>
          </a:xfrm>
          <a:prstGeom prst="rect">
            <a:avLst/>
          </a:prstGeom>
          <a:solidFill>
            <a:schemeClr val="bg1"/>
          </a:solidFill>
          <a:ln w="9525">
            <a:solidFill>
              <a:schemeClr val="accent1"/>
            </a:solidFill>
            <a:prstDash val="solid"/>
          </a:ln>
        </p:spPr>
        <p:txBody>
          <a:bodyPr/>
          <a:lstStyle/>
          <a:p>
            <a:endParaRPr lang="en-IN"/>
          </a:p>
        </p:txBody>
      </p:sp>
      <p:sp>
        <p:nvSpPr>
          <p:cNvPr id="20" name="Shape 18"/>
          <p:cNvSpPr/>
          <p:nvPr/>
        </p:nvSpPr>
        <p:spPr>
          <a:xfrm>
            <a:off x="548640" y="5303520"/>
            <a:ext cx="2743200" cy="914400"/>
          </a:xfrm>
          <a:prstGeom prst="rect">
            <a:avLst/>
          </a:prstGeom>
          <a:solidFill>
            <a:schemeClr val="accent1"/>
          </a:solidFill>
          <a:ln w="12700">
            <a:solidFill>
              <a:schemeClr val="accent1"/>
            </a:solidFill>
            <a:prstDash val="solid"/>
          </a:ln>
        </p:spPr>
        <p:txBody>
          <a:bodyPr/>
          <a:lstStyle/>
          <a:p>
            <a:endParaRPr lang="en-IN"/>
          </a:p>
        </p:txBody>
      </p:sp>
      <p:sp>
        <p:nvSpPr>
          <p:cNvPr id="21" name="Text 19"/>
          <p:cNvSpPr txBox="1"/>
          <p:nvPr/>
        </p:nvSpPr>
        <p:spPr>
          <a:xfrm>
            <a:off x="685800" y="5303520"/>
            <a:ext cx="2468880" cy="914400"/>
          </a:xfrm>
          <a:prstGeom prst="rect">
            <a:avLst/>
          </a:prstGeom>
          <a:noFill/>
          <a:ln/>
        </p:spPr>
        <p:txBody>
          <a:bodyPr wrap="square" lIns="0" tIns="0" rIns="0" bIns="0" rtlCol="0" anchor="ctr"/>
          <a:lstStyle/>
          <a:p>
            <a:pPr marL="0" indent="0">
              <a:buNone/>
            </a:pPr>
            <a:r>
              <a:rPr lang="en-US" sz="1800" b="1" dirty="0">
                <a:solidFill>
                  <a:schemeClr val="bg1"/>
                </a:solidFill>
                <a:latin typeface="Arial" pitchFamily="34" charset="0"/>
                <a:ea typeface="Arial" pitchFamily="34" charset="-122"/>
                <a:cs typeface="Arial" pitchFamily="34" charset="-120"/>
              </a:rPr>
              <a:t>Self-efficacy</a:t>
            </a:r>
            <a:endParaRPr lang="en-US" sz="1800" dirty="0"/>
          </a:p>
        </p:txBody>
      </p:sp>
      <p:sp>
        <p:nvSpPr>
          <p:cNvPr id="22" name="Text 20"/>
          <p:cNvSpPr txBox="1"/>
          <p:nvPr/>
        </p:nvSpPr>
        <p:spPr>
          <a:xfrm>
            <a:off x="3474720" y="5303520"/>
            <a:ext cx="8046720" cy="914400"/>
          </a:xfrm>
          <a:prstGeom prst="rect">
            <a:avLst/>
          </a:prstGeom>
          <a:noFill/>
          <a:ln/>
        </p:spPr>
        <p:txBody>
          <a:bodyPr wrap="square" lIns="0" tIns="0" rIns="0" bIns="0" rtlCol="0" anchor="ctr"/>
          <a:lstStyle/>
          <a:p>
            <a:pPr marL="0" indent="0">
              <a:lnSpc>
                <a:spcPct val="150000"/>
              </a:lnSpc>
              <a:buNone/>
            </a:pPr>
            <a:r>
              <a:rPr lang="en-US" sz="1800" dirty="0">
                <a:solidFill>
                  <a:schemeClr val="tx1"/>
                </a:solidFill>
                <a:latin typeface="Arial" pitchFamily="34" charset="0"/>
                <a:ea typeface="Arial" pitchFamily="34" charset="-122"/>
                <a:cs typeface="Arial" pitchFamily="34" charset="-120"/>
              </a:rPr>
              <a:t>Reinforcement from small victories: CO validated steps forward, peer relapse stories and plans.</a:t>
            </a:r>
            <a:endParaRPr lang="en-US" sz="1800" dirty="0"/>
          </a:p>
        </p:txBody>
      </p:sp>
    </p:spTree>
    <p:extLst>
      <p:ext uri="{BB962C8B-B14F-4D97-AF65-F5344CB8AC3E}">
        <p14:creationId xmlns:p14="http://schemas.microsoft.com/office/powerpoint/2010/main" val="15642312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798B87A6-EAA9-4C68-E78D-FBAA2B80DBE4}"/>
              </a:ext>
            </a:extLst>
          </p:cNvPr>
          <p:cNvSpPr/>
          <p:nvPr/>
        </p:nvSpPr>
        <p:spPr>
          <a:xfrm>
            <a:off x="0" y="0"/>
            <a:ext cx="12192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48640" y="274320"/>
            <a:ext cx="11064240" cy="777240"/>
          </a:xfrm>
          <a:prstGeom prst="rect">
            <a:avLst/>
          </a:prstGeom>
          <a:noFill/>
          <a:ln/>
        </p:spPr>
        <p:txBody>
          <a:bodyPr wrap="square" lIns="0" tIns="0" rIns="0" bIns="0" rtlCol="0" anchor="ctr"/>
          <a:lstStyle/>
          <a:p>
            <a:pPr marL="0" indent="0" algn="l">
              <a:buNone/>
            </a:pPr>
            <a:r>
              <a:rPr lang="en-US" sz="3200" b="1" dirty="0">
                <a:solidFill>
                  <a:schemeClr val="tx2"/>
                </a:solidFill>
              </a:rPr>
              <a:t>Transtheoretical Model: stages of change</a:t>
            </a:r>
            <a:endParaRPr lang="en-US" sz="3200" dirty="0"/>
          </a:p>
        </p:txBody>
      </p:sp>
      <p:sp>
        <p:nvSpPr>
          <p:cNvPr id="32" name="Slide Number Placeholder 0"/>
          <p:cNvSpPr>
            <a:spLocks noGrp="1"/>
          </p:cNvSpPr>
          <p:nvPr>
            <p:ph type="sldNum" sz="quarter" idx="4294967295"/>
          </p:nvPr>
        </p:nvSpPr>
        <p:spPr>
          <a:xfrm>
            <a:off x="11155363" y="6446838"/>
            <a:ext cx="549275" cy="274637"/>
          </a:xfrm>
          <a:prstGeom prst="rect">
            <a:avLst/>
          </a:prstGeom>
          <a:extLst>
            <a:ext uri="{C572A759-6A51-4108-AA02-DFA0A04FC94B}">
              <ma14:wrappingTextBoxFlag xmlns="" xmlns:ma14="http://schemas.microsoft.com/office/mac/drawingml/2011/main" val="0"/>
            </a:ext>
          </a:extLst>
        </p:spPr>
        <p:txBody>
          <a:bodyPr/>
          <a:lstStyle>
            <a:lvl1pPr>
              <a:defRPr sz="1200">
                <a:solidFill>
                  <a:schemeClr val="tx1"/>
                </a:solidFill>
              </a:defRPr>
            </a:lvl1pPr>
          </a:lstStyle>
          <a:p>
            <a:pPr algn="l"/>
            <a:fld id="{F7021451-1387-4CA6-816F-3879F97B5CBC}" type="slidenum">
              <a:rPr lang="en-US" b="0"/>
              <a:t>29</a:t>
            </a:fld>
            <a:endParaRPr lang="en-US"/>
          </a:p>
        </p:txBody>
      </p:sp>
      <p:sp>
        <p:nvSpPr>
          <p:cNvPr id="3" name="Text 1"/>
          <p:cNvSpPr txBox="1"/>
          <p:nvPr/>
        </p:nvSpPr>
        <p:spPr>
          <a:xfrm>
            <a:off x="548640" y="1051560"/>
            <a:ext cx="11064240" cy="365760"/>
          </a:xfrm>
          <a:prstGeom prst="rect">
            <a:avLst/>
          </a:prstGeom>
          <a:noFill/>
          <a:ln/>
        </p:spPr>
        <p:txBody>
          <a:bodyPr wrap="square" lIns="0" tIns="0" rIns="0" bIns="0" rtlCol="0" anchor="ctr"/>
          <a:lstStyle/>
          <a:p>
            <a:pPr marL="0" indent="0">
              <a:buNone/>
            </a:pPr>
            <a:r>
              <a:rPr lang="en-US" sz="1800" i="1" dirty="0">
                <a:solidFill>
                  <a:schemeClr val="tx1"/>
                </a:solidFill>
                <a:latin typeface="Arial" pitchFamily="34" charset="0"/>
                <a:ea typeface="Arial" pitchFamily="34" charset="-122"/>
                <a:cs typeface="Arial" pitchFamily="34" charset="-120"/>
              </a:rPr>
              <a:t>Based on Prochaska and DiClemente (1983)</a:t>
            </a:r>
            <a:endParaRPr lang="en-US" sz="1800" dirty="0"/>
          </a:p>
        </p:txBody>
      </p:sp>
      <p:sp>
        <p:nvSpPr>
          <p:cNvPr id="4" name="Shape 2"/>
          <p:cNvSpPr/>
          <p:nvPr/>
        </p:nvSpPr>
        <p:spPr>
          <a:xfrm>
            <a:off x="548640" y="1508760"/>
            <a:ext cx="2057400" cy="914400"/>
          </a:xfrm>
          <a:prstGeom prst="rect">
            <a:avLst/>
          </a:prstGeom>
          <a:solidFill>
            <a:schemeClr val="accent3"/>
          </a:solidFill>
          <a:ln w="12700">
            <a:solidFill>
              <a:schemeClr val="accent3"/>
            </a:solidFill>
            <a:prstDash val="solid"/>
          </a:ln>
        </p:spPr>
        <p:txBody>
          <a:bodyPr/>
          <a:lstStyle/>
          <a:p>
            <a:endParaRPr lang="en-IN"/>
          </a:p>
        </p:txBody>
      </p:sp>
      <p:sp>
        <p:nvSpPr>
          <p:cNvPr id="5" name="Text 3"/>
          <p:cNvSpPr txBox="1"/>
          <p:nvPr/>
        </p:nvSpPr>
        <p:spPr>
          <a:xfrm>
            <a:off x="594360" y="1508760"/>
            <a:ext cx="1965960" cy="914400"/>
          </a:xfrm>
          <a:prstGeom prst="rect">
            <a:avLst/>
          </a:prstGeom>
          <a:noFill/>
          <a:ln/>
        </p:spPr>
        <p:txBody>
          <a:bodyPr wrap="square" lIns="0" tIns="0" rIns="0" bIns="0" rtlCol="0" anchor="ctr"/>
          <a:lstStyle/>
          <a:p>
            <a:pPr marL="0" indent="0" algn="ctr">
              <a:buNone/>
            </a:pPr>
            <a:r>
              <a:rPr lang="en-US" sz="1800" b="1" dirty="0">
                <a:solidFill>
                  <a:schemeClr val="bg1"/>
                </a:solidFill>
                <a:latin typeface="Arial" pitchFamily="34" charset="0"/>
                <a:ea typeface="Arial" pitchFamily="34" charset="-122"/>
                <a:cs typeface="Arial" pitchFamily="34" charset="-120"/>
              </a:rPr>
              <a:t>Pre-contemplation</a:t>
            </a:r>
            <a:endParaRPr lang="en-US" sz="1800" dirty="0"/>
          </a:p>
        </p:txBody>
      </p:sp>
      <p:sp>
        <p:nvSpPr>
          <p:cNvPr id="6" name="Shape 4"/>
          <p:cNvSpPr/>
          <p:nvPr/>
        </p:nvSpPr>
        <p:spPr>
          <a:xfrm>
            <a:off x="548640" y="2560320"/>
            <a:ext cx="2057400" cy="1371600"/>
          </a:xfrm>
          <a:prstGeom prst="rect">
            <a:avLst/>
          </a:prstGeom>
          <a:solidFill>
            <a:schemeClr val="bg1"/>
          </a:solidFill>
          <a:ln w="9525">
            <a:solidFill>
              <a:schemeClr val="accent3"/>
            </a:solidFill>
            <a:prstDash val="solid"/>
          </a:ln>
        </p:spPr>
        <p:txBody>
          <a:bodyPr/>
          <a:lstStyle/>
          <a:p>
            <a:endParaRPr lang="en-IN"/>
          </a:p>
        </p:txBody>
      </p:sp>
      <p:sp>
        <p:nvSpPr>
          <p:cNvPr id="7" name="Text 5"/>
          <p:cNvSpPr txBox="1"/>
          <p:nvPr/>
        </p:nvSpPr>
        <p:spPr>
          <a:xfrm>
            <a:off x="640080" y="2560320"/>
            <a:ext cx="1874520" cy="1371600"/>
          </a:xfrm>
          <a:prstGeom prst="rect">
            <a:avLst/>
          </a:prstGeom>
          <a:noFill/>
          <a:ln/>
        </p:spPr>
        <p:txBody>
          <a:bodyPr wrap="square" lIns="0" tIns="0" rIns="0" bIns="0" rtlCol="0" anchor="ctr"/>
          <a:lstStyle/>
          <a:p>
            <a:pPr marL="0" indent="0" algn="ctr">
              <a:buNone/>
            </a:pPr>
            <a:r>
              <a:rPr lang="en-US" sz="1800" dirty="0">
                <a:solidFill>
                  <a:schemeClr val="tx1"/>
                </a:solidFill>
                <a:latin typeface="Arial" pitchFamily="34" charset="0"/>
                <a:ea typeface="Arial" pitchFamily="34" charset="-122"/>
                <a:cs typeface="Arial" pitchFamily="34" charset="-120"/>
              </a:rPr>
              <a:t>Awareness: posters, GP prompts</a:t>
            </a:r>
            <a:endParaRPr lang="en-US" sz="1800" dirty="0"/>
          </a:p>
        </p:txBody>
      </p:sp>
      <p:sp>
        <p:nvSpPr>
          <p:cNvPr id="8" name="Shape 6"/>
          <p:cNvSpPr/>
          <p:nvPr/>
        </p:nvSpPr>
        <p:spPr>
          <a:xfrm>
            <a:off x="2624328" y="1783080"/>
            <a:ext cx="155448" cy="365760"/>
          </a:xfrm>
          <a:prstGeom prst="rightArrow">
            <a:avLst/>
          </a:prstGeom>
          <a:solidFill>
            <a:schemeClr val="accent1"/>
          </a:solidFill>
          <a:ln w="12700">
            <a:solidFill>
              <a:schemeClr val="accent1"/>
            </a:solidFill>
            <a:prstDash val="solid"/>
          </a:ln>
        </p:spPr>
        <p:txBody>
          <a:bodyPr/>
          <a:lstStyle/>
          <a:p>
            <a:endParaRPr lang="en-IN"/>
          </a:p>
        </p:txBody>
      </p:sp>
      <p:sp>
        <p:nvSpPr>
          <p:cNvPr id="9" name="Shape 7"/>
          <p:cNvSpPr/>
          <p:nvPr/>
        </p:nvSpPr>
        <p:spPr>
          <a:xfrm>
            <a:off x="2798064" y="1508760"/>
            <a:ext cx="2057400" cy="914400"/>
          </a:xfrm>
          <a:prstGeom prst="rect">
            <a:avLst/>
          </a:prstGeom>
          <a:solidFill>
            <a:schemeClr val="accent6"/>
          </a:solidFill>
          <a:ln w="12700">
            <a:solidFill>
              <a:schemeClr val="accent6"/>
            </a:solidFill>
            <a:prstDash val="solid"/>
          </a:ln>
        </p:spPr>
        <p:txBody>
          <a:bodyPr/>
          <a:lstStyle/>
          <a:p>
            <a:endParaRPr lang="en-IN"/>
          </a:p>
        </p:txBody>
      </p:sp>
      <p:sp>
        <p:nvSpPr>
          <p:cNvPr id="10" name="Text 8"/>
          <p:cNvSpPr txBox="1"/>
          <p:nvPr/>
        </p:nvSpPr>
        <p:spPr>
          <a:xfrm>
            <a:off x="2843784" y="1508760"/>
            <a:ext cx="1965960" cy="914400"/>
          </a:xfrm>
          <a:prstGeom prst="rect">
            <a:avLst/>
          </a:prstGeom>
          <a:noFill/>
          <a:ln/>
        </p:spPr>
        <p:txBody>
          <a:bodyPr wrap="square" lIns="0" tIns="0" rIns="0" bIns="0" rtlCol="0" anchor="ctr"/>
          <a:lstStyle/>
          <a:p>
            <a:pPr marL="0" indent="0" algn="ctr">
              <a:buNone/>
            </a:pPr>
            <a:r>
              <a:rPr lang="en-US" sz="1800" b="1" dirty="0">
                <a:solidFill>
                  <a:schemeClr val="tx1"/>
                </a:solidFill>
                <a:latin typeface="Arial" pitchFamily="34" charset="0"/>
                <a:ea typeface="Arial" pitchFamily="34" charset="-122"/>
                <a:cs typeface="Arial" pitchFamily="34" charset="-120"/>
              </a:rPr>
              <a:t>Contemplation</a:t>
            </a:r>
            <a:endParaRPr lang="en-US" sz="1800" dirty="0"/>
          </a:p>
        </p:txBody>
      </p:sp>
      <p:sp>
        <p:nvSpPr>
          <p:cNvPr id="11" name="Shape 9"/>
          <p:cNvSpPr/>
          <p:nvPr/>
        </p:nvSpPr>
        <p:spPr>
          <a:xfrm>
            <a:off x="2798064" y="2560320"/>
            <a:ext cx="2057400" cy="1371600"/>
          </a:xfrm>
          <a:prstGeom prst="rect">
            <a:avLst/>
          </a:prstGeom>
          <a:solidFill>
            <a:schemeClr val="bg1"/>
          </a:solidFill>
          <a:ln w="9525">
            <a:solidFill>
              <a:schemeClr val="accent6"/>
            </a:solidFill>
            <a:prstDash val="solid"/>
          </a:ln>
        </p:spPr>
        <p:txBody>
          <a:bodyPr/>
          <a:lstStyle/>
          <a:p>
            <a:endParaRPr lang="en-IN"/>
          </a:p>
        </p:txBody>
      </p:sp>
      <p:sp>
        <p:nvSpPr>
          <p:cNvPr id="12" name="Text 10"/>
          <p:cNvSpPr txBox="1"/>
          <p:nvPr/>
        </p:nvSpPr>
        <p:spPr>
          <a:xfrm>
            <a:off x="2889504" y="2560320"/>
            <a:ext cx="1874520" cy="1371600"/>
          </a:xfrm>
          <a:prstGeom prst="rect">
            <a:avLst/>
          </a:prstGeom>
          <a:noFill/>
          <a:ln/>
        </p:spPr>
        <p:txBody>
          <a:bodyPr wrap="square" lIns="0" tIns="0" rIns="0" bIns="0" rtlCol="0" anchor="ctr"/>
          <a:lstStyle/>
          <a:p>
            <a:pPr marL="0" indent="0" algn="ctr">
              <a:buNone/>
            </a:pPr>
            <a:r>
              <a:rPr lang="en-US" sz="1800" dirty="0">
                <a:solidFill>
                  <a:schemeClr val="tx1"/>
                </a:solidFill>
                <a:latin typeface="Arial" pitchFamily="34" charset="0"/>
                <a:ea typeface="Arial" pitchFamily="34" charset="-122"/>
                <a:cs typeface="Arial" pitchFamily="34" charset="-120"/>
              </a:rPr>
              <a:t>Weigh pros and cons</a:t>
            </a:r>
            <a:endParaRPr lang="en-US" sz="1800" dirty="0"/>
          </a:p>
        </p:txBody>
      </p:sp>
      <p:sp>
        <p:nvSpPr>
          <p:cNvPr id="13" name="Shape 11"/>
          <p:cNvSpPr/>
          <p:nvPr/>
        </p:nvSpPr>
        <p:spPr>
          <a:xfrm>
            <a:off x="4873752" y="1783080"/>
            <a:ext cx="155448" cy="365760"/>
          </a:xfrm>
          <a:prstGeom prst="rightArrow">
            <a:avLst/>
          </a:prstGeom>
          <a:solidFill>
            <a:schemeClr val="accent1"/>
          </a:solidFill>
          <a:ln w="12700">
            <a:solidFill>
              <a:schemeClr val="accent1"/>
            </a:solidFill>
            <a:prstDash val="solid"/>
          </a:ln>
        </p:spPr>
        <p:txBody>
          <a:bodyPr/>
          <a:lstStyle/>
          <a:p>
            <a:endParaRPr lang="en-IN"/>
          </a:p>
        </p:txBody>
      </p:sp>
      <p:sp>
        <p:nvSpPr>
          <p:cNvPr id="14" name="Shape 12"/>
          <p:cNvSpPr/>
          <p:nvPr/>
        </p:nvSpPr>
        <p:spPr>
          <a:xfrm>
            <a:off x="5047488" y="1508760"/>
            <a:ext cx="2057400" cy="914400"/>
          </a:xfrm>
          <a:prstGeom prst="rect">
            <a:avLst/>
          </a:prstGeom>
          <a:solidFill>
            <a:schemeClr val="accent5"/>
          </a:solidFill>
          <a:ln w="12700">
            <a:solidFill>
              <a:schemeClr val="accent5"/>
            </a:solidFill>
            <a:prstDash val="solid"/>
          </a:ln>
        </p:spPr>
        <p:txBody>
          <a:bodyPr/>
          <a:lstStyle/>
          <a:p>
            <a:endParaRPr lang="en-IN"/>
          </a:p>
        </p:txBody>
      </p:sp>
      <p:sp>
        <p:nvSpPr>
          <p:cNvPr id="15" name="Text 13"/>
          <p:cNvSpPr txBox="1"/>
          <p:nvPr/>
        </p:nvSpPr>
        <p:spPr>
          <a:xfrm>
            <a:off x="5093208" y="1508760"/>
            <a:ext cx="1965960" cy="914400"/>
          </a:xfrm>
          <a:prstGeom prst="rect">
            <a:avLst/>
          </a:prstGeom>
          <a:noFill/>
          <a:ln/>
        </p:spPr>
        <p:txBody>
          <a:bodyPr wrap="square" lIns="0" tIns="0" rIns="0" bIns="0" rtlCol="0" anchor="ctr"/>
          <a:lstStyle/>
          <a:p>
            <a:pPr marL="0" indent="0" algn="ctr">
              <a:buNone/>
            </a:pPr>
            <a:r>
              <a:rPr lang="en-US" sz="1800" b="1" dirty="0">
                <a:solidFill>
                  <a:schemeClr val="bg1"/>
                </a:solidFill>
                <a:latin typeface="Arial" pitchFamily="34" charset="0"/>
                <a:ea typeface="Arial" pitchFamily="34" charset="-122"/>
                <a:cs typeface="Arial" pitchFamily="34" charset="-120"/>
              </a:rPr>
              <a:t>Preparation</a:t>
            </a:r>
            <a:endParaRPr lang="en-US" sz="1800" dirty="0"/>
          </a:p>
        </p:txBody>
      </p:sp>
      <p:sp>
        <p:nvSpPr>
          <p:cNvPr id="16" name="Shape 14"/>
          <p:cNvSpPr/>
          <p:nvPr/>
        </p:nvSpPr>
        <p:spPr>
          <a:xfrm>
            <a:off x="5047488" y="2560320"/>
            <a:ext cx="2057400" cy="1371600"/>
          </a:xfrm>
          <a:prstGeom prst="rect">
            <a:avLst/>
          </a:prstGeom>
          <a:solidFill>
            <a:schemeClr val="bg1"/>
          </a:solidFill>
          <a:ln w="9525">
            <a:solidFill>
              <a:schemeClr val="accent5"/>
            </a:solidFill>
            <a:prstDash val="solid"/>
          </a:ln>
        </p:spPr>
        <p:txBody>
          <a:bodyPr/>
          <a:lstStyle/>
          <a:p>
            <a:endParaRPr lang="en-IN"/>
          </a:p>
        </p:txBody>
      </p:sp>
      <p:sp>
        <p:nvSpPr>
          <p:cNvPr id="17" name="Text 15"/>
          <p:cNvSpPr txBox="1"/>
          <p:nvPr/>
        </p:nvSpPr>
        <p:spPr>
          <a:xfrm>
            <a:off x="5138928" y="2560320"/>
            <a:ext cx="1874520" cy="1371600"/>
          </a:xfrm>
          <a:prstGeom prst="rect">
            <a:avLst/>
          </a:prstGeom>
          <a:noFill/>
          <a:ln/>
        </p:spPr>
        <p:txBody>
          <a:bodyPr wrap="square" lIns="0" tIns="0" rIns="0" bIns="0" rtlCol="0" anchor="ctr"/>
          <a:lstStyle/>
          <a:p>
            <a:pPr marL="0" indent="0" algn="ctr">
              <a:buNone/>
            </a:pPr>
            <a:r>
              <a:rPr lang="en-US" sz="1800" dirty="0">
                <a:solidFill>
                  <a:schemeClr val="tx1"/>
                </a:solidFill>
                <a:latin typeface="Arial" pitchFamily="34" charset="0"/>
                <a:ea typeface="Arial" pitchFamily="34" charset="-122"/>
                <a:cs typeface="Arial" pitchFamily="34" charset="-120"/>
              </a:rPr>
              <a:t>Quit date and medication plan</a:t>
            </a:r>
            <a:endParaRPr lang="en-US" sz="1800" dirty="0"/>
          </a:p>
        </p:txBody>
      </p:sp>
      <p:sp>
        <p:nvSpPr>
          <p:cNvPr id="18" name="Shape 16"/>
          <p:cNvSpPr/>
          <p:nvPr/>
        </p:nvSpPr>
        <p:spPr>
          <a:xfrm>
            <a:off x="7123176" y="1783080"/>
            <a:ext cx="155448" cy="365760"/>
          </a:xfrm>
          <a:prstGeom prst="rightArrow">
            <a:avLst/>
          </a:prstGeom>
          <a:solidFill>
            <a:schemeClr val="accent1"/>
          </a:solidFill>
          <a:ln w="12700">
            <a:solidFill>
              <a:schemeClr val="accent1"/>
            </a:solidFill>
            <a:prstDash val="solid"/>
          </a:ln>
        </p:spPr>
        <p:txBody>
          <a:bodyPr/>
          <a:lstStyle/>
          <a:p>
            <a:endParaRPr lang="en-IN"/>
          </a:p>
        </p:txBody>
      </p:sp>
      <p:sp>
        <p:nvSpPr>
          <p:cNvPr id="19" name="Shape 17"/>
          <p:cNvSpPr/>
          <p:nvPr/>
        </p:nvSpPr>
        <p:spPr>
          <a:xfrm>
            <a:off x="7296912" y="1508760"/>
            <a:ext cx="2057400" cy="914400"/>
          </a:xfrm>
          <a:prstGeom prst="rect">
            <a:avLst/>
          </a:prstGeom>
          <a:solidFill>
            <a:schemeClr val="accent2"/>
          </a:solidFill>
          <a:ln w="12700">
            <a:solidFill>
              <a:schemeClr val="accent2"/>
            </a:solidFill>
            <a:prstDash val="solid"/>
          </a:ln>
        </p:spPr>
        <p:txBody>
          <a:bodyPr/>
          <a:lstStyle/>
          <a:p>
            <a:endParaRPr lang="en-IN"/>
          </a:p>
        </p:txBody>
      </p:sp>
      <p:sp>
        <p:nvSpPr>
          <p:cNvPr id="20" name="Text 18"/>
          <p:cNvSpPr txBox="1"/>
          <p:nvPr/>
        </p:nvSpPr>
        <p:spPr>
          <a:xfrm>
            <a:off x="7342632" y="1508760"/>
            <a:ext cx="1965960" cy="914400"/>
          </a:xfrm>
          <a:prstGeom prst="rect">
            <a:avLst/>
          </a:prstGeom>
          <a:noFill/>
          <a:ln/>
        </p:spPr>
        <p:txBody>
          <a:bodyPr wrap="square" lIns="0" tIns="0" rIns="0" bIns="0" rtlCol="0" anchor="ctr"/>
          <a:lstStyle/>
          <a:p>
            <a:pPr marL="0" indent="0" algn="ctr">
              <a:buNone/>
            </a:pPr>
            <a:r>
              <a:rPr lang="en-US" sz="1800" b="1" dirty="0">
                <a:solidFill>
                  <a:schemeClr val="bg1"/>
                </a:solidFill>
                <a:latin typeface="Arial" pitchFamily="34" charset="0"/>
                <a:ea typeface="Arial" pitchFamily="34" charset="-122"/>
                <a:cs typeface="Arial" pitchFamily="34" charset="-120"/>
              </a:rPr>
              <a:t>Action</a:t>
            </a:r>
            <a:endParaRPr lang="en-US" sz="1800" dirty="0"/>
          </a:p>
        </p:txBody>
      </p:sp>
      <p:sp>
        <p:nvSpPr>
          <p:cNvPr id="21" name="Shape 19"/>
          <p:cNvSpPr/>
          <p:nvPr/>
        </p:nvSpPr>
        <p:spPr>
          <a:xfrm>
            <a:off x="7296912" y="2560320"/>
            <a:ext cx="2057400" cy="1371600"/>
          </a:xfrm>
          <a:prstGeom prst="rect">
            <a:avLst/>
          </a:prstGeom>
          <a:solidFill>
            <a:schemeClr val="bg1"/>
          </a:solidFill>
          <a:ln w="9525">
            <a:solidFill>
              <a:schemeClr val="accent2"/>
            </a:solidFill>
            <a:prstDash val="solid"/>
          </a:ln>
        </p:spPr>
        <p:txBody>
          <a:bodyPr/>
          <a:lstStyle/>
          <a:p>
            <a:endParaRPr lang="en-IN"/>
          </a:p>
        </p:txBody>
      </p:sp>
      <p:sp>
        <p:nvSpPr>
          <p:cNvPr id="22" name="Text 20"/>
          <p:cNvSpPr txBox="1"/>
          <p:nvPr/>
        </p:nvSpPr>
        <p:spPr>
          <a:xfrm>
            <a:off x="7388352" y="2560320"/>
            <a:ext cx="1874520" cy="1371600"/>
          </a:xfrm>
          <a:prstGeom prst="rect">
            <a:avLst/>
          </a:prstGeom>
          <a:noFill/>
          <a:ln/>
        </p:spPr>
        <p:txBody>
          <a:bodyPr wrap="square" lIns="0" tIns="0" rIns="0" bIns="0" rtlCol="0" anchor="ctr"/>
          <a:lstStyle/>
          <a:p>
            <a:pPr marL="0" indent="0" algn="ctr">
              <a:buNone/>
            </a:pPr>
            <a:r>
              <a:rPr lang="en-US" sz="1800" dirty="0">
                <a:solidFill>
                  <a:schemeClr val="tx1"/>
                </a:solidFill>
                <a:latin typeface="Arial" pitchFamily="34" charset="0"/>
                <a:ea typeface="Arial" pitchFamily="34" charset="-122"/>
                <a:cs typeface="Arial" pitchFamily="34" charset="-120"/>
              </a:rPr>
              <a:t>Weeks 2-6: CO-checked quit</a:t>
            </a:r>
            <a:endParaRPr lang="en-US" sz="1800" dirty="0"/>
          </a:p>
        </p:txBody>
      </p:sp>
      <p:sp>
        <p:nvSpPr>
          <p:cNvPr id="23" name="Shape 21"/>
          <p:cNvSpPr/>
          <p:nvPr/>
        </p:nvSpPr>
        <p:spPr>
          <a:xfrm>
            <a:off x="9372600" y="1783080"/>
            <a:ext cx="155448" cy="365760"/>
          </a:xfrm>
          <a:prstGeom prst="rightArrow">
            <a:avLst/>
          </a:prstGeom>
          <a:solidFill>
            <a:schemeClr val="accent1"/>
          </a:solidFill>
          <a:ln w="12700">
            <a:solidFill>
              <a:schemeClr val="accent1"/>
            </a:solidFill>
            <a:prstDash val="solid"/>
          </a:ln>
        </p:spPr>
        <p:txBody>
          <a:bodyPr/>
          <a:lstStyle/>
          <a:p>
            <a:endParaRPr lang="en-IN"/>
          </a:p>
        </p:txBody>
      </p:sp>
      <p:sp>
        <p:nvSpPr>
          <p:cNvPr id="24" name="Shape 22"/>
          <p:cNvSpPr/>
          <p:nvPr/>
        </p:nvSpPr>
        <p:spPr>
          <a:xfrm>
            <a:off x="9546336" y="1508760"/>
            <a:ext cx="2057400" cy="914400"/>
          </a:xfrm>
          <a:prstGeom prst="rect">
            <a:avLst/>
          </a:prstGeom>
          <a:solidFill>
            <a:schemeClr val="accent1"/>
          </a:solidFill>
          <a:ln w="12700">
            <a:solidFill>
              <a:schemeClr val="accent1"/>
            </a:solidFill>
            <a:prstDash val="solid"/>
          </a:ln>
        </p:spPr>
        <p:txBody>
          <a:bodyPr/>
          <a:lstStyle/>
          <a:p>
            <a:endParaRPr lang="en-IN"/>
          </a:p>
        </p:txBody>
      </p:sp>
      <p:sp>
        <p:nvSpPr>
          <p:cNvPr id="25" name="Text 23"/>
          <p:cNvSpPr txBox="1"/>
          <p:nvPr/>
        </p:nvSpPr>
        <p:spPr>
          <a:xfrm>
            <a:off x="9592056" y="1508760"/>
            <a:ext cx="1965960" cy="914400"/>
          </a:xfrm>
          <a:prstGeom prst="rect">
            <a:avLst/>
          </a:prstGeom>
          <a:noFill/>
          <a:ln/>
        </p:spPr>
        <p:txBody>
          <a:bodyPr wrap="square" lIns="0" tIns="0" rIns="0" bIns="0" rtlCol="0" anchor="ctr"/>
          <a:lstStyle/>
          <a:p>
            <a:pPr marL="0" indent="0" algn="ctr">
              <a:buNone/>
            </a:pPr>
            <a:r>
              <a:rPr lang="en-US" sz="1800" b="1" dirty="0">
                <a:solidFill>
                  <a:schemeClr val="bg1"/>
                </a:solidFill>
                <a:latin typeface="Arial" pitchFamily="34" charset="0"/>
                <a:ea typeface="Arial" pitchFamily="34" charset="-122"/>
                <a:cs typeface="Arial" pitchFamily="34" charset="-120"/>
              </a:rPr>
              <a:t>Maintenance</a:t>
            </a:r>
            <a:endParaRPr lang="en-US" sz="1800" dirty="0"/>
          </a:p>
        </p:txBody>
      </p:sp>
      <p:sp>
        <p:nvSpPr>
          <p:cNvPr id="26" name="Shape 24"/>
          <p:cNvSpPr/>
          <p:nvPr/>
        </p:nvSpPr>
        <p:spPr>
          <a:xfrm>
            <a:off x="9546336" y="2560320"/>
            <a:ext cx="2057400" cy="1371600"/>
          </a:xfrm>
          <a:prstGeom prst="rect">
            <a:avLst/>
          </a:prstGeom>
          <a:solidFill>
            <a:schemeClr val="bg1"/>
          </a:solidFill>
          <a:ln w="9525">
            <a:solidFill>
              <a:schemeClr val="accent1"/>
            </a:solidFill>
            <a:prstDash val="solid"/>
          </a:ln>
        </p:spPr>
        <p:txBody>
          <a:bodyPr/>
          <a:lstStyle/>
          <a:p>
            <a:endParaRPr lang="en-IN"/>
          </a:p>
        </p:txBody>
      </p:sp>
      <p:sp>
        <p:nvSpPr>
          <p:cNvPr id="27" name="Text 25"/>
          <p:cNvSpPr txBox="1"/>
          <p:nvPr/>
        </p:nvSpPr>
        <p:spPr>
          <a:xfrm>
            <a:off x="9637776" y="2560320"/>
            <a:ext cx="1874520" cy="1371600"/>
          </a:xfrm>
          <a:prstGeom prst="rect">
            <a:avLst/>
          </a:prstGeom>
          <a:noFill/>
          <a:ln/>
        </p:spPr>
        <p:txBody>
          <a:bodyPr wrap="square" lIns="0" tIns="0" rIns="0" bIns="0" rtlCol="0" anchor="ctr"/>
          <a:lstStyle/>
          <a:p>
            <a:pPr marL="0" indent="0" algn="ctr">
              <a:buNone/>
            </a:pPr>
            <a:r>
              <a:rPr lang="en-US" sz="1800" dirty="0">
                <a:solidFill>
                  <a:schemeClr val="tx1"/>
                </a:solidFill>
                <a:latin typeface="Arial" pitchFamily="34" charset="0"/>
                <a:ea typeface="Arial" pitchFamily="34" charset="-122"/>
                <a:cs typeface="Arial" pitchFamily="34" charset="-120"/>
              </a:rPr>
              <a:t>Weeks 7-8 and beyond</a:t>
            </a:r>
            <a:endParaRPr lang="en-US" sz="1800" dirty="0"/>
          </a:p>
        </p:txBody>
      </p:sp>
      <p:sp>
        <p:nvSpPr>
          <p:cNvPr id="28" name="Shape 26"/>
          <p:cNvSpPr/>
          <p:nvPr/>
        </p:nvSpPr>
        <p:spPr>
          <a:xfrm>
            <a:off x="548640" y="4114800"/>
            <a:ext cx="11064240" cy="1005840"/>
          </a:xfrm>
          <a:prstGeom prst="rect">
            <a:avLst/>
          </a:prstGeom>
          <a:solidFill>
            <a:schemeClr val="accent3">
              <a:alpha val="12000"/>
            </a:schemeClr>
          </a:solidFill>
          <a:ln w="12700">
            <a:solidFill>
              <a:schemeClr val="accent3"/>
            </a:solidFill>
            <a:prstDash val="solid"/>
          </a:ln>
        </p:spPr>
        <p:txBody>
          <a:bodyPr/>
          <a:lstStyle/>
          <a:p>
            <a:endParaRPr lang="en-IN"/>
          </a:p>
        </p:txBody>
      </p:sp>
      <p:sp>
        <p:nvSpPr>
          <p:cNvPr id="29" name="Text 27"/>
          <p:cNvSpPr txBox="1"/>
          <p:nvPr/>
        </p:nvSpPr>
        <p:spPr>
          <a:xfrm>
            <a:off x="731520" y="4114800"/>
            <a:ext cx="10698480" cy="1005840"/>
          </a:xfrm>
          <a:prstGeom prst="rect">
            <a:avLst/>
          </a:prstGeom>
          <a:noFill/>
          <a:ln/>
        </p:spPr>
        <p:txBody>
          <a:bodyPr wrap="square" lIns="0" tIns="0" rIns="0" bIns="0" rtlCol="0" anchor="ctr"/>
          <a:lstStyle/>
          <a:p>
            <a:pPr marL="0" indent="0">
              <a:lnSpc>
                <a:spcPct val="150000"/>
              </a:lnSpc>
              <a:buNone/>
            </a:pPr>
            <a:r>
              <a:rPr lang="en-US" sz="1800" b="1" dirty="0">
                <a:solidFill>
                  <a:schemeClr val="tx1"/>
                </a:solidFill>
                <a:latin typeface="Arial" pitchFamily="34" charset="0"/>
                <a:ea typeface="Arial" pitchFamily="34" charset="-122"/>
                <a:cs typeface="Arial" pitchFamily="34" charset="-120"/>
              </a:rPr>
              <a:t>Relapse is part of change: </a:t>
            </a:r>
            <a:r>
              <a:rPr lang="en-US" sz="1800" dirty="0">
                <a:solidFill>
                  <a:schemeClr val="tx1"/>
                </a:solidFill>
                <a:latin typeface="Arial" pitchFamily="34" charset="0"/>
                <a:ea typeface="Arial" pitchFamily="34" charset="-122"/>
                <a:cs typeface="Arial" pitchFamily="34" charset="-120"/>
              </a:rPr>
              <a:t>re-enter at preparation with a new plan.</a:t>
            </a:r>
            <a:endParaRPr lang="en-US" sz="1800" dirty="0"/>
          </a:p>
        </p:txBody>
      </p:sp>
      <p:sp>
        <p:nvSpPr>
          <p:cNvPr id="30" name="Shape 28"/>
          <p:cNvSpPr/>
          <p:nvPr/>
        </p:nvSpPr>
        <p:spPr>
          <a:xfrm>
            <a:off x="548640" y="5303520"/>
            <a:ext cx="11064240" cy="1005840"/>
          </a:xfrm>
          <a:prstGeom prst="rect">
            <a:avLst/>
          </a:prstGeom>
          <a:solidFill>
            <a:schemeClr val="accent6">
              <a:lumMod val="40000"/>
              <a:lumOff val="60000"/>
              <a:alpha val="10000"/>
            </a:schemeClr>
          </a:solidFill>
          <a:ln w="12700">
            <a:solidFill>
              <a:schemeClr val="accent6">
                <a:lumMod val="75000"/>
              </a:schemeClr>
            </a:solidFill>
            <a:prstDash val="solid"/>
          </a:ln>
        </p:spPr>
        <p:txBody>
          <a:bodyPr/>
          <a:lstStyle/>
          <a:p>
            <a:endParaRPr lang="en-IN"/>
          </a:p>
        </p:txBody>
      </p:sp>
      <p:sp>
        <p:nvSpPr>
          <p:cNvPr id="31" name="Text 29"/>
          <p:cNvSpPr txBox="1"/>
          <p:nvPr/>
        </p:nvSpPr>
        <p:spPr>
          <a:xfrm>
            <a:off x="731520" y="5303520"/>
            <a:ext cx="10698480" cy="1005840"/>
          </a:xfrm>
          <a:prstGeom prst="rect">
            <a:avLst/>
          </a:prstGeom>
          <a:noFill/>
          <a:ln/>
        </p:spPr>
        <p:txBody>
          <a:bodyPr wrap="square" lIns="0" tIns="0" rIns="0" bIns="0" rtlCol="0" anchor="ctr"/>
          <a:lstStyle/>
          <a:p>
            <a:pPr marL="0" indent="0">
              <a:lnSpc>
                <a:spcPct val="150000"/>
              </a:lnSpc>
              <a:buNone/>
            </a:pPr>
            <a:r>
              <a:rPr lang="en-US" sz="1800" b="1" dirty="0">
                <a:solidFill>
                  <a:schemeClr val="tx1"/>
                </a:solidFill>
                <a:latin typeface="Arial" pitchFamily="34" charset="0"/>
                <a:ea typeface="Arial" pitchFamily="34" charset="-122"/>
                <a:cs typeface="Arial" pitchFamily="34" charset="-120"/>
              </a:rPr>
              <a:t>Critical note: </a:t>
            </a:r>
            <a:r>
              <a:rPr lang="en-US" sz="1800" dirty="0">
                <a:solidFill>
                  <a:schemeClr val="tx1"/>
                </a:solidFill>
                <a:latin typeface="Arial" pitchFamily="34" charset="0"/>
                <a:ea typeface="Arial" pitchFamily="34" charset="-122"/>
                <a:cs typeface="Arial" pitchFamily="34" charset="-120"/>
              </a:rPr>
              <a:t>The matching of support to stage did not clearly increase quit rates (Cahill, Lancaster and Green 2010), thus everyone receives full support.</a:t>
            </a:r>
            <a:endParaRPr lang="en-US" sz="1800" dirty="0"/>
          </a:p>
        </p:txBody>
      </p:sp>
    </p:spTree>
    <p:extLst>
      <p:ext uri="{BB962C8B-B14F-4D97-AF65-F5344CB8AC3E}">
        <p14:creationId xmlns:p14="http://schemas.microsoft.com/office/powerpoint/2010/main" val="370546005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C1FF3F9B-8D9F-884A-9E8F-220C3D0CF89E}"/>
              </a:ext>
            </a:extLst>
          </p:cNvPr>
          <p:cNvSpPr/>
          <p:nvPr/>
        </p:nvSpPr>
        <p:spPr>
          <a:xfrm>
            <a:off x="0" y="0"/>
            <a:ext cx="12192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prstGeom prst="rect">
            <a:avLst/>
          </a:prstGeom>
          <a:noFill/>
          <a:ln/>
        </p:spPr>
        <p:txBody>
          <a:bodyPr wrap="square" lIns="0" tIns="0" rIns="0" bIns="0" rtlCol="0" anchor="ctr"/>
          <a:lstStyle/>
          <a:p>
            <a:pPr marL="0" indent="0" algn="l">
              <a:buNone/>
            </a:pPr>
            <a:r>
              <a:rPr lang="en-US" sz="3200" b="1" dirty="0">
                <a:solidFill>
                  <a:schemeClr val="tx1"/>
                </a:solidFill>
              </a:rPr>
              <a:t>Solutions to Individual </a:t>
            </a:r>
            <a:r>
              <a:rPr lang="en-US" dirty="0">
                <a:solidFill>
                  <a:schemeClr val="tx1"/>
                </a:solidFill>
              </a:rPr>
              <a:t>C</a:t>
            </a:r>
            <a:r>
              <a:rPr lang="en-US" sz="3200" b="1" dirty="0">
                <a:solidFill>
                  <a:schemeClr val="tx1"/>
                </a:solidFill>
              </a:rPr>
              <a:t>hallenges</a:t>
            </a:r>
            <a:endParaRPr lang="en-US" sz="3200" dirty="0">
              <a:solidFill>
                <a:schemeClr val="tx1"/>
              </a:solidFill>
            </a:endParaRPr>
          </a:p>
        </p:txBody>
      </p:sp>
      <p:sp>
        <p:nvSpPr>
          <p:cNvPr id="3" name="Row 1"/>
          <p:cNvSpPr/>
          <p:nvPr/>
        </p:nvSpPr>
        <p:spPr>
          <a:xfrm>
            <a:off x="548640" y="1280160"/>
            <a:ext cx="11064240" cy="868680"/>
          </a:xfrm>
          <a:prstGeom prst="rect">
            <a:avLst/>
          </a:prstGeom>
          <a:solidFill>
            <a:schemeClr val="bg1"/>
          </a:solidFill>
          <a:ln w="9525">
            <a:solidFill>
              <a:schemeClr val="accent6">
                <a:lumMod val="75000"/>
              </a:schemeClr>
            </a:solidFill>
            <a:prstDash val="solid"/>
          </a:ln>
        </p:spPr>
        <p:txBody>
          <a:bodyPr/>
          <a:lstStyle/>
          <a:p>
            <a:endParaRPr lang="en-IN"/>
          </a:p>
        </p:txBody>
      </p:sp>
      <p:sp>
        <p:nvSpPr>
          <p:cNvPr id="4" name="Shape 2"/>
          <p:cNvSpPr/>
          <p:nvPr/>
        </p:nvSpPr>
        <p:spPr>
          <a:xfrm>
            <a:off x="731520" y="1440180"/>
            <a:ext cx="548640" cy="548640"/>
          </a:xfrm>
          <a:prstGeom prst="ellipse">
            <a:avLst/>
          </a:prstGeom>
          <a:solidFill>
            <a:schemeClr val="accent3"/>
          </a:solidFill>
          <a:ln w="12700">
            <a:solidFill>
              <a:schemeClr val="accent3"/>
            </a:solidFill>
            <a:prstDash val="solid"/>
          </a:ln>
        </p:spPr>
        <p:txBody>
          <a:bodyPr/>
          <a:lstStyle/>
          <a:p>
            <a:endParaRPr lang="en-IN"/>
          </a:p>
        </p:txBody>
      </p:sp>
      <p:pic>
        <p:nvPicPr>
          <p:cNvPr id="5" name="Image 0" descr="preencoded.png"/>
          <p:cNvPicPr>
            <a:picLocks noChangeAspect="1"/>
          </p:cNvPicPr>
          <p:nvPr/>
        </p:nvPicPr>
        <p:blipFill>
          <a:blip r:embed="rId3"/>
          <a:stretch>
            <a:fillRect/>
          </a:stretch>
        </p:blipFill>
        <p:spPr>
          <a:xfrm>
            <a:off x="868680" y="1577340"/>
            <a:ext cx="274320" cy="274320"/>
          </a:xfrm>
          <a:prstGeom prst="rect">
            <a:avLst/>
          </a:prstGeom>
        </p:spPr>
      </p:pic>
      <p:sp>
        <p:nvSpPr>
          <p:cNvPr id="6" name="Text 3"/>
          <p:cNvSpPr txBox="1"/>
          <p:nvPr/>
        </p:nvSpPr>
        <p:spPr>
          <a:xfrm>
            <a:off x="1508760" y="1280160"/>
            <a:ext cx="3017520" cy="868680"/>
          </a:xfrm>
          <a:prstGeom prst="rect">
            <a:avLst/>
          </a:prstGeom>
          <a:noFill/>
          <a:ln/>
        </p:spPr>
        <p:txBody>
          <a:bodyPr wrap="square" lIns="0" tIns="0" rIns="0" bIns="0" rtlCol="0" anchor="ctr"/>
          <a:lstStyle/>
          <a:p>
            <a:pPr marL="0" indent="0">
              <a:buNone/>
            </a:pPr>
            <a:r>
              <a:rPr lang="en-US" sz="1800" b="1" dirty="0"/>
              <a:t>Nicotine withdrawal and cravings</a:t>
            </a:r>
            <a:endParaRPr lang="en-US" sz="1800" dirty="0"/>
          </a:p>
        </p:txBody>
      </p:sp>
      <p:sp>
        <p:nvSpPr>
          <p:cNvPr id="7" name="Text 4"/>
          <p:cNvSpPr txBox="1"/>
          <p:nvPr/>
        </p:nvSpPr>
        <p:spPr>
          <a:xfrm>
            <a:off x="4663440" y="1280160"/>
            <a:ext cx="6766560" cy="868680"/>
          </a:xfrm>
          <a:prstGeom prst="rect">
            <a:avLst/>
          </a:prstGeom>
          <a:noFill/>
          <a:ln/>
        </p:spPr>
        <p:txBody>
          <a:bodyPr wrap="square" lIns="0" tIns="0" rIns="0" bIns="0" rtlCol="0" anchor="ctr"/>
          <a:lstStyle/>
          <a:p>
            <a:pPr marL="0" indent="0">
              <a:buNone/>
            </a:pPr>
            <a:r>
              <a:rPr lang="en-US" sz="1800" dirty="0">
                <a:solidFill>
                  <a:schemeClr val="tx1"/>
                </a:solidFill>
              </a:rPr>
              <a:t>Combination NRT or varenicline via NHS referral</a:t>
            </a:r>
            <a:endParaRPr lang="en-US" sz="1800" dirty="0"/>
          </a:p>
        </p:txBody>
      </p:sp>
      <p:sp>
        <p:nvSpPr>
          <p:cNvPr id="8" name="Row 2"/>
          <p:cNvSpPr/>
          <p:nvPr/>
        </p:nvSpPr>
        <p:spPr>
          <a:xfrm>
            <a:off x="548640" y="2286000"/>
            <a:ext cx="11064240" cy="868680"/>
          </a:xfrm>
          <a:prstGeom prst="rect">
            <a:avLst/>
          </a:prstGeom>
          <a:solidFill>
            <a:schemeClr val="bg1"/>
          </a:solidFill>
          <a:ln w="9525">
            <a:solidFill>
              <a:schemeClr val="accent6">
                <a:lumMod val="75000"/>
              </a:schemeClr>
            </a:solidFill>
            <a:prstDash val="solid"/>
          </a:ln>
        </p:spPr>
        <p:txBody>
          <a:bodyPr/>
          <a:lstStyle/>
          <a:p>
            <a:endParaRPr lang="en-IN"/>
          </a:p>
        </p:txBody>
      </p:sp>
      <p:sp>
        <p:nvSpPr>
          <p:cNvPr id="9" name="Shape 6"/>
          <p:cNvSpPr/>
          <p:nvPr/>
        </p:nvSpPr>
        <p:spPr>
          <a:xfrm>
            <a:off x="731520" y="2446020"/>
            <a:ext cx="548640" cy="548640"/>
          </a:xfrm>
          <a:prstGeom prst="ellipse">
            <a:avLst/>
          </a:prstGeom>
          <a:solidFill>
            <a:schemeClr val="accent4"/>
          </a:solidFill>
          <a:ln w="12700">
            <a:solidFill>
              <a:schemeClr val="accent4"/>
            </a:solidFill>
            <a:prstDash val="solid"/>
          </a:ln>
        </p:spPr>
        <p:txBody>
          <a:bodyPr/>
          <a:lstStyle/>
          <a:p>
            <a:endParaRPr lang="en-IN"/>
          </a:p>
        </p:txBody>
      </p:sp>
      <p:pic>
        <p:nvPicPr>
          <p:cNvPr id="10" name="Image 1" descr="preencoded.png"/>
          <p:cNvPicPr>
            <a:picLocks noChangeAspect="1"/>
          </p:cNvPicPr>
          <p:nvPr/>
        </p:nvPicPr>
        <p:blipFill>
          <a:blip r:embed="rId4"/>
          <a:stretch>
            <a:fillRect/>
          </a:stretch>
        </p:blipFill>
        <p:spPr>
          <a:xfrm>
            <a:off x="868680" y="2583180"/>
            <a:ext cx="274320" cy="274320"/>
          </a:xfrm>
          <a:prstGeom prst="rect">
            <a:avLst/>
          </a:prstGeom>
        </p:spPr>
      </p:pic>
      <p:sp>
        <p:nvSpPr>
          <p:cNvPr id="11" name="Text 7"/>
          <p:cNvSpPr txBox="1"/>
          <p:nvPr/>
        </p:nvSpPr>
        <p:spPr>
          <a:xfrm>
            <a:off x="1508760" y="2286000"/>
            <a:ext cx="3017520" cy="868680"/>
          </a:xfrm>
          <a:prstGeom prst="rect">
            <a:avLst/>
          </a:prstGeom>
          <a:noFill/>
          <a:ln/>
        </p:spPr>
        <p:txBody>
          <a:bodyPr wrap="square" lIns="0" tIns="0" rIns="0" bIns="0" rtlCol="0" anchor="ctr"/>
          <a:lstStyle/>
          <a:p>
            <a:pPr marL="0" indent="0">
              <a:buNone/>
            </a:pPr>
            <a:r>
              <a:rPr lang="en-US" sz="1800" b="1" dirty="0"/>
              <a:t>Social and nightlife triggers</a:t>
            </a:r>
            <a:endParaRPr lang="en-US" sz="1800" dirty="0"/>
          </a:p>
        </p:txBody>
      </p:sp>
      <p:sp>
        <p:nvSpPr>
          <p:cNvPr id="12" name="Text 8"/>
          <p:cNvSpPr txBox="1"/>
          <p:nvPr/>
        </p:nvSpPr>
        <p:spPr>
          <a:xfrm>
            <a:off x="4663440" y="2286000"/>
            <a:ext cx="6766560" cy="868680"/>
          </a:xfrm>
          <a:prstGeom prst="rect">
            <a:avLst/>
          </a:prstGeom>
          <a:noFill/>
          <a:ln/>
        </p:spPr>
        <p:txBody>
          <a:bodyPr wrap="square" lIns="0" tIns="0" rIns="0" bIns="0" rtlCol="0" anchor="ctr"/>
          <a:lstStyle/>
          <a:p>
            <a:pPr marL="0" indent="0">
              <a:buNone/>
            </a:pPr>
            <a:r>
              <a:rPr lang="en-US" sz="1800" dirty="0">
                <a:solidFill>
                  <a:schemeClr val="tx1"/>
                </a:solidFill>
              </a:rPr>
              <a:t>Peer-support groups, trigger plans and buddy systems.</a:t>
            </a:r>
            <a:endParaRPr lang="en-US" sz="1800" dirty="0"/>
          </a:p>
        </p:txBody>
      </p:sp>
      <p:sp>
        <p:nvSpPr>
          <p:cNvPr id="13" name="Row 3"/>
          <p:cNvSpPr/>
          <p:nvPr/>
        </p:nvSpPr>
        <p:spPr>
          <a:xfrm>
            <a:off x="548640" y="3291840"/>
            <a:ext cx="11064240" cy="868680"/>
          </a:xfrm>
          <a:prstGeom prst="rect">
            <a:avLst/>
          </a:prstGeom>
          <a:solidFill>
            <a:schemeClr val="bg1"/>
          </a:solidFill>
          <a:ln w="9525">
            <a:solidFill>
              <a:schemeClr val="accent6">
                <a:lumMod val="75000"/>
              </a:schemeClr>
            </a:solidFill>
            <a:prstDash val="solid"/>
          </a:ln>
        </p:spPr>
        <p:txBody>
          <a:bodyPr/>
          <a:lstStyle/>
          <a:p>
            <a:endParaRPr lang="en-IN"/>
          </a:p>
        </p:txBody>
      </p:sp>
      <p:sp>
        <p:nvSpPr>
          <p:cNvPr id="14" name="Shape 10"/>
          <p:cNvSpPr/>
          <p:nvPr/>
        </p:nvSpPr>
        <p:spPr>
          <a:xfrm>
            <a:off x="731520" y="3451860"/>
            <a:ext cx="548640" cy="548640"/>
          </a:xfrm>
          <a:prstGeom prst="ellipse">
            <a:avLst/>
          </a:prstGeom>
          <a:solidFill>
            <a:schemeClr val="accent1"/>
          </a:solidFill>
          <a:ln w="12700">
            <a:solidFill>
              <a:schemeClr val="accent1"/>
            </a:solidFill>
            <a:prstDash val="solid"/>
          </a:ln>
        </p:spPr>
        <p:txBody>
          <a:bodyPr/>
          <a:lstStyle/>
          <a:p>
            <a:endParaRPr lang="en-IN"/>
          </a:p>
        </p:txBody>
      </p:sp>
      <p:pic>
        <p:nvPicPr>
          <p:cNvPr id="15" name="Image 2" descr="preencoded.png"/>
          <p:cNvPicPr>
            <a:picLocks noChangeAspect="1"/>
          </p:cNvPicPr>
          <p:nvPr/>
        </p:nvPicPr>
        <p:blipFill>
          <a:blip r:embed="rId5"/>
          <a:stretch>
            <a:fillRect/>
          </a:stretch>
        </p:blipFill>
        <p:spPr>
          <a:xfrm>
            <a:off x="868680" y="3589020"/>
            <a:ext cx="274320" cy="274320"/>
          </a:xfrm>
          <a:prstGeom prst="rect">
            <a:avLst/>
          </a:prstGeom>
        </p:spPr>
      </p:pic>
      <p:sp>
        <p:nvSpPr>
          <p:cNvPr id="16" name="Text 11"/>
          <p:cNvSpPr txBox="1"/>
          <p:nvPr/>
        </p:nvSpPr>
        <p:spPr>
          <a:xfrm>
            <a:off x="1508760" y="3291840"/>
            <a:ext cx="3017520" cy="868680"/>
          </a:xfrm>
          <a:prstGeom prst="rect">
            <a:avLst/>
          </a:prstGeom>
          <a:noFill/>
          <a:ln/>
        </p:spPr>
        <p:txBody>
          <a:bodyPr wrap="square" lIns="0" tIns="0" rIns="0" bIns="0" rtlCol="0" anchor="ctr"/>
          <a:lstStyle/>
          <a:p>
            <a:pPr marL="0" indent="0">
              <a:buNone/>
            </a:pPr>
            <a:r>
              <a:rPr lang="en-US" sz="1800" b="1" dirty="0"/>
              <a:t>Busy work and commuting</a:t>
            </a:r>
            <a:endParaRPr lang="en-US" sz="1800" dirty="0"/>
          </a:p>
        </p:txBody>
      </p:sp>
      <p:sp>
        <p:nvSpPr>
          <p:cNvPr id="17" name="Text 12"/>
          <p:cNvSpPr txBox="1"/>
          <p:nvPr/>
        </p:nvSpPr>
        <p:spPr>
          <a:xfrm>
            <a:off x="4663440" y="3291840"/>
            <a:ext cx="6766560" cy="868680"/>
          </a:xfrm>
          <a:prstGeom prst="rect">
            <a:avLst/>
          </a:prstGeom>
          <a:noFill/>
          <a:ln/>
        </p:spPr>
        <p:txBody>
          <a:bodyPr wrap="square" lIns="0" tIns="0" rIns="0" bIns="0" rtlCol="0" anchor="ctr"/>
          <a:lstStyle/>
          <a:p>
            <a:pPr marL="0" indent="0">
              <a:buNone/>
            </a:pPr>
            <a:r>
              <a:rPr lang="en-US" sz="1800" dirty="0">
                <a:solidFill>
                  <a:schemeClr val="tx1"/>
                </a:solidFill>
              </a:rPr>
              <a:t>Evening, lunchtime and online sessions; text and app support</a:t>
            </a:r>
            <a:endParaRPr lang="en-US" sz="1800" dirty="0"/>
          </a:p>
        </p:txBody>
      </p:sp>
      <p:sp>
        <p:nvSpPr>
          <p:cNvPr id="18" name="Row 4"/>
          <p:cNvSpPr/>
          <p:nvPr/>
        </p:nvSpPr>
        <p:spPr>
          <a:xfrm>
            <a:off x="548640" y="4297680"/>
            <a:ext cx="11064240" cy="868680"/>
          </a:xfrm>
          <a:prstGeom prst="rect">
            <a:avLst/>
          </a:prstGeom>
          <a:solidFill>
            <a:schemeClr val="bg1"/>
          </a:solidFill>
          <a:ln w="9525">
            <a:solidFill>
              <a:schemeClr val="accent6">
                <a:lumMod val="75000"/>
              </a:schemeClr>
            </a:solidFill>
            <a:prstDash val="solid"/>
          </a:ln>
        </p:spPr>
        <p:txBody>
          <a:bodyPr/>
          <a:lstStyle/>
          <a:p>
            <a:endParaRPr lang="en-IN"/>
          </a:p>
        </p:txBody>
      </p:sp>
      <p:sp>
        <p:nvSpPr>
          <p:cNvPr id="19" name="Shape 14"/>
          <p:cNvSpPr/>
          <p:nvPr/>
        </p:nvSpPr>
        <p:spPr>
          <a:xfrm>
            <a:off x="731520" y="4457700"/>
            <a:ext cx="548640" cy="548640"/>
          </a:xfrm>
          <a:prstGeom prst="ellipse">
            <a:avLst/>
          </a:prstGeom>
          <a:solidFill>
            <a:schemeClr val="bg2">
              <a:lumMod val="10000"/>
            </a:schemeClr>
          </a:solidFill>
          <a:ln w="12700">
            <a:solidFill>
              <a:schemeClr val="bg2">
                <a:lumMod val="10000"/>
              </a:schemeClr>
            </a:solidFill>
            <a:prstDash val="solid"/>
          </a:ln>
        </p:spPr>
        <p:txBody>
          <a:bodyPr/>
          <a:lstStyle/>
          <a:p>
            <a:endParaRPr lang="en-IN"/>
          </a:p>
        </p:txBody>
      </p:sp>
      <p:pic>
        <p:nvPicPr>
          <p:cNvPr id="20" name="Image 3" descr="preencoded.png"/>
          <p:cNvPicPr>
            <a:picLocks noChangeAspect="1"/>
          </p:cNvPicPr>
          <p:nvPr/>
        </p:nvPicPr>
        <p:blipFill>
          <a:blip r:embed="rId6"/>
          <a:stretch>
            <a:fillRect/>
          </a:stretch>
        </p:blipFill>
        <p:spPr>
          <a:xfrm>
            <a:off x="868680" y="4594860"/>
            <a:ext cx="274320" cy="274320"/>
          </a:xfrm>
          <a:prstGeom prst="rect">
            <a:avLst/>
          </a:prstGeom>
        </p:spPr>
      </p:pic>
      <p:sp>
        <p:nvSpPr>
          <p:cNvPr id="21" name="Text 15"/>
          <p:cNvSpPr txBox="1"/>
          <p:nvPr/>
        </p:nvSpPr>
        <p:spPr>
          <a:xfrm>
            <a:off x="1508760" y="4297680"/>
            <a:ext cx="3017520" cy="868680"/>
          </a:xfrm>
          <a:prstGeom prst="rect">
            <a:avLst/>
          </a:prstGeom>
          <a:noFill/>
          <a:ln/>
        </p:spPr>
        <p:txBody>
          <a:bodyPr wrap="square" lIns="0" tIns="0" rIns="0" bIns="0" rtlCol="0" anchor="ctr"/>
          <a:lstStyle/>
          <a:p>
            <a:pPr marL="0" indent="0">
              <a:buNone/>
            </a:pPr>
            <a:r>
              <a:rPr lang="en-US" sz="1800" b="1" dirty="0"/>
              <a:t>Low confidence</a:t>
            </a:r>
            <a:endParaRPr lang="en-US" sz="1800" dirty="0"/>
          </a:p>
        </p:txBody>
      </p:sp>
      <p:sp>
        <p:nvSpPr>
          <p:cNvPr id="22" name="Text 16"/>
          <p:cNvSpPr txBox="1"/>
          <p:nvPr/>
        </p:nvSpPr>
        <p:spPr>
          <a:xfrm>
            <a:off x="4663440" y="4297680"/>
            <a:ext cx="6766560" cy="868680"/>
          </a:xfrm>
          <a:prstGeom prst="rect">
            <a:avLst/>
          </a:prstGeom>
          <a:noFill/>
          <a:ln/>
        </p:spPr>
        <p:txBody>
          <a:bodyPr wrap="square" lIns="0" tIns="0" rIns="0" bIns="0" rtlCol="0" anchor="ctr"/>
          <a:lstStyle/>
          <a:p>
            <a:pPr marL="0" indent="0">
              <a:buNone/>
            </a:pPr>
            <a:r>
              <a:rPr lang="en-US" sz="1800" dirty="0">
                <a:solidFill>
                  <a:schemeClr val="tx1"/>
                </a:solidFill>
              </a:rPr>
              <a:t>Goal-setting, CO feedback and relapse planning</a:t>
            </a:r>
            <a:endParaRPr lang="en-US" sz="1800" dirty="0"/>
          </a:p>
        </p:txBody>
      </p:sp>
      <p:sp>
        <p:nvSpPr>
          <p:cNvPr id="23" name="Row 5"/>
          <p:cNvSpPr/>
          <p:nvPr/>
        </p:nvSpPr>
        <p:spPr>
          <a:xfrm>
            <a:off x="548640" y="5303520"/>
            <a:ext cx="11064240" cy="868680"/>
          </a:xfrm>
          <a:prstGeom prst="rect">
            <a:avLst/>
          </a:prstGeom>
          <a:solidFill>
            <a:schemeClr val="bg1"/>
          </a:solidFill>
          <a:ln w="9525">
            <a:solidFill>
              <a:schemeClr val="accent6">
                <a:lumMod val="75000"/>
              </a:schemeClr>
            </a:solidFill>
            <a:prstDash val="solid"/>
          </a:ln>
        </p:spPr>
        <p:txBody>
          <a:bodyPr/>
          <a:lstStyle/>
          <a:p>
            <a:endParaRPr lang="en-IN"/>
          </a:p>
        </p:txBody>
      </p:sp>
      <p:sp>
        <p:nvSpPr>
          <p:cNvPr id="24" name="Shape 18"/>
          <p:cNvSpPr/>
          <p:nvPr/>
        </p:nvSpPr>
        <p:spPr>
          <a:xfrm>
            <a:off x="731520" y="5463540"/>
            <a:ext cx="548640" cy="548640"/>
          </a:xfrm>
          <a:prstGeom prst="ellipse">
            <a:avLst/>
          </a:prstGeom>
          <a:solidFill>
            <a:schemeClr val="tx2"/>
          </a:solidFill>
          <a:ln w="12700">
            <a:solidFill>
              <a:schemeClr val="tx2"/>
            </a:solidFill>
            <a:prstDash val="solid"/>
          </a:ln>
        </p:spPr>
        <p:txBody>
          <a:bodyPr/>
          <a:lstStyle/>
          <a:p>
            <a:endParaRPr lang="en-IN"/>
          </a:p>
        </p:txBody>
      </p:sp>
      <p:sp>
        <p:nvSpPr>
          <p:cNvPr id="26" name="Text 19"/>
          <p:cNvSpPr txBox="1"/>
          <p:nvPr/>
        </p:nvSpPr>
        <p:spPr>
          <a:xfrm>
            <a:off x="1508760" y="5303520"/>
            <a:ext cx="3017520" cy="868680"/>
          </a:xfrm>
          <a:prstGeom prst="rect">
            <a:avLst/>
          </a:prstGeom>
          <a:noFill/>
          <a:ln/>
        </p:spPr>
        <p:txBody>
          <a:bodyPr wrap="square" lIns="0" tIns="0" rIns="0" bIns="0" rtlCol="0" anchor="ctr"/>
          <a:lstStyle/>
          <a:p>
            <a:pPr marL="0" indent="0">
              <a:buNone/>
            </a:pPr>
            <a:r>
              <a:rPr lang="en-US" sz="1800" b="1" dirty="0"/>
              <a:t>Cost, access and inequality</a:t>
            </a:r>
          </a:p>
        </p:txBody>
      </p:sp>
      <p:sp>
        <p:nvSpPr>
          <p:cNvPr id="27" name="Text 20"/>
          <p:cNvSpPr txBox="1"/>
          <p:nvPr/>
        </p:nvSpPr>
        <p:spPr>
          <a:xfrm>
            <a:off x="4663440" y="5303520"/>
            <a:ext cx="6766560" cy="868680"/>
          </a:xfrm>
          <a:prstGeom prst="rect">
            <a:avLst/>
          </a:prstGeom>
          <a:noFill/>
          <a:ln/>
        </p:spPr>
        <p:txBody>
          <a:bodyPr wrap="square" lIns="0" tIns="0" rIns="0" bIns="0" rtlCol="0" anchor="ctr"/>
          <a:lstStyle/>
          <a:p>
            <a:pPr marL="0" indent="0">
              <a:buNone/>
            </a:pPr>
            <a:r>
              <a:rPr lang="en-US" sz="1800" dirty="0">
                <a:solidFill>
                  <a:schemeClr val="tx1"/>
                </a:solidFill>
              </a:rPr>
              <a:t>NHS-funded support and targeted outreach (GLA, 2018).</a:t>
            </a:r>
          </a:p>
        </p:txBody>
      </p:sp>
      <p:pic>
        <p:nvPicPr>
          <p:cNvPr id="28" name="Image 4" descr="preencoded.png">
            <a:extLst>
              <a:ext uri="{FF2B5EF4-FFF2-40B4-BE49-F238E27FC236}">
                <a16:creationId xmlns:a16="http://schemas.microsoft.com/office/drawing/2014/main" id="{6D74BD1E-054F-1EE3-3154-33C9AF7A546F}"/>
              </a:ext>
            </a:extLst>
          </p:cNvPr>
          <p:cNvPicPr>
            <a:picLocks noChangeAspect="1"/>
          </p:cNvPicPr>
          <p:nvPr/>
        </p:nvPicPr>
        <p:blipFill>
          <a:blip r:embed="rId7"/>
          <a:stretch>
            <a:fillRect/>
          </a:stretch>
        </p:blipFill>
        <p:spPr>
          <a:xfrm>
            <a:off x="868680" y="5623560"/>
            <a:ext cx="274320" cy="274320"/>
          </a:xfrm>
          <a:prstGeom prst="rect">
            <a:avLst/>
          </a:prstGeom>
        </p:spPr>
      </p:pic>
    </p:spTree>
    <p:extLst>
      <p:ext uri="{BB962C8B-B14F-4D97-AF65-F5344CB8AC3E}">
        <p14:creationId xmlns:p14="http://schemas.microsoft.com/office/powerpoint/2010/main" val="17362732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FC74B917-1012-43E6-1B86-03D8E1B940E0}"/>
              </a:ext>
            </a:extLst>
          </p:cNvPr>
          <p:cNvSpPr/>
          <p:nvPr/>
        </p:nvSpPr>
        <p:spPr>
          <a:xfrm>
            <a:off x="0" y="0"/>
            <a:ext cx="12192000" cy="68580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 0"/>
          <p:cNvSpPr>
            <a:spLocks noGrp="1"/>
          </p:cNvSpPr>
          <p:nvPr>
            <p:ph type="title" idx="100" hasCustomPrompt="1"/>
          </p:nvPr>
        </p:nvSpPr>
        <p:spPr>
          <a:xfrm>
            <a:off x="548640" y="274320"/>
            <a:ext cx="11064240" cy="777240"/>
          </a:xfrm>
          <a:prstGeom prst="rect">
            <a:avLst/>
          </a:prstGeom>
          <a:noFill/>
          <a:ln/>
        </p:spPr>
        <p:txBody>
          <a:bodyPr wrap="square" lIns="0" tIns="0" rIns="0" bIns="0" rtlCol="0" anchor="ctr"/>
          <a:lstStyle/>
          <a:p>
            <a:pPr marL="0" indent="0" algn="l">
              <a:buNone/>
            </a:pPr>
            <a:r>
              <a:rPr lang="en-US" sz="3200" b="1" dirty="0">
                <a:solidFill>
                  <a:schemeClr val="tx2"/>
                </a:solidFill>
              </a:rPr>
              <a:t>Reference list</a:t>
            </a:r>
            <a:endParaRPr lang="en-US" sz="3200" dirty="0"/>
          </a:p>
        </p:txBody>
      </p:sp>
      <p:sp>
        <p:nvSpPr>
          <p:cNvPr id="3" name="Text 1"/>
          <p:cNvSpPr txBox="1"/>
          <p:nvPr/>
        </p:nvSpPr>
        <p:spPr>
          <a:xfrm>
            <a:off x="548640" y="1188720"/>
            <a:ext cx="11064240" cy="4992624"/>
          </a:xfrm>
          <a:prstGeom prst="rect">
            <a:avLst/>
          </a:prstGeom>
          <a:noFill/>
          <a:ln/>
        </p:spPr>
        <p:txBody>
          <a:bodyPr wrap="square" lIns="0" tIns="0" rIns="0" bIns="0" rtlCol="0" anchor="t"/>
          <a:lstStyle/>
          <a:p>
            <a:pPr marL="285750" indent="-285750">
              <a:spcAft>
                <a:spcPts val="600"/>
              </a:spcAft>
              <a:buFont typeface="Arial" panose="020B0604020202020204" pitchFamily="34" charset="0"/>
              <a:buChar char="•"/>
            </a:pPr>
            <a:r>
              <a:rPr lang="en-US" sz="800" dirty="0">
                <a:solidFill>
                  <a:schemeClr val="tx1"/>
                </a:solidFill>
                <a:latin typeface="Arial" pitchFamily="34" charset="0"/>
                <a:ea typeface="Arial" pitchFamily="34" charset="-122"/>
                <a:cs typeface="Arial" pitchFamily="34" charset="-120"/>
              </a:rPr>
              <a:t>Cahill, K., Lancaster, T. and Green, N. (2010) 'Stage-based interventions for smoking cessation', </a:t>
            </a:r>
            <a:r>
              <a:rPr lang="en-US" sz="800" i="1" dirty="0">
                <a:solidFill>
                  <a:schemeClr val="tx1"/>
                </a:solidFill>
                <a:latin typeface="Arial" pitchFamily="34" charset="0"/>
                <a:ea typeface="Arial" pitchFamily="34" charset="-122"/>
                <a:cs typeface="Arial" pitchFamily="34" charset="-120"/>
              </a:rPr>
              <a:t>Cochrane Database of Systematic Reviews</a:t>
            </a:r>
            <a:r>
              <a:rPr lang="en-US" sz="800" dirty="0">
                <a:solidFill>
                  <a:schemeClr val="tx1"/>
                </a:solidFill>
                <a:latin typeface="Arial" pitchFamily="34" charset="0"/>
                <a:ea typeface="Arial" pitchFamily="34" charset="-122"/>
                <a:cs typeface="Arial" pitchFamily="34" charset="-120"/>
              </a:rPr>
              <a:t>, (11), CD004492. Available at: </a:t>
            </a:r>
            <a:r>
              <a:rPr lang="en-US" sz="800" u="sng" dirty="0">
                <a:solidFill>
                  <a:schemeClr val="accent1"/>
                </a:solidFill>
                <a:latin typeface="Arial" pitchFamily="34" charset="0"/>
                <a:ea typeface="Arial" pitchFamily="34" charset="-122"/>
                <a:cs typeface="Arial" pitchFamily="34" charset="-120"/>
                <a:hlinkClick r:id="rId3" tooltip="https://doi.org/10.1002/14651858.CD004492.pub4">
                  <a:extLst>
                    <a:ext uri="{A12FA001-AC4F-418D-AE19-62706E023703}">
                      <ahyp:hlinkClr xmlns:ahyp="http://schemas.microsoft.com/office/drawing/2018/hyperlinkcolor" val="tx"/>
                    </a:ext>
                  </a:extLst>
                </a:hlinkClick>
              </a:rPr>
              <a:t>https://doi.org/10.1002/14651858.CD004492.pub4</a:t>
            </a:r>
            <a:r>
              <a:rPr lang="en-US" sz="800" dirty="0">
                <a:solidFill>
                  <a:schemeClr val="tx1"/>
                </a:solidFill>
                <a:latin typeface="Arial" pitchFamily="34" charset="0"/>
                <a:ea typeface="Arial" pitchFamily="34" charset="-122"/>
                <a:cs typeface="Arial" pitchFamily="34" charset="-120"/>
              </a:rPr>
              <a:t>.</a:t>
            </a:r>
            <a:endParaRPr lang="en-US" sz="800" dirty="0"/>
          </a:p>
          <a:p>
            <a:pPr marL="285750" indent="-285750">
              <a:spcAft>
                <a:spcPts val="600"/>
              </a:spcAft>
              <a:buFont typeface="Arial" panose="020B0604020202020204" pitchFamily="34" charset="0"/>
              <a:buChar char="•"/>
            </a:pPr>
            <a:r>
              <a:rPr lang="en-US" sz="800" dirty="0">
                <a:solidFill>
                  <a:schemeClr val="tx1"/>
                </a:solidFill>
                <a:latin typeface="Arial" pitchFamily="34" charset="0"/>
                <a:ea typeface="Arial" pitchFamily="34" charset="-122"/>
                <a:cs typeface="Arial" pitchFamily="34" charset="-120"/>
              </a:rPr>
              <a:t>Frazer, K. et al. (2016) 'Legislative smoking bans for reducing harms from secondhand smoke exposure, smoking prevalence and tobacco consumption', </a:t>
            </a:r>
            <a:r>
              <a:rPr lang="en-US" sz="800" i="1" dirty="0">
                <a:solidFill>
                  <a:schemeClr val="tx1"/>
                </a:solidFill>
                <a:latin typeface="Arial" pitchFamily="34" charset="0"/>
                <a:ea typeface="Arial" pitchFamily="34" charset="-122"/>
                <a:cs typeface="Arial" pitchFamily="34" charset="-120"/>
              </a:rPr>
              <a:t>Cochrane Database of Systematic Reviews</a:t>
            </a:r>
            <a:r>
              <a:rPr lang="en-US" sz="800" dirty="0">
                <a:solidFill>
                  <a:schemeClr val="tx1"/>
                </a:solidFill>
                <a:latin typeface="Arial" pitchFamily="34" charset="0"/>
                <a:ea typeface="Arial" pitchFamily="34" charset="-122"/>
                <a:cs typeface="Arial" pitchFamily="34" charset="-120"/>
              </a:rPr>
              <a:t>, (2), CD005992. Available at: </a:t>
            </a:r>
            <a:r>
              <a:rPr lang="en-US" sz="800" u="sng" dirty="0">
                <a:solidFill>
                  <a:schemeClr val="accent1"/>
                </a:solidFill>
                <a:latin typeface="Arial" pitchFamily="34" charset="0"/>
                <a:ea typeface="Arial" pitchFamily="34" charset="-122"/>
                <a:cs typeface="Arial" pitchFamily="34" charset="-120"/>
                <a:hlinkClick r:id="rId4" tooltip="https://doi.org/10.1002/14651858.CD005992.pub3">
                  <a:extLst>
                    <a:ext uri="{A12FA001-AC4F-418D-AE19-62706E023703}">
                      <ahyp:hlinkClr xmlns:ahyp="http://schemas.microsoft.com/office/drawing/2018/hyperlinkcolor" val="tx"/>
                    </a:ext>
                  </a:extLst>
                </a:hlinkClick>
              </a:rPr>
              <a:t>https://doi.org/10.1002/14651858.CD005992.pub3</a:t>
            </a:r>
            <a:r>
              <a:rPr lang="en-US" sz="800" u="sng" dirty="0">
                <a:latin typeface="Arial" pitchFamily="34" charset="0"/>
                <a:ea typeface="Arial" pitchFamily="34" charset="-122"/>
                <a:cs typeface="Arial" pitchFamily="34" charset="-120"/>
              </a:rPr>
              <a:t>.</a:t>
            </a:r>
            <a:endParaRPr lang="en-US" sz="800" dirty="0">
              <a:solidFill>
                <a:schemeClr val="tx1"/>
              </a:solidFill>
              <a:latin typeface="Arial" pitchFamily="34" charset="0"/>
              <a:ea typeface="Arial" pitchFamily="34" charset="-122"/>
              <a:cs typeface="Arial" pitchFamily="34" charset="-120"/>
            </a:endParaRPr>
          </a:p>
          <a:p>
            <a:pPr marL="285750" indent="-285750">
              <a:spcAft>
                <a:spcPts val="600"/>
              </a:spcAft>
              <a:buFont typeface="Arial" panose="020B0604020202020204" pitchFamily="34" charset="0"/>
              <a:buChar char="•"/>
            </a:pPr>
            <a:r>
              <a:rPr lang="en-US" sz="800" dirty="0">
                <a:solidFill>
                  <a:schemeClr val="tx1"/>
                </a:solidFill>
                <a:latin typeface="Arial" pitchFamily="34" charset="0"/>
                <a:ea typeface="Arial" pitchFamily="34" charset="-122"/>
                <a:cs typeface="Arial" pitchFamily="34" charset="-120"/>
              </a:rPr>
              <a:t>Greater London Authority (2018) </a:t>
            </a:r>
            <a:r>
              <a:rPr lang="en-US" sz="800" i="1" dirty="0">
                <a:solidFill>
                  <a:schemeClr val="tx1"/>
                </a:solidFill>
                <a:latin typeface="Arial" pitchFamily="34" charset="0"/>
                <a:ea typeface="Arial" pitchFamily="34" charset="-122"/>
                <a:cs typeface="Arial" pitchFamily="34" charset="-120"/>
              </a:rPr>
              <a:t>The London Health Inequalities Strategy</a:t>
            </a:r>
            <a:r>
              <a:rPr lang="en-US" sz="800" dirty="0">
                <a:solidFill>
                  <a:schemeClr val="tx1"/>
                </a:solidFill>
                <a:latin typeface="Arial" pitchFamily="34" charset="0"/>
                <a:ea typeface="Arial" pitchFamily="34" charset="-122"/>
                <a:cs typeface="Arial" pitchFamily="34" charset="-120"/>
              </a:rPr>
              <a:t>. London: GLA. Available at: </a:t>
            </a:r>
            <a:r>
              <a:rPr lang="en-US" sz="800" u="sng" dirty="0">
                <a:solidFill>
                  <a:schemeClr val="accent1"/>
                </a:solidFill>
                <a:latin typeface="Arial" pitchFamily="34" charset="0"/>
                <a:ea typeface="Arial" pitchFamily="34" charset="-122"/>
                <a:cs typeface="Arial" pitchFamily="34" charset="-120"/>
                <a:hlinkClick r:id="rId5" tooltip="https://www.london.gov.uk/media/21670/download">
                  <a:extLst>
                    <a:ext uri="{A12FA001-AC4F-418D-AE19-62706E023703}">
                      <ahyp:hlinkClr xmlns:ahyp="http://schemas.microsoft.com/office/drawing/2018/hyperlinkcolor" val="tx"/>
                    </a:ext>
                  </a:extLst>
                </a:hlinkClick>
              </a:rPr>
              <a:t>https://www.london.gov.uk/media/21670/download</a:t>
            </a:r>
            <a:r>
              <a:rPr lang="en-US" sz="800" u="sng" dirty="0">
                <a:solidFill>
                  <a:schemeClr val="accent1"/>
                </a:solidFill>
                <a:latin typeface="Arial" pitchFamily="34" charset="0"/>
                <a:ea typeface="Arial" pitchFamily="34" charset="-122"/>
                <a:cs typeface="Arial" pitchFamily="34" charset="-120"/>
              </a:rPr>
              <a:t>.</a:t>
            </a:r>
          </a:p>
          <a:p>
            <a:pPr marL="285750" indent="-285750">
              <a:spcAft>
                <a:spcPts val="600"/>
              </a:spcAft>
              <a:buFont typeface="Arial" panose="020B0604020202020204" pitchFamily="34" charset="0"/>
              <a:buChar char="•"/>
            </a:pPr>
            <a:r>
              <a:rPr lang="en-US" sz="800" dirty="0" err="1">
                <a:solidFill>
                  <a:schemeClr val="tx1"/>
                </a:solidFill>
                <a:latin typeface="Arial" pitchFamily="34" charset="0"/>
                <a:ea typeface="Arial" pitchFamily="34" charset="-122"/>
                <a:cs typeface="Arial" pitchFamily="34" charset="-120"/>
              </a:rPr>
              <a:t>Janz</a:t>
            </a:r>
            <a:r>
              <a:rPr lang="en-US" sz="800" dirty="0">
                <a:solidFill>
                  <a:schemeClr val="tx1"/>
                </a:solidFill>
                <a:latin typeface="Arial" pitchFamily="34" charset="0"/>
                <a:ea typeface="Arial" pitchFamily="34" charset="-122"/>
                <a:cs typeface="Arial" pitchFamily="34" charset="-120"/>
              </a:rPr>
              <a:t>, N.K. and Becker, M.H. (1984) 'The Health Belief Model: a decade later', </a:t>
            </a:r>
            <a:r>
              <a:rPr lang="en-US" sz="800" i="1" dirty="0">
                <a:solidFill>
                  <a:schemeClr val="tx1"/>
                </a:solidFill>
                <a:latin typeface="Arial" pitchFamily="34" charset="0"/>
                <a:ea typeface="Arial" pitchFamily="34" charset="-122"/>
                <a:cs typeface="Arial" pitchFamily="34" charset="-120"/>
              </a:rPr>
              <a:t>Health Education Quarterly</a:t>
            </a:r>
            <a:r>
              <a:rPr lang="en-US" sz="800" dirty="0">
                <a:solidFill>
                  <a:schemeClr val="tx1"/>
                </a:solidFill>
                <a:latin typeface="Arial" pitchFamily="34" charset="0"/>
                <a:ea typeface="Arial" pitchFamily="34" charset="-122"/>
                <a:cs typeface="Arial" pitchFamily="34" charset="-120"/>
              </a:rPr>
              <a:t>, 11(1), pp. 1-47. Available at: </a:t>
            </a:r>
            <a:r>
              <a:rPr lang="en-US" sz="800" u="sng" dirty="0">
                <a:solidFill>
                  <a:schemeClr val="accent1"/>
                </a:solidFill>
                <a:latin typeface="Arial" pitchFamily="34" charset="0"/>
                <a:ea typeface="Arial" pitchFamily="34" charset="-122"/>
                <a:cs typeface="Arial" pitchFamily="34" charset="-120"/>
                <a:hlinkClick r:id="rId6" tooltip="https://doi.org/10.1177/109019818401100101">
                  <a:extLst>
                    <a:ext uri="{A12FA001-AC4F-418D-AE19-62706E023703}">
                      <ahyp:hlinkClr xmlns:ahyp="http://schemas.microsoft.com/office/drawing/2018/hyperlinkcolor" val="tx"/>
                    </a:ext>
                  </a:extLst>
                </a:hlinkClick>
              </a:rPr>
              <a:t>https://doi.org/10.1177/109019818401100101</a:t>
            </a:r>
            <a:r>
              <a:rPr lang="en-US" sz="800" dirty="0">
                <a:solidFill>
                  <a:schemeClr val="tx1"/>
                </a:solidFill>
                <a:latin typeface="Arial" pitchFamily="34" charset="0"/>
                <a:ea typeface="Arial" pitchFamily="34" charset="-122"/>
                <a:cs typeface="Arial" pitchFamily="34" charset="-120"/>
              </a:rPr>
              <a:t> (Accessed: 20 October 2026).</a:t>
            </a:r>
            <a:endParaRPr lang="en-US" sz="800" dirty="0"/>
          </a:p>
          <a:p>
            <a:pPr marL="285750" indent="-285750">
              <a:spcAft>
                <a:spcPts val="600"/>
              </a:spcAft>
              <a:buFont typeface="Arial" panose="020B0604020202020204" pitchFamily="34" charset="0"/>
              <a:buChar char="•"/>
            </a:pPr>
            <a:r>
              <a:rPr lang="en-US" sz="800" dirty="0">
                <a:solidFill>
                  <a:schemeClr val="tx1"/>
                </a:solidFill>
                <a:latin typeface="Arial" pitchFamily="34" charset="0"/>
                <a:ea typeface="Arial" pitchFamily="34" charset="-122"/>
                <a:cs typeface="Arial" pitchFamily="34" charset="-120"/>
              </a:rPr>
              <a:t>Jha, P. et al. (2013) '21st-century hazards of smoking and benefits of cessation in the United States', </a:t>
            </a:r>
            <a:r>
              <a:rPr lang="en-US" sz="800" i="1" dirty="0">
                <a:solidFill>
                  <a:schemeClr val="tx1"/>
                </a:solidFill>
                <a:latin typeface="Arial" pitchFamily="34" charset="0"/>
                <a:ea typeface="Arial" pitchFamily="34" charset="-122"/>
                <a:cs typeface="Arial" pitchFamily="34" charset="-120"/>
              </a:rPr>
              <a:t>New England Journal of Medicine</a:t>
            </a:r>
            <a:r>
              <a:rPr lang="en-US" sz="800" dirty="0">
                <a:solidFill>
                  <a:schemeClr val="tx1"/>
                </a:solidFill>
                <a:latin typeface="Arial" pitchFamily="34" charset="0"/>
                <a:ea typeface="Arial" pitchFamily="34" charset="-122"/>
                <a:cs typeface="Arial" pitchFamily="34" charset="-120"/>
              </a:rPr>
              <a:t>, 368(4), pp. 341-350. Available at: </a:t>
            </a:r>
            <a:r>
              <a:rPr lang="en-US" sz="800" u="sng" dirty="0">
                <a:solidFill>
                  <a:schemeClr val="accent1"/>
                </a:solidFill>
                <a:latin typeface="Arial" pitchFamily="34" charset="0"/>
                <a:ea typeface="Arial" pitchFamily="34" charset="-122"/>
                <a:cs typeface="Arial" pitchFamily="34" charset="-120"/>
                <a:hlinkClick r:id="rId7" tooltip="https://doi.org/10.1056/NEJMsa1211128">
                  <a:extLst>
                    <a:ext uri="{A12FA001-AC4F-418D-AE19-62706E023703}">
                      <ahyp:hlinkClr xmlns:ahyp="http://schemas.microsoft.com/office/drawing/2018/hyperlinkcolor" val="tx"/>
                    </a:ext>
                  </a:extLst>
                </a:hlinkClick>
              </a:rPr>
              <a:t>https://doi.org/10.1056/NEJMsa1211128</a:t>
            </a:r>
            <a:r>
              <a:rPr lang="en-US" sz="800" dirty="0">
                <a:solidFill>
                  <a:schemeClr val="tx1"/>
                </a:solidFill>
                <a:latin typeface="Arial" pitchFamily="34" charset="0"/>
                <a:ea typeface="Arial" pitchFamily="34" charset="-122"/>
                <a:cs typeface="Arial" pitchFamily="34" charset="-120"/>
              </a:rPr>
              <a:t> (Accessed: 20 October 2026).</a:t>
            </a:r>
            <a:endParaRPr lang="en-US" sz="800" dirty="0"/>
          </a:p>
          <a:p>
            <a:pPr marL="285750" indent="-285750">
              <a:spcAft>
                <a:spcPts val="600"/>
              </a:spcAft>
              <a:buFont typeface="Arial" panose="020B0604020202020204" pitchFamily="34" charset="0"/>
              <a:buChar char="•"/>
            </a:pPr>
            <a:r>
              <a:rPr lang="en-US" sz="800" dirty="0">
                <a:solidFill>
                  <a:schemeClr val="tx1"/>
                </a:solidFill>
                <a:latin typeface="Arial" pitchFamily="34" charset="0"/>
                <a:ea typeface="Arial" pitchFamily="34" charset="-122"/>
                <a:cs typeface="Arial" pitchFamily="34" charset="-120"/>
              </a:rPr>
              <a:t>National Institute for Health and Care Excellence (2021) </a:t>
            </a:r>
            <a:r>
              <a:rPr lang="en-US" sz="800" i="1" dirty="0">
                <a:solidFill>
                  <a:schemeClr val="tx1"/>
                </a:solidFill>
                <a:latin typeface="Arial" pitchFamily="34" charset="0"/>
                <a:ea typeface="Arial" pitchFamily="34" charset="-122"/>
                <a:cs typeface="Arial" pitchFamily="34" charset="-120"/>
              </a:rPr>
              <a:t>Tobacco: preventing uptake, promoting quitting and treating dependence (NG209)</a:t>
            </a:r>
            <a:r>
              <a:rPr lang="en-US" sz="800" dirty="0">
                <a:solidFill>
                  <a:schemeClr val="tx1"/>
                </a:solidFill>
                <a:latin typeface="Arial" pitchFamily="34" charset="0"/>
                <a:ea typeface="Arial" pitchFamily="34" charset="-122"/>
                <a:cs typeface="Arial" pitchFamily="34" charset="-120"/>
              </a:rPr>
              <a:t>. London: NICE. Available at: </a:t>
            </a:r>
            <a:r>
              <a:rPr lang="en-US" sz="800" u="sng" dirty="0">
                <a:solidFill>
                  <a:schemeClr val="accent1"/>
                </a:solidFill>
                <a:latin typeface="Arial" pitchFamily="34" charset="0"/>
                <a:ea typeface="Arial" pitchFamily="34" charset="-122"/>
                <a:cs typeface="Arial" pitchFamily="34" charset="-120"/>
                <a:hlinkClick r:id="rId8" tooltip="https://www.nice.org.uk/guidance/ng209">
                  <a:extLst>
                    <a:ext uri="{A12FA001-AC4F-418D-AE19-62706E023703}">
                      <ahyp:hlinkClr xmlns:ahyp="http://schemas.microsoft.com/office/drawing/2018/hyperlinkcolor" val="tx"/>
                    </a:ext>
                  </a:extLst>
                </a:hlinkClick>
              </a:rPr>
              <a:t>https://www.nice.org.uk/guidance/ng209</a:t>
            </a:r>
            <a:r>
              <a:rPr lang="en-US" sz="800" u="sng" dirty="0">
                <a:solidFill>
                  <a:schemeClr val="accent1"/>
                </a:solidFill>
                <a:latin typeface="Arial" pitchFamily="34" charset="0"/>
                <a:ea typeface="Arial" pitchFamily="34" charset="-122"/>
                <a:cs typeface="Arial" pitchFamily="34" charset="-120"/>
              </a:rPr>
              <a:t>.</a:t>
            </a:r>
          </a:p>
          <a:p>
            <a:pPr marL="285750" indent="-285750">
              <a:spcAft>
                <a:spcPts val="600"/>
              </a:spcAft>
              <a:buFont typeface="Arial" panose="020B0604020202020204" pitchFamily="34" charset="0"/>
              <a:buChar char="•"/>
            </a:pPr>
            <a:r>
              <a:rPr lang="en-US" sz="800" dirty="0">
                <a:solidFill>
                  <a:schemeClr val="tx1"/>
                </a:solidFill>
                <a:latin typeface="Arial" pitchFamily="34" charset="0"/>
                <a:ea typeface="Arial" pitchFamily="34" charset="-122"/>
                <a:cs typeface="Arial" pitchFamily="34" charset="-120"/>
              </a:rPr>
              <a:t>NHS (2026) </a:t>
            </a:r>
            <a:r>
              <a:rPr lang="en-US" sz="800" i="1" dirty="0">
                <a:solidFill>
                  <a:schemeClr val="tx1"/>
                </a:solidFill>
                <a:latin typeface="Arial" pitchFamily="34" charset="0"/>
                <a:ea typeface="Arial" pitchFamily="34" charset="-122"/>
                <a:cs typeface="Arial" pitchFamily="34" charset="-120"/>
              </a:rPr>
              <a:t>Benefits of quitting smoking</a:t>
            </a:r>
            <a:r>
              <a:rPr lang="en-US" sz="800" dirty="0">
                <a:solidFill>
                  <a:schemeClr val="tx1"/>
                </a:solidFill>
                <a:latin typeface="Arial" pitchFamily="34" charset="0"/>
                <a:ea typeface="Arial" pitchFamily="34" charset="-122"/>
                <a:cs typeface="Arial" pitchFamily="34" charset="-120"/>
              </a:rPr>
              <a:t>. Better Health. Available at: </a:t>
            </a:r>
            <a:r>
              <a:rPr lang="en-US" sz="800" u="sng" dirty="0">
                <a:solidFill>
                  <a:schemeClr val="accent1"/>
                </a:solidFill>
                <a:latin typeface="Arial" pitchFamily="34" charset="0"/>
                <a:ea typeface="Arial" pitchFamily="34" charset="-122"/>
                <a:cs typeface="Arial" pitchFamily="34" charset="-120"/>
                <a:hlinkClick r:id="rId9" tooltip="https://www.nhs.uk/better-health/quit-smoking/why-quit-smoking/benefits-of-quitting-smoking/">
                  <a:extLst>
                    <a:ext uri="{A12FA001-AC4F-418D-AE19-62706E023703}">
                      <ahyp:hlinkClr xmlns:ahyp="http://schemas.microsoft.com/office/drawing/2018/hyperlinkcolor" val="tx"/>
                    </a:ext>
                  </a:extLst>
                </a:hlinkClick>
              </a:rPr>
              <a:t>https://www.nhs.uk/better-health/quit-smoking/why-quit-smoking/benefits-of-quitting-smoking/</a:t>
            </a:r>
            <a:r>
              <a:rPr lang="en-US" sz="800" dirty="0">
                <a:solidFill>
                  <a:schemeClr val="tx1"/>
                </a:solidFill>
                <a:latin typeface="Arial" pitchFamily="34" charset="0"/>
                <a:ea typeface="Arial" pitchFamily="34" charset="-122"/>
                <a:cs typeface="Arial" pitchFamily="34" charset="-120"/>
              </a:rPr>
              <a:t>.</a:t>
            </a:r>
            <a:endParaRPr lang="en-US" sz="800" dirty="0"/>
          </a:p>
          <a:p>
            <a:pPr marL="285750" indent="-285750">
              <a:spcAft>
                <a:spcPts val="600"/>
              </a:spcAft>
              <a:buFont typeface="Arial" panose="020B0604020202020204" pitchFamily="34" charset="0"/>
              <a:buChar char="•"/>
            </a:pPr>
            <a:r>
              <a:rPr lang="en-US" sz="800" dirty="0">
                <a:solidFill>
                  <a:schemeClr val="tx1"/>
                </a:solidFill>
                <a:latin typeface="Arial" pitchFamily="34" charset="0"/>
                <a:ea typeface="Arial" pitchFamily="34" charset="-122"/>
                <a:cs typeface="Arial" pitchFamily="34" charset="-120"/>
              </a:rPr>
              <a:t>Prochaska, J.O. and DiClemente, C.C. (1983) 'Stages and processes of self-change of smoking: toward an integrative model of change', </a:t>
            </a:r>
            <a:r>
              <a:rPr lang="en-US" sz="800" i="1" dirty="0">
                <a:solidFill>
                  <a:schemeClr val="tx1"/>
                </a:solidFill>
                <a:latin typeface="Arial" pitchFamily="34" charset="0"/>
                <a:ea typeface="Arial" pitchFamily="34" charset="-122"/>
                <a:cs typeface="Arial" pitchFamily="34" charset="-120"/>
              </a:rPr>
              <a:t>Journal of Consulting and Clinical Psychology</a:t>
            </a:r>
            <a:r>
              <a:rPr lang="en-US" sz="800" dirty="0">
                <a:solidFill>
                  <a:schemeClr val="tx1"/>
                </a:solidFill>
                <a:latin typeface="Arial" pitchFamily="34" charset="0"/>
                <a:ea typeface="Arial" pitchFamily="34" charset="-122"/>
                <a:cs typeface="Arial" pitchFamily="34" charset="-120"/>
              </a:rPr>
              <a:t>, 51(3), pp. 390-395. Available at: </a:t>
            </a:r>
            <a:r>
              <a:rPr lang="en-US" sz="800" u="sng" dirty="0">
                <a:solidFill>
                  <a:schemeClr val="accent1"/>
                </a:solidFill>
                <a:latin typeface="Arial" pitchFamily="34" charset="0"/>
                <a:ea typeface="Arial" pitchFamily="34" charset="-122"/>
                <a:cs typeface="Arial" pitchFamily="34" charset="-120"/>
                <a:hlinkClick r:id="rId10" tooltip="https://digitalcommons.uri.edu/psy_facpubs/572">
                  <a:extLst>
                    <a:ext uri="{A12FA001-AC4F-418D-AE19-62706E023703}">
                      <ahyp:hlinkClr xmlns:ahyp="http://schemas.microsoft.com/office/drawing/2018/hyperlinkcolor" val="tx"/>
                    </a:ext>
                  </a:extLst>
                </a:hlinkClick>
              </a:rPr>
              <a:t>https://digitalcommons.uri.edu/psy_facpubs/572</a:t>
            </a:r>
            <a:r>
              <a:rPr lang="en-US" sz="800" dirty="0">
                <a:solidFill>
                  <a:schemeClr val="tx1"/>
                </a:solidFill>
                <a:latin typeface="Arial" pitchFamily="34" charset="0"/>
                <a:ea typeface="Arial" pitchFamily="34" charset="-122"/>
                <a:cs typeface="Arial" pitchFamily="34" charset="-120"/>
              </a:rPr>
              <a:t> (Accessed: 20 October 2026).</a:t>
            </a:r>
          </a:p>
          <a:p>
            <a:pPr marL="285750" indent="-285750">
              <a:spcAft>
                <a:spcPts val="600"/>
              </a:spcAft>
              <a:buFont typeface="Arial" panose="020B0604020202020204" pitchFamily="34" charset="0"/>
              <a:buChar char="•"/>
            </a:pPr>
            <a:r>
              <a:rPr lang="en-US" sz="800" dirty="0">
                <a:solidFill>
                  <a:schemeClr val="tx1"/>
                </a:solidFill>
                <a:latin typeface="Arial" pitchFamily="34" charset="0"/>
                <a:ea typeface="Arial" pitchFamily="34" charset="-122"/>
                <a:cs typeface="Arial" pitchFamily="34" charset="-120"/>
              </a:rPr>
              <a:t>Taylor, G.M.J. et al. (2021) 'Smoking cessation for improving mental health', </a:t>
            </a:r>
            <a:r>
              <a:rPr lang="en-US" sz="800" i="1" dirty="0">
                <a:solidFill>
                  <a:schemeClr val="tx1"/>
                </a:solidFill>
                <a:latin typeface="Arial" pitchFamily="34" charset="0"/>
                <a:ea typeface="Arial" pitchFamily="34" charset="-122"/>
                <a:cs typeface="Arial" pitchFamily="34" charset="-120"/>
              </a:rPr>
              <a:t>Cochrane Database of Systematic Reviews</a:t>
            </a:r>
            <a:r>
              <a:rPr lang="en-US" sz="800" dirty="0">
                <a:solidFill>
                  <a:schemeClr val="tx1"/>
                </a:solidFill>
                <a:latin typeface="Arial" pitchFamily="34" charset="0"/>
                <a:ea typeface="Arial" pitchFamily="34" charset="-122"/>
                <a:cs typeface="Arial" pitchFamily="34" charset="-120"/>
              </a:rPr>
              <a:t>, (3), CD013522. Available at: </a:t>
            </a:r>
            <a:r>
              <a:rPr lang="en-US" sz="800" u="sng" dirty="0">
                <a:solidFill>
                  <a:schemeClr val="accent1"/>
                </a:solidFill>
                <a:latin typeface="Arial" pitchFamily="34" charset="0"/>
                <a:ea typeface="Arial" pitchFamily="34" charset="-122"/>
                <a:cs typeface="Arial" pitchFamily="34" charset="-120"/>
                <a:hlinkClick r:id="rId11" tooltip="https://doi.org/10.1002/14651858.CD013522.pub2">
                  <a:extLst>
                    <a:ext uri="{A12FA001-AC4F-418D-AE19-62706E023703}">
                      <ahyp:hlinkClr xmlns:ahyp="http://schemas.microsoft.com/office/drawing/2018/hyperlinkcolor" val="tx"/>
                    </a:ext>
                  </a:extLst>
                </a:hlinkClick>
              </a:rPr>
              <a:t>https://doi.org/10.1002/14651858.CD013522.pub2</a:t>
            </a:r>
            <a:r>
              <a:rPr lang="en-US" sz="800" u="sng" dirty="0">
                <a:latin typeface="Arial" pitchFamily="34" charset="0"/>
                <a:ea typeface="Arial" pitchFamily="34" charset="-122"/>
                <a:cs typeface="Arial" pitchFamily="34" charset="-120"/>
              </a:rPr>
              <a:t>.</a:t>
            </a:r>
          </a:p>
          <a:p>
            <a:pPr marL="285750" indent="-285750">
              <a:spcAft>
                <a:spcPts val="600"/>
              </a:spcAft>
              <a:buFont typeface="Arial" panose="020B0604020202020204" pitchFamily="34" charset="0"/>
              <a:buChar char="•"/>
            </a:pPr>
            <a:r>
              <a:rPr lang="en-US" sz="800" dirty="0">
                <a:solidFill>
                  <a:schemeClr val="tx1"/>
                </a:solidFill>
                <a:latin typeface="Arial" pitchFamily="34" charset="0"/>
                <a:ea typeface="Arial" pitchFamily="34" charset="-122"/>
                <a:cs typeface="Arial" pitchFamily="34" charset="-120"/>
              </a:rPr>
              <a:t>UK Government (2026) </a:t>
            </a:r>
            <a:r>
              <a:rPr lang="en-US" sz="800" i="1" dirty="0">
                <a:solidFill>
                  <a:schemeClr val="tx1"/>
                </a:solidFill>
                <a:latin typeface="Arial" pitchFamily="34" charset="0"/>
                <a:ea typeface="Arial" pitchFamily="34" charset="-122"/>
                <a:cs typeface="Arial" pitchFamily="34" charset="-120"/>
              </a:rPr>
              <a:t>Tobacco and Vapes Bill becomes law</a:t>
            </a:r>
            <a:r>
              <a:rPr lang="en-US" sz="800" dirty="0">
                <a:solidFill>
                  <a:schemeClr val="tx1"/>
                </a:solidFill>
                <a:latin typeface="Arial" pitchFamily="34" charset="0"/>
                <a:ea typeface="Arial" pitchFamily="34" charset="-122"/>
                <a:cs typeface="Arial" pitchFamily="34" charset="-120"/>
              </a:rPr>
              <a:t>. Available at: </a:t>
            </a:r>
            <a:r>
              <a:rPr lang="en-US" sz="800" u="sng" dirty="0">
                <a:solidFill>
                  <a:schemeClr val="accent1"/>
                </a:solidFill>
                <a:latin typeface="Arial" pitchFamily="34" charset="0"/>
                <a:ea typeface="Arial" pitchFamily="34" charset="-122"/>
                <a:cs typeface="Arial" pitchFamily="34" charset="-120"/>
                <a:hlinkClick r:id="rId12" tooltip="https://www.gov.uk/government/news/tobacco-and-vapes-bill-becomes-law">
                  <a:extLst>
                    <a:ext uri="{A12FA001-AC4F-418D-AE19-62706E023703}">
                      <ahyp:hlinkClr xmlns:ahyp="http://schemas.microsoft.com/office/drawing/2018/hyperlinkcolor" val="tx"/>
                    </a:ext>
                  </a:extLst>
                </a:hlinkClick>
              </a:rPr>
              <a:t>https://www.gov.uk/government/news/tobacco-and-vapes-bill-becomes-law</a:t>
            </a:r>
            <a:endParaRPr lang="en-US" sz="800" u="sng" dirty="0">
              <a:solidFill>
                <a:schemeClr val="accent1"/>
              </a:solidFill>
              <a:latin typeface="Arial" pitchFamily="34" charset="0"/>
              <a:ea typeface="Arial" pitchFamily="34" charset="-122"/>
              <a:cs typeface="Arial" pitchFamily="34" charset="-120"/>
            </a:endParaRPr>
          </a:p>
          <a:p>
            <a:pPr marL="285750" indent="-285750">
              <a:spcAft>
                <a:spcPts val="600"/>
              </a:spcAft>
              <a:buFont typeface="Arial" panose="020B0604020202020204" pitchFamily="34" charset="0"/>
              <a:buChar char="•"/>
            </a:pPr>
            <a:r>
              <a:rPr lang="en-US" sz="800" dirty="0"/>
              <a:t>Jha, P. (2020). The hazards of smoking and the benefits of cessation: a critical summation of the epidemiological evidence in high-income countries. </a:t>
            </a:r>
            <a:r>
              <a:rPr lang="en-US" sz="800" dirty="0" err="1"/>
              <a:t>elife</a:t>
            </a:r>
            <a:r>
              <a:rPr lang="en-US" sz="800" dirty="0"/>
              <a:t>, 9, p.e49979. Available at: https://elifesciences.org/articles/49979.pdf </a:t>
            </a:r>
          </a:p>
          <a:p>
            <a:pPr marL="285750" indent="-285750">
              <a:spcAft>
                <a:spcPts val="600"/>
              </a:spcAft>
              <a:buFont typeface="Arial" panose="020B0604020202020204" pitchFamily="34" charset="0"/>
              <a:buChar char="•"/>
            </a:pPr>
            <a:r>
              <a:rPr lang="en-US" sz="800" dirty="0" err="1"/>
              <a:t>Alyafei</a:t>
            </a:r>
            <a:r>
              <a:rPr lang="en-US" sz="800" dirty="0"/>
              <a:t>, A. and Carr, R.E. (2024). The health belief model of behavior change. [online] National Library of Medicine. Available at: https://www.ncbi.nlm.nih.gov/books/NBK606120/ </a:t>
            </a:r>
          </a:p>
          <a:p>
            <a:pPr marL="285750" indent="-285750">
              <a:spcAft>
                <a:spcPts val="600"/>
              </a:spcAft>
              <a:buFont typeface="Arial" panose="020B0604020202020204" pitchFamily="34" charset="0"/>
              <a:buChar char="•"/>
            </a:pPr>
            <a:r>
              <a:rPr lang="en-US" sz="800" dirty="0"/>
              <a:t>Tapera, R., </a:t>
            </a:r>
            <a:r>
              <a:rPr lang="en-US" sz="800" dirty="0" err="1"/>
              <a:t>Mbongwe</a:t>
            </a:r>
            <a:r>
              <a:rPr lang="en-US" sz="800" dirty="0"/>
              <a:t>, B., Mhaka-</a:t>
            </a:r>
            <a:r>
              <a:rPr lang="en-US" sz="800" dirty="0" err="1"/>
              <a:t>Mutepfa</a:t>
            </a:r>
            <a:r>
              <a:rPr lang="en-US" sz="800" dirty="0"/>
              <a:t>, M., Lord, A., </a:t>
            </a:r>
            <a:r>
              <a:rPr lang="en-US" sz="800" dirty="0" err="1"/>
              <a:t>Phaladze</a:t>
            </a:r>
            <a:r>
              <a:rPr lang="en-US" sz="800" dirty="0"/>
              <a:t>, N.A. and </a:t>
            </a:r>
            <a:r>
              <a:rPr lang="en-US" sz="800" dirty="0" err="1"/>
              <a:t>Zetola</a:t>
            </a:r>
            <a:r>
              <a:rPr lang="en-US" sz="800" dirty="0"/>
              <a:t>, N.M. (2020). The theory of planned behavior as a behavior change model for tobacco control strategies among adolescents in Botswana. </a:t>
            </a:r>
            <a:r>
              <a:rPr lang="en-US" sz="800" dirty="0" err="1"/>
              <a:t>PloS</a:t>
            </a:r>
            <a:r>
              <a:rPr lang="en-US" sz="800" dirty="0"/>
              <a:t> one, 15(6), p.e0233462. Available at: https://journals.plos.org/plosone/article/file?id=10.1371/journal.pone.0233462&amp;type=printable </a:t>
            </a:r>
          </a:p>
          <a:p>
            <a:pPr marL="285750" indent="-285750">
              <a:spcAft>
                <a:spcPts val="600"/>
              </a:spcAft>
              <a:buFont typeface="Arial" panose="020B0604020202020204" pitchFamily="34" charset="0"/>
              <a:buChar char="•"/>
            </a:pPr>
            <a:r>
              <a:rPr lang="en-US" sz="800" dirty="0"/>
              <a:t>Harker, R. (2023). Statistics on smoking. [online] commonslibrary.parliament.uk. Available at: https://commonslibrary.parliament.uk/research-briefings/cbp-7648/ </a:t>
            </a:r>
          </a:p>
          <a:p>
            <a:pPr marL="285750" indent="-285750">
              <a:spcAft>
                <a:spcPts val="600"/>
              </a:spcAft>
              <a:buFont typeface="Arial" panose="020B0604020202020204" pitchFamily="34" charset="0"/>
              <a:buChar char="•"/>
            </a:pPr>
            <a:r>
              <a:rPr lang="en-US" sz="800" dirty="0"/>
              <a:t>London Tobacco Alliance (2024). London Tobacco Alliance – London Health and care partnership. [online] Transformationpartners.nhs.uk. Available at: https://www.transformationpartners.nhs.uk/londonpartnership/case-studies/london-tobacco-alliance/ </a:t>
            </a:r>
          </a:p>
          <a:p>
            <a:pPr marL="285750" indent="-285750">
              <a:spcAft>
                <a:spcPts val="600"/>
              </a:spcAft>
              <a:buFont typeface="Arial" panose="020B0604020202020204" pitchFamily="34" charset="0"/>
              <a:buChar char="•"/>
            </a:pPr>
            <a:r>
              <a:rPr lang="en-US" sz="800" dirty="0"/>
              <a:t>State of London (2026). The state of </a:t>
            </a:r>
            <a:r>
              <a:rPr lang="en-US" sz="800" dirty="0" err="1"/>
              <a:t>london</a:t>
            </a:r>
            <a:r>
              <a:rPr lang="en-US" sz="800" dirty="0"/>
              <a:t> report. [online] GLA City Intelligence Unit. Available at: https://apps.london.gov.uk/state-of-london/report/health </a:t>
            </a:r>
          </a:p>
          <a:p>
            <a:pPr marL="285750" indent="-285750">
              <a:spcAft>
                <a:spcPts val="600"/>
              </a:spcAft>
              <a:buFont typeface="Arial" panose="020B0604020202020204" pitchFamily="34" charset="0"/>
              <a:buChar char="•"/>
            </a:pPr>
            <a:r>
              <a:rPr lang="en-US" sz="800" dirty="0"/>
              <a:t>OBE, J.K. (2022). The Khan review Making smoking obsolete. Office for Health Improvement and Disparities, 25. Available at: https://www.bda.org/media/p23fe2ai/khan-review-making-smoking-obsolete.pdf </a:t>
            </a:r>
          </a:p>
          <a:p>
            <a:pPr marL="285750" indent="-285750">
              <a:spcAft>
                <a:spcPts val="600"/>
              </a:spcAft>
              <a:buFont typeface="Arial" panose="020B0604020202020204" pitchFamily="34" charset="0"/>
              <a:buChar char="•"/>
            </a:pPr>
            <a:r>
              <a:rPr lang="en-US" sz="800" dirty="0"/>
              <a:t>Action on Smoking and Health (ASH) (2025). Local authority stop smoking services and wider tobacco control in England, 2025. [online] Available at: https://ash.org.uk/uploads/ASH_Breaking-new-ground_Dec-2025.pdf?v=1765904489 </a:t>
            </a:r>
          </a:p>
          <a:p>
            <a:pPr marL="285750" indent="-285750">
              <a:spcAft>
                <a:spcPts val="600"/>
              </a:spcAft>
              <a:buFont typeface="Arial" panose="020B0604020202020204" pitchFamily="34" charset="0"/>
              <a:buChar char="•"/>
            </a:pPr>
            <a:r>
              <a:rPr lang="en-US" sz="800" dirty="0"/>
              <a:t>World Health </a:t>
            </a:r>
            <a:r>
              <a:rPr lang="en-US" sz="800" dirty="0" err="1"/>
              <a:t>Organisation</a:t>
            </a:r>
            <a:r>
              <a:rPr lang="en-US" sz="800" dirty="0"/>
              <a:t> (2020). Tobacco: Health benefits of smoking cessation. [online] www.who.int. Available at: https://www.who.int/news-room/questions-and-answers/item/tobacco-health-benefits-of-smoking-cessation </a:t>
            </a:r>
          </a:p>
          <a:p>
            <a:pPr marL="285750" indent="-285750">
              <a:spcAft>
                <a:spcPts val="600"/>
              </a:spcAft>
              <a:buFont typeface="Arial" panose="020B0604020202020204" pitchFamily="34" charset="0"/>
              <a:buChar char="•"/>
            </a:pPr>
            <a:r>
              <a:rPr lang="en-US" sz="800" dirty="0"/>
              <a:t>Office for National Statistics (2025). Adult smoking habits in the UK. [online] Ons.gov.uk. Available at: https://www.ons.gov.uk/peoplepopulationandcommunity/healthandsocialcare/healthandlifeexpectancies/bulletins/adultsmokinghabitsingreatbritain/2024 </a:t>
            </a:r>
          </a:p>
          <a:p>
            <a:pPr marL="285750" indent="-285750">
              <a:spcAft>
                <a:spcPts val="600"/>
              </a:spcAft>
              <a:buFont typeface="Arial" panose="020B0604020202020204" pitchFamily="34" charset="0"/>
              <a:buChar char="•"/>
            </a:pPr>
            <a:endParaRPr lang="en-US" sz="1300" dirty="0"/>
          </a:p>
        </p:txBody>
      </p:sp>
    </p:spTree>
    <p:extLst>
      <p:ext uri="{BB962C8B-B14F-4D97-AF65-F5344CB8AC3E}">
        <p14:creationId xmlns:p14="http://schemas.microsoft.com/office/powerpoint/2010/main" val="30390085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6758</Words>
  <Application>Microsoft Macintosh PowerPoint</Application>
  <PresentationFormat>Widescreen</PresentationFormat>
  <Paragraphs>492</Paragraphs>
  <Slides>31</Slides>
  <Notes>23</Notes>
  <HiddenSlides>0</HiddenSlides>
  <MMClips>0</MMClips>
  <ScaleCrop>false</ScaleCrop>
  <HeadingPairs>
    <vt:vector size="6" baseType="variant">
      <vt:variant>
        <vt:lpstr>Fonts Used</vt:lpstr>
      </vt:variant>
      <vt:variant>
        <vt:i4>22</vt:i4>
      </vt:variant>
      <vt:variant>
        <vt:lpstr>Theme</vt:lpstr>
      </vt:variant>
      <vt:variant>
        <vt:i4>1</vt:i4>
      </vt:variant>
      <vt:variant>
        <vt:lpstr>Slide Titles</vt:lpstr>
      </vt:variant>
      <vt:variant>
        <vt:i4>31</vt:i4>
      </vt:variant>
    </vt:vector>
  </HeadingPairs>
  <TitlesOfParts>
    <vt:vector size="54" baseType="lpstr">
      <vt:lpstr>Alice</vt:lpstr>
      <vt:lpstr>Amatic SC</vt:lpstr>
      <vt:lpstr>Anton</vt:lpstr>
      <vt:lpstr>Arial</vt:lpstr>
      <vt:lpstr>Barlow</vt:lpstr>
      <vt:lpstr>Barlow Bold</vt:lpstr>
      <vt:lpstr>Calibri</vt:lpstr>
      <vt:lpstr>Calibri Light</vt:lpstr>
      <vt:lpstr>Canva Sans</vt:lpstr>
      <vt:lpstr>Canva Sans Bold</vt:lpstr>
      <vt:lpstr>Futura Display</vt:lpstr>
      <vt:lpstr>Horizon</vt:lpstr>
      <vt:lpstr>Lato Bold</vt:lpstr>
      <vt:lpstr>Montserrat</vt:lpstr>
      <vt:lpstr>Montserrat Bold</vt:lpstr>
      <vt:lpstr>Montserrat Bold Italics</vt:lpstr>
      <vt:lpstr>Oswald</vt:lpstr>
      <vt:lpstr>Oswald Bold</vt:lpstr>
      <vt:lpstr>Pluma</vt:lpstr>
      <vt:lpstr>Symbol</vt:lpstr>
      <vt:lpstr>Times New Roman</vt:lpstr>
      <vt:lpstr>Wingdings</vt:lpstr>
      <vt:lpstr>Office Theme</vt:lpstr>
      <vt:lpstr>PowerPoint Presentation</vt:lpstr>
      <vt:lpstr>TASK:-1    RATIONAL FOR                  CAMPAIGN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TASK:-3        BENEFITS     AND CHALLENGES </vt:lpstr>
      <vt:lpstr>Quit Smoking </vt:lpstr>
      <vt:lpstr>Intervention Details and Aims</vt:lpstr>
      <vt:lpstr>Eight-week roadmap: weeks 1-4</vt:lpstr>
      <vt:lpstr>Eight-week roadmap: weeks 5-8</vt:lpstr>
      <vt:lpstr>Physiological benefits of quitting</vt:lpstr>
      <vt:lpstr>Psychological benefits of quitting</vt:lpstr>
      <vt:lpstr>Sociological benefits of quitting</vt:lpstr>
      <vt:lpstr>Health Belief Model: barriers, challenges and benefits</vt:lpstr>
      <vt:lpstr>Applying the Health Belief Model to smoking</vt:lpstr>
      <vt:lpstr>Transtheoretical Model: stages of change</vt:lpstr>
      <vt:lpstr>Solutions to Individual Challenges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creator/>
  <cp:lastModifiedBy/>
  <cp:revision>1</cp:revision>
  <dcterms:created xsi:type="dcterms:W3CDTF">2026-10-25T12:28:36Z</dcterms:created>
  <dcterms:modified xsi:type="dcterms:W3CDTF">2026-10-26T21:24:42Z</dcterms:modified>
</cp:coreProperties>
</file>