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7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858" autoAdjust="0"/>
  </p:normalViewPr>
  <p:slideViewPr>
    <p:cSldViewPr snapToGrid="0">
      <p:cViewPr varScale="1">
        <p:scale>
          <a:sx n="60" d="100"/>
          <a:sy n="60" d="100"/>
        </p:scale>
        <p:origin x="8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FFBD22-B4CF-43E2-A36C-43C52B0886D2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6E376-AA0B-4734-A250-6BEA42DEB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606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E6E376-AA0B-4734-A250-6BEA42DEBED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78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E6E376-AA0B-4734-A250-6BEA42DEBED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239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E6E376-AA0B-4734-A250-6BEA42DEBED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1036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E6E376-AA0B-4734-A250-6BEA42DEBED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33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07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973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1188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914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67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611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321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365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1873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844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2183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21016C6-DC1C-444F-BE5B-D11DBD57B9A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041A90-A3BB-419E-9B02-CFD644BB86D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972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z="5400" kern="0" dirty="0">
                <a:solidFill>
                  <a:prstClr val="black"/>
                </a:solidFill>
                <a:latin typeface="Garamond"/>
                <a:cs typeface="Arial"/>
              </a:rPr>
              <a:t>Deoxyribonucleic Acid (</a:t>
            </a:r>
            <a:r>
              <a:rPr lang="en-US" altLang="en-US" sz="5000" kern="0" dirty="0">
                <a:solidFill>
                  <a:prstClr val="black"/>
                </a:solidFill>
                <a:latin typeface="Garamond"/>
                <a:cs typeface="Arial"/>
              </a:rPr>
              <a:t>DNA)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520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None/>
              <a:defRPr/>
            </a:pPr>
            <a:endParaRPr lang="en-GB" sz="2400" kern="0" dirty="0" smtClean="0">
              <a:solidFill>
                <a:srgbClr val="000000"/>
              </a:solidFill>
              <a:latin typeface="Arial"/>
              <a:cs typeface="Arial"/>
            </a:endParaRPr>
          </a:p>
          <a:p>
            <a:pPr marL="0" lv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None/>
              <a:defRPr/>
            </a:pPr>
            <a:endParaRPr lang="en-GB" sz="2400" kern="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lv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None/>
              <a:defRPr/>
            </a:pPr>
            <a:r>
              <a:rPr lang="en-GB" sz="2400" kern="0" dirty="0" smtClean="0">
                <a:solidFill>
                  <a:srgbClr val="000000"/>
                </a:solidFill>
                <a:latin typeface="Arial"/>
                <a:cs typeface="Arial"/>
              </a:rPr>
              <a:t>To </a:t>
            </a:r>
            <a:r>
              <a:rPr lang="en-GB" sz="2400" kern="0" dirty="0">
                <a:solidFill>
                  <a:srgbClr val="000000"/>
                </a:solidFill>
                <a:latin typeface="Arial"/>
                <a:cs typeface="Arial"/>
              </a:rPr>
              <a:t>give the participant an understanding of what Deoxyribonucleic Acid (DNA) is and how it is used for identification purposes within Crime Scene Investigation.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06752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None/>
              <a:defRPr/>
            </a:pPr>
            <a:r>
              <a:rPr lang="en-GB" sz="2400" kern="0" dirty="0">
                <a:solidFill>
                  <a:srgbClr val="000000"/>
                </a:solidFill>
                <a:latin typeface="Arial"/>
                <a:cs typeface="Arial"/>
              </a:rPr>
              <a:t>At the end of the session the participant will be able to: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endParaRPr lang="en-GB" sz="2400" kern="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lang="en-GB" sz="2400" kern="0" dirty="0">
                <a:solidFill>
                  <a:srgbClr val="000000"/>
                </a:solidFill>
                <a:latin typeface="Arial"/>
                <a:cs typeface="Arial"/>
              </a:rPr>
              <a:t>Describe what Deoxyribonucleic (DNA) is.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endParaRPr lang="en-GB" sz="2400" kern="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lang="en-GB" sz="2400" kern="0" dirty="0">
                <a:solidFill>
                  <a:srgbClr val="000000"/>
                </a:solidFill>
                <a:latin typeface="Arial"/>
                <a:cs typeface="Arial"/>
              </a:rPr>
              <a:t>List the types of evidence types that may be potential sources of DNA.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endParaRPr lang="en-GB" sz="2400" kern="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lang="en-GB" sz="2400" kern="0" dirty="0">
                <a:solidFill>
                  <a:srgbClr val="000000"/>
                </a:solidFill>
                <a:latin typeface="Arial"/>
                <a:cs typeface="Arial"/>
              </a:rPr>
              <a:t>Identify how potential sources of DNA should be recovered, packaged, sealed and labelled.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137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kern="0" dirty="0">
                <a:solidFill>
                  <a:prstClr val="black"/>
                </a:solidFill>
                <a:latin typeface="Garamond"/>
                <a:cs typeface="Arial"/>
              </a:rPr>
              <a:t>What is </a:t>
            </a:r>
            <a:r>
              <a:rPr lang="en-GB" altLang="en-US" sz="4000" kern="0" dirty="0" smtClean="0">
                <a:solidFill>
                  <a:prstClr val="black"/>
                </a:solidFill>
                <a:latin typeface="Garamond"/>
                <a:cs typeface="Arial"/>
              </a:rPr>
              <a:t>DNA?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6" y="2286000"/>
            <a:ext cx="6865231" cy="4023360"/>
          </a:xfrm>
        </p:spPr>
        <p:txBody>
          <a:bodyPr>
            <a:normAutofit fontScale="92500" lnSpcReduction="10000"/>
          </a:bodyPr>
          <a:lstStyle/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  <a:cs typeface="Arial"/>
              </a:rPr>
              <a:t>DNA stands for Deoxyribonucleic Acid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  <a:defRPr/>
            </a:pPr>
            <a:r>
              <a:rPr lang="en-GB" sz="1600" kern="0" dirty="0">
                <a:solidFill>
                  <a:srgbClr val="000000"/>
                </a:solidFill>
                <a:latin typeface="Arial"/>
                <a:cs typeface="Arial"/>
              </a:rPr>
              <a:t>Occurs naturally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  <a:defRPr/>
            </a:pPr>
            <a:endParaRPr lang="en-GB" sz="1600" kern="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  <a:cs typeface="Arial"/>
              </a:rPr>
              <a:t>Genetic material, which is found in virtually every cell in the body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  <a:defRPr/>
            </a:pPr>
            <a:r>
              <a:rPr lang="en-GB" sz="1600" kern="0" dirty="0">
                <a:solidFill>
                  <a:srgbClr val="000000"/>
                </a:solidFill>
                <a:latin typeface="Arial"/>
                <a:cs typeface="Arial"/>
              </a:rPr>
              <a:t>Holds genetic information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  <a:defRPr/>
            </a:pPr>
            <a:r>
              <a:rPr lang="en-GB" sz="1600" kern="0" dirty="0">
                <a:solidFill>
                  <a:srgbClr val="000000"/>
                </a:solidFill>
                <a:latin typeface="Arial"/>
                <a:cs typeface="Arial"/>
              </a:rPr>
              <a:t>Physical characteristics and directs the chemical processes within the body.</a:t>
            </a:r>
          </a:p>
          <a:p>
            <a:pPr marL="0" lvl="0" indent="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None/>
              <a:defRPr/>
            </a:pPr>
            <a:endParaRPr lang="en-GB" sz="2000" kern="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  <a:cs typeface="Arial"/>
              </a:rPr>
              <a:t>Inherited from parents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  <a:defRPr/>
            </a:pPr>
            <a:r>
              <a:rPr lang="en-GB" sz="1600" kern="0" dirty="0">
                <a:solidFill>
                  <a:srgbClr val="000000"/>
                </a:solidFill>
                <a:latin typeface="Arial"/>
                <a:cs typeface="Arial"/>
              </a:rPr>
              <a:t>½  from  mother and ½  from father. 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  <a:defRPr/>
            </a:pPr>
            <a:endParaRPr lang="en-GB" sz="1600" kern="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  <a:cs typeface="Arial"/>
              </a:rPr>
              <a:t>Varies between brothers and sisters (Same parents)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  <a:defRPr/>
            </a:pPr>
            <a:r>
              <a:rPr lang="en-GB" sz="1600" kern="0" dirty="0">
                <a:solidFill>
                  <a:srgbClr val="000000"/>
                </a:solidFill>
                <a:latin typeface="Arial"/>
                <a:cs typeface="Arial"/>
              </a:rPr>
              <a:t>Except identical twins.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6616" y="2084832"/>
            <a:ext cx="2767584" cy="3145536"/>
          </a:xfrm>
        </p:spPr>
      </p:pic>
    </p:spTree>
    <p:extLst>
      <p:ext uri="{BB962C8B-B14F-4D97-AF65-F5344CB8AC3E}">
        <p14:creationId xmlns:p14="http://schemas.microsoft.com/office/powerpoint/2010/main" val="3862245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defRPr/>
            </a:pPr>
            <a:r>
              <a:rPr lang="en-US" altLang="en-US" sz="4000" dirty="0">
                <a:solidFill>
                  <a:prstClr val="black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rPr>
              <a:t>Short history of DNA</a:t>
            </a:r>
            <a:br>
              <a:rPr lang="en-US" altLang="en-US" sz="4000" dirty="0">
                <a:solidFill>
                  <a:prstClr val="black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rPr>
            </a:br>
            <a:endParaRPr lang="en-GB" sz="4000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endParaRPr lang="en-US" altLang="en-US" sz="1200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 of DNA</a:t>
            </a:r>
            <a:endParaRPr lang="en-GB" altLang="en-US" sz="24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altLang="en-US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mechanism by which heredity occurred was unknown for many years.  </a:t>
            </a:r>
            <a:endParaRPr lang="en-US" altLang="en-US" sz="2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Between </a:t>
            </a: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1944 and 1952, experimentation with bacteria and viruses began to indicate that DNA was responsible for transmitting genetic information.  </a:t>
            </a:r>
            <a:endParaRPr lang="en-US" altLang="en-US" sz="2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1953,  James Watson and Francis Crick deduced the physical structure of DNA and its role in genetics.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endParaRPr lang="en-US" altLang="en-US" sz="2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029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defRPr/>
            </a:pPr>
            <a:r>
              <a:rPr lang="en-US" altLang="en-US" sz="4000" dirty="0">
                <a:solidFill>
                  <a:prstClr val="black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rPr>
              <a:t>Short history of DNA</a:t>
            </a:r>
            <a:br>
              <a:rPr lang="en-US" altLang="en-US" sz="4000" dirty="0">
                <a:solidFill>
                  <a:prstClr val="black"/>
                </a:solidFill>
                <a:latin typeface="Garamond" panose="02020404030301010803" pitchFamily="18" charset="0"/>
                <a:ea typeface="+mn-ea"/>
                <a:cs typeface="Arial" panose="020B0604020202020204" pitchFamily="34" charset="0"/>
              </a:rPr>
            </a:br>
            <a:endParaRPr lang="en-GB" sz="4000" dirty="0">
              <a:latin typeface="Garamond" panose="020204040303010108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DNA </a:t>
            </a: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Forensic Science</a:t>
            </a:r>
            <a:endParaRPr lang="en-GB" alt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endParaRPr lang="en-US" altLang="en-US" sz="2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DNA </a:t>
            </a: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“fingerprinting” was developed by British biologist, Sir Alec Jeffrey's at the University of Leicester in 1985.  </a:t>
            </a:r>
            <a:endParaRPr lang="en-US" altLang="en-US" sz="2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 first used in a criminal investigation to resolve two unsolved murders at nearby </a:t>
            </a:r>
            <a:r>
              <a:rPr lang="en-US" altLang="en-US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Narborough</a:t>
            </a: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village. </a:t>
            </a:r>
            <a:endParaRPr lang="en-GB" alt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655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t">
              <a:spcBef>
                <a:spcPts val="0"/>
              </a:spcBef>
            </a:pPr>
            <a:r>
              <a:rPr lang="en-GB" sz="1800" dirty="0">
                <a:solidFill>
                  <a:srgbClr val="000000"/>
                </a:solidFill>
                <a:latin typeface="Tw Cen MT" panose="020B0602020104020603" pitchFamily="34" charset="0"/>
              </a:rPr>
              <a:t/>
            </a:r>
            <a:br>
              <a:rPr lang="en-GB" sz="1800" dirty="0">
                <a:solidFill>
                  <a:srgbClr val="000000"/>
                </a:solidFill>
                <a:latin typeface="Tw Cen MT" panose="020B0602020104020603" pitchFamily="34" charset="0"/>
              </a:rPr>
            </a:br>
            <a:r>
              <a:rPr lang="en-GB" sz="5400" dirty="0">
                <a:solidFill>
                  <a:srgbClr val="000000"/>
                </a:solidFill>
                <a:latin typeface="Tw Cen MT" panose="020B0602020104020603" pitchFamily="34" charset="0"/>
              </a:rPr>
              <a:t>Colin Pitchfork</a:t>
            </a:r>
            <a:r>
              <a:rPr lang="en-GB" sz="4400" dirty="0">
                <a:latin typeface="Arial" panose="020B0604020202020204" pitchFamily="34" charset="0"/>
              </a:rPr>
              <a:t/>
            </a:r>
            <a:br>
              <a:rPr lang="en-GB" sz="4400" dirty="0">
                <a:latin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201025" y="2286000"/>
            <a:ext cx="2543175" cy="35337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24128" y="2084832"/>
            <a:ext cx="664194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First person caught and convicted using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dna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evidence 1987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Convicted of raping and murdering two teenage girls in Leicestershire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Leicestershire Police and the 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FSS </a:t>
            </a: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undertook 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an investigation in which more than 5,500 local men were asked to volunteer blood or saliva </a:t>
            </a: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samples.</a:t>
            </a:r>
            <a:endParaRPr lang="en-GB" sz="2400" baseline="30000" dirty="0">
              <a:solidFill>
                <a:srgbClr val="0B008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This 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took six months, and no matches were found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78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900" dirty="0">
                <a:solidFill>
                  <a:srgbClr val="000000"/>
                </a:solidFill>
                <a:latin typeface="Tw Cen MT" panose="020B0602020104020603" pitchFamily="34" charset="0"/>
              </a:rPr>
              <a:t>Colin Pitchfork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6" y="2286000"/>
            <a:ext cx="7131045" cy="4023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On 1 August 1987, one of Pitchfork's colleagues at the bakery, Ian Kelly, revealed to fellow workers in a Leicester pub (The Clarendon) that he had taken the blood test while masquerading as Pitchfork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On 19 September 1987, Pitchfork was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arrested he admitted exposing himself to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more than 1,000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women. </a:t>
            </a:r>
          </a:p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He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later progressed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to sexual assault and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then to strangling his victims in order to protect his identity. </a:t>
            </a:r>
            <a:endParaRPr lang="en-GB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He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pleaded guilty to the two rape/murders in addition to another incident of sexual assault, and was sentenced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to life.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793954" y="2084832"/>
            <a:ext cx="2548349" cy="3535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776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200" kern="0" dirty="0">
                <a:solidFill>
                  <a:prstClr val="black"/>
                </a:solidFill>
                <a:latin typeface="Garamond"/>
                <a:cs typeface="Arial"/>
              </a:rPr>
              <a:t>Crime Scene Samples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24128" y="1754371"/>
            <a:ext cx="4995672" cy="4736369"/>
          </a:xfrm>
        </p:spPr>
        <p:txBody>
          <a:bodyPr>
            <a:normAutofit fontScale="85000" lnSpcReduction="20000"/>
          </a:bodyPr>
          <a:lstStyle/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Blood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Semen</a:t>
            </a:r>
          </a:p>
          <a:p>
            <a:pPr marL="1022350" lvl="2" indent="-350838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Hair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Skin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Saliva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Nail scrapings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Drinks can/bottle</a:t>
            </a:r>
          </a:p>
          <a:p>
            <a:pPr marL="1022350" lvl="2" indent="-350838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Chewing gum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Chewing tobacco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Cigarette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2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Watch strap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28828" y="2286000"/>
            <a:ext cx="2676182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204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Forensic Analysis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Semen, Skin cells and Saliva contain the DNA.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endParaRPr lang="en-GB" alt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Nail scrapings, drinks can/bottle, chewing gum/tobacco, cigarette, watch strap may have traces of the above absorbed </a:t>
            </a:r>
            <a:r>
              <a:rPr lang="en-GB" alt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into or </a:t>
            </a: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them that hold the DNA.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endParaRPr lang="en-GB" alt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endParaRPr lang="en-GB" altLang="en-US" sz="2400" u="sng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endParaRPr lang="en-GB" altLang="en-US" sz="2400" u="sng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endParaRPr lang="en-GB" altLang="en-US" sz="1200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endParaRPr lang="en-GB" altLang="en-US" sz="1200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7121" y="1289547"/>
            <a:ext cx="3764859" cy="5019813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774" y="1649096"/>
            <a:ext cx="1743266" cy="232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556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defRPr/>
            </a:pPr>
            <a:r>
              <a:rPr lang="en-GB" altLang="en-US" sz="3600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% </a:t>
            </a:r>
            <a:r>
              <a:rPr lang="en-GB" altLang="en-US" sz="3600" dirty="0" smtClean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profiled Success</a:t>
            </a:r>
            <a:br>
              <a:rPr lang="en-GB" altLang="en-US" sz="3600" dirty="0" smtClean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altLang="en-US" sz="1700" u="sng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/>
            </a:r>
            <a:br>
              <a:rPr lang="en-GB" altLang="en-US" sz="1700" u="sng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Semen 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stains (90%)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Bloodstains (87%)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Chewing gum (78%)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Cigarettes (75%)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Fingernail scrapings (69%)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Saliva (40%)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Drinks cans / cartons (25%)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Hair roots (50%)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Cigarette lighters (10%)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Watch strap (8%)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389" y="2084832"/>
            <a:ext cx="3403155" cy="3403155"/>
          </a:xfrm>
        </p:spPr>
      </p:pic>
    </p:spTree>
    <p:extLst>
      <p:ext uri="{BB962C8B-B14F-4D97-AF65-F5344CB8AC3E}">
        <p14:creationId xmlns:p14="http://schemas.microsoft.com/office/powerpoint/2010/main" val="340224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200" kern="0" dirty="0">
                <a:solidFill>
                  <a:prstClr val="black"/>
                </a:solidFill>
                <a:latin typeface="Garamond"/>
                <a:cs typeface="Arial"/>
              </a:rPr>
              <a:t>Forensic Examination for DNA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562600" cy="4351338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lang="en-GB" altLang="en-US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Examines 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DNA in the nucleus of the cell.</a:t>
            </a:r>
          </a:p>
          <a:p>
            <a:pPr marL="0" lvl="0" indent="0" eaLnBrk="0" fontAlgn="base" hangingPunct="0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lang="en-GB" altLang="en-US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NUCLEUS 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noticeable feature</a:t>
            </a:r>
          </a:p>
          <a:p>
            <a:pPr marL="0" lvl="0" indent="0" eaLnBrk="0" fontAlgn="base" hangingPunct="0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lang="en-GB" altLang="en-US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Hereditary 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are GENES.</a:t>
            </a:r>
          </a:p>
          <a:p>
            <a:pPr marL="0" lvl="0" indent="0" eaLnBrk="0" fontAlgn="base" hangingPunct="0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lang="en-GB" altLang="en-US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White 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cells contain DNA.</a:t>
            </a:r>
          </a:p>
          <a:p>
            <a:pPr marL="0" lvl="0" indent="0" eaLnBrk="0" fontAlgn="base" hangingPunct="0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lang="en-GB" altLang="en-US" sz="240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Skeletal 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muscle has several nuclei.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824497" y="2867726"/>
            <a:ext cx="3084843" cy="285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6523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kern="0" dirty="0">
                <a:solidFill>
                  <a:prstClr val="black"/>
                </a:solidFill>
                <a:latin typeface="Garamond"/>
                <a:cs typeface="Arial"/>
              </a:rPr>
              <a:t>Crime Scene DNA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Bloodstains (Wet and Dry),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Smoked cigarettes,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Chewing gum,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r>
              <a:rPr lang="en-GB" altLang="en-US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Saliva</a:t>
            </a: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Drinks cans/cartons/bottles,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Semen stains,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Hair roots,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Bone and muscle tissue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0000"/>
              </a:buClr>
              <a:buNone/>
              <a:defRPr/>
            </a:pPr>
            <a:endParaRPr lang="en-GB" altLang="en-US" sz="1200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lvl="0" indent="0" fontAlgn="base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less common fluids that </a:t>
            </a:r>
            <a:r>
              <a:rPr lang="en-US" altLang="en-US" sz="2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</a:t>
            </a: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contain cells include</a:t>
            </a:r>
            <a:endParaRPr lang="en-GB" alt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fontAlgn="base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Urine</a:t>
            </a:r>
            <a:endParaRPr lang="en-GB" alt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fontAlgn="base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Feces</a:t>
            </a:r>
          </a:p>
          <a:p>
            <a:pPr marL="457200" lvl="1" indent="0" fontAlgn="base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Vomitus</a:t>
            </a:r>
          </a:p>
          <a:p>
            <a:pPr marL="457200" lvl="1" indent="0" fontAlgn="base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None/>
              <a:defRPr/>
            </a:pPr>
            <a:r>
              <a:rPr lang="en-US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Perspiration and tears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388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200" kern="0" dirty="0">
                <a:solidFill>
                  <a:prstClr val="black"/>
                </a:solidFill>
                <a:latin typeface="Garamond"/>
                <a:cs typeface="Arial"/>
              </a:rPr>
              <a:t>Limitations of DNA profiling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6727008" cy="4023360"/>
          </a:xfrm>
        </p:spPr>
        <p:txBody>
          <a:bodyPr>
            <a:normAutofit fontScale="92500" lnSpcReduction="20000"/>
          </a:bodyPr>
          <a:lstStyle/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DNA is a biological sample it is prone to degradation.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Must be collected as soon as possible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Significantly degraded by heat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Will degrade if not packaged &amp; stored correctly</a:t>
            </a:r>
            <a:endParaRPr kumimoji="0" lang="en-GB" altLang="en-US" sz="15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Identical twins have the same DNA profile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17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 area that is currently examined </a:t>
            </a:r>
            <a:endParaRPr kumimoji="0" lang="en-GB" altLang="en-US" sz="2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Not possible to tell when a suspect deposited a sample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endParaRPr kumimoji="0" lang="en-GB" altLang="en-US" sz="1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Corroborative evidence may be required.</a:t>
            </a:r>
          </a:p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5750" y="2286000"/>
            <a:ext cx="2838450" cy="3067050"/>
          </a:xfrm>
        </p:spPr>
      </p:pic>
    </p:spTree>
    <p:extLst>
      <p:ext uri="{BB962C8B-B14F-4D97-AF65-F5344CB8AC3E}">
        <p14:creationId xmlns:p14="http://schemas.microsoft.com/office/powerpoint/2010/main" val="405917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200" kern="0" dirty="0">
                <a:solidFill>
                  <a:prstClr val="black"/>
                </a:solidFill>
                <a:latin typeface="Garamond"/>
                <a:cs typeface="Arial"/>
              </a:rPr>
              <a:t>Contamination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Carry out a </a:t>
            </a:r>
            <a:r>
              <a:rPr kumimoji="0" lang="en-GB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Risk Assessment </a:t>
            </a:r>
            <a:r>
              <a:rPr kumimoji="0" lang="en-GB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prior to dealing with DNA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Wear the correct </a:t>
            </a:r>
            <a:r>
              <a:rPr kumimoji="0" lang="en-GB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PPE</a:t>
            </a:r>
            <a:r>
              <a:rPr kumimoji="0" lang="en-GB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 when recovering samples</a:t>
            </a:r>
          </a:p>
          <a:p>
            <a:pPr marL="669925" lvl="1" indent="-325438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3B812F"/>
              </a:buClr>
              <a:buSzPct val="60000"/>
              <a:buFont typeface="Wingdings" panose="05000000000000000000" pitchFamily="2" charset="2"/>
              <a:buChar char="q"/>
            </a:pPr>
            <a:r>
              <a:rPr kumimoji="0" lang="en-GB" altLang="en-US" sz="20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Minimum of Gloves and mask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Coughing &amp; sneezing on samples can cross contaminate samples 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Never mix crime samples and prisoner samples</a:t>
            </a:r>
          </a:p>
          <a:p>
            <a:pPr marL="342900" lvl="0" indent="-342900" fontAlgn="base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>
                <a:srgbClr val="CC9900"/>
              </a:buClr>
              <a:buSzPct val="65000"/>
              <a:buFont typeface="Wingdings" panose="05000000000000000000" pitchFamily="2" charset="2"/>
              <a:buChar char="n"/>
            </a:pPr>
            <a:r>
              <a:rPr kumimoji="0" lang="en-GB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Different CSI’s for different scenes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0808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239" y="487099"/>
            <a:ext cx="10515600" cy="5529372"/>
          </a:xfrm>
        </p:spPr>
      </p:pic>
    </p:spTree>
    <p:extLst>
      <p:ext uri="{BB962C8B-B14F-4D97-AF65-F5344CB8AC3E}">
        <p14:creationId xmlns:p14="http://schemas.microsoft.com/office/powerpoint/2010/main" val="8038291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28</TotalTime>
  <Words>669</Words>
  <Application>Microsoft Office PowerPoint</Application>
  <PresentationFormat>Widescreen</PresentationFormat>
  <Paragraphs>121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Garamond</vt:lpstr>
      <vt:lpstr>Tw Cen MT</vt:lpstr>
      <vt:lpstr>Tw Cen MT Condensed</vt:lpstr>
      <vt:lpstr>Wingdings</vt:lpstr>
      <vt:lpstr>Wingdings 3</vt:lpstr>
      <vt:lpstr>Integral</vt:lpstr>
      <vt:lpstr>Deoxyribonucleic Acid (DNA)</vt:lpstr>
      <vt:lpstr>Aim</vt:lpstr>
      <vt:lpstr>Objectives</vt:lpstr>
      <vt:lpstr>What is DNA?</vt:lpstr>
      <vt:lpstr>Short history of DNA </vt:lpstr>
      <vt:lpstr>Short history of DNA </vt:lpstr>
      <vt:lpstr> Colin Pitchfork </vt:lpstr>
      <vt:lpstr>Colin Pitchfork</vt:lpstr>
      <vt:lpstr>Crime Scene Samples</vt:lpstr>
      <vt:lpstr>Forensic Analysis</vt:lpstr>
      <vt:lpstr>% profiled Success  </vt:lpstr>
      <vt:lpstr>Forensic Examination for DNA</vt:lpstr>
      <vt:lpstr>Crime Scene DNA Evidence</vt:lpstr>
      <vt:lpstr>Limitations of DNA profiling</vt:lpstr>
      <vt:lpstr>Contamination Issues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Deoxyribonucleic Acid (DNA)</dc:title>
  <dc:creator>Wynne Jones (Business &amp; Management)</dc:creator>
  <cp:lastModifiedBy>Wynne Jones (Business &amp; Management)</cp:lastModifiedBy>
  <cp:revision>5</cp:revision>
  <dcterms:created xsi:type="dcterms:W3CDTF">2019-02-26T11:34:19Z</dcterms:created>
  <dcterms:modified xsi:type="dcterms:W3CDTF">2019-02-26T12:05:42Z</dcterms:modified>
</cp:coreProperties>
</file>