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8" r:id="rId2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2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67" autoAdjust="0"/>
    <p:restoredTop sz="98208" autoAdjust="0"/>
  </p:normalViewPr>
  <p:slideViewPr>
    <p:cSldViewPr snapToGrid="0">
      <p:cViewPr varScale="1">
        <p:scale>
          <a:sx n="34" d="100"/>
          <a:sy n="34" d="100"/>
        </p:scale>
        <p:origin x="1954" y="7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A9C6B9-38C6-4E8B-AD74-2C956D4B1C2F}" type="datetimeFigureOut">
              <a:rPr lang="en-US" smtClean="0"/>
              <a:pPr/>
              <a:t>2/10/2023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6AAC9F-8208-435A-8C88-F6D23659610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65144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6AAC9F-8208-435A-8C88-F6D23659610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480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B08A9-3D0C-4290-AE88-F14EEDD9486F}" type="datetimeFigureOut">
              <a:rPr lang="en-US" smtClean="0"/>
              <a:pPr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6D4F-8135-48CD-8C44-FD6EEAB9C0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699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B08A9-3D0C-4290-AE88-F14EEDD9486F}" type="datetimeFigureOut">
              <a:rPr lang="en-US" smtClean="0"/>
              <a:pPr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6D4F-8135-48CD-8C44-FD6EEAB9C0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344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B08A9-3D0C-4290-AE88-F14EEDD9486F}" type="datetimeFigureOut">
              <a:rPr lang="en-US" smtClean="0"/>
              <a:pPr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6D4F-8135-48CD-8C44-FD6EEAB9C0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673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B08A9-3D0C-4290-AE88-F14EEDD9486F}" type="datetimeFigureOut">
              <a:rPr lang="en-US" smtClean="0"/>
              <a:pPr/>
              <a:t>2/10/2023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6D4F-8135-48CD-8C44-FD6EEAB9C0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833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B08A9-3D0C-4290-AE88-F14EEDD9486F}" type="datetimeFigureOut">
              <a:rPr lang="en-US" smtClean="0"/>
              <a:pPr/>
              <a:t>2/10/2023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6D4F-8135-48CD-8C44-FD6EEAB9C0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378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B08A9-3D0C-4290-AE88-F14EEDD9486F}" type="datetimeFigureOut">
              <a:rPr lang="en-US" smtClean="0"/>
              <a:pPr/>
              <a:t>2/10/2023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6D4F-8135-48CD-8C44-FD6EEAB9C0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086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B08A9-3D0C-4290-AE88-F14EEDD9486F}" type="datetimeFigureOut">
              <a:rPr lang="en-US" smtClean="0"/>
              <a:pPr/>
              <a:t>2/10/2023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6D4F-8135-48CD-8C44-FD6EEAB9C0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291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B08A9-3D0C-4290-AE88-F14EEDD9486F}" type="datetimeFigureOut">
              <a:rPr lang="en-US" smtClean="0"/>
              <a:pPr/>
              <a:t>2/10/2023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6D4F-8135-48CD-8C44-FD6EEAB9C0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070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B08A9-3D0C-4290-AE88-F14EEDD9486F}" type="datetimeFigureOut">
              <a:rPr lang="en-US" smtClean="0"/>
              <a:pPr/>
              <a:t>2/10/2023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6D4F-8135-48CD-8C44-FD6EEAB9C0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436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B08A9-3D0C-4290-AE88-F14EEDD9486F}" type="datetimeFigureOut">
              <a:rPr lang="en-US" smtClean="0"/>
              <a:pPr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6D4F-8135-48CD-8C44-FD6EEAB9C0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476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B08A9-3D0C-4290-AE88-F14EEDD9486F}" type="datetimeFigureOut">
              <a:rPr lang="en-US" smtClean="0"/>
              <a:pPr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E6D4F-8135-48CD-8C44-FD6EEAB9C0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458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BB08A9-3D0C-4290-AE88-F14EEDD9486F}" type="datetimeFigureOut">
              <a:rPr lang="en-US" smtClean="0"/>
              <a:pPr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E6D4F-8135-48CD-8C44-FD6EEAB9C0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290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microsoft.com/office/2007/relationships/hdphoto" Target="../media/hdphoto2.wdp"/><Relationship Id="rId18" Type="http://schemas.openxmlformats.org/officeDocument/2006/relationships/image" Target="../media/image14.jpeg"/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12" Type="http://schemas.openxmlformats.org/officeDocument/2006/relationships/image" Target="../media/image9.png"/><Relationship Id="rId17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8.png"/><Relationship Id="rId5" Type="http://schemas.openxmlformats.org/officeDocument/2006/relationships/image" Target="../media/image3.png"/><Relationship Id="rId15" Type="http://schemas.openxmlformats.org/officeDocument/2006/relationships/image" Target="../media/image11.jpeg"/><Relationship Id="rId10" Type="http://schemas.microsoft.com/office/2007/relationships/hdphoto" Target="../media/hdphoto1.wdp"/><Relationship Id="rId4" Type="http://schemas.openxmlformats.org/officeDocument/2006/relationships/image" Target="../media/image2.jpeg"/><Relationship Id="rId9" Type="http://schemas.openxmlformats.org/officeDocument/2006/relationships/image" Target="../media/image7.png"/><Relationship Id="rId1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/>
          <p:cNvCxnSpPr/>
          <p:nvPr/>
        </p:nvCxnSpPr>
        <p:spPr>
          <a:xfrm>
            <a:off x="226786" y="189592"/>
            <a:ext cx="6388100" cy="635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/>
          <p:cNvCxnSpPr/>
          <p:nvPr/>
        </p:nvCxnSpPr>
        <p:spPr>
          <a:xfrm>
            <a:off x="226786" y="9714592"/>
            <a:ext cx="6388100" cy="635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/>
          <p:cNvCxnSpPr/>
          <p:nvPr/>
        </p:nvCxnSpPr>
        <p:spPr>
          <a:xfrm>
            <a:off x="234406" y="188322"/>
            <a:ext cx="0" cy="951865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6614886" y="189592"/>
            <a:ext cx="0" cy="951865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rot="16200000" flipH="1">
            <a:off x="-50811" y="5264903"/>
            <a:ext cx="6965908" cy="486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4238" y="249978"/>
            <a:ext cx="68580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tabLst>
                <a:tab pos="631825" algn="l"/>
              </a:tabLst>
            </a:pPr>
            <a:r>
              <a:rPr lang="en-US" sz="3600" b="1" dirty="0">
                <a:solidFill>
                  <a:schemeClr val="bg1"/>
                </a:solidFill>
                <a:latin typeface="Copperplate Gothic Light" pitchFamily="34" charset="0"/>
              </a:rPr>
              <a:t>Hotel Trinity</a:t>
            </a:r>
          </a:p>
          <a:p>
            <a:pPr algn="ctr">
              <a:tabLst>
                <a:tab pos="631825" algn="l"/>
              </a:tabLst>
            </a:pPr>
            <a:r>
              <a:rPr lang="en-US" sz="2000" b="1" dirty="0">
                <a:solidFill>
                  <a:schemeClr val="bg1"/>
                </a:solidFill>
                <a:latin typeface="Copperplate Gothic Light" pitchFamily="34" charset="0"/>
              </a:rPr>
              <a:t>Name: Loredana Florina </a:t>
            </a:r>
            <a:r>
              <a:rPr lang="en-US" sz="2000" b="1" dirty="0" err="1">
                <a:solidFill>
                  <a:schemeClr val="bg1"/>
                </a:solidFill>
                <a:latin typeface="Copperplate Gothic Light" pitchFamily="34" charset="0"/>
              </a:rPr>
              <a:t>Hurmuzache</a:t>
            </a:r>
            <a:endParaRPr lang="en-US" sz="2000" b="1" dirty="0">
              <a:solidFill>
                <a:schemeClr val="bg1"/>
              </a:solidFill>
              <a:latin typeface="Copperplate Gothic Light" pitchFamily="34" charset="0"/>
            </a:endParaRPr>
          </a:p>
          <a:p>
            <a:pPr algn="ctr">
              <a:tabLst>
                <a:tab pos="631825" algn="l"/>
              </a:tabLst>
            </a:pPr>
            <a:r>
              <a:rPr lang="en-US" sz="2000" b="1" dirty="0">
                <a:solidFill>
                  <a:schemeClr val="bg1"/>
                </a:solidFill>
                <a:latin typeface="Copperplate Gothic Light" pitchFamily="34" charset="0"/>
              </a:rPr>
              <a:t>ID:  2120531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1535" y="3892711"/>
            <a:ext cx="28356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Price: </a:t>
            </a:r>
            <a:r>
              <a:rPr lang="en-US" sz="1400" cap="none" spc="0" dirty="0">
                <a:ln w="0"/>
                <a:solidFill>
                  <a:schemeClr val="bg1"/>
                </a:solidFill>
                <a:latin typeface="Script MT Bold" pitchFamily="66" charset="0"/>
              </a:rPr>
              <a:t>£ 19.50</a:t>
            </a:r>
            <a:endParaRPr lang="en-US" sz="1400" b="1" dirty="0">
              <a:solidFill>
                <a:schemeClr val="bg1"/>
              </a:solidFill>
              <a:latin typeface="Script MT Bold" pitchFamily="66" charset="0"/>
            </a:endParaRP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Calories: 400</a:t>
            </a:r>
            <a:r>
              <a:rPr lang="en-US" sz="1400" dirty="0">
                <a:solidFill>
                  <a:schemeClr val="bg1"/>
                </a:solidFill>
                <a:latin typeface="Script MT Bold" pitchFamily="66" charset="0"/>
              </a:rPr>
              <a:t> KCAL (Fat  15gm)</a:t>
            </a: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Allergens: </a:t>
            </a:r>
            <a:r>
              <a:rPr lang="en-US" sz="1400" dirty="0">
                <a:solidFill>
                  <a:schemeClr val="bg1"/>
                </a:solidFill>
                <a:latin typeface="Script MT Bold" pitchFamily="66" charset="0"/>
              </a:rPr>
              <a:t>Shrimp</a:t>
            </a: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Availability: </a:t>
            </a:r>
            <a:r>
              <a:rPr lang="en-US" sz="1400" dirty="0">
                <a:solidFill>
                  <a:schemeClr val="bg1"/>
                </a:solidFill>
                <a:latin typeface="Script MT Bold" pitchFamily="66" charset="0"/>
              </a:rPr>
              <a:t>08.30am-11.45am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711650" y="3893641"/>
            <a:ext cx="28356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Price: </a:t>
            </a:r>
            <a:r>
              <a:rPr lang="en-US" sz="1400" cap="none" spc="0" dirty="0">
                <a:ln w="0"/>
                <a:solidFill>
                  <a:schemeClr val="bg1"/>
                </a:solidFill>
                <a:latin typeface="Script MT Bold" pitchFamily="66" charset="0"/>
              </a:rPr>
              <a:t> 16.50</a:t>
            </a:r>
            <a:endParaRPr lang="en-US" sz="1400" b="1" dirty="0">
              <a:solidFill>
                <a:schemeClr val="bg1"/>
              </a:solidFill>
              <a:latin typeface="Script MT Bold" pitchFamily="66" charset="0"/>
            </a:endParaRP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Calories: 393</a:t>
            </a:r>
            <a:r>
              <a:rPr lang="en-US" sz="1400" dirty="0">
                <a:solidFill>
                  <a:schemeClr val="bg1"/>
                </a:solidFill>
                <a:latin typeface="Script MT Bold" pitchFamily="66" charset="0"/>
              </a:rPr>
              <a:t> KCAL (Fat 18gm)</a:t>
            </a: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Allergens: Parsnips</a:t>
            </a:r>
            <a:endParaRPr lang="en-US" sz="1400" dirty="0">
              <a:solidFill>
                <a:schemeClr val="bg1"/>
              </a:solidFill>
              <a:latin typeface="Script MT Bold" pitchFamily="66" charset="0"/>
            </a:endParaRP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Availability: </a:t>
            </a:r>
            <a:r>
              <a:rPr lang="en-US" sz="1400" dirty="0">
                <a:solidFill>
                  <a:schemeClr val="bg1"/>
                </a:solidFill>
                <a:latin typeface="Script MT Bold" pitchFamily="66" charset="0"/>
              </a:rPr>
              <a:t>05.030pm-10.00pm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81441" y="6421511"/>
            <a:ext cx="28356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Price: </a:t>
            </a:r>
            <a:r>
              <a:rPr lang="en-US" sz="1400" cap="none" spc="0" dirty="0">
                <a:ln w="0"/>
                <a:solidFill>
                  <a:schemeClr val="bg1"/>
                </a:solidFill>
                <a:latin typeface="Script MT Bold" pitchFamily="66" charset="0"/>
              </a:rPr>
              <a:t> 16.50</a:t>
            </a:r>
            <a:endParaRPr lang="en-US" sz="1400" b="1" dirty="0">
              <a:solidFill>
                <a:schemeClr val="bg1"/>
              </a:solidFill>
              <a:latin typeface="Script MT Bold" pitchFamily="66" charset="0"/>
            </a:endParaRP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Calories: 335</a:t>
            </a:r>
            <a:r>
              <a:rPr lang="en-US" sz="1400" dirty="0">
                <a:solidFill>
                  <a:schemeClr val="bg1"/>
                </a:solidFill>
                <a:latin typeface="Script MT Bold" pitchFamily="66" charset="0"/>
              </a:rPr>
              <a:t> KCAL (Fat 09gm)</a:t>
            </a: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Allergens: </a:t>
            </a:r>
            <a:r>
              <a:rPr lang="en-US" sz="1400" dirty="0">
                <a:solidFill>
                  <a:schemeClr val="bg1"/>
                </a:solidFill>
                <a:latin typeface="Script MT Bold" pitchFamily="66" charset="0"/>
              </a:rPr>
              <a:t>Cream</a:t>
            </a: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Availability: </a:t>
            </a:r>
            <a:r>
              <a:rPr lang="en-US" sz="1400" dirty="0">
                <a:solidFill>
                  <a:schemeClr val="bg1"/>
                </a:solidFill>
                <a:latin typeface="Script MT Bold" pitchFamily="66" charset="0"/>
              </a:rPr>
              <a:t>08.30am-11.45am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88855" y="6518791"/>
            <a:ext cx="28356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Price: </a:t>
            </a:r>
            <a:r>
              <a:rPr lang="en-US" sz="1400" cap="none" spc="0" dirty="0">
                <a:ln w="0"/>
                <a:solidFill>
                  <a:schemeClr val="bg1"/>
                </a:solidFill>
                <a:latin typeface="Script MT Bold" pitchFamily="66" charset="0"/>
              </a:rPr>
              <a:t> 19.50</a:t>
            </a:r>
            <a:endParaRPr lang="en-US" sz="1400" b="1" dirty="0">
              <a:solidFill>
                <a:schemeClr val="bg1"/>
              </a:solidFill>
              <a:latin typeface="Script MT Bold" pitchFamily="66" charset="0"/>
            </a:endParaRP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Calories: 493</a:t>
            </a:r>
            <a:r>
              <a:rPr lang="en-US" sz="1400" dirty="0">
                <a:solidFill>
                  <a:schemeClr val="bg1"/>
                </a:solidFill>
                <a:latin typeface="Script MT Bold" pitchFamily="66" charset="0"/>
              </a:rPr>
              <a:t> KCAL (Fat 11gm)</a:t>
            </a: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Allergens: Broccoli, Cheese</a:t>
            </a:r>
            <a:endParaRPr lang="en-US" sz="1400" dirty="0">
              <a:solidFill>
                <a:schemeClr val="bg1"/>
              </a:solidFill>
              <a:latin typeface="Script MT Bold" pitchFamily="66" charset="0"/>
            </a:endParaRPr>
          </a:p>
          <a:p>
            <a:pPr>
              <a:spcBef>
                <a:spcPts val="10"/>
              </a:spcBef>
              <a:spcAft>
                <a:spcPts val="10"/>
              </a:spcAft>
            </a:pPr>
            <a:r>
              <a:rPr lang="en-US" sz="1400" b="1" dirty="0">
                <a:solidFill>
                  <a:schemeClr val="bg1"/>
                </a:solidFill>
                <a:latin typeface="Script MT Bold" pitchFamily="66" charset="0"/>
              </a:rPr>
              <a:t>Availability: </a:t>
            </a:r>
            <a:r>
              <a:rPr lang="en-US" sz="1400" dirty="0">
                <a:solidFill>
                  <a:schemeClr val="bg1"/>
                </a:solidFill>
                <a:latin typeface="Script MT Bold" pitchFamily="66" charset="0"/>
              </a:rPr>
              <a:t>05.00pm-10.00pm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0" y="8878831"/>
            <a:ext cx="6858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Copperplate Gothic Light" pitchFamily="34" charset="0"/>
              </a:rPr>
              <a:t>Hotel Trinity, Coast on Swansea, South Wales</a:t>
            </a:r>
          </a:p>
        </p:txBody>
      </p:sp>
      <p:pic>
        <p:nvPicPr>
          <p:cNvPr id="1026" name="Picture 2" descr="537 Trinity Icon Illustrations &amp; Clip Art - iStock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04" t="23164" r="23219" b="23522"/>
          <a:stretch/>
        </p:blipFill>
        <p:spPr bwMode="auto">
          <a:xfrm>
            <a:off x="380208" y="243407"/>
            <a:ext cx="688770" cy="68538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/>
          <p:cNvSpPr txBox="1"/>
          <p:nvPr/>
        </p:nvSpPr>
        <p:spPr>
          <a:xfrm>
            <a:off x="-1" y="1437988"/>
            <a:ext cx="685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accent4">
                    <a:lumMod val="20000"/>
                    <a:lumOff val="80000"/>
                  </a:schemeClr>
                </a:solidFill>
                <a:latin typeface="Rage Italic" pitchFamily="66" charset="0"/>
              </a:rPr>
              <a:t>Taste, Trust, Experience.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36109" y="7776808"/>
            <a:ext cx="3190569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Script MT Bold" pitchFamily="66" charset="0"/>
              </a:rPr>
              <a:t>Home Delivery Available: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b="1" dirty="0" err="1">
                <a:solidFill>
                  <a:schemeClr val="accent4">
                    <a:lumMod val="20000"/>
                    <a:lumOff val="80000"/>
                  </a:schemeClr>
                </a:solidFill>
                <a:latin typeface="Script MT Bold" pitchFamily="66" charset="0"/>
              </a:rPr>
              <a:t>Deliveroo</a:t>
            </a:r>
            <a:r>
              <a:rPr lang="en-US" sz="14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Script MT Bold" pitchFamily="66" charset="0"/>
              </a:rPr>
              <a:t>, </a:t>
            </a:r>
            <a:r>
              <a:rPr lang="en-US" sz="1400" b="1" dirty="0" err="1">
                <a:solidFill>
                  <a:schemeClr val="accent4">
                    <a:lumMod val="20000"/>
                    <a:lumOff val="80000"/>
                  </a:schemeClr>
                </a:solidFill>
                <a:latin typeface="Script MT Bold" pitchFamily="66" charset="0"/>
              </a:rPr>
              <a:t>Uber</a:t>
            </a:r>
            <a:r>
              <a:rPr lang="en-US" sz="14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Script MT Bold" pitchFamily="66" charset="0"/>
              </a:rPr>
              <a:t> Eats, Just Eat, </a:t>
            </a:r>
            <a:r>
              <a:rPr lang="en-US" sz="1400" b="1" dirty="0" err="1">
                <a:solidFill>
                  <a:schemeClr val="accent4">
                    <a:lumMod val="20000"/>
                    <a:lumOff val="80000"/>
                  </a:schemeClr>
                </a:solidFill>
                <a:latin typeface="Script MT Bold" pitchFamily="66" charset="0"/>
              </a:rPr>
              <a:t>FoodHub</a:t>
            </a:r>
            <a:endParaRPr lang="en-US" sz="1400" b="1" dirty="0">
              <a:solidFill>
                <a:schemeClr val="accent4">
                  <a:lumMod val="20000"/>
                  <a:lumOff val="80000"/>
                </a:schemeClr>
              </a:solidFill>
              <a:latin typeface="Script MT Bold" pitchFamily="66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0858" y="8406951"/>
            <a:ext cx="14950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2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Script MT Bold" pitchFamily="66" charset="0"/>
              </a:rPr>
              <a:t>Payment Method</a:t>
            </a:r>
          </a:p>
        </p:txBody>
      </p:sp>
      <p:pic>
        <p:nvPicPr>
          <p:cNvPr id="21" name="Picture 6" descr="KWV Classic Collection Cabernet Sauvignon | Vivin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290" y="2394964"/>
            <a:ext cx="1106790" cy="14757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hâteau de Chelivette Clairet de Chelivette | Vivino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574" y="2394964"/>
            <a:ext cx="1106791" cy="14757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236109" y="1762611"/>
            <a:ext cx="32022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Script MT Bold" pitchFamily="66" charset="0"/>
              </a:rPr>
              <a:t>Chipotle Shrimp Quesadilla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417425" y="1783006"/>
            <a:ext cx="31945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Script MT Bold" pitchFamily="66" charset="0"/>
              </a:rPr>
              <a:t>Golden Goose Fat Potatoes with Parsnips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28256" y="4898802"/>
            <a:ext cx="32022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Script MT Bold" pitchFamily="66" charset="0"/>
              </a:rPr>
              <a:t>Cream of Asparagus Soup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3454055" y="4889074"/>
            <a:ext cx="29272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Script MT Bold" pitchFamily="66" charset="0"/>
              </a:rPr>
              <a:t>Vegetarian  Lasagne</a:t>
            </a:r>
          </a:p>
        </p:txBody>
      </p:sp>
      <p:pic>
        <p:nvPicPr>
          <p:cNvPr id="1032" name="Picture 8" descr="Vegan Asparagus Soup Recipe {Stove Top &amp; Instant Pot}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55" b="2295"/>
          <a:stretch/>
        </p:blipFill>
        <p:spPr bwMode="auto">
          <a:xfrm>
            <a:off x="818374" y="5303541"/>
            <a:ext cx="2011502" cy="11671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2" name="Oval 41"/>
          <p:cNvSpPr/>
          <p:nvPr/>
        </p:nvSpPr>
        <p:spPr>
          <a:xfrm>
            <a:off x="672658" y="5214233"/>
            <a:ext cx="396320" cy="373251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ounded Rectangle 43"/>
          <p:cNvSpPr/>
          <p:nvPr/>
        </p:nvSpPr>
        <p:spPr>
          <a:xfrm>
            <a:off x="2619968" y="6227897"/>
            <a:ext cx="419100" cy="252377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55DC169D-086E-45E6-9576-DED0731F2845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635960" y="6259416"/>
            <a:ext cx="385162" cy="191423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4E126101-F734-4881-8AA9-81F65E98969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foregroundMark x1="18103" y1="18966" x2="18103" y2="1896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14767" y="5209189"/>
            <a:ext cx="365809" cy="365809"/>
          </a:xfrm>
          <a:prstGeom prst="rect">
            <a:avLst/>
          </a:prstGeom>
        </p:spPr>
      </p:pic>
      <p:pic>
        <p:nvPicPr>
          <p:cNvPr id="50" name="Picture 49" descr="golden-goose-fat-potatoes-parsnips-386dd96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57600" y="2377029"/>
            <a:ext cx="1916349" cy="15731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2" name="Oval 31"/>
          <p:cNvSpPr/>
          <p:nvPr/>
        </p:nvSpPr>
        <p:spPr>
          <a:xfrm>
            <a:off x="3592525" y="2333402"/>
            <a:ext cx="396320" cy="373251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EFBB13D6-F065-482D-BDB0-7812A6EDFBDA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024" b="98527" l="9910" r="97898">
                        <a14:foregroundMark x1="88589" y1="14733" x2="80080" y2="9576"/>
                        <a14:foregroundMark x1="80080" y1="9576" x2="72873" y2="10497"/>
                        <a14:foregroundMark x1="72873" y1="10497" x2="66066" y2="16022"/>
                        <a14:foregroundMark x1="66066" y1="16022" x2="61662" y2="27256"/>
                        <a14:foregroundMark x1="61662" y1="27256" x2="61662" y2="27993"/>
                        <a14:foregroundMark x1="58559" y1="35912" x2="58859" y2="55064"/>
                        <a14:foregroundMark x1="85986" y1="31860" x2="85986" y2="31860"/>
                        <a14:foregroundMark x1="77377" y1="30571" x2="77377" y2="30571"/>
                        <a14:foregroundMark x1="76677" y1="34438" x2="76677" y2="34438"/>
                        <a14:foregroundMark x1="76176" y1="41989" x2="76176" y2="41989"/>
                        <a14:foregroundMark x1="83584" y1="39779" x2="83584" y2="39779"/>
                        <a14:foregroundMark x1="76677" y1="55985" x2="76677" y2="55985"/>
                        <a14:foregroundMark x1="94294" y1="55064" x2="94294" y2="55064"/>
                        <a14:foregroundMark x1="97898" y1="45488" x2="97898" y2="45488"/>
                        <a14:foregroundMark x1="73073" y1="94475" x2="73073" y2="94475"/>
                        <a14:foregroundMark x1="77377" y1="97238" x2="77377" y2="97238"/>
                        <a14:foregroundMark x1="64264" y1="93738" x2="64264" y2="93738"/>
                        <a14:foregroundMark x1="68669" y1="93186" x2="68669" y2="93186"/>
                        <a14:foregroundMark x1="80180" y1="98527" x2="80180" y2="98527"/>
                        <a14:foregroundMark x1="83083" y1="93554" x2="83083" y2="93554"/>
                        <a14:foregroundMark x1="89389" y1="93554" x2="89389" y2="93554"/>
                        <a14:backgroundMark x1="65065" y1="98343" x2="65065" y2="98343"/>
                        <a14:backgroundMark x1="73874" y1="99263" x2="73874" y2="99263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 l="54218"/>
          <a:stretch/>
        </p:blipFill>
        <p:spPr>
          <a:xfrm>
            <a:off x="3628497" y="2353369"/>
            <a:ext cx="324393" cy="385132"/>
          </a:xfrm>
          <a:prstGeom prst="rect">
            <a:avLst/>
          </a:prstGeom>
        </p:spPr>
      </p:pic>
      <p:sp>
        <p:nvSpPr>
          <p:cNvPr id="36" name="Rounded Rectangle 35"/>
          <p:cNvSpPr/>
          <p:nvPr/>
        </p:nvSpPr>
        <p:spPr>
          <a:xfrm>
            <a:off x="5250436" y="3760300"/>
            <a:ext cx="419100" cy="252377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55DC169D-086E-45E6-9576-DED0731F2845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288533" y="3802277"/>
            <a:ext cx="385162" cy="191423"/>
          </a:xfrm>
          <a:prstGeom prst="rect">
            <a:avLst/>
          </a:prstGeom>
        </p:spPr>
      </p:pic>
      <p:pic>
        <p:nvPicPr>
          <p:cNvPr id="51" name="Picture 50" descr="vegetarian-lasagne-96693-2.jpe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 flipH="1">
            <a:off x="4078320" y="5301563"/>
            <a:ext cx="1911488" cy="12743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3" name="Oval 42"/>
          <p:cNvSpPr/>
          <p:nvPr/>
        </p:nvSpPr>
        <p:spPr>
          <a:xfrm>
            <a:off x="3954391" y="5288122"/>
            <a:ext cx="396320" cy="373251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ounded Rectangle 44"/>
          <p:cNvSpPr/>
          <p:nvPr/>
        </p:nvSpPr>
        <p:spPr>
          <a:xfrm>
            <a:off x="5807414" y="6334904"/>
            <a:ext cx="419100" cy="252377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55DC169D-086E-45E6-9576-DED0731F2845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829558" y="6357412"/>
            <a:ext cx="385162" cy="191423"/>
          </a:xfrm>
          <a:prstGeom prst="rect">
            <a:avLst/>
          </a:prstGeom>
        </p:spPr>
      </p:pic>
      <p:pic>
        <p:nvPicPr>
          <p:cNvPr id="52" name="Picture 51" descr="IMG_0447.jpg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 rot="5400000">
            <a:off x="658127" y="2187263"/>
            <a:ext cx="1498205" cy="19976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4" name="Oval 13"/>
          <p:cNvSpPr/>
          <p:nvPr/>
        </p:nvSpPr>
        <p:spPr>
          <a:xfrm>
            <a:off x="330248" y="2327605"/>
            <a:ext cx="396320" cy="373251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EFBB13D6-F065-482D-BDB0-7812A6EDFBDA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024" b="98527" l="9910" r="97898">
                        <a14:foregroundMark x1="88589" y1="14733" x2="80080" y2="9576"/>
                        <a14:foregroundMark x1="80080" y1="9576" x2="72873" y2="10497"/>
                        <a14:foregroundMark x1="72873" y1="10497" x2="66066" y2="16022"/>
                        <a14:foregroundMark x1="66066" y1="16022" x2="61662" y2="27256"/>
                        <a14:foregroundMark x1="61662" y1="27256" x2="61662" y2="27993"/>
                        <a14:foregroundMark x1="58559" y1="35912" x2="58859" y2="55064"/>
                        <a14:foregroundMark x1="85986" y1="31860" x2="85986" y2="31860"/>
                        <a14:foregroundMark x1="77377" y1="30571" x2="77377" y2="30571"/>
                        <a14:foregroundMark x1="76677" y1="34438" x2="76677" y2="34438"/>
                        <a14:foregroundMark x1="76176" y1="41989" x2="76176" y2="41989"/>
                        <a14:foregroundMark x1="83584" y1="39779" x2="83584" y2="39779"/>
                        <a14:foregroundMark x1="76677" y1="55985" x2="76677" y2="55985"/>
                        <a14:foregroundMark x1="94294" y1="55064" x2="94294" y2="55064"/>
                        <a14:foregroundMark x1="97898" y1="45488" x2="97898" y2="45488"/>
                        <a14:foregroundMark x1="73073" y1="94475" x2="73073" y2="94475"/>
                        <a14:foregroundMark x1="77377" y1="97238" x2="77377" y2="97238"/>
                        <a14:foregroundMark x1="64264" y1="93738" x2="64264" y2="93738"/>
                        <a14:foregroundMark x1="68669" y1="93186" x2="68669" y2="93186"/>
                        <a14:foregroundMark x1="80180" y1="98527" x2="80180" y2="98527"/>
                        <a14:foregroundMark x1="83083" y1="93554" x2="83083" y2="93554"/>
                        <a14:foregroundMark x1="89389" y1="93554" x2="89389" y2="93554"/>
                        <a14:backgroundMark x1="65065" y1="98343" x2="65065" y2="98343"/>
                        <a14:backgroundMark x1="73874" y1="99263" x2="73874" y2="99263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 l="54218"/>
          <a:stretch/>
        </p:blipFill>
        <p:spPr>
          <a:xfrm>
            <a:off x="357760" y="2343866"/>
            <a:ext cx="324393" cy="385132"/>
          </a:xfrm>
          <a:prstGeom prst="rect">
            <a:avLst/>
          </a:prstGeom>
        </p:spPr>
      </p:pic>
      <p:sp>
        <p:nvSpPr>
          <p:cNvPr id="27" name="Rounded Rectangle 26"/>
          <p:cNvSpPr/>
          <p:nvPr/>
        </p:nvSpPr>
        <p:spPr>
          <a:xfrm>
            <a:off x="2049780" y="3721408"/>
            <a:ext cx="419100" cy="252377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55DC169D-086E-45E6-9576-DED0731F2845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075500" y="3752928"/>
            <a:ext cx="385162" cy="191423"/>
          </a:xfrm>
          <a:prstGeom prst="rect">
            <a:avLst/>
          </a:prstGeom>
        </p:spPr>
      </p:pic>
      <p:pic>
        <p:nvPicPr>
          <p:cNvPr id="53" name="Picture 52" descr="payment-methods.png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1425091" y="8447661"/>
            <a:ext cx="1843385" cy="307232"/>
          </a:xfrm>
          <a:prstGeom prst="rect">
            <a:avLst/>
          </a:prstGeom>
        </p:spPr>
      </p:pic>
      <p:pic>
        <p:nvPicPr>
          <p:cNvPr id="54" name="Picture 53" descr="red-leather-price-christmas-labels-percent-sale-off-61509756.jpg"/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 rot="-60000">
            <a:off x="598385" y="7325119"/>
            <a:ext cx="848161" cy="524567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4E126101-F734-4881-8AA9-81F65E989696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>
                        <a14:foregroundMark x1="18103" y1="18966" x2="18103" y2="1896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02717" y="5307228"/>
            <a:ext cx="365809" cy="365809"/>
          </a:xfrm>
          <a:prstGeom prst="rect">
            <a:avLst/>
          </a:prstGeom>
        </p:spPr>
      </p:pic>
      <p:sp>
        <p:nvSpPr>
          <p:cNvPr id="55" name="TextBox 54"/>
          <p:cNvSpPr txBox="1"/>
          <p:nvPr/>
        </p:nvSpPr>
        <p:spPr>
          <a:xfrm>
            <a:off x="1439694" y="7315195"/>
            <a:ext cx="1916349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  <a:latin typeface="Algerian" pitchFamily="82" charset="0"/>
              </a:rPr>
              <a:t>on every food item at Christmas</a:t>
            </a:r>
          </a:p>
        </p:txBody>
      </p:sp>
      <p:sp>
        <p:nvSpPr>
          <p:cNvPr id="57" name="TextBox 56"/>
          <p:cNvSpPr txBox="1"/>
          <p:nvPr/>
        </p:nvSpPr>
        <p:spPr>
          <a:xfrm>
            <a:off x="3784060" y="7354110"/>
            <a:ext cx="310312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  <a:latin typeface="Script MT Bold" pitchFamily="66" charset="0"/>
              </a:rPr>
              <a:t>Live Unplugged Show at Dinner</a:t>
            </a:r>
          </a:p>
          <a:p>
            <a:endParaRPr lang="en-US" dirty="0"/>
          </a:p>
        </p:txBody>
      </p:sp>
      <p:pic>
        <p:nvPicPr>
          <p:cNvPr id="58" name="Picture 57" descr="Can-pubs-host-live-music-when-beer-gardens-reopen.jpg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3939702" y="7670500"/>
            <a:ext cx="2354093" cy="1020110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  <p:sp>
        <p:nvSpPr>
          <p:cNvPr id="61" name="Explosion 1 60"/>
          <p:cNvSpPr/>
          <p:nvPr/>
        </p:nvSpPr>
        <p:spPr>
          <a:xfrm>
            <a:off x="3560324" y="7373563"/>
            <a:ext cx="291830" cy="311285"/>
          </a:xfrm>
          <a:prstGeom prst="irregularSeal1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TextBox 61"/>
          <p:cNvSpPr txBox="1"/>
          <p:nvPr/>
        </p:nvSpPr>
        <p:spPr>
          <a:xfrm>
            <a:off x="175100" y="9134281"/>
            <a:ext cx="64494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800" dirty="0">
                <a:solidFill>
                  <a:schemeClr val="bg1"/>
                </a:solidFill>
                <a:latin typeface="British"/>
              </a:rPr>
              <a:t>References</a:t>
            </a:r>
          </a:p>
          <a:p>
            <a:pPr algn="just"/>
            <a:r>
              <a:rPr lang="en-US" sz="800" dirty="0" err="1">
                <a:solidFill>
                  <a:schemeClr val="bg1"/>
                </a:solidFill>
                <a:latin typeface="British"/>
              </a:rPr>
              <a:t>Zawadzki</a:t>
            </a:r>
            <a:r>
              <a:rPr lang="en-US" sz="800" dirty="0">
                <a:solidFill>
                  <a:schemeClr val="bg1"/>
                </a:solidFill>
                <a:latin typeface="British"/>
              </a:rPr>
              <a:t>, J. (</a:t>
            </a:r>
            <a:r>
              <a:rPr lang="en-US" sz="800" dirty="0" err="1">
                <a:solidFill>
                  <a:schemeClr val="bg1"/>
                </a:solidFill>
                <a:latin typeface="British"/>
              </a:rPr>
              <a:t>n.d</a:t>
            </a:r>
            <a:r>
              <a:rPr lang="en-US" sz="800" dirty="0">
                <a:solidFill>
                  <a:schemeClr val="bg1"/>
                </a:solidFill>
                <a:latin typeface="British"/>
              </a:rPr>
              <a:t>.) British Food: 16 Traditional Dishes You Have to Try - Chef’s Pencil [Online]. Chef’s Pencil. Available from: &lt;https://www.chefspencil.com/traditional-british-dishes/&gt; [Accessed 7 November 2022].</a:t>
            </a:r>
          </a:p>
          <a:p>
            <a:pPr algn="just"/>
            <a:r>
              <a:rPr lang="en-US" sz="800" dirty="0" err="1">
                <a:solidFill>
                  <a:schemeClr val="bg1"/>
                </a:solidFill>
                <a:latin typeface="British"/>
              </a:rPr>
              <a:t>Versteegen</a:t>
            </a:r>
            <a:r>
              <a:rPr lang="en-US" sz="800" dirty="0">
                <a:solidFill>
                  <a:schemeClr val="bg1"/>
                </a:solidFill>
                <a:latin typeface="British"/>
              </a:rPr>
              <a:t>, H., 2019. Spicing up Britain: The Multicultural History of British Food.</a:t>
            </a:r>
          </a:p>
          <a:p>
            <a:pPr algn="just"/>
            <a:endParaRPr lang="en-US" sz="800" dirty="0">
              <a:solidFill>
                <a:schemeClr val="bg1"/>
              </a:solidFill>
              <a:latin typeface="British"/>
            </a:endParaRPr>
          </a:p>
          <a:p>
            <a:pPr algn="just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90419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204</Words>
  <Application>Microsoft Office PowerPoint</Application>
  <PresentationFormat>A4 Paper (210x297 mm)</PresentationFormat>
  <Paragraphs>34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0" baseType="lpstr">
      <vt:lpstr>Algerian</vt:lpstr>
      <vt:lpstr>Arial</vt:lpstr>
      <vt:lpstr>British</vt:lpstr>
      <vt:lpstr>Calibri</vt:lpstr>
      <vt:lpstr>Calibri Light</vt:lpstr>
      <vt:lpstr>Copperplate Gothic Light</vt:lpstr>
      <vt:lpstr>Rage Italic</vt:lpstr>
      <vt:lpstr>Script MT Bold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Salman Ali</dc:creator>
  <cp:lastModifiedBy>Dell</cp:lastModifiedBy>
  <cp:revision>40</cp:revision>
  <dcterms:created xsi:type="dcterms:W3CDTF">2022-05-23T13:46:07Z</dcterms:created>
  <dcterms:modified xsi:type="dcterms:W3CDTF">2023-02-10T15:11:37Z</dcterms:modified>
</cp:coreProperties>
</file>