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23"/>
  </p:notesMasterIdLst>
  <p:sldIdLst>
    <p:sldId id="256" r:id="rId2"/>
    <p:sldId id="263" r:id="rId3"/>
    <p:sldId id="277" r:id="rId4"/>
    <p:sldId id="257" r:id="rId5"/>
    <p:sldId id="275" r:id="rId6"/>
    <p:sldId id="276" r:id="rId7"/>
    <p:sldId id="258" r:id="rId8"/>
    <p:sldId id="266" r:id="rId9"/>
    <p:sldId id="264" r:id="rId10"/>
    <p:sldId id="265" r:id="rId11"/>
    <p:sldId id="259" r:id="rId12"/>
    <p:sldId id="271" r:id="rId13"/>
    <p:sldId id="269" r:id="rId14"/>
    <p:sldId id="270" r:id="rId15"/>
    <p:sldId id="260" r:id="rId16"/>
    <p:sldId id="268" r:id="rId17"/>
    <p:sldId id="267" r:id="rId18"/>
    <p:sldId id="261" r:id="rId19"/>
    <p:sldId id="278" r:id="rId20"/>
    <p:sldId id="279" r:id="rId21"/>
    <p:sldId id="28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277B45-1EFC-8D93-A167-050CC2EEF54C}" v="317" dt="2022-03-01T22:59:45.891"/>
    <p1510:client id="{0195BA58-6E16-897B-8110-665C7C05C74E}" v="2" dt="2022-02-24T18:46:37.305"/>
    <p1510:client id="{03F5DF19-AEA4-7D55-6D64-A77D30ECE31E}" v="322" dt="2022-03-02T18:24:45.088"/>
    <p1510:client id="{184AE341-983C-7635-D237-38EC55B1DC36}" v="540" dt="2022-02-25T17:50:06.971"/>
    <p1510:client id="{24067A7A-BB5E-77BB-81A2-D0DD0557A058}" v="321" dt="2022-03-02T23:13:02.155"/>
    <p1510:client id="{3353269F-E267-EC3A-F0E8-55CB6C254718}" v="44" dt="2022-02-25T12:15:31.493"/>
    <p1510:client id="{3592B7BD-0BB7-F5A2-609E-7306E3ABC5A4}" v="51" dt="2022-02-23T23:48:58.652"/>
    <p1510:client id="{3BE5A673-64F0-84CF-375C-A41185C3A576}" v="391" dt="2022-02-27T19:24:34.277"/>
    <p1510:client id="{40960126-334B-CB59-EC3E-B4EB5FC02E0E}" v="5" dt="2022-03-04T12:21:30.401"/>
    <p1510:client id="{4DBB13F6-9B12-0E5D-DE50-5A111F490791}" v="16" dt="2022-02-24T22:43:20.093"/>
    <p1510:client id="{4E541C1F-96B6-B666-8EA4-2D4A4A995827}" v="746" dt="2022-03-02T20:42:34.737"/>
    <p1510:client id="{548EB6F8-3C24-FF8D-83F9-16FB98A8A0C1}" v="287" dt="2022-03-03T00:28:39.088"/>
    <p1510:client id="{5674AE09-4240-C0CC-38B0-72202DCDFB8F}" v="69" dt="2022-02-25T11:53:32.632"/>
    <p1510:client id="{669752A6-3794-C2A5-0364-D64E13C4A9F3}" v="747" dt="2022-02-24T19:59:12.343"/>
    <p1510:client id="{675FCA53-82FA-0C3C-C6D4-5C8CDDAC8100}" v="3" dt="2022-03-03T11:01:32.773"/>
    <p1510:client id="{80B8318D-E514-02A8-4D65-8D79B2E4196C}" v="3" dt="2022-02-26T20:11:36.321"/>
    <p1510:client id="{8197E2BA-5CF7-A3DD-DECB-B167F0C029E3}" v="101" dt="2022-02-25T15:27:14.313"/>
    <p1510:client id="{85FAD0F1-2CAE-D6CC-5831-83E7126DDE6F}" v="173" dt="2022-03-04T00:59:41.691"/>
    <p1510:client id="{8F047870-9D2C-31B9-2A0B-7A1F260B5726}" v="510" dt="2022-03-04T12:05:14.823"/>
    <p1510:client id="{917F32C1-AB81-79C1-E41F-5F20A3D332C3}" v="8" dt="2022-03-02T14:58:27.329"/>
    <p1510:client id="{9DCE50D7-DF6A-89B2-24EB-F001BB0B5E21}" v="249" dt="2022-02-24T22:02:18.643"/>
    <p1510:client id="{9F6DD1E2-A5C8-D1AC-70B7-C7C489A43F4F}" v="649" dt="2022-02-23T23:37:37.363"/>
    <p1510:client id="{B0542726-9314-4EFA-8F2A-39F3318AF442}" v="206" dt="2022-02-18T21:11:26.323"/>
    <p1510:client id="{B9937D40-6475-7E8D-742A-3D9EB2548EF7}" v="90" dt="2022-03-01T21:15:39.973"/>
    <p1510:client id="{BA221B2F-6667-08CC-73AD-6EEAB045F6FD}" v="4" dt="2022-03-01T17:00:07.384"/>
    <p1510:client id="{C07B6A6C-2D36-1C2C-1872-880C2458E483}" v="10" dt="2022-02-24T19:22:23.161"/>
    <p1510:client id="{E6524F0C-A475-F300-ED60-231107BB1172}" v="277" dt="2022-02-24T22:41:53.633"/>
    <p1510:client id="{E7A3DE48-FEB3-BBCB-27F3-AD1585C40CF9}" v="169" dt="2022-02-26T21:08:19.165"/>
    <p1510:client id="{F1B46D18-C8F1-EAF8-23E8-4BB308A00FCB}" v="85" dt="2022-03-04T12:07:52.3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9DABA7-D284-42E1-9636-9FF7BDF43BC5}"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0447C7EA-E667-475E-AA94-C0CB158D227C}">
      <dgm:prSet/>
      <dgm:spPr/>
      <dgm:t>
        <a:bodyPr/>
        <a:lstStyle/>
        <a:p>
          <a:r>
            <a:rPr lang="en-GB"/>
            <a:t>Multidisciplinary teams (MDTs) have been proved to be a excellent way to facilitate professional collaboration and, as a result, improve the quality of care delivered.</a:t>
          </a:r>
          <a:endParaRPr lang="en-US"/>
        </a:p>
      </dgm:t>
    </dgm:pt>
    <dgm:pt modelId="{C221FC2A-88F1-41EF-B80F-832B6975E2C9}" type="parTrans" cxnId="{A8AFC9E1-A4C3-47C5-AF96-E7342EC2E07C}">
      <dgm:prSet/>
      <dgm:spPr/>
      <dgm:t>
        <a:bodyPr/>
        <a:lstStyle/>
        <a:p>
          <a:endParaRPr lang="en-US"/>
        </a:p>
      </dgm:t>
    </dgm:pt>
    <dgm:pt modelId="{14BB661D-C223-4964-A239-B1D0EC700381}" type="sibTrans" cxnId="{A8AFC9E1-A4C3-47C5-AF96-E7342EC2E07C}">
      <dgm:prSet/>
      <dgm:spPr/>
      <dgm:t>
        <a:bodyPr/>
        <a:lstStyle/>
        <a:p>
          <a:endParaRPr lang="en-US"/>
        </a:p>
      </dgm:t>
    </dgm:pt>
    <dgm:pt modelId="{89FC8115-52AD-41CD-B757-A7B498824A63}">
      <dgm:prSet/>
      <dgm:spPr/>
      <dgm:t>
        <a:bodyPr/>
        <a:lstStyle/>
        <a:p>
          <a:r>
            <a:rPr lang="en-GB"/>
            <a:t>Efficient collaboration entails the identification of a manager or supervisor, regular joint discussions, and the sustainable exchange of electronic documents.(care and team, 2018)</a:t>
          </a:r>
          <a:endParaRPr lang="en-US"/>
        </a:p>
      </dgm:t>
    </dgm:pt>
    <dgm:pt modelId="{E92C26B2-C160-41FB-86F7-43F256BB1898}" type="parTrans" cxnId="{D466B80B-A786-403B-8339-17E2076A86F5}">
      <dgm:prSet/>
      <dgm:spPr/>
      <dgm:t>
        <a:bodyPr/>
        <a:lstStyle/>
        <a:p>
          <a:endParaRPr lang="en-US"/>
        </a:p>
      </dgm:t>
    </dgm:pt>
    <dgm:pt modelId="{3A73034F-A0BA-4B7B-9E2B-B99346A48C30}" type="sibTrans" cxnId="{D466B80B-A786-403B-8339-17E2076A86F5}">
      <dgm:prSet/>
      <dgm:spPr/>
      <dgm:t>
        <a:bodyPr/>
        <a:lstStyle/>
        <a:p>
          <a:endParaRPr lang="en-US"/>
        </a:p>
      </dgm:t>
    </dgm:pt>
    <dgm:pt modelId="{BCCFD725-63EF-45F1-AA83-C22590868F98}" type="pres">
      <dgm:prSet presAssocID="{E69DABA7-D284-42E1-9636-9FF7BDF43BC5}" presName="Name0" presStyleCnt="0">
        <dgm:presLayoutVars>
          <dgm:dir/>
          <dgm:animLvl val="lvl"/>
          <dgm:resizeHandles val="exact"/>
        </dgm:presLayoutVars>
      </dgm:prSet>
      <dgm:spPr/>
    </dgm:pt>
    <dgm:pt modelId="{02FC4907-C4CD-4FA5-BD2F-E1A7DDDA63D7}" type="pres">
      <dgm:prSet presAssocID="{89FC8115-52AD-41CD-B757-A7B498824A63}" presName="boxAndChildren" presStyleCnt="0"/>
      <dgm:spPr/>
    </dgm:pt>
    <dgm:pt modelId="{C7E7BBD9-171E-445A-8DE9-9949F968C877}" type="pres">
      <dgm:prSet presAssocID="{89FC8115-52AD-41CD-B757-A7B498824A63}" presName="parentTextBox" presStyleLbl="node1" presStyleIdx="0" presStyleCnt="2"/>
      <dgm:spPr/>
    </dgm:pt>
    <dgm:pt modelId="{CC35B13D-E35F-4169-8922-2D5C998CF2AA}" type="pres">
      <dgm:prSet presAssocID="{14BB661D-C223-4964-A239-B1D0EC700381}" presName="sp" presStyleCnt="0"/>
      <dgm:spPr/>
    </dgm:pt>
    <dgm:pt modelId="{B97E5A3E-DA58-4031-8804-89DDB3B3CDC3}" type="pres">
      <dgm:prSet presAssocID="{0447C7EA-E667-475E-AA94-C0CB158D227C}" presName="arrowAndChildren" presStyleCnt="0"/>
      <dgm:spPr/>
    </dgm:pt>
    <dgm:pt modelId="{A77ABB45-EA27-42DD-AF3E-CDBFB45B3CE5}" type="pres">
      <dgm:prSet presAssocID="{0447C7EA-E667-475E-AA94-C0CB158D227C}" presName="parentTextArrow" presStyleLbl="node1" presStyleIdx="1" presStyleCnt="2"/>
      <dgm:spPr/>
    </dgm:pt>
  </dgm:ptLst>
  <dgm:cxnLst>
    <dgm:cxn modelId="{D466B80B-A786-403B-8339-17E2076A86F5}" srcId="{E69DABA7-D284-42E1-9636-9FF7BDF43BC5}" destId="{89FC8115-52AD-41CD-B757-A7B498824A63}" srcOrd="1" destOrd="0" parTransId="{E92C26B2-C160-41FB-86F7-43F256BB1898}" sibTransId="{3A73034F-A0BA-4B7B-9E2B-B99346A48C30}"/>
    <dgm:cxn modelId="{CDD3EE32-3FA1-47AF-9F55-BCCFC4770241}" type="presOf" srcId="{0447C7EA-E667-475E-AA94-C0CB158D227C}" destId="{A77ABB45-EA27-42DD-AF3E-CDBFB45B3CE5}" srcOrd="0" destOrd="0" presId="urn:microsoft.com/office/officeart/2005/8/layout/process4"/>
    <dgm:cxn modelId="{A0BC4D77-A8B0-42E6-ABDA-FD3B8B8D86B3}" type="presOf" srcId="{E69DABA7-D284-42E1-9636-9FF7BDF43BC5}" destId="{BCCFD725-63EF-45F1-AA83-C22590868F98}" srcOrd="0" destOrd="0" presId="urn:microsoft.com/office/officeart/2005/8/layout/process4"/>
    <dgm:cxn modelId="{BB2B2A7A-1C1A-4D65-80FE-9518D828F8A2}" type="presOf" srcId="{89FC8115-52AD-41CD-B757-A7B498824A63}" destId="{C7E7BBD9-171E-445A-8DE9-9949F968C877}" srcOrd="0" destOrd="0" presId="urn:microsoft.com/office/officeart/2005/8/layout/process4"/>
    <dgm:cxn modelId="{A8AFC9E1-A4C3-47C5-AF96-E7342EC2E07C}" srcId="{E69DABA7-D284-42E1-9636-9FF7BDF43BC5}" destId="{0447C7EA-E667-475E-AA94-C0CB158D227C}" srcOrd="0" destOrd="0" parTransId="{C221FC2A-88F1-41EF-B80F-832B6975E2C9}" sibTransId="{14BB661D-C223-4964-A239-B1D0EC700381}"/>
    <dgm:cxn modelId="{E05CCBED-BBD4-4D6D-A8C7-48C73D175B0D}" type="presParOf" srcId="{BCCFD725-63EF-45F1-AA83-C22590868F98}" destId="{02FC4907-C4CD-4FA5-BD2F-E1A7DDDA63D7}" srcOrd="0" destOrd="0" presId="urn:microsoft.com/office/officeart/2005/8/layout/process4"/>
    <dgm:cxn modelId="{B5099CB3-B180-4219-BB82-C11D50136834}" type="presParOf" srcId="{02FC4907-C4CD-4FA5-BD2F-E1A7DDDA63D7}" destId="{C7E7BBD9-171E-445A-8DE9-9949F968C877}" srcOrd="0" destOrd="0" presId="urn:microsoft.com/office/officeart/2005/8/layout/process4"/>
    <dgm:cxn modelId="{DB5A4FDA-FD9A-45B9-BD11-4D7E105B2929}" type="presParOf" srcId="{BCCFD725-63EF-45F1-AA83-C22590868F98}" destId="{CC35B13D-E35F-4169-8922-2D5C998CF2AA}" srcOrd="1" destOrd="0" presId="urn:microsoft.com/office/officeart/2005/8/layout/process4"/>
    <dgm:cxn modelId="{5904EBFF-B057-456A-B748-60086BA1BAD5}" type="presParOf" srcId="{BCCFD725-63EF-45F1-AA83-C22590868F98}" destId="{B97E5A3E-DA58-4031-8804-89DDB3B3CDC3}" srcOrd="2" destOrd="0" presId="urn:microsoft.com/office/officeart/2005/8/layout/process4"/>
    <dgm:cxn modelId="{ADA394B1-1225-4E07-BCD3-79D666229617}" type="presParOf" srcId="{B97E5A3E-DA58-4031-8804-89DDB3B3CDC3}" destId="{A77ABB45-EA27-42DD-AF3E-CDBFB45B3CE5}"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7BBD9-171E-445A-8DE9-9949F968C877}">
      <dsp:nvSpPr>
        <dsp:cNvPr id="0" name=""/>
        <dsp:cNvSpPr/>
      </dsp:nvSpPr>
      <dsp:spPr>
        <a:xfrm>
          <a:off x="0" y="2061930"/>
          <a:ext cx="6927010" cy="135284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t>Efficient collaboration entails the identification of a manager or supervisor, regular joint discussions, and the sustainable exchange of electronic documents.(care and team, 2018)</a:t>
          </a:r>
          <a:endParaRPr lang="en-US" sz="2100" kern="1200"/>
        </a:p>
      </dsp:txBody>
      <dsp:txXfrm>
        <a:off x="0" y="2061930"/>
        <a:ext cx="6927010" cy="1352849"/>
      </dsp:txXfrm>
    </dsp:sp>
    <dsp:sp modelId="{A77ABB45-EA27-42DD-AF3E-CDBFB45B3CE5}">
      <dsp:nvSpPr>
        <dsp:cNvPr id="0" name=""/>
        <dsp:cNvSpPr/>
      </dsp:nvSpPr>
      <dsp:spPr>
        <a:xfrm rot="10800000">
          <a:off x="0" y="1540"/>
          <a:ext cx="6927010" cy="20806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t>Multidisciplinary teams (MDTs) have been proved to be a excellent way to facilitate professional collaboration and, as a result, improve the quality of care delivered.</a:t>
          </a:r>
          <a:endParaRPr lang="en-US" sz="2100" kern="1200"/>
        </a:p>
      </dsp:txBody>
      <dsp:txXfrm rot="10800000">
        <a:off x="0" y="1540"/>
        <a:ext cx="6927010" cy="135196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CC4823-4EAA-40B2-81F1-505A35A67249}" type="datetimeFigureOut">
              <a:t>3/4/2022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326886-C815-4CFD-BDC2-82AF49B227CE}" type="slidenum">
              <a:t>‹#›</a:t>
            </a:fld>
            <a:endParaRPr lang="en-GB"/>
          </a:p>
        </p:txBody>
      </p:sp>
    </p:spTree>
    <p:extLst>
      <p:ext uri="{BB962C8B-B14F-4D97-AF65-F5344CB8AC3E}">
        <p14:creationId xmlns:p14="http://schemas.microsoft.com/office/powerpoint/2010/main" val="523447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A review of MDTs in services found that all studies reported improved outcomes.</a:t>
            </a:r>
          </a:p>
          <a:p>
            <a:pPr marL="171450" indent="-171450">
              <a:buFont typeface="Arial"/>
              <a:buChar char="•"/>
            </a:pPr>
            <a:r>
              <a:rPr lang="en-US"/>
              <a:t>MDTs can encourage better care coordination and quality by fostering collaboration between professionals which wasn't the case with John.</a:t>
            </a:r>
            <a:endParaRPr lang="en-US">
              <a:cs typeface="Calibri"/>
            </a:endParaRPr>
          </a:p>
          <a:p>
            <a:pPr marL="171450" indent="-171450">
              <a:buFont typeface="Arial"/>
              <a:buChar char="•"/>
            </a:pPr>
            <a:r>
              <a:rPr lang="en-US"/>
              <a:t>Multidisciplinary teams (MDTs) are the mechanism for </a:t>
            </a:r>
            <a:r>
              <a:rPr lang="en-US" err="1"/>
              <a:t>organising</a:t>
            </a:r>
            <a:r>
              <a:rPr lang="en-US"/>
              <a:t> and coordinating health and care services to meet the needs of individuals with complex care needs. John may have had a longer life if these teams were involved.</a:t>
            </a:r>
          </a:p>
          <a:p>
            <a:pPr marL="171450" indent="-171450">
              <a:buFont typeface="Arial"/>
              <a:buChar char="•"/>
            </a:pPr>
            <a:r>
              <a:rPr lang="en-US" b="1"/>
              <a:t>The teams bring together the expertise and skills of different professionals to assess, plan and manage care jointly</a:t>
            </a:r>
            <a:r>
              <a:rPr lang="en-US"/>
              <a:t>.</a:t>
            </a:r>
            <a:endParaRPr lang="en-US">
              <a:cs typeface="Calibri"/>
            </a:endParaRPr>
          </a:p>
          <a:p>
            <a:pPr marL="171450" indent="-171450">
              <a:buFont typeface="Arial"/>
              <a:buChar char="•"/>
            </a:pPr>
            <a:r>
              <a:rPr lang="en-GB"/>
              <a:t>Multidisciplinary teams (MDTs) are presented as a way for healthcare staff and other professionals to interact effectively. MDTs tend to be effective in meeting the requirements of specific populations, according to research.</a:t>
            </a:r>
            <a:endParaRPr lang="en-US">
              <a:cs typeface="Calibri"/>
            </a:endParaRPr>
          </a:p>
          <a:p>
            <a:pPr marL="171450" indent="-171450">
              <a:buFont typeface="Arial"/>
              <a:buChar char="•"/>
            </a:pPr>
            <a:r>
              <a:rPr lang="en-GB"/>
              <a:t>A manager or practice leader who supervises and facilitates all the teams with joint meetings to share ideas and concerns</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F0326886-C815-4CFD-BDC2-82AF49B227CE}" type="slidenum">
              <a:t>15</a:t>
            </a:fld>
            <a:endParaRPr lang="en-GB"/>
          </a:p>
        </p:txBody>
      </p:sp>
    </p:spTree>
    <p:extLst>
      <p:ext uri="{BB962C8B-B14F-4D97-AF65-F5344CB8AC3E}">
        <p14:creationId xmlns:p14="http://schemas.microsoft.com/office/powerpoint/2010/main" val="1851481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May 2013 saw the publication of ‘Integrated Care and Support: our shared commitment’ which launched a shared vision for integrated care and support to become the norm in the next five years</a:t>
            </a:r>
          </a:p>
          <a:p>
            <a:r>
              <a:rPr lang="en-US"/>
              <a:t>The NHS Five Year Forward View (FYFV) sets out in some detail a vision of what the future will look like in the context of new models of care and </a:t>
            </a:r>
            <a:r>
              <a:rPr lang="en-US" err="1"/>
              <a:t>emphasises</a:t>
            </a:r>
            <a:r>
              <a:rPr lang="en-US"/>
              <a:t> that over the next five years (and beyond) the NHS will need to dissolve the traditional boundaries that prevail between primary care, community services and hospitals, </a:t>
            </a:r>
            <a:r>
              <a:rPr lang="en-US" err="1"/>
              <a:t>recognising</a:t>
            </a:r>
            <a:r>
              <a:rPr lang="en-US"/>
              <a:t> that this traditional divide is increasingly a barrier to the </a:t>
            </a:r>
            <a:r>
              <a:rPr lang="en-US" err="1"/>
              <a:t>personalised</a:t>
            </a:r>
            <a:r>
              <a:rPr lang="en-US"/>
              <a:t> and coordinated health services people need.</a:t>
            </a:r>
          </a:p>
          <a:p>
            <a:r>
              <a:rPr lang="en-US">
                <a:cs typeface="Calibri"/>
              </a:rPr>
              <a:t>Within the CASE STUDY THERE WAS NOT ANY PROFESSIONALS INVOLED IN HIS CARE PLAN APART FROM THE ….. THE PARENTS WOULD OF BENIFITED BY HAVING LIASION OFFICERS TO WORK ALONGSIDE TO EXPLAIN THE NEED FOR INTERVENTIONS JOHN WOULD OF BENIFITED FROM HAVING </a:t>
            </a:r>
          </a:p>
        </p:txBody>
      </p:sp>
      <p:sp>
        <p:nvSpPr>
          <p:cNvPr id="4" name="Slide Number Placeholder 3"/>
          <p:cNvSpPr>
            <a:spLocks noGrp="1"/>
          </p:cNvSpPr>
          <p:nvPr>
            <p:ph type="sldNum" sz="quarter" idx="5"/>
          </p:nvPr>
        </p:nvSpPr>
        <p:spPr/>
        <p:txBody>
          <a:bodyPr/>
          <a:lstStyle/>
          <a:p>
            <a:fld id="{F0326886-C815-4CFD-BDC2-82AF49B227CE}" type="slidenum">
              <a:rPr lang="en-GB"/>
              <a:t>16</a:t>
            </a:fld>
            <a:endParaRPr lang="en-GB"/>
          </a:p>
        </p:txBody>
      </p:sp>
    </p:spTree>
    <p:extLst>
      <p:ext uri="{BB962C8B-B14F-4D97-AF65-F5344CB8AC3E}">
        <p14:creationId xmlns:p14="http://schemas.microsoft.com/office/powerpoint/2010/main" val="3447389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12540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9865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86448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55395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92917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1841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17469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5766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01656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95725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71053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988753938"/>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hyperlink" Target="http://mrstoutsblog.blogspot.com/2011/09/introduction-to-business-english-b-unit.html"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rofellow.com/fellowships/12-fellowships-focusing-on-child-and-youth-development/" TargetMode="Externa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www.thebluediamondgallery.com/handwriting/s/statistics.html"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www.childrenssociety.org.uk/informatio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ianluntecology.com/2014/04/06/urban-biodiversity-human-well-beingrban-well-being/"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neweconomics.org/uploads/files/measuring-wellbeing.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onlinelibrary.wiley.com/doi/epdf/10.1111/j.1365-2524.2009.00908.x"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5.jpeg"/><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bhaskarjyotidas.com/portfolio/design-workshops/" TargetMode="External"/><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kathleenjonesauthor.blogspot.com/2012/10/we-need-to-speak-out-about-child-abuse.html"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neweconomics.org/uploads/files/measuring-wellbeing.pd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10">
            <a:extLst>
              <a:ext uri="{FF2B5EF4-FFF2-40B4-BE49-F238E27FC236}">
                <a16:creationId xmlns:a16="http://schemas.microsoft.com/office/drawing/2014/main" id="{B5FA7C47-B7C1-4D2E-AB49-ED23BA34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6">
            <a:extLst>
              <a:ext uri="{FF2B5EF4-FFF2-40B4-BE49-F238E27FC236}">
                <a16:creationId xmlns:a16="http://schemas.microsoft.com/office/drawing/2014/main" id="{596EE156-ABF1-4329-A6BA-03B4254E0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521144" y="911116"/>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Rectangle 8">
            <a:extLst>
              <a:ext uri="{FF2B5EF4-FFF2-40B4-BE49-F238E27FC236}">
                <a16:creationId xmlns:a16="http://schemas.microsoft.com/office/drawing/2014/main" id="{19B9933F-AAB3-444A-8BB5-9CA194A8B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0" y="1370435"/>
            <a:ext cx="527226"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
            <a:extLst>
              <a:ext uri="{FF2B5EF4-FFF2-40B4-BE49-F238E27FC236}">
                <a16:creationId xmlns:a16="http://schemas.microsoft.com/office/drawing/2014/main" id="{7D20183A-0B1D-4A1F-89B1-ADBEDBC6E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00164" y="643467"/>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Rectangle 8">
            <a:extLst>
              <a:ext uri="{FF2B5EF4-FFF2-40B4-BE49-F238E27FC236}">
                <a16:creationId xmlns:a16="http://schemas.microsoft.com/office/drawing/2014/main" id="{131031D3-26CD-4214-A9A4-5857EFA15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529" y="644382"/>
            <a:ext cx="3856024"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1146879" y="998002"/>
            <a:ext cx="3182940" cy="1471959"/>
          </a:xfrm>
        </p:spPr>
        <p:txBody>
          <a:bodyPr vert="horz" lIns="91440" tIns="45720" rIns="91440" bIns="45720" rtlCol="0" anchor="ctr">
            <a:normAutofit/>
          </a:bodyPr>
          <a:lstStyle/>
          <a:p>
            <a:pPr algn="l"/>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br>
              <a:rPr lang="en-US" sz="900" kern="1200">
                <a:solidFill>
                  <a:srgbClr val="FFFFFF"/>
                </a:solidFill>
                <a:latin typeface="+mj-lt"/>
                <a:ea typeface="+mj-ea"/>
                <a:cs typeface="+mj-cs"/>
              </a:rPr>
            </a:br>
            <a:endParaRPr lang="en-US" sz="900" kern="1200">
              <a:solidFill>
                <a:srgbClr val="FFFFFF"/>
              </a:solidFill>
              <a:latin typeface="+mj-lt"/>
              <a:ea typeface="+mj-ea"/>
              <a:cs typeface="+mj-cs"/>
            </a:endParaRPr>
          </a:p>
        </p:txBody>
      </p:sp>
      <p:sp>
        <p:nvSpPr>
          <p:cNvPr id="3" name="Subtitle 2"/>
          <p:cNvSpPr>
            <a:spLocks noGrp="1"/>
          </p:cNvSpPr>
          <p:nvPr>
            <p:ph type="subTitle" idx="1"/>
          </p:nvPr>
        </p:nvSpPr>
        <p:spPr>
          <a:xfrm>
            <a:off x="1139635" y="2546161"/>
            <a:ext cx="3200451" cy="2985929"/>
          </a:xfrm>
        </p:spPr>
        <p:txBody>
          <a:bodyPr vert="horz" lIns="91440" tIns="45720" rIns="91440" bIns="45720" rtlCol="0" anchor="t">
            <a:normAutofit/>
          </a:bodyPr>
          <a:lstStyle/>
          <a:p>
            <a:pPr indent="-228600" algn="l">
              <a:buFont typeface="Arial" panose="020B0604020202020204" pitchFamily="34" charset="0"/>
              <a:buChar char="•"/>
            </a:pPr>
            <a:r>
              <a:rPr lang="en-US" sz="2200">
                <a:solidFill>
                  <a:srgbClr val="FEFFFF"/>
                </a:solidFill>
              </a:rPr>
              <a:t>Children, Young People, Families</a:t>
            </a:r>
          </a:p>
          <a:p>
            <a:pPr indent="-228600" algn="l">
              <a:buFont typeface="Arial" panose="020B0604020202020204" pitchFamily="34" charset="0"/>
              <a:buChar char="•"/>
            </a:pPr>
            <a:r>
              <a:rPr lang="en-US" sz="2200">
                <a:solidFill>
                  <a:srgbClr val="FEFFFF"/>
                </a:solidFill>
              </a:rPr>
              <a:t>Nisha Sharma</a:t>
            </a:r>
          </a:p>
          <a:p>
            <a:pPr indent="-228600" algn="l">
              <a:buFont typeface="Arial" panose="020B0604020202020204" pitchFamily="34" charset="0"/>
              <a:buChar char="•"/>
            </a:pPr>
            <a:r>
              <a:rPr lang="en-US" sz="2200">
                <a:solidFill>
                  <a:srgbClr val="FEFFFF"/>
                </a:solidFill>
              </a:rPr>
              <a:t>Sharifa Nandoo</a:t>
            </a:r>
          </a:p>
          <a:p>
            <a:pPr indent="-228600" algn="l">
              <a:buFont typeface="Arial" panose="020B0604020202020204" pitchFamily="34" charset="0"/>
              <a:buChar char="•"/>
            </a:pPr>
            <a:r>
              <a:rPr lang="en-US" sz="2200">
                <a:solidFill>
                  <a:srgbClr val="FEFFFF"/>
                </a:solidFill>
              </a:rPr>
              <a:t>Jazmin Dawes</a:t>
            </a:r>
          </a:p>
          <a:p>
            <a:pPr indent="-228600" algn="l">
              <a:buFont typeface="Arial" panose="020B0604020202020204" pitchFamily="34" charset="0"/>
              <a:buChar char="•"/>
            </a:pPr>
            <a:r>
              <a:rPr lang="en-US" sz="2200">
                <a:solidFill>
                  <a:srgbClr val="FEFFFF"/>
                </a:solidFill>
              </a:rPr>
              <a:t>Laura Callan</a:t>
            </a:r>
          </a:p>
          <a:p>
            <a:pPr indent="-228600" algn="l">
              <a:buFont typeface="Arial" panose="020B0604020202020204" pitchFamily="34" charset="0"/>
              <a:buChar char="•"/>
            </a:pPr>
            <a:r>
              <a:rPr lang="en-US" sz="2200">
                <a:solidFill>
                  <a:srgbClr val="FEFFFF"/>
                </a:solidFill>
              </a:rPr>
              <a:t>Neomi Dawes</a:t>
            </a:r>
          </a:p>
        </p:txBody>
      </p:sp>
      <p:pic>
        <p:nvPicPr>
          <p:cNvPr id="5" name="Picture 4">
            <a:extLst>
              <a:ext uri="{FF2B5EF4-FFF2-40B4-BE49-F238E27FC236}">
                <a16:creationId xmlns:a16="http://schemas.microsoft.com/office/drawing/2014/main" id="{2E54070C-BBC0-4FC5-A13E-FFDD7A321991}"/>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tretch/>
        </p:blipFill>
        <p:spPr>
          <a:xfrm>
            <a:off x="4998268" y="1430175"/>
            <a:ext cx="6539075" cy="3678229"/>
          </a:xfrm>
          <a:prstGeom prst="rect">
            <a:avLst/>
          </a:prstGeom>
        </p:spPr>
      </p:pic>
      <p:sp>
        <p:nvSpPr>
          <p:cNvPr id="4" name="TextBox 3">
            <a:extLst>
              <a:ext uri="{FF2B5EF4-FFF2-40B4-BE49-F238E27FC236}">
                <a16:creationId xmlns:a16="http://schemas.microsoft.com/office/drawing/2014/main" id="{6CA571AA-3862-4070-BBBC-3C27513761A4}"/>
              </a:ext>
            </a:extLst>
          </p:cNvPr>
          <p:cNvSpPr txBox="1"/>
          <p:nvPr/>
        </p:nvSpPr>
        <p:spPr>
          <a:xfrm>
            <a:off x="1015042" y="196394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a:endParaRPr>
          </a:p>
        </p:txBody>
      </p:sp>
      <p:sp>
        <p:nvSpPr>
          <p:cNvPr id="6" name="TextBox 5">
            <a:extLst>
              <a:ext uri="{FF2B5EF4-FFF2-40B4-BE49-F238E27FC236}">
                <a16:creationId xmlns:a16="http://schemas.microsoft.com/office/drawing/2014/main" id="{A480AEB7-54BD-4C9F-83BA-8AF205374FC1}"/>
              </a:ext>
            </a:extLst>
          </p:cNvPr>
          <p:cNvSpPr txBox="1"/>
          <p:nvPr/>
        </p:nvSpPr>
        <p:spPr>
          <a:xfrm>
            <a:off x="1517350" y="1891162"/>
            <a:ext cx="52017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27EEB-E954-4349-9AAC-9766583AAA90}"/>
              </a:ext>
            </a:extLst>
          </p:cNvPr>
          <p:cNvSpPr>
            <a:spLocks noGrp="1"/>
          </p:cNvSpPr>
          <p:nvPr>
            <p:ph type="title"/>
          </p:nvPr>
        </p:nvSpPr>
        <p:spPr>
          <a:xfrm>
            <a:off x="5736201" y="6294"/>
            <a:ext cx="5754896" cy="1655483"/>
          </a:xfrm>
        </p:spPr>
        <p:txBody>
          <a:bodyPr anchor="b">
            <a:normAutofit/>
          </a:bodyPr>
          <a:lstStyle/>
          <a:p>
            <a:r>
              <a:rPr lang="en-US" sz="4000" b="1">
                <a:cs typeface="Calibri Light"/>
              </a:rPr>
              <a:t>Introduction</a:t>
            </a:r>
            <a:r>
              <a:rPr lang="en-US" sz="4000">
                <a:cs typeface="Calibri Light"/>
              </a:rPr>
              <a:t> </a:t>
            </a:r>
            <a:endParaRPr lang="en-US" sz="4000"/>
          </a:p>
        </p:txBody>
      </p:sp>
      <p:pic>
        <p:nvPicPr>
          <p:cNvPr id="7" name="Picture 8">
            <a:extLst>
              <a:ext uri="{FF2B5EF4-FFF2-40B4-BE49-F238E27FC236}">
                <a16:creationId xmlns:a16="http://schemas.microsoft.com/office/drawing/2014/main" id="{4BA91F36-DEFD-4629-817E-9D7192B8FBB0}"/>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0756" r="19603" b="1"/>
          <a:stretch/>
        </p:blipFill>
        <p:spPr>
          <a:xfrm>
            <a:off x="1068130" y="1028701"/>
            <a:ext cx="3876165" cy="4338170"/>
          </a:xfrm>
          <a:prstGeom prst="rect">
            <a:avLst/>
          </a:prstGeom>
        </p:spPr>
      </p:pic>
      <p:sp>
        <p:nvSpPr>
          <p:cNvPr id="3" name="Content Placeholder 2">
            <a:extLst>
              <a:ext uri="{FF2B5EF4-FFF2-40B4-BE49-F238E27FC236}">
                <a16:creationId xmlns:a16="http://schemas.microsoft.com/office/drawing/2014/main" id="{BEB93DE9-0B3A-403D-8450-A8C4A24D25CA}"/>
              </a:ext>
            </a:extLst>
          </p:cNvPr>
          <p:cNvSpPr>
            <a:spLocks noGrp="1"/>
          </p:cNvSpPr>
          <p:nvPr>
            <p:ph idx="1"/>
          </p:nvPr>
        </p:nvSpPr>
        <p:spPr>
          <a:xfrm>
            <a:off x="5482202" y="1923294"/>
            <a:ext cx="5754896" cy="3014765"/>
          </a:xfrm>
        </p:spPr>
        <p:txBody>
          <a:bodyPr vert="horz" lIns="91440" tIns="45720" rIns="91440" bIns="45720" rtlCol="0" anchor="t">
            <a:noAutofit/>
          </a:bodyPr>
          <a:lstStyle/>
          <a:p>
            <a:r>
              <a:rPr lang="en-US" sz="1400">
                <a:latin typeface="Arial"/>
                <a:cs typeface="Calibri"/>
              </a:rPr>
              <a:t>I'd like to introduce the class to our presentation from Group1. Throughout this presentation, we will highlight the key elements of children, young people, and family's wellbeing relating to Case Study Family A. Some of the areas we will be discussing will be:</a:t>
            </a:r>
          </a:p>
          <a:p>
            <a:r>
              <a:rPr lang="en-US" sz="1400">
                <a:latin typeface="Arial"/>
                <a:cs typeface="Calibri"/>
              </a:rPr>
              <a:t>Children, Young people and Families understanding of wellbeing. </a:t>
            </a:r>
          </a:p>
          <a:p>
            <a:r>
              <a:rPr lang="en-US" sz="1400">
                <a:latin typeface="Arial"/>
                <a:cs typeface="Calibri"/>
              </a:rPr>
              <a:t>Examine in detail one of the Key Domains of Children and Young people's wellbeing. </a:t>
            </a:r>
          </a:p>
          <a:p>
            <a:r>
              <a:rPr lang="en-US" sz="1400">
                <a:latin typeface="Arial"/>
                <a:cs typeface="Calibri"/>
              </a:rPr>
              <a:t>Investigate what Policies and Professional interventions are in place to measure and enhance the health and wellbeing of children, young people and families. </a:t>
            </a:r>
          </a:p>
          <a:p>
            <a:r>
              <a:rPr lang="en-US" sz="1400">
                <a:latin typeface="Arial"/>
                <a:cs typeface="Calibri"/>
              </a:rPr>
              <a:t>Discuss and evaluate current policy and professional interventions used by Multi-disciplinary services to meet the needs of children, young people, and families.</a:t>
            </a:r>
          </a:p>
          <a:p>
            <a:endParaRPr lang="en-US" sz="1400">
              <a:cs typeface="Calibri"/>
            </a:endParaRPr>
          </a:p>
        </p:txBody>
      </p:sp>
      <p:sp>
        <p:nvSpPr>
          <p:cNvPr id="36" name="Rectangle 30">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2">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5857968-CEA5-428E-B297-A33202ECE3D5}"/>
              </a:ext>
            </a:extLst>
          </p:cNvPr>
          <p:cNvSpPr txBox="1"/>
          <p:nvPr/>
        </p:nvSpPr>
        <p:spPr>
          <a:xfrm>
            <a:off x="2489777" y="5166816"/>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960448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3BD18-C8F4-434B-8D61-1CF6BD0D31E9}"/>
              </a:ext>
            </a:extLst>
          </p:cNvPr>
          <p:cNvSpPr>
            <a:spLocks noGrp="1"/>
          </p:cNvSpPr>
          <p:nvPr>
            <p:ph type="title"/>
          </p:nvPr>
        </p:nvSpPr>
        <p:spPr>
          <a:xfrm>
            <a:off x="-1181974" y="-90424"/>
            <a:ext cx="11018520" cy="1434415"/>
          </a:xfrm>
        </p:spPr>
        <p:txBody>
          <a:bodyPr anchor="b">
            <a:normAutofit/>
          </a:bodyPr>
          <a:lstStyle/>
          <a:p>
            <a:r>
              <a:rPr lang="en-GB" sz="4600">
                <a:cs typeface="Calibri Light"/>
              </a:rPr>
              <a:t>       </a:t>
            </a:r>
            <a:r>
              <a:rPr lang="en-GB" sz="4600" b="1">
                <a:latin typeface="Arial"/>
                <a:cs typeface="Calibri Light"/>
              </a:rPr>
              <a:t>    Understanding Complex Needs </a:t>
            </a:r>
            <a:endParaRPr lang="en-GB" sz="4600" b="1">
              <a:latin typeface="Arial"/>
            </a:endParaRP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A841C1-10E1-4C06-87AC-481E5F219026}"/>
              </a:ext>
            </a:extLst>
          </p:cNvPr>
          <p:cNvSpPr>
            <a:spLocks noGrp="1"/>
          </p:cNvSpPr>
          <p:nvPr>
            <p:ph idx="1"/>
          </p:nvPr>
        </p:nvSpPr>
        <p:spPr>
          <a:xfrm>
            <a:off x="151687" y="1751367"/>
            <a:ext cx="8956418" cy="5111209"/>
          </a:xfrm>
        </p:spPr>
        <p:txBody>
          <a:bodyPr vert="horz" lIns="91440" tIns="45720" rIns="91440" bIns="45720" rtlCol="0" anchor="t">
            <a:noAutofit/>
          </a:bodyPr>
          <a:lstStyle/>
          <a:p>
            <a:r>
              <a:rPr lang="en-GB" sz="1800">
                <a:latin typeface="Arial"/>
                <a:ea typeface="+mn-lt"/>
                <a:cs typeface="+mn-lt"/>
              </a:rPr>
              <a:t>John was a child with complex needs, he suffered from cerebral palsy, epilepsy, and other complexities in his life.</a:t>
            </a:r>
            <a:endParaRPr lang="en-GB" sz="1800">
              <a:latin typeface="Arial"/>
              <a:cs typeface="Calibri" panose="020F0502020204030204"/>
            </a:endParaRPr>
          </a:p>
          <a:p>
            <a:r>
              <a:rPr lang="en-GB" sz="1800">
                <a:latin typeface="Arial"/>
                <a:ea typeface="+mn-lt"/>
                <a:cs typeface="+mn-lt"/>
              </a:rPr>
              <a:t>Cerebral palsy (CP) is to move and maintain balance and posture. CP is the most common motor disability in childhood. Cerebral means to do with the brain. Palsy means weakness or problems with using the muscles. (Cerebral palsy, 2020)</a:t>
            </a:r>
            <a:endParaRPr lang="en-GB" sz="1800">
              <a:latin typeface="Arial"/>
              <a:cs typeface="Arial"/>
            </a:endParaRPr>
          </a:p>
          <a:p>
            <a:r>
              <a:rPr lang="en-GB" sz="1800">
                <a:latin typeface="Arial"/>
                <a:ea typeface="+mn-lt"/>
                <a:cs typeface="+mn-lt"/>
              </a:rPr>
              <a:t>What causes cerebral palsy:</a:t>
            </a:r>
            <a:endParaRPr lang="en-GB" sz="1800">
              <a:latin typeface="Arial"/>
              <a:cs typeface="Arial"/>
            </a:endParaRPr>
          </a:p>
          <a:p>
            <a:r>
              <a:rPr lang="en-GB" sz="1800">
                <a:latin typeface="Arial"/>
                <a:ea typeface="+mn-lt"/>
                <a:cs typeface="+mn-lt"/>
              </a:rPr>
              <a:t>Brain injury caused by a shortage of oxygen to the brain before, during, or immediately after childbirth is the most common cause of cerebral palsy. This brain damage can produce a variety of symptoms, including problems with fine motor skills, mobility, balance, muscle tone, and impaired cognitive development. (What is Cerebral Palsy? | CDC, 2021)</a:t>
            </a:r>
            <a:endParaRPr lang="en-GB" sz="1800">
              <a:latin typeface="Arial"/>
              <a:cs typeface="Arial"/>
            </a:endParaRPr>
          </a:p>
          <a:p>
            <a:r>
              <a:rPr lang="en-GB" sz="1800">
                <a:latin typeface="Arial"/>
                <a:ea typeface="+mn-lt"/>
                <a:cs typeface="+mn-lt"/>
              </a:rPr>
              <a:t>John’s passing was attributed to an unexpected death in infancy or childhood (SUDIC) a meeting was held by his health care professionals who found that John passed from Sudden Unexpected Death in Epilepsy (SUDEP) (SUDEP, 2017)</a:t>
            </a:r>
            <a:endParaRPr lang="en-GB" sz="1800">
              <a:latin typeface="Arial"/>
              <a:cs typeface="Arial"/>
            </a:endParaRPr>
          </a:p>
          <a:p>
            <a:r>
              <a:rPr lang="en-GB" sz="1800">
                <a:latin typeface="Arial"/>
                <a:ea typeface="+mn-lt"/>
                <a:cs typeface="+mn-lt"/>
              </a:rPr>
              <a:t>As there was no intervention in John's case from the Multi-disciplinary teams these complex needs were not managed.</a:t>
            </a:r>
            <a:endParaRPr lang="en-GB" sz="1800">
              <a:latin typeface="Arial"/>
              <a:cs typeface="Arial"/>
            </a:endParaRPr>
          </a:p>
          <a:p>
            <a:endParaRPr lang="en-GB" sz="1800">
              <a:latin typeface="Arial"/>
              <a:cs typeface="Calibri"/>
            </a:endParaRPr>
          </a:p>
        </p:txBody>
      </p:sp>
      <p:pic>
        <p:nvPicPr>
          <p:cNvPr id="5" name="Picture 5">
            <a:extLst>
              <a:ext uri="{FF2B5EF4-FFF2-40B4-BE49-F238E27FC236}">
                <a16:creationId xmlns:a16="http://schemas.microsoft.com/office/drawing/2014/main" id="{A717C5DE-D42B-4615-8121-FC185521CC4C}"/>
              </a:ext>
            </a:extLst>
          </p:cNvPr>
          <p:cNvPicPr>
            <a:picLocks noChangeAspect="1"/>
          </p:cNvPicPr>
          <p:nvPr/>
        </p:nvPicPr>
        <p:blipFill rotWithShape="1">
          <a:blip r:embed="rId2"/>
          <a:srcRect l="9854" r="19674" b="-2"/>
          <a:stretch/>
        </p:blipFill>
        <p:spPr>
          <a:xfrm>
            <a:off x="9487205" y="1346354"/>
            <a:ext cx="2661479" cy="2486248"/>
          </a:xfrm>
          <a:prstGeom prst="rect">
            <a:avLst/>
          </a:prstGeom>
        </p:spPr>
      </p:pic>
      <p:sp>
        <p:nvSpPr>
          <p:cNvPr id="6" name="TextBox 5">
            <a:extLst>
              <a:ext uri="{FF2B5EF4-FFF2-40B4-BE49-F238E27FC236}">
                <a16:creationId xmlns:a16="http://schemas.microsoft.com/office/drawing/2014/main" id="{066E2B6D-7997-41B2-A662-6A739E40FF3C}"/>
              </a:ext>
            </a:extLst>
          </p:cNvPr>
          <p:cNvSpPr txBox="1"/>
          <p:nvPr/>
        </p:nvSpPr>
        <p:spPr>
          <a:xfrm>
            <a:off x="9267644" y="3833004"/>
            <a:ext cx="39077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 </a:t>
            </a:r>
            <a:r>
              <a:rPr lang="en-GB">
                <a:ea typeface="+mn-lt"/>
                <a:cs typeface="+mn-lt"/>
              </a:rPr>
              <a:t>(Does Experience Shape Our Understanding Of God?, 2022)</a:t>
            </a:r>
            <a:endParaRPr lang="en-US"/>
          </a:p>
        </p:txBody>
      </p:sp>
    </p:spTree>
    <p:extLst>
      <p:ext uri="{BB962C8B-B14F-4D97-AF65-F5344CB8AC3E}">
        <p14:creationId xmlns:p14="http://schemas.microsoft.com/office/powerpoint/2010/main" val="772483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sitting on a grass field and enjoying the sun">
            <a:extLst>
              <a:ext uri="{FF2B5EF4-FFF2-40B4-BE49-F238E27FC236}">
                <a16:creationId xmlns:a16="http://schemas.microsoft.com/office/drawing/2014/main" id="{D0F00EB6-3A74-4314-88D3-AC4CBCDDA45F}"/>
              </a:ext>
            </a:extLst>
          </p:cNvPr>
          <p:cNvPicPr>
            <a:picLocks noChangeAspect="1"/>
          </p:cNvPicPr>
          <p:nvPr/>
        </p:nvPicPr>
        <p:blipFill rotWithShape="1">
          <a:blip r:embed="rId2"/>
          <a:srcRect l="187" t="9091" r="23111"/>
          <a:stretch/>
        </p:blipFill>
        <p:spPr>
          <a:xfrm>
            <a:off x="3523488" y="10"/>
            <a:ext cx="8668512" cy="6857990"/>
          </a:xfrm>
          <a:prstGeom prst="rect">
            <a:avLst/>
          </a:prstGeom>
        </p:spPr>
      </p:pic>
      <p:sp>
        <p:nvSpPr>
          <p:cNvPr id="15"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F8DEB3-B333-48A5-8FA5-3BC2BBC183A3}"/>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a:t>Children, Young People, Families Perception Of Well Being</a:t>
            </a:r>
          </a:p>
        </p:txBody>
      </p:sp>
      <p:sp>
        <p:nvSpPr>
          <p:cNvPr id="17"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71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2396-8046-4740-A086-35C904F31660}"/>
              </a:ext>
            </a:extLst>
          </p:cNvPr>
          <p:cNvSpPr>
            <a:spLocks noGrp="1"/>
          </p:cNvSpPr>
          <p:nvPr>
            <p:ph type="title"/>
          </p:nvPr>
        </p:nvSpPr>
        <p:spPr>
          <a:xfrm>
            <a:off x="3062178" y="642594"/>
            <a:ext cx="8063022" cy="1371600"/>
          </a:xfrm>
        </p:spPr>
        <p:txBody>
          <a:bodyPr/>
          <a:lstStyle/>
          <a:p>
            <a:pPr algn="ctr"/>
            <a:r>
              <a:rPr lang="en-GB" b="1" i="1" u="sng"/>
              <a:t>Importance of wellbeing in young people</a:t>
            </a:r>
          </a:p>
        </p:txBody>
      </p:sp>
      <p:sp>
        <p:nvSpPr>
          <p:cNvPr id="4" name="Text Placeholder 3">
            <a:extLst>
              <a:ext uri="{FF2B5EF4-FFF2-40B4-BE49-F238E27FC236}">
                <a16:creationId xmlns:a16="http://schemas.microsoft.com/office/drawing/2014/main" id="{29FB7FB8-9F39-455F-8813-B22331FA2A90}"/>
              </a:ext>
            </a:extLst>
          </p:cNvPr>
          <p:cNvSpPr>
            <a:spLocks noGrp="1"/>
          </p:cNvSpPr>
          <p:nvPr>
            <p:ph type="body" idx="1"/>
          </p:nvPr>
        </p:nvSpPr>
        <p:spPr>
          <a:xfrm>
            <a:off x="378106" y="2179451"/>
            <a:ext cx="5157787" cy="823912"/>
          </a:xfrm>
        </p:spPr>
        <p:txBody>
          <a:bodyPr/>
          <a:lstStyle/>
          <a:p>
            <a:r>
              <a:rPr lang="en-GB" u="sng"/>
              <a:t>GOOD WELLBEING</a:t>
            </a:r>
          </a:p>
        </p:txBody>
      </p:sp>
      <p:sp>
        <p:nvSpPr>
          <p:cNvPr id="3" name="Content Placeholder 2">
            <a:extLst>
              <a:ext uri="{FF2B5EF4-FFF2-40B4-BE49-F238E27FC236}">
                <a16:creationId xmlns:a16="http://schemas.microsoft.com/office/drawing/2014/main" id="{6F93A9AE-21E0-415D-A079-F32C2DF8522B}"/>
              </a:ext>
            </a:extLst>
          </p:cNvPr>
          <p:cNvSpPr>
            <a:spLocks noGrp="1"/>
          </p:cNvSpPr>
          <p:nvPr>
            <p:ph sz="half" idx="2"/>
          </p:nvPr>
        </p:nvSpPr>
        <p:spPr>
          <a:xfrm>
            <a:off x="141288" y="3169957"/>
            <a:ext cx="5157787" cy="3684588"/>
          </a:xfrm>
        </p:spPr>
        <p:txBody>
          <a:bodyPr>
            <a:normAutofit fontScale="92500" lnSpcReduction="10000"/>
          </a:bodyPr>
          <a:lstStyle/>
          <a:p>
            <a:r>
              <a:rPr lang="en-GB"/>
              <a:t>Good wellbeing Can promote good relationships with others ,</a:t>
            </a:r>
          </a:p>
          <a:p>
            <a:r>
              <a:rPr lang="en-GB"/>
              <a:t> Can Help you to cope with stress and change,</a:t>
            </a:r>
          </a:p>
          <a:p>
            <a:r>
              <a:rPr lang="en-GB"/>
              <a:t>Can help you to build confidence and positive self-esteem,</a:t>
            </a:r>
          </a:p>
          <a:p>
            <a:r>
              <a:rPr lang="en-GB"/>
              <a:t>Can help you to express and feel a different range of emotions</a:t>
            </a:r>
          </a:p>
        </p:txBody>
      </p:sp>
      <p:sp>
        <p:nvSpPr>
          <p:cNvPr id="5" name="Text Placeholder 4">
            <a:extLst>
              <a:ext uri="{FF2B5EF4-FFF2-40B4-BE49-F238E27FC236}">
                <a16:creationId xmlns:a16="http://schemas.microsoft.com/office/drawing/2014/main" id="{069DC076-BC9E-4D91-9347-5CBE67DADF86}"/>
              </a:ext>
            </a:extLst>
          </p:cNvPr>
          <p:cNvSpPr>
            <a:spLocks noGrp="1"/>
          </p:cNvSpPr>
          <p:nvPr>
            <p:ph type="body" sz="quarter" idx="3"/>
          </p:nvPr>
        </p:nvSpPr>
        <p:spPr/>
        <p:txBody>
          <a:bodyPr/>
          <a:lstStyle/>
          <a:p>
            <a:r>
              <a:rPr lang="en-GB" u="sng"/>
              <a:t>AFFECTS OF BAD WELLBEING</a:t>
            </a:r>
          </a:p>
        </p:txBody>
      </p:sp>
      <p:sp>
        <p:nvSpPr>
          <p:cNvPr id="6" name="Content Placeholder 5">
            <a:extLst>
              <a:ext uri="{FF2B5EF4-FFF2-40B4-BE49-F238E27FC236}">
                <a16:creationId xmlns:a16="http://schemas.microsoft.com/office/drawing/2014/main" id="{EC5CFF2A-C97C-441F-9FF5-79881789659A}"/>
              </a:ext>
            </a:extLst>
          </p:cNvPr>
          <p:cNvSpPr>
            <a:spLocks noGrp="1"/>
          </p:cNvSpPr>
          <p:nvPr>
            <p:ph sz="quarter" idx="4"/>
          </p:nvPr>
        </p:nvSpPr>
        <p:spPr/>
        <p:txBody>
          <a:bodyPr vert="horz" lIns="91440" tIns="45720" rIns="91440" bIns="45720" rtlCol="0" anchor="t">
            <a:normAutofit fontScale="92500" lnSpcReduction="10000"/>
          </a:bodyPr>
          <a:lstStyle/>
          <a:p>
            <a:r>
              <a:rPr lang="en-GB"/>
              <a:t> Negative wellbeing can lead to bad relationships with people around you</a:t>
            </a:r>
            <a:endParaRPr lang="en-GB">
              <a:cs typeface="Calibri" panose="020F0502020204030204"/>
            </a:endParaRPr>
          </a:p>
          <a:p>
            <a:r>
              <a:rPr lang="en-GB"/>
              <a:t>Your physical heath may be poor because lack of sleep, food and water</a:t>
            </a:r>
            <a:endParaRPr lang="en-GB">
              <a:cs typeface="Calibri"/>
            </a:endParaRPr>
          </a:p>
          <a:p>
            <a:r>
              <a:rPr lang="en-GB"/>
              <a:t>Being unable to deal with stressful life events </a:t>
            </a:r>
            <a:endParaRPr lang="en-GB">
              <a:cs typeface="Calibri"/>
            </a:endParaRPr>
          </a:p>
          <a:p>
            <a:r>
              <a:rPr lang="en-GB"/>
              <a:t> May affect the focus of school life/work</a:t>
            </a:r>
            <a:endParaRPr lang="en-GB">
              <a:cs typeface="Calibri"/>
            </a:endParaRPr>
          </a:p>
        </p:txBody>
      </p:sp>
      <p:sp>
        <p:nvSpPr>
          <p:cNvPr id="8" name="TextBox 7">
            <a:extLst>
              <a:ext uri="{FF2B5EF4-FFF2-40B4-BE49-F238E27FC236}">
                <a16:creationId xmlns:a16="http://schemas.microsoft.com/office/drawing/2014/main" id="{2374CC15-57CE-4205-934F-42F1D008CE15}"/>
              </a:ext>
            </a:extLst>
          </p:cNvPr>
          <p:cNvSpPr txBox="1"/>
          <p:nvPr/>
        </p:nvSpPr>
        <p:spPr>
          <a:xfrm>
            <a:off x="88900" y="2095500"/>
            <a:ext cx="39878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hlinkClick r:id="rId2"/>
              </a:rPr>
              <a:t>(Focusing On Child Development, 2022</a:t>
            </a:r>
            <a:r>
              <a:rPr lang="en-US">
                <a:ea typeface="+mn-lt"/>
                <a:cs typeface="+mn-lt"/>
              </a:rPr>
              <a:t>)</a:t>
            </a:r>
            <a:endParaRPr lang="en-US"/>
          </a:p>
        </p:txBody>
      </p:sp>
      <p:pic>
        <p:nvPicPr>
          <p:cNvPr id="10" name="Picture 10">
            <a:extLst>
              <a:ext uri="{FF2B5EF4-FFF2-40B4-BE49-F238E27FC236}">
                <a16:creationId xmlns:a16="http://schemas.microsoft.com/office/drawing/2014/main" id="{F0736CD0-BE77-4339-9BA7-4A3C449023E9}"/>
              </a:ext>
            </a:extLst>
          </p:cNvPr>
          <p:cNvPicPr>
            <a:picLocks noChangeAspect="1"/>
          </p:cNvPicPr>
          <p:nvPr/>
        </p:nvPicPr>
        <p:blipFill>
          <a:blip r:embed="rId3"/>
          <a:stretch>
            <a:fillRect/>
          </a:stretch>
        </p:blipFill>
        <p:spPr>
          <a:xfrm>
            <a:off x="304800" y="130132"/>
            <a:ext cx="2743200" cy="1822537"/>
          </a:xfrm>
          <a:prstGeom prst="rect">
            <a:avLst/>
          </a:prstGeom>
        </p:spPr>
      </p:pic>
    </p:spTree>
    <p:extLst>
      <p:ext uri="{BB962C8B-B14F-4D97-AF65-F5344CB8AC3E}">
        <p14:creationId xmlns:p14="http://schemas.microsoft.com/office/powerpoint/2010/main" val="2840469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B3FBFE66-BB5D-49CD-88EC-6361047CB877}"/>
              </a:ext>
            </a:extLst>
          </p:cNvPr>
          <p:cNvSpPr>
            <a:spLocks noGrp="1"/>
          </p:cNvSpPr>
          <p:nvPr>
            <p:ph type="title"/>
          </p:nvPr>
        </p:nvSpPr>
        <p:spPr>
          <a:xfrm>
            <a:off x="1136397" y="502021"/>
            <a:ext cx="4959603" cy="1642969"/>
          </a:xfrm>
        </p:spPr>
        <p:txBody>
          <a:bodyPr anchor="b">
            <a:normAutofit/>
          </a:bodyPr>
          <a:lstStyle/>
          <a:p>
            <a:r>
              <a:rPr lang="en-US" sz="1600" b="1" u="sng"/>
              <a:t>STATISTICS FOR CHILDRENS WELLBEING</a:t>
            </a:r>
            <a:r>
              <a:rPr lang="en-US" sz="1600" u="sng"/>
              <a:t>: “</a:t>
            </a:r>
            <a:r>
              <a:rPr lang="en-US" sz="1600"/>
              <a:t> Right now children's wellbeing is at a ten-year low, when things get too much, they are put on a waiting list. We want young people to be happy and feel good about themselves, to be able to fight and not give up. (Children's Society, 2022).</a:t>
            </a:r>
          </a:p>
        </p:txBody>
      </p:sp>
      <p:sp>
        <p:nvSpPr>
          <p:cNvPr id="18" name="Content Placeholder 2">
            <a:extLst>
              <a:ext uri="{FF2B5EF4-FFF2-40B4-BE49-F238E27FC236}">
                <a16:creationId xmlns:a16="http://schemas.microsoft.com/office/drawing/2014/main" id="{2CCA81C5-6636-4308-B77B-BEB736B7527E}"/>
              </a:ext>
            </a:extLst>
          </p:cNvPr>
          <p:cNvSpPr>
            <a:spLocks noGrp="1"/>
          </p:cNvSpPr>
          <p:nvPr>
            <p:ph idx="1"/>
          </p:nvPr>
        </p:nvSpPr>
        <p:spPr>
          <a:xfrm>
            <a:off x="1136397" y="2418408"/>
            <a:ext cx="4959603" cy="3522569"/>
          </a:xfrm>
        </p:spPr>
        <p:txBody>
          <a:bodyPr vert="horz" lIns="91440" tIns="45720" rIns="91440" bIns="45720" rtlCol="0" anchor="t">
            <a:noAutofit/>
          </a:bodyPr>
          <a:lstStyle/>
          <a:p>
            <a:r>
              <a:rPr lang="en-US" sz="1400"/>
              <a:t>52% of 0 to 18years old's have experienced a deuteriation in mental health when facing health complications.</a:t>
            </a:r>
            <a:endParaRPr lang="en-US" sz="1400">
              <a:cs typeface="Calibri"/>
            </a:endParaRPr>
          </a:p>
          <a:p>
            <a:r>
              <a:rPr lang="en-US" sz="1400"/>
              <a:t>34% of those who do get referred into NHS services are not accepted into treatment.</a:t>
            </a:r>
            <a:endParaRPr lang="en-US" sz="1400">
              <a:cs typeface="Calibri" panose="020F0502020204030204"/>
            </a:endParaRPr>
          </a:p>
          <a:p>
            <a:r>
              <a:rPr lang="en-US" sz="1400"/>
              <a:t>1 in 6 children aged 5-16 likely to have a health problem ages 17-22 are the most at risk.</a:t>
            </a:r>
            <a:endParaRPr lang="en-US" sz="1400">
              <a:cs typeface="Calibri"/>
            </a:endParaRPr>
          </a:p>
          <a:p>
            <a:pPr marL="0" indent="0">
              <a:buNone/>
            </a:pPr>
            <a:r>
              <a:rPr lang="en-US" sz="1400" b="1" u="sng"/>
              <a:t>“The CHQ is a generic instrument designed to measure health status, wellbeing and health outcomes of children aged 0-18 years”</a:t>
            </a:r>
            <a:endParaRPr lang="en-US" sz="1400" b="1" u="sng">
              <a:cs typeface="Calibri"/>
            </a:endParaRPr>
          </a:p>
          <a:p>
            <a:r>
              <a:rPr lang="en-US" sz="1400"/>
              <a:t>CHQ Collected data from caregivers of children aged 4-12 years old living with cerebral palsy </a:t>
            </a:r>
            <a:endParaRPr lang="en-US" sz="1400" b="1" u="sng">
              <a:cs typeface="Calibri"/>
            </a:endParaRPr>
          </a:p>
          <a:p>
            <a:r>
              <a:rPr lang="en-US" sz="1400"/>
              <a:t>CHQ measures functional health and well-being.</a:t>
            </a:r>
            <a:endParaRPr lang="en-US" sz="1400">
              <a:cs typeface="Calibri"/>
            </a:endParaRPr>
          </a:p>
          <a:p>
            <a:r>
              <a:rPr lang="en-US" sz="1400"/>
              <a:t>CHQ determines only 62.9% of children with CP well-being needs are being met.</a:t>
            </a:r>
            <a:endParaRPr lang="en-US" sz="1400">
              <a:cs typeface="Calibri"/>
            </a:endParaRPr>
          </a:p>
        </p:txBody>
      </p:sp>
      <p:pic>
        <p:nvPicPr>
          <p:cNvPr id="5" name="Picture 5" descr="Text, whiteboard&#10;&#10;Description automatically generated">
            <a:extLst>
              <a:ext uri="{FF2B5EF4-FFF2-40B4-BE49-F238E27FC236}">
                <a16:creationId xmlns:a16="http://schemas.microsoft.com/office/drawing/2014/main" id="{247BFDBB-C4CE-4EA9-AD22-A045DC87979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12442" y="1486280"/>
            <a:ext cx="5201023" cy="3471682"/>
          </a:xfrm>
          <a:prstGeom prst="rect">
            <a:avLst/>
          </a:prstGeom>
        </p:spPr>
      </p:pic>
      <p:sp>
        <p:nvSpPr>
          <p:cNvPr id="34" name="Rectangle 3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BE143FD-58B6-462C-8205-A32366AFC6B5}"/>
              </a:ext>
            </a:extLst>
          </p:cNvPr>
          <p:cNvSpPr txBox="1"/>
          <p:nvPr/>
        </p:nvSpPr>
        <p:spPr>
          <a:xfrm>
            <a:off x="6311900" y="5499100"/>
            <a:ext cx="53213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hlinkClick r:id="rId4"/>
              </a:rPr>
              <a:t>(Information To Support Young People | The Children's Society, 2022)</a:t>
            </a:r>
            <a:endParaRPr lang="en-US"/>
          </a:p>
        </p:txBody>
      </p:sp>
    </p:spTree>
    <p:extLst>
      <p:ext uri="{BB962C8B-B14F-4D97-AF65-F5344CB8AC3E}">
        <p14:creationId xmlns:p14="http://schemas.microsoft.com/office/powerpoint/2010/main" val="3410467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2BCB8-177F-40E1-BC08-35A9B322CA53}"/>
              </a:ext>
            </a:extLst>
          </p:cNvPr>
          <p:cNvSpPr>
            <a:spLocks noGrp="1"/>
          </p:cNvSpPr>
          <p:nvPr>
            <p:ph type="title"/>
          </p:nvPr>
        </p:nvSpPr>
        <p:spPr>
          <a:xfrm>
            <a:off x="826852" y="872061"/>
            <a:ext cx="3073940" cy="3436688"/>
          </a:xfrm>
        </p:spPr>
        <p:txBody>
          <a:bodyPr vert="horz" lIns="91440" tIns="45720" rIns="91440" bIns="45720" rtlCol="0" anchor="b">
            <a:normAutofit/>
          </a:bodyPr>
          <a:lstStyle/>
          <a:p>
            <a:pPr>
              <a:lnSpc>
                <a:spcPct val="90000"/>
              </a:lnSpc>
            </a:pPr>
            <a:r>
              <a:rPr lang="en-US" sz="3700">
                <a:solidFill>
                  <a:srgbClr val="262626"/>
                </a:solidFill>
              </a:rPr>
              <a:t>Analyse One Key Domain Of Childrens And Young People's Well being</a:t>
            </a:r>
          </a:p>
        </p:txBody>
      </p:sp>
      <p:pic>
        <p:nvPicPr>
          <p:cNvPr id="3" name="Picture 3" descr="Diagram, venn diagram&#10;&#10;Description automatically generated">
            <a:extLst>
              <a:ext uri="{FF2B5EF4-FFF2-40B4-BE49-F238E27FC236}">
                <a16:creationId xmlns:a16="http://schemas.microsoft.com/office/drawing/2014/main" id="{49ABF64A-A67B-42C5-8780-6533ACACD8E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589724" y="609602"/>
            <a:ext cx="5790413" cy="5587749"/>
          </a:xfrm>
          <a:prstGeom prst="rect">
            <a:avLst/>
          </a:prstGeom>
        </p:spPr>
      </p:pic>
    </p:spTree>
    <p:extLst>
      <p:ext uri="{BB962C8B-B14F-4D97-AF65-F5344CB8AC3E}">
        <p14:creationId xmlns:p14="http://schemas.microsoft.com/office/powerpoint/2010/main" val="1590239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77964-D038-4206-A840-CEC701D1AB6D}"/>
              </a:ext>
            </a:extLst>
          </p:cNvPr>
          <p:cNvSpPr>
            <a:spLocks noGrp="1"/>
          </p:cNvSpPr>
          <p:nvPr>
            <p:ph type="title"/>
          </p:nvPr>
        </p:nvSpPr>
        <p:spPr>
          <a:xfrm>
            <a:off x="492370" y="516835"/>
            <a:ext cx="3084844" cy="2103875"/>
          </a:xfrm>
        </p:spPr>
        <p:txBody>
          <a:bodyPr>
            <a:normAutofit/>
          </a:bodyPr>
          <a:lstStyle/>
          <a:p>
            <a:r>
              <a:rPr lang="en-US" sz="3600">
                <a:solidFill>
                  <a:schemeClr val="tx1">
                    <a:lumMod val="95000"/>
                    <a:lumOff val="5000"/>
                  </a:schemeClr>
                </a:solidFill>
                <a:cs typeface="Calibri Light"/>
              </a:rPr>
              <a:t>Key Domains Of Well Being In Young People &amp; Children </a:t>
            </a:r>
          </a:p>
        </p:txBody>
      </p:sp>
      <p:sp>
        <p:nvSpPr>
          <p:cNvPr id="41" name="Content Placeholder 2">
            <a:extLst>
              <a:ext uri="{FF2B5EF4-FFF2-40B4-BE49-F238E27FC236}">
                <a16:creationId xmlns:a16="http://schemas.microsoft.com/office/drawing/2014/main" id="{F8B90902-7430-4C25-9BFF-E4C52C1737BF}"/>
              </a:ext>
            </a:extLst>
          </p:cNvPr>
          <p:cNvSpPr>
            <a:spLocks noGrp="1"/>
          </p:cNvSpPr>
          <p:nvPr>
            <p:ph idx="1"/>
          </p:nvPr>
        </p:nvSpPr>
        <p:spPr>
          <a:xfrm>
            <a:off x="644771" y="3136400"/>
            <a:ext cx="3084844" cy="3335519"/>
          </a:xfrm>
        </p:spPr>
        <p:txBody>
          <a:bodyPr vert="horz" lIns="91440" tIns="45720" rIns="91440" bIns="45720" rtlCol="0" anchor="t">
            <a:normAutofit/>
          </a:bodyPr>
          <a:lstStyle/>
          <a:p>
            <a:r>
              <a:rPr lang="en-US" sz="2400">
                <a:cs typeface="Calibri"/>
              </a:rPr>
              <a:t>Physical Well Being</a:t>
            </a:r>
          </a:p>
          <a:p>
            <a:r>
              <a:rPr lang="en-US" sz="2400">
                <a:cs typeface="Calibri"/>
              </a:rPr>
              <a:t>Relationships</a:t>
            </a:r>
          </a:p>
          <a:p>
            <a:r>
              <a:rPr lang="en-US" sz="2400">
                <a:cs typeface="Calibri"/>
              </a:rPr>
              <a:t>Health</a:t>
            </a:r>
          </a:p>
          <a:p>
            <a:r>
              <a:rPr lang="en-US" sz="2400">
                <a:cs typeface="Calibri"/>
              </a:rPr>
              <a:t>What We Do</a:t>
            </a:r>
          </a:p>
          <a:p>
            <a:r>
              <a:rPr lang="en-US" sz="2400">
                <a:cs typeface="Calibri"/>
              </a:rPr>
              <a:t>Where We Live</a:t>
            </a:r>
          </a:p>
          <a:p>
            <a:r>
              <a:rPr lang="en-US" sz="2400">
                <a:cs typeface="Calibri"/>
              </a:rPr>
              <a:t>Personal Finance</a:t>
            </a:r>
          </a:p>
          <a:p>
            <a:r>
              <a:rPr lang="en-US" sz="2400">
                <a:cs typeface="Calibri"/>
              </a:rPr>
              <a:t>Education and Skills</a:t>
            </a:r>
          </a:p>
          <a:p>
            <a:pPr marL="0" indent="0">
              <a:buNone/>
            </a:pPr>
            <a:endParaRPr lang="en-US" sz="1500">
              <a:solidFill>
                <a:schemeClr val="tx1"/>
              </a:solidFill>
              <a:cs typeface="Calibri"/>
            </a:endParaRPr>
          </a:p>
        </p:txBody>
      </p:sp>
      <p:pic>
        <p:nvPicPr>
          <p:cNvPr id="38" name="Picture 4">
            <a:extLst>
              <a:ext uri="{FF2B5EF4-FFF2-40B4-BE49-F238E27FC236}">
                <a16:creationId xmlns:a16="http://schemas.microsoft.com/office/drawing/2014/main" id="{811EB71F-5795-43C2-8071-FC394B8B091B}"/>
              </a:ext>
            </a:extLst>
          </p:cNvPr>
          <p:cNvPicPr>
            <a:picLocks noChangeAspect="1"/>
          </p:cNvPicPr>
          <p:nvPr/>
        </p:nvPicPr>
        <p:blipFill rotWithShape="1">
          <a:blip r:embed="rId2"/>
          <a:srcRect l="3894" r="27549" b="-2"/>
          <a:stretch/>
        </p:blipFill>
        <p:spPr>
          <a:xfrm>
            <a:off x="4742017" y="640080"/>
            <a:ext cx="6798082" cy="5577840"/>
          </a:xfrm>
          <a:prstGeom prst="rect">
            <a:avLst/>
          </a:prstGeom>
        </p:spPr>
      </p:pic>
    </p:spTree>
    <p:extLst>
      <p:ext uri="{BB962C8B-B14F-4D97-AF65-F5344CB8AC3E}">
        <p14:creationId xmlns:p14="http://schemas.microsoft.com/office/powerpoint/2010/main" val="298627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66DFF-7B25-4EBE-92DF-015086253574}"/>
              </a:ext>
            </a:extLst>
          </p:cNvPr>
          <p:cNvSpPr>
            <a:spLocks noGrp="1"/>
          </p:cNvSpPr>
          <p:nvPr>
            <p:ph type="title"/>
          </p:nvPr>
        </p:nvSpPr>
        <p:spPr>
          <a:xfrm>
            <a:off x="648929" y="629266"/>
            <a:ext cx="3505495" cy="1622321"/>
          </a:xfrm>
        </p:spPr>
        <p:txBody>
          <a:bodyPr vert="horz" lIns="91440" tIns="45720" rIns="91440" bIns="45720" rtlCol="0" anchor="ctr">
            <a:normAutofit/>
          </a:bodyPr>
          <a:lstStyle/>
          <a:p>
            <a:r>
              <a:rPr lang="en-US" kern="1200">
                <a:solidFill>
                  <a:schemeClr val="tx1"/>
                </a:solidFill>
                <a:latin typeface="+mj-lt"/>
                <a:ea typeface="+mj-ea"/>
                <a:cs typeface="+mj-cs"/>
              </a:rPr>
              <a:t>Measuring Well-Being</a:t>
            </a:r>
          </a:p>
        </p:txBody>
      </p:sp>
      <p:sp>
        <p:nvSpPr>
          <p:cNvPr id="3" name="TextBox 2">
            <a:extLst>
              <a:ext uri="{FF2B5EF4-FFF2-40B4-BE49-F238E27FC236}">
                <a16:creationId xmlns:a16="http://schemas.microsoft.com/office/drawing/2014/main" id="{EC803BC7-D28A-46E0-A57A-49C9C8371665}"/>
              </a:ext>
            </a:extLst>
          </p:cNvPr>
          <p:cNvSpPr txBox="1"/>
          <p:nvPr/>
        </p:nvSpPr>
        <p:spPr>
          <a:xfrm>
            <a:off x="648931" y="2438400"/>
            <a:ext cx="3505494" cy="378541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indent="-228600">
              <a:lnSpc>
                <a:spcPct val="90000"/>
              </a:lnSpc>
              <a:spcAft>
                <a:spcPts val="600"/>
              </a:spcAft>
              <a:buFont typeface="Arial" panose="020B0604020202020204" pitchFamily="34" charset="0"/>
              <a:buChar char="•"/>
            </a:pPr>
            <a:r>
              <a:rPr lang="en-US" sz="1700"/>
              <a:t>An article written by (Wood and Selwyn, 2017) researched a study. In this study they used subjective well being to measure happiness in children. This model was influenced by </a:t>
            </a:r>
            <a:r>
              <a:rPr lang="en-US" sz="1700">
                <a:hlinkClick r:id="rId2"/>
              </a:rPr>
              <a:t>New Economic Foundation (NEF).</a:t>
            </a:r>
            <a:endParaRPr lang="en-US" sz="1700"/>
          </a:p>
          <a:p>
            <a:pPr indent="-228600">
              <a:lnSpc>
                <a:spcPct val="90000"/>
              </a:lnSpc>
              <a:spcAft>
                <a:spcPts val="600"/>
              </a:spcAft>
              <a:buFont typeface="Arial" panose="020B0604020202020204" pitchFamily="34" charset="0"/>
              <a:buChar char="•"/>
            </a:pPr>
            <a:r>
              <a:rPr lang="en-US" sz="1700"/>
              <a:t>It was used to see how children function and flourish well in their day-to-day lives. Identifying how well children interact with their environment consequently result in positive emotions. </a:t>
            </a:r>
            <a:endParaRPr lang="en-US" sz="1700">
              <a:cs typeface="Calibri"/>
            </a:endParaRPr>
          </a:p>
          <a:p>
            <a:pPr indent="-228600">
              <a:lnSpc>
                <a:spcPct val="90000"/>
              </a:lnSpc>
              <a:spcAft>
                <a:spcPts val="600"/>
              </a:spcAft>
              <a:buFont typeface="Arial" panose="020B0604020202020204" pitchFamily="34" charset="0"/>
              <a:buChar char="•"/>
            </a:pPr>
            <a:r>
              <a:rPr lang="en-US" sz="1700"/>
              <a:t>Aims to improve Local Authority Services putting aside economic circumstances and meet children's, young people and families emotional and social needs. </a:t>
            </a:r>
            <a:endParaRPr lang="en-US" sz="1700">
              <a:cs typeface="Calibri" panose="020F0502020204030204"/>
            </a:endParaRPr>
          </a:p>
        </p:txBody>
      </p:sp>
      <p:sp>
        <p:nvSpPr>
          <p:cNvPr id="6"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AB2DE7C8-F70C-494F-A269-31474BE87470}"/>
              </a:ext>
            </a:extLst>
          </p:cNvPr>
          <p:cNvPicPr>
            <a:picLocks noGrp="1" noChangeAspect="1"/>
          </p:cNvPicPr>
          <p:nvPr>
            <p:ph idx="1"/>
          </p:nvPr>
        </p:nvPicPr>
        <p:blipFill>
          <a:blip r:embed="rId3"/>
          <a:stretch>
            <a:fillRect/>
          </a:stretch>
        </p:blipFill>
        <p:spPr>
          <a:xfrm>
            <a:off x="6418071" y="742319"/>
            <a:ext cx="4984376" cy="4175937"/>
          </a:xfrm>
          <a:prstGeom prst="rect">
            <a:avLst/>
          </a:prstGeom>
          <a:effectLst/>
        </p:spPr>
      </p:pic>
      <p:sp>
        <p:nvSpPr>
          <p:cNvPr id="5" name="TextBox 4">
            <a:extLst>
              <a:ext uri="{FF2B5EF4-FFF2-40B4-BE49-F238E27FC236}">
                <a16:creationId xmlns:a16="http://schemas.microsoft.com/office/drawing/2014/main" id="{1DEBCC52-D796-4E20-AB66-5864A98B0C43}"/>
              </a:ext>
            </a:extLst>
          </p:cNvPr>
          <p:cNvSpPr txBox="1"/>
          <p:nvPr/>
        </p:nvSpPr>
        <p:spPr>
          <a:xfrm>
            <a:off x="5190699" y="5099713"/>
            <a:ext cx="53590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Open Sans"/>
                <a:ea typeface="Open Sans"/>
                <a:cs typeface="Open Sans"/>
                <a:hlinkClick r:id="rId2"/>
              </a:rPr>
              <a:t>(Figure 1. (Wood and Selwyn, 2017)</a:t>
            </a:r>
            <a:endParaRPr lang="en-US">
              <a:latin typeface="Calibri"/>
              <a:ea typeface="Open Sans"/>
              <a:cs typeface="Calibri"/>
            </a:endParaRPr>
          </a:p>
        </p:txBody>
      </p:sp>
    </p:spTree>
    <p:extLst>
      <p:ext uri="{BB962C8B-B14F-4D97-AF65-F5344CB8AC3E}">
        <p14:creationId xmlns:p14="http://schemas.microsoft.com/office/powerpoint/2010/main" val="1405566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600AAC-76E5-4E75-9BD9-51B7C101CC08}"/>
              </a:ext>
            </a:extLst>
          </p:cNvPr>
          <p:cNvSpPr>
            <a:spLocks noGrp="1"/>
          </p:cNvSpPr>
          <p:nvPr>
            <p:ph type="title"/>
          </p:nvPr>
        </p:nvSpPr>
        <p:spPr>
          <a:xfrm>
            <a:off x="1136397" y="502020"/>
            <a:ext cx="5323715" cy="1642970"/>
          </a:xfrm>
        </p:spPr>
        <p:txBody>
          <a:bodyPr anchor="b">
            <a:normAutofit/>
          </a:bodyPr>
          <a:lstStyle/>
          <a:p>
            <a:r>
              <a:rPr lang="en-US" sz="3700">
                <a:cs typeface="Calibri Light"/>
              </a:rPr>
              <a:t>Analyze One Key Domain Of Well Being In Children &amp; Young People</a:t>
            </a:r>
            <a:endParaRPr lang="en-US" sz="3700"/>
          </a:p>
        </p:txBody>
      </p:sp>
      <p:sp>
        <p:nvSpPr>
          <p:cNvPr id="3" name="Content Placeholder 2">
            <a:extLst>
              <a:ext uri="{FF2B5EF4-FFF2-40B4-BE49-F238E27FC236}">
                <a16:creationId xmlns:a16="http://schemas.microsoft.com/office/drawing/2014/main" id="{D2F3FDF9-9216-4120-861A-3AC1AF5D5A50}"/>
              </a:ext>
            </a:extLst>
          </p:cNvPr>
          <p:cNvSpPr>
            <a:spLocks noGrp="1"/>
          </p:cNvSpPr>
          <p:nvPr>
            <p:ph idx="1"/>
          </p:nvPr>
        </p:nvSpPr>
        <p:spPr>
          <a:xfrm>
            <a:off x="1144923" y="2405894"/>
            <a:ext cx="5315189" cy="3535083"/>
          </a:xfrm>
        </p:spPr>
        <p:txBody>
          <a:bodyPr vert="horz" lIns="91440" tIns="45720" rIns="91440" bIns="45720" rtlCol="0" anchor="t">
            <a:normAutofit fontScale="92500" lnSpcReduction="10000"/>
          </a:bodyPr>
          <a:lstStyle/>
          <a:p>
            <a:r>
              <a:rPr lang="en-US" sz="1700">
                <a:cs typeface="Calibri"/>
              </a:rPr>
              <a:t>There's a plethora of research when looking into Key Domains, however One of the key domains we would like to analyze linking with Family A is Physical Well Being. </a:t>
            </a:r>
          </a:p>
          <a:p>
            <a:pPr marL="0" indent="0">
              <a:buNone/>
            </a:pPr>
            <a:r>
              <a:rPr lang="en-US" sz="1700">
                <a:cs typeface="Calibri"/>
              </a:rPr>
              <a:t>Physical Well Being is hugely influenced on how a child participates in everyday life situations. </a:t>
            </a:r>
            <a:r>
              <a:rPr lang="en-US" sz="1700">
                <a:ea typeface="+mn-lt"/>
                <a:cs typeface="+mn-lt"/>
                <a:hlinkClick r:id="rId2"/>
              </a:rPr>
              <a:t>(Parkes, McCullough and Madden, 2010)</a:t>
            </a:r>
            <a:r>
              <a:rPr lang="en-US" sz="1700">
                <a:ea typeface="+mn-lt"/>
                <a:cs typeface="+mn-lt"/>
              </a:rPr>
              <a:t> conducted a survey on children with cerebral palsy with co-impairments and those without co-impairments. Findings indicated that higher parenting stress was strongly connected to lower child participation. </a:t>
            </a:r>
          </a:p>
          <a:p>
            <a:pPr marL="0" indent="0">
              <a:buNone/>
            </a:pPr>
            <a:r>
              <a:rPr lang="en-US" sz="1700">
                <a:ea typeface="+mn-lt"/>
                <a:cs typeface="+mn-lt"/>
              </a:rPr>
              <a:t>Leading us to question was there enough Professional Intervention support for Family A  to address specific child and family social needs. Was mom supported in the right way to choose the right intervention for her son, which to date spikes a challenging process.  </a:t>
            </a:r>
            <a:r>
              <a:rPr lang="en-US" sz="1700" err="1">
                <a:ea typeface="+mn-lt"/>
                <a:cs typeface="+mn-lt"/>
              </a:rPr>
              <a:t>l'd</a:t>
            </a:r>
            <a:r>
              <a:rPr lang="en-US" sz="1700">
                <a:ea typeface="+mn-lt"/>
                <a:cs typeface="+mn-lt"/>
              </a:rPr>
              <a:t> like to handover to Jazmin who will share some thoughts on this. </a:t>
            </a:r>
            <a:endParaRPr lang="en-US" sz="1700">
              <a:cs typeface="Calibri"/>
            </a:endParaRPr>
          </a:p>
        </p:txBody>
      </p:sp>
      <p:sp>
        <p:nvSpPr>
          <p:cNvPr id="19"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text, person, indoor, window&#10;&#10;Description automatically generated">
            <a:extLst>
              <a:ext uri="{FF2B5EF4-FFF2-40B4-BE49-F238E27FC236}">
                <a16:creationId xmlns:a16="http://schemas.microsoft.com/office/drawing/2014/main" id="{68E864BA-856E-4733-9935-FA90778CC40F}"/>
              </a:ext>
            </a:extLst>
          </p:cNvPr>
          <p:cNvPicPr>
            <a:picLocks noChangeAspect="1"/>
          </p:cNvPicPr>
          <p:nvPr/>
        </p:nvPicPr>
        <p:blipFill rotWithShape="1">
          <a:blip r:embed="rId3"/>
          <a:srcRect l="22723" r="34110" b="1"/>
          <a:stretch/>
        </p:blipFill>
        <p:spPr>
          <a:xfrm>
            <a:off x="7251927" y="909081"/>
            <a:ext cx="3818610" cy="5071731"/>
          </a:xfrm>
          <a:prstGeom prst="rect">
            <a:avLst/>
          </a:prstGeom>
        </p:spPr>
      </p:pic>
    </p:spTree>
    <p:extLst>
      <p:ext uri="{BB962C8B-B14F-4D97-AF65-F5344CB8AC3E}">
        <p14:creationId xmlns:p14="http://schemas.microsoft.com/office/powerpoint/2010/main" val="2370126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Magnifying glass showing decling performance">
            <a:extLst>
              <a:ext uri="{FF2B5EF4-FFF2-40B4-BE49-F238E27FC236}">
                <a16:creationId xmlns:a16="http://schemas.microsoft.com/office/drawing/2014/main" id="{D9667448-0E6D-43F9-B812-84CBC4D876DE}"/>
              </a:ext>
            </a:extLst>
          </p:cNvPr>
          <p:cNvPicPr>
            <a:picLocks noChangeAspect="1"/>
          </p:cNvPicPr>
          <p:nvPr/>
        </p:nvPicPr>
        <p:blipFill rotWithShape="1">
          <a:blip r:embed="rId2">
            <a:alphaModFix amt="50000"/>
          </a:blip>
          <a:srcRect t="1632" b="14098"/>
          <a:stretch/>
        </p:blipFill>
        <p:spPr>
          <a:xfrm>
            <a:off x="20" y="1"/>
            <a:ext cx="12191980" cy="6857999"/>
          </a:xfrm>
          <a:prstGeom prst="rect">
            <a:avLst/>
          </a:prstGeom>
        </p:spPr>
      </p:pic>
      <p:sp>
        <p:nvSpPr>
          <p:cNvPr id="2" name="Title 1">
            <a:extLst>
              <a:ext uri="{FF2B5EF4-FFF2-40B4-BE49-F238E27FC236}">
                <a16:creationId xmlns:a16="http://schemas.microsoft.com/office/drawing/2014/main" id="{4B38F6B7-CA87-41F6-932F-E47E6BE001D5}"/>
              </a:ext>
            </a:extLst>
          </p:cNvPr>
          <p:cNvSpPr>
            <a:spLocks noGrp="1"/>
          </p:cNvSpPr>
          <p:nvPr>
            <p:ph type="title"/>
          </p:nvPr>
        </p:nvSpPr>
        <p:spPr>
          <a:xfrm>
            <a:off x="2692398" y="1871131"/>
            <a:ext cx="6815669" cy="1515533"/>
          </a:xfrm>
        </p:spPr>
        <p:txBody>
          <a:bodyPr vert="horz" lIns="91440" tIns="45720" rIns="91440" bIns="45720" rtlCol="0" anchor="b">
            <a:normAutofit/>
          </a:bodyPr>
          <a:lstStyle/>
          <a:p>
            <a:pPr>
              <a:lnSpc>
                <a:spcPct val="90000"/>
              </a:lnSpc>
            </a:pPr>
            <a:r>
              <a:rPr lang="en-US" sz="3400">
                <a:solidFill>
                  <a:srgbClr val="FFFFFF"/>
                </a:solidFill>
              </a:rPr>
              <a:t>Analysis Of Policies &amp; Professional Intervention In Place To Measure And Enhance Well Being</a:t>
            </a:r>
          </a:p>
        </p:txBody>
      </p:sp>
    </p:spTree>
    <p:extLst>
      <p:ext uri="{BB962C8B-B14F-4D97-AF65-F5344CB8AC3E}">
        <p14:creationId xmlns:p14="http://schemas.microsoft.com/office/powerpoint/2010/main" val="34947356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99F92-78F5-47B8-8B2F-9C1F41AAAB6C}"/>
              </a:ext>
            </a:extLst>
          </p:cNvPr>
          <p:cNvSpPr>
            <a:spLocks noGrp="1"/>
          </p:cNvSpPr>
          <p:nvPr>
            <p:ph type="title"/>
          </p:nvPr>
        </p:nvSpPr>
        <p:spPr/>
        <p:txBody>
          <a:bodyPr>
            <a:normAutofit fontScale="90000"/>
          </a:bodyPr>
          <a:lstStyle/>
          <a:p>
            <a:r>
              <a:rPr lang="en-GB">
                <a:ea typeface="+mj-lt"/>
                <a:cs typeface="+mj-lt"/>
              </a:rPr>
              <a:t>Policies and professional interventions to enhance the health and wellbeing of children, young people and families.</a:t>
            </a:r>
            <a:endParaRPr lang="en-US"/>
          </a:p>
        </p:txBody>
      </p:sp>
      <p:sp>
        <p:nvSpPr>
          <p:cNvPr id="4" name="TextBox 3">
            <a:extLst>
              <a:ext uri="{FF2B5EF4-FFF2-40B4-BE49-F238E27FC236}">
                <a16:creationId xmlns:a16="http://schemas.microsoft.com/office/drawing/2014/main" id="{6F12DFE0-3CC6-4FB1-88D0-A65660B088E0}"/>
              </a:ext>
            </a:extLst>
          </p:cNvPr>
          <p:cNvSpPr txBox="1"/>
          <p:nvPr/>
        </p:nvSpPr>
        <p:spPr>
          <a:xfrm>
            <a:off x="641231" y="1848928"/>
            <a:ext cx="639504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A report from (CQC), Care Quality Commission has discovered that the young children which have an illness or are physically disabled and depend on multiple therapies and medication and treatment are not receiving the support and guidance that they should be, and concluded we need to provide a systemic transformation that pulls together all of the resources that assist disabled children and parents (Care Quality Commission, 2014).</a:t>
            </a:r>
            <a:endParaRPr lang="en-US">
              <a:cs typeface="Calibri" panose="020F0502020204030204"/>
            </a:endParaRPr>
          </a:p>
        </p:txBody>
      </p:sp>
      <p:sp>
        <p:nvSpPr>
          <p:cNvPr id="5" name="TextBox 4">
            <a:extLst>
              <a:ext uri="{FF2B5EF4-FFF2-40B4-BE49-F238E27FC236}">
                <a16:creationId xmlns:a16="http://schemas.microsoft.com/office/drawing/2014/main" id="{919E3D3E-A7F9-4DC6-9565-1CD3031CA3EE}"/>
              </a:ext>
            </a:extLst>
          </p:cNvPr>
          <p:cNvSpPr txBox="1"/>
          <p:nvPr/>
        </p:nvSpPr>
        <p:spPr>
          <a:xfrm>
            <a:off x="640332" y="4407199"/>
            <a:ext cx="649569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In reference to the case study and the report above from CQC, we believe that similar failings were seen by the health professionals under the care of John the appropriate interventions were not put in place to enhance his wellbeing to support him, and his mum and the professionals have not worked together to provide the best care.</a:t>
            </a:r>
            <a:endParaRPr lang="en-US">
              <a:cs typeface="Calibri" panose="020F0502020204030204"/>
            </a:endParaRPr>
          </a:p>
        </p:txBody>
      </p:sp>
      <p:pic>
        <p:nvPicPr>
          <p:cNvPr id="6" name="Picture 6">
            <a:extLst>
              <a:ext uri="{FF2B5EF4-FFF2-40B4-BE49-F238E27FC236}">
                <a16:creationId xmlns:a16="http://schemas.microsoft.com/office/drawing/2014/main" id="{A86668ED-1C9D-44A4-B52B-A2C2761F1868}"/>
              </a:ext>
            </a:extLst>
          </p:cNvPr>
          <p:cNvPicPr>
            <a:picLocks noChangeAspect="1"/>
          </p:cNvPicPr>
          <p:nvPr/>
        </p:nvPicPr>
        <p:blipFill rotWithShape="1">
          <a:blip r:embed="rId2"/>
          <a:srcRect l="-1075" t="-681" r="717" b="9677"/>
          <a:stretch/>
        </p:blipFill>
        <p:spPr>
          <a:xfrm>
            <a:off x="7743645" y="1849060"/>
            <a:ext cx="4022777" cy="2850005"/>
          </a:xfrm>
          <a:prstGeom prst="rect">
            <a:avLst/>
          </a:prstGeom>
        </p:spPr>
      </p:pic>
      <p:sp>
        <p:nvSpPr>
          <p:cNvPr id="7" name="TextBox 6">
            <a:extLst>
              <a:ext uri="{FF2B5EF4-FFF2-40B4-BE49-F238E27FC236}">
                <a16:creationId xmlns:a16="http://schemas.microsoft.com/office/drawing/2014/main" id="{5E96455E-3C2B-46D1-BAA1-FCF5843C3B85}"/>
              </a:ext>
            </a:extLst>
          </p:cNvPr>
          <p:cNvSpPr txBox="1"/>
          <p:nvPr/>
        </p:nvSpPr>
        <p:spPr>
          <a:xfrm>
            <a:off x="8390626" y="469564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(Vectors and Vectors, 2022)</a:t>
            </a:r>
          </a:p>
        </p:txBody>
      </p:sp>
    </p:spTree>
    <p:extLst>
      <p:ext uri="{BB962C8B-B14F-4D97-AF65-F5344CB8AC3E}">
        <p14:creationId xmlns:p14="http://schemas.microsoft.com/office/powerpoint/2010/main" val="2379731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3F7A9-76E1-43B4-A30D-A559D277A64D}"/>
              </a:ext>
            </a:extLst>
          </p:cNvPr>
          <p:cNvSpPr>
            <a:spLocks noGrp="1"/>
          </p:cNvSpPr>
          <p:nvPr>
            <p:ph type="title"/>
          </p:nvPr>
        </p:nvSpPr>
        <p:spPr>
          <a:xfrm>
            <a:off x="249016" y="358490"/>
            <a:ext cx="10058400" cy="1450757"/>
          </a:xfrm>
        </p:spPr>
        <p:txBody>
          <a:bodyPr>
            <a:normAutofit fontScale="90000"/>
          </a:bodyPr>
          <a:lstStyle/>
          <a:p>
            <a:r>
              <a:rPr lang="en-GB">
                <a:ea typeface="+mj-lt"/>
                <a:cs typeface="+mj-lt"/>
              </a:rPr>
              <a:t>Policies and professional interventions to enhance the health and wellbeing of children, young people and families.</a:t>
            </a:r>
          </a:p>
          <a:p>
            <a:endParaRPr lang="en-GB">
              <a:cs typeface="Calibri Light"/>
            </a:endParaRPr>
          </a:p>
        </p:txBody>
      </p:sp>
      <p:sp>
        <p:nvSpPr>
          <p:cNvPr id="4" name="TextBox 3">
            <a:extLst>
              <a:ext uri="{FF2B5EF4-FFF2-40B4-BE49-F238E27FC236}">
                <a16:creationId xmlns:a16="http://schemas.microsoft.com/office/drawing/2014/main" id="{16E2CCDD-4594-4A51-B695-7C00C2D44B1B}"/>
              </a:ext>
            </a:extLst>
          </p:cNvPr>
          <p:cNvSpPr txBox="1"/>
          <p:nvPr/>
        </p:nvSpPr>
        <p:spPr>
          <a:xfrm>
            <a:off x="411193" y="1906437"/>
            <a:ext cx="400840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The policies in place to enhance health and wellbeing of children and families are:</a:t>
            </a:r>
            <a:endParaRPr lang="en-US"/>
          </a:p>
        </p:txBody>
      </p:sp>
      <p:sp>
        <p:nvSpPr>
          <p:cNvPr id="5" name="TextBox 4">
            <a:extLst>
              <a:ext uri="{FF2B5EF4-FFF2-40B4-BE49-F238E27FC236}">
                <a16:creationId xmlns:a16="http://schemas.microsoft.com/office/drawing/2014/main" id="{2E5A9C77-B4A4-42DB-9137-8451025D8E98}"/>
              </a:ext>
            </a:extLst>
          </p:cNvPr>
          <p:cNvSpPr txBox="1"/>
          <p:nvPr/>
        </p:nvSpPr>
        <p:spPr>
          <a:xfrm>
            <a:off x="209011" y="2969462"/>
            <a:ext cx="583433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The Children Act 1989</a:t>
            </a:r>
            <a:endParaRPr lang="en-US" b="1">
              <a:ea typeface="+mn-lt"/>
              <a:cs typeface="+mn-lt"/>
            </a:endParaRPr>
          </a:p>
          <a:p>
            <a:pPr marL="285750" indent="-285750">
              <a:buFont typeface="Arial,Sans-Serif"/>
              <a:buChar char="•"/>
            </a:pPr>
            <a:r>
              <a:rPr lang="en-GB">
                <a:ea typeface="+mn-lt"/>
                <a:cs typeface="+mn-lt"/>
              </a:rPr>
              <a:t>The Children Act of 1989 establishes a broad framework for the safeguarding of all vulnerable children in need (Department of health children's schools and family, 2009).</a:t>
            </a:r>
          </a:p>
          <a:p>
            <a:pPr marL="285750" indent="-285750">
              <a:buFont typeface="Arial,Sans-Serif"/>
              <a:buChar char="•"/>
            </a:pPr>
            <a:endParaRPr lang="en-GB">
              <a:ea typeface="+mn-lt"/>
              <a:cs typeface="+mn-lt"/>
            </a:endParaRPr>
          </a:p>
          <a:p>
            <a:pPr algn="l"/>
            <a:endParaRPr lang="en-GB">
              <a:cs typeface="Calibri"/>
            </a:endParaRPr>
          </a:p>
        </p:txBody>
      </p:sp>
      <p:sp>
        <p:nvSpPr>
          <p:cNvPr id="6" name="TextBox 5">
            <a:extLst>
              <a:ext uri="{FF2B5EF4-FFF2-40B4-BE49-F238E27FC236}">
                <a16:creationId xmlns:a16="http://schemas.microsoft.com/office/drawing/2014/main" id="{2926440A-31C8-40CB-8988-4BD530641070}"/>
              </a:ext>
            </a:extLst>
          </p:cNvPr>
          <p:cNvSpPr txBox="1"/>
          <p:nvPr/>
        </p:nvSpPr>
        <p:spPr>
          <a:xfrm>
            <a:off x="121847" y="4621961"/>
            <a:ext cx="597810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b="1">
                <a:ea typeface="+mn-lt"/>
                <a:cs typeface="+mn-lt"/>
              </a:rPr>
              <a:t>The Children Act of 2004.</a:t>
            </a:r>
            <a:r>
              <a:rPr lang="en-GB">
                <a:ea typeface="+mn-lt"/>
                <a:cs typeface="+mn-lt"/>
              </a:rPr>
              <a:t> is a modified version of the 1989 Act by It declares that everyone who works with children has a duty of care to safeguard children and ensure their safety (Polnay, 2000).</a:t>
            </a:r>
            <a:endParaRPr lang="en-GB">
              <a:cs typeface="Calibri"/>
            </a:endParaRPr>
          </a:p>
        </p:txBody>
      </p:sp>
      <p:sp>
        <p:nvSpPr>
          <p:cNvPr id="7" name="TextBox 6">
            <a:extLst>
              <a:ext uri="{FF2B5EF4-FFF2-40B4-BE49-F238E27FC236}">
                <a16:creationId xmlns:a16="http://schemas.microsoft.com/office/drawing/2014/main" id="{6DF2BC66-1DA2-48B2-8479-9B31E6F5747C}"/>
              </a:ext>
            </a:extLst>
          </p:cNvPr>
          <p:cNvSpPr txBox="1"/>
          <p:nvPr/>
        </p:nvSpPr>
        <p:spPr>
          <a:xfrm>
            <a:off x="5972535" y="1285515"/>
            <a:ext cx="635191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b="1">
                <a:ea typeface="+mn-lt"/>
                <a:cs typeface="+mn-lt"/>
              </a:rPr>
              <a:t>Children and Families Act 2014:</a:t>
            </a:r>
            <a:r>
              <a:rPr lang="en-GB">
                <a:ea typeface="+mn-lt"/>
                <a:cs typeface="+mn-lt"/>
              </a:rPr>
              <a:t> Is a historic Act aimed at completely reforming services for vulnerable children by providing them with increased protection (with a special focus on those with special needs), as well as by assisting parents and families (UK Legislation - Children and Families Act 2014, 2022).</a:t>
            </a:r>
            <a:endParaRPr lang="en-US">
              <a:cs typeface="Calibri" panose="020F0502020204030204"/>
            </a:endParaRPr>
          </a:p>
        </p:txBody>
      </p:sp>
      <p:pic>
        <p:nvPicPr>
          <p:cNvPr id="3" name="Picture 7" descr="A picture containing graphical user interface&#10;&#10;Description automatically generated">
            <a:extLst>
              <a:ext uri="{FF2B5EF4-FFF2-40B4-BE49-F238E27FC236}">
                <a16:creationId xmlns:a16="http://schemas.microsoft.com/office/drawing/2014/main" id="{EC124C62-A278-437E-A87D-46D240B3DC6F}"/>
              </a:ext>
            </a:extLst>
          </p:cNvPr>
          <p:cNvPicPr>
            <a:picLocks noChangeAspect="1"/>
          </p:cNvPicPr>
          <p:nvPr/>
        </p:nvPicPr>
        <p:blipFill>
          <a:blip r:embed="rId2"/>
          <a:stretch>
            <a:fillRect/>
          </a:stretch>
        </p:blipFill>
        <p:spPr>
          <a:xfrm>
            <a:off x="6026810" y="3042072"/>
            <a:ext cx="6162492" cy="3333029"/>
          </a:xfrm>
          <a:prstGeom prst="rect">
            <a:avLst/>
          </a:prstGeom>
        </p:spPr>
      </p:pic>
      <p:sp>
        <p:nvSpPr>
          <p:cNvPr id="8" name="TextBox 7">
            <a:extLst>
              <a:ext uri="{FF2B5EF4-FFF2-40B4-BE49-F238E27FC236}">
                <a16:creationId xmlns:a16="http://schemas.microsoft.com/office/drawing/2014/main" id="{A26C11CF-A7F4-462A-9577-167ED860C6B5}"/>
              </a:ext>
            </a:extLst>
          </p:cNvPr>
          <p:cNvSpPr txBox="1"/>
          <p:nvPr/>
        </p:nvSpPr>
        <p:spPr>
          <a:xfrm>
            <a:off x="6823495" y="6205268"/>
            <a:ext cx="560429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(UN Convention on the Rights of the Child – </a:t>
            </a:r>
            <a:r>
              <a:rPr lang="en-GB" err="1">
                <a:ea typeface="+mn-lt"/>
                <a:cs typeface="+mn-lt"/>
              </a:rPr>
              <a:t>Golftyn</a:t>
            </a:r>
            <a:r>
              <a:rPr lang="en-GB">
                <a:ea typeface="+mn-lt"/>
                <a:cs typeface="+mn-lt"/>
              </a:rPr>
              <a:t> CP School, 2022)</a:t>
            </a:r>
            <a:endParaRPr lang="en-US"/>
          </a:p>
        </p:txBody>
      </p:sp>
    </p:spTree>
    <p:extLst>
      <p:ext uri="{BB962C8B-B14F-4D97-AF65-F5344CB8AC3E}">
        <p14:creationId xmlns:p14="http://schemas.microsoft.com/office/powerpoint/2010/main" val="3150180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E274D7-AB52-4595-B58F-78851D87AE67}"/>
              </a:ext>
            </a:extLst>
          </p:cNvPr>
          <p:cNvSpPr txBox="1"/>
          <p:nvPr/>
        </p:nvSpPr>
        <p:spPr>
          <a:xfrm>
            <a:off x="51759" y="1417609"/>
            <a:ext cx="5704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In a child's life, intervention aims to lower potential risks while increasing protective elements. Parents can be offered specialized selection interventions based on broad background characteristics such as low income, or lone parent (Early Intervention Foundation. 2022)</a:t>
            </a:r>
            <a:endParaRPr lang="en-US">
              <a:cs typeface="Calibri" panose="020F0502020204030204"/>
            </a:endParaRPr>
          </a:p>
        </p:txBody>
      </p:sp>
      <p:sp>
        <p:nvSpPr>
          <p:cNvPr id="5" name="TextBox 4">
            <a:extLst>
              <a:ext uri="{FF2B5EF4-FFF2-40B4-BE49-F238E27FC236}">
                <a16:creationId xmlns:a16="http://schemas.microsoft.com/office/drawing/2014/main" id="{7EAD81C6-8A3C-4197-9AD3-9DF1A521ACA3}"/>
              </a:ext>
            </a:extLst>
          </p:cNvPr>
          <p:cNvSpPr txBox="1"/>
          <p:nvPr/>
        </p:nvSpPr>
        <p:spPr>
          <a:xfrm>
            <a:off x="453426" y="784106"/>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Individual and family Support</a:t>
            </a:r>
            <a:endParaRPr lang="en-US" b="1"/>
          </a:p>
        </p:txBody>
      </p:sp>
      <p:sp>
        <p:nvSpPr>
          <p:cNvPr id="9" name="TextBox 8">
            <a:extLst>
              <a:ext uri="{FF2B5EF4-FFF2-40B4-BE49-F238E27FC236}">
                <a16:creationId xmlns:a16="http://schemas.microsoft.com/office/drawing/2014/main" id="{B1FA25E8-BE4A-426F-AFC3-EA1394C1A1FB}"/>
              </a:ext>
            </a:extLst>
          </p:cNvPr>
          <p:cNvSpPr txBox="1"/>
          <p:nvPr/>
        </p:nvSpPr>
        <p:spPr>
          <a:xfrm>
            <a:off x="166778" y="3128514"/>
            <a:ext cx="5216105" cy="37938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Child In Need Plan</a:t>
            </a:r>
            <a:endParaRPr lang="en-US" b="1">
              <a:ea typeface="+mn-lt"/>
              <a:cs typeface="+mn-lt"/>
            </a:endParaRPr>
          </a:p>
          <a:p>
            <a:pPr marL="285750" indent="-285750">
              <a:buFont typeface="Arial"/>
              <a:buChar char="•"/>
            </a:pPr>
            <a:r>
              <a:rPr lang="en-GB">
                <a:ea typeface="+mn-lt"/>
                <a:cs typeface="+mn-lt"/>
              </a:rPr>
              <a:t>The section 17 of the children act 1989 states that a child placed under a child in need plan is defined as a child who seems to be unlikely to reach certain goals or milestones </a:t>
            </a:r>
            <a:endParaRPr lang="en-US">
              <a:ea typeface="+mn-lt"/>
              <a:cs typeface="+mn-lt"/>
            </a:endParaRPr>
          </a:p>
          <a:p>
            <a:pPr marL="285750" indent="-285750">
              <a:buFont typeface="Arial"/>
              <a:buChar char="•"/>
            </a:pPr>
            <a:r>
              <a:rPr lang="en-GB">
                <a:ea typeface="+mn-lt"/>
                <a:cs typeface="+mn-lt"/>
              </a:rPr>
              <a:t>or a child whose health or progression is likely to be considerably debilitated, or could gain further cognitive impairment, without any delivery of health care to him/her (Worcestershire county council. 2021).</a:t>
            </a:r>
            <a:endParaRPr lang="en-US">
              <a:ea typeface="+mn-lt"/>
              <a:cs typeface="+mn-lt"/>
            </a:endParaRPr>
          </a:p>
          <a:p>
            <a:pPr marL="285750" indent="-285750">
              <a:lnSpc>
                <a:spcPct val="90000"/>
              </a:lnSpc>
              <a:spcBef>
                <a:spcPts val="1000"/>
              </a:spcBef>
              <a:buFont typeface="Arial"/>
              <a:buChar char="•"/>
            </a:pPr>
            <a:endParaRPr lang="en-GB">
              <a:ea typeface="+mn-lt"/>
              <a:cs typeface="+mn-lt"/>
            </a:endParaRPr>
          </a:p>
          <a:p>
            <a:pPr algn="l"/>
            <a:endParaRPr lang="en-GB">
              <a:cs typeface="Calibri"/>
            </a:endParaRPr>
          </a:p>
        </p:txBody>
      </p:sp>
      <p:pic>
        <p:nvPicPr>
          <p:cNvPr id="6" name="Picture 6" descr="A picture containing text, sign&#10;&#10;Description automatically generated">
            <a:extLst>
              <a:ext uri="{FF2B5EF4-FFF2-40B4-BE49-F238E27FC236}">
                <a16:creationId xmlns:a16="http://schemas.microsoft.com/office/drawing/2014/main" id="{22013E53-9ED9-496F-A652-F06A07BF677C}"/>
              </a:ext>
            </a:extLst>
          </p:cNvPr>
          <p:cNvPicPr>
            <a:picLocks noChangeAspect="1"/>
          </p:cNvPicPr>
          <p:nvPr/>
        </p:nvPicPr>
        <p:blipFill>
          <a:blip r:embed="rId2"/>
          <a:stretch>
            <a:fillRect/>
          </a:stretch>
        </p:blipFill>
        <p:spPr>
          <a:xfrm>
            <a:off x="7037271" y="13930"/>
            <a:ext cx="4515388" cy="3623992"/>
          </a:xfrm>
          <a:prstGeom prst="rect">
            <a:avLst/>
          </a:prstGeom>
        </p:spPr>
      </p:pic>
      <p:sp>
        <p:nvSpPr>
          <p:cNvPr id="3" name="TextBox 2">
            <a:extLst>
              <a:ext uri="{FF2B5EF4-FFF2-40B4-BE49-F238E27FC236}">
                <a16:creationId xmlns:a16="http://schemas.microsoft.com/office/drawing/2014/main" id="{BE287C16-C2BB-4F12-AC4F-C16A85B7E86D}"/>
              </a:ext>
            </a:extLst>
          </p:cNvPr>
          <p:cNvSpPr txBox="1"/>
          <p:nvPr/>
        </p:nvSpPr>
        <p:spPr>
          <a:xfrm>
            <a:off x="6895381" y="3559834"/>
            <a:ext cx="521610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(Parent Engagement – Oxhey First School | Biddulph | Staffordshire, 2022)</a:t>
            </a:r>
            <a:endParaRPr lang="en-US"/>
          </a:p>
        </p:txBody>
      </p:sp>
      <p:sp>
        <p:nvSpPr>
          <p:cNvPr id="8" name="TextBox 7">
            <a:extLst>
              <a:ext uri="{FF2B5EF4-FFF2-40B4-BE49-F238E27FC236}">
                <a16:creationId xmlns:a16="http://schemas.microsoft.com/office/drawing/2014/main" id="{80A1A377-4551-457D-AB51-FA9F3B9BDEC4}"/>
              </a:ext>
            </a:extLst>
          </p:cNvPr>
          <p:cNvSpPr txBox="1"/>
          <p:nvPr/>
        </p:nvSpPr>
        <p:spPr>
          <a:xfrm>
            <a:off x="5715539" y="4263426"/>
            <a:ext cx="639504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cs typeface="Calibri"/>
              </a:rPr>
              <a:t>John was on a child in need plan and with the concerns that had been raised by the professionals, more interventions should have been put in place like reviewing the child in need plan to make amendments to improve his wellbeing, and to support the mother with parental programs to improve relationships, this would have been beneficial for John's wellbeing.</a:t>
            </a:r>
          </a:p>
        </p:txBody>
      </p:sp>
    </p:spTree>
    <p:extLst>
      <p:ext uri="{BB962C8B-B14F-4D97-AF65-F5344CB8AC3E}">
        <p14:creationId xmlns:p14="http://schemas.microsoft.com/office/powerpoint/2010/main" val="941166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 person, person, working&#10;&#10;Description automatically generated">
            <a:extLst>
              <a:ext uri="{FF2B5EF4-FFF2-40B4-BE49-F238E27FC236}">
                <a16:creationId xmlns:a16="http://schemas.microsoft.com/office/drawing/2014/main" id="{B1709A13-1C54-4F07-B6E2-8D2C4ED422FE}"/>
              </a:ext>
            </a:extLst>
          </p:cNvPr>
          <p:cNvPicPr>
            <a:picLocks noChangeAspect="1"/>
          </p:cNvPicPr>
          <p:nvPr/>
        </p:nvPicPr>
        <p:blipFill rotWithShape="1">
          <a:blip r:embed="rId3">
            <a:alphaModFix amt="50000"/>
            <a:extLst>
              <a:ext uri="{837473B0-CC2E-450A-ABE3-18F120FF3D39}">
                <a1611:picAttrSrcUrl xmlns:a1611="http://schemas.microsoft.com/office/drawing/2016/11/main" r:id="rId4"/>
              </a:ext>
            </a:extLst>
          </a:blip>
          <a:srcRect/>
          <a:stretch/>
        </p:blipFill>
        <p:spPr>
          <a:xfrm>
            <a:off x="4341982" y="9"/>
            <a:ext cx="7734999" cy="6757348"/>
          </a:xfrm>
          <a:prstGeom prst="rect">
            <a:avLst/>
          </a:prstGeom>
        </p:spPr>
      </p:pic>
      <p:sp>
        <p:nvSpPr>
          <p:cNvPr id="2" name="Title 1">
            <a:extLst>
              <a:ext uri="{FF2B5EF4-FFF2-40B4-BE49-F238E27FC236}">
                <a16:creationId xmlns:a16="http://schemas.microsoft.com/office/drawing/2014/main" id="{ABD3929D-7E16-4821-A588-825B76B8E0A9}"/>
              </a:ext>
            </a:extLst>
          </p:cNvPr>
          <p:cNvSpPr>
            <a:spLocks noGrp="1"/>
          </p:cNvSpPr>
          <p:nvPr>
            <p:ph type="title"/>
          </p:nvPr>
        </p:nvSpPr>
        <p:spPr>
          <a:xfrm>
            <a:off x="521417" y="493601"/>
            <a:ext cx="2919406" cy="5426173"/>
          </a:xfrm>
        </p:spPr>
        <p:txBody>
          <a:bodyPr vert="horz" lIns="91440" tIns="45720" rIns="91440" bIns="45720" rtlCol="0" anchor="b">
            <a:noAutofit/>
          </a:bodyPr>
          <a:lstStyle/>
          <a:p>
            <a:pPr>
              <a:lnSpc>
                <a:spcPct val="90000"/>
              </a:lnSpc>
            </a:pPr>
            <a:r>
              <a:rPr lang="en-US" sz="3600">
                <a:solidFill>
                  <a:srgbClr val="FFFFFF"/>
                </a:solidFill>
              </a:rPr>
              <a:t>Discuss And Evaluate Policy And Professional Intervention Used By Multi-Disciplinary Services To Meet Diverse Needs. </a:t>
            </a:r>
          </a:p>
        </p:txBody>
      </p:sp>
      <p:sp>
        <p:nvSpPr>
          <p:cNvPr id="3" name="TextBox 2">
            <a:extLst>
              <a:ext uri="{FF2B5EF4-FFF2-40B4-BE49-F238E27FC236}">
                <a16:creationId xmlns:a16="http://schemas.microsoft.com/office/drawing/2014/main" id="{AFAA3EC8-77CF-4F7E-8470-349F98694C08}"/>
              </a:ext>
            </a:extLst>
          </p:cNvPr>
          <p:cNvSpPr txBox="1"/>
          <p:nvPr/>
        </p:nvSpPr>
        <p:spPr>
          <a:xfrm>
            <a:off x="4551873" y="756249"/>
            <a:ext cx="630878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000">
              <a:latin typeface="Arial"/>
              <a:cs typeface="Calibri"/>
            </a:endParaRPr>
          </a:p>
        </p:txBody>
      </p:sp>
      <p:sp>
        <p:nvSpPr>
          <p:cNvPr id="6" name="TextBox 5">
            <a:extLst>
              <a:ext uri="{FF2B5EF4-FFF2-40B4-BE49-F238E27FC236}">
                <a16:creationId xmlns:a16="http://schemas.microsoft.com/office/drawing/2014/main" id="{C6D6E658-E107-48E3-BD6D-EE6A21D101A2}"/>
              </a:ext>
            </a:extLst>
          </p:cNvPr>
          <p:cNvSpPr txBox="1"/>
          <p:nvPr/>
        </p:nvSpPr>
        <p:spPr>
          <a:xfrm>
            <a:off x="4753156" y="497456"/>
            <a:ext cx="590621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ea typeface="+mn-lt"/>
                <a:cs typeface="+mn-lt"/>
              </a:rPr>
              <a:t>Multidisciplinary teams (MDTs) are intended as a way for health and social care practitioners and other professionals to liaise and interact with one another effectively.</a:t>
            </a:r>
            <a:endParaRPr lang="en-US" sz="2400">
              <a:latin typeface="Arial"/>
            </a:endParaRPr>
          </a:p>
        </p:txBody>
      </p:sp>
      <p:graphicFrame>
        <p:nvGraphicFramePr>
          <p:cNvPr id="11" name="TextBox 7">
            <a:extLst>
              <a:ext uri="{FF2B5EF4-FFF2-40B4-BE49-F238E27FC236}">
                <a16:creationId xmlns:a16="http://schemas.microsoft.com/office/drawing/2014/main" id="{44573CC5-5D53-40B8-9233-B17672522685}"/>
              </a:ext>
            </a:extLst>
          </p:cNvPr>
          <p:cNvGraphicFramePr/>
          <p:nvPr/>
        </p:nvGraphicFramePr>
        <p:xfrm>
          <a:off x="4752256" y="2523766"/>
          <a:ext cx="6927010"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0512977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1FC68-D9F9-465E-A382-B1C797732861}"/>
              </a:ext>
            </a:extLst>
          </p:cNvPr>
          <p:cNvSpPr txBox="1"/>
          <p:nvPr/>
        </p:nvSpPr>
        <p:spPr>
          <a:xfrm>
            <a:off x="655320" y="365125"/>
            <a:ext cx="5120114" cy="169279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2800" b="1">
                <a:latin typeface="+mj-lt"/>
                <a:ea typeface="+mj-ea"/>
                <a:cs typeface="+mj-cs"/>
              </a:rPr>
              <a:t>MDT Development Working toward an effective multidisciplinary/multiagency team </a:t>
            </a:r>
          </a:p>
        </p:txBody>
      </p:sp>
      <p:cxnSp>
        <p:nvCxnSpPr>
          <p:cNvPr id="10" name="Straight Arrow Connector 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8C840B7-4158-4DDC-95F9-963F2F111B77}"/>
              </a:ext>
            </a:extLst>
          </p:cNvPr>
          <p:cNvSpPr txBox="1"/>
          <p:nvPr/>
        </p:nvSpPr>
        <p:spPr>
          <a:xfrm>
            <a:off x="655321" y="2575034"/>
            <a:ext cx="5120113" cy="346222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342900" indent="-228600">
              <a:lnSpc>
                <a:spcPct val="90000"/>
              </a:lnSpc>
              <a:spcAft>
                <a:spcPts val="600"/>
              </a:spcAft>
              <a:buFont typeface="Arial" panose="020B0604020202020204" pitchFamily="34" charset="0"/>
              <a:buChar char="•"/>
            </a:pPr>
            <a:r>
              <a:rPr lang="en-US" sz="1700"/>
              <a:t>Within NHS England there is a handbook that is reviewed regularly, this handbook covers all aspects of what an MDT is and the expectation.</a:t>
            </a:r>
            <a:endParaRPr lang="en-US" sz="1700">
              <a:cs typeface="Calibri"/>
            </a:endParaRPr>
          </a:p>
          <a:p>
            <a:pPr marL="342900" indent="-228600">
              <a:lnSpc>
                <a:spcPct val="90000"/>
              </a:lnSpc>
              <a:spcAft>
                <a:spcPts val="600"/>
              </a:spcAft>
              <a:buFont typeface="Arial" panose="020B0604020202020204" pitchFamily="34" charset="0"/>
              <a:buChar char="•"/>
            </a:pPr>
            <a:r>
              <a:rPr lang="en-US" sz="1700"/>
              <a:t>This handbook is one of three service modules aimed to assist commissioners, GP practices, and community health practitioners in planning and delivering person-centered care and services to individuals with long-term illness or diseases.</a:t>
            </a:r>
            <a:endParaRPr lang="en-US" sz="1700">
              <a:cs typeface="Calibri"/>
            </a:endParaRPr>
          </a:p>
          <a:p>
            <a:pPr marL="342900" indent="-228600">
              <a:lnSpc>
                <a:spcPct val="90000"/>
              </a:lnSpc>
              <a:spcAft>
                <a:spcPts val="600"/>
              </a:spcAft>
              <a:buFont typeface="Arial" panose="020B0604020202020204" pitchFamily="34" charset="0"/>
              <a:buChar char="•"/>
            </a:pPr>
            <a:r>
              <a:rPr lang="en-US" sz="1700"/>
              <a:t>A multidisciplinary strategy means gathering professionals from several fields to explore challenges beyond their usual scope and develop solutions based on new awareness of challenging circumstances(Stamp </a:t>
            </a:r>
            <a:r>
              <a:rPr lang="en-US" sz="1700" i="1"/>
              <a:t>et al.</a:t>
            </a:r>
            <a:r>
              <a:rPr lang="en-US" sz="1700"/>
              <a:t> 2022, p. 1-10) </a:t>
            </a:r>
            <a:endParaRPr lang="en-US" sz="1700">
              <a:cs typeface="Calibri"/>
            </a:endParaRPr>
          </a:p>
          <a:p>
            <a:pPr marL="342900" indent="-228600">
              <a:lnSpc>
                <a:spcPct val="90000"/>
              </a:lnSpc>
              <a:spcAft>
                <a:spcPts val="600"/>
              </a:spcAft>
              <a:buFont typeface="Arial" panose="020B0604020202020204" pitchFamily="34" charset="0"/>
              <a:buChar char="•"/>
            </a:pPr>
            <a:endParaRPr lang="en-US" sz="1700"/>
          </a:p>
          <a:p>
            <a:pPr marL="342900" indent="-228600">
              <a:lnSpc>
                <a:spcPct val="90000"/>
              </a:lnSpc>
              <a:spcAft>
                <a:spcPts val="600"/>
              </a:spcAft>
              <a:buFont typeface="Arial" panose="020B0604020202020204" pitchFamily="34" charset="0"/>
              <a:buChar char="•"/>
            </a:pPr>
            <a:endParaRPr lang="en-US" sz="1700"/>
          </a:p>
        </p:txBody>
      </p:sp>
      <p:pic>
        <p:nvPicPr>
          <p:cNvPr id="2" name="Picture 2" descr="Free Images : arms, business agreement, business deal ...">
            <a:extLst>
              <a:ext uri="{FF2B5EF4-FFF2-40B4-BE49-F238E27FC236}">
                <a16:creationId xmlns:a16="http://schemas.microsoft.com/office/drawing/2014/main" id="{B07E9D37-2F33-4097-BA93-02A596DCC3FB}"/>
              </a:ext>
            </a:extLst>
          </p:cNvPr>
          <p:cNvPicPr>
            <a:picLocks noChangeAspect="1"/>
          </p:cNvPicPr>
          <p:nvPr/>
        </p:nvPicPr>
        <p:blipFill rotWithShape="1">
          <a:blip r:embed="rId3"/>
          <a:srcRect l="18632" r="19920" b="-1"/>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414667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F0834B-BC38-471C-8A6B-6E188712FABC}"/>
              </a:ext>
            </a:extLst>
          </p:cNvPr>
          <p:cNvSpPr txBox="1"/>
          <p:nvPr/>
        </p:nvSpPr>
        <p:spPr>
          <a:xfrm>
            <a:off x="4364966" y="483080"/>
            <a:ext cx="49429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Calibri"/>
              </a:rPr>
              <a:t>SAFEGUARDING &amp; NICE</a:t>
            </a:r>
          </a:p>
        </p:txBody>
      </p:sp>
      <p:sp>
        <p:nvSpPr>
          <p:cNvPr id="3" name="TextBox 2">
            <a:extLst>
              <a:ext uri="{FF2B5EF4-FFF2-40B4-BE49-F238E27FC236}">
                <a16:creationId xmlns:a16="http://schemas.microsoft.com/office/drawing/2014/main" id="{E738F9E5-857A-4DC3-9FB4-FFE028F58992}"/>
              </a:ext>
            </a:extLst>
          </p:cNvPr>
          <p:cNvSpPr txBox="1"/>
          <p:nvPr/>
        </p:nvSpPr>
        <p:spPr>
          <a:xfrm>
            <a:off x="927880" y="1244181"/>
            <a:ext cx="9989387"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ea typeface="+mn-lt"/>
                <a:cs typeface="+mn-lt"/>
              </a:rPr>
              <a:t>SAFEGUARDING</a:t>
            </a:r>
            <a:r>
              <a:rPr lang="en-GB">
                <a:latin typeface="Arial"/>
                <a:ea typeface="+mn-lt"/>
                <a:cs typeface="+mn-lt"/>
              </a:rPr>
              <a:t>;- safeguarding children against abuse or maltreatment.</a:t>
            </a:r>
          </a:p>
          <a:p>
            <a:r>
              <a:rPr lang="en-GB">
                <a:latin typeface="Arial"/>
                <a:ea typeface="+mn-lt"/>
                <a:cs typeface="+mn-lt"/>
              </a:rPr>
              <a:t>assuring that children's health and development are not endangered.</a:t>
            </a:r>
            <a:endParaRPr lang="en-GB">
              <a:latin typeface="Arial"/>
              <a:cs typeface="Arial"/>
            </a:endParaRPr>
          </a:p>
          <a:p>
            <a:r>
              <a:rPr lang="en-GB">
                <a:latin typeface="Arial"/>
                <a:ea typeface="+mn-lt"/>
                <a:cs typeface="+mn-lt"/>
              </a:rPr>
              <a:t>ensuring that children are cared for in a safe and effective environment.</a:t>
            </a:r>
            <a:endParaRPr lang="en-GB">
              <a:latin typeface="Arial"/>
              <a:cs typeface="Arial"/>
            </a:endParaRPr>
          </a:p>
          <a:p>
            <a:r>
              <a:rPr lang="en-GB">
                <a:latin typeface="Arial"/>
                <a:ea typeface="+mn-lt"/>
                <a:cs typeface="+mn-lt"/>
              </a:rPr>
              <a:t>Taking the necessary steps to provide the best possible care for all children and young people.</a:t>
            </a:r>
            <a:endParaRPr lang="en-GB">
              <a:latin typeface="Arial"/>
              <a:cs typeface="Arial"/>
            </a:endParaRPr>
          </a:p>
          <a:p>
            <a:endParaRPr lang="en-GB">
              <a:latin typeface="Arial"/>
              <a:ea typeface="+mn-lt"/>
              <a:cs typeface="+mn-lt"/>
            </a:endParaRPr>
          </a:p>
          <a:p>
            <a:r>
              <a:rPr lang="en-GB">
                <a:latin typeface="Arial"/>
                <a:ea typeface="+mn-lt"/>
                <a:cs typeface="+mn-lt"/>
              </a:rPr>
              <a:t>This policy applies to all organisations and authorities with responsibilities to minors. This guidance is applicable to all authorities, care quality commissions, law enforcement, and other organisations and agencies. In the case study there is no evidence of safeguarding in place </a:t>
            </a:r>
            <a:r>
              <a:rPr lang="en-GB">
                <a:latin typeface="Calibri"/>
                <a:ea typeface="+mn-lt"/>
                <a:cs typeface="+mn-lt"/>
              </a:rPr>
              <a:t>(</a:t>
            </a:r>
            <a:r>
              <a:rPr lang="en-GB">
                <a:ea typeface="+mn-lt"/>
                <a:cs typeface="+mn-lt"/>
              </a:rPr>
              <a:t>Working together to safeguard children, 2018).</a:t>
            </a:r>
            <a:endParaRPr lang="en-US">
              <a:latin typeface="Arial"/>
              <a:cs typeface="Arial"/>
            </a:endParaRPr>
          </a:p>
        </p:txBody>
      </p:sp>
      <p:sp>
        <p:nvSpPr>
          <p:cNvPr id="4" name="TextBox 3">
            <a:extLst>
              <a:ext uri="{FF2B5EF4-FFF2-40B4-BE49-F238E27FC236}">
                <a16:creationId xmlns:a16="http://schemas.microsoft.com/office/drawing/2014/main" id="{B8662DB1-C534-4F40-8895-95E4789024BD}"/>
              </a:ext>
            </a:extLst>
          </p:cNvPr>
          <p:cNvSpPr txBox="1"/>
          <p:nvPr/>
        </p:nvSpPr>
        <p:spPr>
          <a:xfrm>
            <a:off x="926980" y="3888716"/>
            <a:ext cx="10406332"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Calibri"/>
              </a:rPr>
              <a:t>NICE GUIDELINES</a:t>
            </a:r>
            <a:r>
              <a:rPr lang="en-GB">
                <a:latin typeface="Arial"/>
                <a:cs typeface="Calibri"/>
              </a:rPr>
              <a:t>:- </a:t>
            </a:r>
            <a:r>
              <a:rPr lang="en-GB">
                <a:latin typeface="Arial"/>
                <a:ea typeface="+mn-lt"/>
                <a:cs typeface="+mn-lt"/>
              </a:rPr>
              <a:t>This guideline addresses the evaluation, assessment, and management of cerebral palsy in children and adolescents from birth to the age of 25. The aim is to ensure that they receive the appropriate care and treatment for the psychological and medical complications associated with cerebral palsy, enabling them to live a fruitful and independent life as possible.</a:t>
            </a:r>
          </a:p>
          <a:p>
            <a:endParaRPr lang="en-GB">
              <a:latin typeface="Arial"/>
              <a:cs typeface="Calibri"/>
            </a:endParaRPr>
          </a:p>
          <a:p>
            <a:r>
              <a:rPr lang="en-GB">
                <a:latin typeface="Arial"/>
                <a:ea typeface="+mn-lt"/>
                <a:cs typeface="+mn-lt"/>
              </a:rPr>
              <a:t>The advice in this guideline reflects NICE's position, which is reached following a careful review of existing evidence. Authorities and professionals are expected to fully consider this guidance, and also the personal needs when applying their decision </a:t>
            </a:r>
            <a:r>
              <a:rPr lang="en-GB">
                <a:latin typeface="Calibri"/>
                <a:ea typeface="+mn-lt"/>
                <a:cs typeface="+mn-lt"/>
              </a:rPr>
              <a:t>(</a:t>
            </a:r>
            <a:r>
              <a:rPr lang="en-GB">
                <a:ea typeface="+mn-lt"/>
                <a:cs typeface="+mn-lt"/>
              </a:rPr>
              <a:t>Overview | Cerebral palsy in under 25s: assessment and management | Guidance | NICE, 2017).</a:t>
            </a:r>
            <a:endParaRPr lang="en-GB">
              <a:latin typeface="Arial"/>
            </a:endParaRPr>
          </a:p>
        </p:txBody>
      </p:sp>
      <p:pic>
        <p:nvPicPr>
          <p:cNvPr id="5" name="Picture 5" descr="A picture containing text&#10;&#10;Description automatically generated">
            <a:extLst>
              <a:ext uri="{FF2B5EF4-FFF2-40B4-BE49-F238E27FC236}">
                <a16:creationId xmlns:a16="http://schemas.microsoft.com/office/drawing/2014/main" id="{E51F2386-2B70-43EC-8A7F-31B750C921A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224962" y="83957"/>
            <a:ext cx="2266950" cy="2022838"/>
          </a:xfrm>
          <a:prstGeom prst="rect">
            <a:avLst/>
          </a:prstGeom>
        </p:spPr>
      </p:pic>
    </p:spTree>
    <p:extLst>
      <p:ext uri="{BB962C8B-B14F-4D97-AF65-F5344CB8AC3E}">
        <p14:creationId xmlns:p14="http://schemas.microsoft.com/office/powerpoint/2010/main" val="3565632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913D2-14C5-4242-89A1-990954F20674}"/>
              </a:ext>
            </a:extLst>
          </p:cNvPr>
          <p:cNvSpPr>
            <a:spLocks noGrp="1"/>
          </p:cNvSpPr>
          <p:nvPr>
            <p:ph type="title"/>
          </p:nvPr>
        </p:nvSpPr>
        <p:spPr>
          <a:xfrm>
            <a:off x="585385" y="-942264"/>
            <a:ext cx="8229600" cy="2345264"/>
          </a:xfrm>
        </p:spPr>
        <p:txBody>
          <a:bodyPr vert="horz" lIns="91440" tIns="45720" rIns="91440" bIns="45720" rtlCol="0" anchor="b">
            <a:normAutofit/>
          </a:bodyPr>
          <a:lstStyle/>
          <a:p>
            <a:r>
              <a:rPr lang="en-US" sz="7200">
                <a:solidFill>
                  <a:schemeClr val="bg1"/>
                </a:solidFill>
              </a:rPr>
              <a:t>Conclusion</a:t>
            </a:r>
          </a:p>
        </p:txBody>
      </p:sp>
      <p:sp>
        <p:nvSpPr>
          <p:cNvPr id="4" name="TextBox 3">
            <a:extLst>
              <a:ext uri="{FF2B5EF4-FFF2-40B4-BE49-F238E27FC236}">
                <a16:creationId xmlns:a16="http://schemas.microsoft.com/office/drawing/2014/main" id="{F39386EF-545B-4B73-A896-48758C71F73A}"/>
              </a:ext>
            </a:extLst>
          </p:cNvPr>
          <p:cNvSpPr txBox="1"/>
          <p:nvPr/>
        </p:nvSpPr>
        <p:spPr>
          <a:xfrm>
            <a:off x="382438" y="1158817"/>
            <a:ext cx="10478217"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latin typeface="Arial"/>
                <a:ea typeface="+mn-lt"/>
                <a:cs typeface="+mn-lt"/>
              </a:rPr>
              <a:t>To conclude what we have spoken about in this presentation we have discussed the complex needs of a child with cerebral palsy and the interventions that should have been in place to support John and his mother by multidisciplinary teams.</a:t>
            </a:r>
            <a:r>
              <a:rPr lang="en-US">
                <a:latin typeface="Arial"/>
                <a:ea typeface="+mn-lt"/>
                <a:cs typeface="+mn-lt"/>
              </a:rPr>
              <a:t> </a:t>
            </a:r>
            <a:endParaRPr lang="en-US">
              <a:latin typeface="Arial"/>
              <a:cs typeface="Calibri"/>
            </a:endParaRPr>
          </a:p>
          <a:p>
            <a:pPr marL="285750" indent="-285750">
              <a:buFont typeface="Arial"/>
              <a:buChar char="•"/>
            </a:pPr>
            <a:endParaRPr lang="en-US">
              <a:latin typeface="Arial"/>
              <a:ea typeface="+mn-lt"/>
              <a:cs typeface="+mn-lt"/>
            </a:endParaRPr>
          </a:p>
          <a:p>
            <a:pPr marL="285750" indent="-285750">
              <a:buFont typeface="Arial"/>
              <a:buChar char="•"/>
            </a:pPr>
            <a:r>
              <a:rPr lang="en-GB">
                <a:latin typeface="Arial"/>
                <a:ea typeface="+mn-lt"/>
                <a:cs typeface="+mn-lt"/>
              </a:rPr>
              <a:t>The effects wellbeing can have on children and families and discussed the positive outcomes. And shown the negatives that can result from poor wellbeing and how it can affect children and young families and the percentage of individuals with cerebral palsy not having their needs met.</a:t>
            </a:r>
            <a:r>
              <a:rPr lang="en-US">
                <a:latin typeface="Arial"/>
                <a:ea typeface="+mn-lt"/>
                <a:cs typeface="+mn-lt"/>
              </a:rPr>
              <a:t> </a:t>
            </a:r>
            <a:endParaRPr lang="en-GB">
              <a:latin typeface="Arial"/>
              <a:cs typeface="Calibri"/>
            </a:endParaRPr>
          </a:p>
          <a:p>
            <a:pPr marL="285750" indent="-285750">
              <a:buFont typeface="Arial"/>
              <a:buChar char="•"/>
            </a:pPr>
            <a:endParaRPr lang="en-US">
              <a:latin typeface="Arial"/>
              <a:ea typeface="+mn-lt"/>
              <a:cs typeface="+mn-lt"/>
            </a:endParaRPr>
          </a:p>
          <a:p>
            <a:pPr marL="285750" indent="-285750">
              <a:buFont typeface="Arial"/>
              <a:buChar char="•"/>
            </a:pPr>
            <a:r>
              <a:rPr lang="en-GB">
                <a:latin typeface="Arial"/>
                <a:ea typeface="+mn-lt"/>
                <a:cs typeface="+mn-lt"/>
              </a:rPr>
              <a:t>We have shown the key domains of wellbeing in children and young people and what areas of life improved in an individual when their wellbeing is met like good health, educational skills , etc.</a:t>
            </a:r>
          </a:p>
          <a:p>
            <a:pPr marL="285750" indent="-285750">
              <a:buFont typeface="Arial"/>
              <a:buChar char="•"/>
            </a:pPr>
            <a:endParaRPr lang="en-GB">
              <a:latin typeface="Arial"/>
              <a:cs typeface="Calibri"/>
            </a:endParaRPr>
          </a:p>
          <a:p>
            <a:pPr marL="285750" indent="-285750">
              <a:buFont typeface="Arial"/>
              <a:buChar char="•"/>
            </a:pPr>
            <a:r>
              <a:rPr lang="en-GB">
                <a:latin typeface="Arial"/>
                <a:ea typeface="+mn-lt"/>
                <a:cs typeface="+mn-lt"/>
              </a:rPr>
              <a:t>We Have analysed the failings of the professionals in not working together to provide the best wellbeing for john, and the policies that are in place to protect young people and families like:  </a:t>
            </a:r>
            <a:r>
              <a:rPr lang="en-GB" b="1">
                <a:latin typeface="Arial"/>
                <a:ea typeface="+mn-lt"/>
                <a:cs typeface="+mn-lt"/>
              </a:rPr>
              <a:t>The Children Act 1989</a:t>
            </a:r>
            <a:r>
              <a:rPr lang="en-GB">
                <a:latin typeface="Arial"/>
                <a:ea typeface="+mn-lt"/>
                <a:cs typeface="+mn-lt"/>
              </a:rPr>
              <a:t> ,</a:t>
            </a:r>
            <a:r>
              <a:rPr lang="en-GB" b="1">
                <a:latin typeface="Arial"/>
                <a:ea typeface="+mn-lt"/>
                <a:cs typeface="+mn-lt"/>
              </a:rPr>
              <a:t>The Children Act of 2004</a:t>
            </a:r>
            <a:r>
              <a:rPr lang="en-GB">
                <a:latin typeface="Arial"/>
                <a:ea typeface="+mn-lt"/>
                <a:cs typeface="+mn-lt"/>
              </a:rPr>
              <a:t>,</a:t>
            </a:r>
            <a:r>
              <a:rPr lang="en-GB" b="1">
                <a:latin typeface="Arial"/>
                <a:ea typeface="+mn-lt"/>
                <a:cs typeface="+mn-lt"/>
              </a:rPr>
              <a:t> Children and Families Act 2014. </a:t>
            </a:r>
            <a:r>
              <a:rPr lang="en-GB">
                <a:latin typeface="Arial"/>
                <a:ea typeface="+mn-lt"/>
                <a:cs typeface="+mn-lt"/>
              </a:rPr>
              <a:t>We have looked at the interventions that are in place to avoid this type of scenario from happening like implementing family support programs and reviewing current care plans that are in place regularly. </a:t>
            </a:r>
            <a:endParaRPr lang="en-GB">
              <a:latin typeface="Arial"/>
              <a:cs typeface="Calibri"/>
            </a:endParaRPr>
          </a:p>
          <a:p>
            <a:pPr marL="285750" indent="-285750">
              <a:buFont typeface="Arial"/>
              <a:buChar char="•"/>
            </a:pPr>
            <a:endParaRPr lang="en-GB">
              <a:latin typeface="Arial"/>
              <a:ea typeface="+mn-lt"/>
              <a:cs typeface="+mn-lt"/>
            </a:endParaRPr>
          </a:p>
          <a:p>
            <a:pPr marL="285750" indent="-285750">
              <a:buFont typeface="Arial"/>
              <a:buChar char="•"/>
            </a:pPr>
            <a:r>
              <a:rPr lang="en-GB">
                <a:latin typeface="Arial"/>
                <a:ea typeface="+mn-lt"/>
                <a:cs typeface="+mn-lt"/>
              </a:rPr>
              <a:t>Finally, we have looked at the Multidisciplinary teams that should have been in place and worked together to manage John's care effectively and the procedures that should have been followed to protect John's wellbeing to prevent his death.</a:t>
            </a:r>
            <a:endParaRPr lang="en-GB">
              <a:latin typeface="Arial"/>
            </a:endParaRPr>
          </a:p>
          <a:p>
            <a:br>
              <a:rPr lang="en-US"/>
            </a:br>
            <a:endParaRPr lang="en-US">
              <a:cs typeface="Calibri" panose="020F0502020204030204"/>
            </a:endParaRPr>
          </a:p>
          <a:p>
            <a:pPr algn="l"/>
            <a:endParaRPr lang="en-GB">
              <a:cs typeface="Calibri"/>
            </a:endParaRPr>
          </a:p>
        </p:txBody>
      </p:sp>
    </p:spTree>
    <p:extLst>
      <p:ext uri="{BB962C8B-B14F-4D97-AF65-F5344CB8AC3E}">
        <p14:creationId xmlns:p14="http://schemas.microsoft.com/office/powerpoint/2010/main" val="1617088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2B3A78-11D6-44F6-8976-980DFC83149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cs typeface="Calibri Light"/>
              </a:rPr>
              <a:t>References</a:t>
            </a:r>
            <a:endParaRPr lang="en-US" sz="4000">
              <a:solidFill>
                <a:srgbClr val="FFFFFF"/>
              </a:solidFill>
            </a:endParaRPr>
          </a:p>
        </p:txBody>
      </p:sp>
      <p:sp>
        <p:nvSpPr>
          <p:cNvPr id="5" name="Content Placeholder 4">
            <a:extLst>
              <a:ext uri="{FF2B5EF4-FFF2-40B4-BE49-F238E27FC236}">
                <a16:creationId xmlns:a16="http://schemas.microsoft.com/office/drawing/2014/main" id="{D9905A18-D5D4-45B2-97B4-0FF6C3F7C41F}"/>
              </a:ext>
            </a:extLst>
          </p:cNvPr>
          <p:cNvSpPr>
            <a:spLocks noGrp="1"/>
          </p:cNvSpPr>
          <p:nvPr>
            <p:ph idx="1"/>
          </p:nvPr>
        </p:nvSpPr>
        <p:spPr>
          <a:xfrm>
            <a:off x="4142072" y="126356"/>
            <a:ext cx="7784575" cy="6759574"/>
          </a:xfrm>
        </p:spPr>
        <p:txBody>
          <a:bodyPr vert="horz" lIns="91440" tIns="45720" rIns="91440" bIns="45720" rtlCol="0" anchor="t">
            <a:noAutofit/>
          </a:bodyPr>
          <a:lstStyle/>
          <a:p>
            <a:r>
              <a:rPr lang="en-US" sz="1300">
                <a:latin typeface="Calibri"/>
                <a:ea typeface="+mn-lt"/>
                <a:cs typeface="+mn-lt"/>
              </a:rPr>
              <a:t>Bradshaw, J., 2011. </a:t>
            </a:r>
            <a:r>
              <a:rPr lang="en-US" sz="1300" i="1">
                <a:latin typeface="Calibri"/>
                <a:ea typeface="+mn-lt"/>
                <a:cs typeface="+mn-lt"/>
              </a:rPr>
              <a:t>The well-being of children in the UK</a:t>
            </a:r>
            <a:r>
              <a:rPr lang="en-US" sz="1300">
                <a:latin typeface="Calibri"/>
                <a:ea typeface="+mn-lt"/>
                <a:cs typeface="+mn-lt"/>
              </a:rPr>
              <a:t>. Bristol: Policy. </a:t>
            </a:r>
            <a:endParaRPr lang="en-US" sz="1300">
              <a:latin typeface="Calibri"/>
              <a:cs typeface="Calibri" panose="020F0502020204030204"/>
            </a:endParaRPr>
          </a:p>
          <a:p>
            <a:r>
              <a:rPr lang="en-US" sz="1300">
                <a:latin typeface="Calibri"/>
                <a:ea typeface="+mn-lt"/>
                <a:cs typeface="+mn-lt"/>
              </a:rPr>
              <a:t>Care Quality Commission. (2014). </a:t>
            </a:r>
            <a:r>
              <a:rPr lang="en-US" sz="1300" i="1">
                <a:latin typeface="Calibri"/>
                <a:ea typeface="+mn-lt"/>
                <a:cs typeface="+mn-lt"/>
              </a:rPr>
              <a:t>Teenagers with disabilities and long term health needs lack appropriate support as </a:t>
            </a:r>
            <a:r>
              <a:rPr lang="en-GB" sz="1300" i="1">
                <a:latin typeface="Calibri"/>
                <a:ea typeface="+mn-lt"/>
                <a:cs typeface="+mn-lt"/>
              </a:rPr>
              <a:t>they approach adulthood</a:t>
            </a:r>
            <a:r>
              <a:rPr lang="en-GB" sz="1300">
                <a:latin typeface="Calibri"/>
                <a:ea typeface="+mn-lt"/>
                <a:cs typeface="+mn-lt"/>
              </a:rPr>
              <a:t>: system-wide change needed, warns CQC. [online] Available at: &lt;https://www.cqc.org.uk/news/releases/teenagers-disabilities-long-term-health-needs-lack-appropriate-support-they-approach&gt; [Accessed 25 February 2022].</a:t>
            </a:r>
            <a:r>
              <a:rPr lang="en-US" sz="1300">
                <a:latin typeface="Calibri"/>
                <a:ea typeface="+mn-lt"/>
                <a:cs typeface="+mn-lt"/>
              </a:rPr>
              <a:t>  </a:t>
            </a:r>
            <a:endParaRPr lang="en-US" sz="1300">
              <a:latin typeface="Calibri"/>
              <a:cs typeface="Arial"/>
            </a:endParaRPr>
          </a:p>
          <a:p>
            <a:pPr marL="0" indent="0">
              <a:buNone/>
            </a:pPr>
            <a:r>
              <a:rPr lang="en-GB" sz="1300">
                <a:latin typeface="Calibri"/>
                <a:ea typeface="+mn-lt"/>
                <a:cs typeface="+mn-lt"/>
              </a:rPr>
              <a:t>  </a:t>
            </a:r>
            <a:endParaRPr lang="en-US" sz="1300">
              <a:latin typeface="Calibri"/>
              <a:cs typeface="Calibri" panose="020F0502020204030204"/>
            </a:endParaRPr>
          </a:p>
          <a:p>
            <a:r>
              <a:rPr lang="en-GB" sz="1300">
                <a:latin typeface="Calibri"/>
                <a:ea typeface="+mn-lt"/>
                <a:cs typeface="+mn-lt"/>
              </a:rPr>
              <a:t>care, I. and team, D., (2018). </a:t>
            </a:r>
            <a:r>
              <a:rPr lang="en-GB" sz="1300" i="1">
                <a:latin typeface="Calibri"/>
                <a:ea typeface="+mn-lt"/>
                <a:cs typeface="+mn-lt"/>
              </a:rPr>
              <a:t>Delivering integrated care: the role of the multidisciplinary team</a:t>
            </a:r>
            <a:r>
              <a:rPr lang="en-GB" sz="1300">
                <a:latin typeface="Calibri"/>
                <a:ea typeface="+mn-lt"/>
                <a:cs typeface="+mn-lt"/>
              </a:rPr>
              <a:t>. [online] Social Care Institute for Excellence (SCIE). Available at: &lt;https://www.scie.org.uk/integrated-care/workforce/role-multidisciplinary-team&gt; [Accessed 25 February  </a:t>
            </a:r>
            <a:endParaRPr lang="en-US" sz="1300">
              <a:latin typeface="Calibri"/>
              <a:cs typeface="Arial"/>
            </a:endParaRPr>
          </a:p>
          <a:p>
            <a:pPr marL="0" indent="0">
              <a:buNone/>
            </a:pPr>
            <a:endParaRPr lang="en-GB" sz="1300">
              <a:latin typeface="Calibri"/>
              <a:cs typeface="Calibri"/>
            </a:endParaRPr>
          </a:p>
          <a:p>
            <a:r>
              <a:rPr lang="en-US" sz="1300">
                <a:latin typeface="Calibri"/>
                <a:ea typeface="+mn-lt"/>
                <a:cs typeface="+mn-lt"/>
              </a:rPr>
              <a:t>Centers for Disease Control and Prevention. (2021). </a:t>
            </a:r>
            <a:r>
              <a:rPr lang="en-US" sz="1300" i="1">
                <a:latin typeface="Calibri"/>
                <a:ea typeface="+mn-lt"/>
                <a:cs typeface="+mn-lt"/>
              </a:rPr>
              <a:t>What is Cerebral Palsy?</a:t>
            </a:r>
            <a:r>
              <a:rPr lang="en-US" sz="1300">
                <a:latin typeface="Calibri"/>
                <a:ea typeface="+mn-lt"/>
                <a:cs typeface="+mn-lt"/>
              </a:rPr>
              <a:t> | CDC. [online] Available at: </a:t>
            </a:r>
            <a:r>
              <a:rPr lang="en-GB" sz="1300">
                <a:latin typeface="Calibri"/>
                <a:ea typeface="+mn-lt"/>
                <a:cs typeface="+mn-lt"/>
              </a:rPr>
              <a:t>&lt;https://www.cdc.gov/ncbddd/cp/facts.html#:~:text=Cerebral%20palsy%20(CP)%20is%20a,problems%20with%20using%20the%20muscles.&gt; [Accessed 2 March 2022].</a:t>
            </a:r>
            <a:r>
              <a:rPr lang="en-US" sz="1300">
                <a:latin typeface="Calibri"/>
                <a:ea typeface="+mn-lt"/>
                <a:cs typeface="+mn-lt"/>
              </a:rPr>
              <a:t>  </a:t>
            </a:r>
            <a:endParaRPr lang="en-US" sz="1300">
              <a:latin typeface="Calibri"/>
              <a:cs typeface="Arial"/>
            </a:endParaRPr>
          </a:p>
          <a:p>
            <a:r>
              <a:rPr lang="en-GB" sz="1300">
                <a:ea typeface="+mn-lt"/>
                <a:cs typeface="+mn-lt"/>
              </a:rPr>
              <a:t>Childrenssociety.org.uk. 2022. </a:t>
            </a:r>
            <a:r>
              <a:rPr lang="en-GB" sz="1300" i="1">
                <a:ea typeface="+mn-lt"/>
                <a:cs typeface="+mn-lt"/>
              </a:rPr>
              <a:t>Information To Support Young People | The Children's Society</a:t>
            </a:r>
            <a:r>
              <a:rPr lang="en-GB" sz="1300">
                <a:ea typeface="+mn-lt"/>
                <a:cs typeface="+mn-lt"/>
              </a:rPr>
              <a:t>. [online] Available at: &lt;https://www.childrenssociety.org.uk/information&gt; [Accessed 4 March 2022].</a:t>
            </a:r>
            <a:endParaRPr lang="en-GB" sz="1300">
              <a:latin typeface="Calibri"/>
              <a:cs typeface="Calibri"/>
            </a:endParaRPr>
          </a:p>
          <a:p>
            <a:r>
              <a:rPr lang="en-GB" sz="1300">
                <a:latin typeface="Calibri"/>
                <a:ea typeface="+mn-lt"/>
                <a:cs typeface="+mn-lt"/>
              </a:rPr>
              <a:t>Department of health children schools and family's, (2009). Statutory Gov UK Guidance on Promoting the health and well-being of Looked After Children. Nottingham: Gov UK, p.10.</a:t>
            </a:r>
            <a:r>
              <a:rPr lang="en-US" sz="1300">
                <a:latin typeface="Calibri"/>
                <a:ea typeface="+mn-lt"/>
                <a:cs typeface="+mn-lt"/>
              </a:rPr>
              <a:t> </a:t>
            </a:r>
            <a:r>
              <a:rPr lang="en-GB" sz="1300">
                <a:latin typeface="Calibri"/>
                <a:ea typeface="+mn-lt"/>
                <a:cs typeface="+mn-lt"/>
              </a:rPr>
              <a:t> </a:t>
            </a:r>
            <a:endParaRPr lang="en-US" sz="1300">
              <a:latin typeface="Calibri"/>
              <a:cs typeface="Arial"/>
            </a:endParaRPr>
          </a:p>
          <a:p>
            <a:r>
              <a:rPr lang="en-GB" sz="1300">
                <a:latin typeface="Calibri"/>
                <a:ea typeface="+mn-lt"/>
                <a:cs typeface="+mn-lt"/>
              </a:rPr>
              <a:t>Early Intervention Foundation. (2022).</a:t>
            </a:r>
            <a:r>
              <a:rPr lang="en-GB" sz="1300" i="1">
                <a:latin typeface="Calibri"/>
                <a:ea typeface="+mn-lt"/>
                <a:cs typeface="+mn-lt"/>
              </a:rPr>
              <a:t> What is early Intervention</a:t>
            </a:r>
            <a:r>
              <a:rPr lang="en-GB" sz="1300">
                <a:latin typeface="Calibri"/>
                <a:ea typeface="+mn-lt"/>
                <a:cs typeface="+mn-lt"/>
              </a:rPr>
              <a:t>. [online] Available at: &lt;https://www.eif.org.uk/why-it-matters/what-is-early-intervention&gt; [Accessed 25 February 2022].</a:t>
            </a:r>
            <a:r>
              <a:rPr lang="en-US" sz="1300">
                <a:latin typeface="Calibri"/>
                <a:ea typeface="+mn-lt"/>
                <a:cs typeface="+mn-lt"/>
              </a:rPr>
              <a:t> </a:t>
            </a:r>
            <a:r>
              <a:rPr lang="en-GB" sz="1300">
                <a:latin typeface="Calibri"/>
                <a:ea typeface="+mn-lt"/>
                <a:cs typeface="+mn-lt"/>
              </a:rPr>
              <a:t> </a:t>
            </a:r>
            <a:endParaRPr lang="en-US" sz="1300">
              <a:latin typeface="Calibri"/>
              <a:cs typeface="Arial"/>
            </a:endParaRPr>
          </a:p>
          <a:p>
            <a:pPr marL="0" indent="0">
              <a:buNone/>
            </a:pPr>
            <a:endParaRPr lang="en-GB" sz="1300">
              <a:latin typeface="Calibri"/>
              <a:cs typeface="Calibri"/>
            </a:endParaRPr>
          </a:p>
          <a:p>
            <a:r>
              <a:rPr lang="en-GB" sz="1300">
                <a:latin typeface="Calibri"/>
                <a:ea typeface="+mn-lt"/>
                <a:cs typeface="+mn-lt"/>
              </a:rPr>
              <a:t>Epilepsy Foundation. (2017). SUDEP. [online] Available at: &lt;https://www.epilepsy.com/learn/early-death-and-sudep/sudep&gt; [Accessed 2 March 2022].  </a:t>
            </a:r>
            <a:endParaRPr lang="en-US" sz="1300">
              <a:latin typeface="Calibri"/>
              <a:cs typeface="Arial"/>
            </a:endParaRPr>
          </a:p>
          <a:p>
            <a:r>
              <a:rPr lang="en-GB" sz="1300">
                <a:latin typeface="Calibri"/>
                <a:ea typeface="+mn-lt"/>
                <a:cs typeface="+mn-lt"/>
              </a:rPr>
              <a:t>Figure 1. NEF Consulting, (2008). A dynamic model of well-being Foresight Mental Capital and Wellbeing Project, [image]. </a:t>
            </a:r>
            <a:endParaRPr lang="en-US" sz="1300">
              <a:latin typeface="Calibri"/>
              <a:cs typeface="Arial"/>
            </a:endParaRPr>
          </a:p>
          <a:p>
            <a:r>
              <a:rPr lang="en-GB" sz="1300" i="1">
                <a:ea typeface="+mn-lt"/>
                <a:cs typeface="+mn-lt"/>
              </a:rPr>
              <a:t>Focusing On Child Development</a:t>
            </a:r>
            <a:r>
              <a:rPr lang="en-GB" sz="1300">
                <a:ea typeface="+mn-lt"/>
                <a:cs typeface="+mn-lt"/>
              </a:rPr>
              <a:t>. [image] Available at: &lt;https://www.profellow.com/fellowships/12-fellowships-focusing-on-child-and-youth-development/&gt; [Accessed 4 March 2022].</a:t>
            </a:r>
            <a:endParaRPr lang="en-GB" sz="1300">
              <a:latin typeface="Calibri"/>
              <a:ea typeface="+mn-lt"/>
              <a:cs typeface="+mn-lt"/>
            </a:endParaRPr>
          </a:p>
          <a:p>
            <a:r>
              <a:rPr lang="en-GB" sz="1300">
                <a:latin typeface="Calibri"/>
                <a:ea typeface="+mn-lt"/>
                <a:cs typeface="+mn-lt"/>
              </a:rPr>
              <a:t>Glasby, J. and Dickinson, R., (2014). Building better health: joint working between health, housing and social care – introduction to the special edition. </a:t>
            </a:r>
            <a:r>
              <a:rPr lang="en-GB" sz="1300" i="1">
                <a:latin typeface="Calibri"/>
                <a:ea typeface="+mn-lt"/>
                <a:cs typeface="+mn-lt"/>
              </a:rPr>
              <a:t>Journal of Integrated Care</a:t>
            </a:r>
            <a:r>
              <a:rPr lang="en-GB" sz="1300">
                <a:latin typeface="Calibri"/>
                <a:ea typeface="+mn-lt"/>
                <a:cs typeface="+mn-lt"/>
              </a:rPr>
              <a:t>, 22(1). </a:t>
            </a:r>
            <a:endParaRPr lang="en-US" sz="1300">
              <a:latin typeface="Calibri"/>
            </a:endParaRPr>
          </a:p>
          <a:p>
            <a:endParaRPr lang="en-US">
              <a:cs typeface="Calibri"/>
            </a:endParaRPr>
          </a:p>
        </p:txBody>
      </p:sp>
    </p:spTree>
    <p:extLst>
      <p:ext uri="{BB962C8B-B14F-4D97-AF65-F5344CB8AC3E}">
        <p14:creationId xmlns:p14="http://schemas.microsoft.com/office/powerpoint/2010/main" val="2329772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Rectangle 4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3E22E7-3F9A-4AA4-A146-F1A2607F6B5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cs typeface="Calibri Light"/>
              </a:rPr>
              <a:t>References</a:t>
            </a:r>
          </a:p>
        </p:txBody>
      </p:sp>
      <p:sp>
        <p:nvSpPr>
          <p:cNvPr id="5" name="Content Placeholder 4">
            <a:extLst>
              <a:ext uri="{FF2B5EF4-FFF2-40B4-BE49-F238E27FC236}">
                <a16:creationId xmlns:a16="http://schemas.microsoft.com/office/drawing/2014/main" id="{3813C3CE-5065-4A5A-958E-50CC5EF2F1E8}"/>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1100">
                <a:ea typeface="+mn-lt"/>
                <a:cs typeface="+mn-lt"/>
              </a:rPr>
              <a:t>Golftyncp.wales. (2022). </a:t>
            </a:r>
            <a:r>
              <a:rPr lang="en-US" sz="1100" i="1">
                <a:ea typeface="+mn-lt"/>
                <a:cs typeface="+mn-lt"/>
              </a:rPr>
              <a:t>UN Convention on the Rights of the Child – Golftyn CP School</a:t>
            </a:r>
            <a:r>
              <a:rPr lang="en-US" sz="1100">
                <a:ea typeface="+mn-lt"/>
                <a:cs typeface="+mn-lt"/>
              </a:rPr>
              <a:t>. [online] Available at: &lt;http://golftyncp.wales/un-convention-on-the-rights-of-the-child/&gt; [Accessed 28 February 2022].  </a:t>
            </a:r>
            <a:endParaRPr lang="en-US" sz="1100">
              <a:cs typeface="Calibri" panose="020F0502020204030204"/>
            </a:endParaRPr>
          </a:p>
          <a:p>
            <a:pPr marL="0" indent="0">
              <a:buNone/>
            </a:pPr>
            <a:endParaRPr lang="en-US" sz="1100">
              <a:cs typeface="Calibri" panose="020F0502020204030204"/>
            </a:endParaRPr>
          </a:p>
          <a:p>
            <a:r>
              <a:rPr lang="en-US" sz="1100">
                <a:ea typeface="+mn-lt"/>
                <a:cs typeface="+mn-lt"/>
              </a:rPr>
              <a:t>GOV.UK. (2018). </a:t>
            </a:r>
            <a:r>
              <a:rPr lang="en-GB" sz="1100" i="1">
                <a:ea typeface="+mn-lt"/>
                <a:cs typeface="+mn-lt"/>
              </a:rPr>
              <a:t>Working together to safeguard children</a:t>
            </a:r>
            <a:r>
              <a:rPr lang="en-GB" sz="1100">
                <a:ea typeface="+mn-lt"/>
                <a:cs typeface="+mn-lt"/>
              </a:rPr>
              <a:t>. [online] Available at: &lt;https://www.gov.uk/government/publications/working-together-to-safeguard-children--2&gt; [Accessed 2 March 2022].</a:t>
            </a:r>
            <a:r>
              <a:rPr lang="en-US" sz="1100">
                <a:ea typeface="+mn-lt"/>
                <a:cs typeface="+mn-lt"/>
              </a:rPr>
              <a:t>  </a:t>
            </a:r>
            <a:endParaRPr lang="en-US" sz="1100"/>
          </a:p>
          <a:p>
            <a:r>
              <a:rPr lang="en-US" sz="1100">
                <a:ea typeface="+mn-lt"/>
                <a:cs typeface="+mn-lt"/>
                <a:hlinkClick r:id="rId2"/>
              </a:rPr>
              <a:t>https://neweconomics.org/uploads/files/measuring-wellbeing.pdf</a:t>
            </a:r>
            <a:r>
              <a:rPr lang="en-US" sz="1100">
                <a:ea typeface="+mn-lt"/>
                <a:cs typeface="+mn-lt"/>
              </a:rPr>
              <a:t>, (2022). [image]. </a:t>
            </a:r>
            <a:endParaRPr lang="en-US" sz="1100"/>
          </a:p>
          <a:p>
            <a:r>
              <a:rPr lang="en-US" sz="1100">
                <a:ea typeface="+mn-lt"/>
                <a:cs typeface="+mn-lt"/>
              </a:rPr>
              <a:t>HuffPost. (2022). </a:t>
            </a:r>
            <a:r>
              <a:rPr lang="en-GB" sz="1100" i="1">
                <a:ea typeface="+mn-lt"/>
                <a:cs typeface="+mn-lt"/>
              </a:rPr>
              <a:t>Does Experience Shape Our Understanding Of God?</a:t>
            </a:r>
            <a:r>
              <a:rPr lang="en-GB" sz="1100">
                <a:ea typeface="+mn-lt"/>
                <a:cs typeface="+mn-lt"/>
              </a:rPr>
              <a:t>. [online] Available at: &lt;https://www.huffpost.com/entry/does-experience-shape-our-understanding-of-god_b_3116735&gt; [Accessed 2 March 2022].</a:t>
            </a:r>
            <a:r>
              <a:rPr lang="en-US" sz="1100">
                <a:ea typeface="+mn-lt"/>
                <a:cs typeface="+mn-lt"/>
              </a:rPr>
              <a:t>  </a:t>
            </a:r>
            <a:endParaRPr lang="en-US" sz="1100"/>
          </a:p>
          <a:p>
            <a:r>
              <a:rPr lang="en-GB" sz="1100">
                <a:ea typeface="+mn-lt"/>
                <a:cs typeface="+mn-lt"/>
              </a:rPr>
              <a:t>NHS.uk. (2020). Cerebral palsy. [online] Available at: &lt;https://www.nhs.uk/conditions/cerebral-palsy/&gt; [Accessed 2 March 2022].  </a:t>
            </a:r>
            <a:endParaRPr lang="en-US" sz="1100"/>
          </a:p>
          <a:p>
            <a:r>
              <a:rPr lang="en-US" sz="1100">
                <a:ea typeface="+mn-lt"/>
                <a:cs typeface="+mn-lt"/>
              </a:rPr>
              <a:t>Nice.org.uk. (2017). </a:t>
            </a:r>
            <a:r>
              <a:rPr lang="en-US" sz="1100" i="1">
                <a:ea typeface="+mn-lt"/>
                <a:cs typeface="+mn-lt"/>
              </a:rPr>
              <a:t>Overview | Cerebral palsy in under 25s: assessment and management | Guidance | NICE</a:t>
            </a:r>
            <a:r>
              <a:rPr lang="en-US" sz="1100">
                <a:ea typeface="+mn-lt"/>
                <a:cs typeface="+mn-lt"/>
              </a:rPr>
              <a:t>. [online] Available at: &lt;https://www.nice.org.uk/guidance/ng62&gt; [Accessed 2 March 2022]. </a:t>
            </a:r>
            <a:r>
              <a:rPr lang="en-GB" sz="1100">
                <a:ea typeface="+mn-lt"/>
                <a:cs typeface="+mn-lt"/>
              </a:rPr>
              <a:t> </a:t>
            </a:r>
            <a:endParaRPr lang="en-US" sz="1100"/>
          </a:p>
          <a:p>
            <a:pPr marL="0" indent="0">
              <a:buNone/>
            </a:pPr>
            <a:endParaRPr lang="en-US" sz="1100">
              <a:cs typeface="Calibri"/>
            </a:endParaRPr>
          </a:p>
          <a:p>
            <a:r>
              <a:rPr lang="en-US" sz="1100">
                <a:ea typeface="+mn-lt"/>
                <a:cs typeface="+mn-lt"/>
              </a:rPr>
              <a:t>Northamptonshire.gov.uk. (2022). UK Legislation -</a:t>
            </a:r>
            <a:r>
              <a:rPr lang="en-US" sz="1100" i="1">
                <a:ea typeface="+mn-lt"/>
                <a:cs typeface="+mn-lt"/>
              </a:rPr>
              <a:t> Children and Families Act </a:t>
            </a:r>
            <a:r>
              <a:rPr lang="en-US" sz="1100">
                <a:ea typeface="+mn-lt"/>
                <a:cs typeface="+mn-lt"/>
              </a:rPr>
              <a:t>2014. [online] Available at: &lt;https://www.northamptonshire.gov.uk/councilservices/children-families-education/SEND/local-offer/advice-and-information/4067-uk-legislation-children-and-families-act-2014&gt; [Accessed 26 February 2022]. </a:t>
            </a:r>
            <a:r>
              <a:rPr lang="en-GB" sz="1100">
                <a:ea typeface="+mn-lt"/>
                <a:cs typeface="+mn-lt"/>
              </a:rPr>
              <a:t> </a:t>
            </a:r>
            <a:endParaRPr lang="en-US" sz="1100"/>
          </a:p>
          <a:p>
            <a:r>
              <a:rPr lang="en-US" sz="1100">
                <a:ea typeface="+mn-lt"/>
                <a:cs typeface="+mn-lt"/>
              </a:rPr>
              <a:t> [online] Available at: &lt;https://www.mind.org.uk/&gt; [Accessed 4 March 2022].</a:t>
            </a:r>
            <a:endParaRPr lang="en-US" sz="1100">
              <a:cs typeface="Calibri"/>
            </a:endParaRPr>
          </a:p>
          <a:p>
            <a:r>
              <a:rPr lang="en-US" sz="1100">
                <a:ea typeface="+mn-lt"/>
                <a:cs typeface="+mn-lt"/>
              </a:rPr>
              <a:t>Oxhey.staffs.sch.uk. (2022). </a:t>
            </a:r>
            <a:r>
              <a:rPr lang="en-US" sz="1100" i="1">
                <a:ea typeface="+mn-lt"/>
                <a:cs typeface="+mn-lt"/>
              </a:rPr>
              <a:t>Parent Engagement – Oxhey First School | Biddulph | Staffordshire</a:t>
            </a:r>
            <a:r>
              <a:rPr lang="en-US" sz="1100">
                <a:ea typeface="+mn-lt"/>
                <a:cs typeface="+mn-lt"/>
              </a:rPr>
              <a:t>. [online] Available at: &lt;http://oxhey.staffs.sch.uk/parent-engagement/&gt; [Accessed 2 March 2022].  </a:t>
            </a:r>
            <a:endParaRPr lang="en-US" sz="1100"/>
          </a:p>
          <a:p>
            <a:endParaRPr lang="en-US" sz="1100">
              <a:cs typeface="Calibri"/>
            </a:endParaRPr>
          </a:p>
        </p:txBody>
      </p:sp>
    </p:spTree>
    <p:extLst>
      <p:ext uri="{BB962C8B-B14F-4D97-AF65-F5344CB8AC3E}">
        <p14:creationId xmlns:p14="http://schemas.microsoft.com/office/powerpoint/2010/main" val="38881557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D2E412-8BC0-416C-8FEA-C2771EDE7648}"/>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cs typeface="Calibri Light"/>
              </a:rPr>
              <a:t>References</a:t>
            </a:r>
            <a:endParaRPr lang="en-US" sz="4000">
              <a:solidFill>
                <a:srgbClr val="FFFFFF"/>
              </a:solidFill>
            </a:endParaRPr>
          </a:p>
        </p:txBody>
      </p:sp>
      <p:sp>
        <p:nvSpPr>
          <p:cNvPr id="3" name="Content Placeholder 2">
            <a:extLst>
              <a:ext uri="{FF2B5EF4-FFF2-40B4-BE49-F238E27FC236}">
                <a16:creationId xmlns:a16="http://schemas.microsoft.com/office/drawing/2014/main" id="{1D114F78-E834-4897-8E5A-30D9F95E94B0}"/>
              </a:ext>
            </a:extLst>
          </p:cNvPr>
          <p:cNvSpPr>
            <a:spLocks noGrp="1"/>
          </p:cNvSpPr>
          <p:nvPr>
            <p:ph idx="1"/>
          </p:nvPr>
        </p:nvSpPr>
        <p:spPr>
          <a:xfrm>
            <a:off x="4810259" y="292293"/>
            <a:ext cx="6555347" cy="5903234"/>
          </a:xfrm>
        </p:spPr>
        <p:txBody>
          <a:bodyPr vert="horz" lIns="91440" tIns="45720" rIns="91440" bIns="45720" rtlCol="0" anchor="ctr">
            <a:normAutofit/>
          </a:bodyPr>
          <a:lstStyle/>
          <a:p>
            <a:r>
              <a:rPr lang="en-US" sz="1400">
                <a:ea typeface="+mn-lt"/>
                <a:cs typeface="+mn-lt"/>
              </a:rPr>
              <a:t>Parkes, J., McCullough, N. and Madden, A., (2010). To what extent do children with cerebral palsy participate in everyday life situations?. </a:t>
            </a:r>
            <a:r>
              <a:rPr lang="en-US" sz="1400" i="1">
                <a:ea typeface="+mn-lt"/>
                <a:cs typeface="+mn-lt"/>
              </a:rPr>
              <a:t>Health &amp; Social Care in the Community</a:t>
            </a:r>
            <a:r>
              <a:rPr lang="en-US" sz="1400">
                <a:ea typeface="+mn-lt"/>
                <a:cs typeface="+mn-lt"/>
              </a:rPr>
              <a:t>,. </a:t>
            </a:r>
            <a:endParaRPr lang="en-US" sz="1400">
              <a:cs typeface="Calibri" panose="020F0502020204030204"/>
            </a:endParaRPr>
          </a:p>
          <a:p>
            <a:r>
              <a:rPr lang="en-US" sz="1400" err="1">
                <a:ea typeface="+mn-lt"/>
                <a:cs typeface="+mn-lt"/>
              </a:rPr>
              <a:t>Polnay</a:t>
            </a:r>
            <a:r>
              <a:rPr lang="en-US" sz="1400">
                <a:ea typeface="+mn-lt"/>
                <a:cs typeface="+mn-lt"/>
              </a:rPr>
              <a:t> </a:t>
            </a:r>
            <a:r>
              <a:rPr lang="en-GB" sz="1400">
                <a:ea typeface="+mn-lt"/>
                <a:cs typeface="+mn-lt"/>
              </a:rPr>
              <a:t>, L., (2000).</a:t>
            </a:r>
            <a:r>
              <a:rPr lang="en-GB" sz="1400" i="1">
                <a:ea typeface="+mn-lt"/>
                <a:cs typeface="+mn-lt"/>
              </a:rPr>
              <a:t> Promoting the health of looked after children</a:t>
            </a:r>
            <a:r>
              <a:rPr lang="en-GB" sz="1400">
                <a:ea typeface="+mn-lt"/>
                <a:cs typeface="+mn-lt"/>
              </a:rPr>
              <a:t>. BMJ, [online] 320(7236), pp.661-662. Available at: &lt;https://assets.publishing.service.gov.uk/government/uploads/system/uploads/attachment_data/file/276500/promoting_health_of_looked_after_children.pdf&gt;.</a:t>
            </a:r>
            <a:r>
              <a:rPr lang="en-US" sz="1400">
                <a:ea typeface="+mn-lt"/>
                <a:cs typeface="+mn-lt"/>
              </a:rPr>
              <a:t>  </a:t>
            </a:r>
            <a:endParaRPr lang="en-US" sz="1400"/>
          </a:p>
          <a:p>
            <a:pPr marL="0" indent="0">
              <a:buNone/>
            </a:pPr>
            <a:r>
              <a:rPr lang="en-GB" sz="1400">
                <a:ea typeface="+mn-lt"/>
                <a:cs typeface="+mn-lt"/>
              </a:rPr>
              <a:t>  </a:t>
            </a:r>
            <a:endParaRPr lang="en-US" sz="1400">
              <a:cs typeface="Calibri" panose="020F0502020204030204"/>
            </a:endParaRPr>
          </a:p>
          <a:p>
            <a:r>
              <a:rPr lang="en-GB" sz="1400">
                <a:ea typeface="+mn-lt"/>
                <a:cs typeface="+mn-lt"/>
              </a:rPr>
              <a:t>Stamp, J., (2022). 1-10. [online]</a:t>
            </a:r>
            <a:r>
              <a:rPr lang="en-GB" sz="1400" i="1">
                <a:ea typeface="+mn-lt"/>
                <a:cs typeface="+mn-lt"/>
              </a:rPr>
              <a:t> England.nhs.uk</a:t>
            </a:r>
            <a:r>
              <a:rPr lang="en-GB" sz="1400">
                <a:ea typeface="+mn-lt"/>
                <a:cs typeface="+mn-lt"/>
              </a:rPr>
              <a:t>. Available at: &lt;https://www.england.nhs.uk/wp- content/uploads/2015/01/mdt-dev-guid-flat-fin.pdf&gt; [Accessed 25 February 2022].</a:t>
            </a:r>
            <a:r>
              <a:rPr lang="en-US" sz="1400">
                <a:ea typeface="+mn-lt"/>
                <a:cs typeface="+mn-lt"/>
              </a:rPr>
              <a:t> </a:t>
            </a:r>
            <a:r>
              <a:rPr lang="en-GB" sz="1400">
                <a:ea typeface="+mn-lt"/>
                <a:cs typeface="+mn-lt"/>
              </a:rPr>
              <a:t> </a:t>
            </a:r>
            <a:endParaRPr lang="en-US" sz="1400">
              <a:cs typeface="Calibri" panose="020F0502020204030204"/>
            </a:endParaRPr>
          </a:p>
          <a:p>
            <a:pPr marL="0" indent="0">
              <a:buNone/>
            </a:pPr>
            <a:r>
              <a:rPr lang="en-GB" sz="1400">
                <a:ea typeface="+mn-lt"/>
                <a:cs typeface="+mn-lt"/>
              </a:rPr>
              <a:t>  </a:t>
            </a:r>
            <a:endParaRPr lang="en-US" sz="1400">
              <a:cs typeface="Calibri" panose="020F0502020204030204"/>
            </a:endParaRPr>
          </a:p>
          <a:p>
            <a:r>
              <a:rPr lang="en-GB" sz="1400">
                <a:ea typeface="+mn-lt"/>
                <a:cs typeface="+mn-lt"/>
              </a:rPr>
              <a:t>Vectors, R. and Vectors, S., (2022). </a:t>
            </a:r>
            <a:r>
              <a:rPr lang="en-GB" sz="1400" i="1">
                <a:ea typeface="+mn-lt"/>
                <a:cs typeface="+mn-lt"/>
              </a:rPr>
              <a:t>Square grunge red failed stamp vector image on Vector Stock</a:t>
            </a:r>
            <a:r>
              <a:rPr lang="en-GB" sz="1400">
                <a:ea typeface="+mn-lt"/>
                <a:cs typeface="+mn-lt"/>
              </a:rPr>
              <a:t>. [online] Vector Stock. Available at: &lt;https://www.vectorstock.com/royalty-free-vector/square-grunge-red-failed-stamp-vector-16221102&gt; [Accessed 2 March 2022].  </a:t>
            </a:r>
            <a:endParaRPr lang="en-US" sz="1400"/>
          </a:p>
          <a:p>
            <a:pPr marL="0" indent="0">
              <a:buNone/>
            </a:pPr>
            <a:r>
              <a:rPr lang="en-GB" sz="1400">
                <a:ea typeface="+mn-lt"/>
                <a:cs typeface="+mn-lt"/>
              </a:rPr>
              <a:t>  </a:t>
            </a:r>
            <a:endParaRPr lang="en-US" sz="1400">
              <a:cs typeface="Calibri" panose="020F0502020204030204"/>
            </a:endParaRPr>
          </a:p>
          <a:p>
            <a:r>
              <a:rPr lang="en-GB" sz="1400">
                <a:ea typeface="+mn-lt"/>
                <a:cs typeface="+mn-lt"/>
              </a:rPr>
              <a:t>Wood, M. and Selwyn, J., (2017). Looked after children and young people’s views on what matters to their subjective well-being. </a:t>
            </a:r>
            <a:r>
              <a:rPr lang="en-GB" sz="1400" i="1">
                <a:ea typeface="+mn-lt"/>
                <a:cs typeface="+mn-lt"/>
              </a:rPr>
              <a:t>Adoption &amp; Fostering</a:t>
            </a:r>
            <a:r>
              <a:rPr lang="en-GB" sz="1400">
                <a:ea typeface="+mn-lt"/>
                <a:cs typeface="+mn-lt"/>
              </a:rPr>
              <a:t>, 41(1), pp.20-34. </a:t>
            </a:r>
            <a:endParaRPr lang="en-US" sz="1400"/>
          </a:p>
          <a:p>
            <a:r>
              <a:rPr lang="en-GB" sz="1400">
                <a:ea typeface="+mn-lt"/>
                <a:cs typeface="+mn-lt"/>
              </a:rPr>
              <a:t>Worcestershire county council. (2021). </a:t>
            </a:r>
            <a:r>
              <a:rPr lang="en-GB" sz="1400" i="1">
                <a:ea typeface="+mn-lt"/>
                <a:cs typeface="+mn-lt"/>
              </a:rPr>
              <a:t>Children first</a:t>
            </a:r>
            <a:r>
              <a:rPr lang="en-GB" sz="1400">
                <a:ea typeface="+mn-lt"/>
                <a:cs typeface="+mn-lt"/>
              </a:rPr>
              <a:t>. [online] Available at: &lt;http://www.worcschildrenfirst.org.uk/&gt; [Accessed 18 February 2022].</a:t>
            </a:r>
            <a:r>
              <a:rPr lang="en-US" sz="1400">
                <a:ea typeface="+mn-lt"/>
                <a:cs typeface="+mn-lt"/>
              </a:rPr>
              <a:t> </a:t>
            </a:r>
            <a:r>
              <a:rPr lang="en-GB" sz="1400">
                <a:ea typeface="+mn-lt"/>
                <a:cs typeface="+mn-lt"/>
              </a:rPr>
              <a:t> </a:t>
            </a:r>
            <a:endParaRPr lang="en-US" sz="1400"/>
          </a:p>
          <a:p>
            <a:endParaRPr lang="en-US" sz="1400">
              <a:cs typeface="Calibri"/>
            </a:endParaRPr>
          </a:p>
        </p:txBody>
      </p:sp>
    </p:spTree>
    <p:extLst>
      <p:ext uri="{BB962C8B-B14F-4D97-AF65-F5344CB8AC3E}">
        <p14:creationId xmlns:p14="http://schemas.microsoft.com/office/powerpoint/2010/main" val="8998583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21</Slides>
  <Notes>2</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             </vt:lpstr>
      <vt:lpstr>Introduction </vt:lpstr>
      <vt:lpstr>           Understanding Complex Needs </vt:lpstr>
      <vt:lpstr>Children, Young People, Families Perception Of Well Being</vt:lpstr>
      <vt:lpstr>Importance of wellbeing in young people</vt:lpstr>
      <vt:lpstr>STATISTICS FOR CHILDRENS WELLBEING: “ Right now children's wellbeing is at a ten-year low, when things get too much, they are put on a waiting list. We want young people to be happy and feel good about themselves, to be able to fight and not give up. (Children's Society, 2022).</vt:lpstr>
      <vt:lpstr>Analyse One Key Domain Of Childrens And Young People's Well being</vt:lpstr>
      <vt:lpstr>Key Domains Of Well Being In Young People &amp; Children </vt:lpstr>
      <vt:lpstr>Measuring Well-Being</vt:lpstr>
      <vt:lpstr>Analyze One Key Domain Of Well Being In Children &amp; Young People</vt:lpstr>
      <vt:lpstr>Analysis Of Policies &amp; Professional Intervention In Place To Measure And Enhance Well Being</vt:lpstr>
      <vt:lpstr>Policies and professional interventions to enhance the health and wellbeing of children, young people and families.</vt:lpstr>
      <vt:lpstr>Policies and professional interventions to enhance the health and wellbeing of children, young people and families. </vt:lpstr>
      <vt:lpstr>PowerPoint Presentation</vt:lpstr>
      <vt:lpstr>Discuss And Evaluate Policy And Professional Intervention Used By Multi-Disciplinary Services To Meet Diverse Needs. </vt:lpstr>
      <vt:lpstr>PowerPoint Presentation</vt:lpstr>
      <vt:lpstr>PowerPoint Presentation</vt:lpstr>
      <vt:lpstr>Conclusion</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4</cp:revision>
  <dcterms:created xsi:type="dcterms:W3CDTF">2022-02-18T21:00:56Z</dcterms:created>
  <dcterms:modified xsi:type="dcterms:W3CDTF">2022-03-04T13:06:01Z</dcterms:modified>
</cp:coreProperties>
</file>