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272" r:id="rId2"/>
    <p:sldId id="346" r:id="rId3"/>
    <p:sldId id="361" r:id="rId4"/>
    <p:sldId id="347" r:id="rId5"/>
    <p:sldId id="356" r:id="rId6"/>
    <p:sldId id="357" r:id="rId7"/>
    <p:sldId id="358" r:id="rId8"/>
    <p:sldId id="348" r:id="rId9"/>
    <p:sldId id="351" r:id="rId10"/>
    <p:sldId id="359" r:id="rId11"/>
    <p:sldId id="349" r:id="rId12"/>
    <p:sldId id="360" r:id="rId13"/>
    <p:sldId id="350" r:id="rId14"/>
    <p:sldId id="352" r:id="rId15"/>
    <p:sldId id="353" r:id="rId16"/>
    <p:sldId id="354" r:id="rId17"/>
    <p:sldId id="363" r:id="rId18"/>
  </p:sldIdLst>
  <p:sldSz cx="9144000" cy="6858000" type="screen4x3"/>
  <p:notesSz cx="6797675" cy="9926638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240"/>
    <p:restoredTop sz="76056" autoAdjust="0"/>
  </p:normalViewPr>
  <p:slideViewPr>
    <p:cSldViewPr snapToGrid="0" snapToObjects="1">
      <p:cViewPr varScale="1">
        <p:scale>
          <a:sx n="59" d="100"/>
          <a:sy n="59" d="100"/>
        </p:scale>
        <p:origin x="651" y="3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pPr/>
              <a:t>3/1/2021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3/1/2021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8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94636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11139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9293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3995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80667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1176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41184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9283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1437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24751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2607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8451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6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7" Type="http://schemas.openxmlformats.org/officeDocument/2006/relationships/image" Target="../media/image1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g"/><Relationship Id="rId3" Type="http://schemas.openxmlformats.org/officeDocument/2006/relationships/image" Target="../media/image14.jpg"/><Relationship Id="rId7" Type="http://schemas.openxmlformats.org/officeDocument/2006/relationships/image" Target="../media/image1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g"/><Relationship Id="rId5" Type="http://schemas.openxmlformats.org/officeDocument/2006/relationships/image" Target="../media/image16.jp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g"/><Relationship Id="rId5" Type="http://schemas.openxmlformats.org/officeDocument/2006/relationships/image" Target="../media/image22.png"/><Relationship Id="rId4" Type="http://schemas.openxmlformats.org/officeDocument/2006/relationships/image" Target="../media/image21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4572000" y="4238544"/>
            <a:ext cx="1433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l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37667" y="440266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Celfyddydau</a:t>
            </a:r>
            <a:r>
              <a:rPr lang="en-GB" dirty="0" smtClean="0"/>
              <a:t> </a:t>
            </a:r>
            <a:r>
              <a:rPr lang="en-GB" dirty="0" err="1" smtClean="0"/>
              <a:t>Mynegiannol</a:t>
            </a:r>
            <a:r>
              <a:rPr lang="en-GB" dirty="0" smtClean="0"/>
              <a:t> 2 / Expressive Arts 2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1371599" y="3886199"/>
            <a:ext cx="6517037" cy="2491353"/>
          </a:xfrm>
        </p:spPr>
        <p:txBody>
          <a:bodyPr>
            <a:normAutofit/>
          </a:bodyPr>
          <a:lstStyle/>
          <a:p>
            <a:r>
              <a:rPr lang="en-GB" dirty="0" smtClean="0"/>
              <a:t>ECAD4008</a:t>
            </a:r>
          </a:p>
          <a:p>
            <a:r>
              <a:rPr lang="en-GB" dirty="0" err="1" smtClean="0"/>
              <a:t>Mawrth</a:t>
            </a:r>
            <a:r>
              <a:rPr lang="en-GB" dirty="0" smtClean="0"/>
              <a:t> / March 2021</a:t>
            </a:r>
          </a:p>
          <a:p>
            <a:endParaRPr lang="en-GB" dirty="0"/>
          </a:p>
          <a:p>
            <a:r>
              <a:rPr lang="en-GB" dirty="0" smtClean="0"/>
              <a:t>Iwan Ellis-WIlliams</a:t>
            </a:r>
          </a:p>
          <a:p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7825" y="4465771"/>
            <a:ext cx="2270175" cy="219753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1599" y="118719"/>
            <a:ext cx="2066401" cy="201512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455" y="51885"/>
            <a:ext cx="2022968" cy="187771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953" y="4687200"/>
            <a:ext cx="1944738" cy="1984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832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Deilliannau</a:t>
            </a:r>
            <a:r>
              <a:rPr lang="en-GB" dirty="0" smtClean="0"/>
              <a:t> /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17639"/>
            <a:ext cx="3298113" cy="3233562"/>
          </a:xfrm>
        </p:spPr>
        <p:txBody>
          <a:bodyPr>
            <a:noAutofit/>
          </a:bodyPr>
          <a:lstStyle/>
          <a:p>
            <a:r>
              <a:rPr lang="en-GB" sz="2400" dirty="0" smtClean="0"/>
              <a:t>I </a:t>
            </a:r>
            <a:r>
              <a:rPr lang="en-GB" sz="2400" dirty="0" err="1" smtClean="0"/>
              <a:t>ddatblygu</a:t>
            </a:r>
            <a:r>
              <a:rPr lang="en-GB" sz="2400" dirty="0" smtClean="0"/>
              <a:t> </a:t>
            </a:r>
            <a:r>
              <a:rPr lang="en-GB" sz="2400" dirty="0" err="1" smtClean="0"/>
              <a:t>deallusrwydd</a:t>
            </a:r>
            <a:r>
              <a:rPr lang="en-GB" sz="2400" dirty="0" smtClean="0"/>
              <a:t> o </a:t>
            </a:r>
            <a:r>
              <a:rPr lang="en-GB" sz="2400" dirty="0" err="1" smtClean="0"/>
              <a:t>wybodaeth</a:t>
            </a:r>
            <a:r>
              <a:rPr lang="en-GB" sz="2400" dirty="0" smtClean="0"/>
              <a:t> </a:t>
            </a:r>
            <a:r>
              <a:rPr lang="en-GB" sz="2400" dirty="0" err="1" smtClean="0"/>
              <a:t>bynciol</a:t>
            </a:r>
            <a:r>
              <a:rPr lang="en-GB" sz="2400" dirty="0" smtClean="0"/>
              <a:t> a </a:t>
            </a:r>
            <a:r>
              <a:rPr lang="en-GB" sz="2400" dirty="0" err="1" smtClean="0"/>
              <a:t>phedagogaeth</a:t>
            </a:r>
            <a:r>
              <a:rPr lang="en-GB" sz="2400" dirty="0" smtClean="0"/>
              <a:t> </a:t>
            </a:r>
            <a:r>
              <a:rPr lang="en-GB" sz="2400" dirty="0" err="1" smtClean="0"/>
              <a:t>sy’n</a:t>
            </a:r>
            <a:r>
              <a:rPr lang="en-GB" sz="2400" dirty="0" smtClean="0"/>
              <a:t> </a:t>
            </a:r>
            <a:r>
              <a:rPr lang="en-GB" sz="2400" dirty="0" err="1" smtClean="0"/>
              <a:t>addas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gyfer</a:t>
            </a:r>
            <a:r>
              <a:rPr lang="en-GB" sz="2400" dirty="0" smtClean="0"/>
              <a:t> </a:t>
            </a:r>
            <a:r>
              <a:rPr lang="en-GB" sz="2400" dirty="0" err="1" smtClean="0"/>
              <a:t>maes</a:t>
            </a:r>
            <a:r>
              <a:rPr lang="en-GB" sz="2400" dirty="0" smtClean="0"/>
              <a:t> </a:t>
            </a:r>
            <a:r>
              <a:rPr lang="en-GB" sz="2400" dirty="0" err="1" smtClean="0"/>
              <a:t>datblygu</a:t>
            </a:r>
            <a:r>
              <a:rPr lang="en-GB" sz="2400" dirty="0" smtClean="0"/>
              <a:t> a </a:t>
            </a:r>
            <a:r>
              <a:rPr lang="en-GB" sz="2400" dirty="0" err="1" smtClean="0"/>
              <a:t>phrofiad</a:t>
            </a:r>
            <a:r>
              <a:rPr lang="en-GB" sz="2400" dirty="0" smtClean="0"/>
              <a:t> </a:t>
            </a:r>
            <a:r>
              <a:rPr lang="en-GB" sz="2400" dirty="0" err="1" smtClean="0"/>
              <a:t>Datblygiad</a:t>
            </a:r>
            <a:r>
              <a:rPr lang="en-GB" sz="2400" dirty="0" smtClean="0"/>
              <a:t> </a:t>
            </a:r>
            <a:r>
              <a:rPr lang="en-GB" sz="2400" dirty="0" err="1" smtClean="0"/>
              <a:t>Creadigol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y  </a:t>
            </a:r>
            <a:r>
              <a:rPr lang="en-GB" sz="2400" dirty="0" err="1" smtClean="0"/>
              <a:t>Cyfnod</a:t>
            </a:r>
            <a:r>
              <a:rPr lang="en-GB" sz="2400" dirty="0" smtClean="0"/>
              <a:t> Sylfaen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0063" y="1299238"/>
            <a:ext cx="3298115" cy="4200245"/>
          </a:xfrm>
        </p:spPr>
        <p:txBody>
          <a:bodyPr/>
          <a:lstStyle/>
          <a:p>
            <a:r>
              <a:rPr lang="en-GB" sz="2400" dirty="0" smtClean="0"/>
              <a:t>To develop understanding of </a:t>
            </a:r>
            <a:r>
              <a:rPr lang="en-GB" sz="2400" dirty="0"/>
              <a:t>subject knowledge and </a:t>
            </a:r>
            <a:r>
              <a:rPr lang="en-GB" sz="2400" dirty="0" smtClean="0"/>
              <a:t>pedagogy, appropriate </a:t>
            </a:r>
            <a:r>
              <a:rPr lang="en-GB" sz="2400" dirty="0"/>
              <a:t>to </a:t>
            </a:r>
            <a:r>
              <a:rPr lang="en-GB" sz="2400" dirty="0" smtClean="0"/>
              <a:t>the Foundation Phase Creative Development area of learning and experience. </a:t>
            </a:r>
            <a:endParaRPr lang="en-GB" sz="2400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345289" y="4049173"/>
            <a:ext cx="1927827" cy="3348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9840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7362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000" y="407782"/>
            <a:ext cx="8864680" cy="6331418"/>
          </a:xfrm>
        </p:spPr>
      </p:pic>
    </p:spTree>
    <p:extLst>
      <p:ext uri="{BB962C8B-B14F-4D97-AF65-F5344CB8AC3E}">
        <p14:creationId xmlns:p14="http://schemas.microsoft.com/office/powerpoint/2010/main" val="2656473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206" y="186867"/>
            <a:ext cx="2828956" cy="208363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1833372"/>
            <a:ext cx="5486400" cy="319125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007" y="3983065"/>
            <a:ext cx="1870244" cy="250297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8367" y="4275192"/>
            <a:ext cx="4515427" cy="239594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9905" y="123986"/>
            <a:ext cx="3564610" cy="2673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858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1058" y="4096911"/>
            <a:ext cx="2593412" cy="242787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1546" y="1952788"/>
            <a:ext cx="4019470" cy="226162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5444" y="4375946"/>
            <a:ext cx="3121152" cy="214884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208" y="210197"/>
            <a:ext cx="3642695" cy="254850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139" y="3471619"/>
            <a:ext cx="3543945" cy="265795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0771" y="97770"/>
            <a:ext cx="4953699" cy="1960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55424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02" y="98350"/>
            <a:ext cx="4762241" cy="233443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7714" y="183591"/>
            <a:ext cx="2663879" cy="357249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4075" y="3952068"/>
            <a:ext cx="7454684" cy="290593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674" y="2650211"/>
            <a:ext cx="3684335" cy="2851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51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Egwyddorion</a:t>
            </a:r>
            <a:r>
              <a:rPr lang="en-GB" dirty="0" smtClean="0"/>
              <a:t> / 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303200"/>
            <a:ext cx="4038600" cy="4822963"/>
          </a:xfrm>
        </p:spPr>
        <p:txBody>
          <a:bodyPr>
            <a:normAutofit fontScale="55000" lnSpcReduction="20000"/>
          </a:bodyPr>
          <a:lstStyle/>
          <a:p>
            <a:r>
              <a:rPr lang="cy-GB" sz="3800" dirty="0"/>
              <a:t>Mae addysgu a dysgu da yn galw am ddefnyddio </a:t>
            </a:r>
            <a:r>
              <a:rPr lang="cy-GB" sz="3800" b="1" dirty="0"/>
              <a:t>cymysgedd o ddulliau </a:t>
            </a:r>
            <a:r>
              <a:rPr lang="cy-GB" sz="3800" dirty="0"/>
              <a:t>sy’n cynnwys </a:t>
            </a:r>
            <a:r>
              <a:rPr lang="cy-GB" sz="3800" b="1" dirty="0"/>
              <a:t>addysgu uniongyrchol</a:t>
            </a:r>
            <a:r>
              <a:rPr lang="cy-GB" sz="3800" dirty="0"/>
              <a:t>.</a:t>
            </a:r>
            <a:endParaRPr lang="en-GB" sz="3800" dirty="0"/>
          </a:p>
          <a:p>
            <a:r>
              <a:rPr lang="en-GB" sz="3800" dirty="0"/>
              <a:t> </a:t>
            </a:r>
          </a:p>
          <a:p>
            <a:r>
              <a:rPr lang="cy-GB" sz="3800" dirty="0"/>
              <a:t>Mae addysgu a dysgu da yn golygu gosod tasgau a dewis adnoddau sy’n </a:t>
            </a:r>
            <a:r>
              <a:rPr lang="cy-GB" sz="3800" b="1" dirty="0"/>
              <a:t>adeiladu ar wybodaeth a phrofiad blaenorol </a:t>
            </a:r>
            <a:r>
              <a:rPr lang="cy-GB" sz="3800" dirty="0"/>
              <a:t>ac yn </a:t>
            </a:r>
            <a:r>
              <a:rPr lang="cy-GB" sz="3800" b="1" dirty="0"/>
              <a:t>ennyn diddordeb</a:t>
            </a:r>
            <a:r>
              <a:rPr lang="cy-GB" sz="3800" dirty="0"/>
              <a:t>.</a:t>
            </a:r>
            <a:endParaRPr lang="en-GB" sz="3800" dirty="0"/>
          </a:p>
          <a:p>
            <a:r>
              <a:rPr lang="en-GB" sz="3800" dirty="0"/>
              <a:t> </a:t>
            </a:r>
          </a:p>
          <a:p>
            <a:r>
              <a:rPr lang="cy-GB" sz="3800" dirty="0"/>
              <a:t>Mae addysgu a dysgu da yn ymestyn </a:t>
            </a:r>
            <a:r>
              <a:rPr lang="cy-GB" sz="3800" b="1" dirty="0"/>
              <a:t>oddi mewn ac ar draws </a:t>
            </a:r>
            <a:r>
              <a:rPr lang="cy-GB" sz="3800" dirty="0"/>
              <a:t>Meysydd Dysgu a Phrofiad.</a:t>
            </a:r>
            <a:endParaRPr lang="en-GB" sz="38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303200"/>
            <a:ext cx="4038600" cy="4822963"/>
          </a:xfrm>
        </p:spPr>
        <p:txBody>
          <a:bodyPr>
            <a:normAutofit fontScale="55000" lnSpcReduction="20000"/>
          </a:bodyPr>
          <a:lstStyle/>
          <a:p>
            <a:r>
              <a:rPr lang="en-GB" sz="3400" dirty="0"/>
              <a:t>Good teaching and learning means employing a </a:t>
            </a:r>
            <a:r>
              <a:rPr lang="en-GB" sz="3400" b="1" dirty="0"/>
              <a:t>blend of approaches including direct teaching</a:t>
            </a:r>
            <a:r>
              <a:rPr lang="en-GB" sz="3400" dirty="0"/>
              <a:t>.</a:t>
            </a:r>
          </a:p>
          <a:p>
            <a:r>
              <a:rPr lang="en-GB" sz="3400" dirty="0"/>
              <a:t> </a:t>
            </a:r>
          </a:p>
          <a:p>
            <a:r>
              <a:rPr lang="en-GB" sz="3400" dirty="0"/>
              <a:t>Good teaching and learning sets tasks and selects resources that </a:t>
            </a:r>
            <a:r>
              <a:rPr lang="en-GB" sz="3400" b="1" dirty="0"/>
              <a:t>build on previous knowledge </a:t>
            </a:r>
            <a:r>
              <a:rPr lang="en-GB" sz="3400" dirty="0"/>
              <a:t>and experience and </a:t>
            </a:r>
            <a:r>
              <a:rPr lang="en-GB" sz="3400" b="1" dirty="0"/>
              <a:t>engage interest</a:t>
            </a:r>
            <a:r>
              <a:rPr lang="en-GB" sz="3400" dirty="0"/>
              <a:t>.</a:t>
            </a:r>
          </a:p>
          <a:p>
            <a:r>
              <a:rPr lang="en-GB" sz="3400" dirty="0"/>
              <a:t> </a:t>
            </a:r>
          </a:p>
          <a:p>
            <a:r>
              <a:rPr lang="en-GB" sz="3400" dirty="0"/>
              <a:t>Good teaching and learning ranges </a:t>
            </a:r>
            <a:r>
              <a:rPr lang="en-GB" sz="3400" b="1" dirty="0"/>
              <a:t>within and across </a:t>
            </a:r>
            <a:r>
              <a:rPr lang="en-GB" sz="3400" dirty="0"/>
              <a:t>Areas of Learning and experience.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8799" y="4669609"/>
            <a:ext cx="3490325" cy="199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23941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5119" y="92991"/>
            <a:ext cx="9271904" cy="6648772"/>
          </a:xfrm>
        </p:spPr>
      </p:pic>
    </p:spTree>
    <p:extLst>
      <p:ext uri="{BB962C8B-B14F-4D97-AF65-F5344CB8AC3E}">
        <p14:creationId xmlns:p14="http://schemas.microsoft.com/office/powerpoint/2010/main" val="17072027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0562"/>
          </a:xfrm>
        </p:spPr>
        <p:txBody>
          <a:bodyPr>
            <a:normAutofit fontScale="90000"/>
          </a:bodyPr>
          <a:lstStyle/>
          <a:p>
            <a:r>
              <a:rPr lang="en-GB" sz="3200" dirty="0" err="1" smtClean="0"/>
              <a:t>Ynysoedd</a:t>
            </a:r>
            <a:r>
              <a:rPr lang="en-GB" sz="3200" dirty="0" smtClean="0"/>
              <a:t> </a:t>
            </a:r>
            <a:r>
              <a:rPr lang="en-GB" sz="3200" dirty="0" err="1" smtClean="0"/>
              <a:t>Moroedd</a:t>
            </a:r>
            <a:r>
              <a:rPr lang="en-GB" sz="3200" dirty="0" smtClean="0"/>
              <a:t> y de / Lesotho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43200"/>
            <a:ext cx="4038600" cy="5832000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 err="1" smtClean="0"/>
              <a:t>Gadewch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ni</a:t>
            </a:r>
            <a:r>
              <a:rPr lang="en-GB" sz="2400" dirty="0" smtClean="0"/>
              <a:t> </a:t>
            </a:r>
            <a:r>
              <a:rPr lang="en-GB" sz="2400" dirty="0" err="1" smtClean="0"/>
              <a:t>ymweld</a:t>
            </a:r>
            <a:r>
              <a:rPr lang="en-GB" sz="2400" dirty="0" smtClean="0"/>
              <a:t> </a:t>
            </a:r>
            <a:r>
              <a:rPr lang="en-GB" sz="2400" dirty="0" err="1" smtClean="0"/>
              <a:t>a’r</a:t>
            </a:r>
            <a:r>
              <a:rPr lang="en-GB" sz="2400" dirty="0" smtClean="0"/>
              <a:t> </a:t>
            </a:r>
            <a:r>
              <a:rPr lang="en-GB" sz="2400" b="1" dirty="0" err="1" smtClean="0"/>
              <a:t>ynysoedd</a:t>
            </a:r>
            <a:r>
              <a:rPr lang="en-GB" sz="2400" b="1" dirty="0" smtClean="0"/>
              <a:t> </a:t>
            </a:r>
            <a:r>
              <a:rPr lang="en-GB" sz="2400" dirty="0" smtClean="0"/>
              <a:t>(</a:t>
            </a:r>
            <a:r>
              <a:rPr lang="en-GB" sz="2400" dirty="0" err="1" smtClean="0"/>
              <a:t>edrychwch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y </a:t>
            </a:r>
            <a:r>
              <a:rPr lang="en-GB" sz="2400" dirty="0" err="1" smtClean="0"/>
              <a:t>lluniau</a:t>
            </a:r>
            <a:r>
              <a:rPr lang="en-GB" sz="2400" dirty="0" smtClean="0"/>
              <a:t>).</a:t>
            </a:r>
          </a:p>
          <a:p>
            <a:r>
              <a:rPr lang="en-GB" sz="2400" dirty="0" err="1" smtClean="0"/>
              <a:t>Gwrandewch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y </a:t>
            </a:r>
            <a:r>
              <a:rPr lang="en-GB" sz="2400" b="1" dirty="0" err="1" smtClean="0"/>
              <a:t>cerddoriaeth</a:t>
            </a:r>
            <a:r>
              <a:rPr lang="en-GB" sz="2400" dirty="0" smtClean="0"/>
              <a:t> ‘</a:t>
            </a:r>
            <a:r>
              <a:rPr lang="en-GB" sz="2400" b="1" dirty="0" err="1" smtClean="0"/>
              <a:t>Orithya</a:t>
            </a:r>
            <a:r>
              <a:rPr lang="en-GB" sz="2400" b="1" dirty="0" smtClean="0"/>
              <a:t> by Moonlight</a:t>
            </a:r>
            <a:r>
              <a:rPr lang="en-GB" sz="2400" dirty="0" smtClean="0"/>
              <a:t>’ – </a:t>
            </a:r>
            <a:r>
              <a:rPr lang="en-GB" sz="2400" dirty="0" err="1" smtClean="0"/>
              <a:t>defnyddiwch</a:t>
            </a:r>
            <a:r>
              <a:rPr lang="en-GB" sz="2400" dirty="0" smtClean="0"/>
              <a:t> </a:t>
            </a:r>
            <a:r>
              <a:rPr lang="en-GB" sz="2400" dirty="0" err="1" smtClean="0"/>
              <a:t>raddfa</a:t>
            </a:r>
            <a:r>
              <a:rPr lang="en-GB" sz="2400" dirty="0" smtClean="0"/>
              <a:t> Pentatonic </a:t>
            </a:r>
            <a:r>
              <a:rPr lang="en-GB" sz="2400" dirty="0" err="1" smtClean="0"/>
              <a:t>cywair</a:t>
            </a:r>
            <a:r>
              <a:rPr lang="en-GB" sz="2400" dirty="0" smtClean="0"/>
              <a:t> </a:t>
            </a:r>
            <a:r>
              <a:rPr lang="en-GB" sz="2400" dirty="0" err="1" smtClean="0"/>
              <a:t>fwyaf</a:t>
            </a:r>
            <a:r>
              <a:rPr lang="en-GB" sz="2400" dirty="0" smtClean="0"/>
              <a:t> (C,D,E,G,A)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yr</a:t>
            </a:r>
            <a:r>
              <a:rPr lang="en-GB" sz="2400" dirty="0" smtClean="0"/>
              <a:t> </a:t>
            </a:r>
            <a:r>
              <a:rPr lang="en-GB" sz="2400" dirty="0" err="1" smtClean="0"/>
              <a:t>allweddell</a:t>
            </a:r>
            <a:r>
              <a:rPr lang="en-GB" sz="2400" dirty="0" smtClean="0"/>
              <a:t> </a:t>
            </a:r>
            <a:r>
              <a:rPr lang="en-GB" sz="2400" dirty="0" err="1" smtClean="0"/>
              <a:t>arlein</a:t>
            </a:r>
            <a:r>
              <a:rPr lang="en-GB" sz="2400" dirty="0"/>
              <a:t> </a:t>
            </a:r>
            <a:r>
              <a:rPr lang="en-GB" sz="2400" dirty="0" err="1" smtClean="0"/>
              <a:t>gan</a:t>
            </a:r>
            <a:r>
              <a:rPr lang="en-GB" sz="2400" dirty="0" smtClean="0"/>
              <a:t> </a:t>
            </a:r>
            <a:r>
              <a:rPr lang="en-GB" sz="2400" dirty="0" err="1" smtClean="0"/>
              <a:t>chwarae</a:t>
            </a:r>
            <a:r>
              <a:rPr lang="en-GB" sz="2400" dirty="0" smtClean="0"/>
              <a:t> </a:t>
            </a:r>
            <a:r>
              <a:rPr lang="en-GB" sz="2400" dirty="0" err="1" smtClean="0"/>
              <a:t>gyda’r</a:t>
            </a:r>
            <a:r>
              <a:rPr lang="en-GB" sz="2400" dirty="0" smtClean="0"/>
              <a:t> </a:t>
            </a:r>
            <a:r>
              <a:rPr lang="en-GB" sz="2400" dirty="0" err="1" smtClean="0"/>
              <a:t>alaw</a:t>
            </a:r>
            <a:r>
              <a:rPr lang="en-GB" sz="2400" dirty="0" smtClean="0"/>
              <a:t>.</a:t>
            </a:r>
          </a:p>
          <a:p>
            <a:r>
              <a:rPr lang="en-GB" sz="2400" b="1" dirty="0" err="1" smtClean="0"/>
              <a:t>Celf</a:t>
            </a:r>
            <a:r>
              <a:rPr lang="en-GB" sz="2400" dirty="0" smtClean="0"/>
              <a:t> – </a:t>
            </a:r>
            <a:r>
              <a:rPr lang="en-GB" sz="2400" dirty="0" err="1" smtClean="0"/>
              <a:t>Gwehyddwch</a:t>
            </a:r>
            <a:r>
              <a:rPr lang="en-GB" sz="2400" dirty="0" smtClean="0"/>
              <a:t> </a:t>
            </a:r>
            <a:r>
              <a:rPr lang="en-GB" sz="2400" dirty="0" err="1" smtClean="0"/>
              <a:t>Whariki</a:t>
            </a:r>
            <a:r>
              <a:rPr lang="en-GB" sz="2400" dirty="0" smtClean="0"/>
              <a:t> </a:t>
            </a:r>
            <a:r>
              <a:rPr lang="en-GB" sz="2400" dirty="0" err="1" smtClean="0"/>
              <a:t>gyda</a:t>
            </a:r>
            <a:r>
              <a:rPr lang="en-GB" sz="2400" dirty="0" smtClean="0"/>
              <a:t> </a:t>
            </a:r>
            <a:r>
              <a:rPr lang="en-GB" sz="2400" dirty="0" err="1" smtClean="0"/>
              <a:t>stribedi</a:t>
            </a:r>
            <a:r>
              <a:rPr lang="en-GB" sz="2400" dirty="0" smtClean="0"/>
              <a:t> o </a:t>
            </a:r>
            <a:r>
              <a:rPr lang="en-GB" sz="2400" dirty="0" err="1" smtClean="0"/>
              <a:t>bapur</a:t>
            </a:r>
            <a:r>
              <a:rPr lang="en-GB" sz="2400" dirty="0" smtClean="0"/>
              <a:t> </a:t>
            </a:r>
            <a:r>
              <a:rPr lang="en-GB" sz="2400" dirty="0" err="1" smtClean="0"/>
              <a:t>lliw</a:t>
            </a:r>
            <a:r>
              <a:rPr lang="en-GB" sz="2400" dirty="0" smtClean="0"/>
              <a:t> o </a:t>
            </a:r>
            <a:r>
              <a:rPr lang="en-GB" sz="2400" dirty="0" err="1" smtClean="0"/>
              <a:t>gylchgrawn</a:t>
            </a:r>
            <a:r>
              <a:rPr lang="en-GB" sz="2400" dirty="0" smtClean="0"/>
              <a:t>.</a:t>
            </a:r>
          </a:p>
          <a:p>
            <a:r>
              <a:rPr lang="en-GB" sz="2400" b="1" dirty="0" err="1" smtClean="0"/>
              <a:t>Symud</a:t>
            </a:r>
            <a:r>
              <a:rPr lang="en-GB" sz="2400" dirty="0" smtClean="0"/>
              <a:t> – </a:t>
            </a:r>
            <a:r>
              <a:rPr lang="en-GB" sz="2400" dirty="0" err="1" smtClean="0"/>
              <a:t>Defnyddiwch</a:t>
            </a:r>
            <a:r>
              <a:rPr lang="en-GB" sz="2400" dirty="0" smtClean="0"/>
              <a:t> y </a:t>
            </a:r>
            <a:r>
              <a:rPr lang="en-GB" sz="2400" dirty="0" err="1" smtClean="0"/>
              <a:t>cerdyn</a:t>
            </a:r>
            <a:r>
              <a:rPr lang="en-GB" sz="2400" dirty="0" smtClean="0"/>
              <a:t> </a:t>
            </a:r>
            <a:r>
              <a:rPr lang="en-GB" sz="2400" dirty="0" err="1" smtClean="0"/>
              <a:t>barcud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wneud</a:t>
            </a:r>
            <a:r>
              <a:rPr lang="en-GB" sz="2400" dirty="0" smtClean="0"/>
              <a:t> </a:t>
            </a:r>
            <a:r>
              <a:rPr lang="en-GB" sz="2400" dirty="0" err="1" smtClean="0"/>
              <a:t>patrwm</a:t>
            </a:r>
            <a:r>
              <a:rPr lang="en-GB" sz="2400" dirty="0" smtClean="0"/>
              <a:t> o </a:t>
            </a:r>
            <a:r>
              <a:rPr lang="en-GB" sz="2400" dirty="0" err="1" smtClean="0"/>
              <a:t>symudiadau</a:t>
            </a:r>
            <a:r>
              <a:rPr lang="en-GB" sz="2400" dirty="0" smtClean="0"/>
              <a:t>.</a:t>
            </a:r>
          </a:p>
          <a:p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43200"/>
            <a:ext cx="4038600" cy="5182963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 err="1" smtClean="0"/>
              <a:t>Gadewch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ni</a:t>
            </a:r>
            <a:r>
              <a:rPr lang="en-GB" sz="2400" dirty="0" smtClean="0"/>
              <a:t> </a:t>
            </a:r>
            <a:r>
              <a:rPr lang="en-GB" sz="2400" dirty="0" err="1" smtClean="0"/>
              <a:t>ymweld</a:t>
            </a:r>
            <a:r>
              <a:rPr lang="en-GB" sz="2400" dirty="0" smtClean="0"/>
              <a:t> a </a:t>
            </a:r>
            <a:r>
              <a:rPr lang="en-GB" sz="2400" b="1" dirty="0" smtClean="0"/>
              <a:t>Lesotho</a:t>
            </a:r>
            <a:r>
              <a:rPr lang="en-GB" sz="2400" dirty="0" smtClean="0"/>
              <a:t> (</a:t>
            </a:r>
            <a:r>
              <a:rPr lang="en-GB" sz="2400" dirty="0" err="1" smtClean="0"/>
              <a:t>edrychwch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y </a:t>
            </a:r>
            <a:r>
              <a:rPr lang="en-GB" sz="2400" dirty="0" err="1" smtClean="0"/>
              <a:t>lluniau</a:t>
            </a:r>
            <a:r>
              <a:rPr lang="en-GB" sz="2400" dirty="0" smtClean="0"/>
              <a:t>). </a:t>
            </a:r>
          </a:p>
          <a:p>
            <a:r>
              <a:rPr lang="en-GB" sz="2400" dirty="0" err="1" smtClean="0"/>
              <a:t>Gwrandewch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y </a:t>
            </a:r>
            <a:r>
              <a:rPr lang="en-GB" sz="2400" b="1" dirty="0" err="1" smtClean="0"/>
              <a:t>gerddoriaeth</a:t>
            </a:r>
            <a:r>
              <a:rPr lang="en-GB" sz="2400" dirty="0" smtClean="0"/>
              <a:t> </a:t>
            </a:r>
            <a:r>
              <a:rPr lang="en-GB" sz="2400" b="1" dirty="0" smtClean="0"/>
              <a:t>‘Beat the Drum’ </a:t>
            </a:r>
            <a:r>
              <a:rPr lang="en-GB" sz="2400" dirty="0" smtClean="0"/>
              <a:t>– </a:t>
            </a:r>
            <a:r>
              <a:rPr lang="en-GB" sz="2400" dirty="0" err="1" smtClean="0"/>
              <a:t>dewch</a:t>
            </a:r>
            <a:r>
              <a:rPr lang="en-GB" sz="2400" dirty="0" smtClean="0"/>
              <a:t> o </a:t>
            </a:r>
            <a:r>
              <a:rPr lang="en-GB" sz="2400" dirty="0" err="1" smtClean="0"/>
              <a:t>hyd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offeryn</a:t>
            </a:r>
            <a:r>
              <a:rPr lang="en-GB" sz="2400" dirty="0" smtClean="0"/>
              <a:t> a </a:t>
            </a:r>
            <a:r>
              <a:rPr lang="en-GB" sz="2400" dirty="0" err="1" smtClean="0"/>
              <a:t>curwch</a:t>
            </a:r>
            <a:r>
              <a:rPr lang="en-GB" sz="2400" dirty="0" smtClean="0"/>
              <a:t> </a:t>
            </a:r>
            <a:r>
              <a:rPr lang="en-GB" sz="2400" dirty="0" err="1" smtClean="0"/>
              <a:t>gyda’r</a:t>
            </a:r>
            <a:r>
              <a:rPr lang="en-GB" sz="2400" dirty="0" smtClean="0"/>
              <a:t> rhythm.</a:t>
            </a:r>
          </a:p>
          <a:p>
            <a:r>
              <a:rPr lang="en-GB" sz="2400" b="1" dirty="0" err="1" smtClean="0"/>
              <a:t>Celf</a:t>
            </a:r>
            <a:r>
              <a:rPr lang="en-GB" sz="2400" b="1" dirty="0" smtClean="0"/>
              <a:t> </a:t>
            </a:r>
            <a:r>
              <a:rPr lang="en-GB" sz="2400" dirty="0" smtClean="0"/>
              <a:t>– </a:t>
            </a:r>
            <a:r>
              <a:rPr lang="en-GB" sz="2400" dirty="0" err="1" smtClean="0"/>
              <a:t>Darllenwch</a:t>
            </a:r>
            <a:r>
              <a:rPr lang="en-GB" sz="2400" dirty="0" smtClean="0"/>
              <a:t> y </a:t>
            </a:r>
            <a:r>
              <a:rPr lang="en-GB" sz="2400" dirty="0" err="1" smtClean="0"/>
              <a:t>wybodaeth</a:t>
            </a:r>
            <a:r>
              <a:rPr lang="en-GB" sz="2400" dirty="0" smtClean="0"/>
              <a:t> </a:t>
            </a:r>
            <a:r>
              <a:rPr lang="en-GB" sz="2400" dirty="0" err="1" smtClean="0"/>
              <a:t>cyn</a:t>
            </a:r>
            <a:r>
              <a:rPr lang="en-GB" sz="2400" dirty="0" smtClean="0"/>
              <a:t> </a:t>
            </a:r>
            <a:r>
              <a:rPr lang="en-GB" sz="2400" dirty="0" err="1" smtClean="0"/>
              <a:t>cynllunio</a:t>
            </a:r>
            <a:r>
              <a:rPr lang="en-GB" sz="2400" dirty="0" smtClean="0"/>
              <a:t> </a:t>
            </a:r>
            <a:r>
              <a:rPr lang="en-GB" sz="2400" dirty="0" err="1" smtClean="0"/>
              <a:t>mwgwd</a:t>
            </a:r>
            <a:r>
              <a:rPr lang="en-GB" sz="2400" dirty="0" smtClean="0"/>
              <a:t>.</a:t>
            </a:r>
          </a:p>
          <a:p>
            <a:r>
              <a:rPr lang="en-GB" sz="2400" b="1" dirty="0" err="1" smtClean="0"/>
              <a:t>Symud</a:t>
            </a:r>
            <a:r>
              <a:rPr lang="en-GB" sz="2400" dirty="0" smtClean="0"/>
              <a:t> – </a:t>
            </a:r>
            <a:r>
              <a:rPr lang="en-GB" sz="2400" dirty="0" err="1" smtClean="0"/>
              <a:t>mewn</a:t>
            </a:r>
            <a:r>
              <a:rPr lang="en-GB" sz="2400" dirty="0" smtClean="0"/>
              <a:t> </a:t>
            </a:r>
            <a:r>
              <a:rPr lang="en-GB" sz="2400" dirty="0" err="1" smtClean="0"/>
              <a:t>grwpiau</a:t>
            </a:r>
            <a:r>
              <a:rPr lang="en-GB" sz="2400" dirty="0" smtClean="0"/>
              <a:t> – (</a:t>
            </a:r>
            <a:r>
              <a:rPr lang="en-GB" sz="2400" dirty="0" err="1" smtClean="0"/>
              <a:t>gwnewch</a:t>
            </a:r>
            <a:r>
              <a:rPr lang="en-GB" sz="2400" dirty="0" smtClean="0"/>
              <a:t> </a:t>
            </a:r>
            <a:r>
              <a:rPr lang="en-GB" sz="2400" dirty="0" err="1" smtClean="0"/>
              <a:t>batrwm</a:t>
            </a:r>
            <a:r>
              <a:rPr lang="en-GB" sz="2400" dirty="0" smtClean="0"/>
              <a:t> </a:t>
            </a:r>
            <a:r>
              <a:rPr lang="en-GB" sz="2400" dirty="0" err="1"/>
              <a:t>i</a:t>
            </a:r>
            <a:r>
              <a:rPr lang="en-GB" sz="2400" dirty="0" err="1" smtClean="0"/>
              <a:t>’w</a:t>
            </a:r>
            <a:r>
              <a:rPr lang="en-GB" sz="2400" dirty="0" smtClean="0"/>
              <a:t> </a:t>
            </a:r>
            <a:r>
              <a:rPr lang="en-GB" sz="2400" dirty="0" err="1" smtClean="0"/>
              <a:t>fwynhau</a:t>
            </a:r>
            <a:r>
              <a:rPr lang="en-GB" sz="2400" dirty="0" smtClean="0"/>
              <a:t> </a:t>
            </a:r>
            <a:r>
              <a:rPr lang="en-GB" sz="2400" dirty="0" err="1" smtClean="0"/>
              <a:t>gyda’ch</a:t>
            </a:r>
            <a:r>
              <a:rPr lang="en-GB" sz="2400" dirty="0" smtClean="0"/>
              <a:t> </a:t>
            </a:r>
            <a:r>
              <a:rPr lang="en-GB" sz="2400" dirty="0" err="1" smtClean="0"/>
              <a:t>gilydd</a:t>
            </a:r>
            <a:r>
              <a:rPr lang="en-GB" sz="2400" dirty="0" smtClean="0"/>
              <a:t>).  </a:t>
            </a:r>
            <a:r>
              <a:rPr lang="en-GB" sz="2400" dirty="0" err="1" smtClean="0"/>
              <a:t>Allwch</a:t>
            </a:r>
            <a:r>
              <a:rPr lang="en-GB" sz="2400" dirty="0" smtClean="0"/>
              <a:t> chi </a:t>
            </a:r>
            <a:r>
              <a:rPr lang="en-GB" sz="2400" dirty="0" err="1" smtClean="0"/>
              <a:t>recordio’ch</a:t>
            </a:r>
            <a:r>
              <a:rPr lang="en-GB" sz="2400" dirty="0" smtClean="0"/>
              <a:t> </a:t>
            </a:r>
            <a:r>
              <a:rPr lang="en-GB" sz="2400" dirty="0" err="1" smtClean="0"/>
              <a:t>sgrîn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rannu</a:t>
            </a:r>
            <a:r>
              <a:rPr lang="en-GB" sz="2400" dirty="0" smtClean="0"/>
              <a:t>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906166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7492"/>
            <a:ext cx="8229600" cy="588935"/>
          </a:xfrm>
        </p:spPr>
        <p:txBody>
          <a:bodyPr>
            <a:normAutofit/>
          </a:bodyPr>
          <a:lstStyle/>
          <a:p>
            <a:r>
              <a:rPr lang="en-GB" sz="3200" dirty="0" smtClean="0"/>
              <a:t>South Sea Islands                / Lesotho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732" y="1208869"/>
            <a:ext cx="4572000" cy="5649131"/>
          </a:xfrm>
        </p:spPr>
        <p:txBody>
          <a:bodyPr>
            <a:normAutofit fontScale="92500" lnSpcReduction="20000"/>
          </a:bodyPr>
          <a:lstStyle/>
          <a:p>
            <a:r>
              <a:rPr lang="en-GB" sz="3000" dirty="0" smtClean="0"/>
              <a:t>Let’s visit the </a:t>
            </a:r>
            <a:r>
              <a:rPr lang="en-GB" sz="3000" b="1" dirty="0" smtClean="0"/>
              <a:t>South Sea Islands</a:t>
            </a:r>
            <a:r>
              <a:rPr lang="en-GB" sz="3000" dirty="0" smtClean="0"/>
              <a:t> (look at the pictures</a:t>
            </a:r>
            <a:endParaRPr lang="en-GB" sz="3000" dirty="0"/>
          </a:p>
          <a:p>
            <a:r>
              <a:rPr lang="en-GB" sz="3000" dirty="0" smtClean="0"/>
              <a:t>Listen to the</a:t>
            </a:r>
            <a:r>
              <a:rPr lang="en-GB" sz="3000" b="1" dirty="0" smtClean="0"/>
              <a:t> music- </a:t>
            </a:r>
            <a:r>
              <a:rPr lang="en-GB" sz="3000" dirty="0" smtClean="0"/>
              <a:t>‘</a:t>
            </a:r>
            <a:r>
              <a:rPr lang="en-GB" sz="3000" b="1" dirty="0" err="1" smtClean="0"/>
              <a:t>Orithya</a:t>
            </a:r>
            <a:r>
              <a:rPr lang="en-GB" sz="3000" b="1" dirty="0" smtClean="0"/>
              <a:t> by moonlight</a:t>
            </a:r>
            <a:r>
              <a:rPr lang="en-GB" sz="3000" dirty="0" smtClean="0"/>
              <a:t>’ – play along on the online keyboard using a major pentatonic </a:t>
            </a:r>
            <a:r>
              <a:rPr lang="en-GB" sz="3000" dirty="0"/>
              <a:t>s</a:t>
            </a:r>
            <a:r>
              <a:rPr lang="en-GB" sz="3000" dirty="0" smtClean="0"/>
              <a:t>cale (C,D,E,G,A). </a:t>
            </a:r>
          </a:p>
          <a:p>
            <a:r>
              <a:rPr lang="en-GB" sz="3000" b="1" dirty="0"/>
              <a:t>Art </a:t>
            </a:r>
            <a:r>
              <a:rPr lang="en-GB" sz="3000" dirty="0"/>
              <a:t>-  Make a  </a:t>
            </a:r>
            <a:r>
              <a:rPr lang="en-GB" sz="3000" dirty="0" err="1"/>
              <a:t>Whariki</a:t>
            </a:r>
            <a:r>
              <a:rPr lang="en-GB" sz="3000" dirty="0"/>
              <a:t> weave </a:t>
            </a:r>
            <a:r>
              <a:rPr lang="en-GB" sz="3000" dirty="0" smtClean="0"/>
              <a:t>using </a:t>
            </a:r>
            <a:r>
              <a:rPr lang="en-GB" sz="3000" dirty="0"/>
              <a:t>strips of coloured paper from a magazine. </a:t>
            </a:r>
            <a:endParaRPr lang="en-GB" sz="3000" dirty="0" smtClean="0"/>
          </a:p>
          <a:p>
            <a:r>
              <a:rPr lang="en-GB" sz="3000" b="1" dirty="0" smtClean="0"/>
              <a:t>Movement</a:t>
            </a:r>
            <a:r>
              <a:rPr lang="en-GB" sz="3000" dirty="0" smtClean="0"/>
              <a:t> -  Use the kite-card and make up a pattern of movements.  </a:t>
            </a:r>
            <a:endParaRPr lang="en-GB" sz="30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49799" y="1366354"/>
            <a:ext cx="4154837" cy="571887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Let’s visit </a:t>
            </a:r>
            <a:r>
              <a:rPr lang="en-GB" b="1" dirty="0" smtClean="0"/>
              <a:t>Lesotho</a:t>
            </a:r>
            <a:r>
              <a:rPr lang="en-GB" dirty="0" smtClean="0"/>
              <a:t> (look at the pictures). </a:t>
            </a:r>
          </a:p>
          <a:p>
            <a:r>
              <a:rPr lang="en-GB" dirty="0" smtClean="0"/>
              <a:t>Listen to the </a:t>
            </a:r>
            <a:r>
              <a:rPr lang="en-GB" b="1" dirty="0" smtClean="0"/>
              <a:t>music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	‘</a:t>
            </a:r>
            <a:r>
              <a:rPr lang="en-GB" b="1" dirty="0" smtClean="0"/>
              <a:t>Beat the drum</a:t>
            </a:r>
            <a:r>
              <a:rPr lang="en-GB" dirty="0" smtClean="0"/>
              <a:t>’ – find            	something to play and  	beat/tap along</a:t>
            </a:r>
          </a:p>
          <a:p>
            <a:pPr marL="0" indent="0">
              <a:buNone/>
            </a:pPr>
            <a:endParaRPr lang="en-GB" sz="1600" dirty="0" smtClean="0"/>
          </a:p>
          <a:p>
            <a:r>
              <a:rPr lang="en-GB" b="1" dirty="0" smtClean="0"/>
              <a:t>Art </a:t>
            </a:r>
            <a:r>
              <a:rPr lang="en-GB" dirty="0" smtClean="0"/>
              <a:t>– read the information,  then design a mask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b="1" dirty="0" smtClean="0"/>
              <a:t>Movement</a:t>
            </a:r>
            <a:r>
              <a:rPr lang="en-GB" dirty="0" smtClean="0"/>
              <a:t> in groups </a:t>
            </a:r>
            <a:r>
              <a:rPr lang="en-GB" sz="2600" dirty="0" smtClean="0"/>
              <a:t>-  (make a pattern or phrase to enjoy together on Teams).  Can you record the screen and share?</a:t>
            </a:r>
          </a:p>
          <a:p>
            <a:endParaRPr lang="en-GB" sz="2600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79035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1762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Adborth</a:t>
            </a:r>
            <a:r>
              <a:rPr lang="en-GB" dirty="0" smtClean="0"/>
              <a:t> / feedback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39400"/>
            <a:ext cx="4038600" cy="4525963"/>
          </a:xfrm>
        </p:spPr>
        <p:txBody>
          <a:bodyPr>
            <a:normAutofit/>
          </a:bodyPr>
          <a:lstStyle/>
          <a:p>
            <a:r>
              <a:rPr lang="en-GB" dirty="0" err="1" smtClean="0"/>
              <a:t>Rhannu</a:t>
            </a:r>
            <a:r>
              <a:rPr lang="en-GB" dirty="0" smtClean="0"/>
              <a:t> </a:t>
            </a:r>
            <a:r>
              <a:rPr lang="en-GB" dirty="0" err="1" smtClean="0"/>
              <a:t>profiadau</a:t>
            </a:r>
            <a:r>
              <a:rPr lang="en-GB" dirty="0" smtClean="0"/>
              <a:t>, </a:t>
            </a:r>
            <a:r>
              <a:rPr lang="en-GB" dirty="0" err="1" smtClean="0"/>
              <a:t>meddyliau</a:t>
            </a:r>
            <a:r>
              <a:rPr lang="en-GB" dirty="0" smtClean="0"/>
              <a:t>, </a:t>
            </a:r>
            <a:r>
              <a:rPr lang="en-GB" dirty="0" err="1" smtClean="0"/>
              <a:t>syniadau</a:t>
            </a:r>
            <a:r>
              <a:rPr lang="en-GB" dirty="0" smtClean="0"/>
              <a:t> a </a:t>
            </a:r>
            <a:r>
              <a:rPr lang="en-GB" dirty="0" err="1" smtClean="0"/>
              <a:t>theimladau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err="1" smtClean="0"/>
              <a:t>Cysylltiadau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draws y </a:t>
            </a:r>
            <a:r>
              <a:rPr lang="en-GB" dirty="0" err="1" smtClean="0"/>
              <a:t>cwricwlwm</a:t>
            </a:r>
            <a:r>
              <a:rPr lang="en-GB" dirty="0" smtClean="0"/>
              <a:t>?</a:t>
            </a:r>
            <a:endParaRPr lang="en-GB" dirty="0"/>
          </a:p>
          <a:p>
            <a:r>
              <a:rPr lang="en-GB" dirty="0" smtClean="0"/>
              <a:t>Beth am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egwyddorion</a:t>
            </a:r>
            <a:r>
              <a:rPr lang="en-GB" dirty="0" smtClean="0"/>
              <a:t> </a:t>
            </a:r>
            <a:r>
              <a:rPr lang="en-GB" dirty="0" err="1" smtClean="0"/>
              <a:t>pedagogaidd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r>
              <a:rPr lang="en-GB" dirty="0" smtClean="0"/>
              <a:t>?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1089001"/>
            <a:ext cx="4038600" cy="3475800"/>
          </a:xfrm>
        </p:spPr>
        <p:txBody>
          <a:bodyPr>
            <a:normAutofit/>
          </a:bodyPr>
          <a:lstStyle/>
          <a:p>
            <a:r>
              <a:rPr lang="en-GB" dirty="0" smtClean="0"/>
              <a:t>Share the experiences, thoughts, ideas, feelings.</a:t>
            </a:r>
            <a:endParaRPr lang="en-GB" dirty="0"/>
          </a:p>
          <a:p>
            <a:r>
              <a:rPr lang="en-GB" dirty="0" smtClean="0"/>
              <a:t>Links across the curriculum?</a:t>
            </a:r>
            <a:endParaRPr lang="en-GB" dirty="0"/>
          </a:p>
          <a:p>
            <a:r>
              <a:rPr lang="en-GB" dirty="0" smtClean="0"/>
              <a:t>What of the other pedagogical principles?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8110" y="4564801"/>
            <a:ext cx="4008690" cy="213922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4826385"/>
            <a:ext cx="1562862" cy="198395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6542" y="4787999"/>
            <a:ext cx="1838931" cy="1965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70659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79200"/>
          </a:xfrm>
        </p:spPr>
        <p:txBody>
          <a:bodyPr>
            <a:normAutofit/>
          </a:bodyPr>
          <a:lstStyle/>
          <a:p>
            <a:r>
              <a:rPr lang="en-GB" dirty="0" err="1" smtClean="0"/>
              <a:t>Ymarferol</a:t>
            </a:r>
            <a:r>
              <a:rPr lang="en-GB" dirty="0" smtClean="0"/>
              <a:t> 2 / Practical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9600" y="979200"/>
            <a:ext cx="403860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 err="1" smtClean="0"/>
              <a:t>Paentiad</a:t>
            </a:r>
            <a:r>
              <a:rPr lang="en-GB" dirty="0" smtClean="0"/>
              <a:t> – Rhiannon Roberts – </a:t>
            </a:r>
            <a:r>
              <a:rPr lang="en-GB" dirty="0" err="1" smtClean="0"/>
              <a:t>Machlud</a:t>
            </a:r>
            <a:endParaRPr lang="en-GB" dirty="0" smtClean="0"/>
          </a:p>
          <a:p>
            <a:r>
              <a:rPr lang="en-GB" b="1" dirty="0" err="1" smtClean="0"/>
              <a:t>Barddoniaeth</a:t>
            </a:r>
            <a:r>
              <a:rPr lang="en-GB" dirty="0" smtClean="0"/>
              <a:t> – Can y </a:t>
            </a:r>
            <a:r>
              <a:rPr lang="en-GB" dirty="0" err="1" smtClean="0"/>
              <a:t>tren</a:t>
            </a:r>
            <a:endParaRPr lang="en-GB" dirty="0" smtClean="0"/>
          </a:p>
          <a:p>
            <a:r>
              <a:rPr lang="en-GB" b="1" dirty="0" err="1" smtClean="0"/>
              <a:t>Stori</a:t>
            </a:r>
            <a:r>
              <a:rPr lang="en-GB" dirty="0" smtClean="0"/>
              <a:t> – Pili </a:t>
            </a:r>
            <a:r>
              <a:rPr lang="en-GB" dirty="0" err="1" smtClean="0"/>
              <a:t>palas</a:t>
            </a:r>
            <a:r>
              <a:rPr lang="en-GB" dirty="0" smtClean="0"/>
              <a:t> o ‘dawns </a:t>
            </a:r>
            <a:r>
              <a:rPr lang="en-GB" dirty="0" err="1" smtClean="0"/>
              <a:t>chreu</a:t>
            </a:r>
            <a:r>
              <a:rPr lang="en-GB" dirty="0" smtClean="0"/>
              <a:t>.’</a:t>
            </a:r>
            <a:endParaRPr lang="en-GB" dirty="0"/>
          </a:p>
          <a:p>
            <a:pPr marL="0" indent="0">
              <a:buNone/>
            </a:pP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grwpiau</a:t>
            </a:r>
            <a:r>
              <a:rPr lang="en-GB" dirty="0" smtClean="0"/>
              <a:t> – </a:t>
            </a:r>
            <a:r>
              <a:rPr lang="en-GB" dirty="0" err="1" smtClean="0"/>
              <a:t>meddyliwch</a:t>
            </a:r>
            <a:r>
              <a:rPr lang="en-GB" dirty="0" smtClean="0"/>
              <a:t> am </a:t>
            </a:r>
            <a:r>
              <a:rPr lang="en-GB" dirty="0" err="1" smtClean="0"/>
              <a:t>syniadau</a:t>
            </a:r>
            <a:r>
              <a:rPr lang="en-GB" dirty="0" smtClean="0"/>
              <a:t> am </a:t>
            </a:r>
            <a:r>
              <a:rPr lang="en-GB" dirty="0" err="1" smtClean="0"/>
              <a:t>gelf</a:t>
            </a:r>
            <a:r>
              <a:rPr lang="en-GB" dirty="0" smtClean="0"/>
              <a:t>, </a:t>
            </a:r>
            <a:r>
              <a:rPr lang="en-GB" dirty="0" err="1" smtClean="0"/>
              <a:t>cerdd</a:t>
            </a:r>
            <a:r>
              <a:rPr lang="en-GB" dirty="0" smtClean="0"/>
              <a:t> a </a:t>
            </a:r>
            <a:r>
              <a:rPr lang="en-GB" dirty="0" err="1" smtClean="0"/>
              <a:t>symud</a:t>
            </a:r>
            <a:r>
              <a:rPr lang="en-GB" dirty="0"/>
              <a:t> </a:t>
            </a:r>
            <a:r>
              <a:rPr lang="en-GB" dirty="0" smtClean="0"/>
              <a:t>– </a:t>
            </a:r>
            <a:r>
              <a:rPr lang="en-GB" dirty="0" err="1" smtClean="0"/>
              <a:t>efallai</a:t>
            </a:r>
            <a:r>
              <a:rPr lang="en-GB" dirty="0" smtClean="0"/>
              <a:t> </a:t>
            </a:r>
            <a:r>
              <a:rPr lang="en-GB" dirty="0" err="1" smtClean="0"/>
              <a:t>elfen</a:t>
            </a:r>
            <a:r>
              <a:rPr lang="en-GB" dirty="0" smtClean="0"/>
              <a:t> o </a:t>
            </a:r>
            <a:r>
              <a:rPr lang="en-GB" dirty="0" err="1" smtClean="0"/>
              <a:t>ddyfeisio</a:t>
            </a:r>
            <a:r>
              <a:rPr lang="en-GB" dirty="0" smtClean="0"/>
              <a:t>?  </a:t>
            </a:r>
            <a:r>
              <a:rPr lang="en-GB" dirty="0" err="1" smtClean="0"/>
              <a:t>Eto</a:t>
            </a:r>
            <a:r>
              <a:rPr lang="en-GB" dirty="0" smtClean="0"/>
              <a:t> </a:t>
            </a:r>
            <a:r>
              <a:rPr lang="en-GB" dirty="0" err="1" smtClean="0"/>
              <a:t>nodwch</a:t>
            </a:r>
            <a:r>
              <a:rPr lang="en-GB" dirty="0" smtClean="0"/>
              <a:t> </a:t>
            </a:r>
            <a:r>
              <a:rPr lang="en-GB" dirty="0" err="1" smtClean="0"/>
              <a:t>gysylltiadau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draws y </a:t>
            </a:r>
            <a:r>
              <a:rPr lang="en-GB" dirty="0" err="1" smtClean="0"/>
              <a:t>cwricwlwm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79200"/>
            <a:ext cx="4038600" cy="40752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 smtClean="0"/>
              <a:t>Painting </a:t>
            </a:r>
            <a:r>
              <a:rPr lang="en-GB" dirty="0" smtClean="0"/>
              <a:t> - Rhiannon </a:t>
            </a:r>
            <a:r>
              <a:rPr lang="en-GB" dirty="0"/>
              <a:t>Roberts –  </a:t>
            </a:r>
            <a:r>
              <a:rPr lang="en-GB" dirty="0" smtClean="0"/>
              <a:t>Sunset</a:t>
            </a:r>
          </a:p>
          <a:p>
            <a:pPr marL="0" indent="0">
              <a:buNone/>
            </a:pPr>
            <a:r>
              <a:rPr lang="en-GB" b="1" dirty="0" smtClean="0"/>
              <a:t>Poem</a:t>
            </a:r>
            <a:r>
              <a:rPr lang="en-GB" dirty="0" smtClean="0"/>
              <a:t>  - Can y </a:t>
            </a:r>
            <a:r>
              <a:rPr lang="en-GB" dirty="0" err="1" smtClean="0"/>
              <a:t>tren</a:t>
            </a:r>
            <a:r>
              <a:rPr lang="en-GB" dirty="0" smtClean="0"/>
              <a:t> / Train Song</a:t>
            </a:r>
            <a:endParaRPr lang="en-GB" dirty="0"/>
          </a:p>
          <a:p>
            <a:pPr marL="0" indent="0">
              <a:buNone/>
            </a:pPr>
            <a:r>
              <a:rPr lang="en-GB" b="1" dirty="0" smtClean="0"/>
              <a:t>Story</a:t>
            </a:r>
            <a:r>
              <a:rPr lang="en-GB" dirty="0" smtClean="0"/>
              <a:t> -  Pili </a:t>
            </a:r>
            <a:r>
              <a:rPr lang="en-GB" dirty="0" err="1" smtClean="0"/>
              <a:t>palas</a:t>
            </a:r>
            <a:r>
              <a:rPr lang="en-GB" dirty="0" smtClean="0"/>
              <a:t> / Butterflies (dawns a </a:t>
            </a:r>
            <a:r>
              <a:rPr lang="en-GB" dirty="0" err="1" smtClean="0"/>
              <a:t>chreu</a:t>
            </a:r>
            <a:r>
              <a:rPr lang="en-GB" dirty="0" smtClean="0"/>
              <a:t>).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In groups – think of music, art and movement ideas -  and maybe an invention element for each?  Again note cross-curricular links.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 smtClean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548642" y="4600554"/>
            <a:ext cx="1957906" cy="231840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885" y="5123280"/>
            <a:ext cx="2633716" cy="164877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8489" y="4803888"/>
            <a:ext cx="1678312" cy="1968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6272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9545" y="21057"/>
            <a:ext cx="9243089" cy="6858000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70828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4536" y="-39218"/>
            <a:ext cx="5842528" cy="6897218"/>
          </a:xfrm>
        </p:spPr>
      </p:pic>
    </p:spTree>
    <p:extLst>
      <p:ext uri="{BB962C8B-B14F-4D97-AF65-F5344CB8AC3E}">
        <p14:creationId xmlns:p14="http://schemas.microsoft.com/office/powerpoint/2010/main" val="12376034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49" y="108979"/>
            <a:ext cx="8931252" cy="6609536"/>
          </a:xfrm>
        </p:spPr>
      </p:pic>
    </p:spTree>
    <p:extLst>
      <p:ext uri="{BB962C8B-B14F-4D97-AF65-F5344CB8AC3E}">
        <p14:creationId xmlns:p14="http://schemas.microsoft.com/office/powerpoint/2010/main" val="15257188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7362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000" y="407782"/>
            <a:ext cx="8864680" cy="6331418"/>
          </a:xfrm>
        </p:spPr>
      </p:pic>
    </p:spTree>
    <p:extLst>
      <p:ext uri="{BB962C8B-B14F-4D97-AF65-F5344CB8AC3E}">
        <p14:creationId xmlns:p14="http://schemas.microsoft.com/office/powerpoint/2010/main" val="21126925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2890</TotalTime>
  <Words>600</Words>
  <Application>Microsoft Office PowerPoint</Application>
  <PresentationFormat>On-screen Show (4:3)</PresentationFormat>
  <Paragraphs>77</Paragraphs>
  <Slides>17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PowerPoint Presentation</vt:lpstr>
      <vt:lpstr>Celfyddydau Mynegiannol 2 / Expressive Arts 2</vt:lpstr>
      <vt:lpstr>Deilliannau / Outcomes</vt:lpstr>
      <vt:lpstr>PowerPoint Presentation</vt:lpstr>
      <vt:lpstr>PowerPoint Presentation</vt:lpstr>
      <vt:lpstr>PowerPoint Presentation</vt:lpstr>
      <vt:lpstr>PowerPoint Presentation</vt:lpstr>
      <vt:lpstr>Egwyddorion / Principles</vt:lpstr>
      <vt:lpstr>PowerPoint Presentation</vt:lpstr>
      <vt:lpstr>Ynysoedd Moroedd y de / Lesotho</vt:lpstr>
      <vt:lpstr>South Sea Islands                / Lesotho</vt:lpstr>
      <vt:lpstr>Adborth / feedback</vt:lpstr>
      <vt:lpstr>Ymarferol 2 / Practical 2</vt:lpstr>
      <vt:lpstr>PowerPoint Presentation</vt:lpstr>
      <vt:lpstr>PowerPoint Presentation</vt:lpstr>
      <vt:lpstr>PowerPoint Presentation</vt:lpstr>
      <vt:lpstr>PowerPoint Presentation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Iwan Ellis-Williams</cp:lastModifiedBy>
  <cp:revision>221</cp:revision>
  <cp:lastPrinted>2017-08-03T13:56:24Z</cp:lastPrinted>
  <dcterms:created xsi:type="dcterms:W3CDTF">2018-05-24T13:58:06Z</dcterms:created>
  <dcterms:modified xsi:type="dcterms:W3CDTF">2021-03-01T09:51:11Z</dcterms:modified>
</cp:coreProperties>
</file>