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Lst>
  <p:handoutMasterIdLst>
    <p:handoutMasterId r:id="rId28"/>
  </p:handoutMasterIdLst>
  <p:sldIdLst>
    <p:sldId id="281" r:id="rId2"/>
    <p:sldId id="273" r:id="rId3"/>
    <p:sldId id="270" r:id="rId4"/>
    <p:sldId id="258" r:id="rId5"/>
    <p:sldId id="259" r:id="rId6"/>
    <p:sldId id="279" r:id="rId7"/>
    <p:sldId id="280" r:id="rId8"/>
    <p:sldId id="274" r:id="rId9"/>
    <p:sldId id="260" r:id="rId10"/>
    <p:sldId id="262" r:id="rId11"/>
    <p:sldId id="261" r:id="rId12"/>
    <p:sldId id="275" r:id="rId13"/>
    <p:sldId id="277" r:id="rId14"/>
    <p:sldId id="276" r:id="rId15"/>
    <p:sldId id="264" r:id="rId16"/>
    <p:sldId id="265" r:id="rId17"/>
    <p:sldId id="266" r:id="rId18"/>
    <p:sldId id="278" r:id="rId19"/>
    <p:sldId id="282" r:id="rId20"/>
    <p:sldId id="284" r:id="rId21"/>
    <p:sldId id="289" r:id="rId22"/>
    <p:sldId id="283" r:id="rId23"/>
    <p:sldId id="287" r:id="rId24"/>
    <p:sldId id="286" r:id="rId25"/>
    <p:sldId id="269" r:id="rId26"/>
    <p:sldId id="288" r:id="rId27"/>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32"/>
  </p:normalViewPr>
  <p:slideViewPr>
    <p:cSldViewPr>
      <p:cViewPr varScale="1">
        <p:scale>
          <a:sx n="106" d="100"/>
          <a:sy n="106" d="100"/>
        </p:scale>
        <p:origin x="1800"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p:cNvSpPr>
            <a:spLocks noGrp="1" noChangeArrowheads="1"/>
          </p:cNvSpPr>
          <p:nvPr>
            <p:ph type="hdr" sz="quarter"/>
          </p:nvPr>
        </p:nvSpPr>
        <p:spPr bwMode="auto">
          <a:xfrm>
            <a:off x="0" y="0"/>
            <a:ext cx="2946400" cy="4953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16387" name="Rectangle 3"/>
          <p:cNvSpPr>
            <a:spLocks noGrp="1" noChangeArrowheads="1"/>
          </p:cNvSpPr>
          <p:nvPr>
            <p:ph type="dt" sz="quarter" idx="1"/>
          </p:nvPr>
        </p:nvSpPr>
        <p:spPr bwMode="auto">
          <a:xfrm>
            <a:off x="3849688" y="0"/>
            <a:ext cx="2946400" cy="4953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GB"/>
          </a:p>
        </p:txBody>
      </p:sp>
      <p:sp>
        <p:nvSpPr>
          <p:cNvPr id="16388" name="Rectangle 4"/>
          <p:cNvSpPr>
            <a:spLocks noGrp="1" noChangeArrowheads="1"/>
          </p:cNvSpPr>
          <p:nvPr>
            <p:ph type="ftr" sz="quarter" idx="2"/>
          </p:nvPr>
        </p:nvSpPr>
        <p:spPr bwMode="auto">
          <a:xfrm>
            <a:off x="0" y="9429750"/>
            <a:ext cx="2946400" cy="4953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16389" name="Rectangle 5"/>
          <p:cNvSpPr>
            <a:spLocks noGrp="1" noChangeArrowheads="1"/>
          </p:cNvSpPr>
          <p:nvPr>
            <p:ph type="sldNum" sz="quarter" idx="3"/>
          </p:nvPr>
        </p:nvSpPr>
        <p:spPr bwMode="auto">
          <a:xfrm>
            <a:off x="3849688" y="9429750"/>
            <a:ext cx="2946400" cy="4953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FC5A7840-80B5-46DA-8183-B287D174E398}"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4" name="Date Placeholder 29"/>
          <p:cNvSpPr>
            <a:spLocks noGrp="1"/>
          </p:cNvSpPr>
          <p:nvPr>
            <p:ph type="dt" sz="half" idx="10"/>
          </p:nvPr>
        </p:nvSpPr>
        <p:spPr/>
        <p:txBody>
          <a:bodyPr/>
          <a:lstStyle>
            <a:lvl1pPr>
              <a:defRPr/>
            </a:lvl1pPr>
          </a:lstStyle>
          <a:p>
            <a:pPr>
              <a:defRPr/>
            </a:pPr>
            <a:endParaRPr lang="en-GB"/>
          </a:p>
        </p:txBody>
      </p:sp>
      <p:sp>
        <p:nvSpPr>
          <p:cNvPr id="5" name="Footer Placeholder 18"/>
          <p:cNvSpPr>
            <a:spLocks noGrp="1"/>
          </p:cNvSpPr>
          <p:nvPr>
            <p:ph type="ftr" sz="quarter" idx="11"/>
          </p:nvPr>
        </p:nvSpPr>
        <p:spPr/>
        <p:txBody>
          <a:bodyPr/>
          <a:lstStyle>
            <a:lvl1pPr>
              <a:defRPr/>
            </a:lvl1pPr>
          </a:lstStyle>
          <a:p>
            <a:pPr>
              <a:defRPr/>
            </a:pPr>
            <a:endParaRPr lang="en-GB"/>
          </a:p>
        </p:txBody>
      </p:sp>
      <p:sp>
        <p:nvSpPr>
          <p:cNvPr id="6" name="Slide Number Placeholder 26"/>
          <p:cNvSpPr>
            <a:spLocks noGrp="1"/>
          </p:cNvSpPr>
          <p:nvPr>
            <p:ph type="sldNum" sz="quarter" idx="12"/>
          </p:nvPr>
        </p:nvSpPr>
        <p:spPr/>
        <p:txBody>
          <a:bodyPr/>
          <a:lstStyle>
            <a:lvl1pPr>
              <a:defRPr>
                <a:solidFill>
                  <a:srgbClr val="D1EAEE"/>
                </a:solidFill>
              </a:defRPr>
            </a:lvl1pPr>
          </a:lstStyle>
          <a:p>
            <a:fld id="{B4E9FFB2-8E2F-4C24-8278-49D141112C34}" type="slidenum">
              <a:rPr lang="en-GB" altLang="en-US"/>
              <a:pPr/>
              <a:t>‹#›</a:t>
            </a:fld>
            <a:endParaRPr lang="en-GB" altLang="en-US"/>
          </a:p>
        </p:txBody>
      </p:sp>
    </p:spTree>
    <p:extLst>
      <p:ext uri="{BB962C8B-B14F-4D97-AF65-F5344CB8AC3E}">
        <p14:creationId xmlns:p14="http://schemas.microsoft.com/office/powerpoint/2010/main" val="320985870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fld id="{76F39820-D7EC-4357-87F2-FA154255039D}" type="slidenum">
              <a:rPr lang="en-GB" altLang="en-US"/>
              <a:pPr/>
              <a:t>‹#›</a:t>
            </a:fld>
            <a:endParaRPr lang="en-GB" altLang="en-US"/>
          </a:p>
        </p:txBody>
      </p:sp>
    </p:spTree>
    <p:extLst>
      <p:ext uri="{BB962C8B-B14F-4D97-AF65-F5344CB8AC3E}">
        <p14:creationId xmlns:p14="http://schemas.microsoft.com/office/powerpoint/2010/main" val="3630312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D1EAEE"/>
                </a:solidFill>
              </a:defRPr>
            </a:lvl1pPr>
          </a:lstStyle>
          <a:p>
            <a:fld id="{746F2590-F325-4C98-A8C9-9F219EFF6C6B}" type="slidenum">
              <a:rPr lang="en-GB" altLang="en-US"/>
              <a:pPr/>
              <a:t>‹#›</a:t>
            </a:fld>
            <a:endParaRPr lang="en-GB" altLang="en-US"/>
          </a:p>
        </p:txBody>
      </p:sp>
    </p:spTree>
    <p:extLst>
      <p:ext uri="{BB962C8B-B14F-4D97-AF65-F5344CB8AC3E}">
        <p14:creationId xmlns:p14="http://schemas.microsoft.com/office/powerpoint/2010/main" val="180848754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fld id="{925B464E-EE83-49AA-A16B-8238522AE809}" type="slidenum">
              <a:rPr lang="en-GB" altLang="en-US"/>
              <a:pPr/>
              <a:t>‹#›</a:t>
            </a:fld>
            <a:endParaRPr lang="en-GB" altLang="en-US"/>
          </a:p>
        </p:txBody>
      </p:sp>
    </p:spTree>
    <p:extLst>
      <p:ext uri="{BB962C8B-B14F-4D97-AF65-F5344CB8AC3E}">
        <p14:creationId xmlns:p14="http://schemas.microsoft.com/office/powerpoint/2010/main" val="2116493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p:cNvSpPr>
            <a:spLocks noGrp="1"/>
          </p:cNvSpPr>
          <p:nvPr>
            <p:ph type="dt" sz="half" idx="10"/>
          </p:nvPr>
        </p:nvSpPr>
        <p:spPr/>
        <p:txBody>
          <a:bodyPr/>
          <a:lstStyle>
            <a:lvl1pPr>
              <a:defRPr/>
            </a:lvl1pPr>
          </a:lstStyle>
          <a:p>
            <a:pPr>
              <a:defRPr/>
            </a:pPr>
            <a:endParaRPr lang="en-GB"/>
          </a:p>
        </p:txBody>
      </p:sp>
      <p:sp>
        <p:nvSpPr>
          <p:cNvPr id="8" name="Footer Placeholder 21"/>
          <p:cNvSpPr>
            <a:spLocks noGrp="1"/>
          </p:cNvSpPr>
          <p:nvPr>
            <p:ph type="ftr" sz="quarter" idx="11"/>
          </p:nvPr>
        </p:nvSpPr>
        <p:spPr/>
        <p:txBody>
          <a:bodyPr/>
          <a:lstStyle>
            <a:lvl1pPr>
              <a:defRPr/>
            </a:lvl1pPr>
          </a:lstStyle>
          <a:p>
            <a:pPr>
              <a:defRPr/>
            </a:pPr>
            <a:endParaRPr lang="en-GB"/>
          </a:p>
        </p:txBody>
      </p:sp>
      <p:sp>
        <p:nvSpPr>
          <p:cNvPr id="9" name="Slide Number Placeholder 17"/>
          <p:cNvSpPr>
            <a:spLocks noGrp="1"/>
          </p:cNvSpPr>
          <p:nvPr>
            <p:ph type="sldNum" sz="quarter" idx="12"/>
          </p:nvPr>
        </p:nvSpPr>
        <p:spPr/>
        <p:txBody>
          <a:bodyPr/>
          <a:lstStyle>
            <a:lvl1pPr>
              <a:defRPr/>
            </a:lvl1pPr>
          </a:lstStyle>
          <a:p>
            <a:fld id="{2DCD79DB-C31E-45B9-9093-215D799B3A15}" type="slidenum">
              <a:rPr lang="en-GB" altLang="en-US"/>
              <a:pPr/>
              <a:t>‹#›</a:t>
            </a:fld>
            <a:endParaRPr lang="en-GB" altLang="en-US"/>
          </a:p>
        </p:txBody>
      </p:sp>
    </p:spTree>
    <p:extLst>
      <p:ext uri="{BB962C8B-B14F-4D97-AF65-F5344CB8AC3E}">
        <p14:creationId xmlns:p14="http://schemas.microsoft.com/office/powerpoint/2010/main" val="690421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a:t>Click to edit Master title style</a:t>
            </a:r>
          </a:p>
        </p:txBody>
      </p:sp>
      <p:sp>
        <p:nvSpPr>
          <p:cNvPr id="3" name="Date Placeholder 9"/>
          <p:cNvSpPr>
            <a:spLocks noGrp="1"/>
          </p:cNvSpPr>
          <p:nvPr>
            <p:ph type="dt" sz="half" idx="10"/>
          </p:nvPr>
        </p:nvSpPr>
        <p:spPr/>
        <p:txBody>
          <a:bodyPr/>
          <a:lstStyle>
            <a:lvl1pPr>
              <a:defRPr/>
            </a:lvl1pPr>
          </a:lstStyle>
          <a:p>
            <a:pPr>
              <a:defRPr/>
            </a:pPr>
            <a:endParaRPr lang="en-GB"/>
          </a:p>
        </p:txBody>
      </p:sp>
      <p:sp>
        <p:nvSpPr>
          <p:cNvPr id="4" name="Footer Placeholder 21"/>
          <p:cNvSpPr>
            <a:spLocks noGrp="1"/>
          </p:cNvSpPr>
          <p:nvPr>
            <p:ph type="ftr" sz="quarter" idx="11"/>
          </p:nvPr>
        </p:nvSpPr>
        <p:spPr/>
        <p:txBody>
          <a:bodyPr/>
          <a:lstStyle>
            <a:lvl1pPr>
              <a:defRPr/>
            </a:lvl1pPr>
          </a:lstStyle>
          <a:p>
            <a:pPr>
              <a:defRPr/>
            </a:pPr>
            <a:endParaRPr lang="en-GB"/>
          </a:p>
        </p:txBody>
      </p:sp>
      <p:sp>
        <p:nvSpPr>
          <p:cNvPr id="5" name="Slide Number Placeholder 17"/>
          <p:cNvSpPr>
            <a:spLocks noGrp="1"/>
          </p:cNvSpPr>
          <p:nvPr>
            <p:ph type="sldNum" sz="quarter" idx="12"/>
          </p:nvPr>
        </p:nvSpPr>
        <p:spPr/>
        <p:txBody>
          <a:bodyPr/>
          <a:lstStyle>
            <a:lvl1pPr>
              <a:defRPr/>
            </a:lvl1pPr>
          </a:lstStyle>
          <a:p>
            <a:fld id="{FBF0CB2E-D231-462D-82C7-9471FCC9BAED}" type="slidenum">
              <a:rPr lang="en-GB" altLang="en-US"/>
              <a:pPr/>
              <a:t>‹#›</a:t>
            </a:fld>
            <a:endParaRPr lang="en-GB" altLang="en-US"/>
          </a:p>
        </p:txBody>
      </p:sp>
    </p:spTree>
    <p:extLst>
      <p:ext uri="{BB962C8B-B14F-4D97-AF65-F5344CB8AC3E}">
        <p14:creationId xmlns:p14="http://schemas.microsoft.com/office/powerpoint/2010/main" val="1751984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GB"/>
          </a:p>
        </p:txBody>
      </p:sp>
      <p:sp>
        <p:nvSpPr>
          <p:cNvPr id="3" name="Footer Placeholder 21"/>
          <p:cNvSpPr>
            <a:spLocks noGrp="1"/>
          </p:cNvSpPr>
          <p:nvPr>
            <p:ph type="ftr" sz="quarter" idx="11"/>
          </p:nvPr>
        </p:nvSpPr>
        <p:spPr/>
        <p:txBody>
          <a:bodyPr/>
          <a:lstStyle>
            <a:lvl1pPr>
              <a:defRPr/>
            </a:lvl1pPr>
          </a:lstStyle>
          <a:p>
            <a:pPr>
              <a:defRPr/>
            </a:pPr>
            <a:endParaRPr lang="en-GB"/>
          </a:p>
        </p:txBody>
      </p:sp>
      <p:sp>
        <p:nvSpPr>
          <p:cNvPr id="4" name="Slide Number Placeholder 17"/>
          <p:cNvSpPr>
            <a:spLocks noGrp="1"/>
          </p:cNvSpPr>
          <p:nvPr>
            <p:ph type="sldNum" sz="quarter" idx="12"/>
          </p:nvPr>
        </p:nvSpPr>
        <p:spPr/>
        <p:txBody>
          <a:bodyPr/>
          <a:lstStyle>
            <a:lvl1pPr>
              <a:defRPr/>
            </a:lvl1pPr>
          </a:lstStyle>
          <a:p>
            <a:fld id="{03385638-5A29-4D64-A0FA-16E459D761D1}" type="slidenum">
              <a:rPr lang="en-GB" altLang="en-US"/>
              <a:pPr/>
              <a:t>‹#›</a:t>
            </a:fld>
            <a:endParaRPr lang="en-GB" altLang="en-US"/>
          </a:p>
        </p:txBody>
      </p:sp>
    </p:spTree>
    <p:extLst>
      <p:ext uri="{BB962C8B-B14F-4D97-AF65-F5344CB8AC3E}">
        <p14:creationId xmlns:p14="http://schemas.microsoft.com/office/powerpoint/2010/main" val="2823021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fld id="{D7637AB3-3C21-453E-8446-1C700B930C39}" type="slidenum">
              <a:rPr lang="en-GB" altLang="en-US"/>
              <a:pPr/>
              <a:t>‹#›</a:t>
            </a:fld>
            <a:endParaRPr lang="en-GB" altLang="en-US"/>
          </a:p>
        </p:txBody>
      </p:sp>
    </p:spTree>
    <p:extLst>
      <p:ext uri="{BB962C8B-B14F-4D97-AF65-F5344CB8AC3E}">
        <p14:creationId xmlns:p14="http://schemas.microsoft.com/office/powerpoint/2010/main" val="470995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13"/>
          <p:cNvSpPr>
            <a:spLocks noChangeArrowheads="1"/>
          </p:cNvSpPr>
          <p:nvPr/>
        </p:nvSpPr>
        <p:spPr bwMode="auto">
          <a:xfrm rot="420000" flipV="1">
            <a:off x="3165475" y="1108075"/>
            <a:ext cx="5257800" cy="4114800"/>
          </a:xfrm>
          <a:custGeom>
            <a:avLst/>
            <a:gdLst>
              <a:gd name="T0" fmla="*/ 5257800 w 5257800"/>
              <a:gd name="T1" fmla="*/ 2057400 h 4114800"/>
              <a:gd name="T2" fmla="*/ 2628900 w 5257800"/>
              <a:gd name="T3" fmla="*/ 4114800 h 4114800"/>
              <a:gd name="T4" fmla="*/ 0 w 5257800"/>
              <a:gd name="T5" fmla="*/ 2057400 h 4114800"/>
              <a:gd name="T6" fmla="*/ 2628900 w 5257800"/>
              <a:gd name="T7" fmla="*/ 0 h 4114800"/>
              <a:gd name="T8" fmla="*/ 0 60000 65536"/>
              <a:gd name="T9" fmla="*/ 5898240 60000 65536"/>
              <a:gd name="T10" fmla="*/ 11796480 60000 65536"/>
              <a:gd name="T11" fmla="*/ 17694720 60000 65536"/>
              <a:gd name="T12" fmla="*/ 0 w 5257800"/>
              <a:gd name="T13" fmla="*/ 0 h 4114800"/>
              <a:gd name="T14" fmla="*/ 5182785 w 5257800"/>
              <a:gd name="T15" fmla="*/ 4114800 h 4114800"/>
            </a:gdLst>
            <a:ahLst/>
            <a:cxnLst>
              <a:cxn ang="T8">
                <a:pos x="T0" y="T1"/>
              </a:cxn>
              <a:cxn ang="T9">
                <a:pos x="T2" y="T3"/>
              </a:cxn>
              <a:cxn ang="T10">
                <a:pos x="T4" y="T5"/>
              </a:cxn>
              <a:cxn ang="T11">
                <a:pos x="T6" y="T7"/>
              </a:cxn>
            </a:cxnLst>
            <a:rect l="T12" t="T13" r="T14" b="T15"/>
            <a:pathLst>
              <a:path w="5257800" h="4114800">
                <a:moveTo>
                  <a:pt x="0" y="0"/>
                </a:moveTo>
                <a:lnTo>
                  <a:pt x="5107774" y="0"/>
                </a:lnTo>
                <a:lnTo>
                  <a:pt x="5257800" y="150026"/>
                </a:lnTo>
                <a:lnTo>
                  <a:pt x="5257800" y="4114800"/>
                </a:lnTo>
                <a:lnTo>
                  <a:pt x="0" y="4114800"/>
                </a:lnTo>
                <a:lnTo>
                  <a:pt x="0" y="0"/>
                </a:lnTo>
                <a:close/>
              </a:path>
            </a:pathLst>
          </a:custGeom>
          <a:solidFill>
            <a:srgbClr val="FFFFFF"/>
          </a:solidFill>
          <a:ln w="3175" cap="rnd">
            <a:solidFill>
              <a:srgbClr val="C0C0C0"/>
            </a:solidFill>
            <a:miter lim="800000"/>
            <a:headEnd/>
            <a:tailEnd/>
          </a:ln>
          <a:effectLst>
            <a:outerShdw dist="38500" dir="7500041" sx="98500" sy="100079" kx="99984" algn="tl" rotWithShape="0">
              <a:srgbClr val="000000">
                <a:alpha val="25000"/>
              </a:srgbClr>
            </a:outerShdw>
          </a:effectLst>
        </p:spPr>
        <p:txBody>
          <a:bodyPr anchor="ctr"/>
          <a:lstStyle/>
          <a:p>
            <a:endParaRPr lang="en-GB"/>
          </a:p>
        </p:txBody>
      </p:sp>
      <p:sp>
        <p:nvSpPr>
          <p:cNvPr id="6" name="Right Triangle 5"/>
          <p:cNvSpPr>
            <a:spLocks noChangeArrowheads="1"/>
          </p:cNvSpPr>
          <p:nvPr/>
        </p:nvSpPr>
        <p:spPr bwMode="auto">
          <a:xfrm rot="420000" flipV="1">
            <a:off x="8004175" y="5359400"/>
            <a:ext cx="155575" cy="155575"/>
          </a:xfrm>
          <a:prstGeom prst="rtTriangle">
            <a:avLst/>
          </a:prstGeom>
          <a:solidFill>
            <a:srgbClr val="FFFFFF"/>
          </a:solidFill>
          <a:ln w="12700">
            <a:solidFill>
              <a:srgbClr val="FFFFFF"/>
            </a:solidFill>
            <a:bevel/>
            <a:headEnd/>
            <a:tailEnd/>
          </a:ln>
          <a:effectLst>
            <a:outerShdw blurRad="63500" dist="6350" dir="12899787" algn="tl" rotWithShape="0">
              <a:srgbClr val="000000">
                <a:alpha val="46999"/>
              </a:srgbClr>
            </a:outerShdw>
          </a:effectLst>
        </p:spPr>
        <p:txBody>
          <a:bodyPr anchor="ctr"/>
          <a:lstStyle/>
          <a:p>
            <a:pPr algn="ctr">
              <a:defRPr/>
            </a:pPr>
            <a:endParaRPr lang="en-US">
              <a:solidFill>
                <a:schemeClr val="lt1"/>
              </a:solidFill>
              <a:latin typeface="+mn-lt"/>
              <a:ea typeface="+mn-ea"/>
            </a:endParaRPr>
          </a:p>
        </p:txBody>
      </p:sp>
      <p:sp>
        <p:nvSpPr>
          <p:cNvPr id="7" name="Freeform 6"/>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a typeface="+mn-ea"/>
            </a:endParaRPr>
          </a:p>
        </p:txBody>
      </p:sp>
      <p:sp>
        <p:nvSpPr>
          <p:cNvPr id="8" name="Freeform 7"/>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a typeface="+mn-ea"/>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endParaRPr lang="en-GB"/>
          </a:p>
        </p:txBody>
      </p:sp>
      <p:sp>
        <p:nvSpPr>
          <p:cNvPr id="10" name="Footer Placeholder 5"/>
          <p:cNvSpPr>
            <a:spLocks noGrp="1"/>
          </p:cNvSpPr>
          <p:nvPr>
            <p:ph type="ftr" sz="quarter" idx="11"/>
          </p:nvPr>
        </p:nvSpPr>
        <p:spPr/>
        <p:txBody>
          <a:bodyPr/>
          <a:lstStyle>
            <a:lvl1pPr>
              <a:defRPr/>
            </a:lvl1pPr>
          </a:lstStyle>
          <a:p>
            <a:pPr>
              <a:defRPr/>
            </a:pPr>
            <a:endParaRPr lang="en-GB"/>
          </a:p>
        </p:txBody>
      </p:sp>
      <p:sp>
        <p:nvSpPr>
          <p:cNvPr id="11" name="Slide Number Placeholder 6"/>
          <p:cNvSpPr>
            <a:spLocks noGrp="1"/>
          </p:cNvSpPr>
          <p:nvPr>
            <p:ph type="sldNum" sz="quarter" idx="12"/>
          </p:nvPr>
        </p:nvSpPr>
        <p:spPr>
          <a:xfrm>
            <a:off x="8077200" y="6356350"/>
            <a:ext cx="609600" cy="365125"/>
          </a:xfrm>
        </p:spPr>
        <p:txBody>
          <a:bodyPr/>
          <a:lstStyle>
            <a:lvl1pPr>
              <a:defRPr/>
            </a:lvl1pPr>
          </a:lstStyle>
          <a:p>
            <a:fld id="{61435526-F579-42C8-A134-7A1F339444C2}" type="slidenum">
              <a:rPr lang="en-GB" altLang="en-US"/>
              <a:pPr/>
              <a:t>‹#›</a:t>
            </a:fld>
            <a:endParaRPr lang="en-GB" altLang="en-US"/>
          </a:p>
        </p:txBody>
      </p:sp>
    </p:spTree>
    <p:extLst>
      <p:ext uri="{BB962C8B-B14F-4D97-AF65-F5344CB8AC3E}">
        <p14:creationId xmlns:p14="http://schemas.microsoft.com/office/powerpoint/2010/main" val="1645450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fld id="{7358AC4E-F61A-4A83-B32E-B7FE5CAC7FEF}" type="slidenum">
              <a:rPr lang="en-GB" altLang="en-US"/>
              <a:pPr/>
              <a:t>‹#›</a:t>
            </a:fld>
            <a:endParaRPr lang="en-GB" altLang="en-US"/>
          </a:p>
        </p:txBody>
      </p:sp>
    </p:spTree>
    <p:extLst>
      <p:ext uri="{BB962C8B-B14F-4D97-AF65-F5344CB8AC3E}">
        <p14:creationId xmlns:p14="http://schemas.microsoft.com/office/powerpoint/2010/main" val="2323955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fld id="{94792756-9996-4007-9BF3-52BABB58AC59}" type="slidenum">
              <a:rPr lang="en-GB" altLang="en-US"/>
              <a:pPr/>
              <a:t>‹#›</a:t>
            </a:fld>
            <a:endParaRPr lang="en-GB" altLang="en-US"/>
          </a:p>
        </p:txBody>
      </p:sp>
    </p:spTree>
    <p:extLst>
      <p:ext uri="{BB962C8B-B14F-4D97-AF65-F5344CB8AC3E}">
        <p14:creationId xmlns:p14="http://schemas.microsoft.com/office/powerpoint/2010/main" val="215018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a typeface="+mn-ea"/>
            </a:endParaRPr>
          </a:p>
        </p:txBody>
      </p:sp>
      <p:sp>
        <p:nvSpPr>
          <p:cNvPr id="8" name="Freeform 7"/>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a typeface="+mn-ea"/>
            </a:endParaRPr>
          </a:p>
        </p:txBody>
      </p:sp>
      <p:sp>
        <p:nvSpPr>
          <p:cNvPr id="1028" name="Title Placeholder 8"/>
          <p:cNvSpPr>
            <a:spLocks noGrp="1"/>
          </p:cNvSpPr>
          <p:nvPr>
            <p:ph type="title"/>
          </p:nvPr>
        </p:nvSpPr>
        <p:spPr bwMode="auto">
          <a:xfrm>
            <a:off x="457200" y="7048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a:t>Click to edit Master title style</a:t>
            </a:r>
          </a:p>
        </p:txBody>
      </p:sp>
      <p:sp>
        <p:nvSpPr>
          <p:cNvPr id="1029" name="Text Placeholder 29"/>
          <p:cNvSpPr>
            <a:spLocks noGrp="1"/>
          </p:cNvSpPr>
          <p:nvPr>
            <p:ph type="body" idx="1"/>
          </p:nvPr>
        </p:nvSpPr>
        <p:spPr bwMode="auto">
          <a:xfrm>
            <a:off x="457200" y="1935163"/>
            <a:ext cx="82296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charset="0"/>
                <a:ea typeface="+mn-ea"/>
                <a:cs typeface="+mn-cs"/>
              </a:defRPr>
            </a:lvl1pPr>
          </a:lstStyle>
          <a:p>
            <a:pPr>
              <a:defRPr/>
            </a:pPr>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charset="0"/>
                <a:ea typeface="+mn-ea"/>
                <a:cs typeface="+mn-cs"/>
              </a:defRPr>
            </a:lvl1pPr>
          </a:lstStyle>
          <a:p>
            <a:pPr>
              <a:defRPr/>
            </a:pPr>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wrap="square" lIns="0" tIns="0" rIns="0" bIns="0" numCol="1" anchor="b" anchorCtr="0" compatLnSpc="1">
            <a:prstTxWarp prst="textNoShape">
              <a:avLst/>
            </a:prstTxWarp>
          </a:bodyPr>
          <a:lstStyle>
            <a:lvl1pPr algn="r">
              <a:defRPr sz="1200">
                <a:solidFill>
                  <a:srgbClr val="045C75"/>
                </a:solidFill>
              </a:defRPr>
            </a:lvl1pPr>
          </a:lstStyle>
          <a:p>
            <a:fld id="{CD42B569-BD2C-49D8-9CBD-A4ECA9FE412D}" type="slidenum">
              <a:rPr lang="en-GB" altLang="en-US"/>
              <a:pPr/>
              <a:t>‹#›</a:t>
            </a:fld>
            <a:endParaRPr lang="en-GB" altLang="en-US"/>
          </a:p>
        </p:txBody>
      </p:sp>
      <p:grpSp>
        <p:nvGrpSpPr>
          <p:cNvPr id="1033" name="Group 1"/>
          <p:cNvGrpSpPr>
            <a:grpSpLocks/>
          </p:cNvGrpSpPr>
          <p:nvPr/>
        </p:nvGrpSpPr>
        <p:grpSpPr bwMode="auto">
          <a:xfrm>
            <a:off x="-19050" y="203200"/>
            <a:ext cx="91805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a:defRPr/>
              </a:pPr>
              <a:endParaRPr lang="en-US">
                <a:latin typeface="Arial" charset="0"/>
                <a:ea typeface="+mn-ea"/>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a:defRPr/>
              </a:pPr>
              <a:endParaRPr lang="en-US">
                <a:latin typeface="Arial" charset="0"/>
                <a:ea typeface="+mn-ea"/>
              </a:endParaRPr>
            </a:p>
          </p:txBody>
        </p:sp>
      </p:grpSp>
    </p:spTree>
  </p:cSld>
  <p:clrMap bg1="lt1" tx1="dk1" bg2="lt2" tx2="dk2" accent1="accent1" accent2="accent2" accent3="accent3" accent4="accent4" accent5="accent5" accent6="accent6" hlink="hlink" folHlink="folHlink"/>
  <p:sldLayoutIdLst>
    <p:sldLayoutId id="2147483770" r:id="rId1"/>
    <p:sldLayoutId id="2147483762" r:id="rId2"/>
    <p:sldLayoutId id="2147483771" r:id="rId3"/>
    <p:sldLayoutId id="2147483763" r:id="rId4"/>
    <p:sldLayoutId id="2147483764" r:id="rId5"/>
    <p:sldLayoutId id="2147483765" r:id="rId6"/>
    <p:sldLayoutId id="2147483766" r:id="rId7"/>
    <p:sldLayoutId id="2147483767" r:id="rId8"/>
    <p:sldLayoutId id="2147483772" r:id="rId9"/>
    <p:sldLayoutId id="2147483768" r:id="rId10"/>
    <p:sldLayoutId id="2147483769" r:id="rId11"/>
  </p:sldLayoutIdLst>
  <p:txStyles>
    <p:titleStyle>
      <a:lvl1pPr algn="l" rtl="0" eaLnBrk="0" fontAlgn="base" hangingPunct="0">
        <a:spcBef>
          <a:spcPct val="0"/>
        </a:spcBef>
        <a:spcAft>
          <a:spcPct val="0"/>
        </a:spcAft>
        <a:defRPr sz="5000" kern="12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5000">
          <a:solidFill>
            <a:schemeClr val="tx2"/>
          </a:solidFill>
          <a:latin typeface="Calibri" pitchFamily="34" charset="0"/>
          <a:ea typeface="ＭＳ Ｐゴシック" charset="0"/>
          <a:cs typeface="ＭＳ Ｐゴシック" charset="0"/>
        </a:defRPr>
      </a:lvl2pPr>
      <a:lvl3pPr algn="l" rtl="0" eaLnBrk="0" fontAlgn="base" hangingPunct="0">
        <a:spcBef>
          <a:spcPct val="0"/>
        </a:spcBef>
        <a:spcAft>
          <a:spcPct val="0"/>
        </a:spcAft>
        <a:defRPr sz="5000">
          <a:solidFill>
            <a:schemeClr val="tx2"/>
          </a:solidFill>
          <a:latin typeface="Calibri" pitchFamily="34" charset="0"/>
          <a:ea typeface="ＭＳ Ｐゴシック" charset="0"/>
          <a:cs typeface="ＭＳ Ｐゴシック" charset="0"/>
        </a:defRPr>
      </a:lvl3pPr>
      <a:lvl4pPr algn="l" rtl="0" eaLnBrk="0" fontAlgn="base" hangingPunct="0">
        <a:spcBef>
          <a:spcPct val="0"/>
        </a:spcBef>
        <a:spcAft>
          <a:spcPct val="0"/>
        </a:spcAft>
        <a:defRPr sz="5000">
          <a:solidFill>
            <a:schemeClr val="tx2"/>
          </a:solidFill>
          <a:latin typeface="Calibri" pitchFamily="34" charset="0"/>
          <a:ea typeface="ＭＳ Ｐゴシック" charset="0"/>
          <a:cs typeface="ＭＳ Ｐゴシック" charset="0"/>
        </a:defRPr>
      </a:lvl4pPr>
      <a:lvl5pPr algn="l" rtl="0" eaLnBrk="0" fontAlgn="base" hangingPunct="0">
        <a:spcBef>
          <a:spcPct val="0"/>
        </a:spcBef>
        <a:spcAft>
          <a:spcPct val="0"/>
        </a:spcAft>
        <a:defRPr sz="5000">
          <a:solidFill>
            <a:schemeClr val="tx2"/>
          </a:solidFill>
          <a:latin typeface="Calibri" pitchFamily="34" charset="0"/>
          <a:ea typeface="ＭＳ Ｐゴシック" charset="0"/>
          <a:cs typeface="ＭＳ Ｐゴシック"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anose="05020102010507070707" pitchFamily="18" charset="2"/>
        <a:buChar char=""/>
        <a:defRPr sz="2600" kern="1200">
          <a:solidFill>
            <a:schemeClr val="tx1"/>
          </a:solidFill>
          <a:latin typeface="+mn-lt"/>
          <a:ea typeface="ＭＳ Ｐゴシック" charset="0"/>
          <a:cs typeface="ＭＳ Ｐゴシック" charset="0"/>
        </a:defRPr>
      </a:lvl1pPr>
      <a:lvl2pPr marL="639763" indent="-246063" algn="l" rtl="0" eaLnBrk="0" fontAlgn="base" hangingPunct="0">
        <a:spcBef>
          <a:spcPct val="20000"/>
        </a:spcBef>
        <a:spcAft>
          <a:spcPct val="0"/>
        </a:spcAft>
        <a:buClr>
          <a:schemeClr val="accent1"/>
        </a:buClr>
        <a:buSzPct val="85000"/>
        <a:buFont typeface="Wingdings 2" panose="05020102010507070707" pitchFamily="18" charset="2"/>
        <a:buChar char=""/>
        <a:defRPr sz="2400" kern="1200">
          <a:solidFill>
            <a:schemeClr val="tx1"/>
          </a:solidFill>
          <a:latin typeface="+mn-lt"/>
          <a:ea typeface="ＭＳ Ｐゴシック" charset="0"/>
          <a:cs typeface="+mn-cs"/>
        </a:defRPr>
      </a:lvl2pPr>
      <a:lvl3pPr marL="914400" indent="-246063" algn="l" rtl="0" eaLnBrk="0" fontAlgn="base" hangingPunct="0">
        <a:spcBef>
          <a:spcPct val="20000"/>
        </a:spcBef>
        <a:spcAft>
          <a:spcPct val="0"/>
        </a:spcAft>
        <a:buClr>
          <a:schemeClr val="accent2"/>
        </a:buClr>
        <a:buSzPct val="70000"/>
        <a:buFont typeface="Wingdings 2" panose="05020102010507070707" pitchFamily="18" charset="2"/>
        <a:buChar char=""/>
        <a:defRPr sz="2100" kern="1200">
          <a:solidFill>
            <a:schemeClr val="tx1"/>
          </a:solidFill>
          <a:latin typeface="+mn-lt"/>
          <a:ea typeface="ＭＳ Ｐゴシック" charset="0"/>
          <a:cs typeface="+mn-cs"/>
        </a:defRPr>
      </a:lvl3pPr>
      <a:lvl4pPr marL="1187450" indent="-209550" algn="l" rtl="0" eaLnBrk="0" fontAlgn="base" hangingPunct="0">
        <a:spcBef>
          <a:spcPct val="20000"/>
        </a:spcBef>
        <a:spcAft>
          <a:spcPct val="0"/>
        </a:spcAft>
        <a:buClr>
          <a:srgbClr val="0BD0D9"/>
        </a:buClr>
        <a:buSzPct val="65000"/>
        <a:buFont typeface="Wingdings 2" panose="05020102010507070707" pitchFamily="18" charset="2"/>
        <a:buChar char=""/>
        <a:defRPr sz="2000" kern="1200">
          <a:solidFill>
            <a:schemeClr val="tx1"/>
          </a:solidFill>
          <a:latin typeface="+mn-lt"/>
          <a:ea typeface="ＭＳ Ｐゴシック" charset="0"/>
          <a:cs typeface="+mn-cs"/>
        </a:defRPr>
      </a:lvl4pPr>
      <a:lvl5pPr marL="1462088" indent="-209550" algn="l" rtl="0" eaLnBrk="0" fontAlgn="base" hangingPunct="0">
        <a:spcBef>
          <a:spcPct val="20000"/>
        </a:spcBef>
        <a:spcAft>
          <a:spcPct val="0"/>
        </a:spcAft>
        <a:buClr>
          <a:srgbClr val="10CF9B"/>
        </a:buClr>
        <a:buSzPct val="65000"/>
        <a:buFont typeface="Wingdings 2" panose="05020102010507070707" pitchFamily="18" charset="2"/>
        <a:buChar char=""/>
        <a:defRPr sz="2000" kern="1200">
          <a:solidFill>
            <a:schemeClr val="tx1"/>
          </a:solidFill>
          <a:latin typeface="+mn-lt"/>
          <a:ea typeface="ＭＳ Ｐゴシック" charset="0"/>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youtu.be/aKMS-b8dtBA"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vimeo.com/132673419" TargetMode="External"/><Relationship Id="rId2" Type="http://schemas.openxmlformats.org/officeDocument/2006/relationships/hyperlink" Target="https://www.youtube.com/watch?v=q06lu1t38oU" TargetMode="External"/><Relationship Id="rId1" Type="http://schemas.openxmlformats.org/officeDocument/2006/relationships/slideLayout" Target="../slideLayouts/slideLayout2.xml"/><Relationship Id="rId5" Type="http://schemas.openxmlformats.org/officeDocument/2006/relationships/hyperlink" Target="https://vimeo.com/158425520" TargetMode="External"/><Relationship Id="rId4" Type="http://schemas.openxmlformats.org/officeDocument/2006/relationships/hyperlink" Target="https://youtu.be/t_cD4pmfOtM"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XUcLBKgqNWY" TargetMode="External"/><Relationship Id="rId2" Type="http://schemas.openxmlformats.org/officeDocument/2006/relationships/hyperlink" Target="http://www.alainrobert.com/" TargetMode="External"/><Relationship Id="rId1" Type="http://schemas.openxmlformats.org/officeDocument/2006/relationships/slideLayout" Target="../slideLayouts/slideLayout2.xml"/><Relationship Id="rId5" Type="http://schemas.openxmlformats.org/officeDocument/2006/relationships/hyperlink" Target="http://www.youtube.com/watch?v=t6LKoJpgiuM&amp;playnext=1&amp;list=PLDB8345BE63D39145&amp;feature=results_main" TargetMode="External"/><Relationship Id="rId4" Type="http://schemas.openxmlformats.org/officeDocument/2006/relationships/hyperlink" Target="http://www.youtube.com/watch?v=_cnNODAnOEo"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q06lu1t38oU" TargetMode="External"/><Relationship Id="rId2" Type="http://schemas.openxmlformats.org/officeDocument/2006/relationships/hyperlink" Target="https://youtu.be/aKMS-b8dtBA" TargetMode="External"/><Relationship Id="rId1" Type="http://schemas.openxmlformats.org/officeDocument/2006/relationships/slideLayout" Target="../slideLayouts/slideLayout2.xml"/><Relationship Id="rId5" Type="http://schemas.openxmlformats.org/officeDocument/2006/relationships/hyperlink" Target="https://www.redbull.com/gb-en/alex-honnold-interview-free-solo" TargetMode="External"/><Relationship Id="rId4" Type="http://schemas.openxmlformats.org/officeDocument/2006/relationships/hyperlink" Target="https://youtu.be/t_cD4pmfO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8" name="Rectangle 4"/>
          <p:cNvSpPr>
            <a:spLocks noGrp="1" noRot="1" noChangeArrowheads="1"/>
          </p:cNvSpPr>
          <p:nvPr>
            <p:ph type="ctrTitle"/>
          </p:nvPr>
        </p:nvSpPr>
        <p:spPr>
          <a:ln>
            <a:miter lim="800000"/>
            <a:headEnd/>
            <a:tailEnd/>
          </a:ln>
          <a:extLst>
            <a:ext uri="{FAA26D3D-D897-4be2-8F04-BA451C77F1D7}"/>
          </a:extLst>
        </p:spPr>
        <p:txBody>
          <a:bodyPr/>
          <a:lstStyle/>
          <a:p>
            <a:pPr eaLnBrk="1" fontAlgn="auto" hangingPunct="1">
              <a:spcAft>
                <a:spcPts val="0"/>
              </a:spcAft>
              <a:defRPr/>
            </a:pPr>
            <a:r>
              <a:rPr lang="en-GB"/>
              <a:t>The Problem of the Match</a:t>
            </a:r>
          </a:p>
        </p:txBody>
      </p:sp>
      <p:sp>
        <p:nvSpPr>
          <p:cNvPr id="5123" name="Rectangle 5"/>
          <p:cNvSpPr>
            <a:spLocks noGrp="1" noRot="1" noChangeArrowheads="1"/>
          </p:cNvSpPr>
          <p:nvPr>
            <p:ph type="subTitle" idx="1"/>
          </p:nvPr>
        </p:nvSpPr>
        <p:spPr>
          <a:xfrm>
            <a:off x="533400" y="3228975"/>
            <a:ext cx="7854950" cy="1752600"/>
          </a:xfrm>
        </p:spPr>
        <p:txBody>
          <a:bodyPr/>
          <a:lstStyle/>
          <a:p>
            <a:pPr marR="0" eaLnBrk="1" hangingPunct="1"/>
            <a:r>
              <a:rPr lang="en-GB" altLang="en-US" dirty="0">
                <a:ea typeface="ＭＳ Ｐゴシック" panose="020B0600070205080204" pitchFamily="34" charset="-128"/>
              </a:rPr>
              <a:t>Psychology of Personal Adventure</a:t>
            </a:r>
          </a:p>
          <a:p>
            <a:pPr marR="0" eaLnBrk="1" hangingPunct="1"/>
            <a:r>
              <a:rPr lang="en-GB" altLang="en-US" dirty="0">
                <a:ea typeface="ＭＳ Ｐゴシック" panose="020B0600070205080204" pitchFamily="34" charset="-128"/>
              </a:rPr>
              <a:t>Week 9</a:t>
            </a:r>
          </a:p>
          <a:p>
            <a:pPr marR="0" eaLnBrk="1" hangingPunct="1"/>
            <a:endParaRPr lang="en-GB" altLang="en-US" dirty="0">
              <a:ea typeface="ＭＳ Ｐゴシック" panose="020B0600070205080204" pitchFamily="34" charset="-12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p:txBody>
          <a:bodyPr/>
          <a:lstStyle/>
          <a:p>
            <a:pPr eaLnBrk="1" hangingPunct="1"/>
            <a:r>
              <a:rPr lang="en-GB" altLang="en-US" sz="5400">
                <a:ea typeface="ＭＳ Ｐゴシック" panose="020B0600070205080204" pitchFamily="34" charset="-128"/>
              </a:rPr>
              <a:t>The Problem of the Match</a:t>
            </a:r>
          </a:p>
        </p:txBody>
      </p:sp>
      <p:sp>
        <p:nvSpPr>
          <p:cNvPr id="6147" name="Rectangle 3"/>
          <p:cNvSpPr>
            <a:spLocks noGrp="1" noRot="1" noChangeArrowheads="1"/>
          </p:cNvSpPr>
          <p:nvPr>
            <p:ph idx="1"/>
          </p:nvPr>
        </p:nvSpPr>
        <p:spPr/>
        <p:txBody>
          <a:bodyPr/>
          <a:lstStyle/>
          <a:p>
            <a:pPr eaLnBrk="1" hangingPunct="1">
              <a:lnSpc>
                <a:spcPct val="90000"/>
              </a:lnSpc>
              <a:buFont typeface="Wingdings" panose="05000000000000000000" pitchFamily="2" charset="2"/>
              <a:buNone/>
            </a:pPr>
            <a:endParaRPr lang="en-GB" altLang="en-US" b="1">
              <a:ea typeface="ＭＳ Ｐゴシック" panose="020B0600070205080204" pitchFamily="34" charset="-128"/>
            </a:endParaRPr>
          </a:p>
          <a:p>
            <a:pPr algn="ctr" eaLnBrk="1" hangingPunct="1">
              <a:lnSpc>
                <a:spcPct val="90000"/>
              </a:lnSpc>
              <a:buFont typeface="Wingdings" panose="05000000000000000000" pitchFamily="2" charset="2"/>
              <a:buNone/>
            </a:pPr>
            <a:r>
              <a:rPr lang="en-GB" altLang="en-US" b="1">
                <a:ea typeface="ＭＳ Ｐゴシック" panose="020B0600070205080204" pitchFamily="34" charset="-128"/>
              </a:rPr>
              <a:t>	</a:t>
            </a:r>
            <a:r>
              <a:rPr lang="en-GB" altLang="en-US" sz="5400" b="1">
                <a:ea typeface="ＭＳ Ｐゴシック" panose="020B0600070205080204" pitchFamily="34" charset="-128"/>
              </a:rPr>
              <a:t>Matching</a:t>
            </a:r>
            <a:r>
              <a:rPr lang="en-GB" altLang="en-US" b="1">
                <a:ea typeface="ＭＳ Ｐゴシック" panose="020B0600070205080204" pitchFamily="34" charset="-128"/>
              </a:rPr>
              <a:t> </a:t>
            </a:r>
            <a:r>
              <a:rPr lang="en-GB" altLang="en-US" sz="5400" b="1">
                <a:ea typeface="ＭＳ Ｐゴシック" panose="020B0600070205080204" pitchFamily="34" charset="-128"/>
              </a:rPr>
              <a:t>an individuals perception of risk to their need for (and perception of) adventure.</a:t>
            </a:r>
            <a:r>
              <a:rPr lang="en-GB" altLang="en-US" sz="5400">
                <a:ea typeface="ＭＳ Ｐゴシック" panose="020B0600070205080204" pitchFamily="34" charset="-128"/>
              </a:rPr>
              <a:t> </a:t>
            </a:r>
          </a:p>
          <a:p>
            <a:pPr eaLnBrk="1" hangingPunct="1">
              <a:lnSpc>
                <a:spcPct val="90000"/>
              </a:lnSpc>
            </a:pPr>
            <a:endParaRPr lang="en-GB" altLang="en-US" sz="5400">
              <a:ea typeface="ＭＳ Ｐゴシック" panose="020B0600070205080204" pitchFamily="34" charset="-12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p:txBody>
          <a:bodyPr/>
          <a:lstStyle/>
          <a:p>
            <a:pPr eaLnBrk="1" hangingPunct="1"/>
            <a:r>
              <a:rPr lang="en-GB" altLang="en-US">
                <a:ea typeface="ＭＳ Ｐゴシック" panose="020B0600070205080204" pitchFamily="34" charset="-128"/>
              </a:rPr>
              <a:t>The Problem of the Match</a:t>
            </a:r>
          </a:p>
        </p:txBody>
      </p:sp>
      <p:sp>
        <p:nvSpPr>
          <p:cNvPr id="7171" name="Rectangle 3"/>
          <p:cNvSpPr>
            <a:spLocks noGrp="1" noRot="1" noChangeArrowheads="1"/>
          </p:cNvSpPr>
          <p:nvPr>
            <p:ph idx="1"/>
          </p:nvPr>
        </p:nvSpPr>
        <p:spPr/>
        <p:txBody>
          <a:bodyPr/>
          <a:lstStyle/>
          <a:p>
            <a:pPr eaLnBrk="1" hangingPunct="1">
              <a:lnSpc>
                <a:spcPct val="80000"/>
              </a:lnSpc>
            </a:pPr>
            <a:r>
              <a:rPr lang="en-GB" altLang="en-US" sz="2800">
                <a:ea typeface="ＭＳ Ｐゴシック" panose="020B0600070205080204" pitchFamily="34" charset="-128"/>
              </a:rPr>
              <a:t>Think of situations over the last 1 ½ years – adventure? </a:t>
            </a:r>
          </a:p>
          <a:p>
            <a:pPr eaLnBrk="1" hangingPunct="1">
              <a:lnSpc>
                <a:spcPct val="80000"/>
              </a:lnSpc>
            </a:pPr>
            <a:r>
              <a:rPr lang="en-GB" altLang="en-US" sz="2800">
                <a:ea typeface="ＭＳ Ｐゴシック" panose="020B0600070205080204" pitchFamily="34" charset="-128"/>
              </a:rPr>
              <a:t>Think of situations over the last 1 ½ years – risky?</a:t>
            </a:r>
          </a:p>
          <a:p>
            <a:pPr eaLnBrk="1" hangingPunct="1">
              <a:lnSpc>
                <a:spcPct val="80000"/>
              </a:lnSpc>
              <a:buFont typeface="Wingdings" panose="05000000000000000000" pitchFamily="2" charset="2"/>
              <a:buNone/>
            </a:pPr>
            <a:endParaRPr lang="en-GB" altLang="en-US" sz="2800">
              <a:ea typeface="ＭＳ Ｐゴシック" panose="020B0600070205080204" pitchFamily="34" charset="-128"/>
            </a:endParaRPr>
          </a:p>
          <a:p>
            <a:pPr eaLnBrk="1" hangingPunct="1">
              <a:lnSpc>
                <a:spcPct val="80000"/>
              </a:lnSpc>
              <a:buFont typeface="Wingdings" panose="05000000000000000000" pitchFamily="2" charset="2"/>
              <a:buNone/>
            </a:pPr>
            <a:r>
              <a:rPr lang="en-GB" altLang="en-US" sz="2800">
                <a:ea typeface="ＭＳ Ｐゴシック" panose="020B0600070205080204" pitchFamily="34" charset="-128"/>
              </a:rPr>
              <a:t>Questions:</a:t>
            </a:r>
          </a:p>
          <a:p>
            <a:pPr eaLnBrk="1" hangingPunct="1">
              <a:lnSpc>
                <a:spcPct val="80000"/>
              </a:lnSpc>
            </a:pPr>
            <a:r>
              <a:rPr lang="en-GB" altLang="en-US" sz="2800">
                <a:ea typeface="ＭＳ Ｐゴシック" panose="020B0600070205080204" pitchFamily="34" charset="-128"/>
              </a:rPr>
              <a:t>Others feeling differently in same situation?</a:t>
            </a:r>
          </a:p>
          <a:p>
            <a:pPr eaLnBrk="1" hangingPunct="1">
              <a:lnSpc>
                <a:spcPct val="80000"/>
              </a:lnSpc>
            </a:pPr>
            <a:r>
              <a:rPr lang="en-GB" altLang="en-US" sz="2800">
                <a:ea typeface="ＭＳ Ｐゴシック" panose="020B0600070205080204" pitchFamily="34" charset="-128"/>
              </a:rPr>
              <a:t>What is your preferred activity &amp; your most disliked activity? Why the difference?</a:t>
            </a:r>
          </a:p>
          <a:p>
            <a:pPr eaLnBrk="1" hangingPunct="1">
              <a:lnSpc>
                <a:spcPct val="80000"/>
              </a:lnSpc>
            </a:pPr>
            <a:endParaRPr lang="en-GB" altLang="en-US" sz="2800">
              <a:ea typeface="ＭＳ Ｐゴシック" panose="020B0600070205080204" pitchFamily="34" charset="-128"/>
            </a:endParaRPr>
          </a:p>
          <a:p>
            <a:pPr eaLnBrk="1" hangingPunct="1">
              <a:lnSpc>
                <a:spcPct val="80000"/>
              </a:lnSpc>
            </a:pPr>
            <a:r>
              <a:rPr lang="en-GB" altLang="en-US" sz="2800">
                <a:ea typeface="ＭＳ Ｐゴシック" panose="020B0600070205080204" pitchFamily="34" charset="-128"/>
              </a:rPr>
              <a:t>Remember these for later 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Rot="1" noChangeArrowheads="1"/>
          </p:cNvSpPr>
          <p:nvPr>
            <p:ph type="title"/>
          </p:nvPr>
        </p:nvSpPr>
        <p:spPr/>
        <p:txBody>
          <a:bodyPr/>
          <a:lstStyle/>
          <a:p>
            <a:pPr eaLnBrk="1" hangingPunct="1"/>
            <a:r>
              <a:rPr lang="en-GB" altLang="en-US">
                <a:ea typeface="ＭＳ Ｐゴシック" panose="020B0600070205080204" pitchFamily="34" charset="-128"/>
              </a:rPr>
              <a:t>Adventure</a:t>
            </a:r>
          </a:p>
        </p:txBody>
      </p:sp>
      <p:sp>
        <p:nvSpPr>
          <p:cNvPr id="8195" name="Rectangle 3"/>
          <p:cNvSpPr>
            <a:spLocks noGrp="1" noRot="1" noChangeArrowheads="1"/>
          </p:cNvSpPr>
          <p:nvPr>
            <p:ph idx="1"/>
          </p:nvPr>
        </p:nvSpPr>
        <p:spPr/>
        <p:txBody>
          <a:bodyPr/>
          <a:lstStyle/>
          <a:p>
            <a:pPr eaLnBrk="1" hangingPunct="1">
              <a:lnSpc>
                <a:spcPct val="80000"/>
              </a:lnSpc>
              <a:buFont typeface="Wingdings" panose="05000000000000000000" pitchFamily="2" charset="2"/>
              <a:buNone/>
            </a:pPr>
            <a:r>
              <a:rPr lang="en-GB" altLang="en-US" sz="1800" b="1">
                <a:ea typeface="ＭＳ Ｐゴシック" panose="020B0600070205080204" pitchFamily="34" charset="-128"/>
              </a:rPr>
              <a:t>	</a:t>
            </a:r>
            <a:r>
              <a:rPr lang="en-GB" altLang="en-US" sz="2400" b="1">
                <a:ea typeface="ＭＳ Ｐゴシック" panose="020B0600070205080204" pitchFamily="34" charset="-128"/>
              </a:rPr>
              <a:t>Adventure is the process of learning </a:t>
            </a:r>
            <a:r>
              <a:rPr lang="ja-JP" altLang="en-GB" sz="2400" b="1">
                <a:ea typeface="ＭＳ Ｐゴシック" panose="020B0600070205080204" pitchFamily="34" charset="-128"/>
              </a:rPr>
              <a:t>“</a:t>
            </a:r>
            <a:r>
              <a:rPr lang="en-GB" altLang="ja-JP" sz="2400" b="1">
                <a:ea typeface="ＭＳ Ｐゴシック" panose="020B0600070205080204" pitchFamily="34" charset="-128"/>
              </a:rPr>
              <a:t>that provides a group or an individual with compelling tasks to accomplish. These tasks often involve group problem solving (decision</a:t>
            </a:r>
            <a:r>
              <a:rPr lang="en-GB" altLang="ja-JP" sz="2400">
                <a:ea typeface="ＭＳ Ｐゴシック" panose="020B0600070205080204" pitchFamily="34" charset="-128"/>
              </a:rPr>
              <a:t> </a:t>
            </a:r>
            <a:r>
              <a:rPr lang="en-GB" altLang="ja-JP" sz="2400" b="1">
                <a:ea typeface="ＭＳ Ｐゴシック" panose="020B0600070205080204" pitchFamily="34" charset="-128"/>
              </a:rPr>
              <a:t>making, judgement, co-operation, communication and trust) and personal challenge (testing competence against mental, social or physical risks)….By</a:t>
            </a:r>
            <a:r>
              <a:rPr lang="en-GB" altLang="ja-JP" sz="2400">
                <a:ea typeface="ＭＳ Ｐゴシック" panose="020B0600070205080204" pitchFamily="34" charset="-128"/>
              </a:rPr>
              <a:t> </a:t>
            </a:r>
            <a:r>
              <a:rPr lang="en-GB" altLang="ja-JP" sz="2400" b="1">
                <a:ea typeface="ＭＳ Ｐゴシック" panose="020B0600070205080204" pitchFamily="34" charset="-128"/>
              </a:rPr>
              <a:t>responding to seemingly insurmountable tasks, participants often learn to overcome self-imposed perceptions of their capabilities to succeed. They are able to turn limitations into abilities; (and) as a result they learn a great deal about themselves and how they relate to others.</a:t>
            </a:r>
          </a:p>
          <a:p>
            <a:pPr eaLnBrk="1" hangingPunct="1">
              <a:lnSpc>
                <a:spcPct val="80000"/>
              </a:lnSpc>
              <a:buFont typeface="Wingdings" panose="05000000000000000000" pitchFamily="2" charset="2"/>
              <a:buNone/>
            </a:pPr>
            <a:r>
              <a:rPr lang="en-GB" altLang="en-US" sz="1800" b="1">
                <a:ea typeface="ＭＳ Ｐゴシック" panose="020B0600070205080204" pitchFamily="34" charset="-128"/>
              </a:rPr>
              <a:t>						</a:t>
            </a:r>
            <a:r>
              <a:rPr lang="en-GB" altLang="en-US" sz="1400" b="1">
                <a:ea typeface="ＭＳ Ｐゴシック" panose="020B0600070205080204" pitchFamily="34" charset="-128"/>
              </a:rPr>
              <a:t>(Priest &amp; Gass, 17-18, 1997)</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Rot="1" noChangeArrowheads="1"/>
          </p:cNvSpPr>
          <p:nvPr>
            <p:ph type="title"/>
          </p:nvPr>
        </p:nvSpPr>
        <p:spPr>
          <a:xfrm>
            <a:off x="301625" y="228600"/>
            <a:ext cx="8510588" cy="319088"/>
          </a:xfrm>
        </p:spPr>
        <p:txBody>
          <a:bodyPr>
            <a:normAutofit fontScale="90000"/>
          </a:bodyPr>
          <a:lstStyle/>
          <a:p>
            <a:pPr eaLnBrk="1" fontAlgn="auto" hangingPunct="1">
              <a:spcAft>
                <a:spcPts val="0"/>
              </a:spcAft>
              <a:defRPr/>
            </a:pPr>
            <a:endParaRPr lang="en-US" sz="4000">
              <a:ea typeface="+mj-ea"/>
              <a:cs typeface="+mj-cs"/>
            </a:endParaRPr>
          </a:p>
        </p:txBody>
      </p:sp>
      <p:sp>
        <p:nvSpPr>
          <p:cNvPr id="9219" name="Rectangle 3"/>
          <p:cNvSpPr>
            <a:spLocks noGrp="1" noRot="1" noChangeArrowheads="1"/>
          </p:cNvSpPr>
          <p:nvPr>
            <p:ph idx="1"/>
          </p:nvPr>
        </p:nvSpPr>
        <p:spPr/>
        <p:txBody>
          <a:bodyPr/>
          <a:lstStyle/>
          <a:p>
            <a:pPr eaLnBrk="1" hangingPunct="1">
              <a:buFont typeface="Wingdings" panose="05000000000000000000" pitchFamily="2" charset="2"/>
              <a:buNone/>
            </a:pPr>
            <a:endParaRPr lang="en-GB" altLang="en-US">
              <a:ea typeface="ＭＳ Ｐゴシック" panose="020B0600070205080204" pitchFamily="34" charset="-128"/>
            </a:endParaRPr>
          </a:p>
          <a:p>
            <a:pPr algn="ctr" eaLnBrk="1" hangingPunct="1">
              <a:buFont typeface="Wingdings" panose="05000000000000000000" pitchFamily="2" charset="2"/>
              <a:buNone/>
            </a:pPr>
            <a:r>
              <a:rPr lang="en-GB" altLang="en-US">
                <a:ea typeface="ＭＳ Ｐゴシック" panose="020B0600070205080204" pitchFamily="34" charset="-128"/>
              </a:rPr>
              <a:t>		</a:t>
            </a:r>
            <a:r>
              <a:rPr lang="en-GB" altLang="en-US" sz="6000">
                <a:ea typeface="ＭＳ Ｐゴシック" panose="020B0600070205080204" pitchFamily="34" charset="-128"/>
              </a:rPr>
              <a:t>Adventure is a state of mind.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Rot="1" noChangeArrowheads="1"/>
          </p:cNvSpPr>
          <p:nvPr>
            <p:ph type="title"/>
          </p:nvPr>
        </p:nvSpPr>
        <p:spPr/>
        <p:txBody>
          <a:bodyPr/>
          <a:lstStyle/>
          <a:p>
            <a:pPr eaLnBrk="1" hangingPunct="1"/>
            <a:r>
              <a:rPr lang="en-GB" altLang="en-US">
                <a:ea typeface="ＭＳ Ｐゴシック" panose="020B0600070205080204" pitchFamily="34" charset="-128"/>
              </a:rPr>
              <a:t>Characteristics of Adventure</a:t>
            </a:r>
          </a:p>
        </p:txBody>
      </p:sp>
      <p:sp>
        <p:nvSpPr>
          <p:cNvPr id="10243" name="Rectangle 3"/>
          <p:cNvSpPr>
            <a:spLocks noGrp="1" noRot="1" noChangeArrowheads="1"/>
          </p:cNvSpPr>
          <p:nvPr>
            <p:ph idx="1"/>
          </p:nvPr>
        </p:nvSpPr>
        <p:spPr/>
        <p:txBody>
          <a:bodyPr/>
          <a:lstStyle/>
          <a:p>
            <a:pPr eaLnBrk="1" hangingPunct="1">
              <a:lnSpc>
                <a:spcPct val="80000"/>
              </a:lnSpc>
            </a:pPr>
            <a:r>
              <a:rPr lang="en-GB" altLang="en-US" sz="2800">
                <a:ea typeface="ＭＳ Ｐゴシック" panose="020B0600070205080204" pitchFamily="34" charset="-128"/>
              </a:rPr>
              <a:t>Uncertainty of outcome</a:t>
            </a:r>
          </a:p>
          <a:p>
            <a:pPr eaLnBrk="1" hangingPunct="1">
              <a:lnSpc>
                <a:spcPct val="80000"/>
              </a:lnSpc>
            </a:pPr>
            <a:r>
              <a:rPr lang="en-GB" altLang="en-US" sz="2800">
                <a:ea typeface="ＭＳ Ｐゴシック" panose="020B0600070205080204" pitchFamily="34" charset="-128"/>
              </a:rPr>
              <a:t>Dissonance – difference of opinion</a:t>
            </a:r>
          </a:p>
          <a:p>
            <a:pPr eaLnBrk="1" hangingPunct="1">
              <a:lnSpc>
                <a:spcPct val="80000"/>
              </a:lnSpc>
            </a:pPr>
            <a:r>
              <a:rPr lang="en-GB" altLang="en-US" sz="2800">
                <a:ea typeface="ＭＳ Ｐゴシック" panose="020B0600070205080204" pitchFamily="34" charset="-128"/>
              </a:rPr>
              <a:t>Real challenges &amp; consequences</a:t>
            </a:r>
          </a:p>
          <a:p>
            <a:pPr eaLnBrk="1" hangingPunct="1">
              <a:lnSpc>
                <a:spcPct val="80000"/>
              </a:lnSpc>
            </a:pPr>
            <a:r>
              <a:rPr lang="en-GB" altLang="en-US" sz="2800">
                <a:ea typeface="ＭＳ Ｐゴシック" panose="020B0600070205080204" pitchFamily="34" charset="-128"/>
              </a:rPr>
              <a:t>Sense of ownership of decision making &amp; self sufficiency (SDT)</a:t>
            </a:r>
          </a:p>
          <a:p>
            <a:pPr eaLnBrk="1" hangingPunct="1">
              <a:lnSpc>
                <a:spcPct val="80000"/>
              </a:lnSpc>
            </a:pPr>
            <a:r>
              <a:rPr lang="en-GB" altLang="en-US" sz="2800">
                <a:ea typeface="ＭＳ Ｐゴシック" panose="020B0600070205080204" pitchFamily="34" charset="-128"/>
              </a:rPr>
              <a:t>Holistic involvement – physical, mental,						emotional etc</a:t>
            </a:r>
          </a:p>
          <a:p>
            <a:pPr eaLnBrk="1" hangingPunct="1">
              <a:lnSpc>
                <a:spcPct val="80000"/>
              </a:lnSpc>
            </a:pPr>
            <a:r>
              <a:rPr lang="en-GB" altLang="en-US" sz="2800">
                <a:ea typeface="ＭＳ Ｐゴシック" panose="020B0600070205080204" pitchFamily="34" charset="-128"/>
              </a:rPr>
              <a:t>Feeling alive (flow &amp; self actualisation)</a:t>
            </a:r>
          </a:p>
          <a:p>
            <a:pPr eaLnBrk="1" hangingPunct="1">
              <a:lnSpc>
                <a:spcPct val="80000"/>
              </a:lnSpc>
            </a:pPr>
            <a:r>
              <a:rPr lang="en-GB" altLang="en-US" sz="2800">
                <a:ea typeface="ＭＳ Ｐゴシック" panose="020B0600070205080204" pitchFamily="34" charset="-128"/>
              </a:rPr>
              <a:t>Feeling exposed</a:t>
            </a:r>
          </a:p>
          <a:p>
            <a:pPr eaLnBrk="1" hangingPunct="1">
              <a:lnSpc>
                <a:spcPct val="80000"/>
              </a:lnSpc>
            </a:pPr>
            <a:r>
              <a:rPr lang="en-GB" altLang="en-US" sz="2800">
                <a:ea typeface="ＭＳ Ｐゴシック" panose="020B0600070205080204" pitchFamily="34" charset="-128"/>
              </a:rPr>
              <a:t>Intensity of experience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rrowheads="1"/>
          </p:cNvSpPr>
          <p:nvPr>
            <p:ph type="title"/>
          </p:nvPr>
        </p:nvSpPr>
        <p:spPr/>
        <p:txBody>
          <a:bodyPr/>
          <a:lstStyle/>
          <a:p>
            <a:pPr eaLnBrk="1" hangingPunct="1"/>
            <a:endParaRPr lang="en-US" altLang="en-US">
              <a:ea typeface="ＭＳ Ｐゴシック" panose="020B0600070205080204" pitchFamily="34" charset="-128"/>
            </a:endParaRPr>
          </a:p>
        </p:txBody>
      </p:sp>
      <p:sp>
        <p:nvSpPr>
          <p:cNvPr id="11267" name="Rectangle 3"/>
          <p:cNvSpPr>
            <a:spLocks noGrp="1" noRot="1" noChangeArrowheads="1"/>
          </p:cNvSpPr>
          <p:nvPr>
            <p:ph idx="1"/>
          </p:nvPr>
        </p:nvSpPr>
        <p:spPr/>
        <p:txBody>
          <a:bodyPr/>
          <a:lstStyle/>
          <a:p>
            <a:pPr eaLnBrk="1" hangingPunct="1"/>
            <a:r>
              <a:rPr lang="en-GB" altLang="en-US">
                <a:ea typeface="ＭＳ Ｐゴシック" panose="020B0600070205080204" pitchFamily="34" charset="-128"/>
              </a:rPr>
              <a:t>Located outdoors</a:t>
            </a:r>
          </a:p>
          <a:p>
            <a:pPr eaLnBrk="1" hangingPunct="1"/>
            <a:r>
              <a:rPr lang="en-GB" altLang="en-US">
                <a:ea typeface="ＭＳ Ｐゴシック" panose="020B0600070205080204" pitchFamily="34" charset="-128"/>
              </a:rPr>
              <a:t>Journey element </a:t>
            </a:r>
          </a:p>
          <a:p>
            <a:pPr eaLnBrk="1" hangingPunct="1"/>
            <a:r>
              <a:rPr lang="en-GB" altLang="en-US">
                <a:ea typeface="ＭＳ Ｐゴシック" panose="020B0600070205080204" pitchFamily="34" charset="-128"/>
              </a:rPr>
              <a:t>Sense of play	</a:t>
            </a:r>
          </a:p>
          <a:p>
            <a:pPr eaLnBrk="1" hangingPunct="1"/>
            <a:r>
              <a:rPr lang="en-GB" altLang="en-US">
                <a:ea typeface="ＭＳ Ｐゴシック" panose="020B0600070205080204" pitchFamily="34" charset="-128"/>
              </a:rPr>
              <a:t>Requires skill / cooperation / luck?</a:t>
            </a:r>
          </a:p>
          <a:p>
            <a:pPr eaLnBrk="1" hangingPunct="1"/>
            <a:r>
              <a:rPr lang="en-GB" altLang="en-US">
                <a:ea typeface="ＭＳ Ｐゴシック" panose="020B0600070205080204" pitchFamily="34" charset="-128"/>
              </a:rPr>
              <a:t>Planned / accidental?</a:t>
            </a:r>
          </a:p>
          <a:p>
            <a:pPr eaLnBrk="1" hangingPunct="1"/>
            <a:r>
              <a:rPr lang="en-GB" altLang="en-US">
                <a:ea typeface="ＭＳ Ｐゴシック" panose="020B0600070205080204" pitchFamily="34" charset="-128"/>
              </a:rPr>
              <a:t>Can’</a:t>
            </a:r>
            <a:r>
              <a:rPr lang="en-GB" altLang="ja-JP">
                <a:ea typeface="ＭＳ Ｐゴシック" panose="020B0600070205080204" pitchFamily="34" charset="-128"/>
              </a:rPr>
              <a:t>t be replicated</a:t>
            </a:r>
          </a:p>
          <a:p>
            <a:pPr eaLnBrk="1" hangingPunct="1"/>
            <a:endParaRPr lang="en-GB" altLang="en-US">
              <a:ea typeface="ＭＳ Ｐゴシック" panose="020B0600070205080204" pitchFamily="34" charset="-128"/>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Rot="1" noChangeArrowheads="1"/>
          </p:cNvSpPr>
          <p:nvPr>
            <p:ph type="title"/>
          </p:nvPr>
        </p:nvSpPr>
        <p:spPr/>
        <p:txBody>
          <a:bodyPr/>
          <a:lstStyle/>
          <a:p>
            <a:pPr eaLnBrk="1" hangingPunct="1"/>
            <a:r>
              <a:rPr lang="en-GB" altLang="en-US" sz="2800" b="1">
                <a:ea typeface="ＭＳ Ｐゴシック" panose="020B0600070205080204" pitchFamily="34" charset="-128"/>
              </a:rPr>
              <a:t>Mortlock</a:t>
            </a:r>
            <a:r>
              <a:rPr lang="ja-JP" altLang="en-GB" sz="2800" b="1">
                <a:ea typeface="ＭＳ Ｐゴシック" panose="020B0600070205080204" pitchFamily="34" charset="-128"/>
              </a:rPr>
              <a:t>’</a:t>
            </a:r>
            <a:r>
              <a:rPr lang="en-GB" altLang="ja-JP" sz="2800" b="1">
                <a:ea typeface="ＭＳ Ｐゴシック" panose="020B0600070205080204" pitchFamily="34" charset="-128"/>
              </a:rPr>
              <a:t>s Model of Adventure</a:t>
            </a:r>
            <a:endParaRPr lang="en-GB" altLang="en-US" sz="2800" b="1">
              <a:ea typeface="ＭＳ Ｐゴシック" panose="020B0600070205080204" pitchFamily="34" charset="-128"/>
            </a:endParaRPr>
          </a:p>
        </p:txBody>
      </p:sp>
      <p:sp>
        <p:nvSpPr>
          <p:cNvPr id="12291" name="Rectangle 3"/>
          <p:cNvSpPr>
            <a:spLocks noGrp="1" noRot="1" noChangeArrowheads="1"/>
          </p:cNvSpPr>
          <p:nvPr>
            <p:ph idx="1"/>
          </p:nvPr>
        </p:nvSpPr>
        <p:spPr/>
        <p:txBody>
          <a:bodyPr/>
          <a:lstStyle/>
          <a:p>
            <a:pPr eaLnBrk="1" hangingPunct="1"/>
            <a:r>
              <a:rPr lang="en-GB" altLang="en-US" sz="4400">
                <a:ea typeface="ＭＳ Ｐゴシック" panose="020B0600070205080204" pitchFamily="34" charset="-128"/>
              </a:rPr>
              <a:t>Play</a:t>
            </a:r>
          </a:p>
          <a:p>
            <a:pPr eaLnBrk="1" hangingPunct="1"/>
            <a:r>
              <a:rPr lang="en-GB" altLang="en-US" sz="4400">
                <a:ea typeface="ＭＳ Ｐゴシック" panose="020B0600070205080204" pitchFamily="34" charset="-128"/>
              </a:rPr>
              <a:t>Adventure</a:t>
            </a:r>
          </a:p>
          <a:p>
            <a:pPr eaLnBrk="1" hangingPunct="1"/>
            <a:r>
              <a:rPr lang="en-GB" altLang="en-US" sz="4400">
                <a:ea typeface="ＭＳ Ｐゴシック" panose="020B0600070205080204" pitchFamily="34" charset="-128"/>
              </a:rPr>
              <a:t>Frontier Adventure</a:t>
            </a:r>
          </a:p>
          <a:p>
            <a:pPr eaLnBrk="1" hangingPunct="1"/>
            <a:r>
              <a:rPr lang="en-GB" altLang="en-US" sz="4400">
                <a:ea typeface="ＭＳ Ｐゴシック" panose="020B0600070205080204" pitchFamily="34" charset="-128"/>
              </a:rPr>
              <a:t>Misadventure</a:t>
            </a:r>
          </a:p>
          <a:p>
            <a:pPr lvl="4" eaLnBrk="1" hangingPunct="1">
              <a:buFont typeface="Wingdings" panose="05000000000000000000" pitchFamily="2" charset="2"/>
              <a:buNone/>
            </a:pPr>
            <a:r>
              <a:rPr lang="en-GB" altLang="en-US" b="1">
                <a:ea typeface="ＭＳ Ｐゴシック" panose="020B0600070205080204" pitchFamily="34" charset="-128"/>
              </a:rPr>
              <a:t>			Mortlock (1988)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301625" y="228600"/>
            <a:ext cx="8510588" cy="80963"/>
          </a:xfrm>
        </p:spPr>
        <p:txBody>
          <a:bodyPr>
            <a:normAutofit fontScale="90000"/>
          </a:bodyPr>
          <a:lstStyle/>
          <a:p>
            <a:pPr eaLnBrk="1" fontAlgn="auto" hangingPunct="1">
              <a:spcAft>
                <a:spcPts val="0"/>
              </a:spcAft>
              <a:defRPr/>
            </a:pPr>
            <a:endParaRPr lang="en-US" sz="4000">
              <a:ea typeface="+mj-ea"/>
              <a:cs typeface="+mj-cs"/>
            </a:endParaRPr>
          </a:p>
        </p:txBody>
      </p:sp>
      <p:sp>
        <p:nvSpPr>
          <p:cNvPr id="13315" name="Rectangle 3"/>
          <p:cNvSpPr>
            <a:spLocks noGrp="1" noRot="1" noChangeArrowheads="1"/>
          </p:cNvSpPr>
          <p:nvPr>
            <p:ph idx="1"/>
          </p:nvPr>
        </p:nvSpPr>
        <p:spPr>
          <a:xfrm>
            <a:off x="500063" y="333375"/>
            <a:ext cx="8186737" cy="6238875"/>
          </a:xfrm>
        </p:spPr>
        <p:txBody>
          <a:bodyPr/>
          <a:lstStyle/>
          <a:p>
            <a:pPr eaLnBrk="1" hangingPunct="1">
              <a:lnSpc>
                <a:spcPct val="80000"/>
              </a:lnSpc>
              <a:buFont typeface="Wingdings" panose="05000000000000000000" pitchFamily="2" charset="2"/>
              <a:buNone/>
            </a:pPr>
            <a:r>
              <a:rPr lang="en-GB" altLang="en-US" sz="1000" b="1">
                <a:ea typeface="ＭＳ Ｐゴシック" panose="020B0600070205080204" pitchFamily="34" charset="-128"/>
              </a:rPr>
              <a:t>	</a:t>
            </a:r>
            <a:r>
              <a:rPr lang="en-GB" altLang="en-US" sz="1400" b="1">
                <a:ea typeface="ＭＳ Ｐゴシック" panose="020B0600070205080204" pitchFamily="34" charset="-128"/>
              </a:rPr>
              <a:t>	</a:t>
            </a:r>
          </a:p>
          <a:p>
            <a:pPr eaLnBrk="1" hangingPunct="1">
              <a:lnSpc>
                <a:spcPct val="80000"/>
              </a:lnSpc>
              <a:buFont typeface="Wingdings" panose="05000000000000000000" pitchFamily="2" charset="2"/>
              <a:buNone/>
            </a:pPr>
            <a:r>
              <a:rPr lang="en-GB" altLang="en-US" sz="1000" b="1">
                <a:ea typeface="ＭＳ Ｐゴシック" panose="020B0600070205080204" pitchFamily="34" charset="-128"/>
              </a:rPr>
              <a:t>	</a:t>
            </a:r>
            <a:r>
              <a:rPr lang="en-GB" altLang="en-US" sz="2000" b="1">
                <a:ea typeface="ＭＳ Ｐゴシック" panose="020B0600070205080204" pitchFamily="34" charset="-128"/>
              </a:rPr>
              <a:t>Play</a:t>
            </a:r>
            <a:r>
              <a:rPr lang="en-GB" altLang="en-US" sz="1000" b="1">
                <a:ea typeface="ＭＳ Ｐゴシック" panose="020B0600070205080204" pitchFamily="34" charset="-128"/>
              </a:rPr>
              <a:t>……………………		</a:t>
            </a:r>
            <a:r>
              <a:rPr lang="en-GB" altLang="en-US" sz="1400">
                <a:ea typeface="ＭＳ Ｐゴシック" panose="020B0600070205080204" pitchFamily="34" charset="-128"/>
              </a:rPr>
              <a:t>minimal involvement</a:t>
            </a:r>
          </a:p>
          <a:p>
            <a:pPr eaLnBrk="1" hangingPunct="1">
              <a:lnSpc>
                <a:spcPct val="80000"/>
              </a:lnSpc>
              <a:buFont typeface="Wingdings" panose="05000000000000000000" pitchFamily="2" charset="2"/>
              <a:buNone/>
            </a:pPr>
            <a:r>
              <a:rPr lang="en-GB" altLang="en-US" sz="1400">
                <a:ea typeface="ＭＳ Ｐゴシック" panose="020B0600070205080204" pitchFamily="34" charset="-128"/>
              </a:rPr>
              <a:t>				no fear of physical harm</a:t>
            </a:r>
          </a:p>
          <a:p>
            <a:pPr eaLnBrk="1" hangingPunct="1">
              <a:lnSpc>
                <a:spcPct val="80000"/>
              </a:lnSpc>
              <a:buFont typeface="Wingdings" panose="05000000000000000000" pitchFamily="2" charset="2"/>
              <a:buNone/>
            </a:pPr>
            <a:r>
              <a:rPr lang="en-GB" altLang="en-US" sz="1400">
                <a:ea typeface="ＭＳ Ｐゴシック" panose="020B0600070205080204" pitchFamily="34" charset="-128"/>
              </a:rPr>
              <a:t>				response range: fun-boring</a:t>
            </a:r>
          </a:p>
          <a:p>
            <a:pPr eaLnBrk="1" hangingPunct="1">
              <a:lnSpc>
                <a:spcPct val="80000"/>
              </a:lnSpc>
              <a:buFont typeface="Wingdings" panose="05000000000000000000" pitchFamily="2" charset="2"/>
              <a:buNone/>
            </a:pPr>
            <a:r>
              <a:rPr lang="en-GB" altLang="en-US" sz="1000">
                <a:ea typeface="ＭＳ Ｐゴシック" panose="020B0600070205080204" pitchFamily="34" charset="-128"/>
              </a:rPr>
              <a:t>	</a:t>
            </a:r>
          </a:p>
          <a:p>
            <a:pPr eaLnBrk="1" hangingPunct="1">
              <a:lnSpc>
                <a:spcPct val="80000"/>
              </a:lnSpc>
              <a:buFont typeface="Wingdings" panose="05000000000000000000" pitchFamily="2" charset="2"/>
              <a:buNone/>
            </a:pPr>
            <a:r>
              <a:rPr lang="en-GB" altLang="en-US" sz="1000" b="1">
                <a:ea typeface="ＭＳ Ｐゴシック" panose="020B0600070205080204" pitchFamily="34" charset="-128"/>
              </a:rPr>
              <a:t>	</a:t>
            </a:r>
            <a:r>
              <a:rPr lang="en-GB" altLang="en-US" sz="2000" b="1">
                <a:ea typeface="ＭＳ Ｐゴシック" panose="020B0600070205080204" pitchFamily="34" charset="-128"/>
              </a:rPr>
              <a:t>Adventure</a:t>
            </a:r>
            <a:r>
              <a:rPr lang="en-GB" altLang="en-US" sz="1000" b="1">
                <a:ea typeface="ＭＳ Ｐゴシック" panose="020B0600070205080204" pitchFamily="34" charset="-128"/>
              </a:rPr>
              <a:t>……		</a:t>
            </a:r>
            <a:r>
              <a:rPr lang="en-GB" altLang="en-US" sz="1600">
                <a:ea typeface="ＭＳ Ｐゴシック" panose="020B0600070205080204" pitchFamily="34" charset="-128"/>
              </a:rPr>
              <a:t>feel in control</a:t>
            </a:r>
          </a:p>
          <a:p>
            <a:pPr eaLnBrk="1" hangingPunct="1">
              <a:lnSpc>
                <a:spcPct val="80000"/>
              </a:lnSpc>
              <a:buFont typeface="Wingdings" panose="05000000000000000000" pitchFamily="2" charset="2"/>
              <a:buNone/>
            </a:pPr>
            <a:r>
              <a:rPr lang="en-GB" altLang="en-US" sz="1600">
                <a:ea typeface="ＭＳ Ｐゴシック" panose="020B0600070205080204" pitchFamily="34" charset="-128"/>
              </a:rPr>
              <a:t>				conscious of situation</a:t>
            </a:r>
          </a:p>
          <a:p>
            <a:pPr eaLnBrk="1" hangingPunct="1">
              <a:lnSpc>
                <a:spcPct val="80000"/>
              </a:lnSpc>
              <a:buFont typeface="Wingdings" panose="05000000000000000000" pitchFamily="2" charset="2"/>
              <a:buNone/>
            </a:pPr>
            <a:r>
              <a:rPr lang="en-GB" altLang="en-US" sz="1600">
                <a:ea typeface="ＭＳ Ｐゴシック" panose="020B0600070205080204" pitchFamily="34" charset="-128"/>
              </a:rPr>
              <a:t>				fear factor virtually absent</a:t>
            </a:r>
          </a:p>
          <a:p>
            <a:pPr eaLnBrk="1" hangingPunct="1">
              <a:lnSpc>
                <a:spcPct val="80000"/>
              </a:lnSpc>
              <a:buFont typeface="Wingdings" panose="05000000000000000000" pitchFamily="2" charset="2"/>
              <a:buNone/>
            </a:pPr>
            <a:r>
              <a:rPr lang="en-GB" altLang="en-US" sz="1600">
                <a:ea typeface="ＭＳ Ｐゴシック" panose="020B0600070205080204" pitchFamily="34" charset="-128"/>
              </a:rPr>
              <a:t>				progression occurs in skills learning</a:t>
            </a:r>
          </a:p>
          <a:p>
            <a:pPr eaLnBrk="1" hangingPunct="1">
              <a:lnSpc>
                <a:spcPct val="80000"/>
              </a:lnSpc>
              <a:buFont typeface="Wingdings" panose="05000000000000000000" pitchFamily="2" charset="2"/>
              <a:buNone/>
            </a:pPr>
            <a:endParaRPr lang="en-GB" altLang="en-US" sz="1600">
              <a:ea typeface="ＭＳ Ｐゴシック" panose="020B0600070205080204" pitchFamily="34" charset="-128"/>
            </a:endParaRPr>
          </a:p>
          <a:p>
            <a:pPr eaLnBrk="1" hangingPunct="1">
              <a:lnSpc>
                <a:spcPct val="80000"/>
              </a:lnSpc>
              <a:buFont typeface="Wingdings" panose="05000000000000000000" pitchFamily="2" charset="2"/>
              <a:buNone/>
            </a:pPr>
            <a:r>
              <a:rPr lang="en-GB" altLang="en-US" sz="1000" b="1">
                <a:ea typeface="ＭＳ Ｐゴシック" panose="020B0600070205080204" pitchFamily="34" charset="-128"/>
              </a:rPr>
              <a:t>	</a:t>
            </a:r>
            <a:r>
              <a:rPr lang="en-GB" altLang="en-US" sz="2000" b="1">
                <a:ea typeface="ＭＳ Ｐゴシック" panose="020B0600070205080204" pitchFamily="34" charset="-128"/>
              </a:rPr>
              <a:t>Frontier </a:t>
            </a:r>
            <a:r>
              <a:rPr lang="en-GB" altLang="en-US" sz="1000" b="1">
                <a:ea typeface="ＭＳ Ｐゴシック" panose="020B0600070205080204" pitchFamily="34" charset="-128"/>
              </a:rPr>
              <a:t>………..		</a:t>
            </a:r>
            <a:r>
              <a:rPr lang="en-GB" altLang="en-US" sz="1600">
                <a:ea typeface="ＭＳ Ｐゴシック" panose="020B0600070205080204" pitchFamily="34" charset="-128"/>
              </a:rPr>
              <a:t>no longer in total control</a:t>
            </a:r>
          </a:p>
          <a:p>
            <a:pPr eaLnBrk="1" hangingPunct="1">
              <a:lnSpc>
                <a:spcPct val="80000"/>
              </a:lnSpc>
              <a:buFont typeface="Wingdings" panose="05000000000000000000" pitchFamily="2" charset="2"/>
              <a:buNone/>
            </a:pPr>
            <a:r>
              <a:rPr lang="en-GB" altLang="en-US" sz="1600" b="1">
                <a:ea typeface="ＭＳ Ｐゴシック" panose="020B0600070205080204" pitchFamily="34" charset="-128"/>
              </a:rPr>
              <a:t>	</a:t>
            </a:r>
            <a:r>
              <a:rPr lang="en-GB" altLang="en-US" sz="2000" b="1">
                <a:ea typeface="ＭＳ Ｐゴシック" panose="020B0600070205080204" pitchFamily="34" charset="-128"/>
              </a:rPr>
              <a:t>Adventure</a:t>
            </a:r>
            <a:r>
              <a:rPr lang="en-GB" altLang="en-US" sz="1600" b="1">
                <a:ea typeface="ＭＳ Ｐゴシック" panose="020B0600070205080204" pitchFamily="34" charset="-128"/>
              </a:rPr>
              <a:t>		outcome uncertain</a:t>
            </a:r>
          </a:p>
          <a:p>
            <a:pPr eaLnBrk="1" hangingPunct="1">
              <a:lnSpc>
                <a:spcPct val="80000"/>
              </a:lnSpc>
              <a:buFont typeface="Wingdings" panose="05000000000000000000" pitchFamily="2" charset="2"/>
              <a:buNone/>
            </a:pPr>
            <a:r>
              <a:rPr lang="en-GB" altLang="en-US" sz="1600" b="1">
                <a:ea typeface="ＭＳ Ｐゴシック" panose="020B0600070205080204" pitchFamily="34" charset="-128"/>
              </a:rPr>
              <a:t>				</a:t>
            </a:r>
            <a:r>
              <a:rPr lang="en-GB" altLang="en-US" sz="1600">
                <a:ea typeface="ＭＳ Ｐゴシック" panose="020B0600070205080204" pitchFamily="34" charset="-128"/>
              </a:rPr>
              <a:t>success demands effort/luck/others</a:t>
            </a:r>
            <a:r>
              <a:rPr lang="ja-JP" altLang="en-GB" sz="1600">
                <a:ea typeface="ＭＳ Ｐゴシック" panose="020B0600070205080204" pitchFamily="34" charset="-128"/>
              </a:rPr>
              <a:t>’</a:t>
            </a:r>
            <a:r>
              <a:rPr lang="en-GB" altLang="ja-JP" sz="1600">
                <a:ea typeface="ＭＳ Ｐゴシック" panose="020B0600070205080204" pitchFamily="34" charset="-128"/>
              </a:rPr>
              <a:t> help</a:t>
            </a:r>
          </a:p>
          <a:p>
            <a:pPr eaLnBrk="1" hangingPunct="1">
              <a:lnSpc>
                <a:spcPct val="80000"/>
              </a:lnSpc>
              <a:buFont typeface="Wingdings" panose="05000000000000000000" pitchFamily="2" charset="2"/>
              <a:buNone/>
            </a:pPr>
            <a:r>
              <a:rPr lang="en-GB" altLang="en-US" sz="1600" b="1">
                <a:ea typeface="ＭＳ Ｐゴシック" panose="020B0600070205080204" pitchFamily="34" charset="-128"/>
              </a:rPr>
              <a:t>				</a:t>
            </a:r>
            <a:r>
              <a:rPr lang="en-GB" altLang="en-US" sz="1600">
                <a:ea typeface="ＭＳ Ｐゴシック" panose="020B0600070205080204" pitchFamily="34" charset="-128"/>
              </a:rPr>
              <a:t>fear of physical harm &amp; </a:t>
            </a:r>
          </a:p>
          <a:p>
            <a:pPr eaLnBrk="1" hangingPunct="1">
              <a:lnSpc>
                <a:spcPct val="80000"/>
              </a:lnSpc>
              <a:buFont typeface="Wingdings" panose="05000000000000000000" pitchFamily="2" charset="2"/>
              <a:buNone/>
            </a:pPr>
            <a:r>
              <a:rPr lang="en-GB" altLang="en-US" sz="1600">
                <a:ea typeface="ＭＳ Ｐゴシック" panose="020B0600070205080204" pitchFamily="34" charset="-128"/>
              </a:rPr>
              <a:t>				psychological stress</a:t>
            </a:r>
          </a:p>
          <a:p>
            <a:pPr eaLnBrk="1" hangingPunct="1">
              <a:lnSpc>
                <a:spcPct val="80000"/>
              </a:lnSpc>
              <a:buFont typeface="Wingdings" panose="05000000000000000000" pitchFamily="2" charset="2"/>
              <a:buNone/>
            </a:pPr>
            <a:r>
              <a:rPr lang="en-GB" altLang="en-US" sz="1600">
                <a:ea typeface="ＭＳ Ｐゴシック" panose="020B0600070205080204" pitchFamily="34" charset="-128"/>
              </a:rPr>
              <a:t>				pride &amp; satisfaction on completion </a:t>
            </a:r>
          </a:p>
          <a:p>
            <a:pPr eaLnBrk="1" hangingPunct="1">
              <a:lnSpc>
                <a:spcPct val="80000"/>
              </a:lnSpc>
              <a:buFont typeface="Wingdings" panose="05000000000000000000" pitchFamily="2" charset="2"/>
              <a:buNone/>
            </a:pPr>
            <a:r>
              <a:rPr lang="en-GB" altLang="en-US" sz="1000" b="1">
                <a:ea typeface="ＭＳ Ｐゴシック" panose="020B0600070205080204" pitchFamily="34" charset="-128"/>
              </a:rPr>
              <a:t>	</a:t>
            </a:r>
          </a:p>
          <a:p>
            <a:pPr eaLnBrk="1" hangingPunct="1">
              <a:lnSpc>
                <a:spcPct val="80000"/>
              </a:lnSpc>
              <a:buFont typeface="Wingdings" panose="05000000000000000000" pitchFamily="2" charset="2"/>
              <a:buNone/>
            </a:pPr>
            <a:r>
              <a:rPr lang="en-GB" altLang="en-US" sz="1000" b="1">
                <a:ea typeface="ＭＳ Ｐゴシック" panose="020B0600070205080204" pitchFamily="34" charset="-128"/>
              </a:rPr>
              <a:t>	</a:t>
            </a:r>
            <a:r>
              <a:rPr lang="en-GB" altLang="en-US" sz="2000" b="1">
                <a:ea typeface="ＭＳ Ｐゴシック" panose="020B0600070205080204" pitchFamily="34" charset="-128"/>
              </a:rPr>
              <a:t>Misadventure</a:t>
            </a:r>
            <a:r>
              <a:rPr lang="en-GB" altLang="en-US" sz="1000" b="1">
                <a:ea typeface="ＭＳ Ｐゴシック" panose="020B0600070205080204" pitchFamily="34" charset="-128"/>
              </a:rPr>
              <a:t>….	</a:t>
            </a:r>
            <a:r>
              <a:rPr lang="en-GB" altLang="en-US" sz="1600" b="1">
                <a:ea typeface="ＭＳ Ｐゴシック" panose="020B0600070205080204" pitchFamily="34" charset="-128"/>
              </a:rPr>
              <a:t>beyond control</a:t>
            </a:r>
          </a:p>
          <a:p>
            <a:pPr eaLnBrk="1" hangingPunct="1">
              <a:lnSpc>
                <a:spcPct val="80000"/>
              </a:lnSpc>
              <a:buFont typeface="Wingdings" panose="05000000000000000000" pitchFamily="2" charset="2"/>
              <a:buNone/>
            </a:pPr>
            <a:r>
              <a:rPr lang="en-GB" altLang="en-US" sz="1600" b="1">
                <a:ea typeface="ＭＳ Ｐゴシック" panose="020B0600070205080204" pitchFamily="34" charset="-128"/>
              </a:rPr>
              <a:t>				fear and/or panic/terror</a:t>
            </a:r>
          </a:p>
          <a:p>
            <a:pPr eaLnBrk="1" hangingPunct="1">
              <a:lnSpc>
                <a:spcPct val="80000"/>
              </a:lnSpc>
              <a:buFont typeface="Wingdings" panose="05000000000000000000" pitchFamily="2" charset="2"/>
              <a:buNone/>
            </a:pPr>
            <a:r>
              <a:rPr lang="en-GB" altLang="en-US" sz="1600" b="1">
                <a:ea typeface="ＭＳ Ｐゴシック" panose="020B0600070205080204" pitchFamily="34" charset="-128"/>
              </a:rPr>
              <a:t>				possible high learning situation for some</a:t>
            </a:r>
          </a:p>
          <a:p>
            <a:pPr eaLnBrk="1" hangingPunct="1">
              <a:lnSpc>
                <a:spcPct val="80000"/>
              </a:lnSpc>
              <a:buFont typeface="Wingdings" panose="05000000000000000000" pitchFamily="2" charset="2"/>
              <a:buNone/>
            </a:pPr>
            <a:r>
              <a:rPr lang="en-GB" altLang="en-US" sz="1600" b="1">
                <a:ea typeface="ＭＳ Ｐゴシック" panose="020B0600070205080204" pitchFamily="34" charset="-128"/>
              </a:rPr>
              <a:t>				possible first-last experience for others</a:t>
            </a:r>
          </a:p>
          <a:p>
            <a:pPr eaLnBrk="1" hangingPunct="1">
              <a:lnSpc>
                <a:spcPct val="80000"/>
              </a:lnSpc>
              <a:buFont typeface="Wingdings" panose="05000000000000000000" pitchFamily="2" charset="2"/>
              <a:buNone/>
            </a:pPr>
            <a:r>
              <a:rPr lang="en-GB" altLang="en-US" sz="1600" b="1">
                <a:ea typeface="ＭＳ Ｐゴシック" panose="020B0600070205080204" pitchFamily="34" charset="-128"/>
              </a:rPr>
              <a:t>				possible fatality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Rot="1" noChangeArrowheads="1"/>
          </p:cNvSpPr>
          <p:nvPr>
            <p:ph type="title"/>
          </p:nvPr>
        </p:nvSpPr>
        <p:spPr>
          <a:xfrm>
            <a:off x="395288" y="274638"/>
            <a:ext cx="8291512" cy="777875"/>
          </a:xfrm>
        </p:spPr>
        <p:txBody>
          <a:bodyPr>
            <a:normAutofit fontScale="90000"/>
          </a:bodyPr>
          <a:lstStyle/>
          <a:p>
            <a:pPr eaLnBrk="1" fontAlgn="auto" hangingPunct="1">
              <a:spcAft>
                <a:spcPts val="0"/>
              </a:spcAft>
              <a:defRPr/>
            </a:pPr>
            <a:r>
              <a:rPr lang="en-GB" sz="2800" b="1">
                <a:ea typeface="+mj-ea"/>
                <a:cs typeface="+mj-cs"/>
              </a:rPr>
              <a:t>The Adventure Experience Paradigm</a:t>
            </a:r>
            <a:br>
              <a:rPr lang="en-GB" sz="2800" b="1">
                <a:ea typeface="+mj-ea"/>
                <a:cs typeface="+mj-cs"/>
              </a:rPr>
            </a:br>
            <a:endParaRPr lang="en-GB" sz="2800" b="1">
              <a:ea typeface="+mj-ea"/>
              <a:cs typeface="+mj-cs"/>
            </a:endParaRPr>
          </a:p>
        </p:txBody>
      </p:sp>
      <p:sp>
        <p:nvSpPr>
          <p:cNvPr id="14339" name="Rectangle 3"/>
          <p:cNvSpPr>
            <a:spLocks noGrp="1" noRot="1" noChangeArrowheads="1"/>
          </p:cNvSpPr>
          <p:nvPr>
            <p:ph idx="1"/>
          </p:nvPr>
        </p:nvSpPr>
        <p:spPr>
          <a:xfrm>
            <a:off x="457200" y="1196975"/>
            <a:ext cx="8229600" cy="4929188"/>
          </a:xfrm>
        </p:spPr>
        <p:txBody>
          <a:bodyPr/>
          <a:lstStyle/>
          <a:p>
            <a:pPr eaLnBrk="1" hangingPunct="1">
              <a:lnSpc>
                <a:spcPct val="80000"/>
              </a:lnSpc>
              <a:buFont typeface="Wingdings" panose="05000000000000000000" pitchFamily="2" charset="2"/>
              <a:buNone/>
            </a:pPr>
            <a:endParaRPr lang="en-GB" altLang="en-US" sz="1400">
              <a:ea typeface="ＭＳ Ｐゴシック" panose="020B0600070205080204" pitchFamily="34" charset="-128"/>
            </a:endParaRPr>
          </a:p>
          <a:p>
            <a:pPr eaLnBrk="1" hangingPunct="1">
              <a:lnSpc>
                <a:spcPct val="80000"/>
              </a:lnSpc>
              <a:buFont typeface="Wingdings" panose="05000000000000000000" pitchFamily="2" charset="2"/>
              <a:buNone/>
            </a:pPr>
            <a:r>
              <a:rPr lang="en-GB" altLang="en-US" sz="2000" b="1">
                <a:ea typeface="ＭＳ Ｐゴシック" panose="020B0600070205080204" pitchFamily="34" charset="-128"/>
              </a:rPr>
              <a:t>	Priest Model 		      	Mortlock Model</a:t>
            </a:r>
          </a:p>
          <a:p>
            <a:pPr eaLnBrk="1" hangingPunct="1">
              <a:lnSpc>
                <a:spcPct val="80000"/>
              </a:lnSpc>
              <a:buFont typeface="Wingdings" panose="05000000000000000000" pitchFamily="2" charset="2"/>
              <a:buNone/>
            </a:pPr>
            <a:endParaRPr lang="en-GB" altLang="en-US" sz="2000" b="1">
              <a:ea typeface="ＭＳ Ｐゴシック" panose="020B0600070205080204" pitchFamily="34" charset="-128"/>
            </a:endParaRPr>
          </a:p>
          <a:p>
            <a:pPr eaLnBrk="1" hangingPunct="1">
              <a:lnSpc>
                <a:spcPct val="80000"/>
              </a:lnSpc>
            </a:pPr>
            <a:r>
              <a:rPr lang="en-GB" altLang="en-US" sz="1800">
                <a:ea typeface="ＭＳ Ｐゴシック" panose="020B0600070205080204" pitchFamily="34" charset="-128"/>
              </a:rPr>
              <a:t>Exploration &amp; Experimentation		Play</a:t>
            </a:r>
          </a:p>
          <a:p>
            <a:pPr eaLnBrk="1" hangingPunct="1">
              <a:lnSpc>
                <a:spcPct val="80000"/>
              </a:lnSpc>
            </a:pPr>
            <a:endParaRPr lang="en-GB" altLang="en-US" sz="1800">
              <a:ea typeface="ＭＳ Ｐゴシック" panose="020B0600070205080204" pitchFamily="34" charset="-128"/>
            </a:endParaRPr>
          </a:p>
          <a:p>
            <a:pPr eaLnBrk="1" hangingPunct="1">
              <a:lnSpc>
                <a:spcPct val="80000"/>
              </a:lnSpc>
            </a:pPr>
            <a:r>
              <a:rPr lang="en-GB" altLang="en-US" sz="1800">
                <a:ea typeface="ＭＳ Ｐゴシック" panose="020B0600070205080204" pitchFamily="34" charset="-128"/>
              </a:rPr>
              <a:t>Adventure				Adventure</a:t>
            </a:r>
          </a:p>
          <a:p>
            <a:pPr eaLnBrk="1" hangingPunct="1">
              <a:lnSpc>
                <a:spcPct val="80000"/>
              </a:lnSpc>
            </a:pPr>
            <a:endParaRPr lang="en-GB" altLang="en-US" sz="1800">
              <a:ea typeface="ＭＳ Ｐゴシック" panose="020B0600070205080204" pitchFamily="34" charset="-128"/>
            </a:endParaRPr>
          </a:p>
          <a:p>
            <a:pPr eaLnBrk="1" hangingPunct="1">
              <a:lnSpc>
                <a:spcPct val="80000"/>
              </a:lnSpc>
            </a:pPr>
            <a:r>
              <a:rPr lang="en-GB" altLang="en-US" sz="1800">
                <a:ea typeface="ＭＳ Ｐゴシック" panose="020B0600070205080204" pitchFamily="34" charset="-128"/>
              </a:rPr>
              <a:t>Peak Adventure				Frontier Adventure</a:t>
            </a:r>
          </a:p>
          <a:p>
            <a:pPr eaLnBrk="1" hangingPunct="1">
              <a:lnSpc>
                <a:spcPct val="80000"/>
              </a:lnSpc>
            </a:pPr>
            <a:endParaRPr lang="en-GB" altLang="en-US" sz="1800">
              <a:ea typeface="ＭＳ Ｐゴシック" panose="020B0600070205080204" pitchFamily="34" charset="-128"/>
            </a:endParaRPr>
          </a:p>
          <a:p>
            <a:pPr eaLnBrk="1" hangingPunct="1">
              <a:lnSpc>
                <a:spcPct val="80000"/>
              </a:lnSpc>
            </a:pPr>
            <a:r>
              <a:rPr lang="en-GB" altLang="en-US" sz="1800">
                <a:ea typeface="ＭＳ Ｐゴシック" panose="020B0600070205080204" pitchFamily="34" charset="-128"/>
              </a:rPr>
              <a:t>Misadventure (</a:t>
            </a:r>
            <a:r>
              <a:rPr lang="en-GB" altLang="en-US" sz="1800" b="1">
                <a:ea typeface="ＭＳ Ｐゴシック" panose="020B0600070205080204" pitchFamily="34" charset="-128"/>
              </a:rPr>
              <a:t>Positive learning experience</a:t>
            </a:r>
          </a:p>
          <a:p>
            <a:pPr eaLnBrk="1" hangingPunct="1">
              <a:lnSpc>
                <a:spcPct val="80000"/>
              </a:lnSpc>
              <a:buFont typeface="Wingdings" panose="05000000000000000000" pitchFamily="2" charset="2"/>
              <a:buNone/>
            </a:pPr>
            <a:r>
              <a:rPr lang="en-GB" altLang="en-US" sz="1800" b="1">
                <a:ea typeface="ＭＳ Ｐゴシック" panose="020B0600070205080204" pitchFamily="34" charset="-128"/>
              </a:rPr>
              <a:t>			where competence and skill 					does not match the situation but 					without physical or 					           	psychological harm).</a:t>
            </a:r>
          </a:p>
          <a:p>
            <a:pPr eaLnBrk="1" hangingPunct="1">
              <a:lnSpc>
                <a:spcPct val="80000"/>
              </a:lnSpc>
            </a:pPr>
            <a:endParaRPr lang="en-GB" altLang="en-US" sz="1800">
              <a:ea typeface="ＭＳ Ｐゴシック" panose="020B0600070205080204" pitchFamily="34" charset="-128"/>
            </a:endParaRPr>
          </a:p>
          <a:p>
            <a:pPr eaLnBrk="1" hangingPunct="1">
              <a:lnSpc>
                <a:spcPct val="80000"/>
              </a:lnSpc>
            </a:pPr>
            <a:r>
              <a:rPr lang="en-GB" altLang="en-US" sz="1800">
                <a:ea typeface="ＭＳ Ｐゴシック" panose="020B0600070205080204" pitchFamily="34" charset="-128"/>
              </a:rPr>
              <a:t>Devastation &amp; Disaster			Misadventure</a:t>
            </a:r>
          </a:p>
          <a:p>
            <a:pPr lvl="4" eaLnBrk="1" hangingPunct="1">
              <a:lnSpc>
                <a:spcPct val="80000"/>
              </a:lnSpc>
              <a:buFont typeface="Wingdings" panose="05000000000000000000" pitchFamily="2" charset="2"/>
              <a:buNone/>
            </a:pPr>
            <a:r>
              <a:rPr lang="en-GB" altLang="en-US" sz="1200">
                <a:ea typeface="ＭＳ Ｐゴシック" panose="020B0600070205080204" pitchFamily="34" charset="-128"/>
              </a:rPr>
              <a:t>					</a:t>
            </a:r>
            <a:r>
              <a:rPr lang="en-GB" altLang="en-US" sz="1400" b="1">
                <a:ea typeface="ＭＳ Ｐゴシック" panose="020B0600070205080204" pitchFamily="34" charset="-128"/>
              </a:rPr>
              <a:t>(Priest, 1997)</a:t>
            </a:r>
          </a:p>
          <a:p>
            <a:pPr lvl="4" eaLnBrk="1" hangingPunct="1">
              <a:lnSpc>
                <a:spcPct val="80000"/>
              </a:lnSpc>
              <a:buFont typeface="Wingdings" panose="05000000000000000000" pitchFamily="2" charset="2"/>
              <a:buNone/>
            </a:pPr>
            <a:endParaRPr lang="en-GB" altLang="en-US" sz="1400">
              <a:ea typeface="ＭＳ Ｐゴシック" panose="020B0600070205080204" pitchFamily="34" charset="-128"/>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a:xfrm>
            <a:off x="301625" y="228600"/>
            <a:ext cx="8510588" cy="101600"/>
          </a:xfrm>
        </p:spPr>
        <p:txBody>
          <a:bodyPr>
            <a:normAutofit fontScale="90000"/>
          </a:bodyPr>
          <a:lstStyle/>
          <a:p>
            <a:pPr eaLnBrk="1" fontAlgn="auto" hangingPunct="1">
              <a:spcAft>
                <a:spcPts val="0"/>
              </a:spcAft>
              <a:defRPr/>
            </a:pPr>
            <a:endParaRPr lang="en-US" sz="4000">
              <a:ea typeface="+mj-ea"/>
              <a:cs typeface="+mj-cs"/>
            </a:endParaRPr>
          </a:p>
        </p:txBody>
      </p:sp>
      <p:sp>
        <p:nvSpPr>
          <p:cNvPr id="15363" name="Rectangle 3"/>
          <p:cNvSpPr>
            <a:spLocks noGrp="1" noRot="1" noChangeArrowheads="1"/>
          </p:cNvSpPr>
          <p:nvPr>
            <p:ph idx="1"/>
          </p:nvPr>
        </p:nvSpPr>
        <p:spPr>
          <a:xfrm>
            <a:off x="457200" y="620713"/>
            <a:ext cx="8229600" cy="4608512"/>
          </a:xfrm>
        </p:spPr>
        <p:txBody>
          <a:bodyPr/>
          <a:lstStyle/>
          <a:p>
            <a:pPr eaLnBrk="1" hangingPunct="1">
              <a:lnSpc>
                <a:spcPct val="80000"/>
              </a:lnSpc>
            </a:pPr>
            <a:endParaRPr lang="en-GB" altLang="en-US" sz="1000" b="1">
              <a:ea typeface="ＭＳ Ｐゴシック" panose="020B0600070205080204" pitchFamily="34" charset="-128"/>
            </a:endParaRPr>
          </a:p>
          <a:p>
            <a:pPr eaLnBrk="1" hangingPunct="1">
              <a:lnSpc>
                <a:spcPct val="80000"/>
              </a:lnSpc>
            </a:pPr>
            <a:r>
              <a:rPr lang="en-GB" altLang="en-US" sz="2000">
                <a:ea typeface="ＭＳ Ｐゴシック" panose="020B0600070205080204" pitchFamily="34" charset="-128"/>
              </a:rPr>
              <a:t>Maximum learning potential is achieved when individuals are operating within the </a:t>
            </a:r>
            <a:r>
              <a:rPr lang="en-GB" altLang="en-US" sz="2000" b="1">
                <a:ea typeface="ＭＳ Ｐゴシック" panose="020B0600070205080204" pitchFamily="34" charset="-128"/>
              </a:rPr>
              <a:t>Frontier Adventure</a:t>
            </a:r>
            <a:r>
              <a:rPr lang="en-GB" altLang="en-US" sz="2000">
                <a:ea typeface="ＭＳ Ｐゴシック" panose="020B0600070205080204" pitchFamily="34" charset="-128"/>
              </a:rPr>
              <a:t> stage.</a:t>
            </a:r>
          </a:p>
          <a:p>
            <a:pPr eaLnBrk="1" hangingPunct="1">
              <a:lnSpc>
                <a:spcPct val="80000"/>
              </a:lnSpc>
            </a:pPr>
            <a:endParaRPr lang="en-GB" altLang="en-US" sz="2000">
              <a:ea typeface="ＭＳ Ｐゴシック" panose="020B0600070205080204" pitchFamily="34" charset="-128"/>
            </a:endParaRPr>
          </a:p>
          <a:p>
            <a:pPr eaLnBrk="1" hangingPunct="1">
              <a:lnSpc>
                <a:spcPct val="80000"/>
              </a:lnSpc>
            </a:pPr>
            <a:r>
              <a:rPr lang="en-GB" altLang="en-US" sz="2000" b="1">
                <a:ea typeface="ＭＳ Ｐゴシック" panose="020B0600070205080204" pitchFamily="34" charset="-128"/>
              </a:rPr>
              <a:t>Misadventure</a:t>
            </a:r>
            <a:r>
              <a:rPr lang="en-GB" altLang="en-US" sz="2000">
                <a:ea typeface="ＭＳ Ｐゴシック" panose="020B0600070205080204" pitchFamily="34" charset="-128"/>
              </a:rPr>
              <a:t> has the potential for a limited number of individuals to be a powerful learning experience but for most it will be the opposite i.e. They will never wish to take part again because they have experienced either physical or psychological harm.</a:t>
            </a:r>
          </a:p>
          <a:p>
            <a:pPr eaLnBrk="1" hangingPunct="1">
              <a:lnSpc>
                <a:spcPct val="80000"/>
              </a:lnSpc>
            </a:pPr>
            <a:endParaRPr lang="en-GB" altLang="en-US" sz="2000">
              <a:ea typeface="ＭＳ Ｐゴシック" panose="020B0600070205080204" pitchFamily="34" charset="-128"/>
            </a:endParaRPr>
          </a:p>
          <a:p>
            <a:pPr eaLnBrk="1" hangingPunct="1">
              <a:lnSpc>
                <a:spcPct val="80000"/>
              </a:lnSpc>
            </a:pPr>
            <a:r>
              <a:rPr lang="en-GB" altLang="en-US" sz="2000">
                <a:ea typeface="ＭＳ Ｐゴシック" panose="020B0600070205080204" pitchFamily="34" charset="-128"/>
              </a:rPr>
              <a:t>No one can sustain the </a:t>
            </a:r>
            <a:r>
              <a:rPr lang="en-GB" altLang="en-US" sz="2000" b="1">
                <a:ea typeface="ＭＳ Ｐゴシック" panose="020B0600070205080204" pitchFamily="34" charset="-128"/>
              </a:rPr>
              <a:t>Frontier Adventure</a:t>
            </a:r>
            <a:r>
              <a:rPr lang="en-GB" altLang="en-US" sz="2000">
                <a:ea typeface="ＭＳ Ｐゴシック" panose="020B0600070205080204" pitchFamily="34" charset="-128"/>
              </a:rPr>
              <a:t> learning situation for an extended period of time ie. too much adrenaline running through the body –physical/emotional exhaustion. Most individuals will flow between stages 1-2-3-2-1 during an activity. </a:t>
            </a:r>
          </a:p>
          <a:p>
            <a:pPr eaLnBrk="1" hangingPunct="1">
              <a:lnSpc>
                <a:spcPct val="80000"/>
              </a:lnSpc>
            </a:pPr>
            <a:endParaRPr lang="en-GB" altLang="en-US" sz="2000" b="1">
              <a:ea typeface="ＭＳ Ｐゴシック" panose="020B0600070205080204" pitchFamily="34" charset="-128"/>
            </a:endParaRPr>
          </a:p>
          <a:p>
            <a:pPr eaLnBrk="1" hangingPunct="1">
              <a:lnSpc>
                <a:spcPct val="80000"/>
              </a:lnSpc>
            </a:pPr>
            <a:r>
              <a:rPr lang="en-GB" altLang="en-US" sz="2000" b="1">
                <a:ea typeface="ＭＳ Ｐゴシック" panose="020B0600070205080204" pitchFamily="34" charset="-128"/>
              </a:rPr>
              <a:t>For the leader the intention must be to facilitate a Frontier Adventure learning experience for every individual at some stage during the activity.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Rot="1" noChangeArrowheads="1"/>
          </p:cNvSpPr>
          <p:nvPr>
            <p:ph type="title"/>
          </p:nvPr>
        </p:nvSpPr>
        <p:spPr/>
        <p:txBody>
          <a:bodyPr/>
          <a:lstStyle/>
          <a:p>
            <a:pPr eaLnBrk="1" hangingPunct="1"/>
            <a:r>
              <a:rPr lang="en-GB" altLang="en-US">
                <a:ea typeface="ＭＳ Ｐゴシック" panose="020B0600070205080204" pitchFamily="34" charset="-128"/>
              </a:rPr>
              <a:t>Risk</a:t>
            </a:r>
          </a:p>
        </p:txBody>
      </p:sp>
      <p:sp>
        <p:nvSpPr>
          <p:cNvPr id="16387" name="Rectangle 3"/>
          <p:cNvSpPr>
            <a:spLocks noGrp="1" noRot="1" noChangeArrowheads="1"/>
          </p:cNvSpPr>
          <p:nvPr>
            <p:ph idx="1"/>
          </p:nvPr>
        </p:nvSpPr>
        <p:spPr/>
        <p:txBody>
          <a:bodyPr/>
          <a:lstStyle/>
          <a:p>
            <a:pPr eaLnBrk="1" hangingPunct="1">
              <a:lnSpc>
                <a:spcPct val="90000"/>
              </a:lnSpc>
              <a:buFont typeface="Wingdings" panose="05000000000000000000" pitchFamily="2" charset="2"/>
              <a:buNone/>
            </a:pPr>
            <a:r>
              <a:rPr lang="en-GB" altLang="en-US">
                <a:ea typeface="ＭＳ Ｐゴシック" panose="020B0600070205080204" pitchFamily="34" charset="-128"/>
              </a:rPr>
              <a:t>	The potential to lose something of value. The loss may lead to harm that is physical (broken bones), mental (psychological) , social (peer embarrassment) or financial (loss of equipment).</a:t>
            </a:r>
          </a:p>
          <a:p>
            <a:pPr eaLnBrk="1" hangingPunct="1">
              <a:lnSpc>
                <a:spcPct val="90000"/>
              </a:lnSpc>
              <a:buFont typeface="Wingdings" panose="05000000000000000000" pitchFamily="2" charset="2"/>
              <a:buNone/>
            </a:pPr>
            <a:r>
              <a:rPr lang="en-GB" altLang="en-US" b="1">
                <a:ea typeface="ＭＳ Ｐゴシック" panose="020B0600070205080204" pitchFamily="34" charset="-128"/>
              </a:rPr>
              <a:t>						</a:t>
            </a:r>
            <a:r>
              <a:rPr lang="en-GB" altLang="en-US" sz="2000">
                <a:ea typeface="ＭＳ Ｐゴシック" panose="020B0600070205080204" pitchFamily="34" charset="-128"/>
              </a:rPr>
              <a:t>(Priest &amp; Gass, 1997, p.19)</a:t>
            </a:r>
          </a:p>
          <a:p>
            <a:pPr eaLnBrk="1" hangingPunct="1">
              <a:lnSpc>
                <a:spcPct val="90000"/>
              </a:lnSpc>
              <a:buFont typeface="Wingdings" panose="05000000000000000000" pitchFamily="2" charset="2"/>
              <a:buNone/>
            </a:pPr>
            <a:endParaRPr lang="en-GB" altLang="en-US" sz="2000">
              <a:ea typeface="ＭＳ Ｐゴシック" panose="020B0600070205080204" pitchFamily="34" charset="-128"/>
            </a:endParaRPr>
          </a:p>
          <a:p>
            <a:pPr eaLnBrk="1" hangingPunct="1">
              <a:lnSpc>
                <a:spcPct val="90000"/>
              </a:lnSpc>
              <a:buFont typeface="Wingdings" panose="05000000000000000000" pitchFamily="2" charset="2"/>
              <a:buNone/>
            </a:pPr>
            <a:r>
              <a:rPr lang="en-GB" altLang="en-US" sz="2000">
                <a:ea typeface="ＭＳ Ｐゴシック" panose="020B0600070205080204" pitchFamily="34" charset="-128"/>
              </a:rPr>
              <a:t>	</a:t>
            </a:r>
            <a:r>
              <a:rPr lang="en-GB" altLang="en-US">
                <a:ea typeface="ＭＳ Ｐゴシック" panose="020B0600070205080204" pitchFamily="34" charset="-128"/>
              </a:rPr>
              <a:t>Risk is </a:t>
            </a:r>
            <a:r>
              <a:rPr lang="en-GB" altLang="en-US" sz="4000">
                <a:ea typeface="ＭＳ Ｐゴシック" panose="020B0600070205080204" pitchFamily="34" charset="-128"/>
              </a:rPr>
              <a:t>INDIVIDUAL</a:t>
            </a:r>
          </a:p>
          <a:p>
            <a:pPr eaLnBrk="1" hangingPunct="1">
              <a:lnSpc>
                <a:spcPct val="90000"/>
              </a:lnSpc>
              <a:buFont typeface="Wingdings" panose="05000000000000000000" pitchFamily="2" charset="2"/>
              <a:buNone/>
            </a:pPr>
            <a:r>
              <a:rPr lang="en-GB" altLang="en-US" b="1">
                <a:ea typeface="ＭＳ Ｐゴシック" panose="020B0600070205080204" pitchFamily="34" charset="-128"/>
              </a:rPr>
              <a:t>	</a:t>
            </a:r>
          </a:p>
          <a:p>
            <a:pPr eaLnBrk="1" hangingPunct="1">
              <a:lnSpc>
                <a:spcPct val="90000"/>
              </a:lnSpc>
              <a:buFont typeface="Wingdings" panose="05000000000000000000" pitchFamily="2" charset="2"/>
              <a:buNone/>
            </a:pPr>
            <a:endParaRPr lang="en-GB" altLang="en-US">
              <a:ea typeface="ＭＳ Ｐゴシック" panose="020B0600070205080204" pitchFamily="34" charset="-128"/>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Rot="1" noChangeArrowheads="1"/>
          </p:cNvSpPr>
          <p:nvPr>
            <p:ph type="title"/>
          </p:nvPr>
        </p:nvSpPr>
        <p:spPr/>
        <p:txBody>
          <a:bodyPr/>
          <a:lstStyle/>
          <a:p>
            <a:pPr eaLnBrk="1" hangingPunct="1"/>
            <a:r>
              <a:rPr lang="en-GB" altLang="en-US" sz="3600">
                <a:ea typeface="ＭＳ Ｐゴシック" panose="020B0600070205080204" pitchFamily="34" charset="-128"/>
              </a:rPr>
              <a:t>Ewert</a:t>
            </a:r>
            <a:r>
              <a:rPr lang="ja-JP" altLang="en-GB" sz="3600">
                <a:ea typeface="ＭＳ Ｐゴシック" panose="020B0600070205080204" pitchFamily="34" charset="-128"/>
              </a:rPr>
              <a:t>’</a:t>
            </a:r>
            <a:r>
              <a:rPr lang="en-GB" altLang="ja-JP" sz="3600">
                <a:ea typeface="ＭＳ Ｐゴシック" panose="020B0600070205080204" pitchFamily="34" charset="-128"/>
              </a:rPr>
              <a:t>s Model of Risk</a:t>
            </a:r>
            <a:br>
              <a:rPr lang="en-GB" altLang="ja-JP" sz="3200" b="1">
                <a:ea typeface="ＭＳ Ｐゴシック" panose="020B0600070205080204" pitchFamily="34" charset="-128"/>
              </a:rPr>
            </a:br>
            <a:endParaRPr lang="en-GB" altLang="en-US" sz="3200" b="1">
              <a:ea typeface="ＭＳ Ｐゴシック" panose="020B0600070205080204" pitchFamily="34" charset="-128"/>
            </a:endParaRPr>
          </a:p>
        </p:txBody>
      </p:sp>
      <p:sp>
        <p:nvSpPr>
          <p:cNvPr id="17411" name="Rectangle 3"/>
          <p:cNvSpPr>
            <a:spLocks noGrp="1" noRot="1" noChangeArrowheads="1"/>
          </p:cNvSpPr>
          <p:nvPr>
            <p:ph idx="1"/>
          </p:nvPr>
        </p:nvSpPr>
        <p:spPr/>
        <p:txBody>
          <a:bodyPr/>
          <a:lstStyle/>
          <a:p>
            <a:pPr eaLnBrk="1" hangingPunct="1"/>
            <a:r>
              <a:rPr lang="en-GB" altLang="en-US">
                <a:ea typeface="ＭＳ Ｐゴシック" panose="020B0600070205080204" pitchFamily="34" charset="-128"/>
              </a:rPr>
              <a:t>Absolute Risk</a:t>
            </a: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Real Risk</a:t>
            </a: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Perceived Risk</a:t>
            </a:r>
          </a:p>
          <a:p>
            <a:pPr lvl="3" eaLnBrk="1" hangingPunct="1">
              <a:buFontTx/>
              <a:buNone/>
            </a:pPr>
            <a:r>
              <a:rPr lang="en-GB" altLang="en-US">
                <a:ea typeface="ＭＳ Ｐゴシック" panose="020B0600070205080204" pitchFamily="34" charset="-128"/>
              </a:rPr>
              <a:t>				</a:t>
            </a:r>
            <a:r>
              <a:rPr lang="en-GB" altLang="en-US" b="1">
                <a:ea typeface="ＭＳ Ｐゴシック" panose="020B0600070205080204" pitchFamily="34" charset="-128"/>
              </a:rPr>
              <a:t>Ewert (1990)</a:t>
            </a:r>
          </a:p>
          <a:p>
            <a:pPr lvl="3" eaLnBrk="1" hangingPunct="1">
              <a:buFontTx/>
              <a:buNone/>
            </a:pPr>
            <a:endParaRPr lang="en-GB" altLang="en-US">
              <a:ea typeface="ＭＳ Ｐゴシック" panose="020B0600070205080204" pitchFamily="34" charset="-128"/>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a:xfrm>
            <a:off x="301625" y="228600"/>
            <a:ext cx="8510588" cy="484188"/>
          </a:xfrm>
        </p:spPr>
        <p:txBody>
          <a:bodyPr/>
          <a:lstStyle/>
          <a:p>
            <a:pPr eaLnBrk="1" hangingPunct="1"/>
            <a:endParaRPr lang="en-US" altLang="en-US" sz="2800" b="1">
              <a:ea typeface="ＭＳ Ｐゴシック" panose="020B0600070205080204" pitchFamily="34" charset="-128"/>
            </a:endParaRPr>
          </a:p>
        </p:txBody>
      </p:sp>
      <p:sp>
        <p:nvSpPr>
          <p:cNvPr id="18435" name="Rectangle 3"/>
          <p:cNvSpPr>
            <a:spLocks noGrp="1" noRot="1" noChangeArrowheads="1"/>
          </p:cNvSpPr>
          <p:nvPr>
            <p:ph idx="1"/>
          </p:nvPr>
        </p:nvSpPr>
        <p:spPr>
          <a:xfrm>
            <a:off x="457200" y="1052513"/>
            <a:ext cx="8229600" cy="5073650"/>
          </a:xfrm>
        </p:spPr>
        <p:txBody>
          <a:bodyPr/>
          <a:lstStyle/>
          <a:p>
            <a:pPr eaLnBrk="1" hangingPunct="1">
              <a:lnSpc>
                <a:spcPct val="90000"/>
              </a:lnSpc>
            </a:pPr>
            <a:r>
              <a:rPr lang="en-GB" altLang="en-US" b="1">
                <a:ea typeface="ＭＳ Ｐゴシック" panose="020B0600070205080204" pitchFamily="34" charset="-128"/>
              </a:rPr>
              <a:t>Absolute……………No safety controls</a:t>
            </a:r>
          </a:p>
          <a:p>
            <a:pPr eaLnBrk="1" hangingPunct="1">
              <a:lnSpc>
                <a:spcPct val="90000"/>
              </a:lnSpc>
            </a:pPr>
            <a:endParaRPr lang="en-GB" altLang="en-US" b="1">
              <a:ea typeface="ＭＳ Ｐゴシック" panose="020B0600070205080204" pitchFamily="34" charset="-128"/>
            </a:endParaRPr>
          </a:p>
          <a:p>
            <a:pPr eaLnBrk="1" hangingPunct="1">
              <a:lnSpc>
                <a:spcPct val="90000"/>
              </a:lnSpc>
            </a:pPr>
            <a:r>
              <a:rPr lang="en-GB" altLang="en-US" b="1">
                <a:ea typeface="ＭＳ Ｐゴシック" panose="020B0600070205080204" pitchFamily="34" charset="-128"/>
              </a:rPr>
              <a:t>Real …………………Code of conduct /  					    NGB 							qualifications/</a:t>
            </a:r>
          </a:p>
          <a:p>
            <a:pPr lvl="4" eaLnBrk="1" hangingPunct="1">
              <a:lnSpc>
                <a:spcPct val="90000"/>
              </a:lnSpc>
              <a:buFont typeface="Wingdings" panose="05000000000000000000" pitchFamily="2" charset="2"/>
              <a:buNone/>
            </a:pPr>
            <a:r>
              <a:rPr lang="en-GB" altLang="en-US" b="1">
                <a:ea typeface="ＭＳ Ｐゴシック" panose="020B0600070205080204" pitchFamily="34" charset="-128"/>
              </a:rPr>
              <a:t>			      </a:t>
            </a:r>
            <a:r>
              <a:rPr lang="en-GB" altLang="en-US" sz="3200" b="1">
                <a:ea typeface="ＭＳ Ｐゴシック" panose="020B0600070205080204" pitchFamily="34" charset="-128"/>
              </a:rPr>
              <a:t>professional 			  	  experience</a:t>
            </a:r>
          </a:p>
          <a:p>
            <a:pPr eaLnBrk="1" hangingPunct="1">
              <a:lnSpc>
                <a:spcPct val="90000"/>
              </a:lnSpc>
            </a:pPr>
            <a:endParaRPr lang="en-GB" altLang="en-US" b="1">
              <a:ea typeface="ＭＳ Ｐゴシック" panose="020B0600070205080204" pitchFamily="34" charset="-128"/>
            </a:endParaRPr>
          </a:p>
          <a:p>
            <a:pPr eaLnBrk="1" hangingPunct="1">
              <a:lnSpc>
                <a:spcPct val="90000"/>
              </a:lnSpc>
            </a:pPr>
            <a:r>
              <a:rPr lang="en-GB" altLang="en-US" b="1">
                <a:ea typeface="ＭＳ Ｐゴシック" panose="020B0600070205080204" pitchFamily="34" charset="-128"/>
              </a:rPr>
              <a:t>Perceived…………..Subjective/novice</a:t>
            </a:r>
            <a:r>
              <a:rPr lang="ja-JP" altLang="en-GB" b="1">
                <a:ea typeface="ＭＳ Ｐゴシック" panose="020B0600070205080204" pitchFamily="34" charset="-128"/>
              </a:rPr>
              <a:t>’</a:t>
            </a:r>
            <a:r>
              <a:rPr lang="en-GB" altLang="ja-JP" b="1">
                <a:ea typeface="ＭＳ Ｐゴシック" panose="020B0600070205080204" pitchFamily="34" charset="-128"/>
              </a:rPr>
              <a:t>s 				  	  view</a:t>
            </a:r>
          </a:p>
          <a:p>
            <a:pPr lvl="4" eaLnBrk="1" hangingPunct="1">
              <a:lnSpc>
                <a:spcPct val="90000"/>
              </a:lnSpc>
              <a:buFont typeface="Wingdings" panose="05000000000000000000" pitchFamily="2" charset="2"/>
              <a:buNone/>
            </a:pPr>
            <a:r>
              <a:rPr lang="en-GB" altLang="en-US" b="1">
                <a:ea typeface="ＭＳ Ｐゴシック" panose="020B0600070205080204" pitchFamily="34" charset="-128"/>
              </a:rPr>
              <a:t>				</a:t>
            </a:r>
            <a:endParaRPr lang="en-GB" altLang="en-US">
              <a:ea typeface="ＭＳ Ｐゴシック" panose="020B0600070205080204" pitchFamily="34" charset="-128"/>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Rot="1" noChangeArrowheads="1"/>
          </p:cNvSpPr>
          <p:nvPr>
            <p:ph type="title"/>
          </p:nvPr>
        </p:nvSpPr>
        <p:spPr>
          <a:xfrm>
            <a:off x="301625" y="228600"/>
            <a:ext cx="8510588" cy="80963"/>
          </a:xfrm>
        </p:spPr>
        <p:txBody>
          <a:bodyPr>
            <a:normAutofit fontScale="90000"/>
          </a:bodyPr>
          <a:lstStyle/>
          <a:p>
            <a:pPr eaLnBrk="1" fontAlgn="auto" hangingPunct="1">
              <a:spcAft>
                <a:spcPts val="0"/>
              </a:spcAft>
              <a:defRPr/>
            </a:pPr>
            <a:endParaRPr lang="en-US" sz="4000">
              <a:ea typeface="+mj-ea"/>
              <a:cs typeface="+mj-cs"/>
            </a:endParaRPr>
          </a:p>
        </p:txBody>
      </p:sp>
      <p:sp>
        <p:nvSpPr>
          <p:cNvPr id="19459" name="Rectangle 3"/>
          <p:cNvSpPr>
            <a:spLocks noGrp="1" noRot="1" noChangeArrowheads="1"/>
          </p:cNvSpPr>
          <p:nvPr>
            <p:ph idx="1"/>
          </p:nvPr>
        </p:nvSpPr>
        <p:spPr>
          <a:xfrm>
            <a:off x="468313" y="549275"/>
            <a:ext cx="8229600" cy="5903913"/>
          </a:xfrm>
        </p:spPr>
        <p:txBody>
          <a:bodyPr/>
          <a:lstStyle/>
          <a:p>
            <a:pPr eaLnBrk="1" hangingPunct="1">
              <a:lnSpc>
                <a:spcPct val="80000"/>
              </a:lnSpc>
              <a:buFont typeface="Wingdings" panose="05000000000000000000" pitchFamily="2" charset="2"/>
              <a:buNone/>
            </a:pPr>
            <a:r>
              <a:rPr lang="en-GB" altLang="en-US" sz="2000" b="1">
                <a:ea typeface="ＭＳ Ｐゴシック" panose="020B0600070205080204" pitchFamily="34" charset="-128"/>
              </a:rPr>
              <a:t>	</a:t>
            </a:r>
            <a:endParaRPr lang="en-GB" altLang="en-US" sz="2000">
              <a:ea typeface="ＭＳ Ｐゴシック" panose="020B0600070205080204" pitchFamily="34" charset="-128"/>
            </a:endParaRPr>
          </a:p>
          <a:p>
            <a:pPr eaLnBrk="1" hangingPunct="1">
              <a:lnSpc>
                <a:spcPct val="80000"/>
              </a:lnSpc>
            </a:pPr>
            <a:r>
              <a:rPr lang="en-GB" altLang="en-US" sz="2000">
                <a:ea typeface="ＭＳ Ｐゴシック" panose="020B0600070205080204" pitchFamily="34" charset="-128"/>
              </a:rPr>
              <a:t>We operate with an identifiable value for risk that is </a:t>
            </a:r>
            <a:r>
              <a:rPr lang="en-GB" altLang="en-US" sz="2000" b="1">
                <a:ea typeface="ＭＳ Ｐゴシック" panose="020B0600070205080204" pitchFamily="34" charset="-128"/>
              </a:rPr>
              <a:t>Real</a:t>
            </a:r>
            <a:r>
              <a:rPr lang="en-GB" altLang="en-US" sz="2000">
                <a:ea typeface="ＭＳ Ｐゴシック" panose="020B0600070205080204" pitchFamily="34" charset="-128"/>
              </a:rPr>
              <a:t> i.e. in which appropriate </a:t>
            </a:r>
            <a:r>
              <a:rPr lang="ja-JP" altLang="en-GB" sz="2000">
                <a:ea typeface="ＭＳ Ｐゴシック" panose="020B0600070205080204" pitchFamily="34" charset="-128"/>
              </a:rPr>
              <a:t>“</a:t>
            </a:r>
            <a:r>
              <a:rPr lang="en-GB" altLang="ja-JP" sz="2000">
                <a:ea typeface="ＭＳ Ｐゴシック" panose="020B0600070205080204" pitchFamily="34" charset="-128"/>
              </a:rPr>
              <a:t>safety controls</a:t>
            </a:r>
            <a:r>
              <a:rPr lang="ja-JP" altLang="en-GB" sz="2000">
                <a:ea typeface="ＭＳ Ｐゴシック" panose="020B0600070205080204" pitchFamily="34" charset="-128"/>
              </a:rPr>
              <a:t>”</a:t>
            </a:r>
            <a:r>
              <a:rPr lang="en-GB" altLang="ja-JP" sz="2000">
                <a:ea typeface="ＭＳ Ｐゴシック" panose="020B0600070205080204" pitchFamily="34" charset="-128"/>
              </a:rPr>
              <a:t> are present e.g. using correct equipment, experience and qualifications of staff, progression in skills learning, choice of venue, impact of weather etc.</a:t>
            </a:r>
          </a:p>
          <a:p>
            <a:pPr eaLnBrk="1" hangingPunct="1">
              <a:lnSpc>
                <a:spcPct val="80000"/>
              </a:lnSpc>
            </a:pPr>
            <a:endParaRPr lang="en-GB" altLang="en-US" sz="2000">
              <a:ea typeface="ＭＳ Ｐゴシック" panose="020B0600070205080204" pitchFamily="34" charset="-128"/>
            </a:endParaRPr>
          </a:p>
          <a:p>
            <a:pPr eaLnBrk="1" hangingPunct="1">
              <a:lnSpc>
                <a:spcPct val="80000"/>
              </a:lnSpc>
            </a:pPr>
            <a:r>
              <a:rPr lang="en-GB" altLang="en-US" sz="2000" b="1">
                <a:ea typeface="ＭＳ Ｐゴシック" panose="020B0600070205080204" pitchFamily="34" charset="-128"/>
              </a:rPr>
              <a:t>Real</a:t>
            </a:r>
            <a:r>
              <a:rPr lang="en-GB" altLang="en-US" sz="2000">
                <a:ea typeface="ＭＳ Ｐゴシック" panose="020B0600070205080204" pitchFamily="34" charset="-128"/>
              </a:rPr>
              <a:t> physical risks can be controlled/reduced (though never eliminated) however </a:t>
            </a:r>
            <a:r>
              <a:rPr lang="en-GB" altLang="en-US" sz="2000" b="1">
                <a:ea typeface="ＭＳ Ｐゴシック" panose="020B0600070205080204" pitchFamily="34" charset="-128"/>
              </a:rPr>
              <a:t>emotional / psychological risks</a:t>
            </a:r>
            <a:r>
              <a:rPr lang="en-GB" altLang="en-US" sz="2000">
                <a:ea typeface="ＭＳ Ｐゴシック" panose="020B0600070205080204" pitchFamily="34" charset="-128"/>
              </a:rPr>
              <a:t> are equally important to consider but much more difficult to control.</a:t>
            </a:r>
          </a:p>
          <a:p>
            <a:pPr eaLnBrk="1" hangingPunct="1">
              <a:lnSpc>
                <a:spcPct val="80000"/>
              </a:lnSpc>
              <a:buFont typeface="Wingdings" panose="05000000000000000000" pitchFamily="2" charset="2"/>
              <a:buNone/>
            </a:pPr>
            <a:endParaRPr lang="en-GB" altLang="en-US" sz="2000">
              <a:ea typeface="ＭＳ Ｐゴシック" panose="020B0600070205080204" pitchFamily="34" charset="-128"/>
            </a:endParaRPr>
          </a:p>
          <a:p>
            <a:pPr eaLnBrk="1" hangingPunct="1">
              <a:lnSpc>
                <a:spcPct val="80000"/>
              </a:lnSpc>
            </a:pPr>
            <a:r>
              <a:rPr lang="en-GB" altLang="en-US" sz="2000">
                <a:ea typeface="ＭＳ Ｐゴシック" panose="020B0600070205080204" pitchFamily="34" charset="-128"/>
              </a:rPr>
              <a:t>We should never operate at the </a:t>
            </a:r>
            <a:r>
              <a:rPr lang="en-GB" altLang="en-US" sz="2000" b="1">
                <a:ea typeface="ＭＳ Ｐゴシック" panose="020B0600070205080204" pitchFamily="34" charset="-128"/>
              </a:rPr>
              <a:t>Absolute level </a:t>
            </a:r>
            <a:r>
              <a:rPr lang="en-GB" altLang="en-US" sz="2000">
                <a:ea typeface="ＭＳ Ｐゴシック" panose="020B0600070205080204" pitchFamily="34" charset="-128"/>
              </a:rPr>
              <a:t>i.e. No </a:t>
            </a:r>
            <a:r>
              <a:rPr lang="ja-JP" altLang="en-GB" sz="2000">
                <a:ea typeface="ＭＳ Ｐゴシック" panose="020B0600070205080204" pitchFamily="34" charset="-128"/>
              </a:rPr>
              <a:t>“</a:t>
            </a:r>
            <a:r>
              <a:rPr lang="en-GB" altLang="ja-JP" sz="2000">
                <a:ea typeface="ＭＳ Ｐゴシック" panose="020B0600070205080204" pitchFamily="34" charset="-128"/>
              </a:rPr>
              <a:t>safety controls</a:t>
            </a:r>
            <a:r>
              <a:rPr lang="ja-JP" altLang="en-GB" sz="2000">
                <a:ea typeface="ＭＳ Ｐゴシック" panose="020B0600070205080204" pitchFamily="34" charset="-128"/>
              </a:rPr>
              <a:t>”</a:t>
            </a:r>
            <a:r>
              <a:rPr lang="en-GB" altLang="ja-JP" sz="2000">
                <a:ea typeface="ＭＳ Ｐゴシック" panose="020B0600070205080204" pitchFamily="34" charset="-128"/>
              </a:rPr>
              <a:t>.</a:t>
            </a:r>
          </a:p>
          <a:p>
            <a:pPr eaLnBrk="1" hangingPunct="1">
              <a:lnSpc>
                <a:spcPct val="80000"/>
              </a:lnSpc>
              <a:buFont typeface="Wingdings" panose="05000000000000000000" pitchFamily="2" charset="2"/>
              <a:buNone/>
            </a:pPr>
            <a:endParaRPr lang="en-GB" altLang="en-US" sz="2000">
              <a:ea typeface="ＭＳ Ｐゴシック" panose="020B0600070205080204" pitchFamily="34" charset="-128"/>
            </a:endParaRPr>
          </a:p>
          <a:p>
            <a:pPr eaLnBrk="1" hangingPunct="1">
              <a:lnSpc>
                <a:spcPct val="80000"/>
              </a:lnSpc>
            </a:pPr>
            <a:r>
              <a:rPr lang="en-GB" altLang="en-US" sz="2000" b="1">
                <a:ea typeface="ＭＳ Ｐゴシック" panose="020B0600070205080204" pitchFamily="34" charset="-128"/>
              </a:rPr>
              <a:t>Novices will operate at the Perceived level</a:t>
            </a:r>
            <a:r>
              <a:rPr lang="en-GB" altLang="en-US" sz="2000">
                <a:ea typeface="ＭＳ Ｐゴシック" panose="020B0600070205080204" pitchFamily="34" charset="-128"/>
              </a:rPr>
              <a:t> of risk which, due to lack of experience and subjective personal factors, will invariably be different to the Real risk that is actually present.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rrowheads="1"/>
          </p:cNvSpPr>
          <p:nvPr>
            <p:ph type="title"/>
          </p:nvPr>
        </p:nvSpPr>
        <p:spPr>
          <a:xfrm>
            <a:off x="301625" y="228600"/>
            <a:ext cx="8510588" cy="150813"/>
          </a:xfrm>
        </p:spPr>
        <p:txBody>
          <a:bodyPr>
            <a:normAutofit fontScale="90000"/>
          </a:bodyPr>
          <a:lstStyle/>
          <a:p>
            <a:pPr eaLnBrk="1" fontAlgn="auto" hangingPunct="1">
              <a:spcAft>
                <a:spcPts val="0"/>
              </a:spcAft>
              <a:defRPr/>
            </a:pPr>
            <a:endParaRPr lang="en-US" sz="4000">
              <a:ea typeface="+mj-ea"/>
              <a:cs typeface="+mj-cs"/>
            </a:endParaRPr>
          </a:p>
        </p:txBody>
      </p:sp>
      <p:sp>
        <p:nvSpPr>
          <p:cNvPr id="20483" name="Rectangle 3"/>
          <p:cNvSpPr>
            <a:spLocks noGrp="1" noRot="1" noChangeArrowheads="1"/>
          </p:cNvSpPr>
          <p:nvPr>
            <p:ph idx="1"/>
          </p:nvPr>
        </p:nvSpPr>
        <p:spPr>
          <a:xfrm>
            <a:off x="457200" y="692150"/>
            <a:ext cx="8229600" cy="5434013"/>
          </a:xfrm>
        </p:spPr>
        <p:txBody>
          <a:bodyPr/>
          <a:lstStyle/>
          <a:p>
            <a:pPr eaLnBrk="1" hangingPunct="1">
              <a:lnSpc>
                <a:spcPct val="80000"/>
              </a:lnSpc>
              <a:buFont typeface="Wingdings" panose="05000000000000000000" pitchFamily="2" charset="2"/>
              <a:buNone/>
            </a:pPr>
            <a:endParaRPr lang="en-GB" altLang="en-US" sz="2000" b="1">
              <a:ea typeface="ＭＳ Ｐゴシック" panose="020B0600070205080204" pitchFamily="34" charset="-128"/>
            </a:endParaRPr>
          </a:p>
          <a:p>
            <a:pPr eaLnBrk="1" hangingPunct="1">
              <a:lnSpc>
                <a:spcPct val="80000"/>
              </a:lnSpc>
              <a:buFont typeface="Wingdings" panose="05000000000000000000" pitchFamily="2" charset="2"/>
              <a:buNone/>
            </a:pPr>
            <a:r>
              <a:rPr lang="en-GB" altLang="en-US" sz="2000" b="1">
                <a:ea typeface="ＭＳ Ｐゴシック" panose="020B0600070205080204" pitchFamily="34" charset="-128"/>
              </a:rPr>
              <a:t>	</a:t>
            </a:r>
            <a:r>
              <a:rPr lang="en-GB" altLang="en-US" sz="2000">
                <a:ea typeface="ＭＳ Ｐゴシック" panose="020B0600070205080204" pitchFamily="34" charset="-128"/>
              </a:rPr>
              <a:t>HOW DOES ALL THIS HELP IN THE TEACHING AND</a:t>
            </a:r>
          </a:p>
          <a:p>
            <a:pPr eaLnBrk="1" hangingPunct="1">
              <a:lnSpc>
                <a:spcPct val="80000"/>
              </a:lnSpc>
              <a:buFont typeface="Wingdings" panose="05000000000000000000" pitchFamily="2" charset="2"/>
              <a:buNone/>
            </a:pPr>
            <a:r>
              <a:rPr lang="en-GB" altLang="en-US" sz="2000">
                <a:ea typeface="ＭＳ Ｐゴシック" panose="020B0600070205080204" pitchFamily="34" charset="-128"/>
              </a:rPr>
              <a:t>	LEARNING RELATED TO OUTDOOR EDUCATION?</a:t>
            </a:r>
          </a:p>
          <a:p>
            <a:pPr eaLnBrk="1" hangingPunct="1">
              <a:lnSpc>
                <a:spcPct val="80000"/>
              </a:lnSpc>
            </a:pPr>
            <a:endParaRPr lang="en-GB" altLang="en-US" sz="2000">
              <a:ea typeface="ＭＳ Ｐゴシック" panose="020B0600070205080204" pitchFamily="34" charset="-128"/>
            </a:endParaRPr>
          </a:p>
          <a:p>
            <a:pPr eaLnBrk="1" hangingPunct="1">
              <a:lnSpc>
                <a:spcPct val="80000"/>
              </a:lnSpc>
            </a:pPr>
            <a:r>
              <a:rPr lang="en-GB" altLang="en-US" sz="2000">
                <a:ea typeface="ＭＳ Ｐゴシック" panose="020B0600070205080204" pitchFamily="34" charset="-128"/>
              </a:rPr>
              <a:t>We now have two concepts ADVENTURE and RISK that we know are crucial to the process of Outdoor Education</a:t>
            </a:r>
          </a:p>
          <a:p>
            <a:pPr eaLnBrk="1" hangingPunct="1">
              <a:lnSpc>
                <a:spcPct val="80000"/>
              </a:lnSpc>
              <a:buFont typeface="Wingdings" panose="05000000000000000000" pitchFamily="2" charset="2"/>
              <a:buNone/>
            </a:pPr>
            <a:endParaRPr lang="en-GB" altLang="en-US" sz="2000">
              <a:ea typeface="ＭＳ Ｐゴシック" panose="020B0600070205080204" pitchFamily="34" charset="-128"/>
            </a:endParaRPr>
          </a:p>
          <a:p>
            <a:pPr eaLnBrk="1" hangingPunct="1">
              <a:lnSpc>
                <a:spcPct val="80000"/>
              </a:lnSpc>
            </a:pPr>
            <a:r>
              <a:rPr lang="en-GB" altLang="en-US" sz="2000">
                <a:ea typeface="ＭＳ Ｐゴシック" panose="020B0600070205080204" pitchFamily="34" charset="-128"/>
              </a:rPr>
              <a:t>If we can better understand the relationship between these two closely related concepts we can also better understand the process of Outdoor Education itself.</a:t>
            </a:r>
          </a:p>
          <a:p>
            <a:pPr eaLnBrk="1" hangingPunct="1">
              <a:lnSpc>
                <a:spcPct val="80000"/>
              </a:lnSpc>
              <a:buFont typeface="Wingdings" panose="05000000000000000000" pitchFamily="2" charset="2"/>
              <a:buNone/>
            </a:pPr>
            <a:endParaRPr lang="en-GB" altLang="en-US" sz="2000">
              <a:ea typeface="ＭＳ Ｐゴシック" panose="020B0600070205080204" pitchFamily="34" charset="-128"/>
            </a:endParaRPr>
          </a:p>
          <a:p>
            <a:pPr eaLnBrk="1" hangingPunct="1">
              <a:lnSpc>
                <a:spcPct val="80000"/>
              </a:lnSpc>
              <a:buFont typeface="Wingdings" panose="05000000000000000000" pitchFamily="2" charset="2"/>
              <a:buNone/>
            </a:pPr>
            <a:r>
              <a:rPr lang="en-GB" altLang="en-US" sz="2000" b="1">
                <a:ea typeface="ＭＳ Ｐゴシック" panose="020B0600070205080204" pitchFamily="34" charset="-128"/>
              </a:rPr>
              <a:t>	 	</a:t>
            </a:r>
            <a:endParaRPr lang="en-GB" altLang="en-US" b="1">
              <a:ea typeface="ＭＳ Ｐゴシック" panose="020B0600070205080204" pitchFamily="34" charset="-128"/>
            </a:endParaRPr>
          </a:p>
          <a:p>
            <a:pPr eaLnBrk="1" hangingPunct="1">
              <a:lnSpc>
                <a:spcPct val="80000"/>
              </a:lnSpc>
              <a:buFont typeface="Wingdings" panose="05000000000000000000" pitchFamily="2" charset="2"/>
              <a:buNone/>
            </a:pPr>
            <a:r>
              <a:rPr lang="en-GB" altLang="en-US" b="1">
                <a:ea typeface="ＭＳ Ｐゴシック" panose="020B0600070205080204" pitchFamily="34" charset="-128"/>
              </a:rPr>
              <a:t>		     The Problem of the Match</a:t>
            </a:r>
          </a:p>
          <a:p>
            <a:pPr eaLnBrk="1" hangingPunct="1">
              <a:lnSpc>
                <a:spcPct val="80000"/>
              </a:lnSpc>
              <a:buFont typeface="Wingdings" panose="05000000000000000000" pitchFamily="2" charset="2"/>
              <a:buNone/>
            </a:pPr>
            <a:r>
              <a:rPr lang="en-GB" altLang="en-US" sz="2000" b="1">
                <a:ea typeface="ＭＳ Ｐゴシック" panose="020B0600070205080204" pitchFamily="34" charset="-128"/>
              </a:rPr>
              <a:t>		</a:t>
            </a:r>
            <a:r>
              <a:rPr lang="en-GB" altLang="en-US" sz="2400" b="1">
                <a:ea typeface="ＭＳ Ｐゴシック" panose="020B0600070205080204" pitchFamily="34" charset="-128"/>
              </a:rPr>
              <a:t>		</a:t>
            </a:r>
          </a:p>
          <a:p>
            <a:pPr eaLnBrk="1" hangingPunct="1">
              <a:lnSpc>
                <a:spcPct val="80000"/>
              </a:lnSpc>
              <a:buFont typeface="Wingdings" panose="05000000000000000000" pitchFamily="2" charset="2"/>
              <a:buNone/>
            </a:pPr>
            <a:r>
              <a:rPr lang="en-GB" altLang="en-US" sz="2400" b="1">
                <a:ea typeface="ＭＳ Ｐゴシック" panose="020B0600070205080204" pitchFamily="34" charset="-128"/>
              </a:rPr>
              <a:t>	</a:t>
            </a:r>
            <a:r>
              <a:rPr lang="en-GB" altLang="en-US" sz="2000" b="1">
                <a:ea typeface="ＭＳ Ｐゴシック" panose="020B0600070205080204" pitchFamily="34" charset="-128"/>
              </a:rPr>
              <a:t>Matching an individuals perception of risk to their need for (and perception of) adventure.</a:t>
            </a:r>
            <a:r>
              <a:rPr lang="en-GB" altLang="en-US" sz="2000">
                <a:ea typeface="ＭＳ Ｐゴシック" panose="020B0600070205080204" pitchFamily="34" charset="-128"/>
              </a:rPr>
              <a:t> </a:t>
            </a:r>
          </a:p>
          <a:p>
            <a:pPr eaLnBrk="1" hangingPunct="1">
              <a:lnSpc>
                <a:spcPct val="80000"/>
              </a:lnSpc>
              <a:buFont typeface="Wingdings" panose="05000000000000000000" pitchFamily="2" charset="2"/>
              <a:buNone/>
            </a:pPr>
            <a:r>
              <a:rPr lang="en-GB" altLang="en-US" sz="2000" b="1">
                <a:ea typeface="ＭＳ Ｐゴシック" panose="020B0600070205080204" pitchFamily="34" charset="-128"/>
              </a:rPr>
              <a:t>					(Hopkins and Putnam, 1993)</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Rot="1" noChangeArrowheads="1"/>
          </p:cNvSpPr>
          <p:nvPr>
            <p:ph type="title"/>
          </p:nvPr>
        </p:nvSpPr>
        <p:spPr>
          <a:xfrm>
            <a:off x="301625" y="228600"/>
            <a:ext cx="8510588" cy="80963"/>
          </a:xfrm>
        </p:spPr>
        <p:txBody>
          <a:bodyPr>
            <a:normAutofit fontScale="90000"/>
          </a:bodyPr>
          <a:lstStyle/>
          <a:p>
            <a:pPr eaLnBrk="1" fontAlgn="auto" hangingPunct="1">
              <a:spcAft>
                <a:spcPts val="0"/>
              </a:spcAft>
              <a:defRPr/>
            </a:pPr>
            <a:endParaRPr lang="en-US" sz="4000">
              <a:ea typeface="+mj-ea"/>
              <a:cs typeface="+mj-cs"/>
            </a:endParaRPr>
          </a:p>
        </p:txBody>
      </p:sp>
      <p:sp>
        <p:nvSpPr>
          <p:cNvPr id="21507" name="Rectangle 3"/>
          <p:cNvSpPr>
            <a:spLocks noGrp="1" noRot="1" noChangeArrowheads="1"/>
          </p:cNvSpPr>
          <p:nvPr>
            <p:ph idx="1"/>
          </p:nvPr>
        </p:nvSpPr>
        <p:spPr>
          <a:xfrm>
            <a:off x="457200" y="549275"/>
            <a:ext cx="8229600" cy="5576888"/>
          </a:xfrm>
        </p:spPr>
        <p:txBody>
          <a:bodyPr/>
          <a:lstStyle/>
          <a:p>
            <a:pPr eaLnBrk="1" hangingPunct="1">
              <a:lnSpc>
                <a:spcPct val="80000"/>
              </a:lnSpc>
              <a:buFont typeface="Wingdings" panose="05000000000000000000" pitchFamily="2" charset="2"/>
              <a:buNone/>
            </a:pPr>
            <a:r>
              <a:rPr lang="en-GB" altLang="en-US" sz="2800" b="1">
                <a:ea typeface="ＭＳ Ｐゴシック" panose="020B0600070205080204" pitchFamily="34" charset="-128"/>
              </a:rPr>
              <a:t>	</a:t>
            </a:r>
            <a:r>
              <a:rPr lang="en-GB" altLang="en-US" sz="2800">
                <a:ea typeface="ＭＳ Ｐゴシック" panose="020B0600070205080204" pitchFamily="34" charset="-128"/>
              </a:rPr>
              <a:t>For the facilitator this is important because:</a:t>
            </a:r>
          </a:p>
          <a:p>
            <a:pPr eaLnBrk="1" hangingPunct="1">
              <a:lnSpc>
                <a:spcPct val="80000"/>
              </a:lnSpc>
            </a:pPr>
            <a:endParaRPr lang="en-GB" altLang="en-US" sz="2800">
              <a:ea typeface="ＭＳ Ｐゴシック" panose="020B0600070205080204" pitchFamily="34" charset="-128"/>
            </a:endParaRPr>
          </a:p>
          <a:p>
            <a:pPr eaLnBrk="1" hangingPunct="1">
              <a:lnSpc>
                <a:spcPct val="80000"/>
              </a:lnSpc>
            </a:pPr>
            <a:r>
              <a:rPr lang="en-GB" altLang="en-US" sz="2800">
                <a:ea typeface="ＭＳ Ｐゴシック" panose="020B0600070205080204" pitchFamily="34" charset="-128"/>
              </a:rPr>
              <a:t>Within the group situation every individual has a different value of risk and adventure they wish to experience.</a:t>
            </a:r>
          </a:p>
          <a:p>
            <a:pPr eaLnBrk="1" hangingPunct="1">
              <a:lnSpc>
                <a:spcPct val="80000"/>
              </a:lnSpc>
            </a:pPr>
            <a:endParaRPr lang="en-GB" altLang="en-US" sz="2800">
              <a:ea typeface="ＭＳ Ｐゴシック" panose="020B0600070205080204" pitchFamily="34" charset="-128"/>
            </a:endParaRPr>
          </a:p>
          <a:p>
            <a:pPr eaLnBrk="1" hangingPunct="1">
              <a:lnSpc>
                <a:spcPct val="80000"/>
              </a:lnSpc>
            </a:pPr>
            <a:r>
              <a:rPr lang="en-GB" altLang="en-US" sz="2800">
                <a:ea typeface="ＭＳ Ｐゴシック" panose="020B0600070205080204" pitchFamily="34" charset="-128"/>
              </a:rPr>
              <a:t>Activities do not often lend themselves to the Play – Adventure – Frontier Adventure scenario in that order. </a:t>
            </a:r>
          </a:p>
          <a:p>
            <a:pPr eaLnBrk="1" hangingPunct="1">
              <a:lnSpc>
                <a:spcPct val="80000"/>
              </a:lnSpc>
              <a:buFont typeface="Wingdings" panose="05000000000000000000" pitchFamily="2" charset="2"/>
              <a:buNone/>
            </a:pPr>
            <a:r>
              <a:rPr lang="en-GB" altLang="en-US" sz="2800">
                <a:ea typeface="ＭＳ Ｐゴシック" panose="020B0600070205080204" pitchFamily="34" charset="-128"/>
              </a:rPr>
              <a:t>	</a:t>
            </a:r>
          </a:p>
          <a:p>
            <a:pPr eaLnBrk="1" hangingPunct="1">
              <a:lnSpc>
                <a:spcPct val="80000"/>
              </a:lnSpc>
            </a:pPr>
            <a:r>
              <a:rPr lang="en-GB" altLang="en-US" sz="2800">
                <a:ea typeface="ＭＳ Ｐゴシック" panose="020B0600070205080204" pitchFamily="34" charset="-128"/>
              </a:rPr>
              <a:t>The facilitator is able to see why individuals react differently, to each other and to themselves, in different situations.</a:t>
            </a:r>
          </a:p>
          <a:p>
            <a:pPr eaLnBrk="1" hangingPunct="1">
              <a:lnSpc>
                <a:spcPct val="80000"/>
              </a:lnSpc>
            </a:pPr>
            <a:endParaRPr lang="en-GB" altLang="en-US" sz="2800">
              <a:ea typeface="ＭＳ Ｐゴシック" panose="020B0600070205080204" pitchFamily="34" charset="-128"/>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rrowheads="1"/>
          </p:cNvSpPr>
          <p:nvPr>
            <p:ph type="title"/>
          </p:nvPr>
        </p:nvSpPr>
        <p:spPr>
          <a:xfrm>
            <a:off x="301625" y="228600"/>
            <a:ext cx="8510588" cy="484188"/>
          </a:xfrm>
        </p:spPr>
        <p:txBody>
          <a:bodyPr>
            <a:normAutofit fontScale="90000"/>
          </a:bodyPr>
          <a:lstStyle/>
          <a:p>
            <a:pPr eaLnBrk="1" fontAlgn="auto" hangingPunct="1">
              <a:spcAft>
                <a:spcPts val="0"/>
              </a:spcAft>
              <a:defRPr/>
            </a:pPr>
            <a:endParaRPr lang="en-US" sz="4000">
              <a:ea typeface="+mj-ea"/>
              <a:cs typeface="+mj-cs"/>
            </a:endParaRPr>
          </a:p>
        </p:txBody>
      </p:sp>
      <p:sp>
        <p:nvSpPr>
          <p:cNvPr id="22531" name="Rectangle 3"/>
          <p:cNvSpPr>
            <a:spLocks noGrp="1" noRot="1" noChangeArrowheads="1"/>
          </p:cNvSpPr>
          <p:nvPr>
            <p:ph idx="1"/>
          </p:nvPr>
        </p:nvSpPr>
        <p:spPr>
          <a:xfrm>
            <a:off x="457200" y="908050"/>
            <a:ext cx="8229600" cy="5218113"/>
          </a:xfrm>
        </p:spPr>
        <p:txBody>
          <a:bodyPr/>
          <a:lstStyle/>
          <a:p>
            <a:pPr eaLnBrk="1" hangingPunct="1">
              <a:lnSpc>
                <a:spcPct val="80000"/>
              </a:lnSpc>
            </a:pPr>
            <a:r>
              <a:rPr lang="en-GB" altLang="en-US" sz="2400">
                <a:ea typeface="ＭＳ Ｐゴシック" panose="020B0600070205080204" pitchFamily="34" charset="-128"/>
              </a:rPr>
              <a:t>The facilitator is able to recognise the vital importance of progressive learning in all activities. </a:t>
            </a:r>
          </a:p>
          <a:p>
            <a:pPr eaLnBrk="1" hangingPunct="1">
              <a:lnSpc>
                <a:spcPct val="80000"/>
              </a:lnSpc>
            </a:pPr>
            <a:endParaRPr lang="en-GB" altLang="en-US" sz="2400">
              <a:ea typeface="ＭＳ Ｐゴシック" panose="020B0600070205080204" pitchFamily="34" charset="-128"/>
            </a:endParaRPr>
          </a:p>
          <a:p>
            <a:pPr eaLnBrk="1" hangingPunct="1">
              <a:lnSpc>
                <a:spcPct val="80000"/>
              </a:lnSpc>
            </a:pPr>
            <a:r>
              <a:rPr lang="en-GB" altLang="en-US" sz="2400">
                <a:ea typeface="ＭＳ Ｐゴシック" panose="020B0600070205080204" pitchFamily="34" charset="-128"/>
              </a:rPr>
              <a:t>They do not impose their own perceptions of adventure &amp; risk upon others who are not ready for the demands it will make.</a:t>
            </a:r>
          </a:p>
          <a:p>
            <a:pPr eaLnBrk="1" hangingPunct="1">
              <a:lnSpc>
                <a:spcPct val="80000"/>
              </a:lnSpc>
            </a:pPr>
            <a:endParaRPr lang="en-GB" altLang="en-US" sz="2400">
              <a:ea typeface="ＭＳ Ｐゴシック" panose="020B0600070205080204" pitchFamily="34" charset="-128"/>
            </a:endParaRPr>
          </a:p>
          <a:p>
            <a:pPr eaLnBrk="1" hangingPunct="1">
              <a:lnSpc>
                <a:spcPct val="80000"/>
              </a:lnSpc>
            </a:pPr>
            <a:r>
              <a:rPr lang="en-GB" altLang="en-US" sz="2400">
                <a:ea typeface="ＭＳ Ｐゴシック" panose="020B0600070205080204" pitchFamily="34" charset="-128"/>
              </a:rPr>
              <a:t>They recognise the impossibility of working constantly at the level of Frontier Adventure and the need to incorporate also periods of Play and Adventure.</a:t>
            </a:r>
          </a:p>
          <a:p>
            <a:pPr eaLnBrk="1" hangingPunct="1">
              <a:lnSpc>
                <a:spcPct val="80000"/>
              </a:lnSpc>
            </a:pPr>
            <a:endParaRPr lang="en-GB" altLang="en-US" sz="2400">
              <a:ea typeface="ＭＳ Ｐゴシック" panose="020B0600070205080204" pitchFamily="34" charset="-128"/>
            </a:endParaRPr>
          </a:p>
          <a:p>
            <a:pPr eaLnBrk="1" hangingPunct="1">
              <a:lnSpc>
                <a:spcPct val="80000"/>
              </a:lnSpc>
            </a:pPr>
            <a:r>
              <a:rPr lang="en-GB" altLang="en-US" sz="2400">
                <a:ea typeface="ＭＳ Ｐゴシック" panose="020B0600070205080204" pitchFamily="34" charset="-128"/>
              </a:rPr>
              <a:t>They are able to </a:t>
            </a:r>
            <a:r>
              <a:rPr lang="en-GB" altLang="en-US" sz="2400" b="1">
                <a:ea typeface="ＭＳ Ｐゴシック" panose="020B0600070205080204" pitchFamily="34" charset="-128"/>
              </a:rPr>
              <a:t>support others</a:t>
            </a:r>
            <a:r>
              <a:rPr lang="en-GB" altLang="en-US" sz="2400">
                <a:ea typeface="ＭＳ Ｐゴシック" panose="020B0600070205080204" pitchFamily="34" charset="-128"/>
              </a:rPr>
              <a:t> (socially, psychologically, emotionally, physically) in their individual efforts to meet the challenge of different adventure situations.</a:t>
            </a:r>
          </a:p>
          <a:p>
            <a:pPr eaLnBrk="1" hangingPunct="1">
              <a:lnSpc>
                <a:spcPct val="80000"/>
              </a:lnSpc>
            </a:pPr>
            <a:endParaRPr lang="en-GB" altLang="en-US" sz="2400">
              <a:ea typeface="ＭＳ Ｐゴシック" panose="020B0600070205080204" pitchFamily="34" charset="-128"/>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rrowheads="1"/>
          </p:cNvSpPr>
          <p:nvPr>
            <p:ph type="title"/>
          </p:nvPr>
        </p:nvSpPr>
        <p:spPr/>
        <p:txBody>
          <a:bodyPr/>
          <a:lstStyle/>
          <a:p>
            <a:pPr eaLnBrk="1" hangingPunct="1"/>
            <a:r>
              <a:rPr lang="en-GB" altLang="en-US">
                <a:ea typeface="ＭＳ Ｐゴシック" panose="020B0600070205080204" pitchFamily="34" charset="-128"/>
              </a:rPr>
              <a:t>Lost Kayak at Sea</a:t>
            </a:r>
          </a:p>
        </p:txBody>
      </p:sp>
      <p:sp>
        <p:nvSpPr>
          <p:cNvPr id="23555" name="Rectangle 3"/>
          <p:cNvSpPr>
            <a:spLocks noGrp="1" noRot="1" noChangeArrowheads="1"/>
          </p:cNvSpPr>
          <p:nvPr>
            <p:ph idx="1"/>
          </p:nvPr>
        </p:nvSpPr>
        <p:spPr>
          <a:xfrm>
            <a:off x="457200" y="1935163"/>
            <a:ext cx="8229600" cy="4373562"/>
          </a:xfrm>
        </p:spPr>
        <p:txBody>
          <a:bodyPr/>
          <a:lstStyle/>
          <a:p>
            <a:pPr eaLnBrk="1" hangingPunct="1"/>
            <a:r>
              <a:rPr lang="en-GB" altLang="en-US" sz="2000" dirty="0">
                <a:ea typeface="ＭＳ Ｐゴシック" panose="020B0600070205080204" pitchFamily="34" charset="-128"/>
              </a:rPr>
              <a:t>Video + Reading… (links on Teams)</a:t>
            </a:r>
          </a:p>
          <a:p>
            <a:pPr eaLnBrk="1" hangingPunct="1"/>
            <a:r>
              <a:rPr lang="en-GB" altLang="en-US" sz="2000" dirty="0">
                <a:ea typeface="ＭＳ Ｐゴシック" panose="020B0600070205080204" pitchFamily="34" charset="-128"/>
              </a:rPr>
              <a:t>In small groups / pairs you should look into the case of Andrew </a:t>
            </a:r>
            <a:r>
              <a:rPr lang="en-GB" altLang="en-US" sz="2000" dirty="0" err="1">
                <a:ea typeface="ＭＳ Ｐゴシック" panose="020B0600070205080204" pitchFamily="34" charset="-128"/>
              </a:rPr>
              <a:t>McAuley</a:t>
            </a:r>
            <a:r>
              <a:rPr lang="en-GB" altLang="en-US" sz="2000" dirty="0">
                <a:ea typeface="ＭＳ Ｐゴシック" panose="020B0600070205080204" pitchFamily="34" charset="-128"/>
              </a:rPr>
              <a:t> – Lost Kayak at Sea…</a:t>
            </a:r>
          </a:p>
          <a:p>
            <a:pPr eaLnBrk="1" hangingPunct="1"/>
            <a:r>
              <a:rPr lang="en-GB" altLang="en-US" sz="2000" dirty="0">
                <a:ea typeface="ＭＳ Ｐゴシック" panose="020B0600070205080204" pitchFamily="34" charset="-128"/>
              </a:rPr>
              <a:t>Then look at the successful crossing attempt by </a:t>
            </a:r>
            <a:r>
              <a:rPr lang="en-GB" sz="2000" dirty="0">
                <a:effectLst/>
              </a:rPr>
              <a:t>James </a:t>
            </a:r>
            <a:r>
              <a:rPr lang="en-GB" sz="2000" dirty="0" err="1">
                <a:effectLst/>
              </a:rPr>
              <a:t>Castrission</a:t>
            </a:r>
            <a:r>
              <a:rPr lang="en-GB" sz="2000" dirty="0">
                <a:effectLst/>
              </a:rPr>
              <a:t> and Justin Jones </a:t>
            </a:r>
          </a:p>
          <a:p>
            <a:pPr eaLnBrk="1" hangingPunct="1"/>
            <a:endParaRPr lang="en-GB" altLang="en-US" sz="2000" dirty="0">
              <a:ea typeface="ＭＳ Ｐゴシック" panose="020B0600070205080204" pitchFamily="34" charset="-128"/>
            </a:endParaRPr>
          </a:p>
          <a:p>
            <a:pPr eaLnBrk="1" hangingPunct="1"/>
            <a:r>
              <a:rPr lang="en-GB" altLang="en-US" sz="2000" dirty="0">
                <a:ea typeface="ＭＳ Ｐゴシック" panose="020B0600070205080204" pitchFamily="34" charset="-128"/>
              </a:rPr>
              <a:t>Overall opinions on the level of challenge / risk? </a:t>
            </a:r>
          </a:p>
          <a:p>
            <a:pPr eaLnBrk="1" hangingPunct="1"/>
            <a:r>
              <a:rPr lang="en-GB" altLang="en-US" sz="2000" dirty="0">
                <a:ea typeface="ＭＳ Ｐゴシック" panose="020B0600070205080204" pitchFamily="34" charset="-128"/>
              </a:rPr>
              <a:t>What do you think about them attempting to do this?</a:t>
            </a:r>
          </a:p>
          <a:p>
            <a:pPr eaLnBrk="1" hangingPunct="1"/>
            <a:endParaRPr lang="en-GB" altLang="en-US" sz="2000" dirty="0">
              <a:ea typeface="ＭＳ Ｐゴシック" panose="020B0600070205080204" pitchFamily="34" charset="-128"/>
            </a:endParaRPr>
          </a:p>
          <a:p>
            <a:pPr eaLnBrk="1" hangingPunct="1"/>
            <a:endParaRPr lang="en-GB" altLang="en-US" sz="2000" dirty="0">
              <a:ea typeface="ＭＳ Ｐゴシック" panose="020B0600070205080204" pitchFamily="34" charset="-128"/>
            </a:endParaRPr>
          </a:p>
          <a:p>
            <a:pPr eaLnBrk="1" hangingPunct="1"/>
            <a:r>
              <a:rPr lang="en-GB" altLang="en-US" sz="2000" dirty="0">
                <a:ea typeface="ＭＳ Ｐゴシック" panose="020B0600070205080204" pitchFamily="34" charset="-128"/>
              </a:rPr>
              <a:t>Be prepared to debate this…</a:t>
            </a:r>
          </a:p>
          <a:p>
            <a:pPr eaLnBrk="1" hangingPunct="1"/>
            <a:endParaRPr lang="en-GB" altLang="en-US" sz="2000" dirty="0">
              <a:ea typeface="ＭＳ Ｐゴシック" panose="020B0600070205080204" pitchFamily="34" charset="-128"/>
            </a:endParaRPr>
          </a:p>
          <a:p>
            <a:pPr eaLnBrk="1" hangingPunct="1"/>
            <a:endParaRPr lang="en-GB" altLang="en-US" sz="2000" dirty="0">
              <a:ea typeface="ＭＳ Ｐゴシック" panose="020B0600070205080204" pitchFamily="34" charset="-128"/>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548680"/>
            <a:ext cx="8229600" cy="764704"/>
          </a:xfrm>
        </p:spPr>
        <p:txBody>
          <a:bodyPr/>
          <a:lstStyle/>
          <a:p>
            <a:r>
              <a:rPr lang="en-GB" dirty="0"/>
              <a:t>Links:</a:t>
            </a:r>
          </a:p>
        </p:txBody>
      </p:sp>
      <p:sp>
        <p:nvSpPr>
          <p:cNvPr id="3" name="Content Placeholder 2"/>
          <p:cNvSpPr>
            <a:spLocks noGrp="1"/>
          </p:cNvSpPr>
          <p:nvPr>
            <p:ph idx="1"/>
          </p:nvPr>
        </p:nvSpPr>
        <p:spPr>
          <a:xfrm>
            <a:off x="447452" y="1772816"/>
            <a:ext cx="8229600" cy="3948261"/>
          </a:xfrm>
        </p:spPr>
        <p:txBody>
          <a:bodyPr/>
          <a:lstStyle/>
          <a:p>
            <a:r>
              <a:rPr lang="en-GB" sz="1800" dirty="0"/>
              <a:t> 1. Andrew </a:t>
            </a:r>
            <a:r>
              <a:rPr lang="en-GB" sz="1800" dirty="0" err="1"/>
              <a:t>McAuley</a:t>
            </a:r>
            <a:r>
              <a:rPr lang="en-GB" sz="1800" dirty="0"/>
              <a:t>: Lost Kayak at Sea</a:t>
            </a:r>
          </a:p>
          <a:p>
            <a:pPr marL="0" indent="0">
              <a:buNone/>
            </a:pPr>
            <a:r>
              <a:rPr lang="en-GB" sz="1800" dirty="0">
                <a:effectLst/>
              </a:rPr>
              <a:t>In January 2007, Andrew </a:t>
            </a:r>
            <a:r>
              <a:rPr lang="en-GB" sz="1800" dirty="0" err="1">
                <a:effectLst/>
              </a:rPr>
              <a:t>McAuley</a:t>
            </a:r>
            <a:r>
              <a:rPr lang="en-GB" sz="1800" dirty="0">
                <a:effectLst/>
              </a:rPr>
              <a:t> set out on his quest to become the first person to kayak from Australia to New Zealand -1600 km across one of the most dangerous oceans on Earth - the Southern Ocean stretch of the Tasman Sea. After a month at sea, Andrew had endured all the difficulties and a three-day Category 9 storm. On 9 February, New Zealand maritime authorities received his distress call but they could not save his life. His body has never been recovered.</a:t>
            </a:r>
            <a:endParaRPr lang="en-GB" sz="1800" dirty="0"/>
          </a:p>
          <a:p>
            <a:r>
              <a:rPr lang="en-GB" sz="1800" dirty="0">
                <a:hlinkClick r:id="rId2" tooltip="https://youtu.be/aKMS-b8dtBA"/>
              </a:rPr>
              <a:t>https://youtu.be/aKMS-b8dtBA</a:t>
            </a:r>
            <a:endParaRPr lang="en-GB" sz="1800" dirty="0"/>
          </a:p>
          <a:p>
            <a:pPr marL="0" indent="0">
              <a:buNone/>
            </a:pPr>
            <a:endParaRPr lang="en-GB" dirty="0"/>
          </a:p>
        </p:txBody>
      </p:sp>
    </p:spTree>
    <p:extLst>
      <p:ext uri="{BB962C8B-B14F-4D97-AF65-F5344CB8AC3E}">
        <p14:creationId xmlns:p14="http://schemas.microsoft.com/office/powerpoint/2010/main" val="17633088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332656"/>
            <a:ext cx="8229600" cy="5487888"/>
          </a:xfrm>
        </p:spPr>
        <p:txBody>
          <a:bodyPr/>
          <a:lstStyle/>
          <a:p>
            <a:r>
              <a:rPr lang="en-GB" sz="2800" dirty="0"/>
              <a:t>2. </a:t>
            </a:r>
            <a:r>
              <a:rPr lang="en-GB" sz="2800" dirty="0" err="1"/>
              <a:t>Cas</a:t>
            </a:r>
            <a:r>
              <a:rPr lang="en-GB" sz="2800" dirty="0"/>
              <a:t> and Jonesy </a:t>
            </a:r>
          </a:p>
          <a:p>
            <a:pPr marL="0" indent="0">
              <a:buNone/>
            </a:pPr>
            <a:r>
              <a:rPr lang="en-GB" sz="2800" dirty="0"/>
              <a:t>In 2008 James </a:t>
            </a:r>
            <a:r>
              <a:rPr lang="en-GB" sz="2800" dirty="0" err="1"/>
              <a:t>Castrission</a:t>
            </a:r>
            <a:r>
              <a:rPr lang="en-GB" sz="2800" dirty="0"/>
              <a:t> (</a:t>
            </a:r>
            <a:r>
              <a:rPr lang="en-GB" sz="2800" dirty="0" err="1"/>
              <a:t>Cas</a:t>
            </a:r>
            <a:r>
              <a:rPr lang="en-GB" sz="2800" dirty="0"/>
              <a:t>) and Justin Jones (Jonesy) kayaked 3318 km across the Tasman Sea from Australia to New Zealand becoming the first to do so. They set off from Forster, New South Wales on 13 November 2007 and arrived at </a:t>
            </a:r>
            <a:r>
              <a:rPr lang="en-GB" sz="2800" dirty="0" err="1"/>
              <a:t>Ngamotu</a:t>
            </a:r>
            <a:r>
              <a:rPr lang="en-GB" sz="2800" dirty="0"/>
              <a:t> Beach in New Plymouth, New Zealand on 13 January 2008, taking a total of 60 days, 20 hours and 50 minutes for crossing.</a:t>
            </a:r>
          </a:p>
          <a:p>
            <a:pPr marL="0" indent="0">
              <a:buNone/>
            </a:pPr>
            <a:r>
              <a:rPr lang="en-GB" sz="1400" dirty="0"/>
              <a:t>Crossing the Ditch in action preparing to kayak unsupported from Australia to New Zealand.</a:t>
            </a:r>
          </a:p>
          <a:p>
            <a:r>
              <a:rPr lang="en-GB" sz="1400" u="sng" dirty="0">
                <a:hlinkClick r:id="rId2"/>
              </a:rPr>
              <a:t>https://www.youtube.com/watch?v=q06lu1t38oU</a:t>
            </a:r>
            <a:endParaRPr lang="en-GB" sz="1400" dirty="0"/>
          </a:p>
          <a:p>
            <a:pPr marL="0" indent="0">
              <a:buNone/>
            </a:pPr>
            <a:r>
              <a:rPr lang="en-GB" sz="1400" dirty="0"/>
              <a:t>Building the kayak.</a:t>
            </a:r>
          </a:p>
          <a:p>
            <a:r>
              <a:rPr lang="en-GB" sz="1400" u="sng" dirty="0">
                <a:hlinkClick r:id="rId3"/>
              </a:rPr>
              <a:t>https://vimeo.com/132673419</a:t>
            </a:r>
            <a:endParaRPr lang="en-GB" sz="1400" dirty="0"/>
          </a:p>
          <a:p>
            <a:pPr marL="0" indent="0">
              <a:buNone/>
            </a:pPr>
            <a:r>
              <a:rPr lang="en-GB" sz="1400" b="1" dirty="0"/>
              <a:t>Crossing the ditch James </a:t>
            </a:r>
            <a:r>
              <a:rPr lang="en-GB" sz="1400" b="1" dirty="0" err="1"/>
              <a:t>Castrission</a:t>
            </a:r>
            <a:r>
              <a:rPr lang="en-GB" sz="1400" b="1" dirty="0"/>
              <a:t> at </a:t>
            </a:r>
            <a:r>
              <a:rPr lang="en-GB" sz="1400" b="1" dirty="0" err="1"/>
              <a:t>TedXathens</a:t>
            </a:r>
            <a:r>
              <a:rPr lang="en-GB" sz="1400" b="1" dirty="0"/>
              <a:t> (first 7 minutes).</a:t>
            </a:r>
          </a:p>
          <a:p>
            <a:r>
              <a:rPr lang="en-GB" sz="1400" u="sng" dirty="0">
                <a:hlinkClick r:id="rId4"/>
              </a:rPr>
              <a:t>https://youtu.be/t_cD4pmfOtM</a:t>
            </a:r>
            <a:endParaRPr lang="en-GB" sz="1400" dirty="0"/>
          </a:p>
          <a:p>
            <a:pPr marL="0" indent="0">
              <a:buNone/>
            </a:pPr>
            <a:r>
              <a:rPr lang="en-GB" sz="1400" dirty="0"/>
              <a:t>Sharks.</a:t>
            </a:r>
          </a:p>
          <a:p>
            <a:r>
              <a:rPr lang="en-GB" sz="1400" u="sng" dirty="0">
                <a:hlinkClick r:id="rId5"/>
              </a:rPr>
              <a:t>https://vimeo.com/158425520</a:t>
            </a:r>
            <a:endParaRPr lang="en-GB" sz="1400" dirty="0"/>
          </a:p>
          <a:p>
            <a:endParaRPr lang="en-GB" sz="1400" dirty="0"/>
          </a:p>
          <a:p>
            <a:endParaRPr lang="en-GB" sz="1400" dirty="0"/>
          </a:p>
        </p:txBody>
      </p:sp>
    </p:spTree>
    <p:extLst>
      <p:ext uri="{BB962C8B-B14F-4D97-AF65-F5344CB8AC3E}">
        <p14:creationId xmlns:p14="http://schemas.microsoft.com/office/powerpoint/2010/main" val="27047429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rrowheads="1"/>
          </p:cNvSpPr>
          <p:nvPr>
            <p:ph type="title"/>
          </p:nvPr>
        </p:nvSpPr>
        <p:spPr/>
        <p:txBody>
          <a:bodyPr/>
          <a:lstStyle/>
          <a:p>
            <a:pPr eaLnBrk="1" hangingPunct="1"/>
            <a:r>
              <a:rPr lang="en-GB" altLang="en-US" dirty="0">
                <a:ea typeface="ＭＳ Ｐゴシック" panose="020B0600070205080204" pitchFamily="34" charset="-128"/>
              </a:rPr>
              <a:t>Alain Robert – Human Spider</a:t>
            </a:r>
          </a:p>
        </p:txBody>
      </p:sp>
      <p:sp>
        <p:nvSpPr>
          <p:cNvPr id="27651" name="Rectangle 3"/>
          <p:cNvSpPr>
            <a:spLocks noGrp="1" noRot="1" noChangeArrowheads="1"/>
          </p:cNvSpPr>
          <p:nvPr>
            <p:ph idx="1"/>
          </p:nvPr>
        </p:nvSpPr>
        <p:spPr/>
        <p:txBody>
          <a:bodyPr/>
          <a:lstStyle/>
          <a:p>
            <a:pPr marL="0" indent="0" eaLnBrk="1" hangingPunct="1">
              <a:buFont typeface="Wingdings 2" panose="05020102010507070707" pitchFamily="18" charset="2"/>
              <a:buNone/>
              <a:defRPr/>
            </a:pPr>
            <a:r>
              <a:rPr lang="en-GB" dirty="0">
                <a:ea typeface="ＭＳ Ｐゴシック" pitchFamily="34" charset="-128"/>
              </a:rPr>
              <a:t>Consider the following in relation to what we have covered today…</a:t>
            </a:r>
          </a:p>
          <a:p>
            <a:pPr marL="0" indent="0" eaLnBrk="1" hangingPunct="1">
              <a:buFont typeface="Wingdings 2" panose="05020102010507070707" pitchFamily="18" charset="2"/>
              <a:buNone/>
              <a:defRPr/>
            </a:pPr>
            <a:r>
              <a:rPr lang="en-GB" dirty="0">
                <a:ea typeface="ＭＳ Ｐゴシック" pitchFamily="34" charset="-128"/>
                <a:hlinkClick r:id="rId2"/>
              </a:rPr>
              <a:t>http://www.alainrobert.com/</a:t>
            </a:r>
            <a:endParaRPr lang="en-GB" dirty="0">
              <a:ea typeface="ＭＳ Ｐゴシック" pitchFamily="34" charset="-128"/>
            </a:endParaRPr>
          </a:p>
          <a:p>
            <a:pPr marL="0" indent="0" eaLnBrk="1" hangingPunct="1">
              <a:buFont typeface="Wingdings 2" panose="05020102010507070707" pitchFamily="18" charset="2"/>
              <a:buNone/>
              <a:defRPr/>
            </a:pPr>
            <a:r>
              <a:rPr lang="en-GB" dirty="0">
                <a:ea typeface="ＭＳ Ｐゴシック" pitchFamily="34" charset="-128"/>
                <a:hlinkClick r:id="rId3"/>
              </a:rPr>
              <a:t>https://www.youtube.com/watch?v=XUcLBKgqNWY</a:t>
            </a:r>
            <a:endParaRPr lang="en-GB" dirty="0">
              <a:ea typeface="ＭＳ Ｐゴシック" pitchFamily="34" charset="-128"/>
            </a:endParaRPr>
          </a:p>
          <a:p>
            <a:pPr marL="0" indent="0" eaLnBrk="1" hangingPunct="1">
              <a:buNone/>
              <a:defRPr/>
            </a:pPr>
            <a:r>
              <a:rPr lang="en-GB" sz="2000" dirty="0" err="1">
                <a:ea typeface="ＭＳ Ｐゴシック" pitchFamily="34" charset="-128"/>
              </a:rPr>
              <a:t>Intstagram</a:t>
            </a:r>
            <a:r>
              <a:rPr lang="en-GB" sz="2000" dirty="0">
                <a:ea typeface="ＭＳ Ｐゴシック" pitchFamily="34" charset="-128"/>
              </a:rPr>
              <a:t> – videos of him explaining when it has been close to the limit.</a:t>
            </a:r>
          </a:p>
          <a:p>
            <a:pPr eaLnBrk="1" hangingPunct="1">
              <a:defRPr/>
            </a:pPr>
            <a:endParaRPr lang="en-GB" sz="2000" dirty="0">
              <a:ea typeface="ＭＳ Ｐゴシック" pitchFamily="34" charset="-128"/>
              <a:hlinkClick r:id="rId4"/>
            </a:endParaRPr>
          </a:p>
          <a:p>
            <a:pPr eaLnBrk="1" hangingPunct="1">
              <a:defRPr/>
            </a:pPr>
            <a:r>
              <a:rPr lang="pl-PL" sz="2000" dirty="0">
                <a:ea typeface="ＭＳ Ｐゴシック" pitchFamily="34" charset="-128"/>
                <a:hlinkClick r:id="rId4"/>
              </a:rPr>
              <a:t>http://www.youtube.com/watch?v=_cnNODAnOEo</a:t>
            </a:r>
            <a:endParaRPr lang="pl-PL" sz="2000" dirty="0">
              <a:ea typeface="ＭＳ Ｐゴシック" pitchFamily="34" charset="-128"/>
            </a:endParaRPr>
          </a:p>
          <a:p>
            <a:pPr eaLnBrk="1" hangingPunct="1">
              <a:defRPr/>
            </a:pPr>
            <a:r>
              <a:rPr lang="pl-PL" sz="2000" dirty="0">
                <a:ea typeface="ＭＳ Ｐゴシック" pitchFamily="34" charset="-128"/>
              </a:rPr>
              <a:t>+ others</a:t>
            </a:r>
            <a:r>
              <a:rPr lang="en-US" sz="2000" dirty="0">
                <a:ea typeface="ＭＳ Ｐゴシック" pitchFamily="34" charset="-128"/>
              </a:rPr>
              <a:t>….</a:t>
            </a:r>
          </a:p>
          <a:p>
            <a:pPr eaLnBrk="1" hangingPunct="1">
              <a:defRPr/>
            </a:pPr>
            <a:r>
              <a:rPr lang="en-US" sz="2000" dirty="0">
                <a:ea typeface="ＭＳ Ｐゴシック" pitchFamily="34" charset="-128"/>
                <a:hlinkClick r:id="rId5"/>
              </a:rPr>
              <a:t>http://www.youtube.com/watch?v=t6LKoJpgiuM&amp;playnext=1&amp;list=PLDB8345BE63D39145&amp;feature=results_main</a:t>
            </a:r>
            <a:endParaRPr lang="en-GB" sz="2000" dirty="0">
              <a:ea typeface="ＭＳ Ｐゴシック" pitchFamily="34" charset="-128"/>
            </a:endParaRPr>
          </a:p>
          <a:p>
            <a:pPr eaLnBrk="1" hangingPunct="1">
              <a:defRPr/>
            </a:pPr>
            <a:r>
              <a:rPr lang="en-GB" sz="2000" dirty="0">
                <a:ea typeface="ＭＳ Ｐゴシック" pitchFamily="34" charset="-128"/>
              </a:rPr>
              <a:t>News reports</a:t>
            </a:r>
          </a:p>
          <a:p>
            <a:pPr eaLnBrk="1" hangingPunct="1">
              <a:defRPr/>
            </a:pPr>
            <a:r>
              <a:rPr lang="en-GB" sz="2000" dirty="0">
                <a:ea typeface="ＭＳ Ｐゴシック" pitchFamily="34" charset="-128"/>
              </a:rPr>
              <a:t>Documentary</a:t>
            </a:r>
          </a:p>
          <a:p>
            <a:pPr eaLnBrk="1" hangingPunct="1">
              <a:defRPr/>
            </a:pPr>
            <a:endParaRPr lang="en-GB" dirty="0">
              <a:ea typeface="ＭＳ Ｐゴシック" pitchFamily="34" charset="-128"/>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Challenges for undergraduate OE students…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9343593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Solo: Go somewhere, do something’…</a:t>
            </a:r>
          </a:p>
        </p:txBody>
      </p:sp>
      <p:sp>
        <p:nvSpPr>
          <p:cNvPr id="3" name="Content Placeholder 2"/>
          <p:cNvSpPr>
            <a:spLocks noGrp="1"/>
          </p:cNvSpPr>
          <p:nvPr>
            <p:ph idx="1"/>
          </p:nvPr>
        </p:nvSpPr>
        <p:spPr/>
        <p:txBody>
          <a:bodyPr/>
          <a:lstStyle/>
          <a:p>
            <a:r>
              <a:rPr lang="en-GB" b="1" dirty="0"/>
              <a:t>‘Go somewhere, do something’. </a:t>
            </a:r>
          </a:p>
          <a:p>
            <a:r>
              <a:rPr lang="en-GB" b="1" dirty="0"/>
              <a:t>How students responded to the opportunity to complete an unstructured, five day, wilderness solo in the Cantabrian Mountains, Northern Spain</a:t>
            </a:r>
          </a:p>
          <a:p>
            <a:endParaRPr lang="en-GB" b="1" dirty="0"/>
          </a:p>
          <a:p>
            <a:r>
              <a:rPr lang="en-GB" dirty="0"/>
              <a:t>Seminar question sheet…</a:t>
            </a:r>
          </a:p>
        </p:txBody>
      </p:sp>
    </p:spTree>
    <p:extLst>
      <p:ext uri="{BB962C8B-B14F-4D97-AF65-F5344CB8AC3E}">
        <p14:creationId xmlns:p14="http://schemas.microsoft.com/office/powerpoint/2010/main" val="5437074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Rot="1" noChangeArrowheads="1"/>
          </p:cNvSpPr>
          <p:nvPr>
            <p:ph type="title"/>
          </p:nvPr>
        </p:nvSpPr>
        <p:spPr>
          <a:xfrm>
            <a:off x="468313" y="404813"/>
            <a:ext cx="8229600" cy="1143000"/>
          </a:xfrm>
        </p:spPr>
        <p:txBody>
          <a:bodyPr>
            <a:normAutofit fontScale="90000"/>
          </a:bodyPr>
          <a:lstStyle/>
          <a:p>
            <a:pPr eaLnBrk="1" fontAlgn="auto" hangingPunct="1">
              <a:spcAft>
                <a:spcPts val="0"/>
              </a:spcAft>
              <a:defRPr/>
            </a:pPr>
            <a:r>
              <a:rPr lang="en-GB" sz="4000">
                <a:ea typeface="+mj-ea"/>
                <a:cs typeface="+mj-cs"/>
              </a:rPr>
              <a:t>References</a:t>
            </a:r>
            <a:br>
              <a:rPr lang="en-GB" sz="4000">
                <a:ea typeface="+mj-ea"/>
                <a:cs typeface="+mj-cs"/>
              </a:rPr>
            </a:br>
            <a:endParaRPr lang="en-GB" sz="4000">
              <a:ea typeface="+mj-ea"/>
              <a:cs typeface="+mj-cs"/>
            </a:endParaRPr>
          </a:p>
        </p:txBody>
      </p:sp>
      <p:sp>
        <p:nvSpPr>
          <p:cNvPr id="25603" name="Rectangle 3"/>
          <p:cNvSpPr>
            <a:spLocks noGrp="1" noRot="1" noChangeArrowheads="1"/>
          </p:cNvSpPr>
          <p:nvPr>
            <p:ph idx="1"/>
          </p:nvPr>
        </p:nvSpPr>
        <p:spPr/>
        <p:txBody>
          <a:bodyPr/>
          <a:lstStyle/>
          <a:p>
            <a:pPr eaLnBrk="1" hangingPunct="1">
              <a:lnSpc>
                <a:spcPct val="90000"/>
              </a:lnSpc>
              <a:buFont typeface="Wingdings" panose="05000000000000000000" pitchFamily="2" charset="2"/>
              <a:buNone/>
            </a:pPr>
            <a:r>
              <a:rPr lang="en-GB" altLang="en-US" sz="2000">
                <a:ea typeface="ＭＳ Ｐゴシック" panose="020B0600070205080204" pitchFamily="34" charset="-128"/>
              </a:rPr>
              <a:t>Mortlock, C. </a:t>
            </a:r>
            <a:r>
              <a:rPr lang="en-GB" altLang="en-US" sz="2000" i="1">
                <a:ea typeface="ＭＳ Ｐゴシック" panose="020B0600070205080204" pitchFamily="34" charset="-128"/>
              </a:rPr>
              <a:t>(</a:t>
            </a:r>
            <a:r>
              <a:rPr lang="en-GB" altLang="en-US" sz="2000">
                <a:ea typeface="ＭＳ Ｐゴシック" panose="020B0600070205080204" pitchFamily="34" charset="-128"/>
              </a:rPr>
              <a:t>1988) </a:t>
            </a:r>
            <a:r>
              <a:rPr lang="en-GB" altLang="en-US" sz="2000" i="1">
                <a:ea typeface="ＭＳ Ｐゴシック" panose="020B0600070205080204" pitchFamily="34" charset="-128"/>
              </a:rPr>
              <a:t>The Adventure Alternative</a:t>
            </a:r>
            <a:r>
              <a:rPr lang="en-GB" altLang="en-US" sz="2000">
                <a:ea typeface="ＭＳ Ｐゴシック" panose="020B0600070205080204" pitchFamily="34" charset="-128"/>
              </a:rPr>
              <a:t>, Ambleside: Cicerone Press,							</a:t>
            </a:r>
          </a:p>
          <a:p>
            <a:pPr eaLnBrk="1" hangingPunct="1">
              <a:lnSpc>
                <a:spcPct val="90000"/>
              </a:lnSpc>
              <a:buFont typeface="Wingdings" panose="05000000000000000000" pitchFamily="2" charset="2"/>
              <a:buNone/>
            </a:pPr>
            <a:endParaRPr lang="en-GB" altLang="en-US" sz="2000">
              <a:ea typeface="ＭＳ Ｐゴシック" panose="020B0600070205080204" pitchFamily="34" charset="-128"/>
            </a:endParaRPr>
          </a:p>
          <a:p>
            <a:pPr eaLnBrk="1" hangingPunct="1">
              <a:lnSpc>
                <a:spcPct val="90000"/>
              </a:lnSpc>
              <a:buFont typeface="Wingdings" panose="05000000000000000000" pitchFamily="2" charset="2"/>
              <a:buNone/>
            </a:pPr>
            <a:r>
              <a:rPr lang="en-GB" altLang="en-US" sz="2000">
                <a:ea typeface="ＭＳ Ｐゴシック" panose="020B0600070205080204" pitchFamily="34" charset="-128"/>
              </a:rPr>
              <a:t>Hopkins, D. ,&amp; Putnam, R. (1993) </a:t>
            </a:r>
            <a:r>
              <a:rPr lang="en-GB" altLang="en-US" sz="2000" i="1">
                <a:ea typeface="ＭＳ Ｐゴシック" panose="020B0600070205080204" pitchFamily="34" charset="-128"/>
              </a:rPr>
              <a:t>Personal Growth through Adventure, 			      </a:t>
            </a:r>
            <a:r>
              <a:rPr lang="en-GB" altLang="en-US" sz="2000">
                <a:ea typeface="ＭＳ Ｐゴシック" panose="020B0600070205080204" pitchFamily="34" charset="-128"/>
              </a:rPr>
              <a:t>London: David Fulton Pub. </a:t>
            </a:r>
          </a:p>
          <a:p>
            <a:pPr eaLnBrk="1" hangingPunct="1">
              <a:lnSpc>
                <a:spcPct val="90000"/>
              </a:lnSpc>
              <a:buFont typeface="Wingdings" panose="05000000000000000000" pitchFamily="2" charset="2"/>
              <a:buNone/>
            </a:pPr>
            <a:endParaRPr lang="en-GB" altLang="en-US" sz="2000">
              <a:ea typeface="ＭＳ Ｐゴシック" panose="020B0600070205080204" pitchFamily="34" charset="-128"/>
            </a:endParaRPr>
          </a:p>
          <a:p>
            <a:pPr eaLnBrk="1" hangingPunct="1">
              <a:lnSpc>
                <a:spcPct val="90000"/>
              </a:lnSpc>
              <a:buFont typeface="Wingdings" panose="05000000000000000000" pitchFamily="2" charset="2"/>
              <a:buNone/>
            </a:pPr>
            <a:r>
              <a:rPr lang="en-GB" altLang="en-US" sz="2000">
                <a:ea typeface="ＭＳ Ｐゴシック" panose="020B0600070205080204" pitchFamily="34" charset="-128"/>
              </a:rPr>
              <a:t>Priest, S. (1999) The Adventure Experience Paradigm , In Miles &amp; Priest (Eds) Adventure Programming, Pennsylvania, Venture publishing.</a:t>
            </a:r>
          </a:p>
          <a:p>
            <a:pPr eaLnBrk="1" hangingPunct="1">
              <a:lnSpc>
                <a:spcPct val="90000"/>
              </a:lnSpc>
              <a:buFont typeface="Wingdings" panose="05000000000000000000" pitchFamily="2" charset="2"/>
              <a:buNone/>
            </a:pPr>
            <a:endParaRPr lang="en-GB" altLang="en-US" sz="2000">
              <a:ea typeface="ＭＳ Ｐゴシック" panose="020B0600070205080204" pitchFamily="34" charset="-128"/>
            </a:endParaRPr>
          </a:p>
          <a:p>
            <a:pPr eaLnBrk="1" hangingPunct="1">
              <a:lnSpc>
                <a:spcPct val="90000"/>
              </a:lnSpc>
              <a:buFont typeface="Wingdings" panose="05000000000000000000" pitchFamily="2" charset="2"/>
              <a:buNone/>
            </a:pPr>
            <a:r>
              <a:rPr lang="en-GB" altLang="en-US" sz="2000">
                <a:ea typeface="ＭＳ Ｐゴシック" panose="020B0600070205080204" pitchFamily="34" charset="-128"/>
              </a:rPr>
              <a:t>Gass, M. (1993) Adventure Therapy: Therapeutic Applications of Adventure Programming, Iowa: Assoc. for Experiential Education,.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148" y="260648"/>
            <a:ext cx="8229600" cy="1143000"/>
          </a:xfrm>
        </p:spPr>
        <p:txBody>
          <a:bodyPr/>
          <a:lstStyle/>
          <a:p>
            <a:r>
              <a:rPr lang="en-GB" dirty="0"/>
              <a:t>Tasks and resources</a:t>
            </a:r>
          </a:p>
        </p:txBody>
      </p:sp>
      <p:sp>
        <p:nvSpPr>
          <p:cNvPr id="3" name="Content Placeholder 2"/>
          <p:cNvSpPr>
            <a:spLocks noGrp="1"/>
          </p:cNvSpPr>
          <p:nvPr>
            <p:ph idx="1"/>
          </p:nvPr>
        </p:nvSpPr>
        <p:spPr/>
        <p:txBody>
          <a:bodyPr/>
          <a:lstStyle/>
          <a:p>
            <a:r>
              <a:rPr lang="en-GB" sz="1100" dirty="0"/>
              <a:t>1.  Andrew </a:t>
            </a:r>
            <a:r>
              <a:rPr lang="en-GB" sz="1100" dirty="0" err="1"/>
              <a:t>McAuley</a:t>
            </a:r>
            <a:r>
              <a:rPr lang="en-GB" sz="1100" dirty="0"/>
              <a:t>: Lost Kayak at Sea</a:t>
            </a:r>
          </a:p>
          <a:p>
            <a:r>
              <a:rPr lang="en-GB" sz="1100" dirty="0">
                <a:effectLst/>
              </a:rPr>
              <a:t>In January 2007, Andrew </a:t>
            </a:r>
            <a:r>
              <a:rPr lang="en-GB" sz="1100" dirty="0" err="1">
                <a:effectLst/>
              </a:rPr>
              <a:t>McAuley</a:t>
            </a:r>
            <a:r>
              <a:rPr lang="en-GB" sz="1100" dirty="0">
                <a:effectLst/>
              </a:rPr>
              <a:t> set out on his quest to become the first person to kayak from Australia to New Zealand -1600 km across one of the most dangerous oceans on Earth - the Southern Ocean stretch of the Tasman Sea. After a month at sea, Andrew had endured all the difficulties and a three-day Category 9 storm. On 9 February, New Zealand maritime authorities received his distress call but they could not save his life. His body has never been recovered.</a:t>
            </a:r>
            <a:endParaRPr lang="en-GB" sz="1100" dirty="0"/>
          </a:p>
          <a:p>
            <a:pPr marL="0" indent="0">
              <a:buNone/>
            </a:pPr>
            <a:r>
              <a:rPr lang="en-GB" sz="1100" dirty="0">
                <a:hlinkClick r:id="rId2" tooltip="https://youtu.be/aKMS-b8dtBA"/>
              </a:rPr>
              <a:t>https://youtu.be/aKMS-b8dtBA</a:t>
            </a:r>
            <a:endParaRPr lang="en-GB" sz="1100" dirty="0"/>
          </a:p>
          <a:p>
            <a:pPr marL="0" indent="0">
              <a:buNone/>
            </a:pPr>
            <a:endParaRPr lang="en-GB" sz="1100" dirty="0"/>
          </a:p>
          <a:p>
            <a:r>
              <a:rPr lang="en-GB" sz="1100" dirty="0"/>
              <a:t>       2. </a:t>
            </a:r>
            <a:r>
              <a:rPr lang="en-GB" sz="1100" dirty="0" err="1"/>
              <a:t>Cas</a:t>
            </a:r>
            <a:r>
              <a:rPr lang="en-GB" sz="1100" dirty="0"/>
              <a:t> and Jonesy - 60 Minutes Story</a:t>
            </a:r>
          </a:p>
          <a:p>
            <a:r>
              <a:rPr lang="en-GB" sz="1100" dirty="0">
                <a:effectLst/>
              </a:rPr>
              <a:t>In 2008 James </a:t>
            </a:r>
            <a:r>
              <a:rPr lang="en-GB" sz="1100" dirty="0" err="1">
                <a:effectLst/>
              </a:rPr>
              <a:t>Castrission</a:t>
            </a:r>
            <a:r>
              <a:rPr lang="en-GB" sz="1100" dirty="0">
                <a:effectLst/>
              </a:rPr>
              <a:t> (</a:t>
            </a:r>
            <a:r>
              <a:rPr lang="en-GB" sz="1100" dirty="0" err="1">
                <a:effectLst/>
              </a:rPr>
              <a:t>Cas</a:t>
            </a:r>
            <a:r>
              <a:rPr lang="en-GB" sz="1100" dirty="0">
                <a:effectLst/>
              </a:rPr>
              <a:t>) and Justin Jones (Jonesy) </a:t>
            </a:r>
            <a:r>
              <a:rPr lang="en-GB" sz="1100" dirty="0"/>
              <a:t>kayaked </a:t>
            </a:r>
            <a:r>
              <a:rPr lang="en-GB" sz="1100" dirty="0">
                <a:effectLst/>
              </a:rPr>
              <a:t>3318 km across the Tasman Sea from Australia to </a:t>
            </a:r>
            <a:r>
              <a:rPr lang="en-GB" sz="1100" dirty="0"/>
              <a:t>New Zealand </a:t>
            </a:r>
            <a:r>
              <a:rPr lang="en-GB" sz="1100" dirty="0">
                <a:effectLst/>
              </a:rPr>
              <a:t>becoming the first to do so. They set off from Forster, New South Wales on 13 November 2007 and arrived at </a:t>
            </a:r>
            <a:r>
              <a:rPr lang="en-GB" sz="1100" dirty="0" err="1">
                <a:effectLst/>
              </a:rPr>
              <a:t>Ngamotu</a:t>
            </a:r>
            <a:r>
              <a:rPr lang="en-GB" sz="1100" dirty="0">
                <a:effectLst/>
              </a:rPr>
              <a:t> Beach in New Plymouth, New Zealand on 13 January 2008, taking a total of 60 days, 20 hours and 50 minutes for crossing.</a:t>
            </a:r>
            <a:endParaRPr lang="en-GB" sz="1100" dirty="0"/>
          </a:p>
          <a:p>
            <a:pPr marL="0" indent="0">
              <a:buNone/>
            </a:pPr>
            <a:r>
              <a:rPr lang="en-GB" sz="1800" u="sng" dirty="0">
                <a:hlinkClick r:id="rId3"/>
              </a:rPr>
              <a:t>https://www.youtube.com/watch?v=q06lu1t38oU</a:t>
            </a:r>
            <a:endParaRPr lang="en-GB" sz="1800" dirty="0"/>
          </a:p>
          <a:p>
            <a:pPr marL="0" indent="0">
              <a:buNone/>
            </a:pPr>
            <a:r>
              <a:rPr lang="en-GB" sz="1800" u="sng" dirty="0">
                <a:hlinkClick r:id="rId4"/>
              </a:rPr>
              <a:t>https://youtu.be/t_cD4pmfOtM</a:t>
            </a:r>
            <a:endParaRPr lang="en-GB" sz="1800" dirty="0"/>
          </a:p>
          <a:p>
            <a:pPr marL="0" indent="0">
              <a:buNone/>
            </a:pPr>
            <a:endParaRPr lang="en-GB" sz="1100" dirty="0"/>
          </a:p>
          <a:p>
            <a:pPr marL="0" indent="0">
              <a:buNone/>
            </a:pPr>
            <a:endParaRPr lang="en-GB" sz="1100" dirty="0"/>
          </a:p>
          <a:p>
            <a:r>
              <a:rPr lang="en-GB" sz="1100" dirty="0"/>
              <a:t>3. Alex </a:t>
            </a:r>
            <a:r>
              <a:rPr lang="en-GB" sz="1100" dirty="0" err="1"/>
              <a:t>Honnold</a:t>
            </a:r>
            <a:r>
              <a:rPr lang="en-GB" sz="1100" dirty="0"/>
              <a:t> - Free solo</a:t>
            </a:r>
          </a:p>
          <a:p>
            <a:r>
              <a:rPr lang="en-GB" sz="1100" dirty="0"/>
              <a:t>Read the article on the following link and the National Geographic (El Capitan).</a:t>
            </a:r>
          </a:p>
          <a:p>
            <a:pPr marL="0" indent="0">
              <a:buNone/>
            </a:pPr>
            <a:r>
              <a:rPr lang="en-GB" sz="1100" dirty="0">
                <a:effectLst/>
                <a:hlinkClick r:id="rId5" tooltip="https://www.redbull.com/gb-en/alex-honnold-interview-free-solo"/>
              </a:rPr>
              <a:t>https://www.redbull.com/gb-en/alex-honnold-interview-free-solo</a:t>
            </a:r>
            <a:endParaRPr lang="en-GB" sz="1100" dirty="0">
              <a:effectLst/>
            </a:endParaRPr>
          </a:p>
          <a:p>
            <a:pPr marL="0" indent="0">
              <a:buNone/>
            </a:pPr>
            <a:endParaRPr lang="en-GB" sz="1100" dirty="0">
              <a:effectLst/>
            </a:endParaRPr>
          </a:p>
          <a:p>
            <a:r>
              <a:rPr lang="en-GB" sz="1100" dirty="0">
                <a:effectLst/>
              </a:rPr>
              <a:t>4. 'Go somewhere, do something'</a:t>
            </a:r>
          </a:p>
          <a:p>
            <a:r>
              <a:rPr lang="en-GB" sz="1100" dirty="0">
                <a:effectLst/>
              </a:rPr>
              <a:t>Article by Liz Campbell plus seminar questions. </a:t>
            </a:r>
          </a:p>
          <a:p>
            <a:pPr marL="0" indent="0">
              <a:buNone/>
            </a:pPr>
            <a:br>
              <a:rPr lang="en-GB" sz="1100" dirty="0"/>
            </a:br>
            <a:endParaRPr lang="en-GB" sz="1100" dirty="0"/>
          </a:p>
        </p:txBody>
      </p:sp>
    </p:spTree>
    <p:extLst>
      <p:ext uri="{BB962C8B-B14F-4D97-AF65-F5344CB8AC3E}">
        <p14:creationId xmlns:p14="http://schemas.microsoft.com/office/powerpoint/2010/main" val="40184310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Flow</Template>
  <TotalTime>780</TotalTime>
  <Words>2085</Words>
  <Application>Microsoft Macintosh PowerPoint</Application>
  <PresentationFormat>On-screen Show (4:3)</PresentationFormat>
  <Paragraphs>208</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Constantia</vt:lpstr>
      <vt:lpstr>Wingdings</vt:lpstr>
      <vt:lpstr>Wingdings 2</vt:lpstr>
      <vt:lpstr>Flow</vt:lpstr>
      <vt:lpstr>The Problem of the Match</vt:lpstr>
      <vt:lpstr>The Problem of the Match</vt:lpstr>
      <vt:lpstr>The Problem of the Match</vt:lpstr>
      <vt:lpstr>Adventure</vt:lpstr>
      <vt:lpstr>PowerPoint Presentation</vt:lpstr>
      <vt:lpstr>Characteristics of Adventure</vt:lpstr>
      <vt:lpstr>PowerPoint Presentation</vt:lpstr>
      <vt:lpstr>Mortlock’s Model of Adventure</vt:lpstr>
      <vt:lpstr>PowerPoint Presentation</vt:lpstr>
      <vt:lpstr>The Adventure Experience Paradigm </vt:lpstr>
      <vt:lpstr>PowerPoint Presentation</vt:lpstr>
      <vt:lpstr>Risk</vt:lpstr>
      <vt:lpstr>Ewert’s Model of Risk </vt:lpstr>
      <vt:lpstr>PowerPoint Presentation</vt:lpstr>
      <vt:lpstr>PowerPoint Presentation</vt:lpstr>
      <vt:lpstr>PowerPoint Presentation</vt:lpstr>
      <vt:lpstr>PowerPoint Presentation</vt:lpstr>
      <vt:lpstr>PowerPoint Presentation</vt:lpstr>
      <vt:lpstr>Lost Kayak at Sea</vt:lpstr>
      <vt:lpstr>Links:</vt:lpstr>
      <vt:lpstr>PowerPoint Presentation</vt:lpstr>
      <vt:lpstr>Alain Robert – Human Spider</vt:lpstr>
      <vt:lpstr>Challenges for undergraduate OE students…</vt:lpstr>
      <vt:lpstr>Solo: Go somewhere, do something’…</vt:lpstr>
      <vt:lpstr>References </vt:lpstr>
      <vt:lpstr>Tasks and resources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IT</dc:creator>
  <cp:lastModifiedBy>Alison Connaughton</cp:lastModifiedBy>
  <cp:revision>74</cp:revision>
  <cp:lastPrinted>2017-02-24T11:32:49Z</cp:lastPrinted>
  <dcterms:created xsi:type="dcterms:W3CDTF">2007-04-24T14:14:17Z</dcterms:created>
  <dcterms:modified xsi:type="dcterms:W3CDTF">2024-03-17T20:06:45Z</dcterms:modified>
</cp:coreProperties>
</file>