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2" r:id="rId6"/>
    <p:sldId id="266" r:id="rId7"/>
    <p:sldId id="267" r:id="rId8"/>
    <p:sldId id="268" r:id="rId9"/>
    <p:sldId id="269" r:id="rId10"/>
    <p:sldId id="271" r:id="rId11"/>
    <p:sldId id="272" r:id="rId12"/>
    <p:sldId id="274"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67965" autoAdjust="0"/>
  </p:normalViewPr>
  <p:slideViewPr>
    <p:cSldViewPr snapToGrid="0">
      <p:cViewPr varScale="1">
        <p:scale>
          <a:sx n="58" d="100"/>
          <a:sy n="58" d="100"/>
        </p:scale>
        <p:origin x="1603" y="5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Rees" userId="7625dfb349b2cb22" providerId="LiveId" clId="{F702A95B-D3D2-4B12-A221-060742199D89}"/>
    <pc:docChg chg="custSel delSld modSld">
      <pc:chgData name="Deborah Rees" userId="7625dfb349b2cb22" providerId="LiveId" clId="{F702A95B-D3D2-4B12-A221-060742199D89}" dt="2020-08-25T11:32:39.774" v="220" actId="20577"/>
      <pc:docMkLst>
        <pc:docMk/>
      </pc:docMkLst>
      <pc:sldChg chg="modSp mod">
        <pc:chgData name="Deborah Rees" userId="7625dfb349b2cb22" providerId="LiveId" clId="{F702A95B-D3D2-4B12-A221-060742199D89}" dt="2020-08-25T11:30:29.599" v="1" actId="313"/>
        <pc:sldMkLst>
          <pc:docMk/>
          <pc:sldMk cId="2993947521" sldId="271"/>
        </pc:sldMkLst>
        <pc:spChg chg="mod">
          <ac:chgData name="Deborah Rees" userId="7625dfb349b2cb22" providerId="LiveId" clId="{F702A95B-D3D2-4B12-A221-060742199D89}" dt="2020-08-25T11:30:29.599" v="1" actId="313"/>
          <ac:spMkLst>
            <pc:docMk/>
            <pc:sldMk cId="2993947521" sldId="271"/>
            <ac:spMk id="3" creationId="{E781B38F-CBB8-46DC-9E15-BD7EB7A02837}"/>
          </ac:spMkLst>
        </pc:spChg>
      </pc:sldChg>
      <pc:sldChg chg="modSp mod">
        <pc:chgData name="Deborah Rees" userId="7625dfb349b2cb22" providerId="LiveId" clId="{F702A95B-D3D2-4B12-A221-060742199D89}" dt="2020-08-25T11:31:46.889" v="92" actId="20577"/>
        <pc:sldMkLst>
          <pc:docMk/>
          <pc:sldMk cId="2993947521" sldId="272"/>
        </pc:sldMkLst>
        <pc:spChg chg="mod">
          <ac:chgData name="Deborah Rees" userId="7625dfb349b2cb22" providerId="LiveId" clId="{F702A95B-D3D2-4B12-A221-060742199D89}" dt="2020-08-25T11:31:46.889" v="92" actId="20577"/>
          <ac:spMkLst>
            <pc:docMk/>
            <pc:sldMk cId="2993947521" sldId="272"/>
            <ac:spMk id="3" creationId="{E781B38F-CBB8-46DC-9E15-BD7EB7A02837}"/>
          </ac:spMkLst>
        </pc:spChg>
      </pc:sldChg>
      <pc:sldChg chg="del">
        <pc:chgData name="Deborah Rees" userId="7625dfb349b2cb22" providerId="LiveId" clId="{F702A95B-D3D2-4B12-A221-060742199D89}" dt="2020-08-25T11:28:50.830" v="0" actId="47"/>
        <pc:sldMkLst>
          <pc:docMk/>
          <pc:sldMk cId="1693653101" sldId="273"/>
        </pc:sldMkLst>
      </pc:sldChg>
      <pc:sldChg chg="modSp mod">
        <pc:chgData name="Deborah Rees" userId="7625dfb349b2cb22" providerId="LiveId" clId="{F702A95B-D3D2-4B12-A221-060742199D89}" dt="2020-08-25T11:32:39.774" v="220" actId="20577"/>
        <pc:sldMkLst>
          <pc:docMk/>
          <pc:sldMk cId="1565477820" sldId="274"/>
        </pc:sldMkLst>
        <pc:spChg chg="mod">
          <ac:chgData name="Deborah Rees" userId="7625dfb349b2cb22" providerId="LiveId" clId="{F702A95B-D3D2-4B12-A221-060742199D89}" dt="2020-08-25T11:32:39.774" v="220" actId="20577"/>
          <ac:spMkLst>
            <pc:docMk/>
            <pc:sldMk cId="1565477820" sldId="274"/>
            <ac:spMk id="3"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2EA33363-46AA-42F8-AD8E-CACA073DDC34}" type="datetimeFigureOut">
              <a:rPr lang="en-GB" smtClean="0"/>
              <a:pPr/>
              <a:t>25/08/2020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1E161B37-612F-49D7-812D-AE0F2CC989D8}" type="slidenum">
              <a:rPr lang="en-GB" smtClean="0"/>
              <a:pPr/>
              <a:t>‹#›</a:t>
            </a:fld>
            <a:endParaRPr lang="en-GB"/>
          </a:p>
        </p:txBody>
      </p:sp>
    </p:spTree>
    <p:extLst>
      <p:ext uri="{BB962C8B-B14F-4D97-AF65-F5344CB8AC3E}">
        <p14:creationId xmlns:p14="http://schemas.microsoft.com/office/powerpoint/2010/main" val="5093489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EA33363-46AA-42F8-AD8E-CACA073DDC34}" type="datetimeFigureOut">
              <a:rPr lang="en-GB" smtClean="0"/>
              <a:pPr/>
              <a:t>25/08/2020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1E161B37-612F-49D7-812D-AE0F2CC989D8}" type="slidenum">
              <a:rPr lang="en-GB" smtClean="0"/>
              <a:pPr/>
              <a:t>‹#›</a:t>
            </a:fld>
            <a:endParaRPr lang="en-GB"/>
          </a:p>
        </p:txBody>
      </p:sp>
    </p:spTree>
    <p:extLst>
      <p:ext uri="{BB962C8B-B14F-4D97-AF65-F5344CB8AC3E}">
        <p14:creationId xmlns:p14="http://schemas.microsoft.com/office/powerpoint/2010/main" val="31398797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EA33363-46AA-42F8-AD8E-CACA073DDC34}" type="datetimeFigureOut">
              <a:rPr lang="en-GB" smtClean="0"/>
              <a:pPr/>
              <a:t>25/08/2020</a:t>
            </a:fld>
            <a:endParaRPr lang="en-GB"/>
          </a:p>
        </p:txBody>
      </p:sp>
      <p:sp>
        <p:nvSpPr>
          <p:cNvPr id="6" name="Slide Number Placeholder 5"/>
          <p:cNvSpPr>
            <a:spLocks noGrp="1"/>
          </p:cNvSpPr>
          <p:nvPr>
            <p:ph type="sldNum" sz="quarter" idx="12"/>
          </p:nvPr>
        </p:nvSpPr>
        <p:spPr/>
        <p:txBody>
          <a:bodyPr/>
          <a:lstStyle/>
          <a:p>
            <a:fld id="{1E161B37-612F-49D7-812D-AE0F2CC989D8}" type="slidenum">
              <a:rPr lang="en-GB" smtClean="0"/>
              <a:pPr/>
              <a:t>‹#›</a:t>
            </a:fld>
            <a:endParaRPr lang="en-GB"/>
          </a:p>
        </p:txBody>
      </p:sp>
    </p:spTree>
    <p:extLst>
      <p:ext uri="{BB962C8B-B14F-4D97-AF65-F5344CB8AC3E}">
        <p14:creationId xmlns:p14="http://schemas.microsoft.com/office/powerpoint/2010/main" val="39010454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EA33363-46AA-42F8-AD8E-CACA073DDC34}" type="datetimeFigureOut">
              <a:rPr lang="en-GB" smtClean="0"/>
              <a:pPr/>
              <a:t>25/08/2020</a:t>
            </a:fld>
            <a:endParaRPr lang="en-GB"/>
          </a:p>
        </p:txBody>
      </p:sp>
      <p:sp>
        <p:nvSpPr>
          <p:cNvPr id="7" name="Slide Number Placeholder 6"/>
          <p:cNvSpPr>
            <a:spLocks noGrp="1"/>
          </p:cNvSpPr>
          <p:nvPr>
            <p:ph type="sldNum" sz="quarter" idx="12"/>
          </p:nvPr>
        </p:nvSpPr>
        <p:spPr/>
        <p:txBody>
          <a:bodyPr/>
          <a:lstStyle/>
          <a:p>
            <a:fld id="{1E161B37-612F-49D7-812D-AE0F2CC989D8}" type="slidenum">
              <a:rPr lang="en-GB" smtClean="0"/>
              <a:pPr/>
              <a:t>‹#›</a:t>
            </a:fld>
            <a:endParaRPr lang="en-GB"/>
          </a:p>
        </p:txBody>
      </p:sp>
    </p:spTree>
    <p:extLst>
      <p:ext uri="{BB962C8B-B14F-4D97-AF65-F5344CB8AC3E}">
        <p14:creationId xmlns:p14="http://schemas.microsoft.com/office/powerpoint/2010/main" val="476942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EA33363-46AA-42F8-AD8E-CACA073DDC34}" type="datetimeFigureOut">
              <a:rPr lang="en-GB" smtClean="0"/>
              <a:pPr/>
              <a:t>25/08/2020</a:t>
            </a:fld>
            <a:endParaRPr lang="en-GB"/>
          </a:p>
        </p:txBody>
      </p:sp>
      <p:sp>
        <p:nvSpPr>
          <p:cNvPr id="9" name="Slide Number Placeholder 8"/>
          <p:cNvSpPr>
            <a:spLocks noGrp="1"/>
          </p:cNvSpPr>
          <p:nvPr>
            <p:ph type="sldNum" sz="quarter" idx="12"/>
          </p:nvPr>
        </p:nvSpPr>
        <p:spPr/>
        <p:txBody>
          <a:bodyPr/>
          <a:lstStyle/>
          <a:p>
            <a:fld id="{1E161B37-612F-49D7-812D-AE0F2CC989D8}" type="slidenum">
              <a:rPr lang="en-GB" smtClean="0"/>
              <a:pPr/>
              <a:t>‹#›</a:t>
            </a:fld>
            <a:endParaRPr lang="en-GB"/>
          </a:p>
        </p:txBody>
      </p:sp>
    </p:spTree>
    <p:extLst>
      <p:ext uri="{BB962C8B-B14F-4D97-AF65-F5344CB8AC3E}">
        <p14:creationId xmlns:p14="http://schemas.microsoft.com/office/powerpoint/2010/main" val="32681259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EA33363-46AA-42F8-AD8E-CACA073DDC34}" type="datetimeFigureOut">
              <a:rPr lang="en-GB" smtClean="0"/>
              <a:pPr/>
              <a:t>25/08/2020</a:t>
            </a:fld>
            <a:endParaRPr lang="en-GB"/>
          </a:p>
        </p:txBody>
      </p:sp>
      <p:sp>
        <p:nvSpPr>
          <p:cNvPr id="5" name="Slide Number Placeholder 4"/>
          <p:cNvSpPr>
            <a:spLocks noGrp="1"/>
          </p:cNvSpPr>
          <p:nvPr>
            <p:ph type="sldNum" sz="quarter" idx="12"/>
          </p:nvPr>
        </p:nvSpPr>
        <p:spPr/>
        <p:txBody>
          <a:bodyPr/>
          <a:lstStyle/>
          <a:p>
            <a:fld id="{1E161B37-612F-49D7-812D-AE0F2CC989D8}" type="slidenum">
              <a:rPr lang="en-GB" smtClean="0"/>
              <a:pPr/>
              <a:t>‹#›</a:t>
            </a:fld>
            <a:endParaRPr lang="en-GB"/>
          </a:p>
        </p:txBody>
      </p:sp>
    </p:spTree>
    <p:extLst>
      <p:ext uri="{BB962C8B-B14F-4D97-AF65-F5344CB8AC3E}">
        <p14:creationId xmlns:p14="http://schemas.microsoft.com/office/powerpoint/2010/main" val="24040733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EA33363-46AA-42F8-AD8E-CACA073DDC34}" type="datetimeFigureOut">
              <a:rPr lang="en-GB" smtClean="0"/>
              <a:pPr/>
              <a:t>25/08/2020</a:t>
            </a:fld>
            <a:endParaRPr lang="en-GB"/>
          </a:p>
        </p:txBody>
      </p:sp>
      <p:sp>
        <p:nvSpPr>
          <p:cNvPr id="4" name="Slide Number Placeholder 3"/>
          <p:cNvSpPr>
            <a:spLocks noGrp="1"/>
          </p:cNvSpPr>
          <p:nvPr>
            <p:ph type="sldNum" sz="quarter" idx="12"/>
          </p:nvPr>
        </p:nvSpPr>
        <p:spPr/>
        <p:txBody>
          <a:bodyPr/>
          <a:lstStyle/>
          <a:p>
            <a:fld id="{1E161B37-612F-49D7-812D-AE0F2CC989D8}" type="slidenum">
              <a:rPr lang="en-GB" smtClean="0"/>
              <a:pPr/>
              <a:t>‹#›</a:t>
            </a:fld>
            <a:endParaRPr lang="en-GB"/>
          </a:p>
        </p:txBody>
      </p:sp>
    </p:spTree>
    <p:extLst>
      <p:ext uri="{BB962C8B-B14F-4D97-AF65-F5344CB8AC3E}">
        <p14:creationId xmlns:p14="http://schemas.microsoft.com/office/powerpoint/2010/main" val="11979052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EA33363-46AA-42F8-AD8E-CACA073DDC34}" type="datetimeFigureOut">
              <a:rPr lang="en-GB" smtClean="0"/>
              <a:pPr/>
              <a:t>25/08/2020</a:t>
            </a:fld>
            <a:endParaRPr lang="en-GB"/>
          </a:p>
        </p:txBody>
      </p:sp>
      <p:sp>
        <p:nvSpPr>
          <p:cNvPr id="7" name="Slide Number Placeholder 6"/>
          <p:cNvSpPr>
            <a:spLocks noGrp="1"/>
          </p:cNvSpPr>
          <p:nvPr>
            <p:ph type="sldNum" sz="quarter" idx="12"/>
          </p:nvPr>
        </p:nvSpPr>
        <p:spPr/>
        <p:txBody>
          <a:bodyPr/>
          <a:lstStyle/>
          <a:p>
            <a:fld id="{1E161B37-612F-49D7-812D-AE0F2CC989D8}" type="slidenum">
              <a:rPr lang="en-GB" smtClean="0"/>
              <a:pPr/>
              <a:t>‹#›</a:t>
            </a:fld>
            <a:endParaRPr lang="en-GB"/>
          </a:p>
        </p:txBody>
      </p:sp>
    </p:spTree>
    <p:extLst>
      <p:ext uri="{BB962C8B-B14F-4D97-AF65-F5344CB8AC3E}">
        <p14:creationId xmlns:p14="http://schemas.microsoft.com/office/powerpoint/2010/main" val="2315758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EA33363-46AA-42F8-AD8E-CACA073DDC34}" type="datetimeFigureOut">
              <a:rPr lang="en-GB" smtClean="0"/>
              <a:pPr/>
              <a:t>25/08/2020</a:t>
            </a:fld>
            <a:endParaRPr lang="en-GB"/>
          </a:p>
        </p:txBody>
      </p:sp>
      <p:sp>
        <p:nvSpPr>
          <p:cNvPr id="7" name="Slide Number Placeholder 6"/>
          <p:cNvSpPr>
            <a:spLocks noGrp="1"/>
          </p:cNvSpPr>
          <p:nvPr>
            <p:ph type="sldNum" sz="quarter" idx="12"/>
          </p:nvPr>
        </p:nvSpPr>
        <p:spPr/>
        <p:txBody>
          <a:bodyPr/>
          <a:lstStyle/>
          <a:p>
            <a:fld id="{1E161B37-612F-49D7-812D-AE0F2CC989D8}" type="slidenum">
              <a:rPr lang="en-GB" smtClean="0"/>
              <a:pPr/>
              <a:t>‹#›</a:t>
            </a:fld>
            <a:endParaRPr lang="en-GB"/>
          </a:p>
        </p:txBody>
      </p:sp>
    </p:spTree>
    <p:extLst>
      <p:ext uri="{BB962C8B-B14F-4D97-AF65-F5344CB8AC3E}">
        <p14:creationId xmlns:p14="http://schemas.microsoft.com/office/powerpoint/2010/main" val="35382237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EA33363-46AA-42F8-AD8E-CACA073DDC34}" type="datetimeFigureOut">
              <a:rPr lang="en-GB" smtClean="0"/>
              <a:pPr/>
              <a:t>25/08/2020</a:t>
            </a:fld>
            <a:endParaRPr lang="en-GB"/>
          </a:p>
        </p:txBody>
      </p:sp>
      <p:sp>
        <p:nvSpPr>
          <p:cNvPr id="6" name="Slide Number Placeholder 5"/>
          <p:cNvSpPr>
            <a:spLocks noGrp="1"/>
          </p:cNvSpPr>
          <p:nvPr>
            <p:ph type="sldNum" sz="quarter" idx="12"/>
          </p:nvPr>
        </p:nvSpPr>
        <p:spPr/>
        <p:txBody>
          <a:bodyPr/>
          <a:lstStyle/>
          <a:p>
            <a:fld id="{1E161B37-612F-49D7-812D-AE0F2CC989D8}" type="slidenum">
              <a:rPr lang="en-GB" smtClean="0"/>
              <a:pPr/>
              <a:t>‹#›</a:t>
            </a:fld>
            <a:endParaRPr lang="en-GB"/>
          </a:p>
        </p:txBody>
      </p:sp>
    </p:spTree>
    <p:extLst>
      <p:ext uri="{BB962C8B-B14F-4D97-AF65-F5344CB8AC3E}">
        <p14:creationId xmlns:p14="http://schemas.microsoft.com/office/powerpoint/2010/main" val="15602075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EA33363-46AA-42F8-AD8E-CACA073DDC34}" type="datetimeFigureOut">
              <a:rPr lang="en-GB" smtClean="0"/>
              <a:pPr/>
              <a:t>25/08/2020</a:t>
            </a:fld>
            <a:endParaRPr lang="en-GB"/>
          </a:p>
        </p:txBody>
      </p:sp>
      <p:sp>
        <p:nvSpPr>
          <p:cNvPr id="6" name="Slide Number Placeholder 5"/>
          <p:cNvSpPr>
            <a:spLocks noGrp="1"/>
          </p:cNvSpPr>
          <p:nvPr>
            <p:ph type="sldNum" sz="quarter" idx="12"/>
          </p:nvPr>
        </p:nvSpPr>
        <p:spPr/>
        <p:txBody>
          <a:bodyPr/>
          <a:lstStyle/>
          <a:p>
            <a:fld id="{1E161B37-612F-49D7-812D-AE0F2CC989D8}" type="slidenum">
              <a:rPr lang="en-GB" smtClean="0"/>
              <a:pPr/>
              <a:t>‹#›</a:t>
            </a:fld>
            <a:endParaRPr lang="en-GB"/>
          </a:p>
        </p:txBody>
      </p:sp>
    </p:spTree>
    <p:extLst>
      <p:ext uri="{BB962C8B-B14F-4D97-AF65-F5344CB8AC3E}">
        <p14:creationId xmlns:p14="http://schemas.microsoft.com/office/powerpoint/2010/main" val="27786121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2EA33363-46AA-42F8-AD8E-CACA073DDC34}" type="datetimeFigureOut">
              <a:rPr lang="en-GB" smtClean="0"/>
              <a:pPr/>
              <a:t>25/08/2020</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1E161B37-612F-49D7-812D-AE0F2CC989D8}" type="slidenum">
              <a:rPr lang="en-GB" smtClean="0"/>
              <a:pPr/>
              <a:t>‹#›</a:t>
            </a:fld>
            <a:endParaRPr lang="en-GB"/>
          </a:p>
        </p:txBody>
      </p:sp>
    </p:spTree>
    <p:extLst>
      <p:ext uri="{BB962C8B-B14F-4D97-AF65-F5344CB8AC3E}">
        <p14:creationId xmlns:p14="http://schemas.microsoft.com/office/powerpoint/2010/main" val="29360471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C4FC00-5EC2-4C48-A6F4-58B3FE55F833}"/>
              </a:ext>
            </a:extLst>
          </p:cNvPr>
          <p:cNvSpPr>
            <a:spLocks noGrp="1"/>
          </p:cNvSpPr>
          <p:nvPr>
            <p:ph type="ctrTitle"/>
          </p:nvPr>
        </p:nvSpPr>
        <p:spPr/>
        <p:txBody>
          <a:bodyPr/>
          <a:lstStyle/>
          <a:p>
            <a:r>
              <a:rPr lang="en-GB" dirty="0"/>
              <a:t>Assessment Activity Guidance</a:t>
            </a:r>
          </a:p>
        </p:txBody>
      </p:sp>
      <p:sp>
        <p:nvSpPr>
          <p:cNvPr id="3" name="Subtitle 2">
            <a:extLst>
              <a:ext uri="{FF2B5EF4-FFF2-40B4-BE49-F238E27FC236}">
                <a16:creationId xmlns:a16="http://schemas.microsoft.com/office/drawing/2014/main" id="{81506D2D-A639-4F0B-92AE-82DD66ED85F4}"/>
              </a:ext>
            </a:extLst>
          </p:cNvPr>
          <p:cNvSpPr>
            <a:spLocks noGrp="1"/>
          </p:cNvSpPr>
          <p:nvPr>
            <p:ph type="subTitle" idx="1"/>
          </p:nvPr>
        </p:nvSpPr>
        <p:spPr>
          <a:xfrm>
            <a:off x="2220686" y="3091473"/>
            <a:ext cx="7707084" cy="1752600"/>
          </a:xfrm>
        </p:spPr>
        <p:txBody>
          <a:bodyPr/>
          <a:lstStyle/>
          <a:p>
            <a:endParaRPr lang="en-GB" b="1" dirty="0"/>
          </a:p>
          <a:p>
            <a:r>
              <a:rPr lang="en-GB" b="1" dirty="0"/>
              <a:t>5KIOP – Understanding Employee Engagement</a:t>
            </a:r>
          </a:p>
        </p:txBody>
      </p:sp>
    </p:spTree>
    <p:extLst>
      <p:ext uri="{BB962C8B-B14F-4D97-AF65-F5344CB8AC3E}">
        <p14:creationId xmlns:p14="http://schemas.microsoft.com/office/powerpoint/2010/main" val="42466870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3F9C7-76B6-43BB-BDAB-4916F6557AFA}"/>
              </a:ext>
            </a:extLst>
          </p:cNvPr>
          <p:cNvSpPr>
            <a:spLocks noGrp="1"/>
          </p:cNvSpPr>
          <p:nvPr>
            <p:ph type="title"/>
          </p:nvPr>
        </p:nvSpPr>
        <p:spPr/>
        <p:txBody>
          <a:bodyPr/>
          <a:lstStyle/>
          <a:p>
            <a:r>
              <a:rPr lang="en-GB" dirty="0"/>
              <a:t>Assessment Activity Requirements</a:t>
            </a:r>
          </a:p>
        </p:txBody>
      </p:sp>
      <p:sp>
        <p:nvSpPr>
          <p:cNvPr id="3" name="Content Placeholder 2">
            <a:extLst>
              <a:ext uri="{FF2B5EF4-FFF2-40B4-BE49-F238E27FC236}">
                <a16:creationId xmlns:a16="http://schemas.microsoft.com/office/drawing/2014/main" id="{0F403113-B08C-48D5-8EF0-C62F9AF48CA9}"/>
              </a:ext>
            </a:extLst>
          </p:cNvPr>
          <p:cNvSpPr>
            <a:spLocks noGrp="1"/>
          </p:cNvSpPr>
          <p:nvPr>
            <p:ph idx="1"/>
          </p:nvPr>
        </p:nvSpPr>
        <p:spPr/>
        <p:txBody>
          <a:bodyPr>
            <a:normAutofit fontScale="92500" lnSpcReduction="10000"/>
          </a:bodyPr>
          <a:lstStyle/>
          <a:p>
            <a:r>
              <a:rPr lang="en-GB" dirty="0"/>
              <a:t>A briefing paper on employee engagement</a:t>
            </a:r>
          </a:p>
          <a:p>
            <a:r>
              <a:rPr lang="en-GB" dirty="0"/>
              <a:t>A briefing paper of approximately 3,000 words</a:t>
            </a:r>
          </a:p>
          <a:p>
            <a:r>
              <a:rPr lang="en-GB" dirty="0"/>
              <a:t>To follow a professional format</a:t>
            </a:r>
          </a:p>
          <a:p>
            <a:r>
              <a:rPr lang="en-GB" dirty="0"/>
              <a:t>Supported by appropriate research on published views on employee engagement</a:t>
            </a:r>
          </a:p>
          <a:p>
            <a:r>
              <a:rPr lang="en-GB" dirty="0"/>
              <a:t>All reference sources should be acknowledged correctly and a bibliography provided where appropriate (these should be excluded from the word count).</a:t>
            </a:r>
          </a:p>
          <a:p>
            <a:pPr marL="0" indent="0">
              <a:buNone/>
            </a:pPr>
            <a:endParaRPr lang="en-GB" dirty="0"/>
          </a:p>
          <a:p>
            <a:endParaRPr lang="en-GB" dirty="0"/>
          </a:p>
        </p:txBody>
      </p:sp>
    </p:spTree>
    <p:extLst>
      <p:ext uri="{BB962C8B-B14F-4D97-AF65-F5344CB8AC3E}">
        <p14:creationId xmlns:p14="http://schemas.microsoft.com/office/powerpoint/2010/main" val="33260365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12EC32B-074E-4385-A4E0-D28678D9E405}"/>
              </a:ext>
            </a:extLst>
          </p:cNvPr>
          <p:cNvSpPr>
            <a:spLocks noGrp="1"/>
          </p:cNvSpPr>
          <p:nvPr>
            <p:ph idx="1"/>
          </p:nvPr>
        </p:nvSpPr>
        <p:spPr>
          <a:xfrm>
            <a:off x="609600" y="360728"/>
            <a:ext cx="10972800" cy="5243118"/>
          </a:xfrm>
        </p:spPr>
        <p:txBody>
          <a:bodyPr>
            <a:normAutofit/>
          </a:bodyPr>
          <a:lstStyle/>
          <a:p>
            <a:pPr marL="0" indent="0">
              <a:buNone/>
            </a:pPr>
            <a:r>
              <a:rPr lang="en-GB" b="1" dirty="0"/>
              <a:t>Aims </a:t>
            </a:r>
          </a:p>
          <a:p>
            <a:pPr marL="514350" indent="-514350">
              <a:buFont typeface="+mj-lt"/>
              <a:buAutoNum type="arabicPeriod"/>
            </a:pPr>
            <a:r>
              <a:rPr lang="en-GB" dirty="0"/>
              <a:t>Understand the concept of employee engagement</a:t>
            </a:r>
          </a:p>
          <a:p>
            <a:pPr marL="514350" indent="-514350">
              <a:buFont typeface="+mj-lt"/>
              <a:buAutoNum type="arabicPeriod"/>
            </a:pPr>
            <a:r>
              <a:rPr lang="en-GB" dirty="0"/>
              <a:t>Understand the key components of employee engagement</a:t>
            </a:r>
          </a:p>
          <a:p>
            <a:pPr marL="514350" indent="-514350">
              <a:buFont typeface="+mj-lt"/>
              <a:buAutoNum type="arabicPeriod"/>
            </a:pPr>
            <a:r>
              <a:rPr lang="en-GB" dirty="0"/>
              <a:t>Understand the potential contribution of employee engagement to positive organisational outcomes</a:t>
            </a:r>
          </a:p>
          <a:p>
            <a:pPr>
              <a:buNone/>
            </a:pPr>
            <a:r>
              <a:rPr lang="en-GB" dirty="0"/>
              <a:t>4.  Know how to access and interpret employee engagement data</a:t>
            </a:r>
          </a:p>
          <a:p>
            <a:pPr>
              <a:buNone/>
            </a:pPr>
            <a:endParaRPr lang="en-GB" dirty="0"/>
          </a:p>
        </p:txBody>
      </p:sp>
    </p:spTree>
    <p:extLst>
      <p:ext uri="{BB962C8B-B14F-4D97-AF65-F5344CB8AC3E}">
        <p14:creationId xmlns:p14="http://schemas.microsoft.com/office/powerpoint/2010/main" val="4846938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BF56D-8822-4E97-B483-2F69D8E9CE28}"/>
              </a:ext>
            </a:extLst>
          </p:cNvPr>
          <p:cNvSpPr>
            <a:spLocks noGrp="1"/>
          </p:cNvSpPr>
          <p:nvPr>
            <p:ph type="title"/>
          </p:nvPr>
        </p:nvSpPr>
        <p:spPr>
          <a:xfrm>
            <a:off x="622663" y="170135"/>
            <a:ext cx="10972800" cy="1143000"/>
          </a:xfrm>
        </p:spPr>
        <p:txBody>
          <a:bodyPr/>
          <a:lstStyle/>
          <a:p>
            <a:r>
              <a:rPr lang="en-GB" dirty="0"/>
              <a:t>The Task</a:t>
            </a:r>
          </a:p>
        </p:txBody>
      </p:sp>
      <p:sp>
        <p:nvSpPr>
          <p:cNvPr id="3" name="Content Placeholder 2">
            <a:extLst>
              <a:ext uri="{FF2B5EF4-FFF2-40B4-BE49-F238E27FC236}">
                <a16:creationId xmlns:a16="http://schemas.microsoft.com/office/drawing/2014/main" id="{98664127-1A8A-4AF8-8264-186706FCC594}"/>
              </a:ext>
            </a:extLst>
          </p:cNvPr>
          <p:cNvSpPr>
            <a:spLocks noGrp="1"/>
          </p:cNvSpPr>
          <p:nvPr>
            <p:ph idx="1"/>
          </p:nvPr>
        </p:nvSpPr>
        <p:spPr>
          <a:xfrm>
            <a:off x="609600" y="1031966"/>
            <a:ext cx="10972800" cy="4485267"/>
          </a:xfrm>
        </p:spPr>
        <p:txBody>
          <a:bodyPr>
            <a:noAutofit/>
          </a:bodyPr>
          <a:lstStyle/>
          <a:p>
            <a:pPr marL="0" indent="0">
              <a:buNone/>
            </a:pPr>
            <a:r>
              <a:rPr lang="en-GB" sz="2000" b="1" dirty="0"/>
              <a:t>You have been asked to produce a briefing paper on ‘Employee Engagement’.</a:t>
            </a:r>
          </a:p>
          <a:p>
            <a:pPr marL="0" indent="0">
              <a:buNone/>
            </a:pPr>
            <a:r>
              <a:rPr lang="en-GB" sz="2000" b="1" dirty="0"/>
              <a:t> In your paper you should:</a:t>
            </a:r>
          </a:p>
          <a:p>
            <a:pPr marL="514350" indent="-514350">
              <a:buFont typeface="+mj-lt"/>
              <a:buAutoNum type="arabicPeriod"/>
            </a:pPr>
            <a:r>
              <a:rPr lang="en-GB" sz="1800" dirty="0"/>
              <a:t>Define employee engagement and explain how it relates to other concepts such as organisational commitment, employer involvement and job satisfaction.</a:t>
            </a:r>
          </a:p>
          <a:p>
            <a:pPr marL="514350" indent="-514350">
              <a:buFont typeface="+mj-lt"/>
              <a:buAutoNum type="arabicPeriod"/>
            </a:pPr>
            <a:r>
              <a:rPr lang="en-GB" sz="1800" dirty="0"/>
              <a:t>Describe the HR, leadership and cultural elements of organisations which have high levels of employee engagement, making reference to academic literature on the subject.  You should explain the need for aligning employee engagement with other key organisational factors.</a:t>
            </a:r>
          </a:p>
          <a:p>
            <a:pPr marL="514350" indent="-514350">
              <a:buFont typeface="+mj-lt"/>
              <a:buAutoNum type="arabicPeriod"/>
            </a:pPr>
            <a:r>
              <a:rPr lang="en-GB" sz="1800" dirty="0"/>
              <a:t>Explain why employee engagement is increasingly a vital dimension of HR strategy and practice.  The potential benefits for different stakeholders should be evaluated with reference to published sources.</a:t>
            </a:r>
          </a:p>
          <a:p>
            <a:pPr marL="514350" indent="-514350">
              <a:buFont typeface="+mj-lt"/>
              <a:buAutoNum type="arabicPeriod"/>
            </a:pPr>
            <a:r>
              <a:rPr lang="en-GB" sz="1800" dirty="0"/>
              <a:t>Summarise the key sources of employee engagement related data, citing different examples</a:t>
            </a:r>
          </a:p>
          <a:p>
            <a:pPr marL="514350" indent="-514350">
              <a:buFont typeface="+mj-lt"/>
              <a:buAutoNum type="arabicPeriod"/>
            </a:pPr>
            <a:r>
              <a:rPr lang="en-GB" sz="1800" dirty="0"/>
              <a:t>Outline the findings of recent studies on employee engagement, including the extent to which gender, demographic and other factors influence levels of engagement.</a:t>
            </a:r>
          </a:p>
          <a:p>
            <a:pPr marL="514350" indent="-514350">
              <a:buFont typeface="+mj-lt"/>
              <a:buAutoNum type="arabicPeriod"/>
            </a:pPr>
            <a:r>
              <a:rPr lang="en-GB" sz="1800" dirty="0"/>
              <a:t>Conclude with a balanced evaluative summary of the future of employee engagement.</a:t>
            </a:r>
          </a:p>
          <a:p>
            <a:pPr marL="0" indent="0">
              <a:buNone/>
            </a:pPr>
            <a:endParaRPr lang="en-GB" sz="2000" dirty="0"/>
          </a:p>
        </p:txBody>
      </p:sp>
    </p:spTree>
    <p:extLst>
      <p:ext uri="{BB962C8B-B14F-4D97-AF65-F5344CB8AC3E}">
        <p14:creationId xmlns:p14="http://schemas.microsoft.com/office/powerpoint/2010/main" val="13636250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5872E-691C-4333-B69B-C2FEDC34DB2F}"/>
              </a:ext>
            </a:extLst>
          </p:cNvPr>
          <p:cNvSpPr>
            <a:spLocks noGrp="1"/>
          </p:cNvSpPr>
          <p:nvPr>
            <p:ph type="title"/>
          </p:nvPr>
        </p:nvSpPr>
        <p:spPr>
          <a:xfrm>
            <a:off x="714102" y="674793"/>
            <a:ext cx="10972800" cy="815931"/>
          </a:xfrm>
        </p:spPr>
        <p:txBody>
          <a:bodyPr>
            <a:normAutofit fontScale="90000"/>
          </a:bodyPr>
          <a:lstStyle/>
          <a:p>
            <a:r>
              <a:rPr lang="en-GB" b="1" dirty="0"/>
              <a:t>Defining Employee Engagement</a:t>
            </a:r>
            <a:br>
              <a:rPr lang="en-GB" b="1" dirty="0"/>
            </a:br>
            <a:r>
              <a:rPr lang="en-GB" b="1" dirty="0"/>
              <a:t> (AC 1.1, 1.2,)</a:t>
            </a:r>
            <a:br>
              <a:rPr lang="en-GB" dirty="0"/>
            </a:br>
            <a:endParaRPr lang="en-GB" dirty="0"/>
          </a:p>
        </p:txBody>
      </p:sp>
      <p:sp>
        <p:nvSpPr>
          <p:cNvPr id="3" name="Content Placeholder 2">
            <a:extLst>
              <a:ext uri="{FF2B5EF4-FFF2-40B4-BE49-F238E27FC236}">
                <a16:creationId xmlns:a16="http://schemas.microsoft.com/office/drawing/2014/main" id="{E781B38F-CBB8-46DC-9E15-BD7EB7A02837}"/>
              </a:ext>
            </a:extLst>
          </p:cNvPr>
          <p:cNvSpPr>
            <a:spLocks noGrp="1"/>
          </p:cNvSpPr>
          <p:nvPr>
            <p:ph idx="1"/>
          </p:nvPr>
        </p:nvSpPr>
        <p:spPr>
          <a:xfrm>
            <a:off x="609600" y="1216403"/>
            <a:ext cx="10972800" cy="4446166"/>
          </a:xfrm>
        </p:spPr>
        <p:txBody>
          <a:bodyPr>
            <a:normAutofit/>
          </a:bodyPr>
          <a:lstStyle/>
          <a:p>
            <a:pPr marL="0" indent="0">
              <a:buNone/>
            </a:pPr>
            <a:endParaRPr lang="en-GB" dirty="0"/>
          </a:p>
          <a:p>
            <a:pPr marL="0" indent="0">
              <a:buNone/>
            </a:pPr>
            <a:r>
              <a:rPr lang="en-GB" dirty="0"/>
              <a:t>Define what is meant by employee engagement, comparing and contrasting with at least two other related concepts e.g. organisational commitment, employer involvement.</a:t>
            </a:r>
          </a:p>
        </p:txBody>
      </p:sp>
    </p:spTree>
    <p:extLst>
      <p:ext uri="{BB962C8B-B14F-4D97-AF65-F5344CB8AC3E}">
        <p14:creationId xmlns:p14="http://schemas.microsoft.com/office/powerpoint/2010/main" val="29939475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5872E-691C-4333-B69B-C2FEDC34DB2F}"/>
              </a:ext>
            </a:extLst>
          </p:cNvPr>
          <p:cNvSpPr>
            <a:spLocks noGrp="1"/>
          </p:cNvSpPr>
          <p:nvPr>
            <p:ph type="title"/>
          </p:nvPr>
        </p:nvSpPr>
        <p:spPr>
          <a:xfrm>
            <a:off x="687977" y="727045"/>
            <a:ext cx="10972800" cy="815931"/>
          </a:xfrm>
        </p:spPr>
        <p:txBody>
          <a:bodyPr>
            <a:normAutofit fontScale="90000"/>
          </a:bodyPr>
          <a:lstStyle/>
          <a:p>
            <a:r>
              <a:rPr lang="en-GB" b="1" dirty="0"/>
              <a:t>Key Characteristics of High </a:t>
            </a:r>
            <a:br>
              <a:rPr lang="en-GB" b="1" dirty="0"/>
            </a:br>
            <a:r>
              <a:rPr lang="en-GB" b="1" dirty="0"/>
              <a:t>Employee Engagement (AC 2.1, 2.2,)</a:t>
            </a:r>
            <a:br>
              <a:rPr lang="en-GB" dirty="0"/>
            </a:br>
            <a:endParaRPr lang="en-GB" dirty="0"/>
          </a:p>
        </p:txBody>
      </p:sp>
      <p:sp>
        <p:nvSpPr>
          <p:cNvPr id="3" name="Content Placeholder 2">
            <a:extLst>
              <a:ext uri="{FF2B5EF4-FFF2-40B4-BE49-F238E27FC236}">
                <a16:creationId xmlns:a16="http://schemas.microsoft.com/office/drawing/2014/main" id="{E781B38F-CBB8-46DC-9E15-BD7EB7A02837}"/>
              </a:ext>
            </a:extLst>
          </p:cNvPr>
          <p:cNvSpPr>
            <a:spLocks noGrp="1"/>
          </p:cNvSpPr>
          <p:nvPr>
            <p:ph idx="1"/>
          </p:nvPr>
        </p:nvSpPr>
        <p:spPr>
          <a:xfrm>
            <a:off x="609600" y="1216403"/>
            <a:ext cx="10972800" cy="4446166"/>
          </a:xfrm>
        </p:spPr>
        <p:txBody>
          <a:bodyPr>
            <a:normAutofit lnSpcReduction="10000"/>
          </a:bodyPr>
          <a:lstStyle/>
          <a:p>
            <a:pPr marL="0" indent="0">
              <a:buNone/>
            </a:pPr>
            <a:endParaRPr lang="en-GB" dirty="0"/>
          </a:p>
          <a:p>
            <a:pPr marL="0" indent="0">
              <a:buNone/>
            </a:pPr>
            <a:endParaRPr lang="en-GB" dirty="0"/>
          </a:p>
          <a:p>
            <a:pPr marL="0" indent="0">
              <a:buNone/>
            </a:pPr>
            <a:r>
              <a:rPr lang="en-GB" dirty="0"/>
              <a:t>Outline the key characteristics of organisations with high levels of employee engagement (e.g. leadership based on facilitation and empowerment versus control and restriction; employee trust in management; job satisfaction; involvement in decision making).  Learners should also make the case for aligning employee engagement with other organisational factors.</a:t>
            </a:r>
          </a:p>
        </p:txBody>
      </p:sp>
    </p:spTree>
    <p:extLst>
      <p:ext uri="{BB962C8B-B14F-4D97-AF65-F5344CB8AC3E}">
        <p14:creationId xmlns:p14="http://schemas.microsoft.com/office/powerpoint/2010/main" val="29939475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5872E-691C-4333-B69B-C2FEDC34DB2F}"/>
              </a:ext>
            </a:extLst>
          </p:cNvPr>
          <p:cNvSpPr>
            <a:spLocks noGrp="1"/>
          </p:cNvSpPr>
          <p:nvPr>
            <p:ph type="title"/>
          </p:nvPr>
        </p:nvSpPr>
        <p:spPr>
          <a:xfrm>
            <a:off x="766354" y="975239"/>
            <a:ext cx="10972800" cy="815931"/>
          </a:xfrm>
        </p:spPr>
        <p:txBody>
          <a:bodyPr>
            <a:normAutofit fontScale="90000"/>
          </a:bodyPr>
          <a:lstStyle/>
          <a:p>
            <a:r>
              <a:rPr lang="en-GB" b="1" dirty="0"/>
              <a:t>Why Employee Engagement is Increasingly Vital </a:t>
            </a:r>
            <a:br>
              <a:rPr lang="en-GB" b="1" dirty="0"/>
            </a:br>
            <a:r>
              <a:rPr lang="en-GB" b="1" dirty="0"/>
              <a:t>(AC 3.1, 3.2,)</a:t>
            </a:r>
            <a:br>
              <a:rPr lang="en-GB" dirty="0"/>
            </a:br>
            <a:endParaRPr lang="en-GB" dirty="0"/>
          </a:p>
        </p:txBody>
      </p:sp>
      <p:sp>
        <p:nvSpPr>
          <p:cNvPr id="3" name="Content Placeholder 2">
            <a:extLst>
              <a:ext uri="{FF2B5EF4-FFF2-40B4-BE49-F238E27FC236}">
                <a16:creationId xmlns:a16="http://schemas.microsoft.com/office/drawing/2014/main" id="{E781B38F-CBB8-46DC-9E15-BD7EB7A02837}"/>
              </a:ext>
            </a:extLst>
          </p:cNvPr>
          <p:cNvSpPr>
            <a:spLocks noGrp="1"/>
          </p:cNvSpPr>
          <p:nvPr>
            <p:ph idx="1"/>
          </p:nvPr>
        </p:nvSpPr>
        <p:spPr>
          <a:xfrm>
            <a:off x="609600" y="1216403"/>
            <a:ext cx="10972800" cy="4446166"/>
          </a:xfrm>
        </p:spPr>
        <p:txBody>
          <a:bodyPr>
            <a:normAutofit/>
          </a:bodyPr>
          <a:lstStyle/>
          <a:p>
            <a:pPr marL="0" indent="0">
              <a:buNone/>
            </a:pPr>
            <a:endParaRPr lang="en-GB" dirty="0"/>
          </a:p>
          <a:p>
            <a:pPr marL="0" indent="0">
              <a:buNone/>
            </a:pPr>
            <a:endParaRPr lang="en-GB" dirty="0"/>
          </a:p>
          <a:p>
            <a:pPr marL="0" indent="0">
              <a:buNone/>
            </a:pPr>
            <a:r>
              <a:rPr lang="en-GB" dirty="0"/>
              <a:t>Explain why employee engagement is an increasingly vital part of HR strategy, referring to published work on the relationship between employee engagement and organisational outcomes.  Learners should assess the benefits for some different stakeholder groups.</a:t>
            </a:r>
          </a:p>
        </p:txBody>
      </p:sp>
    </p:spTree>
    <p:extLst>
      <p:ext uri="{BB962C8B-B14F-4D97-AF65-F5344CB8AC3E}">
        <p14:creationId xmlns:p14="http://schemas.microsoft.com/office/powerpoint/2010/main" val="29939475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5872E-691C-4333-B69B-C2FEDC34DB2F}"/>
              </a:ext>
            </a:extLst>
          </p:cNvPr>
          <p:cNvSpPr>
            <a:spLocks noGrp="1"/>
          </p:cNvSpPr>
          <p:nvPr>
            <p:ph type="title"/>
          </p:nvPr>
        </p:nvSpPr>
        <p:spPr>
          <a:xfrm>
            <a:off x="635725" y="661730"/>
            <a:ext cx="10972800" cy="815931"/>
          </a:xfrm>
        </p:spPr>
        <p:txBody>
          <a:bodyPr>
            <a:normAutofit fontScale="90000"/>
          </a:bodyPr>
          <a:lstStyle/>
          <a:p>
            <a:r>
              <a:rPr lang="en-GB" b="1" dirty="0"/>
              <a:t>Sources of Employee Engagement Data</a:t>
            </a:r>
            <a:br>
              <a:rPr lang="en-GB" b="1" dirty="0"/>
            </a:br>
            <a:r>
              <a:rPr lang="en-GB" b="1" dirty="0"/>
              <a:t>(AC 4.1)</a:t>
            </a:r>
            <a:br>
              <a:rPr lang="en-GB" dirty="0"/>
            </a:br>
            <a:endParaRPr lang="en-GB" dirty="0"/>
          </a:p>
        </p:txBody>
      </p:sp>
      <p:sp>
        <p:nvSpPr>
          <p:cNvPr id="3" name="Content Placeholder 2">
            <a:extLst>
              <a:ext uri="{FF2B5EF4-FFF2-40B4-BE49-F238E27FC236}">
                <a16:creationId xmlns:a16="http://schemas.microsoft.com/office/drawing/2014/main" id="{E781B38F-CBB8-46DC-9E15-BD7EB7A02837}"/>
              </a:ext>
            </a:extLst>
          </p:cNvPr>
          <p:cNvSpPr>
            <a:spLocks noGrp="1"/>
          </p:cNvSpPr>
          <p:nvPr>
            <p:ph idx="1"/>
          </p:nvPr>
        </p:nvSpPr>
        <p:spPr>
          <a:xfrm>
            <a:off x="609600" y="1216403"/>
            <a:ext cx="10972800" cy="4446166"/>
          </a:xfrm>
        </p:spPr>
        <p:txBody>
          <a:bodyPr>
            <a:normAutofit/>
          </a:bodyPr>
          <a:lstStyle/>
          <a:p>
            <a:pPr marL="0" indent="0">
              <a:buNone/>
            </a:pPr>
            <a:endParaRPr lang="en-GB" dirty="0"/>
          </a:p>
          <a:p>
            <a:pPr marL="0" indent="0">
              <a:buNone/>
            </a:pPr>
            <a:endParaRPr lang="en-GB" dirty="0"/>
          </a:p>
          <a:p>
            <a:pPr marL="0" indent="0">
              <a:buNone/>
            </a:pPr>
            <a:r>
              <a:rPr lang="en-GB" dirty="0"/>
              <a:t>Outline key sources of employee engagement-related data (e.g. National/sector surveys, case-studies, organisational data: staff satisfaction surveys, sickness rates, staff turnover, operating income data).</a:t>
            </a:r>
          </a:p>
        </p:txBody>
      </p:sp>
    </p:spTree>
    <p:extLst>
      <p:ext uri="{BB962C8B-B14F-4D97-AF65-F5344CB8AC3E}">
        <p14:creationId xmlns:p14="http://schemas.microsoft.com/office/powerpoint/2010/main" val="29939475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5872E-691C-4333-B69B-C2FEDC34DB2F}"/>
              </a:ext>
            </a:extLst>
          </p:cNvPr>
          <p:cNvSpPr>
            <a:spLocks noGrp="1"/>
          </p:cNvSpPr>
          <p:nvPr>
            <p:ph type="title"/>
          </p:nvPr>
        </p:nvSpPr>
        <p:spPr>
          <a:xfrm>
            <a:off x="648788" y="727044"/>
            <a:ext cx="10972800" cy="815931"/>
          </a:xfrm>
        </p:spPr>
        <p:txBody>
          <a:bodyPr>
            <a:normAutofit fontScale="90000"/>
          </a:bodyPr>
          <a:lstStyle/>
          <a:p>
            <a:r>
              <a:rPr lang="en-GB" b="1" dirty="0"/>
              <a:t>Key Trends in Employee Engagement </a:t>
            </a:r>
            <a:br>
              <a:rPr lang="en-GB" b="1" dirty="0"/>
            </a:br>
            <a:r>
              <a:rPr lang="en-GB" b="1" dirty="0"/>
              <a:t>(AC 4.2, 4.3,)</a:t>
            </a:r>
            <a:br>
              <a:rPr lang="en-GB" dirty="0"/>
            </a:br>
            <a:endParaRPr lang="en-GB" dirty="0"/>
          </a:p>
        </p:txBody>
      </p:sp>
      <p:sp>
        <p:nvSpPr>
          <p:cNvPr id="3" name="Content Placeholder 2">
            <a:extLst>
              <a:ext uri="{FF2B5EF4-FFF2-40B4-BE49-F238E27FC236}">
                <a16:creationId xmlns:a16="http://schemas.microsoft.com/office/drawing/2014/main" id="{E781B38F-CBB8-46DC-9E15-BD7EB7A02837}"/>
              </a:ext>
            </a:extLst>
          </p:cNvPr>
          <p:cNvSpPr>
            <a:spLocks noGrp="1"/>
          </p:cNvSpPr>
          <p:nvPr>
            <p:ph idx="1"/>
          </p:nvPr>
        </p:nvSpPr>
        <p:spPr>
          <a:xfrm>
            <a:off x="609600" y="1216403"/>
            <a:ext cx="10972800" cy="4446166"/>
          </a:xfrm>
        </p:spPr>
        <p:txBody>
          <a:bodyPr>
            <a:normAutofit/>
          </a:bodyPr>
          <a:lstStyle/>
          <a:p>
            <a:pPr marL="0" indent="0">
              <a:buNone/>
            </a:pPr>
            <a:endParaRPr lang="en-GB" dirty="0"/>
          </a:p>
          <a:p>
            <a:pPr marL="0" indent="0">
              <a:buNone/>
            </a:pPr>
            <a:endParaRPr lang="en-GB" dirty="0"/>
          </a:p>
          <a:p>
            <a:pPr marL="0" indent="0">
              <a:buNone/>
            </a:pPr>
            <a:r>
              <a:rPr lang="en-GB" dirty="0"/>
              <a:t>Summarise key trends in employee engagement over the past five to ten years, highlighting gender, demographic and other key factors.  They should conclude with an evidence-based prediction on the future for employee engagement based on current trends and significance for the wider economy.</a:t>
            </a:r>
          </a:p>
        </p:txBody>
      </p:sp>
    </p:spTree>
    <p:extLst>
      <p:ext uri="{BB962C8B-B14F-4D97-AF65-F5344CB8AC3E}">
        <p14:creationId xmlns:p14="http://schemas.microsoft.com/office/powerpoint/2010/main" val="29939475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5872E-691C-4333-B69B-C2FEDC34DB2F}"/>
              </a:ext>
            </a:extLst>
          </p:cNvPr>
          <p:cNvSpPr>
            <a:spLocks noGrp="1"/>
          </p:cNvSpPr>
          <p:nvPr>
            <p:ph type="title"/>
          </p:nvPr>
        </p:nvSpPr>
        <p:spPr>
          <a:xfrm>
            <a:off x="609600" y="400473"/>
            <a:ext cx="10972800" cy="815931"/>
          </a:xfrm>
        </p:spPr>
        <p:txBody>
          <a:bodyPr>
            <a:normAutofit fontScale="90000"/>
          </a:bodyPr>
          <a:lstStyle/>
          <a:p>
            <a:r>
              <a:rPr lang="en-GB" b="1" dirty="0"/>
              <a:t>Professional Briefing Paper in Practice</a:t>
            </a:r>
            <a:br>
              <a:rPr lang="en-GB" dirty="0"/>
            </a:br>
            <a:endParaRPr lang="en-GB" dirty="0"/>
          </a:p>
        </p:txBody>
      </p:sp>
      <p:sp>
        <p:nvSpPr>
          <p:cNvPr id="3" name="Content Placeholder 2">
            <a:extLst>
              <a:ext uri="{FF2B5EF4-FFF2-40B4-BE49-F238E27FC236}">
                <a16:creationId xmlns:a16="http://schemas.microsoft.com/office/drawing/2014/main" id="{E781B38F-CBB8-46DC-9E15-BD7EB7A02837}"/>
              </a:ext>
            </a:extLst>
          </p:cNvPr>
          <p:cNvSpPr>
            <a:spLocks noGrp="1"/>
          </p:cNvSpPr>
          <p:nvPr>
            <p:ph idx="1"/>
          </p:nvPr>
        </p:nvSpPr>
        <p:spPr>
          <a:xfrm>
            <a:off x="609600" y="1216403"/>
            <a:ext cx="10972800" cy="4446166"/>
          </a:xfrm>
        </p:spPr>
        <p:txBody>
          <a:bodyPr>
            <a:normAutofit fontScale="92500" lnSpcReduction="10000"/>
          </a:bodyPr>
          <a:lstStyle/>
          <a:p>
            <a:pPr marL="0" indent="0">
              <a:buNone/>
            </a:pPr>
            <a:endParaRPr lang="en-GB" dirty="0"/>
          </a:p>
          <a:p>
            <a:pPr lvl="0">
              <a:defRPr/>
            </a:pPr>
            <a:r>
              <a:rPr lang="en-GB" dirty="0"/>
              <a:t>Follow a professional briefing paper structure (introduction, main body, conclusion)</a:t>
            </a:r>
          </a:p>
          <a:p>
            <a:pPr lvl="0">
              <a:defRPr/>
            </a:pPr>
            <a:r>
              <a:rPr lang="en-GB" dirty="0"/>
              <a:t>Evaluate, with reference to academic opinion and/or research, the significance of employee engagement</a:t>
            </a:r>
          </a:p>
          <a:p>
            <a:pPr lvl="0">
              <a:defRPr/>
            </a:pPr>
            <a:r>
              <a:rPr lang="en-GB" dirty="0"/>
              <a:t>Discuss and give examples of explicit benefits enjoyed by organisations with high employee engagement</a:t>
            </a:r>
          </a:p>
          <a:p>
            <a:pPr lvl="0">
              <a:defRPr/>
            </a:pPr>
            <a:r>
              <a:rPr lang="en-GB" dirty="0"/>
              <a:t>What do the sceptics say?</a:t>
            </a:r>
          </a:p>
          <a:p>
            <a:pPr lvl="0">
              <a:defRPr/>
            </a:pPr>
            <a:r>
              <a:rPr lang="en-GB" dirty="0"/>
              <a:t>What trends can you identify?</a:t>
            </a:r>
          </a:p>
          <a:p>
            <a:pPr marL="0" indent="0">
              <a:buNone/>
            </a:pPr>
            <a:endParaRPr lang="en-GB" dirty="0"/>
          </a:p>
        </p:txBody>
      </p:sp>
    </p:spTree>
    <p:extLst>
      <p:ext uri="{BB962C8B-B14F-4D97-AF65-F5344CB8AC3E}">
        <p14:creationId xmlns:p14="http://schemas.microsoft.com/office/powerpoint/2010/main" val="29939475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5872E-691C-4333-B69B-C2FEDC34DB2F}"/>
              </a:ext>
            </a:extLst>
          </p:cNvPr>
          <p:cNvSpPr>
            <a:spLocks noGrp="1"/>
          </p:cNvSpPr>
          <p:nvPr>
            <p:ph type="title"/>
          </p:nvPr>
        </p:nvSpPr>
        <p:spPr>
          <a:xfrm>
            <a:off x="609600" y="400473"/>
            <a:ext cx="10972800" cy="815931"/>
          </a:xfrm>
        </p:spPr>
        <p:txBody>
          <a:bodyPr>
            <a:normAutofit fontScale="90000"/>
          </a:bodyPr>
          <a:lstStyle/>
          <a:p>
            <a:r>
              <a:rPr lang="en-GB" b="1" dirty="0"/>
              <a:t>Important Points to Note</a:t>
            </a:r>
            <a:br>
              <a:rPr lang="en-GB" dirty="0"/>
            </a:br>
            <a:endParaRPr lang="en-GB" dirty="0"/>
          </a:p>
        </p:txBody>
      </p:sp>
      <p:sp>
        <p:nvSpPr>
          <p:cNvPr id="3" name="Content Placeholder 2">
            <a:extLst>
              <a:ext uri="{FF2B5EF4-FFF2-40B4-BE49-F238E27FC236}">
                <a16:creationId xmlns:a16="http://schemas.microsoft.com/office/drawing/2014/main" id="{E781B38F-CBB8-46DC-9E15-BD7EB7A02837}"/>
              </a:ext>
            </a:extLst>
          </p:cNvPr>
          <p:cNvSpPr>
            <a:spLocks noGrp="1"/>
          </p:cNvSpPr>
          <p:nvPr>
            <p:ph idx="1"/>
          </p:nvPr>
        </p:nvSpPr>
        <p:spPr>
          <a:xfrm>
            <a:off x="622663" y="1046586"/>
            <a:ext cx="10972800" cy="4446166"/>
          </a:xfrm>
        </p:spPr>
        <p:txBody>
          <a:bodyPr>
            <a:normAutofit fontScale="77500" lnSpcReduction="20000"/>
          </a:bodyPr>
          <a:lstStyle/>
          <a:p>
            <a:pPr marL="0" indent="0">
              <a:buNone/>
            </a:pPr>
            <a:endParaRPr lang="en-GB" dirty="0"/>
          </a:p>
          <a:p>
            <a:pPr lvl="0">
              <a:defRPr/>
            </a:pPr>
            <a:r>
              <a:rPr lang="en-GB" dirty="0"/>
              <a:t>Have an introduction to set the context</a:t>
            </a:r>
          </a:p>
          <a:p>
            <a:pPr lvl="0">
              <a:defRPr/>
            </a:pPr>
            <a:r>
              <a:rPr lang="en-GB" dirty="0"/>
              <a:t>Set out each section of your briefing paper as per the marking criteria headings</a:t>
            </a:r>
          </a:p>
          <a:p>
            <a:pPr lvl="0">
              <a:defRPr/>
            </a:pPr>
            <a:r>
              <a:rPr lang="en-GB" dirty="0"/>
              <a:t>Answer each point in full, citing academic authority and or case study examples</a:t>
            </a:r>
          </a:p>
          <a:p>
            <a:pPr lvl="0">
              <a:defRPr/>
            </a:pPr>
            <a:r>
              <a:rPr lang="en-GB" dirty="0"/>
              <a:t>Reference all cited sources correctly</a:t>
            </a:r>
          </a:p>
          <a:p>
            <a:pPr lvl="0">
              <a:defRPr/>
            </a:pPr>
            <a:r>
              <a:rPr lang="en-GB" dirty="0"/>
              <a:t>Do not use the same reference source repeatedly – demonstrate your breadth of knowledge</a:t>
            </a:r>
          </a:p>
          <a:p>
            <a:pPr lvl="0">
              <a:defRPr/>
            </a:pPr>
            <a:r>
              <a:rPr lang="en-GB" dirty="0"/>
              <a:t>Proof read with ‘fresh eyes’ to eradicate typos</a:t>
            </a:r>
          </a:p>
          <a:p>
            <a:pPr lvl="0">
              <a:defRPr/>
            </a:pPr>
            <a:r>
              <a:rPr lang="en-GB" dirty="0"/>
              <a:t>Support each other </a:t>
            </a:r>
            <a:r>
              <a:rPr lang="en-GB" dirty="0">
                <a:sym typeface="Wingdings" pitchFamily="2" charset="2"/>
              </a:rPr>
              <a:t></a:t>
            </a:r>
          </a:p>
          <a:p>
            <a:pPr lvl="0" algn="ctr">
              <a:buNone/>
              <a:defRPr/>
            </a:pPr>
            <a:r>
              <a:rPr lang="en-GB" b="1" dirty="0">
                <a:sym typeface="Wingdings" pitchFamily="2" charset="2"/>
              </a:rPr>
              <a:t>Submission date: 19</a:t>
            </a:r>
            <a:r>
              <a:rPr lang="en-GB" b="1" baseline="30000" dirty="0">
                <a:sym typeface="Wingdings" pitchFamily="2" charset="2"/>
              </a:rPr>
              <a:t>th</a:t>
            </a:r>
            <a:r>
              <a:rPr lang="en-GB" b="1" dirty="0">
                <a:sym typeface="Wingdings" pitchFamily="2" charset="2"/>
              </a:rPr>
              <a:t> October 2020</a:t>
            </a:r>
            <a:endParaRPr lang="en-GB" b="1" dirty="0"/>
          </a:p>
        </p:txBody>
      </p:sp>
    </p:spTree>
    <p:extLst>
      <p:ext uri="{BB962C8B-B14F-4D97-AF65-F5344CB8AC3E}">
        <p14:creationId xmlns:p14="http://schemas.microsoft.com/office/powerpoint/2010/main" val="29939475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Further Resources</a:t>
            </a:r>
          </a:p>
        </p:txBody>
      </p:sp>
      <p:sp>
        <p:nvSpPr>
          <p:cNvPr id="3" name="Content Placeholder 2"/>
          <p:cNvSpPr>
            <a:spLocks noGrp="1"/>
          </p:cNvSpPr>
          <p:nvPr>
            <p:ph idx="1"/>
          </p:nvPr>
        </p:nvSpPr>
        <p:spPr/>
        <p:txBody>
          <a:bodyPr>
            <a:normAutofit fontScale="70000" lnSpcReduction="20000"/>
          </a:bodyPr>
          <a:lstStyle/>
          <a:p>
            <a:r>
              <a:rPr lang="en-GB" dirty="0"/>
              <a:t>CIPD Podcast - </a:t>
            </a:r>
            <a:r>
              <a:rPr lang="en-GB" dirty="0">
                <a:solidFill>
                  <a:srgbClr val="0070C0"/>
                </a:solidFill>
              </a:rPr>
              <a:t>https://www.cipd.co.uk/podcasts/engagement-myth</a:t>
            </a:r>
          </a:p>
          <a:p>
            <a:r>
              <a:rPr lang="en-GB" dirty="0"/>
              <a:t>CIPD factsheet </a:t>
            </a:r>
            <a:r>
              <a:rPr lang="en-GB" dirty="0">
                <a:solidFill>
                  <a:srgbClr val="0070C0"/>
                </a:solidFill>
              </a:rPr>
              <a:t>https://www.cipd.co.uk/knowledge/fundamentals/relations/engagement/factsheet</a:t>
            </a:r>
          </a:p>
          <a:p>
            <a:r>
              <a:rPr lang="en-GB" dirty="0"/>
              <a:t>ACAS – Employment Relations Comment November 2012</a:t>
            </a:r>
          </a:p>
          <a:p>
            <a:pPr>
              <a:buNone/>
            </a:pPr>
            <a:r>
              <a:rPr lang="en-GB" dirty="0">
                <a:solidFill>
                  <a:srgbClr val="0070C0"/>
                </a:solidFill>
              </a:rPr>
              <a:t>   “Placing trust in employee engagement”</a:t>
            </a:r>
          </a:p>
          <a:p>
            <a:r>
              <a:rPr lang="en-GB" dirty="0"/>
              <a:t>Investors in People website</a:t>
            </a:r>
          </a:p>
          <a:p>
            <a:r>
              <a:rPr lang="en-GB" dirty="0">
                <a:solidFill>
                  <a:srgbClr val="0070C0"/>
                </a:solidFill>
              </a:rPr>
              <a:t>ACAS Booklet – “The People Factor – Engage your employees for business success”</a:t>
            </a:r>
          </a:p>
          <a:p>
            <a:r>
              <a:rPr lang="en-GB" dirty="0" err="1"/>
              <a:t>XpertHR</a:t>
            </a:r>
            <a:r>
              <a:rPr lang="en-GB" dirty="0"/>
              <a:t> website</a:t>
            </a:r>
          </a:p>
          <a:p>
            <a:r>
              <a:rPr lang="en-GB" dirty="0"/>
              <a:t>RSA Blueprint for Good Work</a:t>
            </a:r>
          </a:p>
          <a:p>
            <a:r>
              <a:rPr lang="en-GB" dirty="0"/>
              <a:t>Engage for Success Report</a:t>
            </a:r>
          </a:p>
          <a:p>
            <a:r>
              <a:rPr lang="en-GB" dirty="0"/>
              <a:t>CIPD’s </a:t>
            </a:r>
            <a:r>
              <a:rPr lang="en-GB"/>
              <a:t>Thought Piece Collection</a:t>
            </a:r>
            <a:endParaRPr lang="en-GB" dirty="0"/>
          </a:p>
        </p:txBody>
      </p:sp>
    </p:spTree>
    <p:extLst>
      <p:ext uri="{BB962C8B-B14F-4D97-AF65-F5344CB8AC3E}">
        <p14:creationId xmlns:p14="http://schemas.microsoft.com/office/powerpoint/2010/main" val="1565477820"/>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docProps/app.xml><?xml version="1.0" encoding="utf-8"?>
<Properties xmlns="http://schemas.openxmlformats.org/officeDocument/2006/extended-properties" xmlns:vt="http://schemas.openxmlformats.org/officeDocument/2006/docPropsVTypes">
  <Template>ThemeUWTSD</Template>
  <TotalTime>452</TotalTime>
  <Words>766</Words>
  <Application>Microsoft Office PowerPoint</Application>
  <PresentationFormat>Widescreen</PresentationFormat>
  <Paragraphs>70</Paragraphs>
  <Slides>12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Myriad Pro</vt:lpstr>
      <vt:lpstr>ThemeUWTSD</vt:lpstr>
      <vt:lpstr>Assessment Activity Guidance</vt:lpstr>
      <vt:lpstr>Assessment Activity Requirements</vt:lpstr>
      <vt:lpstr>PowerPoint Presentation</vt:lpstr>
      <vt:lpstr>The Task</vt:lpstr>
      <vt:lpstr>Defining Employee Engagement  (AC 1.1, 1.2,) </vt:lpstr>
      <vt:lpstr>Key Characteristics of High  Employee Engagement (AC 2.1, 2.2,) </vt:lpstr>
      <vt:lpstr>Why Employee Engagement is Increasingly Vital  (AC 3.1, 3.2,) </vt:lpstr>
      <vt:lpstr>Sources of Employee Engagement Data (AC 4.1) </vt:lpstr>
      <vt:lpstr>Key Trends in Employee Engagement  (AC 4.2, 4.3,) </vt:lpstr>
      <vt:lpstr>Professional Briefing Paper in Practice </vt:lpstr>
      <vt:lpstr>Important Points to Note </vt:lpstr>
      <vt:lpstr>Further Resources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Deborah Rees</cp:lastModifiedBy>
  <cp:revision>22</cp:revision>
  <dcterms:created xsi:type="dcterms:W3CDTF">2019-03-27T12:14:43Z</dcterms:created>
  <dcterms:modified xsi:type="dcterms:W3CDTF">2020-08-25T11:32:42Z</dcterms:modified>
</cp:coreProperties>
</file>