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8"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542" autoAdjust="0"/>
    <p:restoredTop sz="79412" autoAdjust="0"/>
  </p:normalViewPr>
  <p:slideViewPr>
    <p:cSldViewPr snapToGrid="0">
      <p:cViewPr varScale="1">
        <p:scale>
          <a:sx n="70" d="100"/>
          <a:sy n="70" d="100"/>
        </p:scale>
        <p:origin x="137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A84E08-D7D4-4888-B5F3-85B490AFC74A}"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FCBBF22A-7894-4EF1-A38E-9113DC01C141}">
      <dgm:prSet/>
      <dgm:spPr/>
      <dgm:t>
        <a:bodyPr/>
        <a:lstStyle/>
        <a:p>
          <a:pPr rtl="0"/>
          <a:r>
            <a:rPr lang="en-US" dirty="0"/>
            <a:t>International managers must begin by preparing  structure and planning out on timelines, agenda, and responsibilities</a:t>
          </a:r>
        </a:p>
      </dgm:t>
    </dgm:pt>
    <dgm:pt modelId="{DB866EBE-7894-41C2-A57C-B979FEAF91AA}" type="parTrans" cxnId="{DD232961-ED09-4551-8345-16F1F35D13AD}">
      <dgm:prSet/>
      <dgm:spPr/>
      <dgm:t>
        <a:bodyPr/>
        <a:lstStyle/>
        <a:p>
          <a:endParaRPr lang="en-US"/>
        </a:p>
      </dgm:t>
    </dgm:pt>
    <dgm:pt modelId="{0FEE518A-3BF7-4A83-B5AC-52337B855762}" type="sibTrans" cxnId="{DD232961-ED09-4551-8345-16F1F35D13AD}">
      <dgm:prSet/>
      <dgm:spPr/>
      <dgm:t>
        <a:bodyPr/>
        <a:lstStyle/>
        <a:p>
          <a:endParaRPr lang="en-US"/>
        </a:p>
      </dgm:t>
    </dgm:pt>
    <dgm:pt modelId="{BB90716E-EFE6-4F79-B1F5-2A8FF79E9AC4}">
      <dgm:prSet/>
      <dgm:spPr/>
      <dgm:t>
        <a:bodyPr/>
        <a:lstStyle/>
        <a:p>
          <a:pPr rtl="0"/>
          <a:r>
            <a:rPr lang="en-US" dirty="0"/>
            <a:t>Spend time building rapport with employees before any negotiation</a:t>
          </a:r>
        </a:p>
      </dgm:t>
    </dgm:pt>
    <dgm:pt modelId="{AB74CA1A-7B9D-4013-B67D-0F939B95B672}" type="parTrans" cxnId="{29E694D8-A748-4988-BA3C-5042823C6403}">
      <dgm:prSet/>
      <dgm:spPr/>
      <dgm:t>
        <a:bodyPr/>
        <a:lstStyle/>
        <a:p>
          <a:endParaRPr lang="en-US"/>
        </a:p>
      </dgm:t>
    </dgm:pt>
    <dgm:pt modelId="{C11927FD-5190-4929-8003-CD153F71ADB9}" type="sibTrans" cxnId="{29E694D8-A748-4988-BA3C-5042823C6403}">
      <dgm:prSet/>
      <dgm:spPr/>
      <dgm:t>
        <a:bodyPr/>
        <a:lstStyle/>
        <a:p>
          <a:endParaRPr lang="en-US"/>
        </a:p>
      </dgm:t>
    </dgm:pt>
    <dgm:pt modelId="{A63B7EC1-DB9E-4C25-B2F5-CF5F6EB15146}">
      <dgm:prSet/>
      <dgm:spPr/>
      <dgm:t>
        <a:bodyPr/>
        <a:lstStyle/>
        <a:p>
          <a:pPr rtl="0"/>
          <a:r>
            <a:rPr lang="en-US" dirty="0"/>
            <a:t>Exchange task-related information with every employee to understand formal and commitments in communications</a:t>
          </a:r>
        </a:p>
      </dgm:t>
    </dgm:pt>
    <dgm:pt modelId="{9CC5E969-9348-48F3-BE89-365E382F36E3}" type="parTrans" cxnId="{CD9667EB-C47C-4779-8795-FE80BA536A1F}">
      <dgm:prSet/>
      <dgm:spPr/>
      <dgm:t>
        <a:bodyPr/>
        <a:lstStyle/>
        <a:p>
          <a:endParaRPr lang="en-US"/>
        </a:p>
      </dgm:t>
    </dgm:pt>
    <dgm:pt modelId="{84261919-DD4B-4FEA-BB87-6C9230D6BD2D}" type="sibTrans" cxnId="{CD9667EB-C47C-4779-8795-FE80BA536A1F}">
      <dgm:prSet/>
      <dgm:spPr/>
      <dgm:t>
        <a:bodyPr/>
        <a:lstStyle/>
        <a:p>
          <a:endParaRPr lang="en-US"/>
        </a:p>
      </dgm:t>
    </dgm:pt>
    <dgm:pt modelId="{6204126D-9E03-4BE6-A776-D02B80E11A22}">
      <dgm:prSet/>
      <dgm:spPr/>
      <dgm:t>
        <a:bodyPr/>
        <a:lstStyle/>
        <a:p>
          <a:pPr rtl="0"/>
          <a:r>
            <a:rPr lang="en-US" dirty="0"/>
            <a:t>Persuade all employees that the company does not have excess money for now  </a:t>
          </a:r>
        </a:p>
      </dgm:t>
    </dgm:pt>
    <dgm:pt modelId="{44723A48-8EA9-410E-8B23-DED845A1A0A2}" type="parTrans" cxnId="{E0EED1B9-0D79-4E5C-8E41-A3B004944398}">
      <dgm:prSet/>
      <dgm:spPr/>
      <dgm:t>
        <a:bodyPr/>
        <a:lstStyle/>
        <a:p>
          <a:endParaRPr lang="en-US"/>
        </a:p>
      </dgm:t>
    </dgm:pt>
    <dgm:pt modelId="{EA15536A-FB6B-4EE4-A977-AE7C2BA0F0A1}" type="sibTrans" cxnId="{E0EED1B9-0D79-4E5C-8E41-A3B004944398}">
      <dgm:prSet/>
      <dgm:spPr/>
      <dgm:t>
        <a:bodyPr/>
        <a:lstStyle/>
        <a:p>
          <a:endParaRPr lang="en-US"/>
        </a:p>
      </dgm:t>
    </dgm:pt>
    <dgm:pt modelId="{4BCECDAA-A91E-40B0-ABCE-3AF92390D63A}">
      <dgm:prSet/>
      <dgm:spPr/>
      <dgm:t>
        <a:bodyPr/>
        <a:lstStyle/>
        <a:p>
          <a:pPr rtl="0"/>
          <a:r>
            <a:rPr lang="en-US" dirty="0"/>
            <a:t>Concede and agree with an employee</a:t>
          </a:r>
        </a:p>
      </dgm:t>
    </dgm:pt>
    <dgm:pt modelId="{6C3C0FE4-1B29-4196-A7EF-F9E1009256C2}" type="parTrans" cxnId="{198BC0C1-084E-42D5-8ACF-D0F93E257093}">
      <dgm:prSet/>
      <dgm:spPr/>
      <dgm:t>
        <a:bodyPr/>
        <a:lstStyle/>
        <a:p>
          <a:endParaRPr lang="en-US"/>
        </a:p>
      </dgm:t>
    </dgm:pt>
    <dgm:pt modelId="{87BEC848-2783-4721-87BB-7EDD3FA5475A}" type="sibTrans" cxnId="{198BC0C1-084E-42D5-8ACF-D0F93E257093}">
      <dgm:prSet/>
      <dgm:spPr/>
      <dgm:t>
        <a:bodyPr/>
        <a:lstStyle/>
        <a:p>
          <a:endParaRPr lang="en-US"/>
        </a:p>
      </dgm:t>
    </dgm:pt>
    <dgm:pt modelId="{B58E79E9-DFB7-4BAE-A863-548C9BDDA98A}" type="pres">
      <dgm:prSet presAssocID="{ECA84E08-D7D4-4888-B5F3-85B490AFC74A}" presName="Name0" presStyleCnt="0">
        <dgm:presLayoutVars>
          <dgm:dir/>
          <dgm:resizeHandles val="exact"/>
        </dgm:presLayoutVars>
      </dgm:prSet>
      <dgm:spPr/>
    </dgm:pt>
    <dgm:pt modelId="{5111E2C0-2665-41A4-B376-D836DD281EB9}" type="pres">
      <dgm:prSet presAssocID="{ECA84E08-D7D4-4888-B5F3-85B490AFC74A}" presName="arrow" presStyleLbl="bgShp" presStyleIdx="0" presStyleCnt="1"/>
      <dgm:spPr/>
    </dgm:pt>
    <dgm:pt modelId="{A35CB47E-AC71-4B97-8D1C-236AAB0D2EAD}" type="pres">
      <dgm:prSet presAssocID="{ECA84E08-D7D4-4888-B5F3-85B490AFC74A}" presName="points" presStyleCnt="0"/>
      <dgm:spPr/>
    </dgm:pt>
    <dgm:pt modelId="{77C9A08B-EC1E-4B0D-9682-6935BBF3D9A3}" type="pres">
      <dgm:prSet presAssocID="{FCBBF22A-7894-4EF1-A38E-9113DC01C141}" presName="compositeA" presStyleCnt="0"/>
      <dgm:spPr/>
    </dgm:pt>
    <dgm:pt modelId="{8059AB24-2F3B-4A7B-A8D1-4F0F8F5EFF6F}" type="pres">
      <dgm:prSet presAssocID="{FCBBF22A-7894-4EF1-A38E-9113DC01C141}" presName="textA" presStyleLbl="revTx" presStyleIdx="0" presStyleCnt="5">
        <dgm:presLayoutVars>
          <dgm:bulletEnabled val="1"/>
        </dgm:presLayoutVars>
      </dgm:prSet>
      <dgm:spPr/>
    </dgm:pt>
    <dgm:pt modelId="{3D0105D6-1E05-4AB7-B4CE-30E5C40C818F}" type="pres">
      <dgm:prSet presAssocID="{FCBBF22A-7894-4EF1-A38E-9113DC01C141}" presName="circleA" presStyleLbl="node1" presStyleIdx="0" presStyleCnt="5"/>
      <dgm:spPr/>
    </dgm:pt>
    <dgm:pt modelId="{B46A2B47-B426-43C2-8E44-A51F21C96C56}" type="pres">
      <dgm:prSet presAssocID="{FCBBF22A-7894-4EF1-A38E-9113DC01C141}" presName="spaceA" presStyleCnt="0"/>
      <dgm:spPr/>
    </dgm:pt>
    <dgm:pt modelId="{8F798B54-5B06-4DB9-B9D0-96AEE776F695}" type="pres">
      <dgm:prSet presAssocID="{0FEE518A-3BF7-4A83-B5AC-52337B855762}" presName="space" presStyleCnt="0"/>
      <dgm:spPr/>
    </dgm:pt>
    <dgm:pt modelId="{B0610768-229D-4FCB-90E6-0DCB42E94C2E}" type="pres">
      <dgm:prSet presAssocID="{BB90716E-EFE6-4F79-B1F5-2A8FF79E9AC4}" presName="compositeB" presStyleCnt="0"/>
      <dgm:spPr/>
    </dgm:pt>
    <dgm:pt modelId="{1B67F30F-1EAF-4733-97FD-B66AA3631A80}" type="pres">
      <dgm:prSet presAssocID="{BB90716E-EFE6-4F79-B1F5-2A8FF79E9AC4}" presName="textB" presStyleLbl="revTx" presStyleIdx="1" presStyleCnt="5">
        <dgm:presLayoutVars>
          <dgm:bulletEnabled val="1"/>
        </dgm:presLayoutVars>
      </dgm:prSet>
      <dgm:spPr/>
    </dgm:pt>
    <dgm:pt modelId="{63B389EB-3EE6-4835-AA68-B5B4C938DDC7}" type="pres">
      <dgm:prSet presAssocID="{BB90716E-EFE6-4F79-B1F5-2A8FF79E9AC4}" presName="circleB" presStyleLbl="node1" presStyleIdx="1" presStyleCnt="5"/>
      <dgm:spPr/>
    </dgm:pt>
    <dgm:pt modelId="{E243030B-0A28-43F9-BF88-6062F266AEA0}" type="pres">
      <dgm:prSet presAssocID="{BB90716E-EFE6-4F79-B1F5-2A8FF79E9AC4}" presName="spaceB" presStyleCnt="0"/>
      <dgm:spPr/>
    </dgm:pt>
    <dgm:pt modelId="{BC054831-F257-44B7-BEF1-C6B303D0E59E}" type="pres">
      <dgm:prSet presAssocID="{C11927FD-5190-4929-8003-CD153F71ADB9}" presName="space" presStyleCnt="0"/>
      <dgm:spPr/>
    </dgm:pt>
    <dgm:pt modelId="{5B93A540-4539-4E11-85C5-4803CACC0FFC}" type="pres">
      <dgm:prSet presAssocID="{A63B7EC1-DB9E-4C25-B2F5-CF5F6EB15146}" presName="compositeA" presStyleCnt="0"/>
      <dgm:spPr/>
    </dgm:pt>
    <dgm:pt modelId="{3BC6FE4A-8100-4FC6-A13C-1F53BB31AD3C}" type="pres">
      <dgm:prSet presAssocID="{A63B7EC1-DB9E-4C25-B2F5-CF5F6EB15146}" presName="textA" presStyleLbl="revTx" presStyleIdx="2" presStyleCnt="5">
        <dgm:presLayoutVars>
          <dgm:bulletEnabled val="1"/>
        </dgm:presLayoutVars>
      </dgm:prSet>
      <dgm:spPr/>
    </dgm:pt>
    <dgm:pt modelId="{6E854B0A-4623-4F51-9687-A64797B45B98}" type="pres">
      <dgm:prSet presAssocID="{A63B7EC1-DB9E-4C25-B2F5-CF5F6EB15146}" presName="circleA" presStyleLbl="node1" presStyleIdx="2" presStyleCnt="5"/>
      <dgm:spPr/>
    </dgm:pt>
    <dgm:pt modelId="{BB3B1274-CD05-4370-9336-991357FD1B59}" type="pres">
      <dgm:prSet presAssocID="{A63B7EC1-DB9E-4C25-B2F5-CF5F6EB15146}" presName="spaceA" presStyleCnt="0"/>
      <dgm:spPr/>
    </dgm:pt>
    <dgm:pt modelId="{CBCCE1F6-A289-4DE0-AA3B-B912575FB9E6}" type="pres">
      <dgm:prSet presAssocID="{84261919-DD4B-4FEA-BB87-6C9230D6BD2D}" presName="space" presStyleCnt="0"/>
      <dgm:spPr/>
    </dgm:pt>
    <dgm:pt modelId="{71C1113B-DDC1-427C-A9E7-4AF53A805534}" type="pres">
      <dgm:prSet presAssocID="{6204126D-9E03-4BE6-A776-D02B80E11A22}" presName="compositeB" presStyleCnt="0"/>
      <dgm:spPr/>
    </dgm:pt>
    <dgm:pt modelId="{F95EFA2B-03BE-4C55-8EAF-276079367895}" type="pres">
      <dgm:prSet presAssocID="{6204126D-9E03-4BE6-A776-D02B80E11A22}" presName="textB" presStyleLbl="revTx" presStyleIdx="3" presStyleCnt="5">
        <dgm:presLayoutVars>
          <dgm:bulletEnabled val="1"/>
        </dgm:presLayoutVars>
      </dgm:prSet>
      <dgm:spPr/>
    </dgm:pt>
    <dgm:pt modelId="{8380960E-E195-426F-BCD5-A2F070F49E53}" type="pres">
      <dgm:prSet presAssocID="{6204126D-9E03-4BE6-A776-D02B80E11A22}" presName="circleB" presStyleLbl="node1" presStyleIdx="3" presStyleCnt="5"/>
      <dgm:spPr/>
    </dgm:pt>
    <dgm:pt modelId="{EB4E38B7-698B-4163-A9E4-C32329EF7641}" type="pres">
      <dgm:prSet presAssocID="{6204126D-9E03-4BE6-A776-D02B80E11A22}" presName="spaceB" presStyleCnt="0"/>
      <dgm:spPr/>
    </dgm:pt>
    <dgm:pt modelId="{3D3871BC-AAD4-47C6-9282-9E379B98AEA0}" type="pres">
      <dgm:prSet presAssocID="{EA15536A-FB6B-4EE4-A977-AE7C2BA0F0A1}" presName="space" presStyleCnt="0"/>
      <dgm:spPr/>
    </dgm:pt>
    <dgm:pt modelId="{716B12AE-5702-431B-AEB1-DDF2BE4FF287}" type="pres">
      <dgm:prSet presAssocID="{4BCECDAA-A91E-40B0-ABCE-3AF92390D63A}" presName="compositeA" presStyleCnt="0"/>
      <dgm:spPr/>
    </dgm:pt>
    <dgm:pt modelId="{1D98276D-95BF-48E8-B215-DE053032CA9A}" type="pres">
      <dgm:prSet presAssocID="{4BCECDAA-A91E-40B0-ABCE-3AF92390D63A}" presName="textA" presStyleLbl="revTx" presStyleIdx="4" presStyleCnt="5">
        <dgm:presLayoutVars>
          <dgm:bulletEnabled val="1"/>
        </dgm:presLayoutVars>
      </dgm:prSet>
      <dgm:spPr/>
    </dgm:pt>
    <dgm:pt modelId="{15855E19-33E2-4B62-A2B0-1A28D1C8C0B3}" type="pres">
      <dgm:prSet presAssocID="{4BCECDAA-A91E-40B0-ABCE-3AF92390D63A}" presName="circleA" presStyleLbl="node1" presStyleIdx="4" presStyleCnt="5"/>
      <dgm:spPr/>
    </dgm:pt>
    <dgm:pt modelId="{9F20667C-C481-4C50-86EA-FC23C1C2FB08}" type="pres">
      <dgm:prSet presAssocID="{4BCECDAA-A91E-40B0-ABCE-3AF92390D63A}" presName="spaceA" presStyleCnt="0"/>
      <dgm:spPr/>
    </dgm:pt>
  </dgm:ptLst>
  <dgm:cxnLst>
    <dgm:cxn modelId="{F43A8714-2C87-4DBC-8816-8F5CCFE9B183}" type="presOf" srcId="{ECA84E08-D7D4-4888-B5F3-85B490AFC74A}" destId="{B58E79E9-DFB7-4BAE-A863-548C9BDDA98A}" srcOrd="0" destOrd="0" presId="urn:microsoft.com/office/officeart/2005/8/layout/hProcess11"/>
    <dgm:cxn modelId="{382D032C-0721-4FF9-8D90-06C3776D0749}" type="presOf" srcId="{BB90716E-EFE6-4F79-B1F5-2A8FF79E9AC4}" destId="{1B67F30F-1EAF-4733-97FD-B66AA3631A80}" srcOrd="0" destOrd="0" presId="urn:microsoft.com/office/officeart/2005/8/layout/hProcess11"/>
    <dgm:cxn modelId="{DD232961-ED09-4551-8345-16F1F35D13AD}" srcId="{ECA84E08-D7D4-4888-B5F3-85B490AFC74A}" destId="{FCBBF22A-7894-4EF1-A38E-9113DC01C141}" srcOrd="0" destOrd="0" parTransId="{DB866EBE-7894-41C2-A57C-B979FEAF91AA}" sibTransId="{0FEE518A-3BF7-4A83-B5AC-52337B855762}"/>
    <dgm:cxn modelId="{EEB16670-B39D-4732-A205-7C11723A58F8}" type="presOf" srcId="{A63B7EC1-DB9E-4C25-B2F5-CF5F6EB15146}" destId="{3BC6FE4A-8100-4FC6-A13C-1F53BB31AD3C}" srcOrd="0" destOrd="0" presId="urn:microsoft.com/office/officeart/2005/8/layout/hProcess11"/>
    <dgm:cxn modelId="{724B54B6-4853-434E-942D-620A010B6F2E}" type="presOf" srcId="{6204126D-9E03-4BE6-A776-D02B80E11A22}" destId="{F95EFA2B-03BE-4C55-8EAF-276079367895}" srcOrd="0" destOrd="0" presId="urn:microsoft.com/office/officeart/2005/8/layout/hProcess11"/>
    <dgm:cxn modelId="{E0EED1B9-0D79-4E5C-8E41-A3B004944398}" srcId="{ECA84E08-D7D4-4888-B5F3-85B490AFC74A}" destId="{6204126D-9E03-4BE6-A776-D02B80E11A22}" srcOrd="3" destOrd="0" parTransId="{44723A48-8EA9-410E-8B23-DED845A1A0A2}" sibTransId="{EA15536A-FB6B-4EE4-A977-AE7C2BA0F0A1}"/>
    <dgm:cxn modelId="{198BC0C1-084E-42D5-8ACF-D0F93E257093}" srcId="{ECA84E08-D7D4-4888-B5F3-85B490AFC74A}" destId="{4BCECDAA-A91E-40B0-ABCE-3AF92390D63A}" srcOrd="4" destOrd="0" parTransId="{6C3C0FE4-1B29-4196-A7EF-F9E1009256C2}" sibTransId="{87BEC848-2783-4721-87BB-7EDD3FA5475A}"/>
    <dgm:cxn modelId="{635B9CD1-E8FF-42D2-A72D-08710F8B4AC4}" type="presOf" srcId="{FCBBF22A-7894-4EF1-A38E-9113DC01C141}" destId="{8059AB24-2F3B-4A7B-A8D1-4F0F8F5EFF6F}" srcOrd="0" destOrd="0" presId="urn:microsoft.com/office/officeart/2005/8/layout/hProcess11"/>
    <dgm:cxn modelId="{29E694D8-A748-4988-BA3C-5042823C6403}" srcId="{ECA84E08-D7D4-4888-B5F3-85B490AFC74A}" destId="{BB90716E-EFE6-4F79-B1F5-2A8FF79E9AC4}" srcOrd="1" destOrd="0" parTransId="{AB74CA1A-7B9D-4013-B67D-0F939B95B672}" sibTransId="{C11927FD-5190-4929-8003-CD153F71ADB9}"/>
    <dgm:cxn modelId="{0E9750E0-68E1-42F4-874A-E15F8AC4ED6A}" type="presOf" srcId="{4BCECDAA-A91E-40B0-ABCE-3AF92390D63A}" destId="{1D98276D-95BF-48E8-B215-DE053032CA9A}" srcOrd="0" destOrd="0" presId="urn:microsoft.com/office/officeart/2005/8/layout/hProcess11"/>
    <dgm:cxn modelId="{CD9667EB-C47C-4779-8795-FE80BA536A1F}" srcId="{ECA84E08-D7D4-4888-B5F3-85B490AFC74A}" destId="{A63B7EC1-DB9E-4C25-B2F5-CF5F6EB15146}" srcOrd="2" destOrd="0" parTransId="{9CC5E969-9348-48F3-BE89-365E382F36E3}" sibTransId="{84261919-DD4B-4FEA-BB87-6C9230D6BD2D}"/>
    <dgm:cxn modelId="{8231D2C0-A4C9-438B-8B01-B839BF9B0FBA}" type="presParOf" srcId="{B58E79E9-DFB7-4BAE-A863-548C9BDDA98A}" destId="{5111E2C0-2665-41A4-B376-D836DD281EB9}" srcOrd="0" destOrd="0" presId="urn:microsoft.com/office/officeart/2005/8/layout/hProcess11"/>
    <dgm:cxn modelId="{0068AAB5-1712-42B7-800B-EF4B60466CE4}" type="presParOf" srcId="{B58E79E9-DFB7-4BAE-A863-548C9BDDA98A}" destId="{A35CB47E-AC71-4B97-8D1C-236AAB0D2EAD}" srcOrd="1" destOrd="0" presId="urn:microsoft.com/office/officeart/2005/8/layout/hProcess11"/>
    <dgm:cxn modelId="{1C93D1E1-DF9F-48A1-8EB1-DF0C62BBDD4F}" type="presParOf" srcId="{A35CB47E-AC71-4B97-8D1C-236AAB0D2EAD}" destId="{77C9A08B-EC1E-4B0D-9682-6935BBF3D9A3}" srcOrd="0" destOrd="0" presId="urn:microsoft.com/office/officeart/2005/8/layout/hProcess11"/>
    <dgm:cxn modelId="{31AB6263-4A14-4624-813F-CFEE3FB8BC96}" type="presParOf" srcId="{77C9A08B-EC1E-4B0D-9682-6935BBF3D9A3}" destId="{8059AB24-2F3B-4A7B-A8D1-4F0F8F5EFF6F}" srcOrd="0" destOrd="0" presId="urn:microsoft.com/office/officeart/2005/8/layout/hProcess11"/>
    <dgm:cxn modelId="{049FCF13-F579-4E05-A5A9-09FA63DE2E43}" type="presParOf" srcId="{77C9A08B-EC1E-4B0D-9682-6935BBF3D9A3}" destId="{3D0105D6-1E05-4AB7-B4CE-30E5C40C818F}" srcOrd="1" destOrd="0" presId="urn:microsoft.com/office/officeart/2005/8/layout/hProcess11"/>
    <dgm:cxn modelId="{E517D1D8-A907-4390-B6E1-E144542E54FC}" type="presParOf" srcId="{77C9A08B-EC1E-4B0D-9682-6935BBF3D9A3}" destId="{B46A2B47-B426-43C2-8E44-A51F21C96C56}" srcOrd="2" destOrd="0" presId="urn:microsoft.com/office/officeart/2005/8/layout/hProcess11"/>
    <dgm:cxn modelId="{8252E212-FB42-4E6A-A7D0-E9C8DDEB5443}" type="presParOf" srcId="{A35CB47E-AC71-4B97-8D1C-236AAB0D2EAD}" destId="{8F798B54-5B06-4DB9-B9D0-96AEE776F695}" srcOrd="1" destOrd="0" presId="urn:microsoft.com/office/officeart/2005/8/layout/hProcess11"/>
    <dgm:cxn modelId="{0CBE6AD9-ADC1-4FF7-8658-C20F7433923D}" type="presParOf" srcId="{A35CB47E-AC71-4B97-8D1C-236AAB0D2EAD}" destId="{B0610768-229D-4FCB-90E6-0DCB42E94C2E}" srcOrd="2" destOrd="0" presId="urn:microsoft.com/office/officeart/2005/8/layout/hProcess11"/>
    <dgm:cxn modelId="{10F0F6D8-286A-48AE-BD28-DE9C6439ADC7}" type="presParOf" srcId="{B0610768-229D-4FCB-90E6-0DCB42E94C2E}" destId="{1B67F30F-1EAF-4733-97FD-B66AA3631A80}" srcOrd="0" destOrd="0" presId="urn:microsoft.com/office/officeart/2005/8/layout/hProcess11"/>
    <dgm:cxn modelId="{29E25293-6A44-4637-BE91-BFF9588E1671}" type="presParOf" srcId="{B0610768-229D-4FCB-90E6-0DCB42E94C2E}" destId="{63B389EB-3EE6-4835-AA68-B5B4C938DDC7}" srcOrd="1" destOrd="0" presId="urn:microsoft.com/office/officeart/2005/8/layout/hProcess11"/>
    <dgm:cxn modelId="{5070A3C5-6158-4826-B02D-43FBE88E2EF5}" type="presParOf" srcId="{B0610768-229D-4FCB-90E6-0DCB42E94C2E}" destId="{E243030B-0A28-43F9-BF88-6062F266AEA0}" srcOrd="2" destOrd="0" presId="urn:microsoft.com/office/officeart/2005/8/layout/hProcess11"/>
    <dgm:cxn modelId="{50FD5783-E2CF-42B6-B5A9-F27ED5E24AB3}" type="presParOf" srcId="{A35CB47E-AC71-4B97-8D1C-236AAB0D2EAD}" destId="{BC054831-F257-44B7-BEF1-C6B303D0E59E}" srcOrd="3" destOrd="0" presId="urn:microsoft.com/office/officeart/2005/8/layout/hProcess11"/>
    <dgm:cxn modelId="{4810D7E3-F20F-45A5-AA74-1041EABC448D}" type="presParOf" srcId="{A35CB47E-AC71-4B97-8D1C-236AAB0D2EAD}" destId="{5B93A540-4539-4E11-85C5-4803CACC0FFC}" srcOrd="4" destOrd="0" presId="urn:microsoft.com/office/officeart/2005/8/layout/hProcess11"/>
    <dgm:cxn modelId="{7EA1B105-4E87-48D8-8500-301D528B6BF0}" type="presParOf" srcId="{5B93A540-4539-4E11-85C5-4803CACC0FFC}" destId="{3BC6FE4A-8100-4FC6-A13C-1F53BB31AD3C}" srcOrd="0" destOrd="0" presId="urn:microsoft.com/office/officeart/2005/8/layout/hProcess11"/>
    <dgm:cxn modelId="{8A9E9196-B7E7-48DF-BD64-D0642B84F75A}" type="presParOf" srcId="{5B93A540-4539-4E11-85C5-4803CACC0FFC}" destId="{6E854B0A-4623-4F51-9687-A64797B45B98}" srcOrd="1" destOrd="0" presId="urn:microsoft.com/office/officeart/2005/8/layout/hProcess11"/>
    <dgm:cxn modelId="{70E17ACA-B105-4690-B352-B37472B7B094}" type="presParOf" srcId="{5B93A540-4539-4E11-85C5-4803CACC0FFC}" destId="{BB3B1274-CD05-4370-9336-991357FD1B59}" srcOrd="2" destOrd="0" presId="urn:microsoft.com/office/officeart/2005/8/layout/hProcess11"/>
    <dgm:cxn modelId="{638883E1-6D7D-4F1C-8CEB-B4B4322369C8}" type="presParOf" srcId="{A35CB47E-AC71-4B97-8D1C-236AAB0D2EAD}" destId="{CBCCE1F6-A289-4DE0-AA3B-B912575FB9E6}" srcOrd="5" destOrd="0" presId="urn:microsoft.com/office/officeart/2005/8/layout/hProcess11"/>
    <dgm:cxn modelId="{FAAFA216-81E3-4D90-B51E-E3BE77D33156}" type="presParOf" srcId="{A35CB47E-AC71-4B97-8D1C-236AAB0D2EAD}" destId="{71C1113B-DDC1-427C-A9E7-4AF53A805534}" srcOrd="6" destOrd="0" presId="urn:microsoft.com/office/officeart/2005/8/layout/hProcess11"/>
    <dgm:cxn modelId="{02F7E001-CE91-4558-A5FA-B2E8668AE31D}" type="presParOf" srcId="{71C1113B-DDC1-427C-A9E7-4AF53A805534}" destId="{F95EFA2B-03BE-4C55-8EAF-276079367895}" srcOrd="0" destOrd="0" presId="urn:microsoft.com/office/officeart/2005/8/layout/hProcess11"/>
    <dgm:cxn modelId="{E8E9AA3C-D740-4C36-BADF-2059FD269E57}" type="presParOf" srcId="{71C1113B-DDC1-427C-A9E7-4AF53A805534}" destId="{8380960E-E195-426F-BCD5-A2F070F49E53}" srcOrd="1" destOrd="0" presId="urn:microsoft.com/office/officeart/2005/8/layout/hProcess11"/>
    <dgm:cxn modelId="{4B125E58-21CC-459F-B840-B2A9FC5B4A00}" type="presParOf" srcId="{71C1113B-DDC1-427C-A9E7-4AF53A805534}" destId="{EB4E38B7-698B-4163-A9E4-C32329EF7641}" srcOrd="2" destOrd="0" presId="urn:microsoft.com/office/officeart/2005/8/layout/hProcess11"/>
    <dgm:cxn modelId="{C914DCD6-B4E7-448B-905C-EF33062CC4D7}" type="presParOf" srcId="{A35CB47E-AC71-4B97-8D1C-236AAB0D2EAD}" destId="{3D3871BC-AAD4-47C6-9282-9E379B98AEA0}" srcOrd="7" destOrd="0" presId="urn:microsoft.com/office/officeart/2005/8/layout/hProcess11"/>
    <dgm:cxn modelId="{51D70DBF-B776-4BD6-9717-B9F8388D6128}" type="presParOf" srcId="{A35CB47E-AC71-4B97-8D1C-236AAB0D2EAD}" destId="{716B12AE-5702-431B-AEB1-DDF2BE4FF287}" srcOrd="8" destOrd="0" presId="urn:microsoft.com/office/officeart/2005/8/layout/hProcess11"/>
    <dgm:cxn modelId="{D2AE9AAF-C512-4611-9F31-CF36DD69DAEB}" type="presParOf" srcId="{716B12AE-5702-431B-AEB1-DDF2BE4FF287}" destId="{1D98276D-95BF-48E8-B215-DE053032CA9A}" srcOrd="0" destOrd="0" presId="urn:microsoft.com/office/officeart/2005/8/layout/hProcess11"/>
    <dgm:cxn modelId="{A645AA10-E5FA-41F6-95FB-BA7F0BC1A432}" type="presParOf" srcId="{716B12AE-5702-431B-AEB1-DDF2BE4FF287}" destId="{15855E19-33E2-4B62-A2B0-1A28D1C8C0B3}" srcOrd="1" destOrd="0" presId="urn:microsoft.com/office/officeart/2005/8/layout/hProcess11"/>
    <dgm:cxn modelId="{7E457B87-D52E-4E34-9153-D68BDC117423}" type="presParOf" srcId="{716B12AE-5702-431B-AEB1-DDF2BE4FF287}" destId="{9F20667C-C481-4C50-86EA-FC23C1C2FB08}"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D70356-C684-4E0F-B400-01247AD4D073}" type="doc">
      <dgm:prSet loTypeId="urn:microsoft.com/office/officeart/2009/3/layout/StepUpProcess" loCatId="process" qsTypeId="urn:microsoft.com/office/officeart/2005/8/quickstyle/simple1" qsCatId="simple" csTypeId="urn:microsoft.com/office/officeart/2005/8/colors/colorful2" csCatId="colorful"/>
      <dgm:spPr/>
      <dgm:t>
        <a:bodyPr/>
        <a:lstStyle/>
        <a:p>
          <a:endParaRPr lang="en-US"/>
        </a:p>
      </dgm:t>
    </dgm:pt>
    <dgm:pt modelId="{AD120BD6-D918-4B70-8BC0-157295BC5A7C}">
      <dgm:prSet/>
      <dgm:spPr/>
      <dgm:t>
        <a:bodyPr/>
        <a:lstStyle/>
        <a:p>
          <a:pPr rtl="0"/>
          <a:r>
            <a:rPr lang="en-US" dirty="0"/>
            <a:t>High uncertainty avoidance in Spain determine negotiations between management and employees </a:t>
          </a:r>
        </a:p>
      </dgm:t>
    </dgm:pt>
    <dgm:pt modelId="{BAEE4BB7-FAD4-4F09-89BB-469F603EC8FB}" type="parTrans" cxnId="{B29F3E57-D4B5-4276-A512-B8D06A581B32}">
      <dgm:prSet/>
      <dgm:spPr/>
      <dgm:t>
        <a:bodyPr/>
        <a:lstStyle/>
        <a:p>
          <a:endParaRPr lang="en-US"/>
        </a:p>
      </dgm:t>
    </dgm:pt>
    <dgm:pt modelId="{5F4D2BC7-55F2-4BED-9412-D464F2F21634}" type="sibTrans" cxnId="{B29F3E57-D4B5-4276-A512-B8D06A581B32}">
      <dgm:prSet/>
      <dgm:spPr/>
      <dgm:t>
        <a:bodyPr/>
        <a:lstStyle/>
        <a:p>
          <a:endParaRPr lang="en-US"/>
        </a:p>
      </dgm:t>
    </dgm:pt>
    <dgm:pt modelId="{3A209770-712B-4890-8FB3-3457DD6346D3}">
      <dgm:prSet/>
      <dgm:spPr/>
      <dgm:t>
        <a:bodyPr/>
        <a:lstStyle/>
        <a:p>
          <a:pPr rtl="0"/>
          <a:r>
            <a:rPr lang="en-US" dirty="0"/>
            <a:t>High uncertainty avoidance in Spain helps managers formulate rules, policies, formal structures, and in-depth agreements</a:t>
          </a:r>
        </a:p>
      </dgm:t>
    </dgm:pt>
    <dgm:pt modelId="{0C885ECA-7368-4702-80CD-EA48F0A05626}" type="parTrans" cxnId="{4E5C9DAD-C49B-4170-82F5-36F88B2C0E79}">
      <dgm:prSet/>
      <dgm:spPr/>
      <dgm:t>
        <a:bodyPr/>
        <a:lstStyle/>
        <a:p>
          <a:endParaRPr lang="en-US"/>
        </a:p>
      </dgm:t>
    </dgm:pt>
    <dgm:pt modelId="{8E2BEE06-4258-4EB7-9C11-D84FF44040C2}" type="sibTrans" cxnId="{4E5C9DAD-C49B-4170-82F5-36F88B2C0E79}">
      <dgm:prSet/>
      <dgm:spPr/>
      <dgm:t>
        <a:bodyPr/>
        <a:lstStyle/>
        <a:p>
          <a:endParaRPr lang="en-US"/>
        </a:p>
      </dgm:t>
    </dgm:pt>
    <dgm:pt modelId="{602B7CE4-BA0A-4D71-A860-014F9BB0F959}">
      <dgm:prSet/>
      <dgm:spPr/>
      <dgm:t>
        <a:bodyPr/>
        <a:lstStyle/>
        <a:p>
          <a:pPr rtl="0"/>
          <a:r>
            <a:rPr lang="en-US" dirty="0"/>
            <a:t>However, high uncertainty avoidance causes numerous challenges associated with bureaucracy, resistance, limited flexibility, and stress when management fail to address internal conflicts</a:t>
          </a:r>
        </a:p>
      </dgm:t>
    </dgm:pt>
    <dgm:pt modelId="{A53249D2-F4C3-4F3F-AD6E-8F6A8AA53952}" type="parTrans" cxnId="{326E9ADF-3799-4C18-BD1A-4022B4CA76D3}">
      <dgm:prSet/>
      <dgm:spPr/>
      <dgm:t>
        <a:bodyPr/>
        <a:lstStyle/>
        <a:p>
          <a:endParaRPr lang="en-US"/>
        </a:p>
      </dgm:t>
    </dgm:pt>
    <dgm:pt modelId="{3741340E-73BE-42C1-9D35-E4D88D80BAA9}" type="sibTrans" cxnId="{326E9ADF-3799-4C18-BD1A-4022B4CA76D3}">
      <dgm:prSet/>
      <dgm:spPr/>
      <dgm:t>
        <a:bodyPr/>
        <a:lstStyle/>
        <a:p>
          <a:endParaRPr lang="en-US"/>
        </a:p>
      </dgm:t>
    </dgm:pt>
    <dgm:pt modelId="{3DF776DC-BB81-4661-BD55-E627B4BF32E0}">
      <dgm:prSet/>
      <dgm:spPr/>
      <dgm:t>
        <a:bodyPr/>
        <a:lstStyle/>
        <a:p>
          <a:pPr rtl="0"/>
          <a:r>
            <a:rPr lang="en-US" dirty="0"/>
            <a:t>International managers working with both local and foreign employees must acknowledge differences in cross-cultural dimensions</a:t>
          </a:r>
        </a:p>
      </dgm:t>
    </dgm:pt>
    <dgm:pt modelId="{8E0B7E41-5741-4169-B973-2BC07AF61235}" type="parTrans" cxnId="{AF37C0D1-DE92-4B57-8B47-4A37A1E99380}">
      <dgm:prSet/>
      <dgm:spPr/>
      <dgm:t>
        <a:bodyPr/>
        <a:lstStyle/>
        <a:p>
          <a:endParaRPr lang="en-US"/>
        </a:p>
      </dgm:t>
    </dgm:pt>
    <dgm:pt modelId="{9FCC38B8-00CA-429A-89CE-6CDE849E5A17}" type="sibTrans" cxnId="{AF37C0D1-DE92-4B57-8B47-4A37A1E99380}">
      <dgm:prSet/>
      <dgm:spPr/>
      <dgm:t>
        <a:bodyPr/>
        <a:lstStyle/>
        <a:p>
          <a:endParaRPr lang="en-US"/>
        </a:p>
      </dgm:t>
    </dgm:pt>
    <dgm:pt modelId="{3EE912EF-6FCF-4780-B241-F28DFE0BDFED}" type="pres">
      <dgm:prSet presAssocID="{46D70356-C684-4E0F-B400-01247AD4D073}" presName="rootnode" presStyleCnt="0">
        <dgm:presLayoutVars>
          <dgm:chMax/>
          <dgm:chPref/>
          <dgm:dir/>
          <dgm:animLvl val="lvl"/>
        </dgm:presLayoutVars>
      </dgm:prSet>
      <dgm:spPr/>
    </dgm:pt>
    <dgm:pt modelId="{CE342136-8343-4E9E-B76F-D19E288E27D9}" type="pres">
      <dgm:prSet presAssocID="{AD120BD6-D918-4B70-8BC0-157295BC5A7C}" presName="composite" presStyleCnt="0"/>
      <dgm:spPr/>
    </dgm:pt>
    <dgm:pt modelId="{721455E9-6E61-4461-ABC8-4D198167AC45}" type="pres">
      <dgm:prSet presAssocID="{AD120BD6-D918-4B70-8BC0-157295BC5A7C}" presName="LShape" presStyleLbl="alignNode1" presStyleIdx="0" presStyleCnt="7"/>
      <dgm:spPr/>
    </dgm:pt>
    <dgm:pt modelId="{3C15F2C8-2124-454B-8995-ECA701072AC8}" type="pres">
      <dgm:prSet presAssocID="{AD120BD6-D918-4B70-8BC0-157295BC5A7C}" presName="ParentText" presStyleLbl="revTx" presStyleIdx="0" presStyleCnt="4">
        <dgm:presLayoutVars>
          <dgm:chMax val="0"/>
          <dgm:chPref val="0"/>
          <dgm:bulletEnabled val="1"/>
        </dgm:presLayoutVars>
      </dgm:prSet>
      <dgm:spPr/>
    </dgm:pt>
    <dgm:pt modelId="{D2B839B7-65E4-4E58-863C-D2FA70C47E7C}" type="pres">
      <dgm:prSet presAssocID="{AD120BD6-D918-4B70-8BC0-157295BC5A7C}" presName="Triangle" presStyleLbl="alignNode1" presStyleIdx="1" presStyleCnt="7"/>
      <dgm:spPr/>
    </dgm:pt>
    <dgm:pt modelId="{DB34A16C-54D0-47F4-9DEB-8DBA15AD0FFE}" type="pres">
      <dgm:prSet presAssocID="{5F4D2BC7-55F2-4BED-9412-D464F2F21634}" presName="sibTrans" presStyleCnt="0"/>
      <dgm:spPr/>
    </dgm:pt>
    <dgm:pt modelId="{320DFA70-0457-4241-A4AD-EAC69522ADF3}" type="pres">
      <dgm:prSet presAssocID="{5F4D2BC7-55F2-4BED-9412-D464F2F21634}" presName="space" presStyleCnt="0"/>
      <dgm:spPr/>
    </dgm:pt>
    <dgm:pt modelId="{19709846-2961-429C-815C-5BE8C6E9CA78}" type="pres">
      <dgm:prSet presAssocID="{3A209770-712B-4890-8FB3-3457DD6346D3}" presName="composite" presStyleCnt="0"/>
      <dgm:spPr/>
    </dgm:pt>
    <dgm:pt modelId="{1BD48A06-356F-4EBB-96F8-B82D406F1B9D}" type="pres">
      <dgm:prSet presAssocID="{3A209770-712B-4890-8FB3-3457DD6346D3}" presName="LShape" presStyleLbl="alignNode1" presStyleIdx="2" presStyleCnt="7"/>
      <dgm:spPr/>
    </dgm:pt>
    <dgm:pt modelId="{2C9BA6D2-F330-4CAB-BAFF-37D4575E6A24}" type="pres">
      <dgm:prSet presAssocID="{3A209770-712B-4890-8FB3-3457DD6346D3}" presName="ParentText" presStyleLbl="revTx" presStyleIdx="1" presStyleCnt="4">
        <dgm:presLayoutVars>
          <dgm:chMax val="0"/>
          <dgm:chPref val="0"/>
          <dgm:bulletEnabled val="1"/>
        </dgm:presLayoutVars>
      </dgm:prSet>
      <dgm:spPr/>
    </dgm:pt>
    <dgm:pt modelId="{54D9A111-F601-402A-8ED7-DEB0224C4A44}" type="pres">
      <dgm:prSet presAssocID="{3A209770-712B-4890-8FB3-3457DD6346D3}" presName="Triangle" presStyleLbl="alignNode1" presStyleIdx="3" presStyleCnt="7"/>
      <dgm:spPr/>
    </dgm:pt>
    <dgm:pt modelId="{436C820B-7B8D-4D45-A5F0-28C4F3D58734}" type="pres">
      <dgm:prSet presAssocID="{8E2BEE06-4258-4EB7-9C11-D84FF44040C2}" presName="sibTrans" presStyleCnt="0"/>
      <dgm:spPr/>
    </dgm:pt>
    <dgm:pt modelId="{0AB1A070-3294-4819-9BC3-939239474E76}" type="pres">
      <dgm:prSet presAssocID="{8E2BEE06-4258-4EB7-9C11-D84FF44040C2}" presName="space" presStyleCnt="0"/>
      <dgm:spPr/>
    </dgm:pt>
    <dgm:pt modelId="{00A6188B-98E3-42AD-8E0D-D065A5E0ED4D}" type="pres">
      <dgm:prSet presAssocID="{602B7CE4-BA0A-4D71-A860-014F9BB0F959}" presName="composite" presStyleCnt="0"/>
      <dgm:spPr/>
    </dgm:pt>
    <dgm:pt modelId="{2A1CFE2C-208D-4984-951B-774818F4CADF}" type="pres">
      <dgm:prSet presAssocID="{602B7CE4-BA0A-4D71-A860-014F9BB0F959}" presName="LShape" presStyleLbl="alignNode1" presStyleIdx="4" presStyleCnt="7"/>
      <dgm:spPr/>
    </dgm:pt>
    <dgm:pt modelId="{3A8D1C52-C967-48C2-8F63-C103731629E1}" type="pres">
      <dgm:prSet presAssocID="{602B7CE4-BA0A-4D71-A860-014F9BB0F959}" presName="ParentText" presStyleLbl="revTx" presStyleIdx="2" presStyleCnt="4">
        <dgm:presLayoutVars>
          <dgm:chMax val="0"/>
          <dgm:chPref val="0"/>
          <dgm:bulletEnabled val="1"/>
        </dgm:presLayoutVars>
      </dgm:prSet>
      <dgm:spPr/>
    </dgm:pt>
    <dgm:pt modelId="{C4A5F179-819B-4A17-A9FF-7F0B7635F885}" type="pres">
      <dgm:prSet presAssocID="{602B7CE4-BA0A-4D71-A860-014F9BB0F959}" presName="Triangle" presStyleLbl="alignNode1" presStyleIdx="5" presStyleCnt="7"/>
      <dgm:spPr/>
    </dgm:pt>
    <dgm:pt modelId="{7C9AC3FD-1AB9-49A9-9815-9B948CE062EC}" type="pres">
      <dgm:prSet presAssocID="{3741340E-73BE-42C1-9D35-E4D88D80BAA9}" presName="sibTrans" presStyleCnt="0"/>
      <dgm:spPr/>
    </dgm:pt>
    <dgm:pt modelId="{11767B85-7C0C-47AC-9654-12BCFAE7BF3D}" type="pres">
      <dgm:prSet presAssocID="{3741340E-73BE-42C1-9D35-E4D88D80BAA9}" presName="space" presStyleCnt="0"/>
      <dgm:spPr/>
    </dgm:pt>
    <dgm:pt modelId="{193062C8-823F-4BDE-87D7-6BA73826F09B}" type="pres">
      <dgm:prSet presAssocID="{3DF776DC-BB81-4661-BD55-E627B4BF32E0}" presName="composite" presStyleCnt="0"/>
      <dgm:spPr/>
    </dgm:pt>
    <dgm:pt modelId="{B04389C3-389B-485F-ACAB-ABF7A3C4F671}" type="pres">
      <dgm:prSet presAssocID="{3DF776DC-BB81-4661-BD55-E627B4BF32E0}" presName="LShape" presStyleLbl="alignNode1" presStyleIdx="6" presStyleCnt="7"/>
      <dgm:spPr/>
    </dgm:pt>
    <dgm:pt modelId="{58DA5306-478B-4404-9070-5DA34937F47F}" type="pres">
      <dgm:prSet presAssocID="{3DF776DC-BB81-4661-BD55-E627B4BF32E0}" presName="ParentText" presStyleLbl="revTx" presStyleIdx="3" presStyleCnt="4">
        <dgm:presLayoutVars>
          <dgm:chMax val="0"/>
          <dgm:chPref val="0"/>
          <dgm:bulletEnabled val="1"/>
        </dgm:presLayoutVars>
      </dgm:prSet>
      <dgm:spPr/>
    </dgm:pt>
  </dgm:ptLst>
  <dgm:cxnLst>
    <dgm:cxn modelId="{E47D9E2A-D527-4D2B-8581-486D31074E27}" type="presOf" srcId="{602B7CE4-BA0A-4D71-A860-014F9BB0F959}" destId="{3A8D1C52-C967-48C2-8F63-C103731629E1}" srcOrd="0" destOrd="0" presId="urn:microsoft.com/office/officeart/2009/3/layout/StepUpProcess"/>
    <dgm:cxn modelId="{3ED34F2B-0C8F-4B8B-8614-944BB0A65183}" type="presOf" srcId="{3DF776DC-BB81-4661-BD55-E627B4BF32E0}" destId="{58DA5306-478B-4404-9070-5DA34937F47F}" srcOrd="0" destOrd="0" presId="urn:microsoft.com/office/officeart/2009/3/layout/StepUpProcess"/>
    <dgm:cxn modelId="{B29F3E57-D4B5-4276-A512-B8D06A581B32}" srcId="{46D70356-C684-4E0F-B400-01247AD4D073}" destId="{AD120BD6-D918-4B70-8BC0-157295BC5A7C}" srcOrd="0" destOrd="0" parTransId="{BAEE4BB7-FAD4-4F09-89BB-469F603EC8FB}" sibTransId="{5F4D2BC7-55F2-4BED-9412-D464F2F21634}"/>
    <dgm:cxn modelId="{A9017B7B-EA0B-4EFF-93B2-1F384455D3CC}" type="presOf" srcId="{46D70356-C684-4E0F-B400-01247AD4D073}" destId="{3EE912EF-6FCF-4780-B241-F28DFE0BDFED}" srcOrd="0" destOrd="0" presId="urn:microsoft.com/office/officeart/2009/3/layout/StepUpProcess"/>
    <dgm:cxn modelId="{B2FD4281-214D-4347-9BA7-2278B68B9C88}" type="presOf" srcId="{AD120BD6-D918-4B70-8BC0-157295BC5A7C}" destId="{3C15F2C8-2124-454B-8995-ECA701072AC8}" srcOrd="0" destOrd="0" presId="urn:microsoft.com/office/officeart/2009/3/layout/StepUpProcess"/>
    <dgm:cxn modelId="{4E5C9DAD-C49B-4170-82F5-36F88B2C0E79}" srcId="{46D70356-C684-4E0F-B400-01247AD4D073}" destId="{3A209770-712B-4890-8FB3-3457DD6346D3}" srcOrd="1" destOrd="0" parTransId="{0C885ECA-7368-4702-80CD-EA48F0A05626}" sibTransId="{8E2BEE06-4258-4EB7-9C11-D84FF44040C2}"/>
    <dgm:cxn modelId="{AF37C0D1-DE92-4B57-8B47-4A37A1E99380}" srcId="{46D70356-C684-4E0F-B400-01247AD4D073}" destId="{3DF776DC-BB81-4661-BD55-E627B4BF32E0}" srcOrd="3" destOrd="0" parTransId="{8E0B7E41-5741-4169-B973-2BC07AF61235}" sibTransId="{9FCC38B8-00CA-429A-89CE-6CDE849E5A17}"/>
    <dgm:cxn modelId="{326E9ADF-3799-4C18-BD1A-4022B4CA76D3}" srcId="{46D70356-C684-4E0F-B400-01247AD4D073}" destId="{602B7CE4-BA0A-4D71-A860-014F9BB0F959}" srcOrd="2" destOrd="0" parTransId="{A53249D2-F4C3-4F3F-AD6E-8F6A8AA53952}" sibTransId="{3741340E-73BE-42C1-9D35-E4D88D80BAA9}"/>
    <dgm:cxn modelId="{095090E9-CC43-43D7-9EF0-59FD90158D79}" type="presOf" srcId="{3A209770-712B-4890-8FB3-3457DD6346D3}" destId="{2C9BA6D2-F330-4CAB-BAFF-37D4575E6A24}" srcOrd="0" destOrd="0" presId="urn:microsoft.com/office/officeart/2009/3/layout/StepUpProcess"/>
    <dgm:cxn modelId="{2445C205-4BCD-46B3-935B-51C112819400}" type="presParOf" srcId="{3EE912EF-6FCF-4780-B241-F28DFE0BDFED}" destId="{CE342136-8343-4E9E-B76F-D19E288E27D9}" srcOrd="0" destOrd="0" presId="urn:microsoft.com/office/officeart/2009/3/layout/StepUpProcess"/>
    <dgm:cxn modelId="{1E890C15-FAA3-44CE-83FC-97E7C6C1F55A}" type="presParOf" srcId="{CE342136-8343-4E9E-B76F-D19E288E27D9}" destId="{721455E9-6E61-4461-ABC8-4D198167AC45}" srcOrd="0" destOrd="0" presId="urn:microsoft.com/office/officeart/2009/3/layout/StepUpProcess"/>
    <dgm:cxn modelId="{B4F51188-9983-4380-A892-6DDE8EA4AB8A}" type="presParOf" srcId="{CE342136-8343-4E9E-B76F-D19E288E27D9}" destId="{3C15F2C8-2124-454B-8995-ECA701072AC8}" srcOrd="1" destOrd="0" presId="urn:microsoft.com/office/officeart/2009/3/layout/StepUpProcess"/>
    <dgm:cxn modelId="{62379F43-9A06-4F8F-9111-CFF84FD3373F}" type="presParOf" srcId="{CE342136-8343-4E9E-B76F-D19E288E27D9}" destId="{D2B839B7-65E4-4E58-863C-D2FA70C47E7C}" srcOrd="2" destOrd="0" presId="urn:microsoft.com/office/officeart/2009/3/layout/StepUpProcess"/>
    <dgm:cxn modelId="{7D1B23DF-A35A-4DEB-8F18-CE498C165208}" type="presParOf" srcId="{3EE912EF-6FCF-4780-B241-F28DFE0BDFED}" destId="{DB34A16C-54D0-47F4-9DEB-8DBA15AD0FFE}" srcOrd="1" destOrd="0" presId="urn:microsoft.com/office/officeart/2009/3/layout/StepUpProcess"/>
    <dgm:cxn modelId="{2342BA9C-F273-4EFB-9A82-37390B2223BE}" type="presParOf" srcId="{DB34A16C-54D0-47F4-9DEB-8DBA15AD0FFE}" destId="{320DFA70-0457-4241-A4AD-EAC69522ADF3}" srcOrd="0" destOrd="0" presId="urn:microsoft.com/office/officeart/2009/3/layout/StepUpProcess"/>
    <dgm:cxn modelId="{61382C70-8585-4D1E-A48D-8105A9418AB0}" type="presParOf" srcId="{3EE912EF-6FCF-4780-B241-F28DFE0BDFED}" destId="{19709846-2961-429C-815C-5BE8C6E9CA78}" srcOrd="2" destOrd="0" presId="urn:microsoft.com/office/officeart/2009/3/layout/StepUpProcess"/>
    <dgm:cxn modelId="{A196EAAB-AA58-4A67-98D5-A5BF149D09F2}" type="presParOf" srcId="{19709846-2961-429C-815C-5BE8C6E9CA78}" destId="{1BD48A06-356F-4EBB-96F8-B82D406F1B9D}" srcOrd="0" destOrd="0" presId="urn:microsoft.com/office/officeart/2009/3/layout/StepUpProcess"/>
    <dgm:cxn modelId="{F61CD5CC-714A-4CE2-9FBD-CCF3C9ED3837}" type="presParOf" srcId="{19709846-2961-429C-815C-5BE8C6E9CA78}" destId="{2C9BA6D2-F330-4CAB-BAFF-37D4575E6A24}" srcOrd="1" destOrd="0" presId="urn:microsoft.com/office/officeart/2009/3/layout/StepUpProcess"/>
    <dgm:cxn modelId="{1EFC4AC1-BED1-4A54-A04B-9EC324C39203}" type="presParOf" srcId="{19709846-2961-429C-815C-5BE8C6E9CA78}" destId="{54D9A111-F601-402A-8ED7-DEB0224C4A44}" srcOrd="2" destOrd="0" presId="urn:microsoft.com/office/officeart/2009/3/layout/StepUpProcess"/>
    <dgm:cxn modelId="{326833D5-1616-422E-82C8-AD0E54BC04B4}" type="presParOf" srcId="{3EE912EF-6FCF-4780-B241-F28DFE0BDFED}" destId="{436C820B-7B8D-4D45-A5F0-28C4F3D58734}" srcOrd="3" destOrd="0" presId="urn:microsoft.com/office/officeart/2009/3/layout/StepUpProcess"/>
    <dgm:cxn modelId="{D8A4BB70-5393-48E8-8D22-98BF89094FD7}" type="presParOf" srcId="{436C820B-7B8D-4D45-A5F0-28C4F3D58734}" destId="{0AB1A070-3294-4819-9BC3-939239474E76}" srcOrd="0" destOrd="0" presId="urn:microsoft.com/office/officeart/2009/3/layout/StepUpProcess"/>
    <dgm:cxn modelId="{814A28AD-D8AC-4541-ABEF-380BD859F116}" type="presParOf" srcId="{3EE912EF-6FCF-4780-B241-F28DFE0BDFED}" destId="{00A6188B-98E3-42AD-8E0D-D065A5E0ED4D}" srcOrd="4" destOrd="0" presId="urn:microsoft.com/office/officeart/2009/3/layout/StepUpProcess"/>
    <dgm:cxn modelId="{D1727637-FEC3-4103-AF8B-CAF7DDEF87BF}" type="presParOf" srcId="{00A6188B-98E3-42AD-8E0D-D065A5E0ED4D}" destId="{2A1CFE2C-208D-4984-951B-774818F4CADF}" srcOrd="0" destOrd="0" presId="urn:microsoft.com/office/officeart/2009/3/layout/StepUpProcess"/>
    <dgm:cxn modelId="{5BEF0DA6-8309-42BA-895A-259A21A2E4AD}" type="presParOf" srcId="{00A6188B-98E3-42AD-8E0D-D065A5E0ED4D}" destId="{3A8D1C52-C967-48C2-8F63-C103731629E1}" srcOrd="1" destOrd="0" presId="urn:microsoft.com/office/officeart/2009/3/layout/StepUpProcess"/>
    <dgm:cxn modelId="{24CA369D-AB00-4CEB-AF95-DC1403ACE2A2}" type="presParOf" srcId="{00A6188B-98E3-42AD-8E0D-D065A5E0ED4D}" destId="{C4A5F179-819B-4A17-A9FF-7F0B7635F885}" srcOrd="2" destOrd="0" presId="urn:microsoft.com/office/officeart/2009/3/layout/StepUpProcess"/>
    <dgm:cxn modelId="{FF9A157C-739C-45FA-8844-EFA0765BFF03}" type="presParOf" srcId="{3EE912EF-6FCF-4780-B241-F28DFE0BDFED}" destId="{7C9AC3FD-1AB9-49A9-9815-9B948CE062EC}" srcOrd="5" destOrd="0" presId="urn:microsoft.com/office/officeart/2009/3/layout/StepUpProcess"/>
    <dgm:cxn modelId="{76A11CB0-67E7-4A14-B6CC-3AC8B165B418}" type="presParOf" srcId="{7C9AC3FD-1AB9-49A9-9815-9B948CE062EC}" destId="{11767B85-7C0C-47AC-9654-12BCFAE7BF3D}" srcOrd="0" destOrd="0" presId="urn:microsoft.com/office/officeart/2009/3/layout/StepUpProcess"/>
    <dgm:cxn modelId="{66FD2433-808C-41A9-BE6B-E8925334C3A1}" type="presParOf" srcId="{3EE912EF-6FCF-4780-B241-F28DFE0BDFED}" destId="{193062C8-823F-4BDE-87D7-6BA73826F09B}" srcOrd="6" destOrd="0" presId="urn:microsoft.com/office/officeart/2009/3/layout/StepUpProcess"/>
    <dgm:cxn modelId="{D35D6319-174D-41D6-B261-2DEDF7DE1C72}" type="presParOf" srcId="{193062C8-823F-4BDE-87D7-6BA73826F09B}" destId="{B04389C3-389B-485F-ACAB-ABF7A3C4F671}" srcOrd="0" destOrd="0" presId="urn:microsoft.com/office/officeart/2009/3/layout/StepUpProcess"/>
    <dgm:cxn modelId="{199572E0-DFD6-4B1E-A62E-1E2FC02E1018}" type="presParOf" srcId="{193062C8-823F-4BDE-87D7-6BA73826F09B}" destId="{58DA5306-478B-4404-9070-5DA34937F47F}"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566187-2814-4267-9576-B608AFDBA6C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12FDBCC-CA53-4970-BF6D-76104A886BF3}">
      <dgm:prSet/>
      <dgm:spPr/>
      <dgm:t>
        <a:bodyPr/>
        <a:lstStyle/>
        <a:p>
          <a:pPr rtl="0"/>
          <a:r>
            <a:rPr lang="en-US" dirty="0"/>
            <a:t>An international business that operates in Spain must follow local cultures that shape how local employees behave. </a:t>
          </a:r>
        </a:p>
      </dgm:t>
    </dgm:pt>
    <dgm:pt modelId="{E7532B39-F952-499E-8EEB-FB9C1558F3F7}" type="parTrans" cxnId="{521542A7-BD64-4220-AA9E-8F23FDBAEFD8}">
      <dgm:prSet/>
      <dgm:spPr/>
      <dgm:t>
        <a:bodyPr/>
        <a:lstStyle/>
        <a:p>
          <a:endParaRPr lang="en-US"/>
        </a:p>
      </dgm:t>
    </dgm:pt>
    <dgm:pt modelId="{CE274829-BB27-4220-A619-7B8624A545D9}" type="sibTrans" cxnId="{521542A7-BD64-4220-AA9E-8F23FDBAEFD8}">
      <dgm:prSet/>
      <dgm:spPr/>
      <dgm:t>
        <a:bodyPr/>
        <a:lstStyle/>
        <a:p>
          <a:endParaRPr lang="en-US"/>
        </a:p>
      </dgm:t>
    </dgm:pt>
    <dgm:pt modelId="{F7DA337A-6191-4410-BC6A-A17BFC107121}">
      <dgm:prSet/>
      <dgm:spPr/>
      <dgm:t>
        <a:bodyPr/>
        <a:lstStyle/>
        <a:p>
          <a:pPr rtl="0"/>
          <a:r>
            <a:rPr lang="en-US" dirty="0"/>
            <a:t>International managers must liaison with human resources to study and understand the implications of high uncertainty avoidance</a:t>
          </a:r>
        </a:p>
      </dgm:t>
    </dgm:pt>
    <dgm:pt modelId="{DE0E030F-FA9E-4241-AC5B-7BD519B36C78}" type="parTrans" cxnId="{C56BA21F-1017-4F1C-A82C-BCA830535D1B}">
      <dgm:prSet/>
      <dgm:spPr/>
      <dgm:t>
        <a:bodyPr/>
        <a:lstStyle/>
        <a:p>
          <a:endParaRPr lang="en-US"/>
        </a:p>
      </dgm:t>
    </dgm:pt>
    <dgm:pt modelId="{CE517CC8-DBC4-4CA6-B876-4321099730E7}" type="sibTrans" cxnId="{C56BA21F-1017-4F1C-A82C-BCA830535D1B}">
      <dgm:prSet/>
      <dgm:spPr/>
      <dgm:t>
        <a:bodyPr/>
        <a:lstStyle/>
        <a:p>
          <a:endParaRPr lang="en-US"/>
        </a:p>
      </dgm:t>
    </dgm:pt>
    <dgm:pt modelId="{A92D19D5-30D7-446E-B830-94739820AEC6}">
      <dgm:prSet/>
      <dgm:spPr/>
      <dgm:t>
        <a:bodyPr/>
        <a:lstStyle/>
        <a:p>
          <a:pPr rtl="0"/>
          <a:r>
            <a:rPr lang="en-US" dirty="0"/>
            <a:t>Managers should consider creation of clear structures and in-depth planning documentations</a:t>
          </a:r>
        </a:p>
      </dgm:t>
    </dgm:pt>
    <dgm:pt modelId="{7B730DF3-EE29-49D2-9BE1-62C3553E611A}" type="parTrans" cxnId="{58093F0D-5C85-4610-BCDF-4D30AF75172D}">
      <dgm:prSet/>
      <dgm:spPr/>
      <dgm:t>
        <a:bodyPr/>
        <a:lstStyle/>
        <a:p>
          <a:endParaRPr lang="en-US"/>
        </a:p>
      </dgm:t>
    </dgm:pt>
    <dgm:pt modelId="{4496BE92-7598-4E44-AF33-40A0A4FEDA56}" type="sibTrans" cxnId="{58093F0D-5C85-4610-BCDF-4D30AF75172D}">
      <dgm:prSet/>
      <dgm:spPr/>
      <dgm:t>
        <a:bodyPr/>
        <a:lstStyle/>
        <a:p>
          <a:endParaRPr lang="en-US"/>
        </a:p>
      </dgm:t>
    </dgm:pt>
    <dgm:pt modelId="{3C329BE3-31F6-4C98-868A-A12BC44CC4D1}">
      <dgm:prSet/>
      <dgm:spPr/>
      <dgm:t>
        <a:bodyPr/>
        <a:lstStyle/>
        <a:p>
          <a:pPr rtl="0"/>
          <a:r>
            <a:rPr lang="en-US" dirty="0"/>
            <a:t>Managers should also consider creation of strong trust through manager-employee rapport before engaging in payment negotiations</a:t>
          </a:r>
        </a:p>
      </dgm:t>
    </dgm:pt>
    <dgm:pt modelId="{95CBF684-ECD5-4892-A818-857A540257C4}" type="parTrans" cxnId="{DDAEF292-9E57-408B-BCB9-92C40E64A38E}">
      <dgm:prSet/>
      <dgm:spPr/>
      <dgm:t>
        <a:bodyPr/>
        <a:lstStyle/>
        <a:p>
          <a:endParaRPr lang="en-US"/>
        </a:p>
      </dgm:t>
    </dgm:pt>
    <dgm:pt modelId="{F479A7CF-69E1-4714-B0DB-516690089381}" type="sibTrans" cxnId="{DDAEF292-9E57-408B-BCB9-92C40E64A38E}">
      <dgm:prSet/>
      <dgm:spPr/>
      <dgm:t>
        <a:bodyPr/>
        <a:lstStyle/>
        <a:p>
          <a:endParaRPr lang="en-US"/>
        </a:p>
      </dgm:t>
    </dgm:pt>
    <dgm:pt modelId="{0869A0EB-8C53-435A-B932-00EA628F86D8}">
      <dgm:prSet/>
      <dgm:spPr/>
      <dgm:t>
        <a:bodyPr/>
        <a:lstStyle/>
        <a:p>
          <a:pPr rtl="0"/>
          <a:r>
            <a:rPr lang="en-US" dirty="0"/>
            <a:t>High context culture depend highly on in-direct communication as well as ensuring any relationship remain long-term</a:t>
          </a:r>
        </a:p>
      </dgm:t>
    </dgm:pt>
    <dgm:pt modelId="{D1E06488-5EFC-41ED-A5F1-4E9282B6CBA0}" type="parTrans" cxnId="{E8ECDC03-ABAB-4372-9EB8-5684D9C3ED86}">
      <dgm:prSet/>
      <dgm:spPr/>
      <dgm:t>
        <a:bodyPr/>
        <a:lstStyle/>
        <a:p>
          <a:endParaRPr lang="en-US"/>
        </a:p>
      </dgm:t>
    </dgm:pt>
    <dgm:pt modelId="{3861D2F5-8790-41A9-B560-3E46B9B334E7}" type="sibTrans" cxnId="{E8ECDC03-ABAB-4372-9EB8-5684D9C3ED86}">
      <dgm:prSet/>
      <dgm:spPr/>
      <dgm:t>
        <a:bodyPr/>
        <a:lstStyle/>
        <a:p>
          <a:endParaRPr lang="en-US"/>
        </a:p>
      </dgm:t>
    </dgm:pt>
    <dgm:pt modelId="{A4735BA4-2175-4C0D-89A2-A5A3AEA9F55E}">
      <dgm:prSet/>
      <dgm:spPr/>
      <dgm:t>
        <a:bodyPr/>
        <a:lstStyle/>
        <a:p>
          <a:pPr rtl="0"/>
          <a:r>
            <a:rPr lang="en-US" dirty="0"/>
            <a:t>(Holliday, 2021)</a:t>
          </a:r>
        </a:p>
      </dgm:t>
    </dgm:pt>
    <dgm:pt modelId="{DF1C1AC3-9062-44B8-90F4-9F643AA61436}" type="parTrans" cxnId="{D2017F3E-31AB-4991-84A1-BD41779C01C2}">
      <dgm:prSet/>
      <dgm:spPr/>
      <dgm:t>
        <a:bodyPr/>
        <a:lstStyle/>
        <a:p>
          <a:endParaRPr lang="en-US"/>
        </a:p>
      </dgm:t>
    </dgm:pt>
    <dgm:pt modelId="{9F21A3D0-F886-44D0-96D5-48B594C1BFCD}" type="sibTrans" cxnId="{D2017F3E-31AB-4991-84A1-BD41779C01C2}">
      <dgm:prSet/>
      <dgm:spPr/>
      <dgm:t>
        <a:bodyPr/>
        <a:lstStyle/>
        <a:p>
          <a:endParaRPr lang="en-US"/>
        </a:p>
      </dgm:t>
    </dgm:pt>
    <dgm:pt modelId="{C57C2055-0659-48E7-873C-F0646405C62D}" type="pres">
      <dgm:prSet presAssocID="{86566187-2814-4267-9576-B608AFDBA6C7}" presName="vert0" presStyleCnt="0">
        <dgm:presLayoutVars>
          <dgm:dir/>
          <dgm:animOne val="branch"/>
          <dgm:animLvl val="lvl"/>
        </dgm:presLayoutVars>
      </dgm:prSet>
      <dgm:spPr/>
    </dgm:pt>
    <dgm:pt modelId="{81EA5AF9-7580-4FDF-8BA0-0662C7A63074}" type="pres">
      <dgm:prSet presAssocID="{212FDBCC-CA53-4970-BF6D-76104A886BF3}" presName="thickLine" presStyleLbl="alignNode1" presStyleIdx="0" presStyleCnt="6"/>
      <dgm:spPr/>
    </dgm:pt>
    <dgm:pt modelId="{65159D77-3CE3-47CC-9732-BD3DA9B034A2}" type="pres">
      <dgm:prSet presAssocID="{212FDBCC-CA53-4970-BF6D-76104A886BF3}" presName="horz1" presStyleCnt="0"/>
      <dgm:spPr/>
    </dgm:pt>
    <dgm:pt modelId="{751BF354-CD55-4A7D-9DD1-5A1015B5E77C}" type="pres">
      <dgm:prSet presAssocID="{212FDBCC-CA53-4970-BF6D-76104A886BF3}" presName="tx1" presStyleLbl="revTx" presStyleIdx="0" presStyleCnt="6"/>
      <dgm:spPr/>
    </dgm:pt>
    <dgm:pt modelId="{18EE5232-B3D8-443C-9A54-014BF0A33757}" type="pres">
      <dgm:prSet presAssocID="{212FDBCC-CA53-4970-BF6D-76104A886BF3}" presName="vert1" presStyleCnt="0"/>
      <dgm:spPr/>
    </dgm:pt>
    <dgm:pt modelId="{2824D0D5-2C0C-432C-B4DA-B8732CFE93ED}" type="pres">
      <dgm:prSet presAssocID="{F7DA337A-6191-4410-BC6A-A17BFC107121}" presName="thickLine" presStyleLbl="alignNode1" presStyleIdx="1" presStyleCnt="6"/>
      <dgm:spPr/>
    </dgm:pt>
    <dgm:pt modelId="{CDA69554-C5A6-4B12-91AD-E5B45B6B7887}" type="pres">
      <dgm:prSet presAssocID="{F7DA337A-6191-4410-BC6A-A17BFC107121}" presName="horz1" presStyleCnt="0"/>
      <dgm:spPr/>
    </dgm:pt>
    <dgm:pt modelId="{F8F68252-3106-4C3F-800A-7FDF05975A8A}" type="pres">
      <dgm:prSet presAssocID="{F7DA337A-6191-4410-BC6A-A17BFC107121}" presName="tx1" presStyleLbl="revTx" presStyleIdx="1" presStyleCnt="6"/>
      <dgm:spPr/>
    </dgm:pt>
    <dgm:pt modelId="{5E197AC5-6EE1-4FC4-ACBB-F156C59D0532}" type="pres">
      <dgm:prSet presAssocID="{F7DA337A-6191-4410-BC6A-A17BFC107121}" presName="vert1" presStyleCnt="0"/>
      <dgm:spPr/>
    </dgm:pt>
    <dgm:pt modelId="{7DC5B657-D23C-496D-B47F-AFD8D3FED2E6}" type="pres">
      <dgm:prSet presAssocID="{A92D19D5-30D7-446E-B830-94739820AEC6}" presName="thickLine" presStyleLbl="alignNode1" presStyleIdx="2" presStyleCnt="6"/>
      <dgm:spPr/>
    </dgm:pt>
    <dgm:pt modelId="{52712454-A3AF-43DA-A242-6D9770FD6AB4}" type="pres">
      <dgm:prSet presAssocID="{A92D19D5-30D7-446E-B830-94739820AEC6}" presName="horz1" presStyleCnt="0"/>
      <dgm:spPr/>
    </dgm:pt>
    <dgm:pt modelId="{992CB28F-7B03-43F1-A6FA-ED0C6AE1EFE4}" type="pres">
      <dgm:prSet presAssocID="{A92D19D5-30D7-446E-B830-94739820AEC6}" presName="tx1" presStyleLbl="revTx" presStyleIdx="2" presStyleCnt="6"/>
      <dgm:spPr/>
    </dgm:pt>
    <dgm:pt modelId="{A50619FD-06FF-4A13-8832-03A90E619012}" type="pres">
      <dgm:prSet presAssocID="{A92D19D5-30D7-446E-B830-94739820AEC6}" presName="vert1" presStyleCnt="0"/>
      <dgm:spPr/>
    </dgm:pt>
    <dgm:pt modelId="{1A6A65B1-C79A-438B-8F9E-98AB2FC795DB}" type="pres">
      <dgm:prSet presAssocID="{3C329BE3-31F6-4C98-868A-A12BC44CC4D1}" presName="thickLine" presStyleLbl="alignNode1" presStyleIdx="3" presStyleCnt="6"/>
      <dgm:spPr/>
    </dgm:pt>
    <dgm:pt modelId="{35048B7D-AB3C-4789-8BD6-99146C37A9E0}" type="pres">
      <dgm:prSet presAssocID="{3C329BE3-31F6-4C98-868A-A12BC44CC4D1}" presName="horz1" presStyleCnt="0"/>
      <dgm:spPr/>
    </dgm:pt>
    <dgm:pt modelId="{E694B173-0A13-48BB-806E-8386CE7FAC11}" type="pres">
      <dgm:prSet presAssocID="{3C329BE3-31F6-4C98-868A-A12BC44CC4D1}" presName="tx1" presStyleLbl="revTx" presStyleIdx="3" presStyleCnt="6"/>
      <dgm:spPr/>
    </dgm:pt>
    <dgm:pt modelId="{B78A1294-A785-4A8C-8C65-74FA3DCA756B}" type="pres">
      <dgm:prSet presAssocID="{3C329BE3-31F6-4C98-868A-A12BC44CC4D1}" presName="vert1" presStyleCnt="0"/>
      <dgm:spPr/>
    </dgm:pt>
    <dgm:pt modelId="{B09DE7E0-C104-48DD-9963-CF3DBD764704}" type="pres">
      <dgm:prSet presAssocID="{0869A0EB-8C53-435A-B932-00EA628F86D8}" presName="thickLine" presStyleLbl="alignNode1" presStyleIdx="4" presStyleCnt="6"/>
      <dgm:spPr/>
    </dgm:pt>
    <dgm:pt modelId="{710828FB-86D8-4C8B-ACC3-B5F139EC35B6}" type="pres">
      <dgm:prSet presAssocID="{0869A0EB-8C53-435A-B932-00EA628F86D8}" presName="horz1" presStyleCnt="0"/>
      <dgm:spPr/>
    </dgm:pt>
    <dgm:pt modelId="{0B76F303-CAF9-4E02-8026-857C7A59881B}" type="pres">
      <dgm:prSet presAssocID="{0869A0EB-8C53-435A-B932-00EA628F86D8}" presName="tx1" presStyleLbl="revTx" presStyleIdx="4" presStyleCnt="6"/>
      <dgm:spPr/>
    </dgm:pt>
    <dgm:pt modelId="{992265F4-7A41-45A7-BE2B-9947151103A4}" type="pres">
      <dgm:prSet presAssocID="{0869A0EB-8C53-435A-B932-00EA628F86D8}" presName="vert1" presStyleCnt="0"/>
      <dgm:spPr/>
    </dgm:pt>
    <dgm:pt modelId="{736462AB-23D3-40B1-8795-6F75D7D5592D}" type="pres">
      <dgm:prSet presAssocID="{A4735BA4-2175-4C0D-89A2-A5A3AEA9F55E}" presName="thickLine" presStyleLbl="alignNode1" presStyleIdx="5" presStyleCnt="6"/>
      <dgm:spPr/>
    </dgm:pt>
    <dgm:pt modelId="{924255ED-D067-4013-ADBD-5F9DAACFCE96}" type="pres">
      <dgm:prSet presAssocID="{A4735BA4-2175-4C0D-89A2-A5A3AEA9F55E}" presName="horz1" presStyleCnt="0"/>
      <dgm:spPr/>
    </dgm:pt>
    <dgm:pt modelId="{16D0E3EA-5DD2-4657-93E9-A4840CE4DFD9}" type="pres">
      <dgm:prSet presAssocID="{A4735BA4-2175-4C0D-89A2-A5A3AEA9F55E}" presName="tx1" presStyleLbl="revTx" presStyleIdx="5" presStyleCnt="6"/>
      <dgm:spPr/>
    </dgm:pt>
    <dgm:pt modelId="{A484A7C2-02D7-4117-860A-6FACDA377E97}" type="pres">
      <dgm:prSet presAssocID="{A4735BA4-2175-4C0D-89A2-A5A3AEA9F55E}" presName="vert1" presStyleCnt="0"/>
      <dgm:spPr/>
    </dgm:pt>
  </dgm:ptLst>
  <dgm:cxnLst>
    <dgm:cxn modelId="{E8ECDC03-ABAB-4372-9EB8-5684D9C3ED86}" srcId="{86566187-2814-4267-9576-B608AFDBA6C7}" destId="{0869A0EB-8C53-435A-B932-00EA628F86D8}" srcOrd="4" destOrd="0" parTransId="{D1E06488-5EFC-41ED-A5F1-4E9282B6CBA0}" sibTransId="{3861D2F5-8790-41A9-B560-3E46B9B334E7}"/>
    <dgm:cxn modelId="{58093F0D-5C85-4610-BCDF-4D30AF75172D}" srcId="{86566187-2814-4267-9576-B608AFDBA6C7}" destId="{A92D19D5-30D7-446E-B830-94739820AEC6}" srcOrd="2" destOrd="0" parTransId="{7B730DF3-EE29-49D2-9BE1-62C3553E611A}" sibTransId="{4496BE92-7598-4E44-AF33-40A0A4FEDA56}"/>
    <dgm:cxn modelId="{C56BA21F-1017-4F1C-A82C-BCA830535D1B}" srcId="{86566187-2814-4267-9576-B608AFDBA6C7}" destId="{F7DA337A-6191-4410-BC6A-A17BFC107121}" srcOrd="1" destOrd="0" parTransId="{DE0E030F-FA9E-4241-AC5B-7BD519B36C78}" sibTransId="{CE517CC8-DBC4-4CA6-B876-4321099730E7}"/>
    <dgm:cxn modelId="{62512C31-23DD-4955-9961-0FA575112731}" type="presOf" srcId="{A4735BA4-2175-4C0D-89A2-A5A3AEA9F55E}" destId="{16D0E3EA-5DD2-4657-93E9-A4840CE4DFD9}" srcOrd="0" destOrd="0" presId="urn:microsoft.com/office/officeart/2008/layout/LinedList"/>
    <dgm:cxn modelId="{09736D34-1CA3-40A4-80C4-864AB96029E4}" type="presOf" srcId="{86566187-2814-4267-9576-B608AFDBA6C7}" destId="{C57C2055-0659-48E7-873C-F0646405C62D}" srcOrd="0" destOrd="0" presId="urn:microsoft.com/office/officeart/2008/layout/LinedList"/>
    <dgm:cxn modelId="{D2017F3E-31AB-4991-84A1-BD41779C01C2}" srcId="{86566187-2814-4267-9576-B608AFDBA6C7}" destId="{A4735BA4-2175-4C0D-89A2-A5A3AEA9F55E}" srcOrd="5" destOrd="0" parTransId="{DF1C1AC3-9062-44B8-90F4-9F643AA61436}" sibTransId="{9F21A3D0-F886-44D0-96D5-48B594C1BFCD}"/>
    <dgm:cxn modelId="{DDAEF292-9E57-408B-BCB9-92C40E64A38E}" srcId="{86566187-2814-4267-9576-B608AFDBA6C7}" destId="{3C329BE3-31F6-4C98-868A-A12BC44CC4D1}" srcOrd="3" destOrd="0" parTransId="{95CBF684-ECD5-4892-A818-857A540257C4}" sibTransId="{F479A7CF-69E1-4714-B0DB-516690089381}"/>
    <dgm:cxn modelId="{659CE6A2-F836-4A02-ADEB-F3EBAEC10056}" type="presOf" srcId="{212FDBCC-CA53-4970-BF6D-76104A886BF3}" destId="{751BF354-CD55-4A7D-9DD1-5A1015B5E77C}" srcOrd="0" destOrd="0" presId="urn:microsoft.com/office/officeart/2008/layout/LinedList"/>
    <dgm:cxn modelId="{645527A5-4195-4FB9-BFEE-10B481680F99}" type="presOf" srcId="{3C329BE3-31F6-4C98-868A-A12BC44CC4D1}" destId="{E694B173-0A13-48BB-806E-8386CE7FAC11}" srcOrd="0" destOrd="0" presId="urn:microsoft.com/office/officeart/2008/layout/LinedList"/>
    <dgm:cxn modelId="{521542A7-BD64-4220-AA9E-8F23FDBAEFD8}" srcId="{86566187-2814-4267-9576-B608AFDBA6C7}" destId="{212FDBCC-CA53-4970-BF6D-76104A886BF3}" srcOrd="0" destOrd="0" parTransId="{E7532B39-F952-499E-8EEB-FB9C1558F3F7}" sibTransId="{CE274829-BB27-4220-A619-7B8624A545D9}"/>
    <dgm:cxn modelId="{0802F6A7-2CFC-4E58-88F7-3335D2EDA8D6}" type="presOf" srcId="{F7DA337A-6191-4410-BC6A-A17BFC107121}" destId="{F8F68252-3106-4C3F-800A-7FDF05975A8A}" srcOrd="0" destOrd="0" presId="urn:microsoft.com/office/officeart/2008/layout/LinedList"/>
    <dgm:cxn modelId="{6DDFB3CB-AC98-4AC7-8DD5-0DEC8F08A405}" type="presOf" srcId="{0869A0EB-8C53-435A-B932-00EA628F86D8}" destId="{0B76F303-CAF9-4E02-8026-857C7A59881B}" srcOrd="0" destOrd="0" presId="urn:microsoft.com/office/officeart/2008/layout/LinedList"/>
    <dgm:cxn modelId="{D069C0F2-980F-40CE-986B-7DEA849185E8}" type="presOf" srcId="{A92D19D5-30D7-446E-B830-94739820AEC6}" destId="{992CB28F-7B03-43F1-A6FA-ED0C6AE1EFE4}" srcOrd="0" destOrd="0" presId="urn:microsoft.com/office/officeart/2008/layout/LinedList"/>
    <dgm:cxn modelId="{097EB285-EF2A-49CA-B41A-5757A6A575D2}" type="presParOf" srcId="{C57C2055-0659-48E7-873C-F0646405C62D}" destId="{81EA5AF9-7580-4FDF-8BA0-0662C7A63074}" srcOrd="0" destOrd="0" presId="urn:microsoft.com/office/officeart/2008/layout/LinedList"/>
    <dgm:cxn modelId="{F8EA6D42-AA9F-46E5-B5FB-25F5125444AB}" type="presParOf" srcId="{C57C2055-0659-48E7-873C-F0646405C62D}" destId="{65159D77-3CE3-47CC-9732-BD3DA9B034A2}" srcOrd="1" destOrd="0" presId="urn:microsoft.com/office/officeart/2008/layout/LinedList"/>
    <dgm:cxn modelId="{4F2C6941-3941-4A48-8183-345296F15BBA}" type="presParOf" srcId="{65159D77-3CE3-47CC-9732-BD3DA9B034A2}" destId="{751BF354-CD55-4A7D-9DD1-5A1015B5E77C}" srcOrd="0" destOrd="0" presId="urn:microsoft.com/office/officeart/2008/layout/LinedList"/>
    <dgm:cxn modelId="{17C824A5-290D-4A88-9254-DF67C1E02844}" type="presParOf" srcId="{65159D77-3CE3-47CC-9732-BD3DA9B034A2}" destId="{18EE5232-B3D8-443C-9A54-014BF0A33757}" srcOrd="1" destOrd="0" presId="urn:microsoft.com/office/officeart/2008/layout/LinedList"/>
    <dgm:cxn modelId="{5D8CBF37-4FE0-4073-8717-7D2FA17B870D}" type="presParOf" srcId="{C57C2055-0659-48E7-873C-F0646405C62D}" destId="{2824D0D5-2C0C-432C-B4DA-B8732CFE93ED}" srcOrd="2" destOrd="0" presId="urn:microsoft.com/office/officeart/2008/layout/LinedList"/>
    <dgm:cxn modelId="{B92BF592-08B3-4CCF-94B5-24FF380C35CF}" type="presParOf" srcId="{C57C2055-0659-48E7-873C-F0646405C62D}" destId="{CDA69554-C5A6-4B12-91AD-E5B45B6B7887}" srcOrd="3" destOrd="0" presId="urn:microsoft.com/office/officeart/2008/layout/LinedList"/>
    <dgm:cxn modelId="{EFFB12A5-8609-424B-992E-82C181571749}" type="presParOf" srcId="{CDA69554-C5A6-4B12-91AD-E5B45B6B7887}" destId="{F8F68252-3106-4C3F-800A-7FDF05975A8A}" srcOrd="0" destOrd="0" presId="urn:microsoft.com/office/officeart/2008/layout/LinedList"/>
    <dgm:cxn modelId="{BC33316C-E5C7-4853-B3D8-F6C5AE7C905A}" type="presParOf" srcId="{CDA69554-C5A6-4B12-91AD-E5B45B6B7887}" destId="{5E197AC5-6EE1-4FC4-ACBB-F156C59D0532}" srcOrd="1" destOrd="0" presId="urn:microsoft.com/office/officeart/2008/layout/LinedList"/>
    <dgm:cxn modelId="{277C21C4-4D5D-43C7-ABAF-548D371C6C9A}" type="presParOf" srcId="{C57C2055-0659-48E7-873C-F0646405C62D}" destId="{7DC5B657-D23C-496D-B47F-AFD8D3FED2E6}" srcOrd="4" destOrd="0" presId="urn:microsoft.com/office/officeart/2008/layout/LinedList"/>
    <dgm:cxn modelId="{268B78A9-1766-4C58-A0B5-611F463B4D77}" type="presParOf" srcId="{C57C2055-0659-48E7-873C-F0646405C62D}" destId="{52712454-A3AF-43DA-A242-6D9770FD6AB4}" srcOrd="5" destOrd="0" presId="urn:microsoft.com/office/officeart/2008/layout/LinedList"/>
    <dgm:cxn modelId="{1EB20521-9565-4E3D-9316-59CD1C7CBA19}" type="presParOf" srcId="{52712454-A3AF-43DA-A242-6D9770FD6AB4}" destId="{992CB28F-7B03-43F1-A6FA-ED0C6AE1EFE4}" srcOrd="0" destOrd="0" presId="urn:microsoft.com/office/officeart/2008/layout/LinedList"/>
    <dgm:cxn modelId="{B4B9B7CA-6416-4CC7-A591-FA7C4B53E782}" type="presParOf" srcId="{52712454-A3AF-43DA-A242-6D9770FD6AB4}" destId="{A50619FD-06FF-4A13-8832-03A90E619012}" srcOrd="1" destOrd="0" presId="urn:microsoft.com/office/officeart/2008/layout/LinedList"/>
    <dgm:cxn modelId="{7631EC9B-AAD9-4431-AC26-7F026F19DA40}" type="presParOf" srcId="{C57C2055-0659-48E7-873C-F0646405C62D}" destId="{1A6A65B1-C79A-438B-8F9E-98AB2FC795DB}" srcOrd="6" destOrd="0" presId="urn:microsoft.com/office/officeart/2008/layout/LinedList"/>
    <dgm:cxn modelId="{748438F6-7028-4D88-8A32-83E5CAC08807}" type="presParOf" srcId="{C57C2055-0659-48E7-873C-F0646405C62D}" destId="{35048B7D-AB3C-4789-8BD6-99146C37A9E0}" srcOrd="7" destOrd="0" presId="urn:microsoft.com/office/officeart/2008/layout/LinedList"/>
    <dgm:cxn modelId="{460B7259-FD91-4FE1-B43B-0B298607D18B}" type="presParOf" srcId="{35048B7D-AB3C-4789-8BD6-99146C37A9E0}" destId="{E694B173-0A13-48BB-806E-8386CE7FAC11}" srcOrd="0" destOrd="0" presId="urn:microsoft.com/office/officeart/2008/layout/LinedList"/>
    <dgm:cxn modelId="{6A205D50-7BA5-4F2B-96E5-11038F2C6CA6}" type="presParOf" srcId="{35048B7D-AB3C-4789-8BD6-99146C37A9E0}" destId="{B78A1294-A785-4A8C-8C65-74FA3DCA756B}" srcOrd="1" destOrd="0" presId="urn:microsoft.com/office/officeart/2008/layout/LinedList"/>
    <dgm:cxn modelId="{CB9109AE-D80D-4739-B118-28CBDCCFCB07}" type="presParOf" srcId="{C57C2055-0659-48E7-873C-F0646405C62D}" destId="{B09DE7E0-C104-48DD-9963-CF3DBD764704}" srcOrd="8" destOrd="0" presId="urn:microsoft.com/office/officeart/2008/layout/LinedList"/>
    <dgm:cxn modelId="{C2AD88BB-0CCB-4EC4-B968-A0DA67F3ADA6}" type="presParOf" srcId="{C57C2055-0659-48E7-873C-F0646405C62D}" destId="{710828FB-86D8-4C8B-ACC3-B5F139EC35B6}" srcOrd="9" destOrd="0" presId="urn:microsoft.com/office/officeart/2008/layout/LinedList"/>
    <dgm:cxn modelId="{899A4DBD-B7F7-44CC-B9B3-B8892B72CD96}" type="presParOf" srcId="{710828FB-86D8-4C8B-ACC3-B5F139EC35B6}" destId="{0B76F303-CAF9-4E02-8026-857C7A59881B}" srcOrd="0" destOrd="0" presId="urn:microsoft.com/office/officeart/2008/layout/LinedList"/>
    <dgm:cxn modelId="{E866683F-B5D9-4345-AEC5-5BACF8AB9116}" type="presParOf" srcId="{710828FB-86D8-4C8B-ACC3-B5F139EC35B6}" destId="{992265F4-7A41-45A7-BE2B-9947151103A4}" srcOrd="1" destOrd="0" presId="urn:microsoft.com/office/officeart/2008/layout/LinedList"/>
    <dgm:cxn modelId="{DA6E81E0-5C74-4D6F-8E58-560EB9BB9FD5}" type="presParOf" srcId="{C57C2055-0659-48E7-873C-F0646405C62D}" destId="{736462AB-23D3-40B1-8795-6F75D7D5592D}" srcOrd="10" destOrd="0" presId="urn:microsoft.com/office/officeart/2008/layout/LinedList"/>
    <dgm:cxn modelId="{8A81ADCB-F053-4AFA-99E3-2FA0B1914D2A}" type="presParOf" srcId="{C57C2055-0659-48E7-873C-F0646405C62D}" destId="{924255ED-D067-4013-ADBD-5F9DAACFCE96}" srcOrd="11" destOrd="0" presId="urn:microsoft.com/office/officeart/2008/layout/LinedList"/>
    <dgm:cxn modelId="{1CC14FF0-CCB8-49BB-BDD9-F8C31C01EC33}" type="presParOf" srcId="{924255ED-D067-4013-ADBD-5F9DAACFCE96}" destId="{16D0E3EA-5DD2-4657-93E9-A4840CE4DFD9}" srcOrd="0" destOrd="0" presId="urn:microsoft.com/office/officeart/2008/layout/LinedList"/>
    <dgm:cxn modelId="{2D943409-D84D-4ECC-B0E2-ACA9353657A0}" type="presParOf" srcId="{924255ED-D067-4013-ADBD-5F9DAACFCE96}" destId="{A484A7C2-02D7-4117-860A-6FACDA377E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1E2C0-2665-41A4-B376-D836DD281EB9}">
      <dsp:nvSpPr>
        <dsp:cNvPr id="0" name=""/>
        <dsp:cNvSpPr/>
      </dsp:nvSpPr>
      <dsp:spPr>
        <a:xfrm>
          <a:off x="0" y="1482089"/>
          <a:ext cx="12061371" cy="197611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9AB24-2F3B-4A7B-A8D1-4F0F8F5EFF6F}">
      <dsp:nvSpPr>
        <dsp:cNvPr id="0" name=""/>
        <dsp:cNvSpPr/>
      </dsp:nvSpPr>
      <dsp:spPr>
        <a:xfrm>
          <a:off x="4770" y="0"/>
          <a:ext cx="2085710" cy="197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rtl="0">
            <a:lnSpc>
              <a:spcPct val="90000"/>
            </a:lnSpc>
            <a:spcBef>
              <a:spcPct val="0"/>
            </a:spcBef>
            <a:spcAft>
              <a:spcPct val="35000"/>
            </a:spcAft>
            <a:buNone/>
          </a:pPr>
          <a:r>
            <a:rPr lang="en-US" sz="1700" kern="1200" dirty="0"/>
            <a:t>International managers must begin by preparing  structure and planning out on timelines, agenda, and responsibilities</a:t>
          </a:r>
        </a:p>
      </dsp:txBody>
      <dsp:txXfrm>
        <a:off x="4770" y="0"/>
        <a:ext cx="2085710" cy="1976119"/>
      </dsp:txXfrm>
    </dsp:sp>
    <dsp:sp modelId="{3D0105D6-1E05-4AB7-B4CE-30E5C40C818F}">
      <dsp:nvSpPr>
        <dsp:cNvPr id="0" name=""/>
        <dsp:cNvSpPr/>
      </dsp:nvSpPr>
      <dsp:spPr>
        <a:xfrm>
          <a:off x="800610" y="2223134"/>
          <a:ext cx="494029" cy="4940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67F30F-1EAF-4733-97FD-B66AA3631A80}">
      <dsp:nvSpPr>
        <dsp:cNvPr id="0" name=""/>
        <dsp:cNvSpPr/>
      </dsp:nvSpPr>
      <dsp:spPr>
        <a:xfrm>
          <a:off x="2194766" y="2964179"/>
          <a:ext cx="2085710" cy="197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rtl="0">
            <a:lnSpc>
              <a:spcPct val="90000"/>
            </a:lnSpc>
            <a:spcBef>
              <a:spcPct val="0"/>
            </a:spcBef>
            <a:spcAft>
              <a:spcPct val="35000"/>
            </a:spcAft>
            <a:buNone/>
          </a:pPr>
          <a:r>
            <a:rPr lang="en-US" sz="1700" kern="1200" dirty="0"/>
            <a:t>Spend time building rapport with employees before any negotiation</a:t>
          </a:r>
        </a:p>
      </dsp:txBody>
      <dsp:txXfrm>
        <a:off x="2194766" y="2964179"/>
        <a:ext cx="2085710" cy="1976119"/>
      </dsp:txXfrm>
    </dsp:sp>
    <dsp:sp modelId="{63B389EB-3EE6-4835-AA68-B5B4C938DDC7}">
      <dsp:nvSpPr>
        <dsp:cNvPr id="0" name=""/>
        <dsp:cNvSpPr/>
      </dsp:nvSpPr>
      <dsp:spPr>
        <a:xfrm>
          <a:off x="2990606" y="2223134"/>
          <a:ext cx="494029" cy="4940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C6FE4A-8100-4FC6-A13C-1F53BB31AD3C}">
      <dsp:nvSpPr>
        <dsp:cNvPr id="0" name=""/>
        <dsp:cNvSpPr/>
      </dsp:nvSpPr>
      <dsp:spPr>
        <a:xfrm>
          <a:off x="4384761" y="0"/>
          <a:ext cx="2085710" cy="197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rtl="0">
            <a:lnSpc>
              <a:spcPct val="90000"/>
            </a:lnSpc>
            <a:spcBef>
              <a:spcPct val="0"/>
            </a:spcBef>
            <a:spcAft>
              <a:spcPct val="35000"/>
            </a:spcAft>
            <a:buNone/>
          </a:pPr>
          <a:r>
            <a:rPr lang="en-US" sz="1700" kern="1200" dirty="0"/>
            <a:t>Exchange task-related information with every employee to understand formal and commitments in communications</a:t>
          </a:r>
        </a:p>
      </dsp:txBody>
      <dsp:txXfrm>
        <a:off x="4384761" y="0"/>
        <a:ext cx="2085710" cy="1976119"/>
      </dsp:txXfrm>
    </dsp:sp>
    <dsp:sp modelId="{6E854B0A-4623-4F51-9687-A64797B45B98}">
      <dsp:nvSpPr>
        <dsp:cNvPr id="0" name=""/>
        <dsp:cNvSpPr/>
      </dsp:nvSpPr>
      <dsp:spPr>
        <a:xfrm>
          <a:off x="5180601" y="2223134"/>
          <a:ext cx="494029" cy="4940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5EFA2B-03BE-4C55-8EAF-276079367895}">
      <dsp:nvSpPr>
        <dsp:cNvPr id="0" name=""/>
        <dsp:cNvSpPr/>
      </dsp:nvSpPr>
      <dsp:spPr>
        <a:xfrm>
          <a:off x="6574757" y="2964179"/>
          <a:ext cx="2085710" cy="197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rtl="0">
            <a:lnSpc>
              <a:spcPct val="90000"/>
            </a:lnSpc>
            <a:spcBef>
              <a:spcPct val="0"/>
            </a:spcBef>
            <a:spcAft>
              <a:spcPct val="35000"/>
            </a:spcAft>
            <a:buNone/>
          </a:pPr>
          <a:r>
            <a:rPr lang="en-US" sz="1700" kern="1200" dirty="0"/>
            <a:t>Persuade all employees that the company does not have excess money for now  </a:t>
          </a:r>
        </a:p>
      </dsp:txBody>
      <dsp:txXfrm>
        <a:off x="6574757" y="2964179"/>
        <a:ext cx="2085710" cy="1976119"/>
      </dsp:txXfrm>
    </dsp:sp>
    <dsp:sp modelId="{8380960E-E195-426F-BCD5-A2F070F49E53}">
      <dsp:nvSpPr>
        <dsp:cNvPr id="0" name=""/>
        <dsp:cNvSpPr/>
      </dsp:nvSpPr>
      <dsp:spPr>
        <a:xfrm>
          <a:off x="7370597" y="2223134"/>
          <a:ext cx="494029" cy="4940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8276D-95BF-48E8-B215-DE053032CA9A}">
      <dsp:nvSpPr>
        <dsp:cNvPr id="0" name=""/>
        <dsp:cNvSpPr/>
      </dsp:nvSpPr>
      <dsp:spPr>
        <a:xfrm>
          <a:off x="8764753" y="0"/>
          <a:ext cx="2085710" cy="197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rtl="0">
            <a:lnSpc>
              <a:spcPct val="90000"/>
            </a:lnSpc>
            <a:spcBef>
              <a:spcPct val="0"/>
            </a:spcBef>
            <a:spcAft>
              <a:spcPct val="35000"/>
            </a:spcAft>
            <a:buNone/>
          </a:pPr>
          <a:r>
            <a:rPr lang="en-US" sz="1700" kern="1200" dirty="0"/>
            <a:t>Concede and agree with an employee</a:t>
          </a:r>
        </a:p>
      </dsp:txBody>
      <dsp:txXfrm>
        <a:off x="8764753" y="0"/>
        <a:ext cx="2085710" cy="1976119"/>
      </dsp:txXfrm>
    </dsp:sp>
    <dsp:sp modelId="{15855E19-33E2-4B62-A2B0-1A28D1C8C0B3}">
      <dsp:nvSpPr>
        <dsp:cNvPr id="0" name=""/>
        <dsp:cNvSpPr/>
      </dsp:nvSpPr>
      <dsp:spPr>
        <a:xfrm>
          <a:off x="9560593" y="2223134"/>
          <a:ext cx="494029" cy="4940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455E9-6E61-4461-ABC8-4D198167AC45}">
      <dsp:nvSpPr>
        <dsp:cNvPr id="0" name=""/>
        <dsp:cNvSpPr/>
      </dsp:nvSpPr>
      <dsp:spPr>
        <a:xfrm rot="5400000">
          <a:off x="515975" y="1986495"/>
          <a:ext cx="1526229" cy="2539611"/>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15F2C8-2124-454B-8995-ECA701072AC8}">
      <dsp:nvSpPr>
        <dsp:cNvPr id="0" name=""/>
        <dsp:cNvSpPr/>
      </dsp:nvSpPr>
      <dsp:spPr>
        <a:xfrm>
          <a:off x="261210" y="2745292"/>
          <a:ext cx="2292775" cy="2009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t>High uncertainty avoidance in Spain determine negotiations between management and employees </a:t>
          </a:r>
        </a:p>
      </dsp:txBody>
      <dsp:txXfrm>
        <a:off x="261210" y="2745292"/>
        <a:ext cx="2292775" cy="2009752"/>
      </dsp:txXfrm>
    </dsp:sp>
    <dsp:sp modelId="{D2B839B7-65E4-4E58-863C-D2FA70C47E7C}">
      <dsp:nvSpPr>
        <dsp:cNvPr id="0" name=""/>
        <dsp:cNvSpPr/>
      </dsp:nvSpPr>
      <dsp:spPr>
        <a:xfrm>
          <a:off x="2121386" y="1799526"/>
          <a:ext cx="432599" cy="432599"/>
        </a:xfrm>
        <a:prstGeom prst="triangle">
          <a:avLst>
            <a:gd name="adj" fmla="val 100000"/>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D48A06-356F-4EBB-96F8-B82D406F1B9D}">
      <dsp:nvSpPr>
        <dsp:cNvPr id="0" name=""/>
        <dsp:cNvSpPr/>
      </dsp:nvSpPr>
      <dsp:spPr>
        <a:xfrm rot="5400000">
          <a:off x="3322781" y="1291949"/>
          <a:ext cx="1526229" cy="2539611"/>
        </a:xfrm>
        <a:prstGeom prst="corner">
          <a:avLst>
            <a:gd name="adj1" fmla="val 16120"/>
            <a:gd name="adj2" fmla="val 16110"/>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9BA6D2-F330-4CAB-BAFF-37D4575E6A24}">
      <dsp:nvSpPr>
        <dsp:cNvPr id="0" name=""/>
        <dsp:cNvSpPr/>
      </dsp:nvSpPr>
      <dsp:spPr>
        <a:xfrm>
          <a:off x="3068015" y="2050746"/>
          <a:ext cx="2292775" cy="2009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t>High uncertainty avoidance in Spain helps managers formulate rules, policies, formal structures, and in-depth agreements</a:t>
          </a:r>
        </a:p>
      </dsp:txBody>
      <dsp:txXfrm>
        <a:off x="3068015" y="2050746"/>
        <a:ext cx="2292775" cy="2009752"/>
      </dsp:txXfrm>
    </dsp:sp>
    <dsp:sp modelId="{54D9A111-F601-402A-8ED7-DEB0224C4A44}">
      <dsp:nvSpPr>
        <dsp:cNvPr id="0" name=""/>
        <dsp:cNvSpPr/>
      </dsp:nvSpPr>
      <dsp:spPr>
        <a:xfrm>
          <a:off x="4928192" y="1104980"/>
          <a:ext cx="432599" cy="432599"/>
        </a:xfrm>
        <a:prstGeom prst="triangle">
          <a:avLst>
            <a:gd name="adj" fmla="val 100000"/>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1CFE2C-208D-4984-951B-774818F4CADF}">
      <dsp:nvSpPr>
        <dsp:cNvPr id="0" name=""/>
        <dsp:cNvSpPr/>
      </dsp:nvSpPr>
      <dsp:spPr>
        <a:xfrm rot="5400000">
          <a:off x="6129587" y="597402"/>
          <a:ext cx="1526229" cy="2539611"/>
        </a:xfrm>
        <a:prstGeom prst="corner">
          <a:avLst>
            <a:gd name="adj1" fmla="val 16120"/>
            <a:gd name="adj2" fmla="val 16110"/>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8D1C52-C967-48C2-8F63-C103731629E1}">
      <dsp:nvSpPr>
        <dsp:cNvPr id="0" name=""/>
        <dsp:cNvSpPr/>
      </dsp:nvSpPr>
      <dsp:spPr>
        <a:xfrm>
          <a:off x="5874821" y="1356199"/>
          <a:ext cx="2292775" cy="2009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t>However, high uncertainty avoidance causes numerous challenges associated with bureaucracy, resistance, limited flexibility, and stress when management fail to address internal conflicts</a:t>
          </a:r>
        </a:p>
      </dsp:txBody>
      <dsp:txXfrm>
        <a:off x="5874821" y="1356199"/>
        <a:ext cx="2292775" cy="2009752"/>
      </dsp:txXfrm>
    </dsp:sp>
    <dsp:sp modelId="{C4A5F179-819B-4A17-A9FF-7F0B7635F885}">
      <dsp:nvSpPr>
        <dsp:cNvPr id="0" name=""/>
        <dsp:cNvSpPr/>
      </dsp:nvSpPr>
      <dsp:spPr>
        <a:xfrm>
          <a:off x="7734998" y="410433"/>
          <a:ext cx="432599" cy="432599"/>
        </a:xfrm>
        <a:prstGeom prst="triangle">
          <a:avLst>
            <a:gd name="adj" fmla="val 100000"/>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4389C3-389B-485F-ACAB-ABF7A3C4F671}">
      <dsp:nvSpPr>
        <dsp:cNvPr id="0" name=""/>
        <dsp:cNvSpPr/>
      </dsp:nvSpPr>
      <dsp:spPr>
        <a:xfrm rot="5400000">
          <a:off x="8936392" y="-97144"/>
          <a:ext cx="1526229" cy="2539611"/>
        </a:xfrm>
        <a:prstGeom prst="corner">
          <a:avLst>
            <a:gd name="adj1" fmla="val 16120"/>
            <a:gd name="adj2" fmla="val 16110"/>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DA5306-478B-4404-9070-5DA34937F47F}">
      <dsp:nvSpPr>
        <dsp:cNvPr id="0" name=""/>
        <dsp:cNvSpPr/>
      </dsp:nvSpPr>
      <dsp:spPr>
        <a:xfrm>
          <a:off x="8681627" y="661652"/>
          <a:ext cx="2292775" cy="2009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t>International managers working with both local and foreign employees must acknowledge differences in cross-cultural dimensions</a:t>
          </a:r>
        </a:p>
      </dsp:txBody>
      <dsp:txXfrm>
        <a:off x="8681627" y="661652"/>
        <a:ext cx="2292775" cy="20097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A5AF9-7580-4FDF-8BA0-0662C7A63074}">
      <dsp:nvSpPr>
        <dsp:cNvPr id="0" name=""/>
        <dsp:cNvSpPr/>
      </dsp:nvSpPr>
      <dsp:spPr>
        <a:xfrm>
          <a:off x="0" y="2344"/>
          <a:ext cx="103523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BF354-CD55-4A7D-9DD1-5A1015B5E77C}">
      <dsp:nvSpPr>
        <dsp:cNvPr id="0" name=""/>
        <dsp:cNvSpPr/>
      </dsp:nvSpPr>
      <dsp:spPr>
        <a:xfrm>
          <a:off x="0" y="2344"/>
          <a:ext cx="10352314" cy="79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An international business that operates in Spain must follow local cultures that shape how local employees behave. </a:t>
          </a:r>
        </a:p>
      </dsp:txBody>
      <dsp:txXfrm>
        <a:off x="0" y="2344"/>
        <a:ext cx="10352314" cy="799582"/>
      </dsp:txXfrm>
    </dsp:sp>
    <dsp:sp modelId="{2824D0D5-2C0C-432C-B4DA-B8732CFE93ED}">
      <dsp:nvSpPr>
        <dsp:cNvPr id="0" name=""/>
        <dsp:cNvSpPr/>
      </dsp:nvSpPr>
      <dsp:spPr>
        <a:xfrm>
          <a:off x="0" y="801927"/>
          <a:ext cx="103523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F68252-3106-4C3F-800A-7FDF05975A8A}">
      <dsp:nvSpPr>
        <dsp:cNvPr id="0" name=""/>
        <dsp:cNvSpPr/>
      </dsp:nvSpPr>
      <dsp:spPr>
        <a:xfrm>
          <a:off x="0" y="801927"/>
          <a:ext cx="10352314" cy="79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International managers must liaison with human resources to study and understand the implications of high uncertainty avoidance</a:t>
          </a:r>
        </a:p>
      </dsp:txBody>
      <dsp:txXfrm>
        <a:off x="0" y="801927"/>
        <a:ext cx="10352314" cy="799582"/>
      </dsp:txXfrm>
    </dsp:sp>
    <dsp:sp modelId="{7DC5B657-D23C-496D-B47F-AFD8D3FED2E6}">
      <dsp:nvSpPr>
        <dsp:cNvPr id="0" name=""/>
        <dsp:cNvSpPr/>
      </dsp:nvSpPr>
      <dsp:spPr>
        <a:xfrm>
          <a:off x="0" y="1601510"/>
          <a:ext cx="103523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2CB28F-7B03-43F1-A6FA-ED0C6AE1EFE4}">
      <dsp:nvSpPr>
        <dsp:cNvPr id="0" name=""/>
        <dsp:cNvSpPr/>
      </dsp:nvSpPr>
      <dsp:spPr>
        <a:xfrm>
          <a:off x="0" y="1601510"/>
          <a:ext cx="10352314" cy="79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Managers should consider creation of clear structures and in-depth planning documentations</a:t>
          </a:r>
        </a:p>
      </dsp:txBody>
      <dsp:txXfrm>
        <a:off x="0" y="1601510"/>
        <a:ext cx="10352314" cy="799582"/>
      </dsp:txXfrm>
    </dsp:sp>
    <dsp:sp modelId="{1A6A65B1-C79A-438B-8F9E-98AB2FC795DB}">
      <dsp:nvSpPr>
        <dsp:cNvPr id="0" name=""/>
        <dsp:cNvSpPr/>
      </dsp:nvSpPr>
      <dsp:spPr>
        <a:xfrm>
          <a:off x="0" y="2401093"/>
          <a:ext cx="103523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94B173-0A13-48BB-806E-8386CE7FAC11}">
      <dsp:nvSpPr>
        <dsp:cNvPr id="0" name=""/>
        <dsp:cNvSpPr/>
      </dsp:nvSpPr>
      <dsp:spPr>
        <a:xfrm>
          <a:off x="0" y="2401093"/>
          <a:ext cx="10352314" cy="79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Managers should also consider creation of strong trust through manager-employee rapport before engaging in payment negotiations</a:t>
          </a:r>
        </a:p>
      </dsp:txBody>
      <dsp:txXfrm>
        <a:off x="0" y="2401093"/>
        <a:ext cx="10352314" cy="799582"/>
      </dsp:txXfrm>
    </dsp:sp>
    <dsp:sp modelId="{B09DE7E0-C104-48DD-9963-CF3DBD764704}">
      <dsp:nvSpPr>
        <dsp:cNvPr id="0" name=""/>
        <dsp:cNvSpPr/>
      </dsp:nvSpPr>
      <dsp:spPr>
        <a:xfrm>
          <a:off x="0" y="3200676"/>
          <a:ext cx="103523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76F303-CAF9-4E02-8026-857C7A59881B}">
      <dsp:nvSpPr>
        <dsp:cNvPr id="0" name=""/>
        <dsp:cNvSpPr/>
      </dsp:nvSpPr>
      <dsp:spPr>
        <a:xfrm>
          <a:off x="0" y="3200676"/>
          <a:ext cx="10352314" cy="79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High context culture depend highly on in-direct communication as well as ensuring any relationship remain long-term</a:t>
          </a:r>
        </a:p>
      </dsp:txBody>
      <dsp:txXfrm>
        <a:off x="0" y="3200676"/>
        <a:ext cx="10352314" cy="799582"/>
      </dsp:txXfrm>
    </dsp:sp>
    <dsp:sp modelId="{736462AB-23D3-40B1-8795-6F75D7D5592D}">
      <dsp:nvSpPr>
        <dsp:cNvPr id="0" name=""/>
        <dsp:cNvSpPr/>
      </dsp:nvSpPr>
      <dsp:spPr>
        <a:xfrm>
          <a:off x="0" y="4000259"/>
          <a:ext cx="103523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0E3EA-5DD2-4657-93E9-A4840CE4DFD9}">
      <dsp:nvSpPr>
        <dsp:cNvPr id="0" name=""/>
        <dsp:cNvSpPr/>
      </dsp:nvSpPr>
      <dsp:spPr>
        <a:xfrm>
          <a:off x="0" y="4000259"/>
          <a:ext cx="10352314" cy="799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US" sz="2200" kern="1200" dirty="0"/>
            <a:t>(Holliday, 2021)</a:t>
          </a:r>
        </a:p>
      </dsp:txBody>
      <dsp:txXfrm>
        <a:off x="0" y="4000259"/>
        <a:ext cx="10352314" cy="79958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E5760C-AA98-4CC2-846D-3053886C7E22}" type="datetimeFigureOut">
              <a:rPr lang="en-US" smtClean="0"/>
              <a:t>10/12/2025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770C2-8150-41BE-AB55-A3B80DACA20E}" type="slidenum">
              <a:rPr lang="en-US" smtClean="0"/>
              <a:t>‹#›</a:t>
            </a:fld>
            <a:endParaRPr lang="en-US" dirty="0"/>
          </a:p>
        </p:txBody>
      </p:sp>
    </p:spTree>
    <p:extLst>
      <p:ext uri="{BB962C8B-B14F-4D97-AF65-F5344CB8AC3E}">
        <p14:creationId xmlns:p14="http://schemas.microsoft.com/office/powerpoint/2010/main" val="2060869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Hello everyone. My name is George Alin </a:t>
            </a:r>
          </a:p>
          <a:p>
            <a:pPr marL="171450" indent="-171450">
              <a:buFont typeface="Wingdings" panose="05000000000000000000" pitchFamily="2" charset="2"/>
              <a:buChar char="q"/>
            </a:pPr>
            <a:r>
              <a:rPr lang="en-US" dirty="0"/>
              <a:t>Welcome to this presentation. After analysing Spanish culture, I narrowed down on a topic about workplace negotiations among Spanish businesses. </a:t>
            </a:r>
          </a:p>
          <a:p>
            <a:pPr marL="171450" indent="-171450">
              <a:buFont typeface="Wingdings" panose="05000000000000000000" pitchFamily="2" charset="2"/>
              <a:buChar char="q"/>
            </a:pPr>
            <a:r>
              <a:rPr lang="en-US" dirty="0"/>
              <a:t>Workplace negotiations brings out the concept of resolving differences where employees lack an option to find resolution. </a:t>
            </a:r>
          </a:p>
          <a:p>
            <a:pPr marL="171450" indent="-171450">
              <a:buFont typeface="Wingdings" panose="05000000000000000000" pitchFamily="2" charset="2"/>
              <a:buChar char="q"/>
            </a:pPr>
            <a:r>
              <a:rPr lang="en-US" dirty="0"/>
              <a:t>In most cases, employees, managers, or leaders fail to agree.</a:t>
            </a:r>
            <a:r>
              <a:rPr lang="en-US" baseline="0" dirty="0"/>
              <a:t> </a:t>
            </a:r>
            <a:r>
              <a:rPr lang="en-US" dirty="0"/>
              <a:t>Hence, negotiators help resolve challenges associated with conflict on payment</a:t>
            </a:r>
          </a:p>
          <a:p>
            <a:endParaRPr lang="en-US" dirty="0"/>
          </a:p>
        </p:txBody>
      </p:sp>
      <p:sp>
        <p:nvSpPr>
          <p:cNvPr id="4" name="Slide Number Placeholder 3"/>
          <p:cNvSpPr>
            <a:spLocks noGrp="1"/>
          </p:cNvSpPr>
          <p:nvPr>
            <p:ph type="sldNum" sz="quarter" idx="5"/>
          </p:nvPr>
        </p:nvSpPr>
        <p:spPr/>
        <p:txBody>
          <a:bodyPr/>
          <a:lstStyle/>
          <a:p>
            <a:fld id="{4C3770C2-8150-41BE-AB55-A3B80DACA20E}" type="slidenum">
              <a:rPr lang="en-US" smtClean="0"/>
              <a:t>2</a:t>
            </a:fld>
            <a:endParaRPr lang="en-US" dirty="0"/>
          </a:p>
        </p:txBody>
      </p:sp>
    </p:spTree>
    <p:extLst>
      <p:ext uri="{BB962C8B-B14F-4D97-AF65-F5344CB8AC3E}">
        <p14:creationId xmlns:p14="http://schemas.microsoft.com/office/powerpoint/2010/main" val="3569197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ourier New" panose="02070309020205020404" pitchFamily="49" charset="0"/>
              <a:buChar char="o"/>
            </a:pPr>
            <a:r>
              <a:rPr lang="en-US" dirty="0"/>
              <a:t>In this presentation, I will be talking about the concept of negotiation in workplace.</a:t>
            </a:r>
          </a:p>
          <a:p>
            <a:pPr marL="171450" indent="-171450">
              <a:buFont typeface="Courier New" panose="02070309020205020404" pitchFamily="49" charset="0"/>
              <a:buChar char="o"/>
            </a:pPr>
            <a:r>
              <a:rPr lang="en-US" dirty="0"/>
              <a:t>I will use Hofstede theory of cross-cultural communication to understand the high-ranking score in Spain</a:t>
            </a:r>
          </a:p>
          <a:p>
            <a:pPr marL="171450" indent="-171450">
              <a:buFont typeface="Courier New" panose="02070309020205020404" pitchFamily="49" charset="0"/>
              <a:buChar char="o"/>
            </a:pPr>
            <a:r>
              <a:rPr lang="en-US" dirty="0"/>
              <a:t>More</a:t>
            </a:r>
            <a:r>
              <a:rPr lang="en-US" baseline="0" dirty="0"/>
              <a:t> so</a:t>
            </a:r>
            <a:r>
              <a:rPr lang="en-US" dirty="0"/>
              <a:t>, I will also focus on challenges and opportunities for employees that seek negotiation with managers and leaders</a:t>
            </a:r>
          </a:p>
          <a:p>
            <a:pPr marL="171450" indent="-171450">
              <a:buFont typeface="Courier New" panose="02070309020205020404" pitchFamily="49" charset="0"/>
              <a:buChar char="o"/>
            </a:pPr>
            <a:r>
              <a:rPr lang="en-US" dirty="0"/>
              <a:t>The findings from challenges and opportunities will help me provide three recommendations to managers working in international businesses where cultures are different. </a:t>
            </a:r>
          </a:p>
        </p:txBody>
      </p:sp>
      <p:sp>
        <p:nvSpPr>
          <p:cNvPr id="4" name="Slide Number Placeholder 3"/>
          <p:cNvSpPr>
            <a:spLocks noGrp="1"/>
          </p:cNvSpPr>
          <p:nvPr>
            <p:ph type="sldNum" sz="quarter" idx="5"/>
          </p:nvPr>
        </p:nvSpPr>
        <p:spPr/>
        <p:txBody>
          <a:bodyPr/>
          <a:lstStyle/>
          <a:p>
            <a:fld id="{4C3770C2-8150-41BE-AB55-A3B80DACA20E}" type="slidenum">
              <a:rPr lang="en-US" smtClean="0"/>
              <a:t>3</a:t>
            </a:fld>
            <a:endParaRPr lang="en-US" dirty="0"/>
          </a:p>
        </p:txBody>
      </p:sp>
    </p:spTree>
    <p:extLst>
      <p:ext uri="{BB962C8B-B14F-4D97-AF65-F5344CB8AC3E}">
        <p14:creationId xmlns:p14="http://schemas.microsoft.com/office/powerpoint/2010/main" val="3086854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US" dirty="0"/>
              <a:t>Hofstede theory of cross-cultural dimensions outlines six important elements that define and characterizes different cultures (</a:t>
            </a:r>
            <a:r>
              <a:rPr lang="en-US" sz="1200" dirty="0">
                <a:latin typeface="Times New Roman" panose="02020603050405020304" pitchFamily="18" charset="0"/>
                <a:cs typeface="Times New Roman" panose="02020603050405020304" pitchFamily="18" charset="0"/>
              </a:rPr>
              <a:t>Su, 2022)</a:t>
            </a:r>
            <a:r>
              <a:rPr lang="en-US" dirty="0"/>
              <a:t>. </a:t>
            </a:r>
          </a:p>
          <a:p>
            <a:pPr marL="171450" indent="-171450">
              <a:buFont typeface="Wingdings" panose="05000000000000000000" pitchFamily="2" charset="2"/>
              <a:buChar char="v"/>
            </a:pPr>
            <a:r>
              <a:rPr lang="en-US" dirty="0"/>
              <a:t>The power distance shows degree of hierarchy in societies and companies. Companies with higher scores reveals higher gap between those in leadership and lower positions.</a:t>
            </a:r>
          </a:p>
          <a:p>
            <a:pPr marL="171450" indent="-171450">
              <a:buFont typeface="Wingdings" panose="05000000000000000000" pitchFamily="2" charset="2"/>
              <a:buChar char="v"/>
            </a:pPr>
            <a:r>
              <a:rPr lang="en-US" dirty="0"/>
              <a:t>While individual societies reveal a majority of people value themselves than collective contribution. </a:t>
            </a:r>
          </a:p>
          <a:p>
            <a:pPr marL="171450" indent="-171450">
              <a:buFont typeface="Wingdings" panose="05000000000000000000" pitchFamily="2" charset="2"/>
              <a:buChar char="v"/>
            </a:pPr>
            <a:r>
              <a:rPr lang="en-US" dirty="0"/>
              <a:t>Societies with high index on uncertainty avoidance understand that they have not control over the future. Instead, they emphasize on plans and mechanisms that can avoid them from risking their lives.</a:t>
            </a:r>
          </a:p>
          <a:p>
            <a:pPr marL="171450" indent="-171450">
              <a:buFont typeface="Wingdings" panose="05000000000000000000" pitchFamily="2" charset="2"/>
              <a:buChar char="v"/>
            </a:pPr>
            <a:r>
              <a:rPr lang="en-US" dirty="0"/>
              <a:t>Members of these societies feel threatened and unknown situations make them put in place mechanisms to avoid future risks the </a:t>
            </a:r>
          </a:p>
        </p:txBody>
      </p:sp>
      <p:sp>
        <p:nvSpPr>
          <p:cNvPr id="4" name="Slide Number Placeholder 3"/>
          <p:cNvSpPr>
            <a:spLocks noGrp="1"/>
          </p:cNvSpPr>
          <p:nvPr>
            <p:ph type="sldNum" sz="quarter" idx="5"/>
          </p:nvPr>
        </p:nvSpPr>
        <p:spPr/>
        <p:txBody>
          <a:bodyPr/>
          <a:lstStyle/>
          <a:p>
            <a:fld id="{4C3770C2-8150-41BE-AB55-A3B80DACA20E}" type="slidenum">
              <a:rPr lang="en-US" smtClean="0"/>
              <a:t>4</a:t>
            </a:fld>
            <a:endParaRPr lang="en-US" dirty="0"/>
          </a:p>
        </p:txBody>
      </p:sp>
    </p:spTree>
    <p:extLst>
      <p:ext uri="{BB962C8B-B14F-4D97-AF65-F5344CB8AC3E}">
        <p14:creationId xmlns:p14="http://schemas.microsoft.com/office/powerpoint/2010/main" val="2010556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Spain scores the highest index on uncertainty avoidance and individualism than the rest of elements on Hofstede cross-cultural elements.</a:t>
            </a:r>
          </a:p>
          <a:p>
            <a:pPr marL="171450" indent="-171450">
              <a:buFont typeface="Wingdings" panose="05000000000000000000" pitchFamily="2" charset="2"/>
              <a:buChar char="§"/>
            </a:pPr>
            <a:r>
              <a:rPr lang="en-US" dirty="0"/>
              <a:t>What this tells us is that a majority of Spaniards understand that they cannot control their future. They rely on institutions, structures, and plans to avoid future risks. </a:t>
            </a:r>
          </a:p>
          <a:p>
            <a:pPr marL="171450" indent="-171450">
              <a:buFont typeface="Wingdings" panose="05000000000000000000" pitchFamily="2" charset="2"/>
              <a:buChar char="§"/>
            </a:pPr>
            <a:r>
              <a:rPr lang="en-US" dirty="0"/>
              <a:t>For example, at the workplace, this involves relying on rules, standards of operations, policies, and detailed documentations. </a:t>
            </a:r>
          </a:p>
        </p:txBody>
      </p:sp>
      <p:sp>
        <p:nvSpPr>
          <p:cNvPr id="4" name="Slide Number Placeholder 3"/>
          <p:cNvSpPr>
            <a:spLocks noGrp="1"/>
          </p:cNvSpPr>
          <p:nvPr>
            <p:ph type="sldNum" sz="quarter" idx="5"/>
          </p:nvPr>
        </p:nvSpPr>
        <p:spPr/>
        <p:txBody>
          <a:bodyPr/>
          <a:lstStyle/>
          <a:p>
            <a:fld id="{4C3770C2-8150-41BE-AB55-A3B80DACA20E}" type="slidenum">
              <a:rPr lang="en-US" smtClean="0"/>
              <a:t>5</a:t>
            </a:fld>
            <a:endParaRPr lang="en-US" dirty="0"/>
          </a:p>
        </p:txBody>
      </p:sp>
    </p:spTree>
    <p:extLst>
      <p:ext uri="{BB962C8B-B14F-4D97-AF65-F5344CB8AC3E}">
        <p14:creationId xmlns:p14="http://schemas.microsoft.com/office/powerpoint/2010/main" val="2681791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Workers in Spain serves an important example to explain the aspect of negotiation. Because we have also looked at the dimensions of cultural framework, we now understand the </a:t>
            </a:r>
          </a:p>
          <a:p>
            <a:pPr marL="171450" indent="-171450">
              <a:buFont typeface="Arial" panose="020B0604020202020204" pitchFamily="34" charset="0"/>
              <a:buChar char="•"/>
            </a:pPr>
            <a:r>
              <a:rPr lang="en-US" dirty="0"/>
              <a:t>Spain ranks high on uncertainty avoidance.</a:t>
            </a:r>
          </a:p>
          <a:p>
            <a:pPr marL="171450" indent="-171450">
              <a:buFont typeface="Arial" panose="020B0604020202020204" pitchFamily="34" charset="0"/>
              <a:buChar char="•"/>
            </a:pPr>
            <a:r>
              <a:rPr lang="en-US" dirty="0"/>
              <a:t>This means by nature, employee prefer taking initiatives to help avoid future risks. When negotiating for better salary increase, employees leverage on structured and formal processes</a:t>
            </a:r>
          </a:p>
          <a:p>
            <a:pPr marL="171450" indent="-171450">
              <a:buFont typeface="Arial" panose="020B0604020202020204" pitchFamily="34" charset="0"/>
              <a:buChar char="•"/>
            </a:pPr>
            <a:r>
              <a:rPr lang="en-US" dirty="0"/>
              <a:t>Employers also consider any negotiation process must depend on bargaining agreements, top-bottom flow of information, and structure approach.  The mister for labour in Spain- </a:t>
            </a:r>
            <a:r>
              <a:rPr lang="mi-NZ" sz="1200" b="0" i="0" kern="1200" dirty="0">
                <a:solidFill>
                  <a:schemeClr val="tx1"/>
                </a:solidFill>
                <a:effectLst/>
                <a:latin typeface="+mn-lt"/>
                <a:ea typeface="+mn-ea"/>
                <a:cs typeface="+mn-cs"/>
              </a:rPr>
              <a:t>Yolanda Díaz Pérez</a:t>
            </a:r>
            <a:r>
              <a:rPr lang="en-US" dirty="0"/>
              <a:t> used this approach to work with labour union leaders. </a:t>
            </a:r>
          </a:p>
        </p:txBody>
      </p:sp>
      <p:sp>
        <p:nvSpPr>
          <p:cNvPr id="4" name="Slide Number Placeholder 3"/>
          <p:cNvSpPr>
            <a:spLocks noGrp="1"/>
          </p:cNvSpPr>
          <p:nvPr>
            <p:ph type="sldNum" sz="quarter" idx="5"/>
          </p:nvPr>
        </p:nvSpPr>
        <p:spPr/>
        <p:txBody>
          <a:bodyPr/>
          <a:lstStyle/>
          <a:p>
            <a:fld id="{4C3770C2-8150-41BE-AB55-A3B80DACA20E}" type="slidenum">
              <a:rPr lang="en-US" smtClean="0"/>
              <a:t>6</a:t>
            </a:fld>
            <a:endParaRPr lang="en-US" dirty="0"/>
          </a:p>
        </p:txBody>
      </p:sp>
    </p:spTree>
    <p:extLst>
      <p:ext uri="{BB962C8B-B14F-4D97-AF65-F5344CB8AC3E}">
        <p14:creationId xmlns:p14="http://schemas.microsoft.com/office/powerpoint/2010/main" val="2531439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dirty="0"/>
              <a:t>High scores on uncertainty avoidance in Spain cause numerous challenges for employees when negotiating for a pay rise </a:t>
            </a:r>
          </a:p>
          <a:p>
            <a:pPr marL="171450" indent="-171450">
              <a:buFont typeface="Wingdings" panose="05000000000000000000" pitchFamily="2" charset="2"/>
              <a:buChar char="q"/>
            </a:pPr>
            <a:r>
              <a:rPr lang="en-US" dirty="0"/>
              <a:t>Management demand that workers go through rules and laws. They resist creating a flexile workplace favourable to employees</a:t>
            </a:r>
          </a:p>
          <a:p>
            <a:pPr marL="171450" indent="-171450">
              <a:buFont typeface="Wingdings" panose="05000000000000000000" pitchFamily="2" charset="2"/>
              <a:buChar char="q"/>
            </a:pPr>
            <a:r>
              <a:rPr lang="en-US" dirty="0"/>
              <a:t>Whenever they want to negotiate, they must go through a long bureaucratic process.</a:t>
            </a:r>
          </a:p>
          <a:p>
            <a:pPr marL="171450" indent="-171450">
              <a:buFont typeface="Wingdings" panose="05000000000000000000" pitchFamily="2" charset="2"/>
              <a:buChar char="q"/>
            </a:pPr>
            <a:r>
              <a:rPr lang="en-US" dirty="0"/>
              <a:t>Consequently, this also causes them to feel stressed up and anxiety. </a:t>
            </a:r>
          </a:p>
          <a:p>
            <a:pPr marL="171450" indent="-171450">
              <a:buFont typeface="Wingdings" panose="05000000000000000000" pitchFamily="2" charset="2"/>
              <a:buChar char="q"/>
            </a:pPr>
            <a:r>
              <a:rPr lang="en-US" dirty="0"/>
              <a:t>Moreover, arbitrators also experience challenges when they negotiate for pay rise that seek to benefit international staff than local employees. </a:t>
            </a:r>
          </a:p>
        </p:txBody>
      </p:sp>
      <p:sp>
        <p:nvSpPr>
          <p:cNvPr id="4" name="Slide Number Placeholder 3"/>
          <p:cNvSpPr>
            <a:spLocks noGrp="1"/>
          </p:cNvSpPr>
          <p:nvPr>
            <p:ph type="sldNum" sz="quarter" idx="5"/>
          </p:nvPr>
        </p:nvSpPr>
        <p:spPr/>
        <p:txBody>
          <a:bodyPr/>
          <a:lstStyle/>
          <a:p>
            <a:fld id="{4C3770C2-8150-41BE-AB55-A3B80DACA20E}" type="slidenum">
              <a:rPr lang="en-US" smtClean="0"/>
              <a:t>7</a:t>
            </a:fld>
            <a:endParaRPr lang="en-US" dirty="0"/>
          </a:p>
        </p:txBody>
      </p:sp>
    </p:spTree>
    <p:extLst>
      <p:ext uri="{BB962C8B-B14F-4D97-AF65-F5344CB8AC3E}">
        <p14:creationId xmlns:p14="http://schemas.microsoft.com/office/powerpoint/2010/main" val="22910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US" dirty="0"/>
              <a:t>Besides, high uncertainty culture in Spain creates numerous opportunities for employees who negotiate for their high salary increase. </a:t>
            </a:r>
          </a:p>
          <a:p>
            <a:endParaRPr lang="en-US" dirty="0"/>
          </a:p>
        </p:txBody>
      </p:sp>
      <p:sp>
        <p:nvSpPr>
          <p:cNvPr id="4" name="Slide Number Placeholder 3"/>
          <p:cNvSpPr>
            <a:spLocks noGrp="1"/>
          </p:cNvSpPr>
          <p:nvPr>
            <p:ph type="sldNum" sz="quarter" idx="5"/>
          </p:nvPr>
        </p:nvSpPr>
        <p:spPr/>
        <p:txBody>
          <a:bodyPr/>
          <a:lstStyle/>
          <a:p>
            <a:fld id="{4C3770C2-8150-41BE-AB55-A3B80DACA20E}" type="slidenum">
              <a:rPr lang="en-US" smtClean="0"/>
              <a:t>8</a:t>
            </a:fld>
            <a:endParaRPr lang="en-US" dirty="0"/>
          </a:p>
        </p:txBody>
      </p:sp>
    </p:spTree>
    <p:extLst>
      <p:ext uri="{BB962C8B-B14F-4D97-AF65-F5344CB8AC3E}">
        <p14:creationId xmlns:p14="http://schemas.microsoft.com/office/powerpoint/2010/main" val="442713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dirty="0"/>
              <a:t>International managers need to follow a structured way of negotiation. For example, they must first prepare.</a:t>
            </a:r>
          </a:p>
          <a:p>
            <a:pPr marL="171450" indent="-171450">
              <a:buFont typeface="Wingdings" panose="05000000000000000000" pitchFamily="2" charset="2"/>
              <a:buChar char="q"/>
            </a:pPr>
            <a:r>
              <a:rPr lang="en-US" dirty="0"/>
              <a:t>They need to develop the profiles of their counterparts, find out what they demand from the company, who is their leader, and the composition. (Holliday, 2021; </a:t>
            </a:r>
            <a:r>
              <a:rPr lang="en-GB" i="1" dirty="0"/>
              <a:t>Deresky, 2017</a:t>
            </a:r>
            <a:endParaRPr lang="en-US" i="0" dirty="0"/>
          </a:p>
          <a:p>
            <a:pPr marL="171450" indent="-171450">
              <a:buFont typeface="Wingdings" panose="05000000000000000000" pitchFamily="2" charset="2"/>
              <a:buChar char="q"/>
            </a:pPr>
            <a:r>
              <a:rPr lang="en-US" dirty="0"/>
              <a:t>Such a step helps build a strong rapport by knowing the contacts, not sounding in a task manager, leverage on intermediaries, and so on</a:t>
            </a:r>
          </a:p>
          <a:p>
            <a:pPr marL="171450" indent="-171450">
              <a:buFont typeface="Wingdings" panose="05000000000000000000" pitchFamily="2" charset="2"/>
              <a:buChar char="q"/>
            </a:pPr>
            <a:r>
              <a:rPr lang="en-US" dirty="0"/>
              <a:t>Through this, such a manager should then exchange information relating to tasks. Moreover, such managers need to understand how to persuade, concede, and agree. </a:t>
            </a:r>
          </a:p>
        </p:txBody>
      </p:sp>
      <p:sp>
        <p:nvSpPr>
          <p:cNvPr id="4" name="Slide Number Placeholder 3"/>
          <p:cNvSpPr>
            <a:spLocks noGrp="1"/>
          </p:cNvSpPr>
          <p:nvPr>
            <p:ph type="sldNum" sz="quarter" idx="5"/>
          </p:nvPr>
        </p:nvSpPr>
        <p:spPr/>
        <p:txBody>
          <a:bodyPr/>
          <a:lstStyle/>
          <a:p>
            <a:fld id="{4C3770C2-8150-41BE-AB55-A3B80DACA20E}" type="slidenum">
              <a:rPr lang="en-US" smtClean="0"/>
              <a:t>9</a:t>
            </a:fld>
            <a:endParaRPr lang="en-US" dirty="0"/>
          </a:p>
        </p:txBody>
      </p:sp>
    </p:spTree>
    <p:extLst>
      <p:ext uri="{BB962C8B-B14F-4D97-AF65-F5344CB8AC3E}">
        <p14:creationId xmlns:p14="http://schemas.microsoft.com/office/powerpoint/2010/main" val="411140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v"/>
            </a:pPr>
            <a:r>
              <a:rPr lang="en-US" dirty="0"/>
              <a:t>Key findings shows that high uncertainty avoidance in Spain causes both opportunities and challenges for employees that seek to negotiate for higher salary rise. </a:t>
            </a:r>
          </a:p>
          <a:p>
            <a:pPr marL="171450" indent="-171450">
              <a:buFont typeface="Wingdings" panose="05000000000000000000" pitchFamily="2" charset="2"/>
              <a:buChar char="v"/>
            </a:pPr>
            <a:r>
              <a:rPr lang="en-US" dirty="0"/>
              <a:t>Employers cannot control similar cases happening in future. They emphasise that any negotiation should involve formal structures. For example, any negotiation involves writing of documentations, detailed proposal, and agreements that involve arbitrators. </a:t>
            </a:r>
          </a:p>
          <a:p>
            <a:pPr marL="171450" indent="-171450">
              <a:buFont typeface="Wingdings" panose="05000000000000000000" pitchFamily="2" charset="2"/>
              <a:buChar char="v"/>
            </a:pPr>
            <a:r>
              <a:rPr lang="en-US" dirty="0"/>
              <a:t>However, the findings also shows that cross-culture causes numerous challenges among companies in Spain.</a:t>
            </a:r>
          </a:p>
          <a:p>
            <a:pPr marL="171450" indent="-171450">
              <a:buFont typeface="Wingdings" panose="05000000000000000000" pitchFamily="2" charset="2"/>
              <a:buChar char="v"/>
            </a:pPr>
            <a:r>
              <a:rPr lang="en-US" dirty="0"/>
              <a:t>Specifically, employees resist such workplaces because of numerous bureaucracies that take long before managers can resolve their conflict. </a:t>
            </a:r>
          </a:p>
        </p:txBody>
      </p:sp>
      <p:sp>
        <p:nvSpPr>
          <p:cNvPr id="4" name="Slide Number Placeholder 3"/>
          <p:cNvSpPr>
            <a:spLocks noGrp="1"/>
          </p:cNvSpPr>
          <p:nvPr>
            <p:ph type="sldNum" sz="quarter" idx="5"/>
          </p:nvPr>
        </p:nvSpPr>
        <p:spPr/>
        <p:txBody>
          <a:bodyPr/>
          <a:lstStyle/>
          <a:p>
            <a:fld id="{4C3770C2-8150-41BE-AB55-A3B80DACA20E}" type="slidenum">
              <a:rPr lang="en-US" smtClean="0"/>
              <a:t>10</a:t>
            </a:fld>
            <a:endParaRPr lang="en-US" dirty="0"/>
          </a:p>
        </p:txBody>
      </p:sp>
    </p:spTree>
    <p:extLst>
      <p:ext uri="{BB962C8B-B14F-4D97-AF65-F5344CB8AC3E}">
        <p14:creationId xmlns:p14="http://schemas.microsoft.com/office/powerpoint/2010/main" val="4006384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ü"/>
            </a:pPr>
            <a:r>
              <a:rPr lang="en-US" dirty="0"/>
              <a:t>While local businesses in Spain understand implications of cross-cultural elements on negotiations, any international manager who seek to operate in the country must first understand differences in cross-cultures. </a:t>
            </a:r>
          </a:p>
          <a:p>
            <a:pPr marL="171450" indent="-171450">
              <a:buFont typeface="Wingdings" panose="05000000000000000000" pitchFamily="2" charset="2"/>
              <a:buChar char="ü"/>
            </a:pPr>
            <a:r>
              <a:rPr lang="en-US" dirty="0"/>
              <a:t>International businesses must place more emphasis on local cultures emphasizing on uncertainty avoidance. For example, international managers must liaison with human resources to study and understand the implications of high uncertainty avoidance. Moreover, managers should consider creation of clear structures and in-depth planning documentations.</a:t>
            </a:r>
          </a:p>
          <a:p>
            <a:pPr marL="171450" indent="-171450">
              <a:buFont typeface="Wingdings" panose="05000000000000000000" pitchFamily="2" charset="2"/>
              <a:buChar char="ü"/>
            </a:pPr>
            <a:r>
              <a:rPr lang="en-US" dirty="0"/>
              <a:t>Besides, other areas of emphasis includes building a strong trust through manager-employee rapport before engaging in payment negotiations. A majority of local employees in Spain depend highly on in-direct communication as well as ensuring any relationship remain long-term. </a:t>
            </a:r>
          </a:p>
          <a:p>
            <a:endParaRPr lang="en-US" dirty="0"/>
          </a:p>
        </p:txBody>
      </p:sp>
      <p:sp>
        <p:nvSpPr>
          <p:cNvPr id="4" name="Slide Number Placeholder 3"/>
          <p:cNvSpPr>
            <a:spLocks noGrp="1"/>
          </p:cNvSpPr>
          <p:nvPr>
            <p:ph type="sldNum" sz="quarter" idx="5"/>
          </p:nvPr>
        </p:nvSpPr>
        <p:spPr/>
        <p:txBody>
          <a:bodyPr/>
          <a:lstStyle/>
          <a:p>
            <a:fld id="{4C3770C2-8150-41BE-AB55-A3B80DACA20E}" type="slidenum">
              <a:rPr lang="en-US" smtClean="0"/>
              <a:t>11</a:t>
            </a:fld>
            <a:endParaRPr lang="en-US" dirty="0"/>
          </a:p>
        </p:txBody>
      </p:sp>
    </p:spTree>
    <p:extLst>
      <p:ext uri="{BB962C8B-B14F-4D97-AF65-F5344CB8AC3E}">
        <p14:creationId xmlns:p14="http://schemas.microsoft.com/office/powerpoint/2010/main" val="2688786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 glad to</a:t>
            </a:r>
            <a:r>
              <a:rPr lang="en-US" b="1" baseline="0" dirty="0"/>
              <a:t> answer any questions and clarifications </a:t>
            </a:r>
          </a:p>
          <a:p>
            <a:r>
              <a:rPr lang="en-US" b="1" baseline="0" dirty="0"/>
              <a:t>Thank you!</a:t>
            </a:r>
            <a:endParaRPr lang="en-US" b="1" dirty="0"/>
          </a:p>
        </p:txBody>
      </p:sp>
      <p:sp>
        <p:nvSpPr>
          <p:cNvPr id="4" name="Slide Number Placeholder 3"/>
          <p:cNvSpPr>
            <a:spLocks noGrp="1"/>
          </p:cNvSpPr>
          <p:nvPr>
            <p:ph type="sldNum" sz="quarter" idx="10"/>
          </p:nvPr>
        </p:nvSpPr>
        <p:spPr/>
        <p:txBody>
          <a:bodyPr/>
          <a:lstStyle/>
          <a:p>
            <a:fld id="{4C3770C2-8150-41BE-AB55-A3B80DACA20E}" type="slidenum">
              <a:rPr lang="en-US" smtClean="0"/>
              <a:t>13</a:t>
            </a:fld>
            <a:endParaRPr lang="en-US" dirty="0"/>
          </a:p>
        </p:txBody>
      </p:sp>
    </p:spTree>
    <p:extLst>
      <p:ext uri="{BB962C8B-B14F-4D97-AF65-F5344CB8AC3E}">
        <p14:creationId xmlns:p14="http://schemas.microsoft.com/office/powerpoint/2010/main" val="3620832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AFB64-AD6C-CF0D-D25C-CAAB59DBCC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839E20F-6FDF-F710-F8B1-DB59F9A6F2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2472502-AEE1-3CE8-A1AF-E24D030E703E}"/>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5" name="Footer Placeholder 4">
            <a:extLst>
              <a:ext uri="{FF2B5EF4-FFF2-40B4-BE49-F238E27FC236}">
                <a16:creationId xmlns:a16="http://schemas.microsoft.com/office/drawing/2014/main" id="{75554DF3-74DD-6E65-0D37-7B7386546F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8F91CC-8C7E-3122-6FBD-181850930921}"/>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2460807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1F4FA-38D6-20BE-9F16-31B89943F84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B50EDF-2C76-5735-5288-29EA2359CA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44BE24-E57F-A318-1E64-3D8ABA032939}"/>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5" name="Footer Placeholder 4">
            <a:extLst>
              <a:ext uri="{FF2B5EF4-FFF2-40B4-BE49-F238E27FC236}">
                <a16:creationId xmlns:a16="http://schemas.microsoft.com/office/drawing/2014/main" id="{9EA6F871-A321-53F5-E233-C4AB0A9E45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47A0F1B-8238-63B9-0DCD-2795E1E0463F}"/>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3358616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1ECB6-DE8B-5A62-EC61-125521173D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9041873-3CDC-4A6B-F558-9A6998609F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8724DF-2280-42DE-D48D-70CC05ED49A9}"/>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5" name="Footer Placeholder 4">
            <a:extLst>
              <a:ext uri="{FF2B5EF4-FFF2-40B4-BE49-F238E27FC236}">
                <a16:creationId xmlns:a16="http://schemas.microsoft.com/office/drawing/2014/main" id="{2E77EA23-D45D-FD07-22C7-2FE55BE7D5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B5D3249-53D7-0285-81E5-4887AD1016EF}"/>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29774471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C3128-AAA0-7CBB-50B3-08C722E57E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A63A04A-24EC-E6B6-1897-03CB1A2186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ADBD09-11A7-5589-D85D-D25973CE7F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B5444D5-7510-C912-A091-5BF4D8F016E2}"/>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6" name="Footer Placeholder 5">
            <a:extLst>
              <a:ext uri="{FF2B5EF4-FFF2-40B4-BE49-F238E27FC236}">
                <a16:creationId xmlns:a16="http://schemas.microsoft.com/office/drawing/2014/main" id="{7A2B3986-B08A-D3E7-DD4B-524AF3A08D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F0B062-FE2A-E48E-4BF7-482EEE9E23CB}"/>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404058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34A77-5BD7-70FA-FA0D-8525EC029B8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BB7FC11-8E29-F71E-8363-9156E9BFEF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E0BC6B-86FB-B3F8-4E48-2F8E74BD03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8A10B59-E09C-4475-4302-F0EB30A3BF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05D648-5450-E682-8CFC-58BF844129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43CFDF-6F11-B05C-32F2-D804D019E65B}"/>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8" name="Footer Placeholder 7">
            <a:extLst>
              <a:ext uri="{FF2B5EF4-FFF2-40B4-BE49-F238E27FC236}">
                <a16:creationId xmlns:a16="http://schemas.microsoft.com/office/drawing/2014/main" id="{E56D3DED-BB48-0704-CFF3-D1627AAD618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E45C71A-2DFD-78E2-A88A-A396527424AC}"/>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845020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01A6C-32A7-186C-F513-0AE8301D29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04AA524-CE9B-6E95-BB55-E7BB67C84F64}"/>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4" name="Footer Placeholder 3">
            <a:extLst>
              <a:ext uri="{FF2B5EF4-FFF2-40B4-BE49-F238E27FC236}">
                <a16:creationId xmlns:a16="http://schemas.microsoft.com/office/drawing/2014/main" id="{993D68F3-9A2C-99E4-B279-13CF5BD9746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A0210BE-339B-1785-03C5-428065EAE031}"/>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081655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FC5D5C-CAAA-5611-583D-260B82CBB056}"/>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3" name="Footer Placeholder 2">
            <a:extLst>
              <a:ext uri="{FF2B5EF4-FFF2-40B4-BE49-F238E27FC236}">
                <a16:creationId xmlns:a16="http://schemas.microsoft.com/office/drawing/2014/main" id="{217D51D8-1362-FF59-633E-B665620754F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8D7B73E-603E-E266-FC28-FD6AF118FEB4}"/>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4290952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7A98-8716-2F29-8D6D-5E896DC288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5C9EC81-710D-3207-DBD5-2E208B3481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B4F005-309F-CFFD-4B4A-2B6A91E552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EF4BF2-CBDB-0261-00A6-B7228D5EC16C}"/>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6" name="Footer Placeholder 5">
            <a:extLst>
              <a:ext uri="{FF2B5EF4-FFF2-40B4-BE49-F238E27FC236}">
                <a16:creationId xmlns:a16="http://schemas.microsoft.com/office/drawing/2014/main" id="{B1DBE10D-4B32-603B-EBF6-F3A486E5B51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70ED589-DDBD-90C0-CE80-3E1B0D6D41B4}"/>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2567303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6BDFB-897E-6FED-E6E8-2BBD499C9D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25D0B3-8E5F-417F-8BB0-F2EF84D7EF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B47D9B5-2D3B-4883-9C2B-3B14DAAEE0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81EF0C-2571-F60D-3870-52027CC6F04E}"/>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6" name="Footer Placeholder 5">
            <a:extLst>
              <a:ext uri="{FF2B5EF4-FFF2-40B4-BE49-F238E27FC236}">
                <a16:creationId xmlns:a16="http://schemas.microsoft.com/office/drawing/2014/main" id="{0F8F28A5-3E41-9731-F7A6-EAAA61A8E3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750EDB5-91A9-5686-C7FC-18CBFF095E4B}"/>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465586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77B79-1342-6F6B-B6BA-DCBCAA7B6F2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74B22C4-9073-E213-32AF-37C64356DB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9BA755-E5A7-18FE-4423-7925B45DE411}"/>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5" name="Footer Placeholder 4">
            <a:extLst>
              <a:ext uri="{FF2B5EF4-FFF2-40B4-BE49-F238E27FC236}">
                <a16:creationId xmlns:a16="http://schemas.microsoft.com/office/drawing/2014/main" id="{3D577D41-D013-6567-CF3E-CAAD48598A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30D496-3C60-B4A6-84BC-B1CA290377B3}"/>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163440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0291B7-0A8F-F0CC-28EE-B2C662B2F05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BEE7E83-B7C4-DE86-0C66-3450DE831F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9B174C-3365-074B-4CA0-9ECACF16BDAC}"/>
              </a:ext>
            </a:extLst>
          </p:cNvPr>
          <p:cNvSpPr>
            <a:spLocks noGrp="1"/>
          </p:cNvSpPr>
          <p:nvPr>
            <p:ph type="dt" sz="half" idx="10"/>
          </p:nvPr>
        </p:nvSpPr>
        <p:spPr/>
        <p:txBody>
          <a:bodyPr/>
          <a:lstStyle/>
          <a:p>
            <a:fld id="{5657F70D-D4F3-48F5-BBFC-37449CBB4344}" type="datetimeFigureOut">
              <a:rPr lang="en-US" smtClean="0"/>
              <a:t>10/12/2025</a:t>
            </a:fld>
            <a:endParaRPr lang="en-US" dirty="0"/>
          </a:p>
        </p:txBody>
      </p:sp>
      <p:sp>
        <p:nvSpPr>
          <p:cNvPr id="5" name="Footer Placeholder 4">
            <a:extLst>
              <a:ext uri="{FF2B5EF4-FFF2-40B4-BE49-F238E27FC236}">
                <a16:creationId xmlns:a16="http://schemas.microsoft.com/office/drawing/2014/main" id="{BAEFBB30-050C-AD37-FA9C-9E2A486BD63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543DD4-7D0D-27BB-3C09-6878983BBC52}"/>
              </a:ext>
            </a:extLst>
          </p:cNvPr>
          <p:cNvSpPr>
            <a:spLocks noGrp="1"/>
          </p:cNvSpPr>
          <p:nvPr>
            <p:ph type="sldNum" sz="quarter" idx="12"/>
          </p:nvPr>
        </p:nvSpPr>
        <p:spPr/>
        <p:txBody>
          <a:bodyPr/>
          <a:lstStyle/>
          <a:p>
            <a:fld id="{12F1B68F-A923-4FC8-8396-AEE88AE81F1C}" type="slidenum">
              <a:rPr lang="en-US" smtClean="0"/>
              <a:t>‹#›</a:t>
            </a:fld>
            <a:endParaRPr lang="en-US" dirty="0"/>
          </a:p>
        </p:txBody>
      </p:sp>
    </p:spTree>
    <p:extLst>
      <p:ext uri="{BB962C8B-B14F-4D97-AF65-F5344CB8AC3E}">
        <p14:creationId xmlns:p14="http://schemas.microsoft.com/office/powerpoint/2010/main" val="3012430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20AB75-6989-46D1-B86D-45B25F3938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616E37-2007-9791-B79D-554ACA1003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1EDDB4-D1E7-9848-0522-E51AF4194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57F70D-D4F3-48F5-BBFC-37449CBB4344}" type="datetimeFigureOut">
              <a:rPr lang="en-US" smtClean="0"/>
              <a:t>10/12/2025</a:t>
            </a:fld>
            <a:endParaRPr lang="en-US" dirty="0"/>
          </a:p>
        </p:txBody>
      </p:sp>
      <p:sp>
        <p:nvSpPr>
          <p:cNvPr id="5" name="Footer Placeholder 4">
            <a:extLst>
              <a:ext uri="{FF2B5EF4-FFF2-40B4-BE49-F238E27FC236}">
                <a16:creationId xmlns:a16="http://schemas.microsoft.com/office/drawing/2014/main" id="{DD9AEAE0-136F-8537-6F93-8769273DCE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506EC69-137A-4969-544D-AC1E59B422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F1B68F-A923-4FC8-8396-AEE88AE81F1C}" type="slidenum">
              <a:rPr lang="en-US" smtClean="0"/>
              <a:t>‹#›</a:t>
            </a:fld>
            <a:endParaRPr lang="en-US" dirty="0"/>
          </a:p>
        </p:txBody>
      </p:sp>
    </p:spTree>
    <p:extLst>
      <p:ext uri="{BB962C8B-B14F-4D97-AF65-F5344CB8AC3E}">
        <p14:creationId xmlns:p14="http://schemas.microsoft.com/office/powerpoint/2010/main" val="20926910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x-non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8250F-E6B8-CD73-273F-21FD58566D4D}"/>
              </a:ext>
            </a:extLst>
          </p:cNvPr>
          <p:cNvSpPr>
            <a:spLocks noGrp="1"/>
          </p:cNvSpPr>
          <p:nvPr>
            <p:ph type="ctrTitle"/>
          </p:nvPr>
        </p:nvSpPr>
        <p:spPr>
          <a:xfrm>
            <a:off x="0" y="0"/>
            <a:ext cx="12192000" cy="3065120"/>
          </a:xfrm>
          <a:solidFill>
            <a:schemeClr val="accent5">
              <a:lumMod val="20000"/>
              <a:lumOff val="80000"/>
            </a:schemeClr>
          </a:solidFill>
        </p:spPr>
        <p:txBody>
          <a:bodyPr>
            <a:normAutofit/>
          </a:bodyPr>
          <a:lstStyle/>
          <a:p>
            <a:r>
              <a:rPr lang="en-US" b="1" dirty="0"/>
              <a:t>Workplace Negotiation for salary increase in Spain</a:t>
            </a:r>
            <a:br>
              <a:rPr lang="en-US" b="1" dirty="0"/>
            </a:br>
            <a:r>
              <a:rPr lang="en-US" b="1" dirty="0"/>
              <a:t> </a:t>
            </a:r>
            <a:endParaRPr lang="en-US" dirty="0"/>
          </a:p>
        </p:txBody>
      </p:sp>
      <p:sp>
        <p:nvSpPr>
          <p:cNvPr id="3" name="Subtitle 2">
            <a:extLst>
              <a:ext uri="{FF2B5EF4-FFF2-40B4-BE49-F238E27FC236}">
                <a16:creationId xmlns:a16="http://schemas.microsoft.com/office/drawing/2014/main" id="{764D2104-B1E6-9FF9-7E1D-7E4255A8D795}"/>
              </a:ext>
            </a:extLst>
          </p:cNvPr>
          <p:cNvSpPr>
            <a:spLocks noGrp="1"/>
          </p:cNvSpPr>
          <p:nvPr>
            <p:ph type="subTitle" idx="1"/>
          </p:nvPr>
        </p:nvSpPr>
        <p:spPr>
          <a:xfrm>
            <a:off x="1379095" y="4661942"/>
            <a:ext cx="9411324" cy="1730234"/>
          </a:xfrm>
        </p:spPr>
        <p:txBody>
          <a:bodyPr>
            <a:normAutofit fontScale="62500" lnSpcReduction="20000"/>
          </a:bodyPr>
          <a:lstStyle/>
          <a:p>
            <a:r>
              <a:rPr lang="en-US" dirty="0"/>
              <a:t>Student Name</a:t>
            </a:r>
            <a:r>
              <a:rPr lang="en-GB" dirty="0"/>
              <a:t>:</a:t>
            </a:r>
          </a:p>
          <a:p>
            <a:r>
              <a:rPr lang="en-GB" dirty="0"/>
              <a:t>George </a:t>
            </a:r>
            <a:r>
              <a:rPr lang="en-GB" dirty="0" err="1"/>
              <a:t>Alin</a:t>
            </a:r>
            <a:r>
              <a:rPr lang="en-GB" dirty="0"/>
              <a:t> </a:t>
            </a:r>
            <a:r>
              <a:rPr lang="en-GB" dirty="0" err="1"/>
              <a:t>Manole-Mihut</a:t>
            </a:r>
            <a:r>
              <a:rPr lang="en-GB" dirty="0"/>
              <a:t> </a:t>
            </a:r>
            <a:endParaRPr lang="en-US" dirty="0"/>
          </a:p>
          <a:p>
            <a:r>
              <a:rPr lang="en-US" dirty="0"/>
              <a:t>Student Number</a:t>
            </a:r>
            <a:r>
              <a:rPr lang="en-GB" dirty="0"/>
              <a:t>:</a:t>
            </a:r>
          </a:p>
          <a:p>
            <a:r>
              <a:rPr lang="en-GB" dirty="0"/>
              <a:t>2128132</a:t>
            </a:r>
            <a:endParaRPr lang="en-US" dirty="0"/>
          </a:p>
          <a:p>
            <a:r>
              <a:rPr lang="en-US" dirty="0"/>
              <a:t>LCBB6023 International Business Communications</a:t>
            </a:r>
          </a:p>
          <a:p>
            <a:r>
              <a:rPr lang="en-GB" dirty="0"/>
              <a:t>Lecturer: Dr </a:t>
            </a:r>
            <a:r>
              <a:rPr lang="en-GB"/>
              <a:t>Abdi Rahman </a:t>
            </a:r>
          </a:p>
        </p:txBody>
      </p:sp>
      <p:sp>
        <p:nvSpPr>
          <p:cNvPr id="4" name="Subtitle 2">
            <a:extLst>
              <a:ext uri="{FF2B5EF4-FFF2-40B4-BE49-F238E27FC236}">
                <a16:creationId xmlns:a16="http://schemas.microsoft.com/office/drawing/2014/main" id="{764D2104-B1E6-9FF9-7E1D-7E4255A8D795}"/>
              </a:ext>
            </a:extLst>
          </p:cNvPr>
          <p:cNvSpPr txBox="1">
            <a:spLocks/>
          </p:cNvSpPr>
          <p:nvPr/>
        </p:nvSpPr>
        <p:spPr>
          <a:xfrm>
            <a:off x="739515" y="3250427"/>
            <a:ext cx="11452485" cy="643427"/>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4400" b="1" dirty="0"/>
              <a:t>Component 1: Practical Individual Presentation </a:t>
            </a:r>
          </a:p>
        </p:txBody>
      </p:sp>
    </p:spTree>
    <p:extLst>
      <p:ext uri="{BB962C8B-B14F-4D97-AF65-F5344CB8AC3E}">
        <p14:creationId xmlns:p14="http://schemas.microsoft.com/office/powerpoint/2010/main" val="1100884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632E7-D14A-CDFE-FD36-FDEF53E49CA9}"/>
              </a:ext>
            </a:extLst>
          </p:cNvPr>
          <p:cNvSpPr>
            <a:spLocks noGrp="1"/>
          </p:cNvSpPr>
          <p:nvPr>
            <p:ph type="title"/>
          </p:nvPr>
        </p:nvSpPr>
        <p:spPr>
          <a:xfrm>
            <a:off x="0" y="1"/>
            <a:ext cx="7410407" cy="914399"/>
          </a:xfrm>
          <a:solidFill>
            <a:srgbClr val="0070C0"/>
          </a:solidFill>
        </p:spPr>
        <p:txBody>
          <a:bodyPr/>
          <a:lstStyle/>
          <a:p>
            <a:r>
              <a:rPr lang="en-US" dirty="0">
                <a:solidFill>
                  <a:srgbClr val="FFFFFF"/>
                </a:solidFill>
              </a:rPr>
              <a:t>Introduction Topic and Country</a:t>
            </a:r>
          </a:p>
        </p:txBody>
      </p:sp>
      <p:sp>
        <p:nvSpPr>
          <p:cNvPr id="3" name="Content Placeholder 2">
            <a:extLst>
              <a:ext uri="{FF2B5EF4-FFF2-40B4-BE49-F238E27FC236}">
                <a16:creationId xmlns:a16="http://schemas.microsoft.com/office/drawing/2014/main" id="{ECEF10D5-022F-FE2C-90DA-D51BD3264D84}"/>
              </a:ext>
            </a:extLst>
          </p:cNvPr>
          <p:cNvSpPr>
            <a:spLocks noGrp="1"/>
          </p:cNvSpPr>
          <p:nvPr>
            <p:ph idx="1"/>
          </p:nvPr>
        </p:nvSpPr>
        <p:spPr>
          <a:xfrm>
            <a:off x="87682" y="1175657"/>
            <a:ext cx="7235043" cy="5262563"/>
          </a:xfrm>
        </p:spPr>
        <p:txBody>
          <a:bodyPr>
            <a:normAutofit/>
          </a:bodyPr>
          <a:lstStyle/>
          <a:p>
            <a:r>
              <a:rPr lang="en-US" dirty="0"/>
              <a:t>Workplace negotiation of salary increase in Spain</a:t>
            </a:r>
          </a:p>
          <a:p>
            <a:r>
              <a:rPr lang="en-US" dirty="0"/>
              <a:t>Employees and global managers negotiate for salary increase because of several reasons </a:t>
            </a:r>
          </a:p>
          <a:p>
            <a:r>
              <a:rPr lang="en-US" dirty="0"/>
              <a:t>Strategic purpose such as reducing on administrative costs, </a:t>
            </a:r>
          </a:p>
          <a:p>
            <a:r>
              <a:rPr lang="en-US" dirty="0"/>
              <a:t>Negotiations also comprises of operational issues</a:t>
            </a:r>
          </a:p>
          <a:p>
            <a:r>
              <a:rPr lang="en-US" dirty="0"/>
              <a:t>Negotiations occur most of the time whenever there are conflicts between different categories of employees. </a:t>
            </a:r>
          </a:p>
        </p:txBody>
      </p:sp>
      <p:pic>
        <p:nvPicPr>
          <p:cNvPr id="5" name="Picture 4">
            <a:extLst>
              <a:ext uri="{FF2B5EF4-FFF2-40B4-BE49-F238E27FC236}">
                <a16:creationId xmlns:a16="http://schemas.microsoft.com/office/drawing/2014/main" id="{3CE01E20-466B-BA58-B313-67745620FF2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0407" y="0"/>
            <a:ext cx="4781593" cy="6858000"/>
          </a:xfrm>
          <a:prstGeom prst="rect">
            <a:avLst/>
          </a:prstGeom>
        </p:spPr>
      </p:pic>
    </p:spTree>
    <p:extLst>
      <p:ext uri="{BB962C8B-B14F-4D97-AF65-F5344CB8AC3E}">
        <p14:creationId xmlns:p14="http://schemas.microsoft.com/office/powerpoint/2010/main" val="1304319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0DF0B-2F1E-1D6C-299D-79759011E5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4A101E-F351-7A1B-D03F-EC0E17452DFE}"/>
              </a:ext>
            </a:extLst>
          </p:cNvPr>
          <p:cNvSpPr>
            <a:spLocks noGrp="1"/>
          </p:cNvSpPr>
          <p:nvPr>
            <p:ph type="title"/>
          </p:nvPr>
        </p:nvSpPr>
        <p:spPr>
          <a:xfrm>
            <a:off x="0" y="-10884"/>
            <a:ext cx="7614971" cy="1206499"/>
          </a:xfrm>
          <a:solidFill>
            <a:srgbClr val="0070C0"/>
          </a:solidFill>
        </p:spPr>
        <p:txBody>
          <a:bodyPr vert="horz" lIns="91440" tIns="45720" rIns="91440" bIns="45720" rtlCol="0" anchor="ctr">
            <a:normAutofit fontScale="90000"/>
          </a:bodyPr>
          <a:lstStyle/>
          <a:p>
            <a:r>
              <a:rPr lang="en-US" dirty="0">
                <a:solidFill>
                  <a:srgbClr val="FFFFFF"/>
                </a:solidFill>
              </a:rPr>
              <a:t>Introduction – Outline and purpose</a:t>
            </a:r>
          </a:p>
        </p:txBody>
      </p:sp>
      <p:sp>
        <p:nvSpPr>
          <p:cNvPr id="3" name="Content Placeholder 2">
            <a:extLst>
              <a:ext uri="{FF2B5EF4-FFF2-40B4-BE49-F238E27FC236}">
                <a16:creationId xmlns:a16="http://schemas.microsoft.com/office/drawing/2014/main" id="{D57DD0DF-9C10-B704-1868-17936ED33CC4}"/>
              </a:ext>
            </a:extLst>
          </p:cNvPr>
          <p:cNvSpPr>
            <a:spLocks noGrp="1"/>
          </p:cNvSpPr>
          <p:nvPr>
            <p:ph idx="1"/>
          </p:nvPr>
        </p:nvSpPr>
        <p:spPr>
          <a:xfrm>
            <a:off x="158750" y="1283608"/>
            <a:ext cx="7297471" cy="5486399"/>
          </a:xfrm>
        </p:spPr>
        <p:txBody>
          <a:bodyPr>
            <a:normAutofit lnSpcReduction="10000"/>
          </a:bodyPr>
          <a:lstStyle/>
          <a:p>
            <a:r>
              <a:rPr lang="en-US" dirty="0"/>
              <a:t>The presentation on the topic of negotiation at workplace covers:-</a:t>
            </a:r>
          </a:p>
          <a:p>
            <a:pPr marL="571500" indent="-571500">
              <a:buFont typeface="+mj-lt"/>
              <a:buAutoNum type="romanLcPeriod"/>
            </a:pPr>
            <a:r>
              <a:rPr lang="en-US" dirty="0"/>
              <a:t>The Hofstede theory of cross-cultural communication</a:t>
            </a:r>
          </a:p>
          <a:p>
            <a:pPr marL="571500" indent="-571500">
              <a:buFont typeface="+mj-lt"/>
              <a:buAutoNum type="romanLcPeriod"/>
            </a:pPr>
            <a:r>
              <a:rPr lang="en-US" dirty="0"/>
              <a:t>Application to Spain with real examples</a:t>
            </a:r>
          </a:p>
          <a:p>
            <a:pPr marL="571500" indent="-571500">
              <a:buFont typeface="+mj-lt"/>
              <a:buAutoNum type="romanLcPeriod"/>
            </a:pPr>
            <a:r>
              <a:rPr lang="en-US" dirty="0"/>
              <a:t>Challenges and opportunities involved in negotiation at the workplace</a:t>
            </a:r>
          </a:p>
          <a:p>
            <a:pPr marL="571500" indent="-571500">
              <a:buFont typeface="+mj-lt"/>
              <a:buAutoNum type="romanLcPeriod"/>
            </a:pPr>
            <a:r>
              <a:rPr lang="en-US" dirty="0"/>
              <a:t>Recommendations to how other managers can adopt similar approach</a:t>
            </a:r>
          </a:p>
          <a:p>
            <a:r>
              <a:rPr lang="en-US" dirty="0"/>
              <a:t>At the end of this presentations, managers and leaders working in different cultures will understand how to apply Hofstede framework in communication</a:t>
            </a:r>
          </a:p>
          <a:p>
            <a:endParaRPr lang="en-US" dirty="0"/>
          </a:p>
          <a:p>
            <a:endParaRPr lang="en-US" dirty="0"/>
          </a:p>
          <a:p>
            <a:endParaRPr lang="en-US" dirty="0"/>
          </a:p>
          <a:p>
            <a:endParaRPr lang="en-US" dirty="0"/>
          </a:p>
          <a:p>
            <a:endParaRPr lang="en-US" dirty="0"/>
          </a:p>
          <a:p>
            <a:endParaRPr lang="en-US" dirty="0"/>
          </a:p>
        </p:txBody>
      </p:sp>
      <p:pic>
        <p:nvPicPr>
          <p:cNvPr id="5" name="Picture 4">
            <a:extLst>
              <a:ext uri="{FF2B5EF4-FFF2-40B4-BE49-F238E27FC236}">
                <a16:creationId xmlns:a16="http://schemas.microsoft.com/office/drawing/2014/main" id="{3851DE47-5460-7DC9-8ECC-6B12C5E7BC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14971" y="0"/>
            <a:ext cx="4577029" cy="6858000"/>
          </a:xfrm>
          <a:prstGeom prst="rect">
            <a:avLst/>
          </a:prstGeom>
        </p:spPr>
      </p:pic>
    </p:spTree>
    <p:extLst>
      <p:ext uri="{BB962C8B-B14F-4D97-AF65-F5344CB8AC3E}">
        <p14:creationId xmlns:p14="http://schemas.microsoft.com/office/powerpoint/2010/main" val="2874128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1B2B0-D3C1-DC4F-4E01-749F259E4C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8C62B5-EEBB-1A89-E53A-25D2D7635488}"/>
              </a:ext>
            </a:extLst>
          </p:cNvPr>
          <p:cNvSpPr>
            <a:spLocks noGrp="1"/>
          </p:cNvSpPr>
          <p:nvPr>
            <p:ph type="title"/>
          </p:nvPr>
        </p:nvSpPr>
        <p:spPr>
          <a:xfrm>
            <a:off x="6337300" y="-57489"/>
            <a:ext cx="5854700" cy="1195388"/>
          </a:xfrm>
          <a:solidFill>
            <a:srgbClr val="0070C0"/>
          </a:solidFill>
        </p:spPr>
        <p:txBody>
          <a:bodyPr vert="horz" lIns="91440" tIns="45720" rIns="91440" bIns="45720" rtlCol="0" anchor="ctr">
            <a:normAutofit fontScale="90000"/>
          </a:bodyPr>
          <a:lstStyle/>
          <a:p>
            <a:r>
              <a:rPr lang="en-US" dirty="0">
                <a:solidFill>
                  <a:srgbClr val="FFFFFF"/>
                </a:solidFill>
              </a:rPr>
              <a:t>Hofstede communication theory</a:t>
            </a:r>
          </a:p>
        </p:txBody>
      </p:sp>
      <p:sp>
        <p:nvSpPr>
          <p:cNvPr id="3" name="Content Placeholder 2">
            <a:extLst>
              <a:ext uri="{FF2B5EF4-FFF2-40B4-BE49-F238E27FC236}">
                <a16:creationId xmlns:a16="http://schemas.microsoft.com/office/drawing/2014/main" id="{87F39A87-B7D0-247C-BF7D-3157FF13CAA5}"/>
              </a:ext>
            </a:extLst>
          </p:cNvPr>
          <p:cNvSpPr>
            <a:spLocks noGrp="1"/>
          </p:cNvSpPr>
          <p:nvPr>
            <p:ph idx="1"/>
          </p:nvPr>
        </p:nvSpPr>
        <p:spPr>
          <a:xfrm>
            <a:off x="6638471" y="1423988"/>
            <a:ext cx="5493657" cy="4981575"/>
          </a:xfrm>
        </p:spPr>
        <p:txBody>
          <a:bodyPr>
            <a:normAutofit fontScale="92500" lnSpcReduction="20000"/>
          </a:bodyPr>
          <a:lstStyle/>
          <a:p>
            <a:r>
              <a:rPr lang="en-US" dirty="0"/>
              <a:t>Hofstede framework covers six areas to understand how cultures communicate</a:t>
            </a:r>
          </a:p>
          <a:p>
            <a:r>
              <a:rPr lang="en-US" dirty="0"/>
              <a:t>The power distance element shows hierarchy in companies with higher scores showing differences in power</a:t>
            </a:r>
          </a:p>
          <a:p>
            <a:r>
              <a:rPr lang="en-US" dirty="0"/>
              <a:t>Individualism shows how people focus on caring for themselves while collectivism shows people care for the interest of others</a:t>
            </a:r>
          </a:p>
          <a:p>
            <a:r>
              <a:rPr lang="en-US" dirty="0"/>
              <a:t>Uncertainty avoidance helps a culture put in place mechanisms to avoid future risks</a:t>
            </a:r>
          </a:p>
          <a:p>
            <a:r>
              <a:rPr lang="en-US" dirty="0"/>
              <a:t>Motivation explains what drives people to achieve and succeed in live </a:t>
            </a:r>
          </a:p>
          <a:p>
            <a:endParaRPr lang="en-US" dirty="0"/>
          </a:p>
        </p:txBody>
      </p:sp>
      <p:pic>
        <p:nvPicPr>
          <p:cNvPr id="4" name="Picture 3">
            <a:extLst>
              <a:ext uri="{FF2B5EF4-FFF2-40B4-BE49-F238E27FC236}">
                <a16:creationId xmlns:a16="http://schemas.microsoft.com/office/drawing/2014/main" id="{8A02C28D-2D55-831F-A080-DB44802290BA}"/>
              </a:ext>
            </a:extLst>
          </p:cNvPr>
          <p:cNvPicPr>
            <a:picLocks noChangeAspect="1"/>
          </p:cNvPicPr>
          <p:nvPr/>
        </p:nvPicPr>
        <p:blipFill>
          <a:blip r:embed="rId3"/>
          <a:srcRect l="6603" r="6540"/>
          <a:stretch>
            <a:fillRect/>
          </a:stretch>
        </p:blipFill>
        <p:spPr>
          <a:xfrm>
            <a:off x="12249" y="0"/>
            <a:ext cx="6325051" cy="6593682"/>
          </a:xfrm>
          <a:prstGeom prst="rect">
            <a:avLst/>
          </a:prstGeom>
        </p:spPr>
      </p:pic>
    </p:spTree>
    <p:extLst>
      <p:ext uri="{BB962C8B-B14F-4D97-AF65-F5344CB8AC3E}">
        <p14:creationId xmlns:p14="http://schemas.microsoft.com/office/powerpoint/2010/main" val="1936034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16C41-2EAE-6B33-AACE-AB9FC7FCF6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064442-62A6-5113-F702-DFE30447F787}"/>
              </a:ext>
            </a:extLst>
          </p:cNvPr>
          <p:cNvSpPr>
            <a:spLocks noGrp="1"/>
          </p:cNvSpPr>
          <p:nvPr>
            <p:ph type="title"/>
          </p:nvPr>
        </p:nvSpPr>
        <p:spPr>
          <a:xfrm>
            <a:off x="0" y="0"/>
            <a:ext cx="9937750" cy="798286"/>
          </a:xfrm>
          <a:solidFill>
            <a:srgbClr val="0070C0"/>
          </a:solidFill>
        </p:spPr>
        <p:txBody>
          <a:bodyPr vert="horz" lIns="91440" tIns="45720" rIns="91440" bIns="45720" rtlCol="0" anchor="ctr">
            <a:normAutofit/>
          </a:bodyPr>
          <a:lstStyle/>
          <a:p>
            <a:r>
              <a:rPr lang="en-US" dirty="0">
                <a:solidFill>
                  <a:srgbClr val="FFFFFF"/>
                </a:solidFill>
              </a:rPr>
              <a:t>Hofstede dimensional scores in Spain</a:t>
            </a:r>
          </a:p>
        </p:txBody>
      </p:sp>
      <p:sp>
        <p:nvSpPr>
          <p:cNvPr id="3" name="Content Placeholder 2">
            <a:extLst>
              <a:ext uri="{FF2B5EF4-FFF2-40B4-BE49-F238E27FC236}">
                <a16:creationId xmlns:a16="http://schemas.microsoft.com/office/drawing/2014/main" id="{885457BD-CDF0-A225-B830-F3D2CB682C25}"/>
              </a:ext>
            </a:extLst>
          </p:cNvPr>
          <p:cNvSpPr>
            <a:spLocks noGrp="1"/>
          </p:cNvSpPr>
          <p:nvPr>
            <p:ph idx="1"/>
          </p:nvPr>
        </p:nvSpPr>
        <p:spPr>
          <a:xfrm>
            <a:off x="190500" y="1452823"/>
            <a:ext cx="5905500" cy="5001306"/>
          </a:xfrm>
        </p:spPr>
        <p:txBody>
          <a:bodyPr>
            <a:normAutofit fontScale="85000" lnSpcReduction="20000"/>
          </a:bodyPr>
          <a:lstStyle/>
          <a:p>
            <a:r>
              <a:rPr lang="en-US" dirty="0"/>
              <a:t> Spain scores high on uncertainty avoidance</a:t>
            </a:r>
          </a:p>
          <a:p>
            <a:r>
              <a:rPr lang="en-US" dirty="0"/>
              <a:t>Businesses set up rules and laws that govern how to make negotiations </a:t>
            </a:r>
          </a:p>
          <a:p>
            <a:r>
              <a:rPr lang="en-US" dirty="0"/>
              <a:t>Employees in conflict try as much as possible to avoid confront and confrontation</a:t>
            </a:r>
          </a:p>
          <a:p>
            <a:r>
              <a:rPr lang="en-US" dirty="0"/>
              <a:t>Employees depend on their managers and leaders to act as arbitrators</a:t>
            </a:r>
          </a:p>
          <a:p>
            <a:r>
              <a:rPr lang="en-US" dirty="0"/>
              <a:t>Besides, high individualism score of 67 means employees negotiate for self interest more than the group interest</a:t>
            </a:r>
          </a:p>
          <a:p>
            <a:r>
              <a:rPr lang="en-US" dirty="0"/>
              <a:t>Nonetheless, a score of 57 on power distance acknowledges the role of managers and leaders in negotiations</a:t>
            </a:r>
          </a:p>
          <a:p>
            <a:pPr marL="0" indent="0">
              <a:buNone/>
            </a:pPr>
            <a:r>
              <a:rPr lang="en-US" dirty="0"/>
              <a:t>(The Culture Factor Group, 2025) </a:t>
            </a:r>
          </a:p>
        </p:txBody>
      </p:sp>
      <p:pic>
        <p:nvPicPr>
          <p:cNvPr id="5" name="Picture 4">
            <a:extLst>
              <a:ext uri="{FF2B5EF4-FFF2-40B4-BE49-F238E27FC236}">
                <a16:creationId xmlns:a16="http://schemas.microsoft.com/office/drawing/2014/main" id="{C055B00B-B5B1-CD82-6F03-838DA09BDC4E}"/>
              </a:ext>
            </a:extLst>
          </p:cNvPr>
          <p:cNvPicPr>
            <a:picLocks noChangeAspect="1"/>
          </p:cNvPicPr>
          <p:nvPr/>
        </p:nvPicPr>
        <p:blipFill>
          <a:blip r:embed="rId3"/>
          <a:stretch>
            <a:fillRect/>
          </a:stretch>
        </p:blipFill>
        <p:spPr>
          <a:xfrm>
            <a:off x="6096000" y="1676399"/>
            <a:ext cx="6096000" cy="4554155"/>
          </a:xfrm>
          <a:prstGeom prst="rect">
            <a:avLst/>
          </a:prstGeom>
        </p:spPr>
      </p:pic>
    </p:spTree>
    <p:extLst>
      <p:ext uri="{BB962C8B-B14F-4D97-AF65-F5344CB8AC3E}">
        <p14:creationId xmlns:p14="http://schemas.microsoft.com/office/powerpoint/2010/main" val="329513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64DAA-C95D-9839-0E86-B459230A3E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8FA822-EB9A-F144-AD09-948CCA3F0FAC}"/>
              </a:ext>
            </a:extLst>
          </p:cNvPr>
          <p:cNvSpPr>
            <a:spLocks noGrp="1"/>
          </p:cNvSpPr>
          <p:nvPr>
            <p:ph type="title"/>
          </p:nvPr>
        </p:nvSpPr>
        <p:spPr>
          <a:xfrm>
            <a:off x="393700" y="73026"/>
            <a:ext cx="11797051" cy="825499"/>
          </a:xfrm>
          <a:solidFill>
            <a:srgbClr val="0070C0"/>
          </a:solidFill>
        </p:spPr>
        <p:txBody>
          <a:bodyPr vert="horz" lIns="91440" tIns="45720" rIns="91440" bIns="45720" rtlCol="0" anchor="ctr">
            <a:normAutofit/>
          </a:bodyPr>
          <a:lstStyle/>
          <a:p>
            <a:r>
              <a:rPr lang="en-US" dirty="0">
                <a:solidFill>
                  <a:srgbClr val="FFFFFF"/>
                </a:solidFill>
              </a:rPr>
              <a:t>Application to a selected culture with real example</a:t>
            </a:r>
          </a:p>
        </p:txBody>
      </p:sp>
      <p:sp>
        <p:nvSpPr>
          <p:cNvPr id="3" name="Content Placeholder 2">
            <a:extLst>
              <a:ext uri="{FF2B5EF4-FFF2-40B4-BE49-F238E27FC236}">
                <a16:creationId xmlns:a16="http://schemas.microsoft.com/office/drawing/2014/main" id="{12F16BA3-E8E0-B3DC-6D78-FD9086E3DF5A}"/>
              </a:ext>
            </a:extLst>
          </p:cNvPr>
          <p:cNvSpPr>
            <a:spLocks noGrp="1"/>
          </p:cNvSpPr>
          <p:nvPr>
            <p:ph idx="1"/>
          </p:nvPr>
        </p:nvSpPr>
        <p:spPr>
          <a:xfrm>
            <a:off x="5574051" y="1081398"/>
            <a:ext cx="6616700" cy="4803775"/>
          </a:xfrm>
        </p:spPr>
        <p:txBody>
          <a:bodyPr>
            <a:normAutofit fontScale="92500"/>
          </a:bodyPr>
          <a:lstStyle/>
          <a:p>
            <a:r>
              <a:rPr lang="en-US" dirty="0"/>
              <a:t>Spanish workplace serves a perfect example of a culture that follows structured processes, predictable workplace to avoid future risks</a:t>
            </a:r>
          </a:p>
          <a:p>
            <a:r>
              <a:rPr lang="en-US" dirty="0"/>
              <a:t>Workplaces have bargaining agreements and follow top-bottom decision-making approach. </a:t>
            </a:r>
          </a:p>
          <a:p>
            <a:r>
              <a:rPr lang="en-US" dirty="0"/>
              <a:t>Union leaders negotiate for higher pay rise through structured writing proposals </a:t>
            </a:r>
          </a:p>
          <a:p>
            <a:r>
              <a:rPr lang="en-US" dirty="0"/>
              <a:t>Spain negotiations cover in-depth documentations, use of several stakeholders such as government agencies and union leaders</a:t>
            </a:r>
          </a:p>
        </p:txBody>
      </p:sp>
      <p:pic>
        <p:nvPicPr>
          <p:cNvPr id="4" name="Picture 3">
            <a:extLst>
              <a:ext uri="{FF2B5EF4-FFF2-40B4-BE49-F238E27FC236}">
                <a16:creationId xmlns:a16="http://schemas.microsoft.com/office/drawing/2014/main" id="{6C825D14-1DBF-A643-E861-8E9B9B596437}"/>
              </a:ext>
            </a:extLst>
          </p:cNvPr>
          <p:cNvPicPr>
            <a:picLocks noChangeAspect="1"/>
          </p:cNvPicPr>
          <p:nvPr/>
        </p:nvPicPr>
        <p:blipFill>
          <a:blip r:embed="rId3"/>
          <a:stretch>
            <a:fillRect/>
          </a:stretch>
        </p:blipFill>
        <p:spPr>
          <a:xfrm>
            <a:off x="393700" y="1797671"/>
            <a:ext cx="5066051" cy="3371227"/>
          </a:xfrm>
          <a:prstGeom prst="rect">
            <a:avLst/>
          </a:prstGeom>
        </p:spPr>
      </p:pic>
    </p:spTree>
    <p:extLst>
      <p:ext uri="{BB962C8B-B14F-4D97-AF65-F5344CB8AC3E}">
        <p14:creationId xmlns:p14="http://schemas.microsoft.com/office/powerpoint/2010/main" val="3560377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6B4D5-24E4-78AA-3DFF-F516B2BAD3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F31C43-7E37-4939-1E27-0F12FE3C874F}"/>
              </a:ext>
            </a:extLst>
          </p:cNvPr>
          <p:cNvSpPr>
            <a:spLocks noGrp="1"/>
          </p:cNvSpPr>
          <p:nvPr>
            <p:ph type="title"/>
          </p:nvPr>
        </p:nvSpPr>
        <p:spPr>
          <a:xfrm>
            <a:off x="355600" y="165100"/>
            <a:ext cx="10515600" cy="701675"/>
          </a:xfrm>
          <a:solidFill>
            <a:srgbClr val="0070C0"/>
          </a:solidFill>
        </p:spPr>
        <p:txBody>
          <a:bodyPr vert="horz" lIns="91440" tIns="45720" rIns="91440" bIns="45720" rtlCol="0" anchor="ctr">
            <a:normAutofit/>
          </a:bodyPr>
          <a:lstStyle/>
          <a:p>
            <a:r>
              <a:rPr lang="en-US" dirty="0">
                <a:solidFill>
                  <a:srgbClr val="FFFFFF"/>
                </a:solidFill>
              </a:rPr>
              <a:t>Analysis of Key Challenges</a:t>
            </a:r>
          </a:p>
        </p:txBody>
      </p:sp>
      <p:pic>
        <p:nvPicPr>
          <p:cNvPr id="5" name="Content Placeholder 4">
            <a:extLst>
              <a:ext uri="{FF2B5EF4-FFF2-40B4-BE49-F238E27FC236}">
                <a16:creationId xmlns:a16="http://schemas.microsoft.com/office/drawing/2014/main" id="{BF8298AB-C69F-3D1A-5F23-F0207C3D7890}"/>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581900" y="165100"/>
            <a:ext cx="4610100" cy="6692900"/>
          </a:xfrm>
          <a:prstGeom prst="rect">
            <a:avLst/>
          </a:prstGeom>
          <a:ln>
            <a:noFill/>
          </a:ln>
          <a:effectLst>
            <a:softEdge rad="112500"/>
          </a:effectLst>
        </p:spPr>
      </p:pic>
      <p:sp>
        <p:nvSpPr>
          <p:cNvPr id="6" name="Title 1">
            <a:extLst>
              <a:ext uri="{FF2B5EF4-FFF2-40B4-BE49-F238E27FC236}">
                <a16:creationId xmlns:a16="http://schemas.microsoft.com/office/drawing/2014/main" id="{7856A1AA-1146-FF0C-62D7-6842E1949FD4}"/>
              </a:ext>
            </a:extLst>
          </p:cNvPr>
          <p:cNvSpPr txBox="1">
            <a:spLocks/>
          </p:cNvSpPr>
          <p:nvPr/>
        </p:nvSpPr>
        <p:spPr>
          <a:xfrm>
            <a:off x="152400" y="1088431"/>
            <a:ext cx="7177314" cy="5461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Arial" panose="020B0604020202020204" pitchFamily="34" charset="0"/>
              <a:buChar char="•"/>
            </a:pPr>
            <a:r>
              <a:rPr lang="en-US" sz="2500" dirty="0"/>
              <a:t>Rules and laws cause resistance to any flexibility </a:t>
            </a:r>
          </a:p>
          <a:p>
            <a:pPr marL="571500" indent="-571500">
              <a:buFont typeface="Arial" panose="020B0604020202020204" pitchFamily="34" charset="0"/>
              <a:buChar char="•"/>
            </a:pPr>
            <a:r>
              <a:rPr lang="en-US" sz="2500" dirty="0"/>
              <a:t>Employees go through a long bureaucratic process</a:t>
            </a:r>
          </a:p>
          <a:p>
            <a:pPr marL="571500" indent="-571500">
              <a:buFont typeface="Arial" panose="020B0604020202020204" pitchFamily="34" charset="0"/>
              <a:buChar char="•"/>
            </a:pPr>
            <a:r>
              <a:rPr lang="en-US" sz="2500" dirty="0"/>
              <a:t>Causes more stress and anxiety among employees  </a:t>
            </a:r>
          </a:p>
          <a:p>
            <a:pPr marL="571500" indent="-571500">
              <a:buFont typeface="Arial" panose="020B0604020202020204" pitchFamily="34" charset="0"/>
              <a:buChar char="•"/>
            </a:pPr>
            <a:r>
              <a:rPr lang="en-US" sz="2500" dirty="0"/>
              <a:t>Members in negotiations try to avoid cases of future risks while avoiding consideration of other alternatives</a:t>
            </a:r>
          </a:p>
          <a:p>
            <a:pPr marL="571500" indent="-571500">
              <a:buFont typeface="Arial" panose="020B0604020202020204" pitchFamily="34" charset="0"/>
              <a:buChar char="•"/>
            </a:pPr>
            <a:r>
              <a:rPr lang="en-US" sz="2500" dirty="0"/>
              <a:t>Arbitrators experience challenges when negotiating pay rise for international employees than local employees.  </a:t>
            </a:r>
          </a:p>
          <a:p>
            <a:endParaRPr lang="en-US" sz="2500" dirty="0"/>
          </a:p>
          <a:p>
            <a:endParaRPr lang="en-US" sz="2500" dirty="0"/>
          </a:p>
        </p:txBody>
      </p:sp>
    </p:spTree>
    <p:extLst>
      <p:ext uri="{BB962C8B-B14F-4D97-AF65-F5344CB8AC3E}">
        <p14:creationId xmlns:p14="http://schemas.microsoft.com/office/powerpoint/2010/main" val="3694029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F280A-7721-FA08-CAED-5A2A4B6730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80B6A3-0DF9-0E13-278E-88F33F2ABB13}"/>
              </a:ext>
            </a:extLst>
          </p:cNvPr>
          <p:cNvSpPr>
            <a:spLocks noGrp="1"/>
          </p:cNvSpPr>
          <p:nvPr>
            <p:ph type="title"/>
          </p:nvPr>
        </p:nvSpPr>
        <p:spPr>
          <a:xfrm>
            <a:off x="4659086" y="0"/>
            <a:ext cx="7532914" cy="676275"/>
          </a:xfrm>
          <a:solidFill>
            <a:srgbClr val="0070C0"/>
          </a:solidFill>
        </p:spPr>
        <p:txBody>
          <a:bodyPr vert="horz" lIns="91440" tIns="45720" rIns="91440" bIns="45720" rtlCol="0" anchor="ctr">
            <a:normAutofit fontScale="90000"/>
          </a:bodyPr>
          <a:lstStyle/>
          <a:p>
            <a:pPr algn="r"/>
            <a:r>
              <a:rPr lang="en-US" dirty="0">
                <a:solidFill>
                  <a:srgbClr val="FFFFFF"/>
                </a:solidFill>
              </a:rPr>
              <a:t>Analysis of Key Opportunities</a:t>
            </a:r>
          </a:p>
        </p:txBody>
      </p:sp>
      <p:sp>
        <p:nvSpPr>
          <p:cNvPr id="3" name="Content Placeholder 2">
            <a:extLst>
              <a:ext uri="{FF2B5EF4-FFF2-40B4-BE49-F238E27FC236}">
                <a16:creationId xmlns:a16="http://schemas.microsoft.com/office/drawing/2014/main" id="{97F768A1-78C2-4BB9-928D-B930625A16D9}"/>
              </a:ext>
            </a:extLst>
          </p:cNvPr>
          <p:cNvSpPr>
            <a:spLocks noGrp="1"/>
          </p:cNvSpPr>
          <p:nvPr>
            <p:ph idx="1"/>
          </p:nvPr>
        </p:nvSpPr>
        <p:spPr>
          <a:xfrm>
            <a:off x="4800600" y="1019178"/>
            <a:ext cx="7391400" cy="5838822"/>
          </a:xfrm>
        </p:spPr>
        <p:txBody>
          <a:bodyPr>
            <a:normAutofit/>
          </a:bodyPr>
          <a:lstStyle/>
          <a:p>
            <a:r>
              <a:rPr lang="en-US" dirty="0"/>
              <a:t>Spanish culture create numerous opportunities for employees </a:t>
            </a:r>
          </a:p>
          <a:p>
            <a:r>
              <a:rPr lang="en-US" dirty="0"/>
              <a:t>Clear and structured communication – Employees and managers place more emphasis on rules and guidelines, clearly defined roles and processes</a:t>
            </a:r>
          </a:p>
          <a:p>
            <a:r>
              <a:rPr lang="en-US" dirty="0"/>
              <a:t>Mitigate risks – people try to minimize risks hence focus on formation of long-term agreements, contingencies, benefits, and in-depth terms.</a:t>
            </a:r>
          </a:p>
          <a:p>
            <a:r>
              <a:rPr lang="en-US" dirty="0"/>
              <a:t>Use formal and precise communications through documented and written policies</a:t>
            </a:r>
          </a:p>
          <a:p>
            <a:pPr marL="0" indent="0">
              <a:buNone/>
            </a:pPr>
            <a:r>
              <a:rPr lang="en-US" dirty="0"/>
              <a:t> (</a:t>
            </a:r>
            <a:r>
              <a:rPr lang="en-US" dirty="0">
                <a:latin typeface="Arial" panose="020B0604020202020204" pitchFamily="34" charset="0"/>
                <a:cs typeface="Arial" panose="020B0604020202020204" pitchFamily="34" charset="0"/>
              </a:rPr>
              <a:t>Dignen and McMaster, 2013)</a:t>
            </a:r>
            <a:endParaRPr lang="en-US" dirty="0"/>
          </a:p>
          <a:p>
            <a:endParaRPr lang="en-US" dirty="0"/>
          </a:p>
          <a:p>
            <a:endParaRPr lang="en-US" dirty="0"/>
          </a:p>
        </p:txBody>
      </p:sp>
      <p:pic>
        <p:nvPicPr>
          <p:cNvPr id="5" name="Picture 4">
            <a:extLst>
              <a:ext uri="{FF2B5EF4-FFF2-40B4-BE49-F238E27FC236}">
                <a16:creationId xmlns:a16="http://schemas.microsoft.com/office/drawing/2014/main" id="{87AA6E64-9132-49F8-E09C-6767F0124C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4659086" cy="685800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82938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6D1CF-3D58-3320-D5E2-007C8A590500}"/>
              </a:ext>
            </a:extLst>
          </p:cNvPr>
          <p:cNvSpPr>
            <a:spLocks noGrp="1"/>
          </p:cNvSpPr>
          <p:nvPr>
            <p:ph type="title"/>
          </p:nvPr>
        </p:nvSpPr>
        <p:spPr>
          <a:xfrm>
            <a:off x="0" y="0"/>
            <a:ext cx="12192000" cy="1244601"/>
          </a:xfrm>
          <a:solidFill>
            <a:srgbClr val="0070C0"/>
          </a:solidFill>
        </p:spPr>
        <p:txBody>
          <a:bodyPr>
            <a:normAutofit/>
          </a:bodyPr>
          <a:lstStyle/>
          <a:p>
            <a:pPr algn="ctr"/>
            <a:r>
              <a:rPr lang="en-US" dirty="0">
                <a:solidFill>
                  <a:schemeClr val="bg1"/>
                </a:solidFill>
              </a:rPr>
              <a:t>Recommendation for International Managers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63667321"/>
              </p:ext>
            </p:extLst>
          </p:nvPr>
        </p:nvGraphicFramePr>
        <p:xfrm>
          <a:off x="0" y="1565729"/>
          <a:ext cx="12061371" cy="49402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3871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BA5B4-992D-63E3-46B7-F550B0BD39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5D30B4-839B-B333-AA32-FA2324154515}"/>
              </a:ext>
            </a:extLst>
          </p:cNvPr>
          <p:cNvSpPr>
            <a:spLocks noGrp="1"/>
          </p:cNvSpPr>
          <p:nvPr>
            <p:ph type="title"/>
          </p:nvPr>
        </p:nvSpPr>
        <p:spPr>
          <a:xfrm>
            <a:off x="0" y="0"/>
            <a:ext cx="12192000" cy="896145"/>
          </a:xfrm>
          <a:solidFill>
            <a:srgbClr val="0070C0"/>
          </a:solidFill>
        </p:spPr>
        <p:txBody>
          <a:bodyPr vert="horz" lIns="91440" tIns="45720" rIns="91440" bIns="45720" rtlCol="0" anchor="ctr">
            <a:normAutofit/>
          </a:bodyPr>
          <a:lstStyle/>
          <a:p>
            <a:pPr algn="ctr"/>
            <a:r>
              <a:rPr lang="en-US" dirty="0">
                <a:solidFill>
                  <a:srgbClr val="FFFFFF"/>
                </a:solidFill>
              </a:rPr>
              <a:t>Summary of Key findings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30401594"/>
              </p:ext>
            </p:extLst>
          </p:nvPr>
        </p:nvGraphicFramePr>
        <p:xfrm>
          <a:off x="838198" y="1012371"/>
          <a:ext cx="10983688" cy="5164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5022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62B59-9D55-FCCD-CC00-272C1E7DF8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962FA-EDEF-A2B2-C08E-D3AEB2C606BF}"/>
              </a:ext>
            </a:extLst>
          </p:cNvPr>
          <p:cNvSpPr>
            <a:spLocks noGrp="1"/>
          </p:cNvSpPr>
          <p:nvPr>
            <p:ph type="title"/>
          </p:nvPr>
        </p:nvSpPr>
        <p:spPr>
          <a:xfrm>
            <a:off x="0" y="0"/>
            <a:ext cx="12192000" cy="1023257"/>
          </a:xfrm>
          <a:solidFill>
            <a:srgbClr val="0070C0"/>
          </a:solidFill>
        </p:spPr>
        <p:txBody>
          <a:bodyPr vert="horz" lIns="91440" tIns="45720" rIns="91440" bIns="45720" rtlCol="0" anchor="ctr">
            <a:normAutofit/>
          </a:bodyPr>
          <a:lstStyle/>
          <a:p>
            <a:pPr algn="ctr"/>
            <a:r>
              <a:rPr lang="en-US" dirty="0">
                <a:solidFill>
                  <a:srgbClr val="FFFFFF"/>
                </a:solidFill>
              </a:rPr>
              <a:t>Implications for International Business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06345791"/>
              </p:ext>
            </p:extLst>
          </p:nvPr>
        </p:nvGraphicFramePr>
        <p:xfrm>
          <a:off x="664028" y="1179059"/>
          <a:ext cx="10352314" cy="4802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5625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62734-5CE5-EF32-40B8-D447F3CF68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8173D9-5706-A750-1B67-CF342DBAF2B7}"/>
              </a:ext>
            </a:extLst>
          </p:cNvPr>
          <p:cNvSpPr>
            <a:spLocks noGrp="1"/>
          </p:cNvSpPr>
          <p:nvPr>
            <p:ph type="title"/>
          </p:nvPr>
        </p:nvSpPr>
        <p:spPr>
          <a:xfrm>
            <a:off x="0" y="0"/>
            <a:ext cx="12192000" cy="995589"/>
          </a:xfrm>
          <a:solidFill>
            <a:srgbClr val="0070C0"/>
          </a:solidFill>
        </p:spPr>
        <p:txBody>
          <a:bodyPr vert="horz" lIns="91440" tIns="45720" rIns="91440" bIns="45720" rtlCol="0" anchor="ctr">
            <a:normAutofit/>
          </a:bodyPr>
          <a:lstStyle/>
          <a:p>
            <a:pPr algn="ctr"/>
            <a:r>
              <a:rPr lang="en-US" dirty="0">
                <a:solidFill>
                  <a:srgbClr val="FFFFFF"/>
                </a:solidFill>
              </a:rPr>
              <a:t>References</a:t>
            </a:r>
          </a:p>
        </p:txBody>
      </p:sp>
      <p:sp>
        <p:nvSpPr>
          <p:cNvPr id="3" name="Content Placeholder 2">
            <a:extLst>
              <a:ext uri="{FF2B5EF4-FFF2-40B4-BE49-F238E27FC236}">
                <a16:creationId xmlns:a16="http://schemas.microsoft.com/office/drawing/2014/main" id="{DCCFE956-5FD6-7B2D-8072-2B04C9162182}"/>
              </a:ext>
            </a:extLst>
          </p:cNvPr>
          <p:cNvSpPr>
            <a:spLocks noGrp="1"/>
          </p:cNvSpPr>
          <p:nvPr>
            <p:ph idx="1"/>
          </p:nvPr>
        </p:nvSpPr>
        <p:spPr>
          <a:xfrm>
            <a:off x="315686" y="1237797"/>
            <a:ext cx="11647714" cy="5489574"/>
          </a:xfrm>
        </p:spPr>
        <p:txBody>
          <a:bodyPr>
            <a:normAutofit fontScale="92500"/>
          </a:bodyPr>
          <a:lstStyle/>
          <a:p>
            <a:r>
              <a:rPr lang="en-GB" sz="2600" i="1" dirty="0">
                <a:solidFill>
                  <a:srgbClr val="000000"/>
                </a:solidFill>
                <a:latin typeface="Arial" panose="020B0604020202020204" pitchFamily="34" charset="0"/>
                <a:ea typeface="Calibri" panose="020F0502020204030204" pitchFamily="34" charset="0"/>
                <a:cs typeface="Arial" panose="020B0604020202020204" pitchFamily="34" charset="0"/>
              </a:rPr>
              <a:t>Deresky, H. (2017). International management. Harlow, Essex: Pearson.</a:t>
            </a:r>
          </a:p>
          <a:p>
            <a:r>
              <a:rPr lang="en-US" sz="2600" dirty="0">
                <a:latin typeface="Arial" panose="020B0604020202020204" pitchFamily="34" charset="0"/>
                <a:cs typeface="Arial" panose="020B0604020202020204" pitchFamily="34" charset="0"/>
              </a:rPr>
              <a:t>Dignen, B., McMaster, I. (2013). </a:t>
            </a:r>
            <a:r>
              <a:rPr lang="en-US" sz="2600" i="1" dirty="0">
                <a:latin typeface="Arial" panose="020B0604020202020204" pitchFamily="34" charset="0"/>
                <a:cs typeface="Arial" panose="020B0604020202020204" pitchFamily="34" charset="0"/>
              </a:rPr>
              <a:t>Collins Effective International Business Communication</a:t>
            </a:r>
            <a:r>
              <a:rPr lang="en-US" sz="2600" dirty="0">
                <a:latin typeface="Arial" panose="020B0604020202020204" pitchFamily="34" charset="0"/>
                <a:cs typeface="Arial" panose="020B0604020202020204" pitchFamily="34" charset="0"/>
              </a:rPr>
              <a:t>. London: Collins</a:t>
            </a:r>
          </a:p>
          <a:p>
            <a:r>
              <a:rPr lang="en-US" sz="2600" dirty="0"/>
              <a:t>Holliday, A., 2021. Intercultural communication: An advanced resource book for students. Routledge.</a:t>
            </a:r>
            <a:endParaRPr lang="x-none" sz="2600" dirty="0"/>
          </a:p>
          <a:p>
            <a:r>
              <a:rPr lang="en-US" sz="2600" dirty="0"/>
              <a:t>Luecke, A. R. 2010. Best practice workplace negotiations. American Management Association </a:t>
            </a:r>
            <a:endParaRPr lang="x-none" sz="2600" dirty="0"/>
          </a:p>
          <a:p>
            <a:r>
              <a:rPr lang="en-US" sz="2600" dirty="0"/>
              <a:t>Sarwari, A.Q., Adnan, H.M., Rahamad, M.S. and Abdul Wahab, M.N., 2024. The requirements and importance of intercultural communication competence in the 21st century. Sage Open, 14(2), p.21582440241243119.</a:t>
            </a:r>
            <a:endParaRPr lang="x-none" sz="2600" dirty="0"/>
          </a:p>
          <a:p>
            <a:r>
              <a:rPr lang="en-US" sz="2600" dirty="0"/>
              <a:t>Su, C., 2022. Geert Hofstede’s cultural dimensions theory and its implications in SLA. Academic Journal of Humanities and Social Sciences, 5(14), pp.57-61.</a:t>
            </a:r>
            <a:endParaRPr lang="x-none" sz="2600" dirty="0"/>
          </a:p>
          <a:p>
            <a:r>
              <a:rPr lang="en-US" sz="2600" dirty="0"/>
              <a:t>The Culture Factor Group. 2025. Available at: https://www.theculturefactor.com/country-comparison-tool?countries=spain (Accessed: 25 September 2025)</a:t>
            </a:r>
          </a:p>
          <a:p>
            <a:endParaRPr lang="x-none" dirty="0"/>
          </a:p>
        </p:txBody>
      </p:sp>
    </p:spTree>
    <p:extLst>
      <p:ext uri="{BB962C8B-B14F-4D97-AF65-F5344CB8AC3E}">
        <p14:creationId xmlns:p14="http://schemas.microsoft.com/office/powerpoint/2010/main" val="183126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a:extLst>
            <a:ext uri="{FF2B5EF4-FFF2-40B4-BE49-F238E27FC236}">
              <a16:creationId xmlns:a16="http://schemas.microsoft.com/office/drawing/2014/main" id="{EF1B0EA4-8A76-4A4F-FFB6-52F857100074}"/>
            </a:ext>
          </a:extLst>
        </p:cNvPr>
        <p:cNvGrpSpPr/>
        <p:nvPr/>
      </p:nvGrpSpPr>
      <p:grpSpPr>
        <a:xfrm>
          <a:off x="0" y="0"/>
          <a:ext cx="0" cy="0"/>
          <a:chOff x="0" y="0"/>
          <a:chExt cx="0" cy="0"/>
        </a:xfrm>
      </p:grpSpPr>
    </p:spTree>
    <p:extLst>
      <p:ext uri="{BB962C8B-B14F-4D97-AF65-F5344CB8AC3E}">
        <p14:creationId xmlns:p14="http://schemas.microsoft.com/office/powerpoint/2010/main" val="1837226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900</TotalTime>
  <Words>1791</Words>
  <Application>Microsoft Office PowerPoint</Application>
  <PresentationFormat>Widescreen</PresentationFormat>
  <Paragraphs>131</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Workplace Negotiation for salary increase in Spain  </vt:lpstr>
      <vt:lpstr>Introduction Topic and Country</vt:lpstr>
      <vt:lpstr>Introduction – Outline and purpose</vt:lpstr>
      <vt:lpstr>Hofstede communication theory</vt:lpstr>
      <vt:lpstr>Hofstede dimensional scores in Spain</vt:lpstr>
      <vt:lpstr>Application to a selected culture with real example</vt:lpstr>
      <vt:lpstr>Analysis of Key Challenges</vt:lpstr>
      <vt:lpstr>Analysis of Key Opportunities</vt:lpstr>
      <vt:lpstr>Recommendation for International Managers</vt:lpstr>
      <vt:lpstr>Summary of Key findings</vt:lpstr>
      <vt:lpstr>Implications for International Business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Negotiation for salary increase in Spain  </dc:title>
  <dc:creator>george allin</dc:creator>
  <cp:lastModifiedBy>George Manole-Mihut (2128132)</cp:lastModifiedBy>
  <cp:revision>3</cp:revision>
  <dcterms:created xsi:type="dcterms:W3CDTF">2025-09-23T07:20:30Z</dcterms:created>
  <dcterms:modified xsi:type="dcterms:W3CDTF">2025-10-12T08:05:10Z</dcterms:modified>
</cp:coreProperties>
</file>