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56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302" r:id="rId10"/>
    <p:sldId id="303" r:id="rId11"/>
    <p:sldId id="304" r:id="rId12"/>
    <p:sldId id="305" r:id="rId13"/>
    <p:sldId id="306" r:id="rId14"/>
    <p:sldId id="307" r:id="rId15"/>
    <p:sldId id="271" r:id="rId16"/>
    <p:sldId id="279" r:id="rId17"/>
    <p:sldId id="291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277" r:id="rId27"/>
    <p:sldId id="300" r:id="rId28"/>
    <p:sldId id="301" r:id="rId29"/>
    <p:sldId id="283" r:id="rId30"/>
    <p:sldId id="284" r:id="rId31"/>
    <p:sldId id="285" r:id="rId32"/>
    <p:sldId id="286" r:id="rId33"/>
    <p:sldId id="287" r:id="rId34"/>
    <p:sldId id="288" r:id="rId35"/>
    <p:sldId id="290" r:id="rId36"/>
    <p:sldId id="28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735" autoAdjust="0"/>
    <p:restoredTop sz="94660"/>
  </p:normalViewPr>
  <p:slideViewPr>
    <p:cSldViewPr snapToGrid="0">
      <p:cViewPr varScale="1">
        <p:scale>
          <a:sx n="64" d="100"/>
          <a:sy n="64" d="100"/>
        </p:scale>
        <p:origin x="-710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70A9B-61D2-EA46-82FD-E3CC83999EA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D8B19-FDBF-8C49-B84C-EBB2AFF2B8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23989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C20A4-95B6-4832-B141-E721ED1A730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93819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C20A4-95B6-4832-B141-E721ED1A730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80419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4B17C3-D363-4774-AE58-BCC270393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8DE8037-7D17-459F-8FEB-87AB804AF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0EC061F-03B5-4124-9743-9B03831FA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2490E3C-482A-42EA-AFD0-8FB034DDF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E290FE-EB74-46AB-9618-BEC3A838E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27670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63FEA7-3BFE-4F96-B85C-E09F485CB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F98B81F-5DBF-4A2E-9F58-6D8911F70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81CE7D-AB22-4344-AB34-71CAB6195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C586E20-74C5-4082-8F9A-113568D6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D55A32D-5F42-4FF3-9B8D-9F94F3E45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7881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223477-7ADD-4556-A666-E78B5D20D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8811ECD-5A29-4A7A-BC37-1F83E9BD2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9A2FF2C-F5BC-47D0-BA17-8BB82420B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A427CC-2C4E-4B73-8B60-61EC5EAE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33A11C3-DE4A-4253-8A9C-E6E812258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49572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6A8F19-8D82-49BC-99B6-C215A303C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D0540E-6DBC-4B06-8D68-65BDF3B204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C9F5E68-5B7E-416B-8E63-01F22A7E4A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1B99248-A221-4C42-B86F-670E204FD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13E3294-3D3A-48D3-A441-365BD16EA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46EECFC-D9B7-4D15-B2BB-139AD517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99833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C912B5-997E-4F16-80C0-96345B22C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8A36742-83B5-4590-8537-C5D4BFBEC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28DE5CD-AEF7-46FA-8A32-55DD0A78B5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B1C72F7-5B86-4418-B64C-7EDB529B57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63047FA-42FA-4056-822C-D60512172E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90D84B-B45B-413D-9C50-022047793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51EC110-63C7-4F99-9502-03ADFF9A9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251207B-E458-4A7E-8B06-7CBBF0C81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03107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96D3D5-E032-443C-98CD-D1A21025B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302CA46-93DE-425C-B62E-FB72C690C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B2248E3-A2B8-47C3-9093-2CA64F74E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CCC733A-1C21-4B3E-B310-7A13EC7D2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33509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0CB95F23-DE44-4DA0-9413-D8964C0A7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2D1F5AC6-51CB-41B2-A58A-25E483A29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369E408-4697-49CB-B49E-AECCCDA52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95243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904C2DD-6013-46ED-9846-976C0F434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C1657A-4B79-48E6-91F7-DDAD588A7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7427A81-57BD-4D00-9872-859855385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85F731D-C7CA-4846-986C-E1E19983F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F5FEAE8-78BE-42AF-8FF3-2EC375A29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EDE526C-2515-45F8-90B4-D12A7F085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2396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4082A3-666B-4E0D-A2B9-1C15A2625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0E3F621-DC12-44D8-923F-9C8E435969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578350C-0460-4AF0-A095-F3BE63D15D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E74B19D-02C6-465E-B9C4-7B3464D0F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003CF8D-D44F-4029-B25B-CAC56BDA8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01A1AE2-B820-441E-AEE1-BD140C3CD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27159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59F82E-A595-4F2F-AB86-2AF0C619C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A7D499A-F66B-4500-99C0-5C65F777F9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71D8523-2305-4D80-92A8-0F865049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EAE2BEA-7569-4502-B82D-2867586E1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D7783BC-E4EF-49D3-AD47-0FDBE1C5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47048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FEC67829-7A7A-4BA2-8429-A8078B838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857B8DF-D476-42FD-9D8D-E8970C237A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AF43372-8868-4349-9CE1-31F1CD676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5F5817C-513D-4727-9B40-18D8A4205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5A80627-7BEA-4655-8F5A-6BBF08656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3001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02D7DE7-2CA7-40F0-8CD1-23259FECF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343CF22-FF72-4FCD-9527-D1DD9AFCB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84A0EEB-1A4F-41EF-ADD4-08FD87E2A7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pPr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581CD92-C346-4A90-8EF2-19AE2808A3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BFB2922-AF20-40B6-968E-D25F30B966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76246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hatchareading.com/havent-forgotten-k-jessica-jon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https://wirednot.wordpress.com/2018/01/18/so-im-a-drone-guy-now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s://www.google.co.uk/imgres?imgurl=https://images-eu.ssl-images-amazon.com/images/I/616QXs8yg0L.png&amp;imgrefurl=https://www.amazon.co.uk/Netflix-Inc/dp/B00OGRMULA&amp;docid=_PHkWw6INgAhIM&amp;tbnid=6QVAdDgiEKGA8M:&amp;vet=10ahUKEwj4iL3Y8PblAhWoSEEAHd7sAJgQMwh8KAEwAQ..i&amp;w=1024&amp;h=500&amp;bih=655&amp;biw=1366&amp;q=netflix&amp;ved=0ahUKEwj4iL3Y8PblAhWoSEEAHd7sAJgQMwh8KAEwAQ&amp;iact=mrc&amp;uact=8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pital.ro" TargetMode="External"/><Relationship Id="rId2" Type="http://schemas.openxmlformats.org/officeDocument/2006/relationships/hyperlink" Target="http://www.media.netflix.com/ro/about-netflix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cbcommunity.comcast.com/docs/default-source/default-document-library/cb-film-then-and-now-infographic.pdf?sfvrsn=2c913fd4_2" TargetMode="External"/><Relationship Id="rId2" Type="http://schemas.openxmlformats.org/officeDocument/2006/relationships/hyperlink" Target="https://www.investopedia.com/articles/investing/060815/how-netflix-changing-tv-industry.asp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modelsinc.com/exponential-business-model/netflix" TargetMode="External"/><Relationship Id="rId2" Type="http://schemas.openxmlformats.org/officeDocument/2006/relationships/hyperlink" Target="https://www.le-vpn.com/netflix-10-innovations-changed-world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lideshare.net/suebeckingham/why-you-need-a-professional-online-presence-and-how-to-do-it-rscon5" TargetMode="External"/><Relationship Id="rId4" Type="http://schemas.openxmlformats.org/officeDocument/2006/relationships/hyperlink" Target="https://www.mathsisfun.com/data/data.html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flix.com/gb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DD21AB-BAFC-43E6-BA7A-370ED9FE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40" y="5691"/>
            <a:ext cx="10529977" cy="2533260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latin typeface="Times New Roman"/>
                <a:cs typeface="Calibri Light"/>
              </a:rPr>
              <a:t>Ionela </a:t>
            </a:r>
            <a:r>
              <a:rPr lang="en-GB" sz="1800" dirty="0" err="1">
                <a:latin typeface="Times New Roman"/>
                <a:cs typeface="Calibri Light"/>
              </a:rPr>
              <a:t>Farimita</a:t>
            </a:r>
            <a:r>
              <a:rPr lang="en-GB" sz="1800" dirty="0">
                <a:latin typeface="Times New Roman"/>
                <a:cs typeface="Calibri Light"/>
              </a:rPr>
              <a:t> :        ID 1903877   Leader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Marilena </a:t>
            </a:r>
            <a:r>
              <a:rPr lang="en-GB" sz="1800" dirty="0" err="1">
                <a:latin typeface="Times New Roman"/>
                <a:cs typeface="Calibri Light"/>
              </a:rPr>
              <a:t>Tutulan</a:t>
            </a:r>
            <a:r>
              <a:rPr lang="en-GB" sz="1800" dirty="0">
                <a:latin typeface="Times New Roman"/>
                <a:cs typeface="Calibri Light"/>
              </a:rPr>
              <a:t> :     ID 1908340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Cristina David :         ID 1905357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Ligia-Cecilia </a:t>
            </a:r>
            <a:r>
              <a:rPr lang="en-GB" sz="1800" dirty="0" err="1">
                <a:latin typeface="Times New Roman"/>
                <a:cs typeface="Calibri Light"/>
              </a:rPr>
              <a:t>Codin</a:t>
            </a:r>
            <a:r>
              <a:rPr lang="en-GB" sz="1800" dirty="0">
                <a:latin typeface="Times New Roman"/>
                <a:cs typeface="Calibri Light"/>
              </a:rPr>
              <a:t> : ID 1908336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Andreea </a:t>
            </a:r>
            <a:r>
              <a:rPr lang="en-GB" sz="1800" dirty="0" err="1">
                <a:latin typeface="Times New Roman"/>
                <a:cs typeface="Calibri Light"/>
              </a:rPr>
              <a:t>Iftime</a:t>
            </a:r>
            <a:r>
              <a:rPr lang="en-GB" sz="1800" dirty="0">
                <a:latin typeface="Times New Roman"/>
                <a:cs typeface="Calibri Light"/>
              </a:rPr>
              <a:t> :         ID 1906182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Angelica </a:t>
            </a:r>
            <a:r>
              <a:rPr lang="en-GB" sz="1800" dirty="0" err="1">
                <a:latin typeface="Times New Roman"/>
                <a:cs typeface="Calibri Light"/>
              </a:rPr>
              <a:t>Costache</a:t>
            </a:r>
            <a:r>
              <a:rPr lang="en-GB" sz="1800" dirty="0">
                <a:latin typeface="Times New Roman"/>
                <a:cs typeface="Calibri Light"/>
              </a:rPr>
              <a:t> :   ID 1818635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/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Digital Skills and Research Methods (BMSW4003)</a:t>
            </a:r>
            <a:br>
              <a:rPr lang="en-GB" sz="1800" dirty="0">
                <a:latin typeface="Times New Roman"/>
                <a:cs typeface="Calibri Light"/>
              </a:rPr>
            </a:br>
            <a:r>
              <a:rPr lang="en-GB" sz="1800" dirty="0">
                <a:latin typeface="Times New Roman"/>
                <a:cs typeface="Calibri Light"/>
              </a:rPr>
              <a:t>Lecturer : Joy </a:t>
            </a:r>
            <a:r>
              <a:rPr lang="en-GB" sz="1800" dirty="0" err="1">
                <a:latin typeface="Times New Roman"/>
                <a:cs typeface="Calibri Light"/>
              </a:rPr>
              <a:t>Botu</a:t>
            </a:r>
            <a:r>
              <a:rPr lang="en-US" dirty="0"/>
              <a:t/>
            </a:r>
            <a:br>
              <a:rPr lang="en-US" dirty="0"/>
            </a:br>
            <a:r>
              <a:rPr lang="en-GB" sz="1800" dirty="0">
                <a:latin typeface="Times New Roman"/>
                <a:cs typeface="Calibri Light"/>
              </a:rPr>
              <a:t>17 December 2019</a:t>
            </a:r>
            <a:endParaRPr lang="en-US" dirty="0">
              <a:cs typeface="Calibri Light" panose="020F0302020204030204"/>
            </a:endParaRPr>
          </a:p>
        </p:txBody>
      </p:sp>
      <p:pic>
        <p:nvPicPr>
          <p:cNvPr id="21" name="Picture 21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BB73B038-06E2-4CFC-9FDE-1963E407B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1586" r="294" b="20264"/>
          <a:stretch/>
        </p:blipFill>
        <p:spPr>
          <a:xfrm>
            <a:off x="2889503" y="2195396"/>
            <a:ext cx="6427416" cy="2513130"/>
          </a:xfr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557B3E8F-A388-4B69-8956-F8A332618F1B}"/>
              </a:ext>
            </a:extLst>
          </p:cNvPr>
          <p:cNvSpPr txBox="1"/>
          <p:nvPr/>
        </p:nvSpPr>
        <p:spPr>
          <a:xfrm>
            <a:off x="1086928" y="4882551"/>
            <a:ext cx="1001814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>
                <a:latin typeface="Times New Roman"/>
                <a:cs typeface="Calibri"/>
              </a:rPr>
              <a:t>A new vision in the film industry</a:t>
            </a:r>
            <a:endParaRPr lang="en-GB" b="1" dirty="0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3698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0BF64F-E1AA-47BB-A629-7F628165B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/>
                <a:cs typeface="Calibri Light"/>
              </a:rPr>
              <a:t>Table of content</a:t>
            </a:r>
            <a:endParaRPr lang="en-GB" b="1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E4F1CED-5EE6-4712-A307-E47750B90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/>
                <a:cs typeface="Calibri" panose="020F0502020204030204"/>
              </a:rPr>
              <a:t>1.  Introduction...................................................................................................3</a:t>
            </a: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Calibri" panose="020F0502020204030204"/>
              </a:rPr>
              <a:t>2.  Background of the organisation…………………………………………….4</a:t>
            </a:r>
          </a:p>
          <a:p>
            <a:pPr marL="0" indent="0">
              <a:buNone/>
            </a:pPr>
            <a:r>
              <a:rPr lang="en-GB" sz="2400" dirty="0">
                <a:latin typeface="Times New Roman"/>
                <a:cs typeface="Calibri" panose="020F0502020204030204"/>
              </a:rPr>
              <a:t>3. The challenge(s) before the introduction of modern technology....................9</a:t>
            </a:r>
          </a:p>
          <a:p>
            <a:pPr marL="0" indent="0">
              <a:buNone/>
            </a:pPr>
            <a:r>
              <a:rPr lang="en-GB" sz="2400" dirty="0">
                <a:latin typeface="Times New Roman"/>
                <a:ea typeface="+mn-lt"/>
                <a:cs typeface="Calibri" panose="020F0502020204030204"/>
              </a:rPr>
              <a:t>4. </a:t>
            </a:r>
            <a:r>
              <a:rPr lang="en-GB" sz="2400" dirty="0">
                <a:latin typeface="Times New Roman"/>
                <a:ea typeface="+mn-lt"/>
                <a:cs typeface="+mn-lt"/>
              </a:rPr>
              <a:t> Insights to the modern technology introduced.............................................16</a:t>
            </a:r>
            <a:endParaRPr lang="en-GB" sz="2400" dirty="0">
              <a:latin typeface="Times New Roman"/>
              <a:cs typeface="Calibri" panose="020F0502020204030204"/>
            </a:endParaRPr>
          </a:p>
          <a:p>
            <a:pPr marL="457200" indent="-457200">
              <a:buAutoNum type="arabicPeriod" startAt="5"/>
            </a:pPr>
            <a:r>
              <a:rPr lang="en-GB" sz="2400" dirty="0">
                <a:latin typeface="Times New Roman"/>
                <a:ea typeface="+mn-lt"/>
                <a:cs typeface="+mn-lt"/>
              </a:rPr>
              <a:t>The impact of the technology introduced…………………………………21</a:t>
            </a:r>
          </a:p>
          <a:p>
            <a:pPr marL="457200" indent="-457200">
              <a:buAutoNum type="arabicPeriod" startAt="5"/>
            </a:pPr>
            <a:r>
              <a:rPr lang="en-GB" sz="2400" dirty="0">
                <a:latin typeface="Times New Roman"/>
                <a:ea typeface="+mn-lt"/>
                <a:cs typeface="+mn-lt"/>
              </a:rPr>
              <a:t>Lessons that can be drawn from the case study………………………...…30</a:t>
            </a:r>
          </a:p>
          <a:p>
            <a:pPr marL="457200" indent="-457200">
              <a:buAutoNum type="arabicPeriod" startAt="5"/>
            </a:pPr>
            <a:r>
              <a:rPr lang="en-GB" sz="2400" dirty="0">
                <a:latin typeface="Times New Roman"/>
                <a:ea typeface="+mn-lt"/>
                <a:cs typeface="+mn-lt"/>
              </a:rPr>
              <a:t>Conclusion………………………………………………………………...33</a:t>
            </a:r>
          </a:p>
          <a:p>
            <a:pPr marL="0" indent="0">
              <a:buNone/>
            </a:pPr>
            <a:r>
              <a:rPr lang="en-GB" sz="2400" dirty="0">
                <a:latin typeface="Times New Roman"/>
                <a:ea typeface="+mn-lt"/>
                <a:cs typeface="+mn-lt"/>
              </a:rPr>
              <a:t>References……………………………………………………………………..34</a:t>
            </a:r>
          </a:p>
          <a:p>
            <a:pPr marL="0" indent="0">
              <a:buNone/>
            </a:pPr>
            <a:endParaRPr lang="en-GB" sz="2400" dirty="0">
              <a:latin typeface="Calibri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latin typeface="Times New Roman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29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88D80E1-2F63-4410-B6F7-E3583336A58C}"/>
              </a:ext>
            </a:extLst>
          </p:cNvPr>
          <p:cNvSpPr txBox="1"/>
          <p:nvPr/>
        </p:nvSpPr>
        <p:spPr>
          <a:xfrm>
            <a:off x="759641" y="858145"/>
            <a:ext cx="379423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dirty="0">
                <a:latin typeface="Times New Roman"/>
                <a:cs typeface="Calibri"/>
              </a:rPr>
              <a:t>1. 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3979BCC-B739-4B3D-B676-EC7ED61AB14B}"/>
              </a:ext>
            </a:extLst>
          </p:cNvPr>
          <p:cNvSpPr txBox="1"/>
          <p:nvPr/>
        </p:nvSpPr>
        <p:spPr>
          <a:xfrm>
            <a:off x="546316" y="1369475"/>
            <a:ext cx="11099367" cy="79714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  <a:p>
            <a:pPr>
              <a:lnSpc>
                <a:spcPct val="200000"/>
              </a:lnSpc>
            </a:pPr>
            <a:r>
              <a:rPr lang="en-US" sz="2600" dirty="0">
                <a:latin typeface="Times New Roman"/>
                <a:cs typeface="Calibri" panose="020F0502020204030204"/>
              </a:rPr>
              <a:t>This presentation is about Netflix and its impact on the movie industry: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US" sz="2600" dirty="0">
                <a:latin typeface="Times New Roman"/>
                <a:cs typeface="Calibri" panose="020F0502020204030204"/>
              </a:rPr>
              <a:t>from a simple business idea to a huge business, with millions of subscribers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US" sz="2600" dirty="0">
                <a:latin typeface="Times New Roman"/>
                <a:cs typeface="Calibri" panose="020F0502020204030204"/>
              </a:rPr>
              <a:t>about how the world of cinema has changed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US" sz="2600" dirty="0">
                <a:latin typeface="Times New Roman"/>
                <a:cs typeface="Calibri" panose="020F0502020204030204"/>
              </a:rPr>
              <a:t>from the classic cinema to the cinema 'at home, in the living room'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US" sz="2600" dirty="0">
                <a:latin typeface="Times New Roman"/>
                <a:cs typeface="Calibri" panose="020F0502020204030204"/>
              </a:rPr>
              <a:t>in relation to this topic we propose a brief look at the history, of the film industry</a:t>
            </a:r>
          </a:p>
          <a:p>
            <a:endParaRPr lang="en-US" sz="2000" dirty="0">
              <a:cs typeface="Calibri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4179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0B8412B-9690-4BEA-B49B-7707F1BDD755}"/>
              </a:ext>
            </a:extLst>
          </p:cNvPr>
          <p:cNvSpPr txBox="1"/>
          <p:nvPr/>
        </p:nvSpPr>
        <p:spPr>
          <a:xfrm>
            <a:off x="901262" y="349469"/>
            <a:ext cx="10639095" cy="97103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sz="4400" b="1" dirty="0">
                <a:latin typeface="Times New Roman"/>
                <a:cs typeface="Times New Roman"/>
              </a:rPr>
              <a:t>2. Background of the organisation</a:t>
            </a:r>
            <a:endParaRPr lang="en-US" sz="4400" dirty="0"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sz="2800" b="1" dirty="0">
                <a:latin typeface="Times New Roman"/>
                <a:cs typeface="Calibri"/>
              </a:rPr>
              <a:t>     The era of silent film</a:t>
            </a:r>
            <a:endParaRPr lang="en-GB" sz="2800" b="1" dirty="0">
              <a:cs typeface="Calibri" panose="020F0502020204030204"/>
            </a:endParaRPr>
          </a:p>
          <a:p>
            <a:pPr marL="914400" lvl="1" indent="-457200">
              <a:lnSpc>
                <a:spcPct val="150000"/>
              </a:lnSpc>
              <a:buFont typeface="Arial"/>
              <a:buChar char="•"/>
            </a:pPr>
            <a:r>
              <a:rPr lang="en-GB" sz="2600" dirty="0">
                <a:latin typeface="Times New Roman"/>
                <a:cs typeface="Calibri"/>
              </a:rPr>
              <a:t>movies without sound</a:t>
            </a:r>
            <a:endParaRPr lang="en-GB" sz="2400" b="1" dirty="0">
              <a:latin typeface="Times New Roman"/>
              <a:cs typeface="Calibri"/>
            </a:endParaRP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GB" sz="2600" dirty="0">
                <a:latin typeface="Times New Roman"/>
                <a:cs typeface="Calibri"/>
              </a:rPr>
              <a:t>written sentences between sequences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GB" sz="2600" dirty="0">
                <a:latin typeface="Times New Roman"/>
                <a:cs typeface="Calibri"/>
              </a:rPr>
              <a:t>1878 - Eadweard Muybridge made the first film ever of a few seconds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GB" sz="2600" dirty="0">
                <a:latin typeface="Times New Roman"/>
                <a:cs typeface="Calibri"/>
              </a:rPr>
              <a:t>1894 - Thomas Edison invented the Kinetoscope and Vitascope</a:t>
            </a:r>
          </a:p>
          <a:p>
            <a:pPr marL="742950" lvl="1" indent="-285750">
              <a:lnSpc>
                <a:spcPct val="200000"/>
              </a:lnSpc>
              <a:buFont typeface="Arial"/>
              <a:buChar char="•"/>
            </a:pPr>
            <a:r>
              <a:rPr lang="en-GB" sz="2600" dirty="0">
                <a:latin typeface="Times New Roman"/>
                <a:cs typeface="Calibri"/>
              </a:rPr>
              <a:t>two devices for viewing and producing moving pictures</a:t>
            </a:r>
          </a:p>
          <a:p>
            <a:pPr marL="742950" lvl="1" indent="-285750">
              <a:lnSpc>
                <a:spcPct val="150000"/>
              </a:lnSpc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742950" lvl="1" indent="-285750">
              <a:lnSpc>
                <a:spcPct val="150000"/>
              </a:lnSpc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990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031502D-C81E-41FE-B665-0182BE971AF7}"/>
              </a:ext>
            </a:extLst>
          </p:cNvPr>
          <p:cNvSpPr txBox="1"/>
          <p:nvPr/>
        </p:nvSpPr>
        <p:spPr>
          <a:xfrm>
            <a:off x="1492468" y="139262"/>
            <a:ext cx="10297510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200000"/>
              </a:lnSpc>
              <a:buFont typeface="Arial"/>
              <a:buChar char="•"/>
            </a:pPr>
            <a:r>
              <a:rPr lang="en-GB" sz="2600">
                <a:latin typeface="Times New Roman"/>
                <a:ea typeface="+mn-lt"/>
                <a:cs typeface="+mn-lt"/>
              </a:rPr>
              <a:t>28 December 1895 is the birth date of the cinema</a:t>
            </a:r>
            <a:endParaRPr lang="en-US"/>
          </a:p>
          <a:p>
            <a:pPr marL="457200" indent="-457200">
              <a:lnSpc>
                <a:spcPct val="20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 panose="020F0502020204030204"/>
              </a:rPr>
              <a:t>the Lumiere brothers produced the first movie with public</a:t>
            </a:r>
          </a:p>
          <a:p>
            <a:pPr marL="457200" indent="-457200">
              <a:lnSpc>
                <a:spcPct val="20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 panose="020F0502020204030204"/>
              </a:rPr>
              <a:t>the first movie was called 'La sortie des </a:t>
            </a:r>
            <a:r>
              <a:rPr lang="en-GB" sz="2600" err="1">
                <a:latin typeface="Times New Roman"/>
                <a:cs typeface="Calibri" panose="020F0502020204030204"/>
              </a:rPr>
              <a:t>usines</a:t>
            </a:r>
            <a:r>
              <a:rPr lang="en-GB" sz="2600">
                <a:latin typeface="Times New Roman"/>
                <a:cs typeface="Calibri" panose="020F0502020204030204"/>
              </a:rPr>
              <a:t> a Lyon'</a:t>
            </a:r>
          </a:p>
          <a:p>
            <a:endParaRPr lang="en-GB" sz="2600">
              <a:latin typeface="Times New Roman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endParaRPr lang="en-GB" sz="2600">
              <a:latin typeface="Times New Roman"/>
              <a:cs typeface="Calibri" panose="020F0502020204030204"/>
            </a:endParaRPr>
          </a:p>
        </p:txBody>
      </p:sp>
      <p:pic>
        <p:nvPicPr>
          <p:cNvPr id="5" name="Picture 5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xmlns="" id="{F4727B4E-67A8-40F2-838A-8CE13BE15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6380" y="2785571"/>
            <a:ext cx="5532382" cy="3651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4375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D56116-2DCC-4DA0-97E6-33E2DBA91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6701"/>
          </a:xfrm>
        </p:spPr>
        <p:txBody>
          <a:bodyPr/>
          <a:lstStyle/>
          <a:p>
            <a:r>
              <a:rPr lang="en-GB" sz="2800" b="1" dirty="0">
                <a:latin typeface="Times New Roman"/>
                <a:cs typeface="Calibri Light"/>
              </a:rPr>
              <a:t>Film industry –  the twentieth century</a:t>
            </a:r>
            <a:endParaRPr lang="en-GB" b="1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41580C-ECFD-4ABA-AFC2-FEFD7090C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8142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600">
                <a:latin typeface="Times New Roman"/>
                <a:cs typeface="Calibri"/>
              </a:rPr>
              <a:t>cinemas and movie studios appear</a:t>
            </a:r>
            <a:endParaRPr lang="en-US" sz="2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2600">
                <a:latin typeface="Times New Roman"/>
                <a:cs typeface="Calibri"/>
              </a:rPr>
              <a:t>George </a:t>
            </a:r>
            <a:r>
              <a:rPr lang="en-GB" sz="2600" err="1">
                <a:latin typeface="Times New Roman"/>
                <a:cs typeface="Calibri"/>
              </a:rPr>
              <a:t>Melies</a:t>
            </a:r>
            <a:r>
              <a:rPr lang="en-GB" sz="2600">
                <a:latin typeface="Times New Roman"/>
                <a:cs typeface="Calibri"/>
              </a:rPr>
              <a:t> realizes the first special effects in cinema</a:t>
            </a:r>
          </a:p>
          <a:p>
            <a:pPr>
              <a:lnSpc>
                <a:spcPct val="150000"/>
              </a:lnSpc>
            </a:pPr>
            <a:r>
              <a:rPr lang="en-GB" sz="2600">
                <a:latin typeface="Times New Roman"/>
                <a:cs typeface="Calibri"/>
              </a:rPr>
              <a:t>In the 1920s Hollywood became the </a:t>
            </a:r>
            <a:r>
              <a:rPr lang="en-GB" sz="2600" err="1">
                <a:latin typeface="Times New Roman"/>
                <a:cs typeface="Calibri"/>
              </a:rPr>
              <a:t>center</a:t>
            </a:r>
            <a:r>
              <a:rPr lang="en-GB" sz="2600">
                <a:latin typeface="Times New Roman"/>
                <a:cs typeface="Calibri"/>
              </a:rPr>
              <a:t> of world cinema</a:t>
            </a:r>
          </a:p>
          <a:p>
            <a:pPr>
              <a:lnSpc>
                <a:spcPct val="150000"/>
              </a:lnSpc>
            </a:pPr>
            <a:r>
              <a:rPr lang="en-GB" sz="2600">
                <a:latin typeface="Times New Roman"/>
                <a:cs typeface="Calibri"/>
              </a:rPr>
              <a:t>1927 - the Warner Brothers produced the first film with sound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2600">
                <a:latin typeface="Times New Roman"/>
                <a:cs typeface="Calibri"/>
              </a:rPr>
              <a:t>           'The Jazz Singer'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2600">
              <a:latin typeface="Times New Roman"/>
              <a:cs typeface="Calibri"/>
            </a:endParaRPr>
          </a:p>
          <a:p>
            <a:pPr marL="457200" lvl="1" indent="0">
              <a:lnSpc>
                <a:spcPct val="150000"/>
              </a:lnSpc>
              <a:buNone/>
            </a:pPr>
            <a:endParaRPr lang="en-GB" sz="2600">
              <a:latin typeface="Times New Roman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600">
                <a:latin typeface="Times New Roman"/>
                <a:cs typeface="Calibri"/>
              </a:rPr>
              <a:t>1929 – Technicolor company makes the first attempts with </a:t>
            </a:r>
            <a:r>
              <a:rPr lang="en-GB" sz="2600" err="1">
                <a:latin typeface="Times New Roman"/>
                <a:cs typeface="Calibri"/>
              </a:rPr>
              <a:t>color</a:t>
            </a:r>
            <a:r>
              <a:rPr lang="en-GB" sz="2600">
                <a:latin typeface="Times New Roman"/>
                <a:cs typeface="Calibri"/>
              </a:rPr>
              <a:t> film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4" name="Picture 4" descr="A person and text&#10;&#10;Description generated with high confidence">
            <a:extLst>
              <a:ext uri="{FF2B5EF4-FFF2-40B4-BE49-F238E27FC236}">
                <a16:creationId xmlns:a16="http://schemas.microsoft.com/office/drawing/2014/main" xmlns="" id="{5E8F015D-494F-41CC-B553-E83B9293DC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4497" y="2671106"/>
            <a:ext cx="2216040" cy="332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2428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0D5F1DC-B8C9-4FCA-9A23-28A3576B3A31}"/>
              </a:ext>
            </a:extLst>
          </p:cNvPr>
          <p:cNvSpPr txBox="1"/>
          <p:nvPr/>
        </p:nvSpPr>
        <p:spPr>
          <a:xfrm>
            <a:off x="1150883" y="546538"/>
            <a:ext cx="10468303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/>
              </a:rPr>
              <a:t>40s to 50s – American film industry is dominated by studios: MGM, Paramount, 20th Century Fox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/>
              </a:rPr>
              <a:t>the television appears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/>
              </a:rPr>
              <a:t>in the 1970 Sonny Company released the VHS video </a:t>
            </a:r>
            <a:r>
              <a:rPr lang="en-GB" sz="2600" err="1">
                <a:latin typeface="Times New Roman"/>
                <a:cs typeface="Calibri"/>
              </a:rPr>
              <a:t>cassete</a:t>
            </a:r>
            <a:endParaRPr lang="en-GB" sz="2600">
              <a:latin typeface="Times New Roman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600">
                <a:latin typeface="Times New Roman"/>
                <a:cs typeface="Calibri"/>
              </a:rPr>
              <a:t>CD and DVD appear in the market; many cinemas are closing</a:t>
            </a:r>
          </a:p>
          <a:p>
            <a:pPr marL="285750" indent="-285750">
              <a:buFont typeface="Arial"/>
              <a:buChar char="•"/>
            </a:pPr>
            <a:endParaRPr lang="en-GB" sz="2600">
              <a:latin typeface="Times New Roman"/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3" name="Picture 3" descr="A picture containing indoor, table, sitting, small&#10;&#10;Description generated with very high confidence">
            <a:extLst>
              <a:ext uri="{FF2B5EF4-FFF2-40B4-BE49-F238E27FC236}">
                <a16:creationId xmlns:a16="http://schemas.microsoft.com/office/drawing/2014/main" xmlns="" id="{F8AB9160-FD56-4EB5-828D-D4B87238B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469" y="3792921"/>
            <a:ext cx="3728544" cy="280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1886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557C95-9F3F-4B02-86B3-C53D27EB0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31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Times New Roman"/>
                <a:cs typeface="Calibri Light"/>
              </a:rPr>
              <a:t>  21s Century</a:t>
            </a:r>
            <a:endParaRPr lang="en-GB" sz="2800" b="1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301A43-7C2A-4509-A887-A27F8F302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2329"/>
            <a:ext cx="10515600" cy="46464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Times New Roman"/>
                <a:cs typeface="Calibri"/>
              </a:rPr>
              <a:t>the internet brings major changes in the film industry</a:t>
            </a:r>
            <a:endParaRPr lang="en-US" dirty="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/>
                <a:cs typeface="Calibri"/>
              </a:rPr>
              <a:t>cinemas use the new IMAX technology with 3D effects</a:t>
            </a:r>
          </a:p>
          <a:p>
            <a:pPr>
              <a:lnSpc>
                <a:spcPct val="150000"/>
              </a:lnSpc>
            </a:pPr>
            <a:endParaRPr lang="en-GB" sz="2600" dirty="0">
              <a:latin typeface="Times New Roman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600" dirty="0">
              <a:latin typeface="Times New Roman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/>
                <a:cs typeface="Calibri"/>
              </a:rPr>
              <a:t>in this landscape appears Netflix company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/>
                <a:cs typeface="Calibri"/>
              </a:rPr>
              <a:t>Netflix brings a new vision to the movie industry</a:t>
            </a:r>
          </a:p>
        </p:txBody>
      </p:sp>
      <p:pic>
        <p:nvPicPr>
          <p:cNvPr id="4" name="Picture 4" descr="A picture containing drawing, sky&#10;&#10;Description generated with very high confidence">
            <a:extLst>
              <a:ext uri="{FF2B5EF4-FFF2-40B4-BE49-F238E27FC236}">
                <a16:creationId xmlns:a16="http://schemas.microsoft.com/office/drawing/2014/main" xmlns="" id="{5BBEAB7E-11B4-46BA-9A1B-2E4197EB3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9176" y="2757269"/>
            <a:ext cx="3833647" cy="163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6532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91BC0F-55AE-42BA-AAAA-EC7432172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The challenges before the introduction of Netflix to the film industry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5E094BC1-630F-4700-9185-7DB43C0EB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1900" y="1736184"/>
            <a:ext cx="10355283" cy="4626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976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2A2B99-3FA7-4D7B-898C-E70D3540A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7292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FILMING COMPARISON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B93395A-C136-4C1F-967B-EC598D854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9937" y="1342418"/>
            <a:ext cx="4740613" cy="49154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Aerial Shots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Heavy camera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Props and sets, equipment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Unrealistic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xmlns="" id="{902EDC76-DA47-46EE-9ECE-1B98ADBFE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2286" y="618978"/>
            <a:ext cx="5190903" cy="5638876"/>
          </a:xfrm>
        </p:spPr>
        <p:txBody>
          <a:bodyPr/>
          <a:lstStyle/>
          <a:p>
            <a:pPr marL="0" indent="0">
              <a:buNone/>
            </a:pPr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20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Drones /algorithms techniques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3D printing/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higher quality</a:t>
            </a: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C9A4CDE7-94B5-4A6F-AC9A-256B474FF2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096000" y="3828502"/>
            <a:ext cx="4170768" cy="281860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3FF1568C-526E-4108-96E2-AD2E6CA94633}"/>
              </a:ext>
            </a:extLst>
          </p:cNvPr>
          <p:cNvSpPr txBox="1"/>
          <p:nvPr/>
        </p:nvSpPr>
        <p:spPr>
          <a:xfrm>
            <a:off x="6750995" y="6858000"/>
            <a:ext cx="41707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09B86DA-F1F5-426D-8BE8-943C26A756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810" y="3582454"/>
            <a:ext cx="5577190" cy="331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78405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D70F7F-A946-4B63-95F4-8F280E581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CAMERA COMPARISON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513ADF0-4192-4CD3-8A1E-3937087138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US" sz="39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0406F83-37AC-4C41-AAFE-C1C5449225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264898"/>
            <a:ext cx="5194766" cy="439715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Film cameras/ used large amounts of film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Sensitive film, frequently changed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from directors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7346ED6-3D4E-4376-AF06-ABE9CE000A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294228"/>
            <a:ext cx="5183188" cy="1210847"/>
          </a:xfrm>
        </p:spPr>
        <p:txBody>
          <a:bodyPr>
            <a:normAutofit/>
          </a:bodyPr>
          <a:lstStyle/>
          <a:p>
            <a:r>
              <a:rPr lang="en-US" sz="35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22CCFE2-B93F-4716-9E46-B6B536673F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64898"/>
            <a:ext cx="5334000" cy="3953787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cameras /multiple scenes at once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definition lens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after watching the scene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2427A95-73DE-4F63-88F1-92B1E90DAF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3644" y="3570520"/>
            <a:ext cx="4360299" cy="29500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A7A15727-6E60-4B2D-9A53-21109CB970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5800" y="3595583"/>
            <a:ext cx="4477043" cy="298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0005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56CA86-5365-425D-B76A-62F950F35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036B6F1-8A83-4A18-8AE4-990978A32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92899"/>
            <a:ext cx="5157787" cy="552588"/>
          </a:xfrm>
        </p:spPr>
        <p:txBody>
          <a:bodyPr>
            <a:normAutofit/>
          </a:bodyPr>
          <a:lstStyle/>
          <a:p>
            <a:r>
              <a:rPr lang="en-US" sz="30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  <a:endParaRPr lang="en-GB" sz="3000" b="0" i="1" u="sng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BD2633B-DC55-4F32-AC96-3F0FA6B2F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45486"/>
            <a:ext cx="5157787" cy="4144177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Manual editing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D5C231F8-BEC7-4D39-9E45-346634B679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4489" y="933061"/>
            <a:ext cx="3890898" cy="1112425"/>
          </a:xfrm>
        </p:spPr>
        <p:txBody>
          <a:bodyPr>
            <a:normAutofit/>
          </a:bodyPr>
          <a:lstStyle/>
          <a:p>
            <a:r>
              <a:rPr lang="en-US" sz="30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</a:t>
            </a:r>
            <a:endParaRPr lang="en-GB" sz="3000" b="0" i="1" u="sng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AD2FEF54-693B-481D-9818-7AA4F46022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64490" y="2045486"/>
            <a:ext cx="3890898" cy="4144177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 software collaboration editing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Cloud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F417FB3-9B33-4889-92C8-6612C5924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5983" y="2818462"/>
            <a:ext cx="2129466" cy="32346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E8ACDF45-4938-492C-BD41-1DC266B078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140" y="4298868"/>
            <a:ext cx="3756074" cy="174238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8ADB8616-5C83-48E9-842B-D3008A6205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31900" y="3219204"/>
            <a:ext cx="3756075" cy="282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4409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05D93E-7E16-4EAC-937A-1C53F500E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 DISTRIBUTION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15037C0-D6D0-4268-857D-25FF0A6895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364799"/>
          </a:xfrm>
        </p:spPr>
        <p:txBody>
          <a:bodyPr>
            <a:normAutofit fontScale="77500" lnSpcReduction="20000"/>
          </a:bodyPr>
          <a:lstStyle/>
          <a:p>
            <a:r>
              <a:rPr lang="en-US" sz="30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  <a:endParaRPr lang="en-GB" sz="3000" b="0" i="1" u="sng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68975C1-3605-41BC-AF11-2160CCDA18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" y="2091543"/>
            <a:ext cx="5311775" cy="412714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 on paper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research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A45D3B5-C5B3-4451-A947-E9D6A3AA32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00855"/>
          </a:xfrm>
        </p:spPr>
        <p:txBody>
          <a:bodyPr>
            <a:normAutofit fontScale="85000" lnSpcReduction="20000"/>
          </a:bodyPr>
          <a:lstStyle/>
          <a:p>
            <a:r>
              <a:rPr lang="en-US" sz="30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</a:t>
            </a:r>
            <a:endParaRPr lang="en-GB" sz="3000" b="0" i="1" u="sng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D309A27-D03B-4DA3-9C80-BC10F02F33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3686" y="2082018"/>
            <a:ext cx="5752514" cy="4136667"/>
          </a:xfrm>
        </p:spPr>
        <p:txBody>
          <a:bodyPr/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and social media 		promotion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Interactive advertisement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Self/distribution media (Netflix)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E0D089E8-33F7-4EE7-85C0-5ECA5F3A1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6072" y="3319462"/>
            <a:ext cx="2340340" cy="33583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DC63414C-789E-4F08-8668-89F7CC2B0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4339" y="4062360"/>
            <a:ext cx="5883861" cy="2385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6481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AFB6FE8-DC0F-454D-925A-870CA79EC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BE49D812-3324-4A62-8C31-A4A0646081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000" b="0" i="1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B062AE9B-6C18-40A4-A1CA-9DA4E5992C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7399" y="2505075"/>
            <a:ext cx="3529014" cy="3684588"/>
          </a:xfrm>
        </p:spPr>
        <p:txBody>
          <a:bodyPr>
            <a:normAutofit/>
          </a:bodyPr>
          <a:lstStyle/>
          <a:p>
            <a:r>
              <a:rPr lang="en-US" sz="2000" dirty="0"/>
              <a:t>VHS video</a:t>
            </a:r>
          </a:p>
          <a:p>
            <a:r>
              <a:rPr lang="en-US" sz="2000" dirty="0"/>
              <a:t>Video rental</a:t>
            </a:r>
          </a:p>
          <a:p>
            <a:r>
              <a:rPr lang="en-US" sz="2000" dirty="0"/>
              <a:t>Theatres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53D9170F-397C-48BE-9484-76158F8AF8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55212" y="1681163"/>
            <a:ext cx="5700176" cy="823912"/>
          </a:xfrm>
        </p:spPr>
        <p:txBody>
          <a:bodyPr>
            <a:normAutofit/>
          </a:bodyPr>
          <a:lstStyle/>
          <a:p>
            <a:r>
              <a:rPr lang="en-US" sz="3000" b="0" i="1" u="sng" dirty="0">
                <a:solidFill>
                  <a:srgbClr val="C00000"/>
                </a:solidFill>
              </a:rPr>
              <a:t>NOW</a:t>
            </a:r>
            <a:r>
              <a:rPr lang="en-US" sz="3000" b="0" i="1" dirty="0">
                <a:solidFill>
                  <a:srgbClr val="C00000"/>
                </a:solidFill>
              </a:rPr>
              <a:t>                                   </a:t>
            </a:r>
            <a:r>
              <a:rPr lang="en-US" sz="3000" b="0" i="1" u="sng" dirty="0">
                <a:solidFill>
                  <a:srgbClr val="C00000"/>
                </a:solidFill>
              </a:rPr>
              <a:t>NETFLIX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F31D782F-7FB8-44E5-9561-1C1F87A7D1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68947" y="2505075"/>
            <a:ext cx="7125654" cy="3684588"/>
          </a:xfrm>
        </p:spPr>
        <p:txBody>
          <a:bodyPr>
            <a:normAutofit/>
          </a:bodyPr>
          <a:lstStyle/>
          <a:p>
            <a:r>
              <a:rPr lang="en-US" sz="2000" dirty="0"/>
              <a:t>Electronic home video                                   No cables needed</a:t>
            </a:r>
          </a:p>
          <a:p>
            <a:r>
              <a:rPr lang="en-US" sz="2000" dirty="0"/>
              <a:t>On demand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92A44865-1208-4E55-80CB-2375971C10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223" y="3753974"/>
            <a:ext cx="3226190" cy="18147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19AADEB3-2932-451B-A80B-326EECCC2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5632" y="3684588"/>
            <a:ext cx="3597310" cy="188858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2AA62113-FE19-49FF-8C8D-DF01C3CE8C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85476" y="4661340"/>
            <a:ext cx="2828458" cy="188411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8658AF23-8825-4C19-9884-838339B8B6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33315" y="3080519"/>
            <a:ext cx="2222073" cy="142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4036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AE5479-16CA-834C-950A-B4A86251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9" y="336990"/>
            <a:ext cx="11161542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Insights to the modern technology introduced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D65C72F-78C6-5740-9709-99D4C6F64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by Reed Hastings and Mark Randolph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It’s headquarters are in Los Gatos, California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1998- Netflix opens first DVD rental sales,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Netflix.com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1999- Offers a subscription service with unlimited DVD rentals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2007- Introduction of the online streaming service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2013- First series of original programs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2016- Has expanded all over the world in 190 countries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Currently 150 million subscribers, Oscar winner, world leader in internet television.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20375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95BDF9-81B1-E24A-B51D-ECE8A4CBE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543" y="376310"/>
            <a:ext cx="7891561" cy="1223889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Netflix, The Original</a:t>
            </a:r>
            <a:endParaRPr lang="en-US" sz="3600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xmlns="" id="{6EE3757A-00AB-1848-9BC2-19361E22A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543" y="1501725"/>
            <a:ext cx="10691032" cy="4297680"/>
          </a:xfrm>
        </p:spPr>
        <p:txBody>
          <a:bodyPr anchor="ctr">
            <a:normAutofit fontScale="92500"/>
          </a:bodyPr>
          <a:lstStyle/>
          <a:p>
            <a:pPr marL="285750" indent="-28575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biggest innovation the company has ever made is The original</a:t>
            </a:r>
          </a:p>
          <a:p>
            <a:pPr marL="342900" indent="-34290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 Randolph and Reed Hastings are the CEO of the company. The idea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came to Hastings after paying huge late fees for a movie, he wanted to provide movie rentals that were not only cheap, but easy to deal with.</a:t>
            </a:r>
          </a:p>
          <a:p>
            <a:pPr marL="285750" indent="-28575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Solution, sell movie rentals over the Internet and deliver through the mail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309026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C710DAF-25C5-4166-B45A-BBB6F88596A7}"/>
              </a:ext>
            </a:extLst>
          </p:cNvPr>
          <p:cNvSpPr/>
          <p:nvPr/>
        </p:nvSpPr>
        <p:spPr>
          <a:xfrm>
            <a:off x="983617" y="680931"/>
            <a:ext cx="10224765" cy="33590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Netflix, The Subscriber Model</a:t>
            </a:r>
          </a:p>
          <a:p>
            <a:endParaRPr lang="en-GB" sz="3600" b="1" i="0" u="none" strike="noStrike" dirty="0">
              <a:effectLst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</a:rPr>
              <a:t> </a:t>
            </a:r>
            <a:r>
              <a:rPr lang="en-GB" sz="2400" b="0" i="0" u="none" strike="noStrike" dirty="0">
                <a:effectLst/>
              </a:rPr>
              <a:t> </a:t>
            </a:r>
            <a:r>
              <a:rPr lang="en-GB" sz="2400" dirty="0"/>
              <a:t>T</a:t>
            </a:r>
            <a:r>
              <a:rPr lang="en-GB" sz="2400" b="0" i="0" u="none" strike="noStrike" dirty="0">
                <a:effectLst/>
              </a:rPr>
              <a:t>he second biggest innovation made to date.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 </a:t>
            </a:r>
            <a:r>
              <a:rPr lang="en-GB" sz="2400" b="0" i="0" u="none" strike="noStrike" dirty="0">
                <a:effectLst/>
              </a:rPr>
              <a:t>The original model allowed users to watch Netflix internationally for a low per movie charge, lower late fees and all from the ease of home but was just not enough to truly capture the eye of the market</a:t>
            </a:r>
            <a:r>
              <a:rPr lang="en-GB" sz="2400" b="0" i="0" u="none" strike="noStrike" dirty="0">
                <a:effectLst/>
                <a:latin typeface="&amp;quo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764840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42CF88E-BD62-477B-8174-659CE8D3D09E}"/>
              </a:ext>
            </a:extLst>
          </p:cNvPr>
          <p:cNvSpPr/>
          <p:nvPr/>
        </p:nvSpPr>
        <p:spPr>
          <a:xfrm>
            <a:off x="1202073" y="1013672"/>
            <a:ext cx="10009877" cy="39039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0" i="0" u="none" strike="noStrike" dirty="0">
                <a:effectLst/>
                <a:latin typeface="&amp;quot"/>
              </a:rPr>
              <a:t> </a:t>
            </a:r>
            <a:r>
              <a:rPr lang="en-GB" sz="36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Ability to grow and dominate the market </a:t>
            </a:r>
          </a:p>
          <a:p>
            <a:endParaRPr lang="en-GB" sz="3600" b="1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When Netflix began it was a DVD rental company housing a growing inventory of movies and content.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Within three years of the move Netflix lost its place as the US Postal Service single largest customer but became the internet’s most visited website during off-work hours.     </a:t>
            </a:r>
          </a:p>
        </p:txBody>
      </p:sp>
    </p:spTree>
    <p:extLst>
      <p:ext uri="{BB962C8B-B14F-4D97-AF65-F5344CB8AC3E}">
        <p14:creationId xmlns:p14="http://schemas.microsoft.com/office/powerpoint/2010/main" xmlns="" val="819372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88304D4-5D1A-4833-87D8-A1190F7E6826}"/>
              </a:ext>
            </a:extLst>
          </p:cNvPr>
          <p:cNvSpPr/>
          <p:nvPr/>
        </p:nvSpPr>
        <p:spPr>
          <a:xfrm>
            <a:off x="871584" y="1045444"/>
            <a:ext cx="9468170" cy="37808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DVD rental to global success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hrough innovation Netflix went from a small tech start up to a company changing the world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Original programming, exclusive content and international Netflix streaming make it the most popular international movie streaming service worldwide.</a:t>
            </a:r>
          </a:p>
        </p:txBody>
      </p:sp>
    </p:spTree>
    <p:extLst>
      <p:ext uri="{BB962C8B-B14F-4D97-AF65-F5344CB8AC3E}">
        <p14:creationId xmlns:p14="http://schemas.microsoft.com/office/powerpoint/2010/main" xmlns="" val="214983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BA66D3-5D52-487C-BDE6-ADEF51D2B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54" y="365125"/>
            <a:ext cx="11141612" cy="2631293"/>
          </a:xfrm>
        </p:spPr>
        <p:txBody>
          <a:bodyPr>
            <a:normAutofit/>
          </a:bodyPr>
          <a:lstStyle/>
          <a:p>
            <a:r>
              <a:rPr lang="en-GB" dirty="0"/>
              <a:t>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The Positive Impact of Digital                                 Technology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                  Rise of an internet giant</a:t>
            </a:r>
          </a:p>
        </p:txBody>
      </p:sp>
      <p:pic>
        <p:nvPicPr>
          <p:cNvPr id="1027" name="Picture 3" descr="Image result for netflix">
            <a:hlinkClick r:id="rId2"/>
            <a:extLst>
              <a:ext uri="{FF2B5EF4-FFF2-40B4-BE49-F238E27FC236}">
                <a16:creationId xmlns:a16="http://schemas.microsoft.com/office/drawing/2014/main" xmlns="" id="{66272E34-D0B1-4CCD-92F0-934B8B44F8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222695" y="3253581"/>
            <a:ext cx="8117059" cy="273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66964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E8D399-F356-4B32-AD03-51A61E3A7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		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9EE132-3A7B-4EE9-88C8-5AFC8C2650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was it created? </a:t>
            </a:r>
          </a:p>
          <a:p>
            <a:r>
              <a:rPr lang="en-GB" dirty="0"/>
              <a:t>29 August 1997</a:t>
            </a:r>
          </a:p>
          <a:p>
            <a:endParaRPr lang="en-GB" dirty="0"/>
          </a:p>
          <a:p>
            <a:r>
              <a:rPr lang="en-GB" dirty="0"/>
              <a:t>How many subscribers does it have?</a:t>
            </a:r>
          </a:p>
          <a:p>
            <a:r>
              <a:rPr lang="en-GB" dirty="0"/>
              <a:t> 60 million</a:t>
            </a:r>
          </a:p>
          <a:p>
            <a:endParaRPr lang="en-GB" dirty="0"/>
          </a:p>
          <a:p>
            <a:r>
              <a:rPr lang="en-GB" dirty="0"/>
              <a:t>How much revenue did Netflix make in 2018? </a:t>
            </a:r>
          </a:p>
          <a:p>
            <a:r>
              <a:rPr lang="en-GB" dirty="0"/>
              <a:t>$4.52 billion</a:t>
            </a:r>
          </a:p>
        </p:txBody>
      </p:sp>
    </p:spTree>
    <p:extLst>
      <p:ext uri="{BB962C8B-B14F-4D97-AF65-F5344CB8AC3E}">
        <p14:creationId xmlns:p14="http://schemas.microsoft.com/office/powerpoint/2010/main" xmlns="" val="295161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91D189-0386-4742-95AD-EE1659B99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Netflix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beginning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8E3FE2C-BFB2-42E8-8A63-E001231AF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DVD rental company by post</a:t>
            </a:r>
          </a:p>
          <a:p>
            <a:endParaRPr lang="en-GB" dirty="0"/>
          </a:p>
          <a:p>
            <a:r>
              <a:rPr lang="en-GB" dirty="0"/>
              <a:t>Competing with companies like Blockbuster</a:t>
            </a:r>
          </a:p>
          <a:p>
            <a:endParaRPr lang="en-GB" dirty="0"/>
          </a:p>
          <a:p>
            <a:r>
              <a:rPr lang="en-GB" dirty="0"/>
              <a:t>Exploring the idea of subscription service compared to one-off rentals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56609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7E490D-6D6D-4A2E-ADF1-94886E560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5CB7E84-8885-4807-84DE-06578040F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742" y="2022573"/>
            <a:ext cx="10515600" cy="4351338"/>
          </a:xfrm>
        </p:spPr>
        <p:txBody>
          <a:bodyPr/>
          <a:lstStyle/>
          <a:p>
            <a:r>
              <a:rPr lang="en-US" dirty="0">
                <a:solidFill>
                  <a:srgbClr val="191919"/>
                </a:solidFill>
                <a:latin typeface="Poppins"/>
              </a:rPr>
              <a:t>Netflix recognized the business model of renting DVDS would not work in an internet age</a:t>
            </a:r>
          </a:p>
          <a:p>
            <a:endParaRPr lang="en-US" dirty="0">
              <a:solidFill>
                <a:srgbClr val="191919"/>
              </a:solidFill>
              <a:latin typeface="Poppins"/>
            </a:endParaRPr>
          </a:p>
          <a:p>
            <a:r>
              <a:rPr lang="en-US" dirty="0">
                <a:solidFill>
                  <a:srgbClr val="191919"/>
                </a:solidFill>
                <a:latin typeface="Poppins"/>
              </a:rPr>
              <a:t>Business model based on  predicting future trends of digital consumption</a:t>
            </a:r>
          </a:p>
          <a:p>
            <a:endParaRPr lang="en-US" dirty="0">
              <a:solidFill>
                <a:srgbClr val="191919"/>
              </a:solidFill>
              <a:latin typeface="Poppins"/>
            </a:endParaRPr>
          </a:p>
          <a:p>
            <a:r>
              <a:rPr lang="en-US" dirty="0">
                <a:solidFill>
                  <a:srgbClr val="191919"/>
                </a:solidFill>
                <a:latin typeface="Poppins"/>
              </a:rPr>
              <a:t>Netflix foresaw the way streaming could work and used their IT-background to create digital solutions and rolled this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348535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7BB601-B626-478E-AF75-58FEDB551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ideas for their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4F6ED5A-674F-4627-B0F3-C51036316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Introduced a subscription service </a:t>
            </a:r>
          </a:p>
          <a:p>
            <a:endParaRPr lang="en-US" b="1" dirty="0"/>
          </a:p>
          <a:p>
            <a:r>
              <a:rPr lang="en-US" dirty="0"/>
              <a:t>They introduced the value for money which is another element that helped Netflix’s popularity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95752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4FD934-520C-4CC6-A5D0-61B628F4C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Conclusion: Four elements that are making all the difference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1AAFF8-AFD6-4F89-BC70-8AA5C0A50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Affordable (25% of Americans have a subscription and that’s why they can sell so cheap)</a:t>
            </a:r>
          </a:p>
          <a:p>
            <a:endParaRPr lang="en-US" dirty="0"/>
          </a:p>
          <a:p>
            <a:r>
              <a:rPr lang="en-US" dirty="0"/>
              <a:t>Accessibility (on all devices, when and where you want)</a:t>
            </a:r>
          </a:p>
          <a:p>
            <a:endParaRPr lang="en-US" dirty="0"/>
          </a:p>
          <a:p>
            <a:r>
              <a:rPr lang="en-US" dirty="0"/>
              <a:t>Original content (invest in their own shows based on the analysis of their own customer data)</a:t>
            </a:r>
          </a:p>
          <a:p>
            <a:endParaRPr lang="en-US" dirty="0"/>
          </a:p>
          <a:p>
            <a:r>
              <a:rPr lang="en-US" dirty="0"/>
              <a:t>Lots of high quality content in many different categories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866031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B62CCB-EC98-0241-BF3D-2CFBABE38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4276"/>
            <a:ext cx="10515600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grow and  dominate the market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F714B09-2B8A-DC41-88AA-A15D936AE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pPr marL="342900" indent="-342900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Netflix began it was a DVD rental company housing a growing inventory of movies and content. </a:t>
            </a:r>
          </a:p>
          <a:p>
            <a:pPr marL="342900" indent="-342900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three years of the move Netflix lost its place as the US Postal Service single largest customer but became the internet’s most visited website during off-work hours.    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1290044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39982F-EF21-41CB-BCEA-271C4862C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89" y="18255"/>
            <a:ext cx="11044311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/>
                <a:ea typeface="+mn-lt"/>
                <a:cs typeface="+mn-lt"/>
              </a:rPr>
              <a:t/>
            </a:r>
            <a:br>
              <a:rPr lang="en-GB" dirty="0">
                <a:latin typeface="Times New Roman"/>
                <a:ea typeface="+mn-lt"/>
                <a:cs typeface="+mn-lt"/>
              </a:rPr>
            </a:br>
            <a:r>
              <a:rPr lang="en-GB" dirty="0">
                <a:latin typeface="Times New Roman"/>
                <a:ea typeface="+mn-lt"/>
                <a:cs typeface="+mn-lt"/>
              </a:rPr>
              <a:t>       </a:t>
            </a:r>
            <a:r>
              <a:rPr lang="en-GB" b="1" dirty="0">
                <a:latin typeface="Times New Roman"/>
                <a:cs typeface="Calibri Light"/>
              </a:rPr>
              <a:t>The downside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E2ECB13-89D9-43E4-A776-0C74AFC0E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5797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Many movies and serials are missing ,and will always missing because the belong HBO,AMAZON etc.</a:t>
            </a:r>
          </a:p>
          <a:p>
            <a:r>
              <a:rPr lang="en-GB" dirty="0"/>
              <a:t>To many movies and serials do not fined subtitles, there are no secure subtitles .</a:t>
            </a:r>
          </a:p>
          <a:p>
            <a:r>
              <a:rPr lang="en-GB" dirty="0"/>
              <a:t>To get the most out of Netflix need a good and fast internet.</a:t>
            </a:r>
          </a:p>
          <a:p>
            <a:r>
              <a:rPr lang="en-GB" dirty="0"/>
              <a:t>Confusion of contents while the user interface is great finding content is more confused, sudden disappearance</a:t>
            </a:r>
          </a:p>
          <a:p>
            <a:r>
              <a:rPr lang="en-GB" dirty="0"/>
              <a:t>Some shows disappear with little warning, viewing the latest successes. </a:t>
            </a:r>
          </a:p>
          <a:p>
            <a:r>
              <a:rPr lang="en-GB" dirty="0"/>
              <a:t>Temporary access as in the case of streaming media services Netflix now give only temporary content.</a:t>
            </a:r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94152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ACDB61A-6BCA-422E-B847-02F2617ED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3E1E90D-E569-43E6-ADD9-EE1E5B7C9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5628"/>
            <a:ext cx="10515600" cy="4351338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Netflix has been extremely successful in maturing and developing to adapt to the changing needs of customers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the popularity of online streaming grew Netflix embraced the change and used it to their advantage to become the company they are today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Considering the negative but not irreparable side, Netflix remains the global leader of serials and documentaries</a:t>
            </a:r>
          </a:p>
        </p:txBody>
      </p:sp>
    </p:spTree>
    <p:extLst>
      <p:ext uri="{BB962C8B-B14F-4D97-AF65-F5344CB8AC3E}">
        <p14:creationId xmlns:p14="http://schemas.microsoft.com/office/powerpoint/2010/main" xmlns="" val="38107408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880EC5-610B-E940-93F2-51DC2EE9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ea typeface="+mn-lt"/>
                <a:cs typeface="+mn-lt"/>
              </a:rPr>
              <a:t>6. Lessons that can be drawn from </a:t>
            </a:r>
            <a:br>
              <a:rPr lang="en-GB" b="1" dirty="0">
                <a:latin typeface="Times New Roman"/>
                <a:ea typeface="+mn-lt"/>
                <a:cs typeface="+mn-lt"/>
              </a:rPr>
            </a:br>
            <a:r>
              <a:rPr lang="en-GB" b="1" dirty="0">
                <a:latin typeface="Times New Roman"/>
                <a:ea typeface="+mn-lt"/>
                <a:cs typeface="+mn-lt"/>
              </a:rPr>
              <a:t>the case study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B9F6792-5451-CE4B-A612-0A9ADD74E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Netflix is the Global leader in internet television networks, with 158 million subscribers from over 190 countries enjoying serials, documentaries and feature films in a variety of genres and languages. </a:t>
            </a:r>
          </a:p>
          <a:p>
            <a:r>
              <a:rPr lang="en-GB" dirty="0"/>
              <a:t>Subscribers have unlimited access to the content, anytime and anywhere, on any type of device connected to the internet.  (</a:t>
            </a:r>
            <a:r>
              <a:rPr lang="en-GB" dirty="0" err="1"/>
              <a:t>Netflix.com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41526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F66378-0973-844B-885E-D0241F2EA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to choose Netflix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29CB40D-8F24-784D-A1C6-6C3E8AD93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Netflix has made history in the online platform, being a widely used campaign, mostly by teenagers, Netflix has brought an improvement in the quality of the films, a relief in terms of watching movies of all kinds. </a:t>
            </a:r>
          </a:p>
          <a:p>
            <a:r>
              <a:rPr lang="en-US" dirty="0"/>
              <a:t>Why do people choose Netflix? Besides the hundreds of benefits, Netflix has the costs according to each income, giving people the opportunity to create accounts according to the budget.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32666320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67898B-65E0-EE4B-A159-9538E8183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6818"/>
            <a:ext cx="10515600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people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prefere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Boocks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tehnology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A7C51F-83A4-D44F-88C8-5E136C0F2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7656"/>
            <a:ext cx="10515600" cy="435133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tehnology</a:t>
            </a:r>
            <a:r>
              <a:rPr lang="en-GB" dirty="0"/>
              <a:t> is in continuous progress both in terms of communication media and computer </a:t>
            </a:r>
            <a:r>
              <a:rPr lang="en-GB" dirty="0" err="1"/>
              <a:t>tehnologies</a:t>
            </a:r>
            <a:r>
              <a:rPr lang="en-GB" dirty="0"/>
              <a:t>. For example, innovative mobile devices are known to everyone, even if here are people who don’t use them.</a:t>
            </a:r>
          </a:p>
          <a:p>
            <a:r>
              <a:rPr lang="en-GB" dirty="0"/>
              <a:t>Reading has become a hobby more and more rarely, especially in adolescence for many years.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76276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CF3054-04D9-B848-835E-976D84036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2750"/>
            <a:ext cx="10515600" cy="1325563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Conclusion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A148F7B-6F3B-F348-B685-E3DB01061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US" dirty="0"/>
              <a:t> The information's that I mention before are about the Netflix structured as a case study,  culture, history, factors who determinate the development and the growth of the company,  formals and informal. Netflix is a big company, expanded in hole world.</a:t>
            </a:r>
          </a:p>
          <a:p>
            <a:r>
              <a:rPr lang="en-US" dirty="0"/>
              <a:t>Netflix introduces a personalized system of recommendations for movies, using the ratings offered by subscribers, in order to accurately anticipate the preferences of Netflix subscribers. (Centre media, Netflix)</a:t>
            </a:r>
          </a:p>
        </p:txBody>
      </p:sp>
    </p:spTree>
    <p:extLst>
      <p:ext uri="{BB962C8B-B14F-4D97-AF65-F5344CB8AC3E}">
        <p14:creationId xmlns:p14="http://schemas.microsoft.com/office/powerpoint/2010/main" xmlns="" val="24260067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2B6C1D-5779-A442-B341-35AB07F02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ADA9159-2B14-0241-BF48-39845D3A8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National science and media museum(2011). </a:t>
            </a:r>
            <a:r>
              <a:rPr lang="en-GB" i="1" dirty="0">
                <a:cs typeface="Calibri"/>
              </a:rPr>
              <a:t>A very short history of cinema[blog].</a:t>
            </a:r>
            <a:r>
              <a:rPr lang="en-GB" dirty="0">
                <a:cs typeface="Calibri"/>
              </a:rPr>
              <a:t> Available at </a:t>
            </a:r>
            <a:r>
              <a:rPr lang="en-GB" dirty="0" err="1">
                <a:cs typeface="Calibri"/>
              </a:rPr>
              <a:t>blog.scienceandmediamuseum.org.uk</a:t>
            </a:r>
            <a:r>
              <a:rPr lang="en-GB" dirty="0">
                <a:cs typeface="Calibri"/>
              </a:rPr>
              <a:t>(</a:t>
            </a:r>
            <a:r>
              <a:rPr lang="en-GB" dirty="0" err="1">
                <a:cs typeface="Calibri"/>
              </a:rPr>
              <a:t>Accesed</a:t>
            </a:r>
            <a:r>
              <a:rPr lang="en-GB" dirty="0">
                <a:cs typeface="Calibri"/>
              </a:rPr>
              <a:t> : 20 November 2019).</a:t>
            </a:r>
            <a:endParaRPr lang="en-GB" i="1" dirty="0">
              <a:cs typeface="Calibri"/>
            </a:endParaRPr>
          </a:p>
          <a:p>
            <a:r>
              <a:rPr lang="en-GB" dirty="0">
                <a:cs typeface="Calibri"/>
              </a:rPr>
              <a:t>Netflix media </a:t>
            </a:r>
            <a:r>
              <a:rPr lang="en-GB" dirty="0" err="1">
                <a:cs typeface="Calibri"/>
              </a:rPr>
              <a:t>center</a:t>
            </a:r>
            <a:r>
              <a:rPr lang="en-GB" dirty="0">
                <a:cs typeface="Calibri"/>
              </a:rPr>
              <a:t>. </a:t>
            </a:r>
            <a:r>
              <a:rPr lang="en-GB" i="1" dirty="0">
                <a:cs typeface="Calibri"/>
              </a:rPr>
              <a:t>About Netflix </a:t>
            </a:r>
            <a:r>
              <a:rPr lang="en-GB" dirty="0">
                <a:cs typeface="Calibri"/>
              </a:rPr>
              <a:t>[online]. Available at </a:t>
            </a:r>
            <a:r>
              <a:rPr lang="en-GB" dirty="0">
                <a:cs typeface="Calibri"/>
                <a:hlinkClick r:id="rId2"/>
              </a:rPr>
              <a:t>http://www.media.netflix.com/ro/about-netflix</a:t>
            </a:r>
            <a:r>
              <a:rPr lang="en-GB" dirty="0">
                <a:cs typeface="Calibri"/>
              </a:rPr>
              <a:t>. (</a:t>
            </a:r>
            <a:r>
              <a:rPr lang="en-GB" dirty="0" err="1">
                <a:cs typeface="Calibri"/>
              </a:rPr>
              <a:t>Accesed</a:t>
            </a:r>
            <a:r>
              <a:rPr lang="en-GB" dirty="0">
                <a:cs typeface="Calibri"/>
              </a:rPr>
              <a:t> 26 November 2019)</a:t>
            </a:r>
          </a:p>
          <a:p>
            <a:r>
              <a:rPr lang="en-GB" dirty="0">
                <a:cs typeface="Calibri"/>
              </a:rPr>
              <a:t>The history of cinematography from silent film to IMAX(2011).Available at: </a:t>
            </a:r>
            <a:r>
              <a:rPr lang="en-GB" dirty="0">
                <a:cs typeface="Calibri"/>
                <a:hlinkClick r:id="rId3"/>
              </a:rPr>
              <a:t>http://www.capital.ro</a:t>
            </a: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    (Accessed:2 December 2019).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12606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D21708-A524-1C4B-B4C5-5C6D93C9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C16A8C1-791D-444B-9E56-3CE13EF61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Investopia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2019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. How Netflix is changing the TV industry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https://www.investopedia.com/articles/investing/060815/how-netflix-changing-tv-industry.asp</a:t>
            </a:r>
            <a:r>
              <a:rPr lang="en-GB" dirty="0"/>
              <a:t> [Accessed 8 December 2019]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Comcast Business, 2018.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impact of technology on the film industry, then and now.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[pdf] Available at &lt;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https://cbcommunity.comcast.com/docs/default-source/default-document-library/cb-film-then-and-now-infographic.pdf?sfvrsn=2c913fd4_2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&gt; [Accessed 29 November 2019]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410318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52C7EF-FE90-F04D-9FF5-BE18C893A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4466C8D-3D37-244D-BDD2-BF538E763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Le </a:t>
            </a:r>
            <a:r>
              <a:rPr lang="en-GB" dirty="0" err="1"/>
              <a:t>Vpn</a:t>
            </a:r>
            <a:r>
              <a:rPr lang="en-GB" dirty="0"/>
              <a:t>(2018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Netflix,10 innovations that changed the world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https://www.le-vpn.com/netflix-10-innovations-changed-world/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 (Accessed: 10 December </a:t>
            </a:r>
          </a:p>
          <a:p>
            <a:r>
              <a:rPr lang="en-GB" dirty="0"/>
              <a:t>Netflix (2019), </a:t>
            </a:r>
            <a:r>
              <a:rPr lang="en-GB" dirty="0">
                <a:hlinkClick r:id="rId3"/>
              </a:rPr>
              <a:t>https://www.businessmodelsinc.com/exponential-business-model/netflix</a:t>
            </a:r>
            <a:r>
              <a:rPr lang="en-GB" dirty="0"/>
              <a:t> (</a:t>
            </a:r>
            <a:r>
              <a:rPr lang="en-GB" dirty="0" err="1"/>
              <a:t>Acessed</a:t>
            </a:r>
            <a:r>
              <a:rPr lang="en-GB" dirty="0"/>
              <a:t>;: 15</a:t>
            </a:r>
            <a:r>
              <a:rPr lang="en-GB" baseline="30000" dirty="0"/>
              <a:t>th</a:t>
            </a:r>
            <a:r>
              <a:rPr lang="en-GB" dirty="0"/>
              <a:t> November 2019)</a:t>
            </a:r>
          </a:p>
          <a:p>
            <a:r>
              <a:rPr lang="en-US" dirty="0" err="1"/>
              <a:t>Maths</a:t>
            </a:r>
            <a:r>
              <a:rPr lang="en-US" dirty="0"/>
              <a:t> is Fun (2016), </a:t>
            </a:r>
            <a:r>
              <a:rPr lang="en-US" dirty="0">
                <a:hlinkClick r:id="rId4"/>
              </a:rPr>
              <a:t>https://www.mathsisfun.com/data/data.html</a:t>
            </a:r>
            <a:endParaRPr lang="en-US" dirty="0"/>
          </a:p>
          <a:p>
            <a:r>
              <a:rPr lang="en-US" dirty="0"/>
              <a:t> (accessed 13</a:t>
            </a:r>
            <a:r>
              <a:rPr lang="en-US" baseline="30000" dirty="0"/>
              <a:t>th</a:t>
            </a:r>
            <a:r>
              <a:rPr lang="en-US" dirty="0"/>
              <a:t> November 2019)</a:t>
            </a:r>
          </a:p>
          <a:p>
            <a:r>
              <a:rPr lang="en-US" dirty="0"/>
              <a:t>Why You Need an On-line Presence (2019), </a:t>
            </a:r>
            <a:r>
              <a:rPr lang="en-US" dirty="0">
                <a:hlinkClick r:id="rId5"/>
              </a:rPr>
              <a:t>https://www.slideshare.net/suebeckingham/why-you-need-a-professional-online-presence-and-how-to-do-it-rscon5</a:t>
            </a:r>
            <a:r>
              <a:rPr lang="en-US" dirty="0"/>
              <a:t>  (accessed:  11</a:t>
            </a:r>
            <a:r>
              <a:rPr lang="en-US" baseline="30000" dirty="0"/>
              <a:t>th</a:t>
            </a:r>
            <a:r>
              <a:rPr lang="en-US" dirty="0"/>
              <a:t> November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009310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C5BD73-F8E6-2D48-B978-007AE98D4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8AC2E84-91DB-E64B-BD61-88268EB90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https://www.netflix.com/gb/</a:t>
            </a:r>
            <a:r>
              <a:rPr lang="en-GB" dirty="0"/>
              <a:t> accessed on 12.12.2019 Netflix website</a:t>
            </a:r>
          </a:p>
          <a:p>
            <a:r>
              <a:rPr lang="en-GB" dirty="0"/>
              <a:t>Centre Media Netflix, accessed on 10.12.2019 </a:t>
            </a:r>
          </a:p>
          <a:p>
            <a:r>
              <a:rPr lang="en-US" dirty="0" err="1"/>
              <a:t>Osur</a:t>
            </a:r>
            <a:r>
              <a:rPr lang="en-US" dirty="0"/>
              <a:t>, Laura, "Netflix and the Development of the Internet Television Network" (2016). Dissertations - ALL. 448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12579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1574</Words>
  <Application>Microsoft Office PowerPoint</Application>
  <PresentationFormat>Custom</PresentationFormat>
  <Paragraphs>227</Paragraphs>
  <Slides>36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Ionela Farimita :        ID 1903877   Leader Marilena Tutulan :     ID 1908340 Cristina David :         ID 1905357 Ligia-Cecilia Codin : ID 1908336 Andreea Iftime :         ID 1906182 Angelica Costache :   ID 1818635  Digital Skills and Research Methods (BMSW4003) Lecturer : Joy Botu 17 December 2019</vt:lpstr>
      <vt:lpstr>Table of content</vt:lpstr>
      <vt:lpstr>Slide 3</vt:lpstr>
      <vt:lpstr>Slide 4</vt:lpstr>
      <vt:lpstr>Slide 5</vt:lpstr>
      <vt:lpstr>Film industry –  the twentieth century</vt:lpstr>
      <vt:lpstr>Slide 7</vt:lpstr>
      <vt:lpstr>  21s Century</vt:lpstr>
      <vt:lpstr>3. The challenges before the introduction of Netflix to the film industry</vt:lpstr>
      <vt:lpstr>FILMING COMPARISON</vt:lpstr>
      <vt:lpstr>CAMERA COMPARISON </vt:lpstr>
      <vt:lpstr>EDITING</vt:lpstr>
      <vt:lpstr>PROMOTION DISTRIBUTION</vt:lpstr>
      <vt:lpstr>CONSUMPTION</vt:lpstr>
      <vt:lpstr>4. Insights to the modern technology introduced </vt:lpstr>
      <vt:lpstr>Netflix, The Original</vt:lpstr>
      <vt:lpstr>Slide 17</vt:lpstr>
      <vt:lpstr>Slide 18</vt:lpstr>
      <vt:lpstr>Slide 19</vt:lpstr>
      <vt:lpstr> 5. The Positive Impact of Digital                                 Technology                    Rise of an internet giant</vt:lpstr>
      <vt:lpstr>   What do you know?</vt:lpstr>
      <vt:lpstr>  Netflix:  The beginning</vt:lpstr>
      <vt:lpstr>  The Impact of technology</vt:lpstr>
      <vt:lpstr>  New ideas for their Industry</vt:lpstr>
      <vt:lpstr>Conclusion: Four elements that are making all the difference</vt:lpstr>
      <vt:lpstr>Ability to grow and  dominate the market</vt:lpstr>
      <vt:lpstr>        The downside</vt:lpstr>
      <vt:lpstr>   Cont.</vt:lpstr>
      <vt:lpstr>6. Lessons that can be drawn from  the case study</vt:lpstr>
      <vt:lpstr>Why to choose Netflix</vt:lpstr>
      <vt:lpstr>What people prefere? Boocks or tehnology </vt:lpstr>
      <vt:lpstr>7. Conclusion </vt:lpstr>
      <vt:lpstr>References</vt:lpstr>
      <vt:lpstr>Cont.</vt:lpstr>
      <vt:lpstr>Cont.</vt:lpstr>
      <vt:lpstr>Cont.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Ionela Farimita :        ID 1903877   Leader Marilena Tutulan :     ID 1908340 Cristina David :         ID 1905357 Ligia-Cecilia Codin : ID 1908336 Andreea Iftime :         ID 1906182 Angelica Costache :   ID 1818635  Digital Skills and Research Methods (BMSW4003) Lecturer : Joy Botu 17 December 2019</dc:title>
  <dc:creator>Lucian</dc:creator>
  <cp:lastModifiedBy>HP</cp:lastModifiedBy>
  <cp:revision>14</cp:revision>
  <dcterms:modified xsi:type="dcterms:W3CDTF">2019-12-16T20:34:19Z</dcterms:modified>
</cp:coreProperties>
</file>