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IBM Plex Sans" panose="020B0503050203000203" pitchFamily="34" charset="0"/>
      <p:regular r:id="rId15"/>
      <p:bold r:id="rId16"/>
    </p:embeddedFont>
    <p:embeddedFont>
      <p:font typeface="Telegraf" panose="020B0604020202020204" charset="0"/>
      <p:regular r:id="rId17"/>
    </p:embeddedFont>
    <p:embeddedFont>
      <p:font typeface="Telegraf Bold" panose="020B0604020202020204" charset="0"/>
      <p:regular r:id="rId18"/>
    </p:embeddedFont>
    <p:embeddedFont>
      <p:font typeface="Telegraf Extra-Light"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624"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N" dirty="0">
                <a:solidFill>
                  <a:schemeClr val="tx1"/>
                </a:solidFill>
              </a:rPr>
              <a:t>Virtual</a:t>
            </a:r>
            <a:r>
              <a:rPr lang="en-IN" baseline="0" dirty="0">
                <a:solidFill>
                  <a:schemeClr val="tx1"/>
                </a:solidFill>
              </a:rPr>
              <a:t> Ward Capacity: National Ambition vs Reported Capacity</a:t>
            </a:r>
            <a:endParaRPr lang="en-IN" dirty="0">
              <a:solidFill>
                <a:schemeClr val="tx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IN"/>
        </a:p>
      </c:txPr>
    </c:title>
    <c:autoTitleDeleted val="0"/>
    <c:plotArea>
      <c:layout/>
      <c:barChart>
        <c:barDir val="col"/>
        <c:grouping val="clustered"/>
        <c:varyColors val="0"/>
        <c:ser>
          <c:idx val="0"/>
          <c:order val="0"/>
          <c:tx>
            <c:strRef>
              <c:f>Sheet1!$B$1</c:f>
              <c:strCache>
                <c:ptCount val="1"/>
                <c:pt idx="0">
                  <c:v>Column1</c:v>
                </c:pt>
              </c:strCache>
            </c:strRef>
          </c:tx>
          <c:spPr>
            <a:solidFill>
              <a:schemeClr val="accent1"/>
            </a:solidFill>
            <a:ln>
              <a:noFill/>
            </a:ln>
            <a:effectLst/>
          </c:spPr>
          <c:invertIfNegative val="0"/>
          <c:cat>
            <c:strRef>
              <c:f>Sheet1!$A$2:$A$5</c:f>
              <c:strCache>
                <c:ptCount val="2"/>
                <c:pt idx="0">
                  <c:v>National ambition </c:v>
                </c:pt>
                <c:pt idx="1">
                  <c:v>Reported capacity Dec 2023</c:v>
                </c:pt>
              </c:strCache>
            </c:strRef>
          </c:cat>
          <c:val>
            <c:numRef>
              <c:f>Sheet1!$B$2:$B$5</c:f>
              <c:numCache>
                <c:formatCode>General</c:formatCode>
                <c:ptCount val="4"/>
                <c:pt idx="0">
                  <c:v>24000</c:v>
                </c:pt>
                <c:pt idx="1">
                  <c:v>11800</c:v>
                </c:pt>
              </c:numCache>
            </c:numRef>
          </c:val>
          <c:extLst>
            <c:ext xmlns:c16="http://schemas.microsoft.com/office/drawing/2014/chart" uri="{C3380CC4-5D6E-409C-BE32-E72D297353CC}">
              <c16:uniqueId val="{00000000-B4D0-4D0B-96EC-4885D56F1B24}"/>
            </c:ext>
          </c:extLst>
        </c:ser>
        <c:ser>
          <c:idx val="1"/>
          <c:order val="1"/>
          <c:tx>
            <c:strRef>
              <c:f>Sheet1!$C$1</c:f>
              <c:strCache>
                <c:ptCount val="1"/>
                <c:pt idx="0">
                  <c:v>Column2</c:v>
                </c:pt>
              </c:strCache>
            </c:strRef>
          </c:tx>
          <c:spPr>
            <a:solidFill>
              <a:schemeClr val="accent2"/>
            </a:solidFill>
            <a:ln>
              <a:noFill/>
            </a:ln>
            <a:effectLst/>
          </c:spPr>
          <c:invertIfNegative val="0"/>
          <c:cat>
            <c:strRef>
              <c:f>Sheet1!$A$2:$A$5</c:f>
              <c:strCache>
                <c:ptCount val="2"/>
                <c:pt idx="0">
                  <c:v>National ambition </c:v>
                </c:pt>
                <c:pt idx="1">
                  <c:v>Reported capacity Dec 2023</c:v>
                </c:pt>
              </c:strCache>
            </c:strRef>
          </c:cat>
          <c:val>
            <c:numRef>
              <c:f>Sheet1!$C$2:$C$5</c:f>
              <c:numCache>
                <c:formatCode>General</c:formatCode>
                <c:ptCount val="4"/>
              </c:numCache>
            </c:numRef>
          </c:val>
          <c:extLst>
            <c:ext xmlns:c16="http://schemas.microsoft.com/office/drawing/2014/chart" uri="{C3380CC4-5D6E-409C-BE32-E72D297353CC}">
              <c16:uniqueId val="{00000001-B4D0-4D0B-96EC-4885D56F1B24}"/>
            </c:ext>
          </c:extLst>
        </c:ser>
        <c:ser>
          <c:idx val="2"/>
          <c:order val="2"/>
          <c:tx>
            <c:strRef>
              <c:f>Sheet1!$D$1</c:f>
              <c:strCache>
                <c:ptCount val="1"/>
                <c:pt idx="0">
                  <c:v>Column3</c:v>
                </c:pt>
              </c:strCache>
            </c:strRef>
          </c:tx>
          <c:spPr>
            <a:solidFill>
              <a:schemeClr val="accent3"/>
            </a:solidFill>
            <a:ln>
              <a:noFill/>
            </a:ln>
            <a:effectLst/>
          </c:spPr>
          <c:invertIfNegative val="0"/>
          <c:cat>
            <c:strRef>
              <c:f>Sheet1!$A$2:$A$5</c:f>
              <c:strCache>
                <c:ptCount val="2"/>
                <c:pt idx="0">
                  <c:v>National ambition </c:v>
                </c:pt>
                <c:pt idx="1">
                  <c:v>Reported capacity Dec 2023</c:v>
                </c:pt>
              </c:strCache>
            </c:strRef>
          </c:cat>
          <c:val>
            <c:numRef>
              <c:f>Sheet1!$D$2:$D$5</c:f>
              <c:numCache>
                <c:formatCode>General</c:formatCode>
                <c:ptCount val="4"/>
                <c:pt idx="3">
                  <c:v>5</c:v>
                </c:pt>
              </c:numCache>
            </c:numRef>
          </c:val>
          <c:extLst>
            <c:ext xmlns:c16="http://schemas.microsoft.com/office/drawing/2014/chart" uri="{C3380CC4-5D6E-409C-BE32-E72D297353CC}">
              <c16:uniqueId val="{00000002-B4D0-4D0B-96EC-4885D56F1B24}"/>
            </c:ext>
          </c:extLst>
        </c:ser>
        <c:dLbls>
          <c:showLegendKey val="0"/>
          <c:showVal val="0"/>
          <c:showCatName val="0"/>
          <c:showSerName val="0"/>
          <c:showPercent val="0"/>
          <c:showBubbleSize val="0"/>
        </c:dLbls>
        <c:gapWidth val="219"/>
        <c:overlap val="-27"/>
        <c:axId val="99535712"/>
        <c:axId val="2105017232"/>
      </c:barChart>
      <c:catAx>
        <c:axId val="9953571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05017232"/>
        <c:crosses val="autoZero"/>
        <c:auto val="1"/>
        <c:lblAlgn val="ctr"/>
        <c:lblOffset val="100"/>
        <c:noMultiLvlLbl val="0"/>
      </c:catAx>
      <c:valAx>
        <c:axId val="21050172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953571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N" dirty="0">
                <a:solidFill>
                  <a:schemeClr val="tx1"/>
                </a:solidFill>
              </a:rPr>
              <a:t>Comparison</a:t>
            </a:r>
            <a:r>
              <a:rPr lang="en-IN" baseline="0" dirty="0">
                <a:solidFill>
                  <a:schemeClr val="tx1"/>
                </a:solidFill>
              </a:rPr>
              <a:t> of virtual ward activity and estimated avoided admissions</a:t>
            </a:r>
            <a:endParaRPr lang="en-IN" dirty="0">
              <a:solidFill>
                <a:schemeClr val="tx1"/>
              </a:solidFill>
            </a:endParaRPr>
          </a:p>
        </c:rich>
      </c:tx>
      <c:layout>
        <c:manualLayout>
          <c:xMode val="edge"/>
          <c:yMode val="edge"/>
          <c:x val="0.21881944444444446"/>
          <c:y val="3.968253968253968E-3"/>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IN"/>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2"/>
                <c:pt idx="0">
                  <c:v>Annualised virtual ward admission-avoidance activity</c:v>
                </c:pt>
                <c:pt idx="1">
                  <c:v>Estimated avoided non-elective admissions</c:v>
                </c:pt>
              </c:strCache>
            </c:strRef>
          </c:cat>
          <c:val>
            <c:numRef>
              <c:f>Sheet1!$B$2:$B$5</c:f>
              <c:numCache>
                <c:formatCode>General</c:formatCode>
                <c:ptCount val="4"/>
                <c:pt idx="0">
                  <c:v>22794</c:v>
                </c:pt>
                <c:pt idx="1">
                  <c:v>9165</c:v>
                </c:pt>
              </c:numCache>
            </c:numRef>
          </c:val>
          <c:extLst>
            <c:ext xmlns:c16="http://schemas.microsoft.com/office/drawing/2014/chart" uri="{C3380CC4-5D6E-409C-BE32-E72D297353CC}">
              <c16:uniqueId val="{00000000-132C-4AFB-89DB-DC0CD4F8157D}"/>
            </c:ext>
          </c:extLst>
        </c:ser>
        <c:ser>
          <c:idx val="1"/>
          <c:order val="1"/>
          <c:tx>
            <c:strRef>
              <c:f>Sheet1!$C$1</c:f>
              <c:strCache>
                <c:ptCount val="1"/>
                <c:pt idx="0">
                  <c:v>Column2</c:v>
                </c:pt>
              </c:strCache>
            </c:strRef>
          </c:tx>
          <c:spPr>
            <a:solidFill>
              <a:schemeClr val="accent2"/>
            </a:solidFill>
            <a:ln>
              <a:noFill/>
            </a:ln>
            <a:effectLst/>
          </c:spPr>
          <c:invertIfNegative val="0"/>
          <c:cat>
            <c:strRef>
              <c:f>Sheet1!$A$2:$A$5</c:f>
              <c:strCache>
                <c:ptCount val="2"/>
                <c:pt idx="0">
                  <c:v>Annualised virtual ward admission-avoidance activity</c:v>
                </c:pt>
                <c:pt idx="1">
                  <c:v>Estimated avoided non-elective admissions</c:v>
                </c:pt>
              </c:strCache>
            </c:strRef>
          </c:cat>
          <c:val>
            <c:numRef>
              <c:f>Sheet1!$C$2:$C$5</c:f>
              <c:numCache>
                <c:formatCode>General</c:formatCode>
                <c:ptCount val="4"/>
              </c:numCache>
            </c:numRef>
          </c:val>
          <c:extLst>
            <c:ext xmlns:c16="http://schemas.microsoft.com/office/drawing/2014/chart" uri="{C3380CC4-5D6E-409C-BE32-E72D297353CC}">
              <c16:uniqueId val="{00000001-132C-4AFB-89DB-DC0CD4F8157D}"/>
            </c:ext>
          </c:extLst>
        </c:ser>
        <c:ser>
          <c:idx val="2"/>
          <c:order val="2"/>
          <c:tx>
            <c:strRef>
              <c:f>Sheet1!$D$1</c:f>
              <c:strCache>
                <c:ptCount val="1"/>
                <c:pt idx="0">
                  <c:v>Column1</c:v>
                </c:pt>
              </c:strCache>
            </c:strRef>
          </c:tx>
          <c:spPr>
            <a:solidFill>
              <a:schemeClr val="accent3"/>
            </a:solidFill>
            <a:ln>
              <a:noFill/>
            </a:ln>
            <a:effectLst/>
          </c:spPr>
          <c:invertIfNegative val="0"/>
          <c:cat>
            <c:strRef>
              <c:f>Sheet1!$A$2:$A$5</c:f>
              <c:strCache>
                <c:ptCount val="2"/>
                <c:pt idx="0">
                  <c:v>Annualised virtual ward admission-avoidance activity</c:v>
                </c:pt>
                <c:pt idx="1">
                  <c:v>Estimated avoided non-elective admissions</c:v>
                </c:pt>
              </c:strCache>
            </c:strRef>
          </c:cat>
          <c:val>
            <c:numRef>
              <c:f>Sheet1!$D$2:$D$5</c:f>
              <c:numCache>
                <c:formatCode>General</c:formatCode>
                <c:ptCount val="4"/>
              </c:numCache>
            </c:numRef>
          </c:val>
          <c:extLst>
            <c:ext xmlns:c16="http://schemas.microsoft.com/office/drawing/2014/chart" uri="{C3380CC4-5D6E-409C-BE32-E72D297353CC}">
              <c16:uniqueId val="{00000002-132C-4AFB-89DB-DC0CD4F8157D}"/>
            </c:ext>
          </c:extLst>
        </c:ser>
        <c:dLbls>
          <c:showLegendKey val="0"/>
          <c:showVal val="0"/>
          <c:showCatName val="0"/>
          <c:showSerName val="0"/>
          <c:showPercent val="0"/>
          <c:showBubbleSize val="0"/>
        </c:dLbls>
        <c:gapWidth val="219"/>
        <c:overlap val="-27"/>
        <c:axId val="229615152"/>
        <c:axId val="1671687536"/>
      </c:barChart>
      <c:catAx>
        <c:axId val="2296151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71687536"/>
        <c:crosses val="autoZero"/>
        <c:auto val="1"/>
        <c:lblAlgn val="ctr"/>
        <c:lblOffset val="100"/>
        <c:noMultiLvlLbl val="0"/>
      </c:catAx>
      <c:valAx>
        <c:axId val="16716875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961515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0F796-29B7-4DE6-AE11-5689FA2A93C3}" type="doc">
      <dgm:prSet loTypeId="urn:microsoft.com/office/officeart/2005/8/layout/pList1" loCatId="list" qsTypeId="urn:microsoft.com/office/officeart/2005/8/quickstyle/simple1#1" qsCatId="simple" csTypeId="urn:microsoft.com/office/officeart/2005/8/colors/accent1_2#1" csCatId="accent1" phldr="0"/>
      <dgm:spPr/>
      <dgm:t>
        <a:bodyPr/>
        <a:lstStyle/>
        <a:p>
          <a:endParaRPr lang="en-IN"/>
        </a:p>
      </dgm:t>
    </dgm:pt>
    <dgm:pt modelId="{1D689207-1442-43B8-9C49-F7ACE9402803}" type="pres">
      <dgm:prSet presAssocID="{DCE0F796-29B7-4DE6-AE11-5689FA2A93C3}" presName="Name0" presStyleCnt="0">
        <dgm:presLayoutVars>
          <dgm:dir/>
          <dgm:resizeHandles val="exact"/>
        </dgm:presLayoutVars>
      </dgm:prSet>
      <dgm:spPr/>
    </dgm:pt>
  </dgm:ptLst>
  <dgm:cxnLst>
    <dgm:cxn modelId="{1A82379C-E14E-4781-91CA-FC2011C49A75}" type="presOf" srcId="{DCE0F796-29B7-4DE6-AE11-5689FA2A93C3}" destId="{1D689207-1442-43B8-9C49-F7ACE9402803}" srcOrd="0" destOrd="0" presId="urn:microsoft.com/office/officeart/2005/8/layout/p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161783-0743-410E-9E07-22425CC5F93D}" type="doc">
      <dgm:prSet loTypeId="urn:microsoft.com/office/officeart/2005/8/layout/process1" loCatId="process" qsTypeId="urn:microsoft.com/office/officeart/2005/8/quickstyle/simple1#2" qsCatId="simple" csTypeId="urn:microsoft.com/office/officeart/2005/8/colors/accent1_2#2" csCatId="accent1" phldr="1"/>
      <dgm:spPr/>
    </dgm:pt>
    <dgm:pt modelId="{5061DB6D-8DB9-404C-AB22-A3981A04F229}">
      <dgm:prSet phldrT="[Text]"/>
      <dgm:spPr/>
      <dgm:t>
        <a:bodyPr/>
        <a:lstStyle/>
        <a:p>
          <a:r>
            <a:rPr lang="en-IN"/>
            <a:t>Patient at home</a:t>
          </a:r>
        </a:p>
      </dgm:t>
    </dgm:pt>
    <dgm:pt modelId="{D4B06B6C-DFE8-498B-809D-55A0FEEDC177}" type="parTrans" cxnId="{C6F4EFC8-A83A-4D70-BB5D-8026DEDAC8AA}">
      <dgm:prSet/>
      <dgm:spPr/>
      <dgm:t>
        <a:bodyPr/>
        <a:lstStyle/>
        <a:p>
          <a:endParaRPr lang="en-IN"/>
        </a:p>
      </dgm:t>
    </dgm:pt>
    <dgm:pt modelId="{83C41983-ECAA-4FFC-9E09-2DE3103E35D6}" type="sibTrans" cxnId="{C6F4EFC8-A83A-4D70-BB5D-8026DEDAC8AA}">
      <dgm:prSet/>
      <dgm:spPr/>
      <dgm:t>
        <a:bodyPr/>
        <a:lstStyle/>
        <a:p>
          <a:endParaRPr lang="en-IN"/>
        </a:p>
      </dgm:t>
    </dgm:pt>
    <dgm:pt modelId="{97091D4D-B723-4913-886F-1E7C5F67CD34}">
      <dgm:prSet phldrT="[Text]"/>
      <dgm:spPr/>
      <dgm:t>
        <a:bodyPr/>
        <a:lstStyle/>
        <a:p>
          <a:r>
            <a:rPr lang="en-IN"/>
            <a:t>Virtual signs/ health data</a:t>
          </a:r>
        </a:p>
      </dgm:t>
    </dgm:pt>
    <dgm:pt modelId="{F00FC2A4-3DB9-49E9-9636-3C56B7E44995}" type="parTrans" cxnId="{9802D936-2381-4FC4-99FF-32EADB7F4890}">
      <dgm:prSet/>
      <dgm:spPr/>
      <dgm:t>
        <a:bodyPr/>
        <a:lstStyle/>
        <a:p>
          <a:endParaRPr lang="en-IN"/>
        </a:p>
      </dgm:t>
    </dgm:pt>
    <dgm:pt modelId="{3C6A4562-AEA5-4130-BFD0-4CE647A7FEB9}" type="sibTrans" cxnId="{9802D936-2381-4FC4-99FF-32EADB7F4890}">
      <dgm:prSet/>
      <dgm:spPr/>
      <dgm:t>
        <a:bodyPr/>
        <a:lstStyle/>
        <a:p>
          <a:endParaRPr lang="en-IN"/>
        </a:p>
      </dgm:t>
    </dgm:pt>
    <dgm:pt modelId="{76980631-AE87-4151-A144-AD43673816F6}">
      <dgm:prSet phldrT="[Text]"/>
      <dgm:spPr/>
      <dgm:t>
        <a:bodyPr/>
        <a:lstStyle/>
        <a:p>
          <a:r>
            <a:rPr lang="en-IN"/>
            <a:t>Digital platform/ dashboard</a:t>
          </a:r>
        </a:p>
      </dgm:t>
    </dgm:pt>
    <dgm:pt modelId="{55F18A97-8A55-468E-A3EF-7766127404B8}" type="parTrans" cxnId="{12AC12E7-ACE7-4F80-A644-B485CF51C507}">
      <dgm:prSet/>
      <dgm:spPr/>
      <dgm:t>
        <a:bodyPr/>
        <a:lstStyle/>
        <a:p>
          <a:endParaRPr lang="en-IN"/>
        </a:p>
      </dgm:t>
    </dgm:pt>
    <dgm:pt modelId="{59418A0C-4924-4B0D-883B-B9C6CBABFA66}" type="sibTrans" cxnId="{12AC12E7-ACE7-4F80-A644-B485CF51C507}">
      <dgm:prSet/>
      <dgm:spPr/>
      <dgm:t>
        <a:bodyPr/>
        <a:lstStyle/>
        <a:p>
          <a:endParaRPr lang="en-IN"/>
        </a:p>
      </dgm:t>
    </dgm:pt>
    <dgm:pt modelId="{B1A905A7-A97F-45EA-883A-E9DD1A68FF52}">
      <dgm:prSet/>
      <dgm:spPr/>
      <dgm:t>
        <a:bodyPr/>
        <a:lstStyle/>
        <a:p>
          <a:r>
            <a:rPr lang="en-IN"/>
            <a:t>Remote clinical review</a:t>
          </a:r>
        </a:p>
      </dgm:t>
    </dgm:pt>
    <dgm:pt modelId="{B6791464-0E37-475A-B667-0A7A44AB35DC}" type="parTrans" cxnId="{A49B2E7C-A3A9-4E7A-BEAF-C77A5F2076C8}">
      <dgm:prSet/>
      <dgm:spPr/>
      <dgm:t>
        <a:bodyPr/>
        <a:lstStyle/>
        <a:p>
          <a:endParaRPr lang="en-IN"/>
        </a:p>
      </dgm:t>
    </dgm:pt>
    <dgm:pt modelId="{D42B0F62-5460-41F0-A795-F9BD23625437}" type="sibTrans" cxnId="{A49B2E7C-A3A9-4E7A-BEAF-C77A5F2076C8}">
      <dgm:prSet/>
      <dgm:spPr/>
      <dgm:t>
        <a:bodyPr/>
        <a:lstStyle/>
        <a:p>
          <a:endParaRPr lang="en-IN"/>
        </a:p>
      </dgm:t>
    </dgm:pt>
    <dgm:pt modelId="{86DADA81-F5A8-432D-96BC-32527A1EC488}">
      <dgm:prSet/>
      <dgm:spPr/>
      <dgm:t>
        <a:bodyPr/>
        <a:lstStyle/>
        <a:p>
          <a:r>
            <a:rPr lang="en-IN"/>
            <a:t>Alert/ escalation</a:t>
          </a:r>
        </a:p>
      </dgm:t>
    </dgm:pt>
    <dgm:pt modelId="{A73E7188-DEB2-4958-83EE-8E88EE4746AB}" type="parTrans" cxnId="{6C5AABBA-A239-4391-91C2-93F43260B58C}">
      <dgm:prSet/>
      <dgm:spPr/>
      <dgm:t>
        <a:bodyPr/>
        <a:lstStyle/>
        <a:p>
          <a:endParaRPr lang="en-IN"/>
        </a:p>
      </dgm:t>
    </dgm:pt>
    <dgm:pt modelId="{A8F30630-EDD3-44CF-9AF0-EBF4BEE85264}" type="sibTrans" cxnId="{6C5AABBA-A239-4391-91C2-93F43260B58C}">
      <dgm:prSet/>
      <dgm:spPr/>
      <dgm:t>
        <a:bodyPr/>
        <a:lstStyle/>
        <a:p>
          <a:endParaRPr lang="en-IN"/>
        </a:p>
      </dgm:t>
    </dgm:pt>
    <dgm:pt modelId="{618297D7-4BFF-4150-937A-904DE1AC26E8}">
      <dgm:prSet/>
      <dgm:spPr/>
      <dgm:t>
        <a:bodyPr/>
        <a:lstStyle/>
        <a:p>
          <a:r>
            <a:rPr lang="en-IN"/>
            <a:t>Multidisciplinary response</a:t>
          </a:r>
        </a:p>
      </dgm:t>
    </dgm:pt>
    <dgm:pt modelId="{86D622EB-0B1D-4C6E-B84B-090E2D492E70}" type="parTrans" cxnId="{AF731883-D239-4A9B-AA32-77D9BAF243EC}">
      <dgm:prSet/>
      <dgm:spPr/>
      <dgm:t>
        <a:bodyPr/>
        <a:lstStyle/>
        <a:p>
          <a:endParaRPr lang="en-IN"/>
        </a:p>
      </dgm:t>
    </dgm:pt>
    <dgm:pt modelId="{335842ED-6970-4BBB-A835-A1A349EC96FC}" type="sibTrans" cxnId="{AF731883-D239-4A9B-AA32-77D9BAF243EC}">
      <dgm:prSet/>
      <dgm:spPr/>
      <dgm:t>
        <a:bodyPr/>
        <a:lstStyle/>
        <a:p>
          <a:endParaRPr lang="en-IN"/>
        </a:p>
      </dgm:t>
    </dgm:pt>
    <dgm:pt modelId="{40CCE34D-7241-4819-9FE5-8FA5EEA824CE}" type="pres">
      <dgm:prSet presAssocID="{BE161783-0743-410E-9E07-22425CC5F93D}" presName="Name0" presStyleCnt="0">
        <dgm:presLayoutVars>
          <dgm:dir/>
          <dgm:resizeHandles val="exact"/>
        </dgm:presLayoutVars>
      </dgm:prSet>
      <dgm:spPr/>
    </dgm:pt>
    <dgm:pt modelId="{E9879117-22F5-4976-AC52-7FF40EF59E39}" type="pres">
      <dgm:prSet presAssocID="{5061DB6D-8DB9-404C-AB22-A3981A04F229}" presName="node" presStyleLbl="node1" presStyleIdx="0" presStyleCnt="6">
        <dgm:presLayoutVars>
          <dgm:bulletEnabled val="1"/>
        </dgm:presLayoutVars>
      </dgm:prSet>
      <dgm:spPr/>
    </dgm:pt>
    <dgm:pt modelId="{66BA3963-2493-4647-9551-5BFC2480D5F9}" type="pres">
      <dgm:prSet presAssocID="{83C41983-ECAA-4FFC-9E09-2DE3103E35D6}" presName="sibTrans" presStyleLbl="sibTrans2D1" presStyleIdx="0" presStyleCnt="5"/>
      <dgm:spPr/>
    </dgm:pt>
    <dgm:pt modelId="{4DBE5F34-019C-4B57-9E58-8EB4D1950910}" type="pres">
      <dgm:prSet presAssocID="{83C41983-ECAA-4FFC-9E09-2DE3103E35D6}" presName="connectorText" presStyleLbl="sibTrans2D1" presStyleIdx="0" presStyleCnt="5"/>
      <dgm:spPr/>
    </dgm:pt>
    <dgm:pt modelId="{42A7B143-C58B-41DF-8161-C9195FA83F2A}" type="pres">
      <dgm:prSet presAssocID="{97091D4D-B723-4913-886F-1E7C5F67CD34}" presName="node" presStyleLbl="node1" presStyleIdx="1" presStyleCnt="6">
        <dgm:presLayoutVars>
          <dgm:bulletEnabled val="1"/>
        </dgm:presLayoutVars>
      </dgm:prSet>
      <dgm:spPr/>
    </dgm:pt>
    <dgm:pt modelId="{6234ACF2-8793-41CF-A0DB-76F8278764C9}" type="pres">
      <dgm:prSet presAssocID="{3C6A4562-AEA5-4130-BFD0-4CE647A7FEB9}" presName="sibTrans" presStyleLbl="sibTrans2D1" presStyleIdx="1" presStyleCnt="5"/>
      <dgm:spPr/>
    </dgm:pt>
    <dgm:pt modelId="{00EAFEE6-ED51-4C72-873C-907275B62746}" type="pres">
      <dgm:prSet presAssocID="{3C6A4562-AEA5-4130-BFD0-4CE647A7FEB9}" presName="connectorText" presStyleLbl="sibTrans2D1" presStyleIdx="1" presStyleCnt="5"/>
      <dgm:spPr/>
    </dgm:pt>
    <dgm:pt modelId="{C429F9BD-9451-4585-9244-BCD74311F806}" type="pres">
      <dgm:prSet presAssocID="{76980631-AE87-4151-A144-AD43673816F6}" presName="node" presStyleLbl="node1" presStyleIdx="2" presStyleCnt="6">
        <dgm:presLayoutVars>
          <dgm:bulletEnabled val="1"/>
        </dgm:presLayoutVars>
      </dgm:prSet>
      <dgm:spPr/>
    </dgm:pt>
    <dgm:pt modelId="{37D16B16-2FD6-4E59-9590-23744139CCB1}" type="pres">
      <dgm:prSet presAssocID="{59418A0C-4924-4B0D-883B-B9C6CBABFA66}" presName="sibTrans" presStyleLbl="sibTrans2D1" presStyleIdx="2" presStyleCnt="5"/>
      <dgm:spPr/>
    </dgm:pt>
    <dgm:pt modelId="{C749F197-D9C2-4A58-A7F4-C2B4FC2BC30C}" type="pres">
      <dgm:prSet presAssocID="{59418A0C-4924-4B0D-883B-B9C6CBABFA66}" presName="connectorText" presStyleLbl="sibTrans2D1" presStyleIdx="2" presStyleCnt="5"/>
      <dgm:spPr/>
    </dgm:pt>
    <dgm:pt modelId="{49500FB4-E113-4EFE-B3CD-60B177D2738B}" type="pres">
      <dgm:prSet presAssocID="{B1A905A7-A97F-45EA-883A-E9DD1A68FF52}" presName="node" presStyleLbl="node1" presStyleIdx="3" presStyleCnt="6">
        <dgm:presLayoutVars>
          <dgm:bulletEnabled val="1"/>
        </dgm:presLayoutVars>
      </dgm:prSet>
      <dgm:spPr/>
    </dgm:pt>
    <dgm:pt modelId="{F1CB4CE0-F35D-4070-BB83-E5623598A07B}" type="pres">
      <dgm:prSet presAssocID="{D42B0F62-5460-41F0-A795-F9BD23625437}" presName="sibTrans" presStyleLbl="sibTrans2D1" presStyleIdx="3" presStyleCnt="5"/>
      <dgm:spPr/>
    </dgm:pt>
    <dgm:pt modelId="{6379776A-5124-41E8-8D90-1D8315CF293E}" type="pres">
      <dgm:prSet presAssocID="{D42B0F62-5460-41F0-A795-F9BD23625437}" presName="connectorText" presStyleLbl="sibTrans2D1" presStyleIdx="3" presStyleCnt="5"/>
      <dgm:spPr/>
    </dgm:pt>
    <dgm:pt modelId="{2B1BCF20-3698-41D1-A6CE-0B6758EB7FB6}" type="pres">
      <dgm:prSet presAssocID="{86DADA81-F5A8-432D-96BC-32527A1EC488}" presName="node" presStyleLbl="node1" presStyleIdx="4" presStyleCnt="6">
        <dgm:presLayoutVars>
          <dgm:bulletEnabled val="1"/>
        </dgm:presLayoutVars>
      </dgm:prSet>
      <dgm:spPr/>
    </dgm:pt>
    <dgm:pt modelId="{11B51E9B-7267-46E7-9801-C4FDF875FD63}" type="pres">
      <dgm:prSet presAssocID="{A8F30630-EDD3-44CF-9AF0-EBF4BEE85264}" presName="sibTrans" presStyleLbl="sibTrans2D1" presStyleIdx="4" presStyleCnt="5"/>
      <dgm:spPr/>
    </dgm:pt>
    <dgm:pt modelId="{4E3BF181-80E7-4743-A233-F1A556562483}" type="pres">
      <dgm:prSet presAssocID="{A8F30630-EDD3-44CF-9AF0-EBF4BEE85264}" presName="connectorText" presStyleLbl="sibTrans2D1" presStyleIdx="4" presStyleCnt="5"/>
      <dgm:spPr/>
    </dgm:pt>
    <dgm:pt modelId="{3EEF0068-EEEC-4881-B279-770D50919ADD}" type="pres">
      <dgm:prSet presAssocID="{618297D7-4BFF-4150-937A-904DE1AC26E8}" presName="node" presStyleLbl="node1" presStyleIdx="5" presStyleCnt="6">
        <dgm:presLayoutVars>
          <dgm:bulletEnabled val="1"/>
        </dgm:presLayoutVars>
      </dgm:prSet>
      <dgm:spPr/>
    </dgm:pt>
  </dgm:ptLst>
  <dgm:cxnLst>
    <dgm:cxn modelId="{72135E04-F35F-4073-A18C-A0F034A7C63A}" type="presOf" srcId="{D42B0F62-5460-41F0-A795-F9BD23625437}" destId="{F1CB4CE0-F35D-4070-BB83-E5623598A07B}" srcOrd="0" destOrd="0" presId="urn:microsoft.com/office/officeart/2005/8/layout/process1"/>
    <dgm:cxn modelId="{633A0D30-E419-449E-8F39-AAC46B930652}" type="presOf" srcId="{59418A0C-4924-4B0D-883B-B9C6CBABFA66}" destId="{C749F197-D9C2-4A58-A7F4-C2B4FC2BC30C}" srcOrd="1" destOrd="0" presId="urn:microsoft.com/office/officeart/2005/8/layout/process1"/>
    <dgm:cxn modelId="{4C8D3131-B24F-4E52-96A3-274A2D3AAB71}" type="presOf" srcId="{BE161783-0743-410E-9E07-22425CC5F93D}" destId="{40CCE34D-7241-4819-9FE5-8FA5EEA824CE}" srcOrd="0" destOrd="0" presId="urn:microsoft.com/office/officeart/2005/8/layout/process1"/>
    <dgm:cxn modelId="{9802D936-2381-4FC4-99FF-32EADB7F4890}" srcId="{BE161783-0743-410E-9E07-22425CC5F93D}" destId="{97091D4D-B723-4913-886F-1E7C5F67CD34}" srcOrd="1" destOrd="0" parTransId="{F00FC2A4-3DB9-49E9-9636-3C56B7E44995}" sibTransId="{3C6A4562-AEA5-4130-BFD0-4CE647A7FEB9}"/>
    <dgm:cxn modelId="{CB5C735D-1669-447A-BECC-73FF278A2FA4}" type="presOf" srcId="{618297D7-4BFF-4150-937A-904DE1AC26E8}" destId="{3EEF0068-EEEC-4881-B279-770D50919ADD}" srcOrd="0" destOrd="0" presId="urn:microsoft.com/office/officeart/2005/8/layout/process1"/>
    <dgm:cxn modelId="{A55CC948-03C8-4F9F-A9ED-6DD37C1FDD38}" type="presOf" srcId="{97091D4D-B723-4913-886F-1E7C5F67CD34}" destId="{42A7B143-C58B-41DF-8161-C9195FA83F2A}" srcOrd="0" destOrd="0" presId="urn:microsoft.com/office/officeart/2005/8/layout/process1"/>
    <dgm:cxn modelId="{82D7E76F-4D4A-4FF7-8F72-078F6AE06056}" type="presOf" srcId="{A8F30630-EDD3-44CF-9AF0-EBF4BEE85264}" destId="{11B51E9B-7267-46E7-9801-C4FDF875FD63}" srcOrd="0" destOrd="0" presId="urn:microsoft.com/office/officeart/2005/8/layout/process1"/>
    <dgm:cxn modelId="{3D79B977-307E-4C96-82CB-355BD5B5BA87}" type="presOf" srcId="{86DADA81-F5A8-432D-96BC-32527A1EC488}" destId="{2B1BCF20-3698-41D1-A6CE-0B6758EB7FB6}" srcOrd="0" destOrd="0" presId="urn:microsoft.com/office/officeart/2005/8/layout/process1"/>
    <dgm:cxn modelId="{A49B2E7C-A3A9-4E7A-BEAF-C77A5F2076C8}" srcId="{BE161783-0743-410E-9E07-22425CC5F93D}" destId="{B1A905A7-A97F-45EA-883A-E9DD1A68FF52}" srcOrd="3" destOrd="0" parTransId="{B6791464-0E37-475A-B667-0A7A44AB35DC}" sibTransId="{D42B0F62-5460-41F0-A795-F9BD23625437}"/>
    <dgm:cxn modelId="{AF731883-D239-4A9B-AA32-77D9BAF243EC}" srcId="{BE161783-0743-410E-9E07-22425CC5F93D}" destId="{618297D7-4BFF-4150-937A-904DE1AC26E8}" srcOrd="5" destOrd="0" parTransId="{86D622EB-0B1D-4C6E-B84B-090E2D492E70}" sibTransId="{335842ED-6970-4BBB-A835-A1A349EC96FC}"/>
    <dgm:cxn modelId="{DDBACD99-B789-442E-9B08-49DD28DD7A0E}" type="presOf" srcId="{59418A0C-4924-4B0D-883B-B9C6CBABFA66}" destId="{37D16B16-2FD6-4E59-9590-23744139CCB1}" srcOrd="0" destOrd="0" presId="urn:microsoft.com/office/officeart/2005/8/layout/process1"/>
    <dgm:cxn modelId="{59ACC49A-2DA7-4629-B321-2F034469E8F8}" type="presOf" srcId="{5061DB6D-8DB9-404C-AB22-A3981A04F229}" destId="{E9879117-22F5-4976-AC52-7FF40EF59E39}" srcOrd="0" destOrd="0" presId="urn:microsoft.com/office/officeart/2005/8/layout/process1"/>
    <dgm:cxn modelId="{E4F361AA-8F68-4A0E-A8AD-21BCA9AF8C9B}" type="presOf" srcId="{83C41983-ECAA-4FFC-9E09-2DE3103E35D6}" destId="{66BA3963-2493-4647-9551-5BFC2480D5F9}" srcOrd="0" destOrd="0" presId="urn:microsoft.com/office/officeart/2005/8/layout/process1"/>
    <dgm:cxn modelId="{6C5AABBA-A239-4391-91C2-93F43260B58C}" srcId="{BE161783-0743-410E-9E07-22425CC5F93D}" destId="{86DADA81-F5A8-432D-96BC-32527A1EC488}" srcOrd="4" destOrd="0" parTransId="{A73E7188-DEB2-4958-83EE-8E88EE4746AB}" sibTransId="{A8F30630-EDD3-44CF-9AF0-EBF4BEE85264}"/>
    <dgm:cxn modelId="{A2B8D1BA-AAFA-4A0F-A2FA-6D28A167DDBC}" type="presOf" srcId="{83C41983-ECAA-4FFC-9E09-2DE3103E35D6}" destId="{4DBE5F34-019C-4B57-9E58-8EB4D1950910}" srcOrd="1" destOrd="0" presId="urn:microsoft.com/office/officeart/2005/8/layout/process1"/>
    <dgm:cxn modelId="{C4ADD1BE-3D42-4FB0-9B8F-9A1C0C23202C}" type="presOf" srcId="{3C6A4562-AEA5-4130-BFD0-4CE647A7FEB9}" destId="{00EAFEE6-ED51-4C72-873C-907275B62746}" srcOrd="1" destOrd="0" presId="urn:microsoft.com/office/officeart/2005/8/layout/process1"/>
    <dgm:cxn modelId="{C6F4EFC8-A83A-4D70-BB5D-8026DEDAC8AA}" srcId="{BE161783-0743-410E-9E07-22425CC5F93D}" destId="{5061DB6D-8DB9-404C-AB22-A3981A04F229}" srcOrd="0" destOrd="0" parTransId="{D4B06B6C-DFE8-498B-809D-55A0FEEDC177}" sibTransId="{83C41983-ECAA-4FFC-9E09-2DE3103E35D6}"/>
    <dgm:cxn modelId="{0D28CAC9-ECBC-4145-B7AB-DCBBF32F50B5}" type="presOf" srcId="{D42B0F62-5460-41F0-A795-F9BD23625437}" destId="{6379776A-5124-41E8-8D90-1D8315CF293E}" srcOrd="1" destOrd="0" presId="urn:microsoft.com/office/officeart/2005/8/layout/process1"/>
    <dgm:cxn modelId="{B73C22CF-2091-4ECB-BEBA-B53C903130E7}" type="presOf" srcId="{76980631-AE87-4151-A144-AD43673816F6}" destId="{C429F9BD-9451-4585-9244-BCD74311F806}" srcOrd="0" destOrd="0" presId="urn:microsoft.com/office/officeart/2005/8/layout/process1"/>
    <dgm:cxn modelId="{3F0E02D9-4107-457E-9CAD-C0ECBBEE5C91}" type="presOf" srcId="{A8F30630-EDD3-44CF-9AF0-EBF4BEE85264}" destId="{4E3BF181-80E7-4743-A233-F1A556562483}" srcOrd="1" destOrd="0" presId="urn:microsoft.com/office/officeart/2005/8/layout/process1"/>
    <dgm:cxn modelId="{22BFA9E2-E47F-4CC4-8E82-2DE5E25EAA58}" type="presOf" srcId="{B1A905A7-A97F-45EA-883A-E9DD1A68FF52}" destId="{49500FB4-E113-4EFE-B3CD-60B177D2738B}" srcOrd="0" destOrd="0" presId="urn:microsoft.com/office/officeart/2005/8/layout/process1"/>
    <dgm:cxn modelId="{2C0B4FE4-BA65-4062-8960-DA8B071E5691}" type="presOf" srcId="{3C6A4562-AEA5-4130-BFD0-4CE647A7FEB9}" destId="{6234ACF2-8793-41CF-A0DB-76F8278764C9}" srcOrd="0" destOrd="0" presId="urn:microsoft.com/office/officeart/2005/8/layout/process1"/>
    <dgm:cxn modelId="{12AC12E7-ACE7-4F80-A644-B485CF51C507}" srcId="{BE161783-0743-410E-9E07-22425CC5F93D}" destId="{76980631-AE87-4151-A144-AD43673816F6}" srcOrd="2" destOrd="0" parTransId="{55F18A97-8A55-468E-A3EF-7766127404B8}" sibTransId="{59418A0C-4924-4B0D-883B-B9C6CBABFA66}"/>
    <dgm:cxn modelId="{D2BF8112-CB23-49C3-B64E-9B083C8C734D}" type="presParOf" srcId="{40CCE34D-7241-4819-9FE5-8FA5EEA824CE}" destId="{E9879117-22F5-4976-AC52-7FF40EF59E39}" srcOrd="0" destOrd="0" presId="urn:microsoft.com/office/officeart/2005/8/layout/process1"/>
    <dgm:cxn modelId="{DE1BC920-994E-444A-A0E3-6D1C043F832D}" type="presParOf" srcId="{40CCE34D-7241-4819-9FE5-8FA5EEA824CE}" destId="{66BA3963-2493-4647-9551-5BFC2480D5F9}" srcOrd="1" destOrd="0" presId="urn:microsoft.com/office/officeart/2005/8/layout/process1"/>
    <dgm:cxn modelId="{F7FC9C91-B07C-4546-ABD3-4BE2F728CCE4}" type="presParOf" srcId="{66BA3963-2493-4647-9551-5BFC2480D5F9}" destId="{4DBE5F34-019C-4B57-9E58-8EB4D1950910}" srcOrd="0" destOrd="0" presId="urn:microsoft.com/office/officeart/2005/8/layout/process1"/>
    <dgm:cxn modelId="{DE5868F5-940D-47B0-90FC-71B3B85BFF28}" type="presParOf" srcId="{40CCE34D-7241-4819-9FE5-8FA5EEA824CE}" destId="{42A7B143-C58B-41DF-8161-C9195FA83F2A}" srcOrd="2" destOrd="0" presId="urn:microsoft.com/office/officeart/2005/8/layout/process1"/>
    <dgm:cxn modelId="{5DC0C16A-A758-4D29-84CA-962F25E304DC}" type="presParOf" srcId="{40CCE34D-7241-4819-9FE5-8FA5EEA824CE}" destId="{6234ACF2-8793-41CF-A0DB-76F8278764C9}" srcOrd="3" destOrd="0" presId="urn:microsoft.com/office/officeart/2005/8/layout/process1"/>
    <dgm:cxn modelId="{ABA33387-DAE7-4F25-B1CE-F7195B1CE9EC}" type="presParOf" srcId="{6234ACF2-8793-41CF-A0DB-76F8278764C9}" destId="{00EAFEE6-ED51-4C72-873C-907275B62746}" srcOrd="0" destOrd="0" presId="urn:microsoft.com/office/officeart/2005/8/layout/process1"/>
    <dgm:cxn modelId="{04D80E96-6831-4DD0-BC4A-B10C4CB897CB}" type="presParOf" srcId="{40CCE34D-7241-4819-9FE5-8FA5EEA824CE}" destId="{C429F9BD-9451-4585-9244-BCD74311F806}" srcOrd="4" destOrd="0" presId="urn:microsoft.com/office/officeart/2005/8/layout/process1"/>
    <dgm:cxn modelId="{A1B5DAD2-D2D4-4B8E-9AB0-323147263500}" type="presParOf" srcId="{40CCE34D-7241-4819-9FE5-8FA5EEA824CE}" destId="{37D16B16-2FD6-4E59-9590-23744139CCB1}" srcOrd="5" destOrd="0" presId="urn:microsoft.com/office/officeart/2005/8/layout/process1"/>
    <dgm:cxn modelId="{87339814-DAD8-400F-B7E9-BB9B2CDAAE69}" type="presParOf" srcId="{37D16B16-2FD6-4E59-9590-23744139CCB1}" destId="{C749F197-D9C2-4A58-A7F4-C2B4FC2BC30C}" srcOrd="0" destOrd="0" presId="urn:microsoft.com/office/officeart/2005/8/layout/process1"/>
    <dgm:cxn modelId="{B69575A5-A145-4F4C-9B4E-0295620004BE}" type="presParOf" srcId="{40CCE34D-7241-4819-9FE5-8FA5EEA824CE}" destId="{49500FB4-E113-4EFE-B3CD-60B177D2738B}" srcOrd="6" destOrd="0" presId="urn:microsoft.com/office/officeart/2005/8/layout/process1"/>
    <dgm:cxn modelId="{BCF67E26-5189-409A-8A41-EB6C5F415A53}" type="presParOf" srcId="{40CCE34D-7241-4819-9FE5-8FA5EEA824CE}" destId="{F1CB4CE0-F35D-4070-BB83-E5623598A07B}" srcOrd="7" destOrd="0" presId="urn:microsoft.com/office/officeart/2005/8/layout/process1"/>
    <dgm:cxn modelId="{C5D868DE-08B7-4C92-A8C9-5DAF5953CC90}" type="presParOf" srcId="{F1CB4CE0-F35D-4070-BB83-E5623598A07B}" destId="{6379776A-5124-41E8-8D90-1D8315CF293E}" srcOrd="0" destOrd="0" presId="urn:microsoft.com/office/officeart/2005/8/layout/process1"/>
    <dgm:cxn modelId="{4F2F68A9-4F9D-406A-87AD-9A7972983EF8}" type="presParOf" srcId="{40CCE34D-7241-4819-9FE5-8FA5EEA824CE}" destId="{2B1BCF20-3698-41D1-A6CE-0B6758EB7FB6}" srcOrd="8" destOrd="0" presId="urn:microsoft.com/office/officeart/2005/8/layout/process1"/>
    <dgm:cxn modelId="{3D88C758-6971-48C4-8A0B-F661EC59098C}" type="presParOf" srcId="{40CCE34D-7241-4819-9FE5-8FA5EEA824CE}" destId="{11B51E9B-7267-46E7-9801-C4FDF875FD63}" srcOrd="9" destOrd="0" presId="urn:microsoft.com/office/officeart/2005/8/layout/process1"/>
    <dgm:cxn modelId="{DB7F3B69-CC05-4D72-A30A-B7DCD11A64B0}" type="presParOf" srcId="{11B51E9B-7267-46E7-9801-C4FDF875FD63}" destId="{4E3BF181-80E7-4743-A233-F1A556562483}" srcOrd="0" destOrd="0" presId="urn:microsoft.com/office/officeart/2005/8/layout/process1"/>
    <dgm:cxn modelId="{FC679AF3-8A18-42E5-8CD9-C05428E3CCD5}" type="presParOf" srcId="{40CCE34D-7241-4819-9FE5-8FA5EEA824CE}" destId="{3EEF0068-EEEC-4881-B279-770D50919ADD}" srcOrd="10"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2A3CEB-1087-440C-9EA0-77D8871034B2}" type="doc">
      <dgm:prSet loTypeId="urn:microsoft.com/office/officeart/2005/8/layout/chevron2" loCatId="process" qsTypeId="urn:microsoft.com/office/officeart/2005/8/quickstyle/simple1#3" qsCatId="simple" csTypeId="urn:microsoft.com/office/officeart/2005/8/colors/accent1_2#3" csCatId="accent1" phldr="1"/>
      <dgm:spPr/>
      <dgm:t>
        <a:bodyPr/>
        <a:lstStyle/>
        <a:p>
          <a:endParaRPr lang="en-IN"/>
        </a:p>
      </dgm:t>
    </dgm:pt>
    <dgm:pt modelId="{71FDB07B-A3AE-4637-930E-2E8B36C749D4}">
      <dgm:prSet phldrT="[Text]"/>
      <dgm:spPr/>
      <dgm:t>
        <a:bodyPr/>
        <a:lstStyle/>
        <a:p>
          <a:r>
            <a:rPr lang="en-IN" dirty="0"/>
            <a:t>1.</a:t>
          </a:r>
        </a:p>
      </dgm:t>
    </dgm:pt>
    <dgm:pt modelId="{F3634535-45C0-46DF-A8BB-D2F0EDB29F7A}" type="parTrans" cxnId="{D6423290-BBE7-4DB3-83EE-EC661A942C56}">
      <dgm:prSet/>
      <dgm:spPr/>
      <dgm:t>
        <a:bodyPr/>
        <a:lstStyle/>
        <a:p>
          <a:endParaRPr lang="en-IN"/>
        </a:p>
      </dgm:t>
    </dgm:pt>
    <dgm:pt modelId="{442CF47D-B1BE-4340-B5A0-86FE35CE3AD6}" type="sibTrans" cxnId="{D6423290-BBE7-4DB3-83EE-EC661A942C56}">
      <dgm:prSet/>
      <dgm:spPr/>
      <dgm:t>
        <a:bodyPr/>
        <a:lstStyle/>
        <a:p>
          <a:endParaRPr lang="en-IN"/>
        </a:p>
      </dgm:t>
    </dgm:pt>
    <dgm:pt modelId="{B8068E30-9695-432E-8348-C7E47C97FB94}">
      <dgm:prSet phldrT="[Text]"/>
      <dgm:spPr/>
      <dgm:t>
        <a:bodyPr/>
        <a:lstStyle/>
        <a:p>
          <a:r>
            <a:rPr lang="en-IN" dirty="0"/>
            <a:t>3.</a:t>
          </a:r>
        </a:p>
      </dgm:t>
    </dgm:pt>
    <dgm:pt modelId="{A84F2648-3E8D-42FB-85FF-1A29F9D37152}" type="parTrans" cxnId="{922C6F8E-ED11-4A6F-9862-53863758F29A}">
      <dgm:prSet/>
      <dgm:spPr/>
      <dgm:t>
        <a:bodyPr/>
        <a:lstStyle/>
        <a:p>
          <a:endParaRPr lang="en-IN"/>
        </a:p>
      </dgm:t>
    </dgm:pt>
    <dgm:pt modelId="{990A5DE3-25F2-48AB-B382-AA3159165F9E}" type="sibTrans" cxnId="{922C6F8E-ED11-4A6F-9862-53863758F29A}">
      <dgm:prSet/>
      <dgm:spPr/>
      <dgm:t>
        <a:bodyPr/>
        <a:lstStyle/>
        <a:p>
          <a:endParaRPr lang="en-IN"/>
        </a:p>
      </dgm:t>
    </dgm:pt>
    <dgm:pt modelId="{09EA7159-0643-4D79-8F91-9A822B7440A0}">
      <dgm:prSet phldrT="[Text]"/>
      <dgm:spPr/>
      <dgm:t>
        <a:bodyPr/>
        <a:lstStyle/>
        <a:p>
          <a:r>
            <a:rPr lang="en-IN" dirty="0"/>
            <a:t>Reduced ability to participate</a:t>
          </a:r>
        </a:p>
      </dgm:t>
    </dgm:pt>
    <dgm:pt modelId="{1B9D794A-D517-4C30-9F7B-12617FF1A625}" type="parTrans" cxnId="{9B19A9DF-2EBF-47A1-9B0E-418D45111DCE}">
      <dgm:prSet/>
      <dgm:spPr/>
      <dgm:t>
        <a:bodyPr/>
        <a:lstStyle/>
        <a:p>
          <a:endParaRPr lang="en-IN"/>
        </a:p>
      </dgm:t>
    </dgm:pt>
    <dgm:pt modelId="{597594FF-16CF-4A80-B712-5A27863A47C0}" type="sibTrans" cxnId="{9B19A9DF-2EBF-47A1-9B0E-418D45111DCE}">
      <dgm:prSet/>
      <dgm:spPr/>
      <dgm:t>
        <a:bodyPr/>
        <a:lstStyle/>
        <a:p>
          <a:endParaRPr lang="en-IN"/>
        </a:p>
      </dgm:t>
    </dgm:pt>
    <dgm:pt modelId="{2C246A83-7674-49E8-B2BD-DFBCD1B57993}">
      <dgm:prSet phldrT="[Text]"/>
      <dgm:spPr/>
      <dgm:t>
        <a:bodyPr/>
        <a:lstStyle/>
        <a:p>
          <a:r>
            <a:rPr lang="en-IN" dirty="0"/>
            <a:t>2.</a:t>
          </a:r>
        </a:p>
      </dgm:t>
    </dgm:pt>
    <dgm:pt modelId="{B3A37FC3-03B6-4A18-B212-66D0FBBBE1A0}" type="sibTrans" cxnId="{3FD339BB-43C7-4036-B074-F0C168D68971}">
      <dgm:prSet/>
      <dgm:spPr/>
      <dgm:t>
        <a:bodyPr/>
        <a:lstStyle/>
        <a:p>
          <a:endParaRPr lang="en-IN"/>
        </a:p>
      </dgm:t>
    </dgm:pt>
    <dgm:pt modelId="{458B1112-970B-4873-83FC-9ECB26C2E64F}" type="parTrans" cxnId="{3FD339BB-43C7-4036-B074-F0C168D68971}">
      <dgm:prSet/>
      <dgm:spPr/>
      <dgm:t>
        <a:bodyPr/>
        <a:lstStyle/>
        <a:p>
          <a:endParaRPr lang="en-IN"/>
        </a:p>
      </dgm:t>
    </dgm:pt>
    <dgm:pt modelId="{135F6446-0659-4A70-B9BD-7A8CB9117B2A}">
      <dgm:prSet/>
      <dgm:spPr/>
      <dgm:t>
        <a:bodyPr/>
        <a:lstStyle/>
        <a:p>
          <a:r>
            <a:rPr lang="en-IN" dirty="0"/>
            <a:t>Digital and device requirements</a:t>
          </a:r>
        </a:p>
      </dgm:t>
    </dgm:pt>
    <dgm:pt modelId="{DE02F3A1-7CC6-48C1-9BD7-DE3883F5A9A8}" type="parTrans" cxnId="{2DAC2224-FE0F-4D59-AC15-65E1F96E6E7E}">
      <dgm:prSet/>
      <dgm:spPr/>
      <dgm:t>
        <a:bodyPr/>
        <a:lstStyle/>
        <a:p>
          <a:endParaRPr lang="en-IN"/>
        </a:p>
      </dgm:t>
    </dgm:pt>
    <dgm:pt modelId="{EABF2F56-D329-4766-BA97-B8BA1E3C15ED}" type="sibTrans" cxnId="{2DAC2224-FE0F-4D59-AC15-65E1F96E6E7E}">
      <dgm:prSet/>
      <dgm:spPr/>
      <dgm:t>
        <a:bodyPr/>
        <a:lstStyle/>
        <a:p>
          <a:endParaRPr lang="en-IN"/>
        </a:p>
      </dgm:t>
    </dgm:pt>
    <dgm:pt modelId="{BB7CD51A-9DF8-4114-AB3D-15B0BFAFECA5}">
      <dgm:prSet/>
      <dgm:spPr/>
      <dgm:t>
        <a:bodyPr/>
        <a:lstStyle/>
        <a:p>
          <a:r>
            <a:rPr lang="en-IN" dirty="0"/>
            <a:t>Limited internet access, no smartphone, insecure housing, communication difficulties.</a:t>
          </a:r>
        </a:p>
      </dgm:t>
    </dgm:pt>
    <dgm:pt modelId="{28C858C7-1632-4935-A01C-CDEA2B1748DF}" type="parTrans" cxnId="{6D575AA8-7B39-427A-935D-E94E8BA0CCC6}">
      <dgm:prSet/>
      <dgm:spPr/>
      <dgm:t>
        <a:bodyPr/>
        <a:lstStyle/>
        <a:p>
          <a:endParaRPr lang="en-IN"/>
        </a:p>
      </dgm:t>
    </dgm:pt>
    <dgm:pt modelId="{A5B0CCCE-6846-4B22-9C90-7AD3C009D24D}" type="sibTrans" cxnId="{6D575AA8-7B39-427A-935D-E94E8BA0CCC6}">
      <dgm:prSet/>
      <dgm:spPr/>
      <dgm:t>
        <a:bodyPr/>
        <a:lstStyle/>
        <a:p>
          <a:endParaRPr lang="en-IN"/>
        </a:p>
      </dgm:t>
    </dgm:pt>
    <dgm:pt modelId="{FCD711DE-B019-45EE-BC1E-823981CF2F8B}">
      <dgm:prSet phldrT="[Text]"/>
      <dgm:spPr/>
      <dgm:t>
        <a:bodyPr/>
        <a:lstStyle/>
        <a:p>
          <a:r>
            <a:rPr lang="en-IN" dirty="0"/>
            <a:t>4. </a:t>
          </a:r>
        </a:p>
      </dgm:t>
    </dgm:pt>
    <dgm:pt modelId="{EB99D9E8-BE00-492D-AA5D-35831F8CC9BC}" type="parTrans" cxnId="{51A7BA43-2839-48CF-9988-4CFC4EF2B576}">
      <dgm:prSet/>
      <dgm:spPr/>
      <dgm:t>
        <a:bodyPr/>
        <a:lstStyle/>
        <a:p>
          <a:endParaRPr lang="en-IN"/>
        </a:p>
      </dgm:t>
    </dgm:pt>
    <dgm:pt modelId="{33932FE8-411C-4F05-B812-97ED36AC26F0}" type="sibTrans" cxnId="{51A7BA43-2839-48CF-9988-4CFC4EF2B576}">
      <dgm:prSet/>
      <dgm:spPr/>
      <dgm:t>
        <a:bodyPr/>
        <a:lstStyle/>
        <a:p>
          <a:endParaRPr lang="en-IN"/>
        </a:p>
      </dgm:t>
    </dgm:pt>
    <dgm:pt modelId="{B58B1C51-4C1F-4C92-AA6E-3434EF3D9B45}">
      <dgm:prSet/>
      <dgm:spPr/>
      <dgm:t>
        <a:bodyPr/>
        <a:lstStyle/>
        <a:p>
          <a:r>
            <a:rPr lang="en-IN" dirty="0"/>
            <a:t>Potential inequality in access</a:t>
          </a:r>
        </a:p>
      </dgm:t>
    </dgm:pt>
    <dgm:pt modelId="{00539233-C2C7-448C-B32D-F3D5020FC6A8}" type="parTrans" cxnId="{795A6C71-34D7-4CCE-B7A0-7B3A571C2F08}">
      <dgm:prSet/>
      <dgm:spPr/>
      <dgm:t>
        <a:bodyPr/>
        <a:lstStyle/>
        <a:p>
          <a:endParaRPr lang="en-IN"/>
        </a:p>
      </dgm:t>
    </dgm:pt>
    <dgm:pt modelId="{35768117-6938-4B0E-B61E-2B3DE3600179}" type="sibTrans" cxnId="{795A6C71-34D7-4CCE-B7A0-7B3A571C2F08}">
      <dgm:prSet/>
      <dgm:spPr/>
      <dgm:t>
        <a:bodyPr/>
        <a:lstStyle/>
        <a:p>
          <a:endParaRPr lang="en-IN"/>
        </a:p>
      </dgm:t>
    </dgm:pt>
    <dgm:pt modelId="{1C20909E-A4CE-47FD-A1C5-F58DB57828ED}" type="pres">
      <dgm:prSet presAssocID="{DF2A3CEB-1087-440C-9EA0-77D8871034B2}" presName="linearFlow" presStyleCnt="0">
        <dgm:presLayoutVars>
          <dgm:dir/>
          <dgm:animLvl val="lvl"/>
          <dgm:resizeHandles val="exact"/>
        </dgm:presLayoutVars>
      </dgm:prSet>
      <dgm:spPr/>
    </dgm:pt>
    <dgm:pt modelId="{42B0DAAD-32C0-4408-AF96-2B79A5BCA657}" type="pres">
      <dgm:prSet presAssocID="{71FDB07B-A3AE-4637-930E-2E8B36C749D4}" presName="composite" presStyleCnt="0"/>
      <dgm:spPr/>
    </dgm:pt>
    <dgm:pt modelId="{40199CD6-9667-405F-A2C7-814A9315680F}" type="pres">
      <dgm:prSet presAssocID="{71FDB07B-A3AE-4637-930E-2E8B36C749D4}" presName="parentText" presStyleLbl="alignNode1" presStyleIdx="0" presStyleCnt="4">
        <dgm:presLayoutVars>
          <dgm:chMax val="1"/>
          <dgm:bulletEnabled val="1"/>
        </dgm:presLayoutVars>
      </dgm:prSet>
      <dgm:spPr/>
    </dgm:pt>
    <dgm:pt modelId="{BFAD5953-96D4-4B0A-A037-E40ADADCDDE6}" type="pres">
      <dgm:prSet presAssocID="{71FDB07B-A3AE-4637-930E-2E8B36C749D4}" presName="descendantText" presStyleLbl="alignAcc1" presStyleIdx="0" presStyleCnt="4">
        <dgm:presLayoutVars>
          <dgm:bulletEnabled val="1"/>
        </dgm:presLayoutVars>
      </dgm:prSet>
      <dgm:spPr/>
    </dgm:pt>
    <dgm:pt modelId="{3AE8DA90-507E-45E9-A65B-3263AD56636E}" type="pres">
      <dgm:prSet presAssocID="{442CF47D-B1BE-4340-B5A0-86FE35CE3AD6}" presName="sp" presStyleCnt="0"/>
      <dgm:spPr/>
    </dgm:pt>
    <dgm:pt modelId="{715F8BA3-D82E-4E6A-963C-8E61224CC732}" type="pres">
      <dgm:prSet presAssocID="{2C246A83-7674-49E8-B2BD-DFBCD1B57993}" presName="composite" presStyleCnt="0"/>
      <dgm:spPr/>
    </dgm:pt>
    <dgm:pt modelId="{98A2D9E7-C6F4-444F-BA07-73823467164C}" type="pres">
      <dgm:prSet presAssocID="{2C246A83-7674-49E8-B2BD-DFBCD1B57993}" presName="parentText" presStyleLbl="alignNode1" presStyleIdx="1" presStyleCnt="4">
        <dgm:presLayoutVars>
          <dgm:chMax val="1"/>
          <dgm:bulletEnabled val="1"/>
        </dgm:presLayoutVars>
      </dgm:prSet>
      <dgm:spPr/>
    </dgm:pt>
    <dgm:pt modelId="{C356C909-EDAE-49CD-BFDA-2BB56E909D12}" type="pres">
      <dgm:prSet presAssocID="{2C246A83-7674-49E8-B2BD-DFBCD1B57993}" presName="descendantText" presStyleLbl="alignAcc1" presStyleIdx="1" presStyleCnt="4" custLinFactNeighborX="2409" custLinFactNeighborY="-355">
        <dgm:presLayoutVars>
          <dgm:bulletEnabled val="1"/>
        </dgm:presLayoutVars>
      </dgm:prSet>
      <dgm:spPr/>
    </dgm:pt>
    <dgm:pt modelId="{EF4F95CF-9170-43D7-A7D6-CBEB9FEAA2EF}" type="pres">
      <dgm:prSet presAssocID="{B3A37FC3-03B6-4A18-B212-66D0FBBBE1A0}" presName="sp" presStyleCnt="0"/>
      <dgm:spPr/>
    </dgm:pt>
    <dgm:pt modelId="{03F07481-F360-4136-A308-069E75769337}" type="pres">
      <dgm:prSet presAssocID="{B8068E30-9695-432E-8348-C7E47C97FB94}" presName="composite" presStyleCnt="0"/>
      <dgm:spPr/>
    </dgm:pt>
    <dgm:pt modelId="{696DCDD0-F22B-4A45-BBB6-E355DA8DB1A4}" type="pres">
      <dgm:prSet presAssocID="{B8068E30-9695-432E-8348-C7E47C97FB94}" presName="parentText" presStyleLbl="alignNode1" presStyleIdx="2" presStyleCnt="4">
        <dgm:presLayoutVars>
          <dgm:chMax val="1"/>
          <dgm:bulletEnabled val="1"/>
        </dgm:presLayoutVars>
      </dgm:prSet>
      <dgm:spPr/>
    </dgm:pt>
    <dgm:pt modelId="{AF8C9397-174D-44A3-9F36-E079FC9E1A7E}" type="pres">
      <dgm:prSet presAssocID="{B8068E30-9695-432E-8348-C7E47C97FB94}" presName="descendantText" presStyleLbl="alignAcc1" presStyleIdx="2" presStyleCnt="4">
        <dgm:presLayoutVars>
          <dgm:bulletEnabled val="1"/>
        </dgm:presLayoutVars>
      </dgm:prSet>
      <dgm:spPr/>
    </dgm:pt>
    <dgm:pt modelId="{77AC3290-C258-4C69-80FA-833085FED7BC}" type="pres">
      <dgm:prSet presAssocID="{990A5DE3-25F2-48AB-B382-AA3159165F9E}" presName="sp" presStyleCnt="0"/>
      <dgm:spPr/>
    </dgm:pt>
    <dgm:pt modelId="{B9F9D073-1F46-4871-B458-B280D4E3EE20}" type="pres">
      <dgm:prSet presAssocID="{FCD711DE-B019-45EE-BC1E-823981CF2F8B}" presName="composite" presStyleCnt="0"/>
      <dgm:spPr/>
    </dgm:pt>
    <dgm:pt modelId="{77814070-7C34-4CC8-AF40-85C97CA58F62}" type="pres">
      <dgm:prSet presAssocID="{FCD711DE-B019-45EE-BC1E-823981CF2F8B}" presName="parentText" presStyleLbl="alignNode1" presStyleIdx="3" presStyleCnt="4">
        <dgm:presLayoutVars>
          <dgm:chMax val="1"/>
          <dgm:bulletEnabled val="1"/>
        </dgm:presLayoutVars>
      </dgm:prSet>
      <dgm:spPr/>
    </dgm:pt>
    <dgm:pt modelId="{4BA35785-5CB1-4392-8C4F-6033E8836F5A}" type="pres">
      <dgm:prSet presAssocID="{FCD711DE-B019-45EE-BC1E-823981CF2F8B}" presName="descendantText" presStyleLbl="alignAcc1" presStyleIdx="3" presStyleCnt="4" custLinFactNeighborY="0">
        <dgm:presLayoutVars>
          <dgm:bulletEnabled val="1"/>
        </dgm:presLayoutVars>
      </dgm:prSet>
      <dgm:spPr/>
    </dgm:pt>
  </dgm:ptLst>
  <dgm:cxnLst>
    <dgm:cxn modelId="{4BF7C200-CF95-4ED0-B30E-B52CF7BE9C26}" type="presOf" srcId="{B58B1C51-4C1F-4C92-AA6E-3434EF3D9B45}" destId="{4BA35785-5CB1-4392-8C4F-6033E8836F5A}" srcOrd="0" destOrd="0" presId="urn:microsoft.com/office/officeart/2005/8/layout/chevron2"/>
    <dgm:cxn modelId="{9ACCA205-BE16-4EA7-96F5-EDF1DB192DCE}" type="presOf" srcId="{DF2A3CEB-1087-440C-9EA0-77D8871034B2}" destId="{1C20909E-A4CE-47FD-A1C5-F58DB57828ED}" srcOrd="0" destOrd="0" presId="urn:microsoft.com/office/officeart/2005/8/layout/chevron2"/>
    <dgm:cxn modelId="{2DAC2224-FE0F-4D59-AC15-65E1F96E6E7E}" srcId="{71FDB07B-A3AE-4637-930E-2E8B36C749D4}" destId="{135F6446-0659-4A70-B9BD-7A8CB9117B2A}" srcOrd="0" destOrd="0" parTransId="{DE02F3A1-7CC6-48C1-9BD7-DE3883F5A9A8}" sibTransId="{EABF2F56-D329-4766-BA97-B8BA1E3C15ED}"/>
    <dgm:cxn modelId="{620CE42D-9690-41B6-A020-29AA337A4669}" type="presOf" srcId="{BB7CD51A-9DF8-4114-AB3D-15B0BFAFECA5}" destId="{C356C909-EDAE-49CD-BFDA-2BB56E909D12}" srcOrd="0" destOrd="0" presId="urn:microsoft.com/office/officeart/2005/8/layout/chevron2"/>
    <dgm:cxn modelId="{3F31E935-7266-4795-AEC8-8F3D6502477C}" type="presOf" srcId="{FCD711DE-B019-45EE-BC1E-823981CF2F8B}" destId="{77814070-7C34-4CC8-AF40-85C97CA58F62}" srcOrd="0" destOrd="0" presId="urn:microsoft.com/office/officeart/2005/8/layout/chevron2"/>
    <dgm:cxn modelId="{1FACAB39-BC9A-4913-9B67-AAC91EC62CCB}" type="presOf" srcId="{135F6446-0659-4A70-B9BD-7A8CB9117B2A}" destId="{BFAD5953-96D4-4B0A-A037-E40ADADCDDE6}" srcOrd="0" destOrd="0" presId="urn:microsoft.com/office/officeart/2005/8/layout/chevron2"/>
    <dgm:cxn modelId="{51A7BA43-2839-48CF-9988-4CFC4EF2B576}" srcId="{DF2A3CEB-1087-440C-9EA0-77D8871034B2}" destId="{FCD711DE-B019-45EE-BC1E-823981CF2F8B}" srcOrd="3" destOrd="0" parTransId="{EB99D9E8-BE00-492D-AA5D-35831F8CC9BC}" sibTransId="{33932FE8-411C-4F05-B812-97ED36AC26F0}"/>
    <dgm:cxn modelId="{795A6C71-34D7-4CCE-B7A0-7B3A571C2F08}" srcId="{FCD711DE-B019-45EE-BC1E-823981CF2F8B}" destId="{B58B1C51-4C1F-4C92-AA6E-3434EF3D9B45}" srcOrd="0" destOrd="0" parTransId="{00539233-C2C7-448C-B32D-F3D5020FC6A8}" sibTransId="{35768117-6938-4B0E-B61E-2B3DE3600179}"/>
    <dgm:cxn modelId="{80DD3682-8B43-4A43-AACA-B980F6B4832C}" type="presOf" srcId="{71FDB07B-A3AE-4637-930E-2E8B36C749D4}" destId="{40199CD6-9667-405F-A2C7-814A9315680F}" srcOrd="0" destOrd="0" presId="urn:microsoft.com/office/officeart/2005/8/layout/chevron2"/>
    <dgm:cxn modelId="{922C6F8E-ED11-4A6F-9862-53863758F29A}" srcId="{DF2A3CEB-1087-440C-9EA0-77D8871034B2}" destId="{B8068E30-9695-432E-8348-C7E47C97FB94}" srcOrd="2" destOrd="0" parTransId="{A84F2648-3E8D-42FB-85FF-1A29F9D37152}" sibTransId="{990A5DE3-25F2-48AB-B382-AA3159165F9E}"/>
    <dgm:cxn modelId="{D6423290-BBE7-4DB3-83EE-EC661A942C56}" srcId="{DF2A3CEB-1087-440C-9EA0-77D8871034B2}" destId="{71FDB07B-A3AE-4637-930E-2E8B36C749D4}" srcOrd="0" destOrd="0" parTransId="{F3634535-45C0-46DF-A8BB-D2F0EDB29F7A}" sibTransId="{442CF47D-B1BE-4340-B5A0-86FE35CE3AD6}"/>
    <dgm:cxn modelId="{E356BE99-018F-4C3C-BC60-9D905E38EA9C}" type="presOf" srcId="{2C246A83-7674-49E8-B2BD-DFBCD1B57993}" destId="{98A2D9E7-C6F4-444F-BA07-73823467164C}" srcOrd="0" destOrd="0" presId="urn:microsoft.com/office/officeart/2005/8/layout/chevron2"/>
    <dgm:cxn modelId="{6D575AA8-7B39-427A-935D-E94E8BA0CCC6}" srcId="{2C246A83-7674-49E8-B2BD-DFBCD1B57993}" destId="{BB7CD51A-9DF8-4114-AB3D-15B0BFAFECA5}" srcOrd="0" destOrd="0" parTransId="{28C858C7-1632-4935-A01C-CDEA2B1748DF}" sibTransId="{A5B0CCCE-6846-4B22-9C90-7AD3C009D24D}"/>
    <dgm:cxn modelId="{3FD339BB-43C7-4036-B074-F0C168D68971}" srcId="{DF2A3CEB-1087-440C-9EA0-77D8871034B2}" destId="{2C246A83-7674-49E8-B2BD-DFBCD1B57993}" srcOrd="1" destOrd="0" parTransId="{458B1112-970B-4873-83FC-9ECB26C2E64F}" sibTransId="{B3A37FC3-03B6-4A18-B212-66D0FBBBE1A0}"/>
    <dgm:cxn modelId="{746420DE-CDA2-4646-A8E1-5B33DD63EAD6}" type="presOf" srcId="{09EA7159-0643-4D79-8F91-9A822B7440A0}" destId="{AF8C9397-174D-44A3-9F36-E079FC9E1A7E}" srcOrd="0" destOrd="0" presId="urn:microsoft.com/office/officeart/2005/8/layout/chevron2"/>
    <dgm:cxn modelId="{9B19A9DF-2EBF-47A1-9B0E-418D45111DCE}" srcId="{B8068E30-9695-432E-8348-C7E47C97FB94}" destId="{09EA7159-0643-4D79-8F91-9A822B7440A0}" srcOrd="0" destOrd="0" parTransId="{1B9D794A-D517-4C30-9F7B-12617FF1A625}" sibTransId="{597594FF-16CF-4A80-B712-5A27863A47C0}"/>
    <dgm:cxn modelId="{431E8CF4-6791-48D6-BD9C-2F082049CD40}" type="presOf" srcId="{B8068E30-9695-432E-8348-C7E47C97FB94}" destId="{696DCDD0-F22B-4A45-BBB6-E355DA8DB1A4}" srcOrd="0" destOrd="0" presId="urn:microsoft.com/office/officeart/2005/8/layout/chevron2"/>
    <dgm:cxn modelId="{98C837BA-8639-4EBF-A1D1-73E63D924EC2}" type="presParOf" srcId="{1C20909E-A4CE-47FD-A1C5-F58DB57828ED}" destId="{42B0DAAD-32C0-4408-AF96-2B79A5BCA657}" srcOrd="0" destOrd="0" presId="urn:microsoft.com/office/officeart/2005/8/layout/chevron2"/>
    <dgm:cxn modelId="{FF626E7A-872B-456E-B329-49D5A73A2092}" type="presParOf" srcId="{42B0DAAD-32C0-4408-AF96-2B79A5BCA657}" destId="{40199CD6-9667-405F-A2C7-814A9315680F}" srcOrd="0" destOrd="0" presId="urn:microsoft.com/office/officeart/2005/8/layout/chevron2"/>
    <dgm:cxn modelId="{7EBB2879-A59C-43AB-B222-8B66FE6A5EA2}" type="presParOf" srcId="{42B0DAAD-32C0-4408-AF96-2B79A5BCA657}" destId="{BFAD5953-96D4-4B0A-A037-E40ADADCDDE6}" srcOrd="1" destOrd="0" presId="urn:microsoft.com/office/officeart/2005/8/layout/chevron2"/>
    <dgm:cxn modelId="{09F19351-756B-4291-A8DE-B8ED6F17ED04}" type="presParOf" srcId="{1C20909E-A4CE-47FD-A1C5-F58DB57828ED}" destId="{3AE8DA90-507E-45E9-A65B-3263AD56636E}" srcOrd="1" destOrd="0" presId="urn:microsoft.com/office/officeart/2005/8/layout/chevron2"/>
    <dgm:cxn modelId="{7A9E3E93-8197-46DF-904C-252C0A95D305}" type="presParOf" srcId="{1C20909E-A4CE-47FD-A1C5-F58DB57828ED}" destId="{715F8BA3-D82E-4E6A-963C-8E61224CC732}" srcOrd="2" destOrd="0" presId="urn:microsoft.com/office/officeart/2005/8/layout/chevron2"/>
    <dgm:cxn modelId="{7D63B2F2-CE84-4825-8024-ACD976C0A1F5}" type="presParOf" srcId="{715F8BA3-D82E-4E6A-963C-8E61224CC732}" destId="{98A2D9E7-C6F4-444F-BA07-73823467164C}" srcOrd="0" destOrd="0" presId="urn:microsoft.com/office/officeart/2005/8/layout/chevron2"/>
    <dgm:cxn modelId="{53C4A055-1427-45E2-B213-4800A72870D1}" type="presParOf" srcId="{715F8BA3-D82E-4E6A-963C-8E61224CC732}" destId="{C356C909-EDAE-49CD-BFDA-2BB56E909D12}" srcOrd="1" destOrd="0" presId="urn:microsoft.com/office/officeart/2005/8/layout/chevron2"/>
    <dgm:cxn modelId="{59BABC05-D659-44EB-8F00-084DE4814494}" type="presParOf" srcId="{1C20909E-A4CE-47FD-A1C5-F58DB57828ED}" destId="{EF4F95CF-9170-43D7-A7D6-CBEB9FEAA2EF}" srcOrd="3" destOrd="0" presId="urn:microsoft.com/office/officeart/2005/8/layout/chevron2"/>
    <dgm:cxn modelId="{22AD6A12-3F4F-45FD-8747-FE763E84EF2B}" type="presParOf" srcId="{1C20909E-A4CE-47FD-A1C5-F58DB57828ED}" destId="{03F07481-F360-4136-A308-069E75769337}" srcOrd="4" destOrd="0" presId="urn:microsoft.com/office/officeart/2005/8/layout/chevron2"/>
    <dgm:cxn modelId="{090A2962-EF70-40C2-9791-0FA402AB6706}" type="presParOf" srcId="{03F07481-F360-4136-A308-069E75769337}" destId="{696DCDD0-F22B-4A45-BBB6-E355DA8DB1A4}" srcOrd="0" destOrd="0" presId="urn:microsoft.com/office/officeart/2005/8/layout/chevron2"/>
    <dgm:cxn modelId="{7092E7C3-33D3-47DF-977B-25EC872FC882}" type="presParOf" srcId="{03F07481-F360-4136-A308-069E75769337}" destId="{AF8C9397-174D-44A3-9F36-E079FC9E1A7E}" srcOrd="1" destOrd="0" presId="urn:microsoft.com/office/officeart/2005/8/layout/chevron2"/>
    <dgm:cxn modelId="{DBB6AF1D-27FC-4122-9E89-0A7BA0D66381}" type="presParOf" srcId="{1C20909E-A4CE-47FD-A1C5-F58DB57828ED}" destId="{77AC3290-C258-4C69-80FA-833085FED7BC}" srcOrd="5" destOrd="0" presId="urn:microsoft.com/office/officeart/2005/8/layout/chevron2"/>
    <dgm:cxn modelId="{9DE343C0-EE6C-43A7-9F18-412DD380256A}" type="presParOf" srcId="{1C20909E-A4CE-47FD-A1C5-F58DB57828ED}" destId="{B9F9D073-1F46-4871-B458-B280D4E3EE20}" srcOrd="6" destOrd="0" presId="urn:microsoft.com/office/officeart/2005/8/layout/chevron2"/>
    <dgm:cxn modelId="{A39C8B69-E8D2-442B-A79E-277F70C015A5}" type="presParOf" srcId="{B9F9D073-1F46-4871-B458-B280D4E3EE20}" destId="{77814070-7C34-4CC8-AF40-85C97CA58F62}" srcOrd="0" destOrd="0" presId="urn:microsoft.com/office/officeart/2005/8/layout/chevron2"/>
    <dgm:cxn modelId="{E71B0AB4-F67D-433D-B43E-D4EDA5313ED4}" type="presParOf" srcId="{B9F9D073-1F46-4871-B458-B280D4E3EE20}" destId="{4BA35785-5CB1-4392-8C4F-6033E8836F5A}"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1E01E4-5870-4B84-A361-D3C051560C50}" type="doc">
      <dgm:prSet loTypeId="urn:microsoft.com/office/officeart/2005/8/layout/default" loCatId="list" qsTypeId="urn:microsoft.com/office/officeart/2005/8/quickstyle/simple1#4" qsCatId="simple" csTypeId="urn:microsoft.com/office/officeart/2005/8/colors/accent1_2#4" csCatId="accent1" phldr="1"/>
      <dgm:spPr/>
      <dgm:t>
        <a:bodyPr/>
        <a:lstStyle/>
        <a:p>
          <a:endParaRPr lang="en-IN"/>
        </a:p>
      </dgm:t>
    </dgm:pt>
    <dgm:pt modelId="{8BEF4C0D-36FC-4BFF-A4DA-7764649FCA14}">
      <dgm:prSet phldrT="[Text]"/>
      <dgm:spPr/>
      <dgm:t>
        <a:bodyPr/>
        <a:lstStyle/>
        <a:p>
          <a:r>
            <a:rPr lang="en-IN" b="1" dirty="0">
              <a:solidFill>
                <a:schemeClr val="tx1"/>
              </a:solidFill>
            </a:rPr>
            <a:t>What Works</a:t>
          </a:r>
        </a:p>
        <a:p>
          <a:r>
            <a:rPr lang="en-US" dirty="0">
              <a:solidFill>
                <a:schemeClr val="tx1"/>
              </a:solidFill>
              <a:latin typeface="IBM Plex Sans" pitchFamily="34" charset="0"/>
              <a:ea typeface="IBM Plex Sans" pitchFamily="34" charset="-122"/>
              <a:cs typeface="IBM Plex Sans" pitchFamily="34" charset="-120"/>
            </a:rPr>
            <a:t>Clinical leadership, multidisciplinary integration, adequate staffing, </a:t>
          </a:r>
          <a:r>
            <a:rPr lang="en-US" dirty="0" err="1">
              <a:solidFill>
                <a:schemeClr val="tx1"/>
              </a:solidFill>
              <a:latin typeface="IBM Plex Sans" pitchFamily="34" charset="0"/>
              <a:ea typeface="IBM Plex Sans" pitchFamily="34" charset="-122"/>
              <a:cs typeface="IBM Plex Sans" pitchFamily="34" charset="-120"/>
            </a:rPr>
            <a:t>organisational</a:t>
          </a:r>
          <a:r>
            <a:rPr lang="en-US" dirty="0">
              <a:solidFill>
                <a:schemeClr val="tx1"/>
              </a:solidFill>
              <a:latin typeface="IBM Plex Sans" pitchFamily="34" charset="0"/>
              <a:ea typeface="IBM Plex Sans" pitchFamily="34" charset="-122"/>
              <a:cs typeface="IBM Plex Sans" pitchFamily="34" charset="-120"/>
            </a:rPr>
            <a:t> maturity</a:t>
          </a:r>
          <a:endParaRPr lang="en-IN" dirty="0">
            <a:solidFill>
              <a:schemeClr val="tx1"/>
            </a:solidFill>
          </a:endParaRPr>
        </a:p>
      </dgm:t>
    </dgm:pt>
    <dgm:pt modelId="{A068FEFA-159F-4219-BC09-D283EAA25066}" type="parTrans" cxnId="{FCB3E10C-96F0-4C8C-AD11-62C6DA913ED6}">
      <dgm:prSet/>
      <dgm:spPr/>
      <dgm:t>
        <a:bodyPr/>
        <a:lstStyle/>
        <a:p>
          <a:endParaRPr lang="en-IN"/>
        </a:p>
      </dgm:t>
    </dgm:pt>
    <dgm:pt modelId="{6909AF35-5F6A-4665-A8FC-4448BBBFEDB1}" type="sibTrans" cxnId="{FCB3E10C-96F0-4C8C-AD11-62C6DA913ED6}">
      <dgm:prSet/>
      <dgm:spPr/>
      <dgm:t>
        <a:bodyPr/>
        <a:lstStyle/>
        <a:p>
          <a:endParaRPr lang="en-IN"/>
        </a:p>
      </dgm:t>
    </dgm:pt>
    <dgm:pt modelId="{597C0C4C-0FD2-4E6B-9137-D67991C8D1A3}">
      <dgm:prSet phldrT="[Text]"/>
      <dgm:spPr/>
      <dgm:t>
        <a:bodyPr/>
        <a:lstStyle/>
        <a:p>
          <a:r>
            <a:rPr lang="en-IN" b="1" dirty="0">
              <a:solidFill>
                <a:schemeClr val="tx1"/>
              </a:solidFill>
            </a:rPr>
            <a:t>What needs attention</a:t>
          </a:r>
        </a:p>
        <a:p>
          <a:r>
            <a:rPr lang="en-US" dirty="0">
              <a:solidFill>
                <a:schemeClr val="tx1"/>
              </a:solidFill>
              <a:latin typeface="IBM Plex Sans" pitchFamily="34" charset="0"/>
              <a:ea typeface="IBM Plex Sans" pitchFamily="34" charset="-122"/>
              <a:cs typeface="IBM Plex Sans" pitchFamily="34" charset="-120"/>
            </a:rPr>
            <a:t>Counterfactual outcomes, patient and carer burden, equity of access, workforce configuration</a:t>
          </a:r>
          <a:endParaRPr lang="en-IN" dirty="0">
            <a:solidFill>
              <a:schemeClr val="tx1"/>
            </a:solidFill>
          </a:endParaRPr>
        </a:p>
      </dgm:t>
    </dgm:pt>
    <dgm:pt modelId="{F46003CE-F398-45D1-88D5-D7BDCE0E81D8}" type="parTrans" cxnId="{C97D895A-72B2-4C23-B458-6D1D67604896}">
      <dgm:prSet/>
      <dgm:spPr/>
      <dgm:t>
        <a:bodyPr/>
        <a:lstStyle/>
        <a:p>
          <a:endParaRPr lang="en-IN"/>
        </a:p>
      </dgm:t>
    </dgm:pt>
    <dgm:pt modelId="{6E8B6873-8F27-4A45-B667-7E4F735EB57E}" type="sibTrans" cxnId="{C97D895A-72B2-4C23-B458-6D1D67604896}">
      <dgm:prSet/>
      <dgm:spPr/>
      <dgm:t>
        <a:bodyPr/>
        <a:lstStyle/>
        <a:p>
          <a:endParaRPr lang="en-IN"/>
        </a:p>
      </dgm:t>
    </dgm:pt>
    <dgm:pt modelId="{7BCA8295-6987-4E86-AEB9-5EE2DC9ABC4E}">
      <dgm:prSet phldrT="[Text]"/>
      <dgm:spPr/>
      <dgm:t>
        <a:bodyPr/>
        <a:lstStyle/>
        <a:p>
          <a:r>
            <a:rPr lang="en-IN" b="1" dirty="0">
              <a:solidFill>
                <a:schemeClr val="tx1"/>
              </a:solidFill>
            </a:rPr>
            <a:t>The central message</a:t>
          </a:r>
        </a:p>
        <a:p>
          <a:r>
            <a:rPr lang="en-US" dirty="0">
              <a:solidFill>
                <a:schemeClr val="tx1"/>
              </a:solidFill>
              <a:latin typeface="IBM Plex Sans" pitchFamily="34" charset="0"/>
              <a:ea typeface="IBM Plex Sans" pitchFamily="34" charset="-122"/>
              <a:cs typeface="IBM Plex Sans" pitchFamily="34" charset="-120"/>
            </a:rPr>
            <a:t>Digital technology enables the model, but workforce capability and service maturity determine whether it works</a:t>
          </a:r>
          <a:endParaRPr lang="en-IN" dirty="0">
            <a:solidFill>
              <a:schemeClr val="tx1"/>
            </a:solidFill>
          </a:endParaRPr>
        </a:p>
      </dgm:t>
    </dgm:pt>
    <dgm:pt modelId="{7444EADF-F84E-48C8-A0B3-3AC9D2A9E968}" type="parTrans" cxnId="{88E369D8-040C-4B37-93C7-C7D72D113751}">
      <dgm:prSet/>
      <dgm:spPr/>
      <dgm:t>
        <a:bodyPr/>
        <a:lstStyle/>
        <a:p>
          <a:endParaRPr lang="en-IN"/>
        </a:p>
      </dgm:t>
    </dgm:pt>
    <dgm:pt modelId="{3892C1E9-B521-4DFC-9690-C8AD64DAE118}" type="sibTrans" cxnId="{88E369D8-040C-4B37-93C7-C7D72D113751}">
      <dgm:prSet/>
      <dgm:spPr/>
      <dgm:t>
        <a:bodyPr/>
        <a:lstStyle/>
        <a:p>
          <a:endParaRPr lang="en-IN"/>
        </a:p>
      </dgm:t>
    </dgm:pt>
    <dgm:pt modelId="{286695C2-BCAA-444B-ACD4-31456A32B315}" type="pres">
      <dgm:prSet presAssocID="{E51E01E4-5870-4B84-A361-D3C051560C50}" presName="diagram" presStyleCnt="0">
        <dgm:presLayoutVars>
          <dgm:dir/>
          <dgm:resizeHandles val="exact"/>
        </dgm:presLayoutVars>
      </dgm:prSet>
      <dgm:spPr/>
    </dgm:pt>
    <dgm:pt modelId="{2E8ECD8A-15AB-40D1-BEC7-AAD95BDF9030}" type="pres">
      <dgm:prSet presAssocID="{8BEF4C0D-36FC-4BFF-A4DA-7764649FCA14}" presName="node" presStyleLbl="node1" presStyleIdx="0" presStyleCnt="3">
        <dgm:presLayoutVars>
          <dgm:bulletEnabled val="1"/>
        </dgm:presLayoutVars>
      </dgm:prSet>
      <dgm:spPr/>
    </dgm:pt>
    <dgm:pt modelId="{5D150FF0-8BB2-4713-ABF7-1F202819F2AB}" type="pres">
      <dgm:prSet presAssocID="{6909AF35-5F6A-4665-A8FC-4448BBBFEDB1}" presName="sibTrans" presStyleCnt="0"/>
      <dgm:spPr/>
    </dgm:pt>
    <dgm:pt modelId="{06F02102-6F9D-46D2-8ABC-38FCE2313F73}" type="pres">
      <dgm:prSet presAssocID="{597C0C4C-0FD2-4E6B-9137-D67991C8D1A3}" presName="node" presStyleLbl="node1" presStyleIdx="1" presStyleCnt="3">
        <dgm:presLayoutVars>
          <dgm:bulletEnabled val="1"/>
        </dgm:presLayoutVars>
      </dgm:prSet>
      <dgm:spPr/>
    </dgm:pt>
    <dgm:pt modelId="{13BD6439-0BA1-4CA3-AA6E-55FAF96259E1}" type="pres">
      <dgm:prSet presAssocID="{6E8B6873-8F27-4A45-B667-7E4F735EB57E}" presName="sibTrans" presStyleCnt="0"/>
      <dgm:spPr/>
    </dgm:pt>
    <dgm:pt modelId="{895D0776-73D0-4444-BC35-955C3FCF4F6D}" type="pres">
      <dgm:prSet presAssocID="{7BCA8295-6987-4E86-AEB9-5EE2DC9ABC4E}" presName="node" presStyleLbl="node1" presStyleIdx="2" presStyleCnt="3">
        <dgm:presLayoutVars>
          <dgm:bulletEnabled val="1"/>
        </dgm:presLayoutVars>
      </dgm:prSet>
      <dgm:spPr/>
    </dgm:pt>
  </dgm:ptLst>
  <dgm:cxnLst>
    <dgm:cxn modelId="{FCB3E10C-96F0-4C8C-AD11-62C6DA913ED6}" srcId="{E51E01E4-5870-4B84-A361-D3C051560C50}" destId="{8BEF4C0D-36FC-4BFF-A4DA-7764649FCA14}" srcOrd="0" destOrd="0" parTransId="{A068FEFA-159F-4219-BC09-D283EAA25066}" sibTransId="{6909AF35-5F6A-4665-A8FC-4448BBBFEDB1}"/>
    <dgm:cxn modelId="{9DB0AB1D-11D4-4855-B387-623F6A1E0E42}" type="presOf" srcId="{8BEF4C0D-36FC-4BFF-A4DA-7764649FCA14}" destId="{2E8ECD8A-15AB-40D1-BEC7-AAD95BDF9030}" srcOrd="0" destOrd="0" presId="urn:microsoft.com/office/officeart/2005/8/layout/default"/>
    <dgm:cxn modelId="{BE6C1D28-933D-4291-8212-E10E5438217E}" type="presOf" srcId="{E51E01E4-5870-4B84-A361-D3C051560C50}" destId="{286695C2-BCAA-444B-ACD4-31456A32B315}" srcOrd="0" destOrd="0" presId="urn:microsoft.com/office/officeart/2005/8/layout/default"/>
    <dgm:cxn modelId="{D2C4432C-1450-4B2E-888B-2A9F5CA6CA0F}" type="presOf" srcId="{7BCA8295-6987-4E86-AEB9-5EE2DC9ABC4E}" destId="{895D0776-73D0-4444-BC35-955C3FCF4F6D}" srcOrd="0" destOrd="0" presId="urn:microsoft.com/office/officeart/2005/8/layout/default"/>
    <dgm:cxn modelId="{EAE48368-D20E-4FE6-9F25-E01F0238686F}" type="presOf" srcId="{597C0C4C-0FD2-4E6B-9137-D67991C8D1A3}" destId="{06F02102-6F9D-46D2-8ABC-38FCE2313F73}" srcOrd="0" destOrd="0" presId="urn:microsoft.com/office/officeart/2005/8/layout/default"/>
    <dgm:cxn modelId="{C97D895A-72B2-4C23-B458-6D1D67604896}" srcId="{E51E01E4-5870-4B84-A361-D3C051560C50}" destId="{597C0C4C-0FD2-4E6B-9137-D67991C8D1A3}" srcOrd="1" destOrd="0" parTransId="{F46003CE-F398-45D1-88D5-D7BDCE0E81D8}" sibTransId="{6E8B6873-8F27-4A45-B667-7E4F735EB57E}"/>
    <dgm:cxn modelId="{88E369D8-040C-4B37-93C7-C7D72D113751}" srcId="{E51E01E4-5870-4B84-A361-D3C051560C50}" destId="{7BCA8295-6987-4E86-AEB9-5EE2DC9ABC4E}" srcOrd="2" destOrd="0" parTransId="{7444EADF-F84E-48C8-A0B3-3AC9D2A9E968}" sibTransId="{3892C1E9-B521-4DFC-9690-C8AD64DAE118}"/>
    <dgm:cxn modelId="{80E08591-B319-4463-A3D7-BF077DF66015}" type="presParOf" srcId="{286695C2-BCAA-444B-ACD4-31456A32B315}" destId="{2E8ECD8A-15AB-40D1-BEC7-AAD95BDF9030}" srcOrd="0" destOrd="0" presId="urn:microsoft.com/office/officeart/2005/8/layout/default"/>
    <dgm:cxn modelId="{5244F104-3513-4459-BDD3-3798C164E336}" type="presParOf" srcId="{286695C2-BCAA-444B-ACD4-31456A32B315}" destId="{5D150FF0-8BB2-4713-ABF7-1F202819F2AB}" srcOrd="1" destOrd="0" presId="urn:microsoft.com/office/officeart/2005/8/layout/default"/>
    <dgm:cxn modelId="{E0DFC400-BEE3-4E94-825B-3D4C0B47BB0B}" type="presParOf" srcId="{286695C2-BCAA-444B-ACD4-31456A32B315}" destId="{06F02102-6F9D-46D2-8ABC-38FCE2313F73}" srcOrd="2" destOrd="0" presId="urn:microsoft.com/office/officeart/2005/8/layout/default"/>
    <dgm:cxn modelId="{172F1B42-97F7-4BB1-9DFD-FEEE0C3C2F59}" type="presParOf" srcId="{286695C2-BCAA-444B-ACD4-31456A32B315}" destId="{13BD6439-0BA1-4CA3-AA6E-55FAF96259E1}" srcOrd="3" destOrd="0" presId="urn:microsoft.com/office/officeart/2005/8/layout/default"/>
    <dgm:cxn modelId="{C2A137A2-9309-43C2-A5DE-20BC92DA47CE}" type="presParOf" srcId="{286695C2-BCAA-444B-ACD4-31456A32B315}" destId="{895D0776-73D0-4444-BC35-955C3FCF4F6D}" srcOrd="4"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879117-22F5-4976-AC52-7FF40EF59E39}">
      <dsp:nvSpPr>
        <dsp:cNvPr id="0" name=""/>
        <dsp:cNvSpPr/>
      </dsp:nvSpPr>
      <dsp:spPr>
        <a:xfrm>
          <a:off x="0"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Patient at home</a:t>
          </a:r>
        </a:p>
      </dsp:txBody>
      <dsp:txXfrm>
        <a:off x="33745" y="1224586"/>
        <a:ext cx="1852750" cy="1084654"/>
      </dsp:txXfrm>
    </dsp:sp>
    <dsp:sp modelId="{66BA3963-2493-4647-9551-5BFC2480D5F9}">
      <dsp:nvSpPr>
        <dsp:cNvPr id="0" name=""/>
        <dsp:cNvSpPr/>
      </dsp:nvSpPr>
      <dsp:spPr>
        <a:xfrm>
          <a:off x="2112263" y="1528803"/>
          <a:ext cx="407090" cy="4762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IN" sz="1500" kern="1200"/>
        </a:p>
      </dsp:txBody>
      <dsp:txXfrm>
        <a:off x="2112263" y="1624047"/>
        <a:ext cx="284963" cy="285731"/>
      </dsp:txXfrm>
    </dsp:sp>
    <dsp:sp modelId="{42A7B143-C58B-41DF-8161-C9195FA83F2A}">
      <dsp:nvSpPr>
        <dsp:cNvPr id="0" name=""/>
        <dsp:cNvSpPr/>
      </dsp:nvSpPr>
      <dsp:spPr>
        <a:xfrm>
          <a:off x="2688335"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Virtual signs/ health data</a:t>
          </a:r>
        </a:p>
      </dsp:txBody>
      <dsp:txXfrm>
        <a:off x="2722080" y="1224586"/>
        <a:ext cx="1852750" cy="1084654"/>
      </dsp:txXfrm>
    </dsp:sp>
    <dsp:sp modelId="{6234ACF2-8793-41CF-A0DB-76F8278764C9}">
      <dsp:nvSpPr>
        <dsp:cNvPr id="0" name=""/>
        <dsp:cNvSpPr/>
      </dsp:nvSpPr>
      <dsp:spPr>
        <a:xfrm>
          <a:off x="4800599" y="1528803"/>
          <a:ext cx="407090" cy="4762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IN" sz="1500" kern="1200"/>
        </a:p>
      </dsp:txBody>
      <dsp:txXfrm>
        <a:off x="4800599" y="1624047"/>
        <a:ext cx="284963" cy="285731"/>
      </dsp:txXfrm>
    </dsp:sp>
    <dsp:sp modelId="{C429F9BD-9451-4585-9244-BCD74311F806}">
      <dsp:nvSpPr>
        <dsp:cNvPr id="0" name=""/>
        <dsp:cNvSpPr/>
      </dsp:nvSpPr>
      <dsp:spPr>
        <a:xfrm>
          <a:off x="5376671"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Digital platform/ dashboard</a:t>
          </a:r>
        </a:p>
      </dsp:txBody>
      <dsp:txXfrm>
        <a:off x="5410416" y="1224586"/>
        <a:ext cx="1852750" cy="1084654"/>
      </dsp:txXfrm>
    </dsp:sp>
    <dsp:sp modelId="{37D16B16-2FD6-4E59-9590-23744139CCB1}">
      <dsp:nvSpPr>
        <dsp:cNvPr id="0" name=""/>
        <dsp:cNvSpPr/>
      </dsp:nvSpPr>
      <dsp:spPr>
        <a:xfrm>
          <a:off x="7488936" y="1528803"/>
          <a:ext cx="407090" cy="4762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IN" sz="1500" kern="1200"/>
        </a:p>
      </dsp:txBody>
      <dsp:txXfrm>
        <a:off x="7488936" y="1624047"/>
        <a:ext cx="284963" cy="285731"/>
      </dsp:txXfrm>
    </dsp:sp>
    <dsp:sp modelId="{49500FB4-E113-4EFE-B3CD-60B177D2738B}">
      <dsp:nvSpPr>
        <dsp:cNvPr id="0" name=""/>
        <dsp:cNvSpPr/>
      </dsp:nvSpPr>
      <dsp:spPr>
        <a:xfrm>
          <a:off x="8065008"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Remote clinical review</a:t>
          </a:r>
        </a:p>
      </dsp:txBody>
      <dsp:txXfrm>
        <a:off x="8098753" y="1224586"/>
        <a:ext cx="1852750" cy="1084654"/>
      </dsp:txXfrm>
    </dsp:sp>
    <dsp:sp modelId="{F1CB4CE0-F35D-4070-BB83-E5623598A07B}">
      <dsp:nvSpPr>
        <dsp:cNvPr id="0" name=""/>
        <dsp:cNvSpPr/>
      </dsp:nvSpPr>
      <dsp:spPr>
        <a:xfrm>
          <a:off x="10177272" y="1528803"/>
          <a:ext cx="407090" cy="4762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IN" sz="1500" kern="1200"/>
        </a:p>
      </dsp:txBody>
      <dsp:txXfrm>
        <a:off x="10177272" y="1624047"/>
        <a:ext cx="284963" cy="285731"/>
      </dsp:txXfrm>
    </dsp:sp>
    <dsp:sp modelId="{2B1BCF20-3698-41D1-A6CE-0B6758EB7FB6}">
      <dsp:nvSpPr>
        <dsp:cNvPr id="0" name=""/>
        <dsp:cNvSpPr/>
      </dsp:nvSpPr>
      <dsp:spPr>
        <a:xfrm>
          <a:off x="10753344"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Alert/ escalation</a:t>
          </a:r>
        </a:p>
      </dsp:txBody>
      <dsp:txXfrm>
        <a:off x="10787089" y="1224586"/>
        <a:ext cx="1852750" cy="1084654"/>
      </dsp:txXfrm>
    </dsp:sp>
    <dsp:sp modelId="{11B51E9B-7267-46E7-9801-C4FDF875FD63}">
      <dsp:nvSpPr>
        <dsp:cNvPr id="0" name=""/>
        <dsp:cNvSpPr/>
      </dsp:nvSpPr>
      <dsp:spPr>
        <a:xfrm>
          <a:off x="12865608" y="1528803"/>
          <a:ext cx="407090" cy="4762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IN" sz="1500" kern="1200"/>
        </a:p>
      </dsp:txBody>
      <dsp:txXfrm>
        <a:off x="12865608" y="1624047"/>
        <a:ext cx="284963" cy="285731"/>
      </dsp:txXfrm>
    </dsp:sp>
    <dsp:sp modelId="{3EEF0068-EEEC-4881-B279-770D50919ADD}">
      <dsp:nvSpPr>
        <dsp:cNvPr id="0" name=""/>
        <dsp:cNvSpPr/>
      </dsp:nvSpPr>
      <dsp:spPr>
        <a:xfrm>
          <a:off x="13441680" y="1190841"/>
          <a:ext cx="1920240" cy="115214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Multidisciplinary response</a:t>
          </a:r>
        </a:p>
      </dsp:txBody>
      <dsp:txXfrm>
        <a:off x="13475425" y="1224586"/>
        <a:ext cx="1852750" cy="1084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199CD6-9667-405F-A2C7-814A9315680F}">
      <dsp:nvSpPr>
        <dsp:cNvPr id="0" name=""/>
        <dsp:cNvSpPr/>
      </dsp:nvSpPr>
      <dsp:spPr>
        <a:xfrm rot="5400000">
          <a:off x="-309921" y="313901"/>
          <a:ext cx="2066143" cy="14463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IN" sz="4000" kern="1200" dirty="0"/>
            <a:t>1.</a:t>
          </a:r>
        </a:p>
      </dsp:txBody>
      <dsp:txXfrm rot="-5400000">
        <a:off x="1" y="727129"/>
        <a:ext cx="1446300" cy="619843"/>
      </dsp:txXfrm>
    </dsp:sp>
    <dsp:sp modelId="{BFAD5953-96D4-4B0A-A037-E40ADADCDDE6}">
      <dsp:nvSpPr>
        <dsp:cNvPr id="0" name=""/>
        <dsp:cNvSpPr/>
      </dsp:nvSpPr>
      <dsp:spPr>
        <a:xfrm rot="5400000">
          <a:off x="2965884" y="-1515603"/>
          <a:ext cx="1342993" cy="438216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IN" sz="2400" kern="1200" dirty="0"/>
            <a:t>Digital and device requirements</a:t>
          </a:r>
        </a:p>
      </dsp:txBody>
      <dsp:txXfrm rot="-5400000">
        <a:off x="1446301" y="69540"/>
        <a:ext cx="4316600" cy="1211873"/>
      </dsp:txXfrm>
    </dsp:sp>
    <dsp:sp modelId="{98A2D9E7-C6F4-444F-BA07-73823467164C}">
      <dsp:nvSpPr>
        <dsp:cNvPr id="0" name=""/>
        <dsp:cNvSpPr/>
      </dsp:nvSpPr>
      <dsp:spPr>
        <a:xfrm rot="5400000">
          <a:off x="-309921" y="2221800"/>
          <a:ext cx="2066143" cy="14463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IN" sz="4000" kern="1200" dirty="0"/>
            <a:t>2.</a:t>
          </a:r>
        </a:p>
      </dsp:txBody>
      <dsp:txXfrm rot="-5400000">
        <a:off x="1" y="2635028"/>
        <a:ext cx="1446300" cy="619843"/>
      </dsp:txXfrm>
    </dsp:sp>
    <dsp:sp modelId="{C356C909-EDAE-49CD-BFDA-2BB56E909D12}">
      <dsp:nvSpPr>
        <dsp:cNvPr id="0" name=""/>
        <dsp:cNvSpPr/>
      </dsp:nvSpPr>
      <dsp:spPr>
        <a:xfrm rot="5400000">
          <a:off x="2965884" y="387527"/>
          <a:ext cx="1342993" cy="438216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IN" sz="2400" kern="1200" dirty="0"/>
            <a:t>Limited internet access, no smartphone, insecure housing, communication difficulties.</a:t>
          </a:r>
        </a:p>
      </dsp:txBody>
      <dsp:txXfrm rot="-5400000">
        <a:off x="1446301" y="1972670"/>
        <a:ext cx="4316600" cy="1211873"/>
      </dsp:txXfrm>
    </dsp:sp>
    <dsp:sp modelId="{696DCDD0-F22B-4A45-BBB6-E355DA8DB1A4}">
      <dsp:nvSpPr>
        <dsp:cNvPr id="0" name=""/>
        <dsp:cNvSpPr/>
      </dsp:nvSpPr>
      <dsp:spPr>
        <a:xfrm rot="5400000">
          <a:off x="-309921" y="4129698"/>
          <a:ext cx="2066143" cy="14463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IN" sz="4000" kern="1200" dirty="0"/>
            <a:t>3.</a:t>
          </a:r>
        </a:p>
      </dsp:txBody>
      <dsp:txXfrm rot="-5400000">
        <a:off x="1" y="4542926"/>
        <a:ext cx="1446300" cy="619843"/>
      </dsp:txXfrm>
    </dsp:sp>
    <dsp:sp modelId="{AF8C9397-174D-44A3-9F36-E079FC9E1A7E}">
      <dsp:nvSpPr>
        <dsp:cNvPr id="0" name=""/>
        <dsp:cNvSpPr/>
      </dsp:nvSpPr>
      <dsp:spPr>
        <a:xfrm rot="5400000">
          <a:off x="2965884" y="2300193"/>
          <a:ext cx="1342993" cy="438216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IN" sz="2400" kern="1200" dirty="0"/>
            <a:t>Reduced ability to participate</a:t>
          </a:r>
        </a:p>
      </dsp:txBody>
      <dsp:txXfrm rot="-5400000">
        <a:off x="1446301" y="3885336"/>
        <a:ext cx="4316600" cy="1211873"/>
      </dsp:txXfrm>
    </dsp:sp>
    <dsp:sp modelId="{77814070-7C34-4CC8-AF40-85C97CA58F62}">
      <dsp:nvSpPr>
        <dsp:cNvPr id="0" name=""/>
        <dsp:cNvSpPr/>
      </dsp:nvSpPr>
      <dsp:spPr>
        <a:xfrm rot="5400000">
          <a:off x="-309921" y="6037597"/>
          <a:ext cx="2066143" cy="1446300"/>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IN" sz="4000" kern="1200" dirty="0"/>
            <a:t>4. </a:t>
          </a:r>
        </a:p>
      </dsp:txBody>
      <dsp:txXfrm rot="-5400000">
        <a:off x="1" y="6450825"/>
        <a:ext cx="1446300" cy="619843"/>
      </dsp:txXfrm>
    </dsp:sp>
    <dsp:sp modelId="{4BA35785-5CB1-4392-8C4F-6033E8836F5A}">
      <dsp:nvSpPr>
        <dsp:cNvPr id="0" name=""/>
        <dsp:cNvSpPr/>
      </dsp:nvSpPr>
      <dsp:spPr>
        <a:xfrm rot="5400000">
          <a:off x="2965884" y="4208092"/>
          <a:ext cx="1342993" cy="4382160"/>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IN" sz="2400" kern="1200" dirty="0"/>
            <a:t>Potential inequality in access</a:t>
          </a:r>
        </a:p>
      </dsp:txBody>
      <dsp:txXfrm rot="-5400000">
        <a:off x="1446301" y="5793235"/>
        <a:ext cx="4316600" cy="12118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ECD8A-15AB-40D1-BEC7-AAD95BDF9030}">
      <dsp:nvSpPr>
        <dsp:cNvPr id="0" name=""/>
        <dsp:cNvSpPr/>
      </dsp:nvSpPr>
      <dsp:spPr>
        <a:xfrm>
          <a:off x="1729933" y="861"/>
          <a:ext cx="4282926" cy="25697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solidFill>
            </a:rPr>
            <a:t>What Works</a:t>
          </a:r>
        </a:p>
        <a:p>
          <a:pPr marL="0" lvl="0" indent="0" algn="ctr" defTabSz="1066800">
            <a:lnSpc>
              <a:spcPct val="90000"/>
            </a:lnSpc>
            <a:spcBef>
              <a:spcPct val="0"/>
            </a:spcBef>
            <a:spcAft>
              <a:spcPct val="35000"/>
            </a:spcAft>
            <a:buNone/>
          </a:pPr>
          <a:r>
            <a:rPr lang="en-US" sz="2400" kern="1200" dirty="0">
              <a:solidFill>
                <a:schemeClr val="tx1"/>
              </a:solidFill>
              <a:latin typeface="IBM Plex Sans" pitchFamily="34" charset="0"/>
              <a:ea typeface="IBM Plex Sans" pitchFamily="34" charset="-122"/>
              <a:cs typeface="IBM Plex Sans" pitchFamily="34" charset="-120"/>
            </a:rPr>
            <a:t>Clinical leadership, multidisciplinary integration, adequate staffing, </a:t>
          </a:r>
          <a:r>
            <a:rPr lang="en-US" sz="2400" kern="1200" dirty="0" err="1">
              <a:solidFill>
                <a:schemeClr val="tx1"/>
              </a:solidFill>
              <a:latin typeface="IBM Plex Sans" pitchFamily="34" charset="0"/>
              <a:ea typeface="IBM Plex Sans" pitchFamily="34" charset="-122"/>
              <a:cs typeface="IBM Plex Sans" pitchFamily="34" charset="-120"/>
            </a:rPr>
            <a:t>organisational</a:t>
          </a:r>
          <a:r>
            <a:rPr lang="en-US" sz="2400" kern="1200" dirty="0">
              <a:solidFill>
                <a:schemeClr val="tx1"/>
              </a:solidFill>
              <a:latin typeface="IBM Plex Sans" pitchFamily="34" charset="0"/>
              <a:ea typeface="IBM Plex Sans" pitchFamily="34" charset="-122"/>
              <a:cs typeface="IBM Plex Sans" pitchFamily="34" charset="-120"/>
            </a:rPr>
            <a:t> maturity</a:t>
          </a:r>
          <a:endParaRPr lang="en-IN" sz="2400" kern="1200" dirty="0">
            <a:solidFill>
              <a:schemeClr val="tx1"/>
            </a:solidFill>
          </a:endParaRPr>
        </a:p>
      </dsp:txBody>
      <dsp:txXfrm>
        <a:off x="1729933" y="861"/>
        <a:ext cx="4282926" cy="2569756"/>
      </dsp:txXfrm>
    </dsp:sp>
    <dsp:sp modelId="{06F02102-6F9D-46D2-8ABC-38FCE2313F73}">
      <dsp:nvSpPr>
        <dsp:cNvPr id="0" name=""/>
        <dsp:cNvSpPr/>
      </dsp:nvSpPr>
      <dsp:spPr>
        <a:xfrm>
          <a:off x="6441153" y="861"/>
          <a:ext cx="4282926" cy="25697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solidFill>
            </a:rPr>
            <a:t>What needs attention</a:t>
          </a:r>
        </a:p>
        <a:p>
          <a:pPr marL="0" lvl="0" indent="0" algn="ctr" defTabSz="1066800">
            <a:lnSpc>
              <a:spcPct val="90000"/>
            </a:lnSpc>
            <a:spcBef>
              <a:spcPct val="0"/>
            </a:spcBef>
            <a:spcAft>
              <a:spcPct val="35000"/>
            </a:spcAft>
            <a:buNone/>
          </a:pPr>
          <a:r>
            <a:rPr lang="en-US" sz="2400" kern="1200" dirty="0">
              <a:solidFill>
                <a:schemeClr val="tx1"/>
              </a:solidFill>
              <a:latin typeface="IBM Plex Sans" pitchFamily="34" charset="0"/>
              <a:ea typeface="IBM Plex Sans" pitchFamily="34" charset="-122"/>
              <a:cs typeface="IBM Plex Sans" pitchFamily="34" charset="-120"/>
            </a:rPr>
            <a:t>Counterfactual outcomes, patient and carer burden, equity of access, workforce configuration</a:t>
          </a:r>
          <a:endParaRPr lang="en-IN" sz="2400" kern="1200" dirty="0">
            <a:solidFill>
              <a:schemeClr val="tx1"/>
            </a:solidFill>
          </a:endParaRPr>
        </a:p>
      </dsp:txBody>
      <dsp:txXfrm>
        <a:off x="6441153" y="861"/>
        <a:ext cx="4282926" cy="2569756"/>
      </dsp:txXfrm>
    </dsp:sp>
    <dsp:sp modelId="{895D0776-73D0-4444-BC35-955C3FCF4F6D}">
      <dsp:nvSpPr>
        <dsp:cNvPr id="0" name=""/>
        <dsp:cNvSpPr/>
      </dsp:nvSpPr>
      <dsp:spPr>
        <a:xfrm>
          <a:off x="11152372" y="861"/>
          <a:ext cx="4282926" cy="25697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IN" sz="2400" b="1" kern="1200" dirty="0">
              <a:solidFill>
                <a:schemeClr val="tx1"/>
              </a:solidFill>
            </a:rPr>
            <a:t>The central message</a:t>
          </a:r>
        </a:p>
        <a:p>
          <a:pPr marL="0" lvl="0" indent="0" algn="ctr" defTabSz="1066800">
            <a:lnSpc>
              <a:spcPct val="90000"/>
            </a:lnSpc>
            <a:spcBef>
              <a:spcPct val="0"/>
            </a:spcBef>
            <a:spcAft>
              <a:spcPct val="35000"/>
            </a:spcAft>
            <a:buNone/>
          </a:pPr>
          <a:r>
            <a:rPr lang="en-US" sz="2400" kern="1200" dirty="0">
              <a:solidFill>
                <a:schemeClr val="tx1"/>
              </a:solidFill>
              <a:latin typeface="IBM Plex Sans" pitchFamily="34" charset="0"/>
              <a:ea typeface="IBM Plex Sans" pitchFamily="34" charset="-122"/>
              <a:cs typeface="IBM Plex Sans" pitchFamily="34" charset="-120"/>
            </a:rPr>
            <a:t>Digital technology enables the model, but workforce capability and service maturity determine whether it works</a:t>
          </a:r>
          <a:endParaRPr lang="en-IN" sz="2400" kern="1200" dirty="0">
            <a:solidFill>
              <a:schemeClr val="tx1"/>
            </a:solidFill>
          </a:endParaRPr>
        </a:p>
      </dsp:txBody>
      <dsp:txXfrm>
        <a:off x="11152372" y="861"/>
        <a:ext cx="4282926" cy="2569756"/>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0EAFB-5EDF-49E2-AA18-E69D83A20FC3}" type="datetimeFigureOut">
              <a:rPr lang="en-IN" smtClean="0"/>
              <a:t>23-09-2026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5F3D45-E067-4B4E-B11A-FCE795EF58AC}" type="slidenum">
              <a:rPr lang="en-IN" smtClean="0"/>
              <a:t>‹#›</a:t>
            </a:fld>
            <a:endParaRPr lang="en-IN"/>
          </a:p>
        </p:txBody>
      </p:sp>
    </p:spTree>
    <p:extLst>
      <p:ext uri="{BB962C8B-B14F-4D97-AF65-F5344CB8AC3E}">
        <p14:creationId xmlns:p14="http://schemas.microsoft.com/office/powerpoint/2010/main" val="3071143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Virtual wards, also described as Hospital at Home, provide hospital-level care in a patient's usual place of residence. They combine face-to-face multidisciplinary care with remote monitoring and digital clinical review. This presentation critically examines their impact on workforce, service delivery, patients and communities, using evidence from NHS England, the Health Foundation and systematic reviews.</a:t>
            </a:r>
          </a:p>
          <a:p>
            <a:r>
              <a:rPr lang="en-IN" sz="1200" kern="1200" dirty="0">
                <a:solidFill>
                  <a:schemeClr val="tx1"/>
                </a:solidFill>
                <a:effectLst/>
                <a:latin typeface="+mn-lt"/>
                <a:ea typeface="+mn-ea"/>
                <a:cs typeface="+mn-cs"/>
              </a:rPr>
              <a:t>NHS England has moved a significant amount of acute care from hospital buildings into patients' homes since 2022. The aim of the model is to prevent unavoidable hospital admission or enable early discharge with the help of technology that allows patients to record information such as vital signs and keep in databases, websites or clinical dashboard. However, the model requires face-to-face clinical care, interconnected working between different departments, escalation pathways, and organisational coordination. </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2</a:t>
            </a:fld>
            <a:endParaRPr lang="en-IN" dirty="0"/>
          </a:p>
        </p:txBody>
      </p:sp>
    </p:spTree>
    <p:extLst>
      <p:ext uri="{BB962C8B-B14F-4D97-AF65-F5344CB8AC3E}">
        <p14:creationId xmlns:p14="http://schemas.microsoft.com/office/powerpoint/2010/main" val="411328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virtual ward program was launched by NHS England launched in April 2022 with a long-term ambition of 40–50 virtual ward beds per 100,000 people, equivalent to approximately 24,000 beds. By December 2023, reported capacity was around 11,800 beds, with occupancy just below 73%, compared with an 80% occupancy goal. Every integrated care board had introduced a virtual ward, but reported capacity remained below half of the intended national total. These figures show rapid adoption, but they should be interpreted cautiously because a virtual ward 'bed' is an estimate of clinical capacity rather than a physical hospital bed.</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3</a:t>
            </a:fld>
            <a:endParaRPr lang="en-IN" dirty="0"/>
          </a:p>
        </p:txBody>
      </p:sp>
    </p:spTree>
    <p:extLst>
      <p:ext uri="{BB962C8B-B14F-4D97-AF65-F5344CB8AC3E}">
        <p14:creationId xmlns:p14="http://schemas.microsoft.com/office/powerpoint/2010/main" val="2173633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South East evaluation found that implementation was strongly associated with workforce factors. Services with strong clinical leadership, experienced and adequately resourced teams, and daily multidisciplinary working across acute, community and primary care were more effective. In contrast, fragmented leadership, poorly joined-up teams, low staff confidence and recruitment or funding difficulties created barriers. Nurses and allied health professionals also undertake assessment, escalation and clinical decision-making in patients' homes, often while interpreting remote monitoring data. Systematic review evidence suggests that models combining hospital- and community-based professionals achieved outcomes comparable with inpatient care, whereas evidence for single-setting models was more uncertain.</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4</a:t>
            </a:fld>
            <a:endParaRPr lang="en-IN" dirty="0"/>
          </a:p>
        </p:txBody>
      </p:sp>
    </p:spTree>
    <p:extLst>
      <p:ext uri="{BB962C8B-B14F-4D97-AF65-F5344CB8AC3E}">
        <p14:creationId xmlns:p14="http://schemas.microsoft.com/office/powerpoint/2010/main" val="765832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South East evaluation reported an estimated 22,794 annualised virtual ward admission-avoidance admissions and 9,165 estimated avoided non-elective hospital admissions per year. It also estimated £24.5 million in annual gross benefit, £14.2 million in gross cost and £10.4 million in net benefit across the wards analysed. These findings indicate potential service and financial benefits. However, the report emphasises that the figures are associations rather than proof of causation. The evaluation cannot establish that every estimated avoided admission was directly caused by virtual ward care. Nationally, it also remains unclear how much virtual ward activity represents genuine substitution for hospital beds because the counterfactual—what would have happened without the virtual ward—is often unknown.</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5</a:t>
            </a:fld>
            <a:endParaRPr lang="en-IN" dirty="0"/>
          </a:p>
        </p:txBody>
      </p:sp>
    </p:spTree>
    <p:extLst>
      <p:ext uri="{BB962C8B-B14F-4D97-AF65-F5344CB8AC3E}">
        <p14:creationId xmlns:p14="http://schemas.microsoft.com/office/powerpoint/2010/main" val="3885633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Digital technology changes the workflow of acute care by moving some observation and escalation from the hospital ward into the patient's home. Patients may submit vital signs through connected devices or digital platforms, while clinicians review information remotely. Yet the South East evaluation identified problems when digital strategies were poorly aligned between providers and primary care, when data support was inadequate, or when collection remained manual. Therefore, the important issue is not simply whether devices are available. The output of the technology is determined by interoperability, usability, data support and integration with clinical processes. The report concludes that service maturity is more consistently related to performance than technology intensity.</a:t>
            </a:r>
          </a:p>
          <a:p>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6</a:t>
            </a:fld>
            <a:endParaRPr lang="en-IN"/>
          </a:p>
        </p:txBody>
      </p:sp>
    </p:spTree>
    <p:extLst>
      <p:ext uri="{BB962C8B-B14F-4D97-AF65-F5344CB8AC3E}">
        <p14:creationId xmlns:p14="http://schemas.microsoft.com/office/powerpoint/2010/main" val="2211336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Patient experience is generally positive in the available evidence. Patients value being at home, remaining close to family and experiencing a more comfortable environment than an acute hospital. For older people, home-based care may also reduce risks associated with hospitalisation, including deconditioning, delirium and infection. Evidence from Hospital at Home reviews suggests outcomes can be equivalent to or better than inpatient care, although the evidence base is stronger for established Hospital at Home models than for newer technology-enabled virtual wards. Importantly, care at home is not suitable or preferred for everyone. Patients need clear information about deterioration and escalation, while self-monitoring can transfer part of the monitoring workload from professionals to patients.</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7</a:t>
            </a:fld>
            <a:endParaRPr lang="en-IN"/>
          </a:p>
        </p:txBody>
      </p:sp>
    </p:spTree>
    <p:extLst>
      <p:ext uri="{BB962C8B-B14F-4D97-AF65-F5344CB8AC3E}">
        <p14:creationId xmlns:p14="http://schemas.microsoft.com/office/powerpoint/2010/main" val="1734809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Moving acute care into homes redistributes responsibilities across families, housing and community services. The South East evaluation found that Black and minority ethnic people were underrepresented in virtual ward cohorts, although ethnicity recording was incomplete. Age UK reported that 2.4 million older people use the internet less than once a month or not at all, and 4.3 million do not use a smartphone. NHS guidance therefore recommends alternatives where patients cannot fully use digital tools. Access can also depend on having a fixed address and a means of verbal communication, creating barriers for people experiencing homelessness or insecure housing. Virtual wards can support care closer to home, but without inclusive design they may reproduce existing inequalities.</a:t>
            </a:r>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8</a:t>
            </a:fld>
            <a:endParaRPr lang="en-IN" dirty="0"/>
          </a:p>
        </p:txBody>
      </p:sp>
    </p:spTree>
    <p:extLst>
      <p:ext uri="{BB962C8B-B14F-4D97-AF65-F5344CB8AC3E}">
        <p14:creationId xmlns:p14="http://schemas.microsoft.com/office/powerpoint/2010/main" val="1164541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Virtual wards provide independence by providing benefits for families as patients remain at home. At the same time, carers can experience additional responsibilities because some supervision and practical tasks move into the household. The report notes that evidence about carer experience and costs borne by patients and carers remains limited. The estimated £10.4 million net benefit is calculated from a health-system perspective and therefore should not be interpreted as total societal savings. Geography also matters: rural or large areas may find centralised models difficult to operate, while community and primary-care services may already have limited capacity.</a:t>
            </a:r>
          </a:p>
          <a:p>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9</a:t>
            </a:fld>
            <a:endParaRPr lang="en-IN" dirty="0"/>
          </a:p>
        </p:txBody>
      </p:sp>
    </p:spTree>
    <p:extLst>
      <p:ext uri="{BB962C8B-B14F-4D97-AF65-F5344CB8AC3E}">
        <p14:creationId xmlns:p14="http://schemas.microsoft.com/office/powerpoint/2010/main" val="25993407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Virtual wards showcase how digital technologies could help implement wider changes in where and how acute care is delivered. Their impact is potentially significant, yet the existing research base does not justify the use of technology intensity and activity level as criteria of success. Implementation of virtual wards is sustainable only through people, integration, service design and equitable access. The key takeaway is thus the following: digital technology allows for the delivery of the model, whereas workforce capability, organisational coordination and service maturity allow it to work effectively and equitably.</a:t>
            </a:r>
          </a:p>
          <a:p>
            <a:endParaRPr lang="en-IN" dirty="0"/>
          </a:p>
        </p:txBody>
      </p:sp>
      <p:sp>
        <p:nvSpPr>
          <p:cNvPr id="4" name="Slide Number Placeholder 3"/>
          <p:cNvSpPr>
            <a:spLocks noGrp="1"/>
          </p:cNvSpPr>
          <p:nvPr>
            <p:ph type="sldNum" sz="quarter" idx="5"/>
          </p:nvPr>
        </p:nvSpPr>
        <p:spPr/>
        <p:txBody>
          <a:bodyPr/>
          <a:lstStyle/>
          <a:p>
            <a:fld id="{D75F3D45-E067-4B4E-B11A-FCE795EF58AC}" type="slidenum">
              <a:rPr lang="en-IN" smtClean="0"/>
              <a:t>10</a:t>
            </a:fld>
            <a:endParaRPr lang="en-IN"/>
          </a:p>
        </p:txBody>
      </p:sp>
    </p:spTree>
    <p:extLst>
      <p:ext uri="{BB962C8B-B14F-4D97-AF65-F5344CB8AC3E}">
        <p14:creationId xmlns:p14="http://schemas.microsoft.com/office/powerpoint/2010/main" val="1630645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hyperlink" Target="https://visionable.com/how-virtual-wards-deliver-hospital-level-care-at-home/"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1.png"/><Relationship Id="rId7" Type="http://schemas.openxmlformats.org/officeDocument/2006/relationships/diagramLayout" Target="../diagrams/layout4.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Data" Target="../diagrams/data4.xml"/><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image" Target="../media/image2.png"/><Relationship Id="rId9" Type="http://schemas.openxmlformats.org/officeDocument/2006/relationships/diagramColors" Target="../diagrams/colors4.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long-read/guidance-note-virtual-ward-care-for-people-with-heart-failure/" TargetMode="External"/><Relationship Id="rId3" Type="http://schemas.openxmlformats.org/officeDocument/2006/relationships/hyperlink" Target="https://www.ageuk.org.uk/latest-press/articles/age-uk-warns-22.4-million-digitally-excluded-older-people-are-at-risk-of-being-left-behind-in-an-increasingly-digital-world/" TargetMode="External"/><Relationship Id="rId7" Type="http://schemas.openxmlformats.org/officeDocument/2006/relationships/hyperlink" Target="https://www.england.nhs.uk/long-read/virtual-wards-enabled-by-technology-guidance-on-selecting-and-procuring-a-technology-platform/"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england.nhs.uk/wp-content/uploads/2021/12/B1478-supporting-guidance-virtual-ward-including-hospital-at-home-march-2022-update.pdf" TargetMode="External"/><Relationship Id="rId5" Type="http://schemas.openxmlformats.org/officeDocument/2006/relationships/hyperlink" Target="https://www.jmir.org/2024/1/e56494/" TargetMode="External"/><Relationship Id="rId10" Type="http://schemas.openxmlformats.org/officeDocument/2006/relationships/hyperlink" Target="https://link.springer.com/article/10.1186/s12916-024-03312-3" TargetMode="External"/><Relationship Id="rId4" Type="http://schemas.openxmlformats.org/officeDocument/2006/relationships/hyperlink" Target="https://www.health.org.uk/reports-and-analysis/working-papers/what-do-virtual-wards-look-like-in-england" TargetMode="External"/><Relationship Id="rId9" Type="http://schemas.openxmlformats.org/officeDocument/2006/relationships/hyperlink" Target="https://www.england.nhs.uk/long-read/summary-of-south-east-region-virtual-wards-evaluation/"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rot="-207862">
            <a:off x="6110388" y="5304279"/>
            <a:ext cx="15048401" cy="6376760"/>
          </a:xfrm>
          <a:custGeom>
            <a:avLst/>
            <a:gdLst/>
            <a:ahLst/>
            <a:cxnLst/>
            <a:rect l="l" t="t" r="r" b="b"/>
            <a:pathLst>
              <a:path w="15048401" h="6376760">
                <a:moveTo>
                  <a:pt x="0" y="0"/>
                </a:moveTo>
                <a:lnTo>
                  <a:pt x="15048401" y="0"/>
                </a:lnTo>
                <a:lnTo>
                  <a:pt x="15048401" y="6376760"/>
                </a:lnTo>
                <a:lnTo>
                  <a:pt x="0" y="6376760"/>
                </a:lnTo>
                <a:lnTo>
                  <a:pt x="0" y="0"/>
                </a:lnTo>
                <a:close/>
              </a:path>
            </a:pathLst>
          </a:custGeom>
          <a:blipFill>
            <a:blip r:embed="rId2"/>
            <a:stretch>
              <a:fillRect/>
            </a:stretch>
          </a:blipFill>
        </p:spPr>
        <p:txBody>
          <a:bodyPr/>
          <a:lstStyle/>
          <a:p>
            <a:endParaRPr lang="en-IN" dirty="0">
              <a:latin typeface="+mj-lt"/>
            </a:endParaRPr>
          </a:p>
        </p:txBody>
      </p:sp>
      <p:grpSp>
        <p:nvGrpSpPr>
          <p:cNvPr id="3" name="Group 3"/>
          <p:cNvGrpSpPr/>
          <p:nvPr/>
        </p:nvGrpSpPr>
        <p:grpSpPr>
          <a:xfrm>
            <a:off x="-332478" y="7009521"/>
            <a:ext cx="9637365" cy="212578"/>
            <a:chOff x="0" y="0"/>
            <a:chExt cx="2538236" cy="55988"/>
          </a:xfrm>
        </p:grpSpPr>
        <p:sp>
          <p:nvSpPr>
            <p:cNvPr id="4" name="Freeform 4"/>
            <p:cNvSpPr/>
            <p:nvPr/>
          </p:nvSpPr>
          <p:spPr>
            <a:xfrm>
              <a:off x="0" y="0"/>
              <a:ext cx="2538236" cy="55988"/>
            </a:xfrm>
            <a:custGeom>
              <a:avLst/>
              <a:gdLst/>
              <a:ahLst/>
              <a:cxnLst/>
              <a:rect l="l" t="t" r="r" b="b"/>
              <a:pathLst>
                <a:path w="2538236" h="55988">
                  <a:moveTo>
                    <a:pt x="0" y="0"/>
                  </a:moveTo>
                  <a:lnTo>
                    <a:pt x="2538236" y="0"/>
                  </a:lnTo>
                  <a:lnTo>
                    <a:pt x="2538236" y="55988"/>
                  </a:lnTo>
                  <a:lnTo>
                    <a:pt x="0" y="559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5" name="TextBox 5"/>
            <p:cNvSpPr txBox="1"/>
            <p:nvPr/>
          </p:nvSpPr>
          <p:spPr>
            <a:xfrm>
              <a:off x="0" y="-57150"/>
              <a:ext cx="2538236" cy="113138"/>
            </a:xfrm>
            <a:prstGeom prst="rect">
              <a:avLst/>
            </a:prstGeom>
          </p:spPr>
          <p:txBody>
            <a:bodyPr lIns="50800" tIns="50800" rIns="50800" bIns="50800" rtlCol="0" anchor="ctr"/>
            <a:lstStyle/>
            <a:p>
              <a:pPr algn="ctr">
                <a:lnSpc>
                  <a:spcPts val="3639"/>
                </a:lnSpc>
              </a:pPr>
              <a:endParaRPr dirty="0">
                <a:latin typeface="+mj-lt"/>
              </a:endParaRPr>
            </a:p>
          </p:txBody>
        </p:sp>
      </p:grpSp>
      <p:sp>
        <p:nvSpPr>
          <p:cNvPr id="6" name="Freeform 6"/>
          <p:cNvSpPr/>
          <p:nvPr/>
        </p:nvSpPr>
        <p:spPr>
          <a:xfrm flipV="1">
            <a:off x="-641393" y="-1165054"/>
            <a:ext cx="6732105" cy="4030848"/>
          </a:xfrm>
          <a:custGeom>
            <a:avLst/>
            <a:gdLst/>
            <a:ahLst/>
            <a:cxnLst/>
            <a:rect l="l" t="t" r="r" b="b"/>
            <a:pathLst>
              <a:path w="6732105" h="4030848">
                <a:moveTo>
                  <a:pt x="0" y="4030848"/>
                </a:moveTo>
                <a:lnTo>
                  <a:pt x="6732105" y="4030848"/>
                </a:lnTo>
                <a:lnTo>
                  <a:pt x="6732105" y="0"/>
                </a:lnTo>
                <a:lnTo>
                  <a:pt x="0" y="0"/>
                </a:lnTo>
                <a:lnTo>
                  <a:pt x="0" y="4030848"/>
                </a:lnTo>
                <a:close/>
              </a:path>
            </a:pathLst>
          </a:custGeom>
          <a:blipFill>
            <a:blip r:embed="rId3"/>
            <a:stretch>
              <a:fillRect/>
            </a:stretch>
          </a:blipFill>
        </p:spPr>
      </p:sp>
      <p:sp>
        <p:nvSpPr>
          <p:cNvPr id="7" name="TextBox 7"/>
          <p:cNvSpPr txBox="1"/>
          <p:nvPr/>
        </p:nvSpPr>
        <p:spPr>
          <a:xfrm>
            <a:off x="1028700" y="1602680"/>
            <a:ext cx="15887700" cy="3973395"/>
          </a:xfrm>
          <a:prstGeom prst="rect">
            <a:avLst/>
          </a:prstGeom>
        </p:spPr>
        <p:txBody>
          <a:bodyPr wrap="square" lIns="0" tIns="0" rIns="0" bIns="0" rtlCol="0" anchor="t">
            <a:spAutoFit/>
          </a:bodyPr>
          <a:lstStyle/>
          <a:p>
            <a:pPr algn="ctr">
              <a:lnSpc>
                <a:spcPts val="16800"/>
              </a:lnSpc>
              <a:spcBef>
                <a:spcPct val="0"/>
              </a:spcBef>
            </a:pPr>
            <a:r>
              <a:rPr lang="en-US" sz="6000" b="1" spc="600" dirty="0">
                <a:solidFill>
                  <a:srgbClr val="343434"/>
                </a:solidFill>
                <a:latin typeface="+mj-lt"/>
                <a:ea typeface="Telegraf Bold"/>
                <a:cs typeface="Telegraf Bold"/>
                <a:sym typeface="Telegraf Bold"/>
              </a:rPr>
              <a:t>Digital Transformation in Health and Care Professions</a:t>
            </a:r>
          </a:p>
        </p:txBody>
      </p:sp>
      <p:sp>
        <p:nvSpPr>
          <p:cNvPr id="9" name="TextBox 9"/>
          <p:cNvSpPr txBox="1"/>
          <p:nvPr/>
        </p:nvSpPr>
        <p:spPr>
          <a:xfrm>
            <a:off x="1028700" y="8032284"/>
            <a:ext cx="2554023" cy="421269"/>
          </a:xfrm>
          <a:prstGeom prst="rect">
            <a:avLst/>
          </a:prstGeom>
        </p:spPr>
        <p:txBody>
          <a:bodyPr lIns="0" tIns="0" rIns="0" bIns="0" rtlCol="0" anchor="t">
            <a:spAutoFit/>
          </a:bodyPr>
          <a:lstStyle/>
          <a:p>
            <a:pPr algn="l">
              <a:lnSpc>
                <a:spcPts val="3499"/>
              </a:lnSpc>
              <a:spcBef>
                <a:spcPct val="0"/>
              </a:spcBef>
            </a:pPr>
            <a:endParaRPr lang="en-US" sz="2499" spc="124" dirty="0">
              <a:solidFill>
                <a:srgbClr val="343434"/>
              </a:solidFill>
              <a:latin typeface="+mj-lt"/>
              <a:ea typeface="Telegraf"/>
              <a:cs typeface="Telegraf"/>
              <a:sym typeface="Telegraf"/>
            </a:endParaRPr>
          </a:p>
        </p:txBody>
      </p:sp>
      <p:sp>
        <p:nvSpPr>
          <p:cNvPr id="10" name="TextBox 10"/>
          <p:cNvSpPr txBox="1"/>
          <p:nvPr/>
        </p:nvSpPr>
        <p:spPr>
          <a:xfrm>
            <a:off x="7543800" y="7817245"/>
            <a:ext cx="3928552" cy="1318951"/>
          </a:xfrm>
          <a:prstGeom prst="rect">
            <a:avLst/>
          </a:prstGeom>
        </p:spPr>
        <p:txBody>
          <a:bodyPr lIns="0" tIns="0" rIns="0" bIns="0" rtlCol="0" anchor="t">
            <a:spAutoFit/>
          </a:bodyPr>
          <a:lstStyle/>
          <a:p>
            <a:pPr algn="ctr">
              <a:lnSpc>
                <a:spcPts val="3499"/>
              </a:lnSpc>
              <a:spcBef>
                <a:spcPct val="0"/>
              </a:spcBef>
            </a:pPr>
            <a:r>
              <a:rPr lang="en-US" sz="2800" kern="0" spc="150" dirty="0">
                <a:latin typeface="+mj-lt"/>
                <a:ea typeface="IBM Plex Sans" pitchFamily="34" charset="-122"/>
                <a:cs typeface="IBM Plex Sans" pitchFamily="34" charset="-120"/>
              </a:rPr>
              <a:t>BMHP6026 — DIGITAL TRANSFORMATION</a:t>
            </a:r>
            <a:endParaRPr lang="en-US" sz="2800" dirty="0">
              <a:latin typeface="+mj-lt"/>
            </a:endParaRPr>
          </a:p>
          <a:p>
            <a:pPr algn="ctr">
              <a:lnSpc>
                <a:spcPts val="3499"/>
              </a:lnSpc>
              <a:spcBef>
                <a:spcPct val="0"/>
              </a:spcBef>
            </a:pPr>
            <a:endParaRPr lang="en-US" sz="2499" spc="124" dirty="0">
              <a:solidFill>
                <a:srgbClr val="343434"/>
              </a:solidFill>
              <a:latin typeface="+mj-lt"/>
              <a:ea typeface="Telegraf"/>
              <a:cs typeface="Telegraf"/>
              <a:sym typeface="Telegraf"/>
            </a:endParaRPr>
          </a:p>
        </p:txBody>
      </p:sp>
      <p:sp>
        <p:nvSpPr>
          <p:cNvPr id="17" name="Freeform 2">
            <a:extLst>
              <a:ext uri="{FF2B5EF4-FFF2-40B4-BE49-F238E27FC236}">
                <a16:creationId xmlns:a16="http://schemas.microsoft.com/office/drawing/2014/main" id="{BED716D3-A03F-46E5-81EE-40557CC2EF99}"/>
              </a:ext>
            </a:extLst>
          </p:cNvPr>
          <p:cNvSpPr/>
          <p:nvPr/>
        </p:nvSpPr>
        <p:spPr>
          <a:xfrm rot="-207862">
            <a:off x="6261608" y="5265173"/>
            <a:ext cx="15048401" cy="6376760"/>
          </a:xfrm>
          <a:custGeom>
            <a:avLst/>
            <a:gdLst/>
            <a:ahLst/>
            <a:cxnLst/>
            <a:rect l="l" t="t" r="r" b="b"/>
            <a:pathLst>
              <a:path w="15048401" h="6376760">
                <a:moveTo>
                  <a:pt x="0" y="0"/>
                </a:moveTo>
                <a:lnTo>
                  <a:pt x="15048401" y="0"/>
                </a:lnTo>
                <a:lnTo>
                  <a:pt x="15048401" y="6376760"/>
                </a:lnTo>
                <a:lnTo>
                  <a:pt x="0" y="6376760"/>
                </a:lnTo>
                <a:lnTo>
                  <a:pt x="0" y="0"/>
                </a:lnTo>
                <a:close/>
              </a:path>
            </a:pathLst>
          </a:custGeom>
          <a:blipFill>
            <a:blip r:embed="rId2"/>
            <a:stretch>
              <a:fillRect/>
            </a:stretch>
          </a:blipFill>
        </p:spPr>
        <p:txBody>
          <a:bodyPr/>
          <a:lstStyle/>
          <a:p>
            <a:endParaRPr lang="en-IN" dirty="0">
              <a:latin typeface="+mj-lt"/>
            </a:endParaRPr>
          </a:p>
        </p:txBody>
      </p:sp>
      <p:sp>
        <p:nvSpPr>
          <p:cNvPr id="18" name="TextBox 10">
            <a:extLst>
              <a:ext uri="{FF2B5EF4-FFF2-40B4-BE49-F238E27FC236}">
                <a16:creationId xmlns:a16="http://schemas.microsoft.com/office/drawing/2014/main" id="{797CC185-2242-4B11-9D33-9D2D66410D17}"/>
              </a:ext>
            </a:extLst>
          </p:cNvPr>
          <p:cNvSpPr txBox="1"/>
          <p:nvPr/>
        </p:nvSpPr>
        <p:spPr>
          <a:xfrm>
            <a:off x="7179723" y="5765985"/>
            <a:ext cx="5166915" cy="431400"/>
          </a:xfrm>
          <a:prstGeom prst="rect">
            <a:avLst/>
          </a:prstGeom>
        </p:spPr>
        <p:txBody>
          <a:bodyPr wrap="square" lIns="0" tIns="0" rIns="0" bIns="0" rtlCol="0" anchor="t">
            <a:spAutoFit/>
          </a:bodyPr>
          <a:lstStyle/>
          <a:p>
            <a:pPr algn="l">
              <a:lnSpc>
                <a:spcPts val="3499"/>
              </a:lnSpc>
              <a:spcBef>
                <a:spcPct val="0"/>
              </a:spcBef>
            </a:pPr>
            <a:r>
              <a:rPr lang="en-US" sz="2800" b="1" spc="124" dirty="0">
                <a:solidFill>
                  <a:srgbClr val="343434"/>
                </a:solidFill>
                <a:latin typeface="+mj-lt"/>
                <a:ea typeface="Telegraf"/>
                <a:cs typeface="Telegraf"/>
                <a:sym typeface="Telegraf"/>
              </a:rPr>
              <a:t>NHS Virtual Wards in England</a:t>
            </a:r>
          </a:p>
        </p:txBody>
      </p:sp>
      <p:sp>
        <p:nvSpPr>
          <p:cNvPr id="8" name="TextBox 7">
            <a:extLst>
              <a:ext uri="{FF2B5EF4-FFF2-40B4-BE49-F238E27FC236}">
                <a16:creationId xmlns:a16="http://schemas.microsoft.com/office/drawing/2014/main" id="{8EE9E8CD-821F-77D9-71C8-C468CD3B64B2}"/>
              </a:ext>
            </a:extLst>
          </p:cNvPr>
          <p:cNvSpPr txBox="1"/>
          <p:nvPr/>
        </p:nvSpPr>
        <p:spPr>
          <a:xfrm>
            <a:off x="6294987" y="9087867"/>
            <a:ext cx="6019800" cy="646331"/>
          </a:xfrm>
          <a:prstGeom prst="rect">
            <a:avLst/>
          </a:prstGeom>
          <a:noFill/>
        </p:spPr>
        <p:txBody>
          <a:bodyPr wrap="square" rtlCol="0">
            <a:spAutoFit/>
          </a:bodyPr>
          <a:lstStyle/>
          <a:p>
            <a:pPr algn="ctr"/>
            <a:r>
              <a:rPr lang="en-IN" dirty="0"/>
              <a:t>Student </a:t>
            </a:r>
            <a:r>
              <a:rPr lang="en-IN"/>
              <a:t>Name:Alexandra</a:t>
            </a:r>
            <a:r>
              <a:rPr lang="en-IN" dirty="0"/>
              <a:t> Elena </a:t>
            </a:r>
            <a:r>
              <a:rPr lang="en-IN" dirty="0" err="1"/>
              <a:t>Galiceanu</a:t>
            </a:r>
            <a:endParaRPr lang="en-IN" dirty="0"/>
          </a:p>
          <a:p>
            <a:pPr algn="ctr"/>
            <a:r>
              <a:rPr lang="en-IN" dirty="0"/>
              <a:t>Student number : 2330542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a:off x="2404768" y="-1817620"/>
            <a:ext cx="12760102" cy="5407093"/>
          </a:xfrm>
          <a:custGeom>
            <a:avLst/>
            <a:gdLst/>
            <a:ahLst/>
            <a:cxnLst/>
            <a:rect l="l" t="t" r="r" b="b"/>
            <a:pathLst>
              <a:path w="12760102" h="5407093">
                <a:moveTo>
                  <a:pt x="0" y="0"/>
                </a:moveTo>
                <a:lnTo>
                  <a:pt x="12760102" y="0"/>
                </a:lnTo>
                <a:lnTo>
                  <a:pt x="12760102" y="5407093"/>
                </a:lnTo>
                <a:lnTo>
                  <a:pt x="0" y="5407093"/>
                </a:lnTo>
                <a:lnTo>
                  <a:pt x="0" y="0"/>
                </a:lnTo>
                <a:close/>
              </a:path>
            </a:pathLst>
          </a:custGeom>
          <a:blipFill>
            <a:blip r:embed="rId3"/>
            <a:stretch>
              <a:fillRect/>
            </a:stretch>
          </a:blipFill>
        </p:spPr>
        <p:txBody>
          <a:bodyPr/>
          <a:lstStyle/>
          <a:p>
            <a:endParaRPr lang="en-IN" dirty="0"/>
          </a:p>
        </p:txBody>
      </p:sp>
      <p:sp>
        <p:nvSpPr>
          <p:cNvPr id="6" name="Freeform 6"/>
          <p:cNvSpPr/>
          <p:nvPr/>
        </p:nvSpPr>
        <p:spPr>
          <a:xfrm>
            <a:off x="11431877" y="6332344"/>
            <a:ext cx="12760102" cy="5407093"/>
          </a:xfrm>
          <a:custGeom>
            <a:avLst/>
            <a:gdLst/>
            <a:ahLst/>
            <a:cxnLst/>
            <a:rect l="l" t="t" r="r" b="b"/>
            <a:pathLst>
              <a:path w="12760102" h="5407093">
                <a:moveTo>
                  <a:pt x="0" y="0"/>
                </a:moveTo>
                <a:lnTo>
                  <a:pt x="12760102" y="0"/>
                </a:lnTo>
                <a:lnTo>
                  <a:pt x="12760102" y="5407093"/>
                </a:lnTo>
                <a:lnTo>
                  <a:pt x="0" y="5407093"/>
                </a:lnTo>
                <a:lnTo>
                  <a:pt x="0" y="0"/>
                </a:lnTo>
                <a:close/>
              </a:path>
            </a:pathLst>
          </a:custGeom>
          <a:blipFill>
            <a:blip r:embed="rId3"/>
            <a:stretch>
              <a:fillRect/>
            </a:stretch>
          </a:blipFill>
        </p:spPr>
      </p:sp>
      <p:sp>
        <p:nvSpPr>
          <p:cNvPr id="7" name="TextBox 7"/>
          <p:cNvSpPr txBox="1"/>
          <p:nvPr/>
        </p:nvSpPr>
        <p:spPr>
          <a:xfrm>
            <a:off x="381000" y="796520"/>
            <a:ext cx="9372600" cy="2358403"/>
          </a:xfrm>
          <a:prstGeom prst="rect">
            <a:avLst/>
          </a:prstGeom>
        </p:spPr>
        <p:txBody>
          <a:bodyPr wrap="square" lIns="0" tIns="0" rIns="0" bIns="0" rtlCol="0" anchor="t">
            <a:spAutoFit/>
          </a:bodyPr>
          <a:lstStyle/>
          <a:p>
            <a:pPr algn="l">
              <a:lnSpc>
                <a:spcPts val="9059"/>
              </a:lnSpc>
            </a:pPr>
            <a:r>
              <a:rPr lang="en-US" sz="9339" b="1" dirty="0">
                <a:solidFill>
                  <a:srgbClr val="343434"/>
                </a:solidFill>
                <a:latin typeface="Telegraf Bold"/>
                <a:ea typeface="Telegraf Bold"/>
                <a:cs typeface="Telegraf Bold"/>
                <a:sym typeface="Telegraf Bold"/>
              </a:rPr>
              <a:t>What are Virtual Wards ? </a:t>
            </a:r>
          </a:p>
        </p:txBody>
      </p:sp>
      <p:sp>
        <p:nvSpPr>
          <p:cNvPr id="9" name="TextBox 9"/>
          <p:cNvSpPr txBox="1"/>
          <p:nvPr/>
        </p:nvSpPr>
        <p:spPr>
          <a:xfrm>
            <a:off x="381000" y="3589473"/>
            <a:ext cx="8403819" cy="5972148"/>
          </a:xfrm>
          <a:prstGeom prst="rect">
            <a:avLst/>
          </a:prstGeom>
        </p:spPr>
        <p:txBody>
          <a:bodyPr lIns="0" tIns="0" rIns="0" bIns="0" rtlCol="0" anchor="t">
            <a:spAutoFit/>
          </a:bodyPr>
          <a:lstStyle/>
          <a:p>
            <a:pPr marL="571500" indent="-571500" algn="l">
              <a:lnSpc>
                <a:spcPts val="5880"/>
              </a:lnSpc>
              <a:spcBef>
                <a:spcPct val="0"/>
              </a:spcBef>
              <a:buFont typeface="Arial" panose="020B0604020202020204" pitchFamily="34" charset="0"/>
              <a:buChar char="•"/>
            </a:pPr>
            <a:r>
              <a:rPr lang="en-US" sz="3200" spc="100" dirty="0">
                <a:solidFill>
                  <a:srgbClr val="343434"/>
                </a:solidFill>
                <a:latin typeface="Telegraf"/>
                <a:ea typeface="Telegraf"/>
                <a:cs typeface="Telegraf"/>
                <a:sym typeface="Telegraf"/>
              </a:rPr>
              <a:t>Hospital-level care delivered outside hospital buildings. (NHS England, 2023a).</a:t>
            </a:r>
          </a:p>
          <a:p>
            <a:pPr marL="571500" indent="-571500" algn="l">
              <a:lnSpc>
                <a:spcPts val="5880"/>
              </a:lnSpc>
              <a:spcBef>
                <a:spcPct val="0"/>
              </a:spcBef>
              <a:buFont typeface="Arial" panose="020B0604020202020204" pitchFamily="34" charset="0"/>
              <a:buChar char="•"/>
            </a:pPr>
            <a:r>
              <a:rPr lang="en-US" sz="3200" spc="100" dirty="0">
                <a:solidFill>
                  <a:srgbClr val="343434"/>
                </a:solidFill>
                <a:latin typeface="Telegraf"/>
                <a:ea typeface="Telegraf"/>
                <a:cs typeface="Telegraf"/>
                <a:sym typeface="Telegraf"/>
              </a:rPr>
              <a:t>Intends to change where and how care is delivered.</a:t>
            </a:r>
          </a:p>
          <a:p>
            <a:pPr marL="571500" indent="-571500" algn="l">
              <a:lnSpc>
                <a:spcPts val="5880"/>
              </a:lnSpc>
              <a:spcBef>
                <a:spcPct val="0"/>
              </a:spcBef>
              <a:buFont typeface="Arial" panose="020B0604020202020204" pitchFamily="34" charset="0"/>
              <a:buChar char="•"/>
            </a:pPr>
            <a:r>
              <a:rPr lang="en-US" sz="3200" spc="100" dirty="0">
                <a:solidFill>
                  <a:srgbClr val="343434"/>
                </a:solidFill>
                <a:latin typeface="Telegraf"/>
                <a:ea typeface="Telegraf"/>
                <a:cs typeface="Telegraf"/>
                <a:sym typeface="Telegraf"/>
              </a:rPr>
              <a:t>Program launched: April 2022</a:t>
            </a:r>
          </a:p>
          <a:p>
            <a:pPr marL="571500" indent="-571500" algn="l">
              <a:lnSpc>
                <a:spcPts val="5880"/>
              </a:lnSpc>
              <a:spcBef>
                <a:spcPct val="0"/>
              </a:spcBef>
              <a:buFont typeface="Arial" panose="020B0604020202020204" pitchFamily="34" charset="0"/>
              <a:buChar char="•"/>
            </a:pPr>
            <a:r>
              <a:rPr lang="en-US" sz="3200" spc="100" dirty="0">
                <a:solidFill>
                  <a:srgbClr val="343434"/>
                </a:solidFill>
                <a:latin typeface="Telegraf"/>
                <a:ea typeface="Telegraf"/>
                <a:cs typeface="Telegraf"/>
                <a:sym typeface="Telegraf"/>
              </a:rPr>
              <a:t>Depends on people, services and coordination (NHS England, 2023b)</a:t>
            </a:r>
          </a:p>
        </p:txBody>
      </p:sp>
      <p:pic>
        <p:nvPicPr>
          <p:cNvPr id="23" name="Picture 22" descr="Virtual wards">
            <a:extLst>
              <a:ext uri="{FF2B5EF4-FFF2-40B4-BE49-F238E27FC236}">
                <a16:creationId xmlns:a16="http://schemas.microsoft.com/office/drawing/2014/main" id="{81A79A60-C66D-4A07-8549-981422C54646}"/>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6000" y="488945"/>
            <a:ext cx="8001000" cy="8349914"/>
          </a:xfrm>
          <a:prstGeom prst="rect">
            <a:avLst/>
          </a:prstGeom>
          <a:noFill/>
          <a:ln>
            <a:noFill/>
          </a:ln>
        </p:spPr>
      </p:pic>
      <p:sp>
        <p:nvSpPr>
          <p:cNvPr id="24" name="Rectangle 23">
            <a:extLst>
              <a:ext uri="{FF2B5EF4-FFF2-40B4-BE49-F238E27FC236}">
                <a16:creationId xmlns:a16="http://schemas.microsoft.com/office/drawing/2014/main" id="{AE1A62AE-E42A-45A4-90AB-C52A4C3BED74}"/>
              </a:ext>
            </a:extLst>
          </p:cNvPr>
          <p:cNvSpPr/>
          <p:nvPr/>
        </p:nvSpPr>
        <p:spPr>
          <a:xfrm>
            <a:off x="9825238" y="8927295"/>
            <a:ext cx="8383705" cy="825803"/>
          </a:xfrm>
          <a:prstGeom prst="rect">
            <a:avLst/>
          </a:prstGeom>
        </p:spPr>
        <p:txBody>
          <a:bodyPr wrap="none">
            <a:spAutoFit/>
          </a:bodyPr>
          <a:lstStyle/>
          <a:p>
            <a:pPr marL="457200" indent="-457200">
              <a:lnSpc>
                <a:spcPct val="107000"/>
              </a:lnSpc>
              <a:spcAft>
                <a:spcPts val="1200"/>
              </a:spcAft>
            </a:pPr>
            <a:r>
              <a:rPr lang="en-IN" dirty="0">
                <a:latin typeface="Calibri" panose="020F0502020204030204" pitchFamily="34" charset="0"/>
                <a:ea typeface="Calibri" panose="020F0502020204030204" pitchFamily="34" charset="0"/>
                <a:cs typeface="Times New Roman" panose="02020603050405020304" pitchFamily="18" charset="0"/>
              </a:rPr>
              <a:t>Example of virtual ward</a:t>
            </a:r>
            <a:endParaRPr lang="en-IN" dirty="0">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endParaRPr>
          </a:p>
          <a:p>
            <a:pPr marL="457200" indent="-457200">
              <a:lnSpc>
                <a:spcPct val="107000"/>
              </a:lnSpc>
              <a:spcAft>
                <a:spcPts val="1200"/>
              </a:spcAft>
            </a:pPr>
            <a:r>
              <a:rPr lang="en-IN" dirty="0">
                <a:latin typeface="Calibri" panose="020F0502020204030204" pitchFamily="34" charset="0"/>
                <a:ea typeface="Calibri" panose="020F0502020204030204" pitchFamily="34" charset="0"/>
                <a:cs typeface="Times New Roman" panose="02020603050405020304" pitchFamily="18" charset="0"/>
              </a:rPr>
              <a:t>Source: </a:t>
            </a:r>
            <a:r>
              <a:rPr lang="en-IN"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https://visionable.com/how-virtual-wards-deliver-hospital-level-care-at-home/</a:t>
            </a:r>
            <a:r>
              <a:rPr lang="en-IN" dirty="0">
                <a:latin typeface="Calibri" panose="020F0502020204030204" pitchFamily="34" charset="0"/>
                <a:ea typeface="Calibri" panose="020F0502020204030204" pitchFamily="34" charset="0"/>
                <a:cs typeface="Times New Roman" panose="02020603050405020304" pitchFamily="18"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a:off x="12114668" y="-3157079"/>
            <a:ext cx="15827806" cy="6707033"/>
          </a:xfrm>
          <a:custGeom>
            <a:avLst/>
            <a:gdLst/>
            <a:ahLst/>
            <a:cxnLst/>
            <a:rect l="l" t="t" r="r" b="b"/>
            <a:pathLst>
              <a:path w="15827806" h="6707033">
                <a:moveTo>
                  <a:pt x="0" y="0"/>
                </a:moveTo>
                <a:lnTo>
                  <a:pt x="15827806" y="0"/>
                </a:lnTo>
                <a:lnTo>
                  <a:pt x="15827806" y="6707033"/>
                </a:lnTo>
                <a:lnTo>
                  <a:pt x="0" y="6707033"/>
                </a:lnTo>
                <a:lnTo>
                  <a:pt x="0" y="0"/>
                </a:lnTo>
                <a:close/>
              </a:path>
            </a:pathLst>
          </a:custGeom>
          <a:blipFill>
            <a:blip r:embed="rId3"/>
            <a:stretch>
              <a:fillRect/>
            </a:stretch>
          </a:blipFill>
        </p:spPr>
      </p:sp>
      <p:sp>
        <p:nvSpPr>
          <p:cNvPr id="3" name="Freeform 3"/>
          <p:cNvSpPr/>
          <p:nvPr/>
        </p:nvSpPr>
        <p:spPr>
          <a:xfrm rot="-2120312" flipH="1">
            <a:off x="-2273262" y="8331539"/>
            <a:ext cx="12760102" cy="5407093"/>
          </a:xfrm>
          <a:custGeom>
            <a:avLst/>
            <a:gdLst/>
            <a:ahLst/>
            <a:cxnLst/>
            <a:rect l="l" t="t" r="r" b="b"/>
            <a:pathLst>
              <a:path w="12760102" h="5407093">
                <a:moveTo>
                  <a:pt x="12760102" y="0"/>
                </a:moveTo>
                <a:lnTo>
                  <a:pt x="0" y="0"/>
                </a:lnTo>
                <a:lnTo>
                  <a:pt x="0" y="5407093"/>
                </a:lnTo>
                <a:lnTo>
                  <a:pt x="12760102" y="5407093"/>
                </a:lnTo>
                <a:lnTo>
                  <a:pt x="12760102" y="0"/>
                </a:lnTo>
                <a:close/>
              </a:path>
            </a:pathLst>
          </a:custGeom>
          <a:blipFill>
            <a:blip r:embed="rId3"/>
            <a:stretch>
              <a:fillRect/>
            </a:stretch>
          </a:blipFill>
        </p:spPr>
        <p:txBody>
          <a:bodyPr/>
          <a:lstStyle/>
          <a:p>
            <a:endParaRPr lang="en-IN" dirty="0"/>
          </a:p>
        </p:txBody>
      </p:sp>
      <p:grpSp>
        <p:nvGrpSpPr>
          <p:cNvPr id="4" name="Group 4"/>
          <p:cNvGrpSpPr/>
          <p:nvPr/>
        </p:nvGrpSpPr>
        <p:grpSpPr>
          <a:xfrm>
            <a:off x="-408865" y="-392510"/>
            <a:ext cx="1437565" cy="11072020"/>
            <a:chOff x="0" y="0"/>
            <a:chExt cx="378618" cy="2916088"/>
          </a:xfrm>
        </p:grpSpPr>
        <p:sp>
          <p:nvSpPr>
            <p:cNvPr id="5" name="Freeform 5"/>
            <p:cNvSpPr/>
            <p:nvPr/>
          </p:nvSpPr>
          <p:spPr>
            <a:xfrm>
              <a:off x="0" y="0"/>
              <a:ext cx="378618" cy="2916088"/>
            </a:xfrm>
            <a:custGeom>
              <a:avLst/>
              <a:gdLst/>
              <a:ahLst/>
              <a:cxnLst/>
              <a:rect l="l" t="t" r="r" b="b"/>
              <a:pathLst>
                <a:path w="378618" h="2916088">
                  <a:moveTo>
                    <a:pt x="0" y="0"/>
                  </a:moveTo>
                  <a:lnTo>
                    <a:pt x="378618" y="0"/>
                  </a:lnTo>
                  <a:lnTo>
                    <a:pt x="378618" y="2916088"/>
                  </a:lnTo>
                  <a:lnTo>
                    <a:pt x="0" y="29160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6" name="TextBox 6"/>
            <p:cNvSpPr txBox="1"/>
            <p:nvPr/>
          </p:nvSpPr>
          <p:spPr>
            <a:xfrm>
              <a:off x="0" y="-57150"/>
              <a:ext cx="378618" cy="2973238"/>
            </a:xfrm>
            <a:prstGeom prst="rect">
              <a:avLst/>
            </a:prstGeom>
          </p:spPr>
          <p:txBody>
            <a:bodyPr lIns="50800" tIns="50800" rIns="50800" bIns="50800" rtlCol="0" anchor="ctr"/>
            <a:lstStyle/>
            <a:p>
              <a:pPr algn="ctr">
                <a:lnSpc>
                  <a:spcPts val="3639"/>
                </a:lnSpc>
              </a:pPr>
              <a:endParaRPr dirty="0"/>
            </a:p>
          </p:txBody>
        </p:sp>
      </p:grpSp>
      <p:sp>
        <p:nvSpPr>
          <p:cNvPr id="13" name="TextBox 13"/>
          <p:cNvSpPr txBox="1"/>
          <p:nvPr/>
        </p:nvSpPr>
        <p:spPr>
          <a:xfrm>
            <a:off x="1704920" y="561298"/>
            <a:ext cx="9407130" cy="4674100"/>
          </a:xfrm>
          <a:prstGeom prst="rect">
            <a:avLst/>
          </a:prstGeom>
        </p:spPr>
        <p:txBody>
          <a:bodyPr lIns="0" tIns="0" rIns="0" bIns="0" rtlCol="0" anchor="t">
            <a:spAutoFit/>
          </a:bodyPr>
          <a:lstStyle/>
          <a:p>
            <a:pPr>
              <a:lnSpc>
                <a:spcPts val="9059"/>
              </a:lnSpc>
            </a:pPr>
            <a:r>
              <a:rPr lang="en-IN" sz="8800" b="1" dirty="0">
                <a:latin typeface="Telegraf Bold" panose="020B0604020202020204" charset="0"/>
              </a:rPr>
              <a:t>National Scale and Policy Ambition</a:t>
            </a:r>
          </a:p>
          <a:p>
            <a:pPr algn="l">
              <a:lnSpc>
                <a:spcPts val="9059"/>
              </a:lnSpc>
            </a:pPr>
            <a:endParaRPr lang="en-US" sz="8800" b="1" dirty="0">
              <a:solidFill>
                <a:srgbClr val="343434"/>
              </a:solidFill>
              <a:latin typeface="Telegraf Bold" panose="020B0604020202020204" charset="0"/>
              <a:ea typeface="Telegraf Bold"/>
              <a:cs typeface="Telegraf Bold"/>
              <a:sym typeface="Telegraf Bold"/>
            </a:endParaRPr>
          </a:p>
        </p:txBody>
      </p:sp>
      <p:sp>
        <p:nvSpPr>
          <p:cNvPr id="16" name="TextBox 16"/>
          <p:cNvSpPr txBox="1"/>
          <p:nvPr/>
        </p:nvSpPr>
        <p:spPr>
          <a:xfrm>
            <a:off x="10351945" y="3856417"/>
            <a:ext cx="1354994" cy="1019810"/>
          </a:xfrm>
          <a:prstGeom prst="rect">
            <a:avLst/>
          </a:prstGeom>
        </p:spPr>
        <p:txBody>
          <a:bodyPr lIns="0" tIns="0" rIns="0" bIns="0" rtlCol="0" anchor="t">
            <a:spAutoFit/>
          </a:bodyPr>
          <a:lstStyle/>
          <a:p>
            <a:pPr algn="ctr">
              <a:lnSpc>
                <a:spcPts val="7840"/>
              </a:lnSpc>
              <a:spcBef>
                <a:spcPct val="0"/>
              </a:spcBef>
            </a:pPr>
            <a:r>
              <a:rPr lang="en-US" sz="5600" spc="134" dirty="0">
                <a:solidFill>
                  <a:srgbClr val="F2F7FA"/>
                </a:solidFill>
                <a:latin typeface="Telegraf"/>
                <a:ea typeface="Telegraf"/>
                <a:cs typeface="Telegraf"/>
                <a:sym typeface="Telegraf"/>
              </a:rPr>
              <a:t>01</a:t>
            </a:r>
          </a:p>
        </p:txBody>
      </p:sp>
      <p:sp>
        <p:nvSpPr>
          <p:cNvPr id="17" name="TextBox 17"/>
          <p:cNvSpPr txBox="1"/>
          <p:nvPr/>
        </p:nvSpPr>
        <p:spPr>
          <a:xfrm>
            <a:off x="10351945" y="5654789"/>
            <a:ext cx="1354994" cy="1019810"/>
          </a:xfrm>
          <a:prstGeom prst="rect">
            <a:avLst/>
          </a:prstGeom>
        </p:spPr>
        <p:txBody>
          <a:bodyPr lIns="0" tIns="0" rIns="0" bIns="0" rtlCol="0" anchor="t">
            <a:spAutoFit/>
          </a:bodyPr>
          <a:lstStyle/>
          <a:p>
            <a:pPr algn="ctr">
              <a:lnSpc>
                <a:spcPts val="7840"/>
              </a:lnSpc>
              <a:spcBef>
                <a:spcPct val="0"/>
              </a:spcBef>
            </a:pPr>
            <a:r>
              <a:rPr lang="en-US" sz="5600" spc="134" dirty="0">
                <a:solidFill>
                  <a:srgbClr val="F2F7FA"/>
                </a:solidFill>
                <a:latin typeface="Telegraf"/>
                <a:ea typeface="Telegraf"/>
                <a:cs typeface="Telegraf"/>
                <a:sym typeface="Telegraf"/>
              </a:rPr>
              <a:t>02</a:t>
            </a:r>
          </a:p>
        </p:txBody>
      </p:sp>
      <p:sp>
        <p:nvSpPr>
          <p:cNvPr id="20" name="TextBox 20"/>
          <p:cNvSpPr txBox="1"/>
          <p:nvPr/>
        </p:nvSpPr>
        <p:spPr>
          <a:xfrm>
            <a:off x="11927406" y="5744285"/>
            <a:ext cx="4985712" cy="288412"/>
          </a:xfrm>
          <a:prstGeom prst="rect">
            <a:avLst/>
          </a:prstGeom>
        </p:spPr>
        <p:txBody>
          <a:bodyPr lIns="0" tIns="0" rIns="0" bIns="0" rtlCol="0" anchor="t">
            <a:spAutoFit/>
          </a:bodyPr>
          <a:lstStyle/>
          <a:p>
            <a:pPr algn="l">
              <a:lnSpc>
                <a:spcPts val="2380"/>
              </a:lnSpc>
              <a:spcBef>
                <a:spcPct val="0"/>
              </a:spcBef>
            </a:pPr>
            <a:r>
              <a:rPr lang="en-US" sz="1700" spc="85" dirty="0">
                <a:solidFill>
                  <a:srgbClr val="F2F7FA"/>
                </a:solidFill>
                <a:latin typeface="Telegraf"/>
                <a:ea typeface="Telegraf"/>
                <a:cs typeface="Telegraf"/>
                <a:sym typeface="Telegraf"/>
              </a:rPr>
              <a:t>culpa</a:t>
            </a:r>
          </a:p>
        </p:txBody>
      </p:sp>
      <p:sp>
        <p:nvSpPr>
          <p:cNvPr id="30" name="TextBox 30"/>
          <p:cNvSpPr txBox="1"/>
          <p:nvPr/>
        </p:nvSpPr>
        <p:spPr>
          <a:xfrm>
            <a:off x="10351945" y="7453161"/>
            <a:ext cx="1354994" cy="1019810"/>
          </a:xfrm>
          <a:prstGeom prst="rect">
            <a:avLst/>
          </a:prstGeom>
        </p:spPr>
        <p:txBody>
          <a:bodyPr lIns="0" tIns="0" rIns="0" bIns="0" rtlCol="0" anchor="t">
            <a:spAutoFit/>
          </a:bodyPr>
          <a:lstStyle/>
          <a:p>
            <a:pPr algn="ctr">
              <a:lnSpc>
                <a:spcPts val="7840"/>
              </a:lnSpc>
              <a:spcBef>
                <a:spcPct val="0"/>
              </a:spcBef>
            </a:pPr>
            <a:r>
              <a:rPr lang="en-US" sz="5600" spc="134" dirty="0">
                <a:solidFill>
                  <a:srgbClr val="F2F7FA"/>
                </a:solidFill>
                <a:latin typeface="Telegraf"/>
                <a:ea typeface="Telegraf"/>
                <a:cs typeface="Telegraf"/>
                <a:sym typeface="Telegraf"/>
              </a:rPr>
              <a:t>03</a:t>
            </a:r>
          </a:p>
        </p:txBody>
      </p:sp>
      <p:sp>
        <p:nvSpPr>
          <p:cNvPr id="32" name="Freeform 2">
            <a:extLst>
              <a:ext uri="{FF2B5EF4-FFF2-40B4-BE49-F238E27FC236}">
                <a16:creationId xmlns:a16="http://schemas.microsoft.com/office/drawing/2014/main" id="{68D1B5D0-7971-4493-ABE7-C6705EE5E5B7}"/>
              </a:ext>
            </a:extLst>
          </p:cNvPr>
          <p:cNvSpPr/>
          <p:nvPr/>
        </p:nvSpPr>
        <p:spPr>
          <a:xfrm>
            <a:off x="12115800" y="-3173203"/>
            <a:ext cx="15827806" cy="6707033"/>
          </a:xfrm>
          <a:custGeom>
            <a:avLst/>
            <a:gdLst/>
            <a:ahLst/>
            <a:cxnLst/>
            <a:rect l="l" t="t" r="r" b="b"/>
            <a:pathLst>
              <a:path w="15827806" h="6707033">
                <a:moveTo>
                  <a:pt x="0" y="0"/>
                </a:moveTo>
                <a:lnTo>
                  <a:pt x="15827806" y="0"/>
                </a:lnTo>
                <a:lnTo>
                  <a:pt x="15827806" y="6707033"/>
                </a:lnTo>
                <a:lnTo>
                  <a:pt x="0" y="6707033"/>
                </a:lnTo>
                <a:lnTo>
                  <a:pt x="0" y="0"/>
                </a:lnTo>
                <a:close/>
              </a:path>
            </a:pathLst>
          </a:custGeom>
          <a:blipFill>
            <a:blip r:embed="rId3"/>
            <a:stretch>
              <a:fillRect/>
            </a:stretch>
          </a:blipFill>
        </p:spPr>
      </p:sp>
      <p:graphicFrame>
        <p:nvGraphicFramePr>
          <p:cNvPr id="33" name="Chart 32">
            <a:extLst>
              <a:ext uri="{FF2B5EF4-FFF2-40B4-BE49-F238E27FC236}">
                <a16:creationId xmlns:a16="http://schemas.microsoft.com/office/drawing/2014/main" id="{9CA10F98-3956-4B78-B7C7-25739990156C}"/>
              </a:ext>
            </a:extLst>
          </p:cNvPr>
          <p:cNvGraphicFramePr/>
          <p:nvPr>
            <p:extLst>
              <p:ext uri="{D42A27DB-BD31-4B8C-83A1-F6EECF244321}">
                <p14:modId xmlns:p14="http://schemas.microsoft.com/office/powerpoint/2010/main" val="70617370"/>
              </p:ext>
            </p:extLst>
          </p:nvPr>
        </p:nvGraphicFramePr>
        <p:xfrm>
          <a:off x="9144000" y="3398603"/>
          <a:ext cx="8000999" cy="4674099"/>
        </p:xfrm>
        <a:graphic>
          <a:graphicData uri="http://schemas.openxmlformats.org/drawingml/2006/chart">
            <c:chart xmlns:c="http://schemas.openxmlformats.org/drawingml/2006/chart" xmlns:r="http://schemas.openxmlformats.org/officeDocument/2006/relationships" r:id="rId4"/>
          </a:graphicData>
        </a:graphic>
      </p:graphicFrame>
      <p:sp>
        <p:nvSpPr>
          <p:cNvPr id="34" name="Rectangle 33">
            <a:extLst>
              <a:ext uri="{FF2B5EF4-FFF2-40B4-BE49-F238E27FC236}">
                <a16:creationId xmlns:a16="http://schemas.microsoft.com/office/drawing/2014/main" id="{02AB076C-A6D9-4E26-A650-E0E7985A0E62}"/>
              </a:ext>
            </a:extLst>
          </p:cNvPr>
          <p:cNvSpPr/>
          <p:nvPr/>
        </p:nvSpPr>
        <p:spPr>
          <a:xfrm>
            <a:off x="9372600" y="8156219"/>
            <a:ext cx="7471610" cy="533031"/>
          </a:xfrm>
          <a:prstGeom prst="rect">
            <a:avLst/>
          </a:prstGeom>
        </p:spPr>
        <p:txBody>
          <a:bodyPr wrap="square">
            <a:spAutoFit/>
          </a:bodyPr>
          <a:lstStyle/>
          <a:p>
            <a:pPr>
              <a:lnSpc>
                <a:spcPts val="1680"/>
              </a:lnSpc>
            </a:pPr>
            <a:r>
              <a:rPr lang="en-IN" i="1" dirty="0"/>
              <a:t>Reported virtual ward capacity compared with the national capacity ambition</a:t>
            </a:r>
          </a:p>
          <a:p>
            <a:pPr>
              <a:lnSpc>
                <a:spcPts val="1680"/>
              </a:lnSpc>
            </a:pPr>
            <a:r>
              <a:rPr lang="en-US" dirty="0">
                <a:latin typeface="IBM Plex Sans" pitchFamily="34" charset="0"/>
                <a:ea typeface="IBM Plex Sans" pitchFamily="34" charset="-122"/>
                <a:cs typeface="IBM Plex Sans" pitchFamily="34" charset="-120"/>
              </a:rPr>
              <a:t>Source: Adapted from Chappell et al. (2024)</a:t>
            </a:r>
            <a:endParaRPr lang="en-US" dirty="0"/>
          </a:p>
        </p:txBody>
      </p:sp>
      <p:sp>
        <p:nvSpPr>
          <p:cNvPr id="35" name="Shape 8">
            <a:extLst>
              <a:ext uri="{FF2B5EF4-FFF2-40B4-BE49-F238E27FC236}">
                <a16:creationId xmlns:a16="http://schemas.microsoft.com/office/drawing/2014/main" id="{C6690819-C492-45D9-9B5E-413F89F8D451}"/>
              </a:ext>
            </a:extLst>
          </p:cNvPr>
          <p:cNvSpPr/>
          <p:nvPr/>
        </p:nvSpPr>
        <p:spPr>
          <a:xfrm>
            <a:off x="1601446" y="4533379"/>
            <a:ext cx="5485154" cy="1387818"/>
          </a:xfrm>
          <a:prstGeom prst="roundRect">
            <a:avLst>
              <a:gd name="adj" fmla="val 6512"/>
            </a:avLst>
          </a:prstGeom>
          <a:solidFill>
            <a:srgbClr val="FFFFFF"/>
          </a:solidFill>
          <a:ln w="6350">
            <a:solidFill>
              <a:srgbClr val="D6DEE5"/>
            </a:solidFill>
            <a:prstDash val="solid"/>
          </a:ln>
        </p:spPr>
        <p:txBody>
          <a:bodyPr/>
          <a:lstStyle/>
          <a:p>
            <a:r>
              <a:rPr lang="en-US" sz="2000" dirty="0">
                <a:solidFill>
                  <a:srgbClr val="4A6274"/>
                </a:solidFill>
                <a:latin typeface="Telegraf" panose="020B0604020202020204" charset="0"/>
                <a:ea typeface="IBM Plex Sans" pitchFamily="34" charset="-122"/>
                <a:cs typeface="IBM Plex Sans" pitchFamily="34" charset="-120"/>
              </a:rPr>
              <a:t>Virtual ward introduced at every Integrated Care Board </a:t>
            </a:r>
          </a:p>
          <a:p>
            <a:r>
              <a:rPr lang="en-US" sz="2000" dirty="0">
                <a:solidFill>
                  <a:srgbClr val="4A6274"/>
                </a:solidFill>
                <a:latin typeface="Telegraf" panose="020B0604020202020204" charset="0"/>
                <a:ea typeface="IBM Plex Sans" pitchFamily="34" charset="-122"/>
                <a:cs typeface="IBM Plex Sans" pitchFamily="34" charset="-120"/>
              </a:rPr>
              <a:t>Reported capacity remained below half of the intended national total</a:t>
            </a:r>
            <a:endParaRPr lang="en-US" sz="2000" dirty="0">
              <a:latin typeface="Telegraf" panose="020B0604020202020204" charset="0"/>
            </a:endParaRPr>
          </a:p>
          <a:p>
            <a:endParaRPr lang="en-US" sz="2000" dirty="0">
              <a:latin typeface="Telegraf" panose="020B0604020202020204" charset="0"/>
            </a:endParaRPr>
          </a:p>
          <a:p>
            <a:endParaRPr lang="en-IN" sz="2000" dirty="0">
              <a:latin typeface="Telegraf" panose="020B0604020202020204" charset="0"/>
            </a:endParaRPr>
          </a:p>
        </p:txBody>
      </p:sp>
      <p:sp>
        <p:nvSpPr>
          <p:cNvPr id="36" name="Shape 8">
            <a:extLst>
              <a:ext uri="{FF2B5EF4-FFF2-40B4-BE49-F238E27FC236}">
                <a16:creationId xmlns:a16="http://schemas.microsoft.com/office/drawing/2014/main" id="{3F40E17A-D514-44E1-8119-122E39F747D2}"/>
              </a:ext>
            </a:extLst>
          </p:cNvPr>
          <p:cNvSpPr/>
          <p:nvPr/>
        </p:nvSpPr>
        <p:spPr>
          <a:xfrm>
            <a:off x="1601446" y="6173110"/>
            <a:ext cx="5485154" cy="1488892"/>
          </a:xfrm>
          <a:prstGeom prst="roundRect">
            <a:avLst>
              <a:gd name="adj" fmla="val 6512"/>
            </a:avLst>
          </a:prstGeom>
          <a:solidFill>
            <a:srgbClr val="FFFFFF"/>
          </a:solidFill>
          <a:ln w="6350">
            <a:solidFill>
              <a:srgbClr val="D6DEE5"/>
            </a:solidFill>
            <a:prstDash val="solid"/>
          </a:ln>
        </p:spPr>
        <p:txBody>
          <a:bodyPr/>
          <a:lstStyle/>
          <a:p>
            <a:r>
              <a:rPr lang="en-US" sz="2000" b="1" dirty="0">
                <a:solidFill>
                  <a:srgbClr val="1B3A4B"/>
                </a:solidFill>
                <a:latin typeface="Telegraf" panose="020B0604020202020204" charset="0"/>
                <a:ea typeface="IBM Plex Sans" pitchFamily="34" charset="-122"/>
                <a:cs typeface="IBM Plex Sans" pitchFamily="34" charset="-120"/>
              </a:rPr>
              <a:t>Occupancy: ~73%</a:t>
            </a:r>
            <a:endParaRPr lang="en-US" sz="2000" dirty="0">
              <a:latin typeface="Telegraf" panose="020B0604020202020204" charset="0"/>
            </a:endParaRPr>
          </a:p>
          <a:p>
            <a:r>
              <a:rPr lang="en-US" sz="2000" dirty="0">
                <a:solidFill>
                  <a:srgbClr val="4A6274"/>
                </a:solidFill>
                <a:latin typeface="Telegraf" panose="020B0604020202020204" charset="0"/>
                <a:ea typeface="IBM Plex Sans" pitchFamily="34" charset="-122"/>
                <a:cs typeface="IBM Plex Sans" pitchFamily="34" charset="-120"/>
              </a:rPr>
              <a:t>Against an 80%  national occupancy goal , occupancy below 73% </a:t>
            </a:r>
            <a:r>
              <a:rPr lang="en-IN" sz="2000" b="1" dirty="0">
                <a:solidFill>
                  <a:schemeClr val="tx2"/>
                </a:solidFill>
                <a:latin typeface="Telegraf" panose="020B0604020202020204" charset="0"/>
                <a:ea typeface="Calibri" panose="020F0502020204030204" pitchFamily="34" charset="0"/>
                <a:cs typeface="Times New Roman" panose="02020603050405020304" pitchFamily="18" charset="0"/>
              </a:rPr>
              <a:t>(Chappell et al., 2024)</a:t>
            </a:r>
            <a:endParaRPr lang="en-IN" sz="2000" dirty="0">
              <a:solidFill>
                <a:schemeClr val="tx2"/>
              </a:solidFill>
              <a:latin typeface="Telegraf" panose="020B0604020202020204" charset="0"/>
            </a:endParaRPr>
          </a:p>
          <a:p>
            <a:r>
              <a:rPr lang="en-US" sz="2000" dirty="0">
                <a:solidFill>
                  <a:srgbClr val="4A6274"/>
                </a:solidFill>
                <a:latin typeface="Telegraf" panose="020B0604020202020204" charset="0"/>
                <a:ea typeface="IBM Plex Sans" pitchFamily="34" charset="-122"/>
                <a:cs typeface="IBM Plex Sans" pitchFamily="34" charset="-120"/>
              </a:rPr>
              <a:t>.</a:t>
            </a:r>
            <a:endParaRPr lang="en-US" sz="2000" dirty="0">
              <a:latin typeface="Telegraf" panose="020B0604020202020204" charset="0"/>
            </a:endParaRPr>
          </a:p>
          <a:p>
            <a:endParaRPr lang="en-IN" sz="2000" dirty="0">
              <a:latin typeface="Telegraf" panose="020B0604020202020204" charset="0"/>
            </a:endParaRPr>
          </a:p>
        </p:txBody>
      </p:sp>
      <p:sp>
        <p:nvSpPr>
          <p:cNvPr id="37" name="Shape 8">
            <a:extLst>
              <a:ext uri="{FF2B5EF4-FFF2-40B4-BE49-F238E27FC236}">
                <a16:creationId xmlns:a16="http://schemas.microsoft.com/office/drawing/2014/main" id="{7AA8B346-2976-4401-B58E-4EA77D8AE327}"/>
              </a:ext>
            </a:extLst>
          </p:cNvPr>
          <p:cNvSpPr/>
          <p:nvPr/>
        </p:nvSpPr>
        <p:spPr>
          <a:xfrm>
            <a:off x="1601446" y="7980319"/>
            <a:ext cx="5485154" cy="1422488"/>
          </a:xfrm>
          <a:prstGeom prst="roundRect">
            <a:avLst>
              <a:gd name="adj" fmla="val 6512"/>
            </a:avLst>
          </a:prstGeom>
          <a:solidFill>
            <a:srgbClr val="FFFFFF"/>
          </a:solidFill>
          <a:ln w="6350">
            <a:solidFill>
              <a:srgbClr val="D6DEE5"/>
            </a:solidFill>
            <a:prstDash val="solid"/>
          </a:ln>
        </p:spPr>
        <p:txBody>
          <a:bodyPr/>
          <a:lstStyle/>
          <a:p>
            <a:r>
              <a:rPr lang="en-US" sz="2000" b="1" dirty="0">
                <a:solidFill>
                  <a:srgbClr val="1B3A4B"/>
                </a:solidFill>
                <a:latin typeface="Telegraf" panose="020B0604020202020204" charset="0"/>
                <a:ea typeface="IBM Plex Sans" pitchFamily="34" charset="-122"/>
                <a:cs typeface="IBM Plex Sans" pitchFamily="34" charset="-120"/>
              </a:rPr>
              <a:t>Target: 40–50 beds per 100,000</a:t>
            </a:r>
            <a:endParaRPr lang="en-US" sz="2000" dirty="0">
              <a:latin typeface="Telegraf" panose="020B0604020202020204" charset="0"/>
            </a:endParaRPr>
          </a:p>
          <a:p>
            <a:r>
              <a:rPr lang="en-US" sz="2000" dirty="0">
                <a:solidFill>
                  <a:srgbClr val="4A6274"/>
                </a:solidFill>
                <a:latin typeface="Telegraf" panose="020B0604020202020204" charset="0"/>
                <a:ea typeface="IBM Plex Sans" pitchFamily="34" charset="-122"/>
                <a:cs typeface="IBM Plex Sans" pitchFamily="34" charset="-120"/>
              </a:rPr>
              <a:t>Equivalent to approximately 24,000 beds nationally</a:t>
            </a:r>
            <a:endParaRPr lang="en-US" sz="2000" dirty="0">
              <a:latin typeface="Telegraf" panose="020B0604020202020204" charset="0"/>
            </a:endParaRPr>
          </a:p>
          <a:p>
            <a:endParaRPr lang="en-IN" sz="2000" dirty="0">
              <a:latin typeface="Telegraf" panose="020B060402020202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rot="225008">
            <a:off x="-593143" y="-2768178"/>
            <a:ext cx="12701350" cy="5382197"/>
          </a:xfrm>
          <a:custGeom>
            <a:avLst/>
            <a:gdLst/>
            <a:ahLst/>
            <a:cxnLst/>
            <a:rect l="l" t="t" r="r" b="b"/>
            <a:pathLst>
              <a:path w="12701350" h="5382197">
                <a:moveTo>
                  <a:pt x="0" y="0"/>
                </a:moveTo>
                <a:lnTo>
                  <a:pt x="12701349" y="0"/>
                </a:lnTo>
                <a:lnTo>
                  <a:pt x="12701349" y="5382197"/>
                </a:lnTo>
                <a:lnTo>
                  <a:pt x="0" y="5382197"/>
                </a:lnTo>
                <a:lnTo>
                  <a:pt x="0" y="0"/>
                </a:lnTo>
                <a:close/>
              </a:path>
            </a:pathLst>
          </a:custGeom>
          <a:blipFill>
            <a:blip r:embed="rId3"/>
            <a:stretch>
              <a:fillRect/>
            </a:stretch>
          </a:blipFill>
        </p:spPr>
      </p:sp>
      <p:sp>
        <p:nvSpPr>
          <p:cNvPr id="3" name="Freeform 3"/>
          <p:cNvSpPr/>
          <p:nvPr/>
        </p:nvSpPr>
        <p:spPr>
          <a:xfrm>
            <a:off x="10986204" y="6250419"/>
            <a:ext cx="11514218" cy="8506128"/>
          </a:xfrm>
          <a:custGeom>
            <a:avLst/>
            <a:gdLst/>
            <a:ahLst/>
            <a:cxnLst/>
            <a:rect l="l" t="t" r="r" b="b"/>
            <a:pathLst>
              <a:path w="11514218" h="8506128">
                <a:moveTo>
                  <a:pt x="0" y="0"/>
                </a:moveTo>
                <a:lnTo>
                  <a:pt x="11514218" y="0"/>
                </a:lnTo>
                <a:lnTo>
                  <a:pt x="11514218" y="8506128"/>
                </a:lnTo>
                <a:lnTo>
                  <a:pt x="0" y="8506128"/>
                </a:lnTo>
                <a:lnTo>
                  <a:pt x="0" y="0"/>
                </a:lnTo>
                <a:close/>
              </a:path>
            </a:pathLst>
          </a:custGeom>
          <a:blipFill>
            <a:blip r:embed="rId4"/>
            <a:stretch>
              <a:fillRect/>
            </a:stretch>
          </a:blipFill>
        </p:spPr>
      </p:sp>
      <p:grpSp>
        <p:nvGrpSpPr>
          <p:cNvPr id="4" name="Group 4"/>
          <p:cNvGrpSpPr/>
          <p:nvPr/>
        </p:nvGrpSpPr>
        <p:grpSpPr>
          <a:xfrm>
            <a:off x="17259300" y="-392510"/>
            <a:ext cx="1437565" cy="11072020"/>
            <a:chOff x="0" y="0"/>
            <a:chExt cx="378618" cy="2916088"/>
          </a:xfrm>
        </p:grpSpPr>
        <p:sp>
          <p:nvSpPr>
            <p:cNvPr id="5" name="Freeform 5"/>
            <p:cNvSpPr/>
            <p:nvPr/>
          </p:nvSpPr>
          <p:spPr>
            <a:xfrm>
              <a:off x="0" y="0"/>
              <a:ext cx="378618" cy="2916088"/>
            </a:xfrm>
            <a:custGeom>
              <a:avLst/>
              <a:gdLst/>
              <a:ahLst/>
              <a:cxnLst/>
              <a:rect l="l" t="t" r="r" b="b"/>
              <a:pathLst>
                <a:path w="378618" h="2916088">
                  <a:moveTo>
                    <a:pt x="0" y="0"/>
                  </a:moveTo>
                  <a:lnTo>
                    <a:pt x="378618" y="0"/>
                  </a:lnTo>
                  <a:lnTo>
                    <a:pt x="378618" y="2916088"/>
                  </a:lnTo>
                  <a:lnTo>
                    <a:pt x="0" y="29160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6" name="TextBox 6"/>
            <p:cNvSpPr txBox="1"/>
            <p:nvPr/>
          </p:nvSpPr>
          <p:spPr>
            <a:xfrm>
              <a:off x="0" y="-57150"/>
              <a:ext cx="378618" cy="2973238"/>
            </a:xfrm>
            <a:prstGeom prst="rect">
              <a:avLst/>
            </a:prstGeom>
          </p:spPr>
          <p:txBody>
            <a:bodyPr lIns="50800" tIns="50800" rIns="50800" bIns="50800" rtlCol="0" anchor="ctr"/>
            <a:lstStyle/>
            <a:p>
              <a:pPr algn="ctr">
                <a:lnSpc>
                  <a:spcPts val="3639"/>
                </a:lnSpc>
              </a:pPr>
              <a:endParaRPr dirty="0"/>
            </a:p>
          </p:txBody>
        </p:sp>
      </p:grpSp>
      <p:sp>
        <p:nvSpPr>
          <p:cNvPr id="14" name="TextBox 14"/>
          <p:cNvSpPr txBox="1"/>
          <p:nvPr/>
        </p:nvSpPr>
        <p:spPr>
          <a:xfrm>
            <a:off x="514377" y="1694214"/>
            <a:ext cx="12765895" cy="1191416"/>
          </a:xfrm>
          <a:prstGeom prst="rect">
            <a:avLst/>
          </a:prstGeom>
        </p:spPr>
        <p:txBody>
          <a:bodyPr lIns="0" tIns="0" rIns="0" bIns="0" rtlCol="0" anchor="t">
            <a:spAutoFit/>
          </a:bodyPr>
          <a:lstStyle/>
          <a:p>
            <a:pPr algn="l">
              <a:lnSpc>
                <a:spcPts val="9059"/>
              </a:lnSpc>
            </a:pPr>
            <a:r>
              <a:rPr lang="en-US" sz="9339" b="1" dirty="0">
                <a:solidFill>
                  <a:srgbClr val="343434"/>
                </a:solidFill>
                <a:latin typeface="Telegraf Bold"/>
                <a:ea typeface="Telegraf Bold"/>
                <a:cs typeface="Telegraf Bold"/>
                <a:sym typeface="Telegraf Bold"/>
              </a:rPr>
              <a:t>Workforce Impact</a:t>
            </a:r>
          </a:p>
        </p:txBody>
      </p:sp>
      <p:sp>
        <p:nvSpPr>
          <p:cNvPr id="15" name="TextBox 15"/>
          <p:cNvSpPr txBox="1"/>
          <p:nvPr/>
        </p:nvSpPr>
        <p:spPr>
          <a:xfrm>
            <a:off x="1006765" y="4305300"/>
            <a:ext cx="5448300" cy="6762621"/>
          </a:xfrm>
          <a:prstGeom prst="rect">
            <a:avLst/>
          </a:prstGeom>
        </p:spPr>
        <p:txBody>
          <a:bodyPr wrap="square" lIns="0" tIns="0" rIns="0" bIns="0" rtlCol="0" anchor="t">
            <a:spAutoFit/>
          </a:bodyPr>
          <a:lstStyle/>
          <a:p>
            <a:pPr algn="l">
              <a:lnSpc>
                <a:spcPts val="5880"/>
              </a:lnSpc>
              <a:spcBef>
                <a:spcPct val="0"/>
              </a:spcBef>
            </a:pPr>
            <a:r>
              <a:rPr lang="en-US" sz="4200" spc="100" dirty="0">
                <a:solidFill>
                  <a:srgbClr val="343434"/>
                </a:solidFill>
                <a:latin typeface="Telegraf"/>
                <a:ea typeface="Telegraf"/>
                <a:cs typeface="Telegraf"/>
                <a:sym typeface="Telegraf"/>
              </a:rPr>
              <a:t>Enablers</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Strong clinical leadership</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Experienced team and resources</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Multidisciplinary communication</a:t>
            </a:r>
          </a:p>
          <a:p>
            <a:pPr marL="571500" indent="-571500" algn="l">
              <a:lnSpc>
                <a:spcPts val="5880"/>
              </a:lnSpc>
              <a:spcBef>
                <a:spcPct val="0"/>
              </a:spcBef>
              <a:buFont typeface="Arial" panose="020B0604020202020204" pitchFamily="34" charset="0"/>
              <a:buChar char="•"/>
            </a:pPr>
            <a:endParaRPr lang="en-US" sz="4200" spc="100" dirty="0">
              <a:solidFill>
                <a:srgbClr val="343434"/>
              </a:solidFill>
              <a:latin typeface="Telegraf"/>
              <a:ea typeface="Telegraf"/>
              <a:cs typeface="Telegraf"/>
              <a:sym typeface="Telegraf"/>
            </a:endParaRPr>
          </a:p>
          <a:p>
            <a:pPr marL="571500" indent="-571500" algn="l">
              <a:lnSpc>
                <a:spcPts val="5880"/>
              </a:lnSpc>
              <a:spcBef>
                <a:spcPct val="0"/>
              </a:spcBef>
              <a:buFont typeface="Arial" panose="020B0604020202020204" pitchFamily="34" charset="0"/>
              <a:buChar char="•"/>
            </a:pPr>
            <a:endParaRPr lang="en-US" sz="4200" spc="100" dirty="0">
              <a:solidFill>
                <a:srgbClr val="343434"/>
              </a:solidFill>
              <a:latin typeface="Telegraf"/>
              <a:ea typeface="Telegraf"/>
              <a:cs typeface="Telegraf"/>
              <a:sym typeface="Telegraf"/>
            </a:endParaRPr>
          </a:p>
        </p:txBody>
      </p:sp>
      <p:sp>
        <p:nvSpPr>
          <p:cNvPr id="16" name="TextBox 16"/>
          <p:cNvSpPr txBox="1"/>
          <p:nvPr/>
        </p:nvSpPr>
        <p:spPr>
          <a:xfrm>
            <a:off x="1028700" y="5457033"/>
            <a:ext cx="10268241" cy="323999"/>
          </a:xfrm>
          <a:prstGeom prst="rect">
            <a:avLst/>
          </a:prstGeom>
        </p:spPr>
        <p:txBody>
          <a:bodyPr lIns="0" tIns="0" rIns="0" bIns="0" rtlCol="0" anchor="t">
            <a:spAutoFit/>
          </a:bodyPr>
          <a:lstStyle/>
          <a:p>
            <a:pPr algn="l">
              <a:lnSpc>
                <a:spcPts val="2660"/>
              </a:lnSpc>
              <a:spcBef>
                <a:spcPct val="0"/>
              </a:spcBef>
            </a:pPr>
            <a:endParaRPr lang="en-US" sz="1900" spc="95" dirty="0">
              <a:solidFill>
                <a:srgbClr val="343434"/>
              </a:solidFill>
              <a:latin typeface="Telegraf"/>
              <a:ea typeface="Telegraf"/>
              <a:cs typeface="Telegraf"/>
              <a:sym typeface="Telegraf"/>
            </a:endParaRPr>
          </a:p>
        </p:txBody>
      </p:sp>
      <p:graphicFrame>
        <p:nvGraphicFramePr>
          <p:cNvPr id="18" name="Diagram 17">
            <a:extLst>
              <a:ext uri="{FF2B5EF4-FFF2-40B4-BE49-F238E27FC236}">
                <a16:creationId xmlns:a16="http://schemas.microsoft.com/office/drawing/2014/main" id="{EF5D744B-9441-4FC7-9BD6-7CCE4E4683B2}"/>
              </a:ext>
            </a:extLst>
          </p:cNvPr>
          <p:cNvGraphicFramePr/>
          <p:nvPr>
            <p:extLst>
              <p:ext uri="{D42A27DB-BD31-4B8C-83A1-F6EECF244321}">
                <p14:modId xmlns:p14="http://schemas.microsoft.com/office/powerpoint/2010/main" val="2416853699"/>
              </p:ext>
            </p:extLst>
          </p:nvPr>
        </p:nvGraphicFramePr>
        <p:xfrm>
          <a:off x="3048000" y="1079500"/>
          <a:ext cx="12192000" cy="812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5">
            <a:extLst>
              <a:ext uri="{FF2B5EF4-FFF2-40B4-BE49-F238E27FC236}">
                <a16:creationId xmlns:a16="http://schemas.microsoft.com/office/drawing/2014/main" id="{3DDC3630-6015-421E-B5F6-EA08EAF74FD3}"/>
              </a:ext>
            </a:extLst>
          </p:cNvPr>
          <p:cNvSpPr txBox="1"/>
          <p:nvPr/>
        </p:nvSpPr>
        <p:spPr>
          <a:xfrm>
            <a:off x="9851272" y="4275266"/>
            <a:ext cx="5448300" cy="6006003"/>
          </a:xfrm>
          <a:prstGeom prst="rect">
            <a:avLst/>
          </a:prstGeom>
        </p:spPr>
        <p:txBody>
          <a:bodyPr wrap="square" lIns="0" tIns="0" rIns="0" bIns="0" rtlCol="0" anchor="t">
            <a:spAutoFit/>
          </a:bodyPr>
          <a:lstStyle/>
          <a:p>
            <a:pPr algn="l">
              <a:lnSpc>
                <a:spcPts val="5880"/>
              </a:lnSpc>
              <a:spcBef>
                <a:spcPct val="0"/>
              </a:spcBef>
            </a:pPr>
            <a:r>
              <a:rPr lang="en-US" sz="4200" spc="100" dirty="0">
                <a:solidFill>
                  <a:srgbClr val="343434"/>
                </a:solidFill>
                <a:latin typeface="Telegraf"/>
                <a:ea typeface="Telegraf"/>
                <a:cs typeface="Telegraf"/>
                <a:sym typeface="Telegraf"/>
              </a:rPr>
              <a:t>Challenges</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Fragmented leadership</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Low staff competency</a:t>
            </a:r>
          </a:p>
          <a:p>
            <a:pPr marL="571500" indent="-571500" algn="l">
              <a:lnSpc>
                <a:spcPts val="5880"/>
              </a:lnSpc>
              <a:spcBef>
                <a:spcPct val="0"/>
              </a:spcBef>
              <a:buFont typeface="Arial" panose="020B0604020202020204" pitchFamily="34" charset="0"/>
              <a:buChar char="•"/>
            </a:pPr>
            <a:r>
              <a:rPr lang="en-US" sz="4200" spc="100" dirty="0">
                <a:solidFill>
                  <a:srgbClr val="343434"/>
                </a:solidFill>
                <a:latin typeface="Telegraf"/>
                <a:ea typeface="Telegraf"/>
                <a:cs typeface="Telegraf"/>
                <a:sym typeface="Telegraf"/>
              </a:rPr>
              <a:t>Funding difficulties</a:t>
            </a:r>
          </a:p>
          <a:p>
            <a:pPr marL="571500" indent="-571500" algn="l">
              <a:lnSpc>
                <a:spcPts val="5880"/>
              </a:lnSpc>
              <a:spcBef>
                <a:spcPct val="0"/>
              </a:spcBef>
              <a:buFont typeface="Arial" panose="020B0604020202020204" pitchFamily="34" charset="0"/>
              <a:buChar char="•"/>
            </a:pPr>
            <a:endParaRPr lang="en-US" sz="4200" spc="100" dirty="0">
              <a:solidFill>
                <a:srgbClr val="343434"/>
              </a:solidFill>
              <a:latin typeface="Telegraf"/>
              <a:ea typeface="Telegraf"/>
              <a:cs typeface="Telegraf"/>
              <a:sym typeface="Telegraf"/>
            </a:endParaRPr>
          </a:p>
        </p:txBody>
      </p:sp>
      <p:sp>
        <p:nvSpPr>
          <p:cNvPr id="8" name="Rectangle 7">
            <a:extLst>
              <a:ext uri="{FF2B5EF4-FFF2-40B4-BE49-F238E27FC236}">
                <a16:creationId xmlns:a16="http://schemas.microsoft.com/office/drawing/2014/main" id="{76BF184A-F135-4947-BC7E-4447A71A26F5}"/>
              </a:ext>
            </a:extLst>
          </p:cNvPr>
          <p:cNvSpPr/>
          <p:nvPr/>
        </p:nvSpPr>
        <p:spPr>
          <a:xfrm>
            <a:off x="694924" y="3092299"/>
            <a:ext cx="14604648" cy="923330"/>
          </a:xfrm>
          <a:prstGeom prst="rect">
            <a:avLst/>
          </a:prstGeom>
        </p:spPr>
        <p:txBody>
          <a:bodyPr wrap="square">
            <a:spAutoFit/>
          </a:bodyPr>
          <a:lstStyle/>
          <a:p>
            <a:r>
              <a:rPr lang="en-IN" dirty="0"/>
              <a:t>Services with strong clinical leadership, experienced and adequately resourced teams, and daily multidisciplinary working across acute, community and primary care were more effective. In contrast, fragmented leadership, poorly joined-up teams, low staff confidence and recruitment or funding difficulties created barriers (Shi et al, 2024).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rot="225008">
            <a:off x="9950507" y="7243831"/>
            <a:ext cx="12701350" cy="5382197"/>
          </a:xfrm>
          <a:custGeom>
            <a:avLst/>
            <a:gdLst/>
            <a:ahLst/>
            <a:cxnLst/>
            <a:rect l="l" t="t" r="r" b="b"/>
            <a:pathLst>
              <a:path w="12701350" h="5382197">
                <a:moveTo>
                  <a:pt x="0" y="0"/>
                </a:moveTo>
                <a:lnTo>
                  <a:pt x="12701350" y="0"/>
                </a:lnTo>
                <a:lnTo>
                  <a:pt x="12701350" y="5382197"/>
                </a:lnTo>
                <a:lnTo>
                  <a:pt x="0" y="5382197"/>
                </a:lnTo>
                <a:lnTo>
                  <a:pt x="0" y="0"/>
                </a:lnTo>
                <a:close/>
              </a:path>
            </a:pathLst>
          </a:custGeom>
          <a:blipFill>
            <a:blip r:embed="rId3"/>
            <a:stretch>
              <a:fillRect/>
            </a:stretch>
          </a:blipFill>
        </p:spPr>
      </p:sp>
      <p:grpSp>
        <p:nvGrpSpPr>
          <p:cNvPr id="4" name="Group 4"/>
          <p:cNvGrpSpPr/>
          <p:nvPr/>
        </p:nvGrpSpPr>
        <p:grpSpPr>
          <a:xfrm>
            <a:off x="0" y="-392510"/>
            <a:ext cx="2222584" cy="11072020"/>
            <a:chOff x="0" y="0"/>
            <a:chExt cx="585372" cy="2916088"/>
          </a:xfrm>
        </p:grpSpPr>
        <p:sp>
          <p:nvSpPr>
            <p:cNvPr id="5" name="Freeform 5"/>
            <p:cNvSpPr/>
            <p:nvPr/>
          </p:nvSpPr>
          <p:spPr>
            <a:xfrm>
              <a:off x="0" y="0"/>
              <a:ext cx="585372" cy="2916088"/>
            </a:xfrm>
            <a:custGeom>
              <a:avLst/>
              <a:gdLst/>
              <a:ahLst/>
              <a:cxnLst/>
              <a:rect l="l" t="t" r="r" b="b"/>
              <a:pathLst>
                <a:path w="585372" h="2916088">
                  <a:moveTo>
                    <a:pt x="0" y="0"/>
                  </a:moveTo>
                  <a:lnTo>
                    <a:pt x="585372" y="0"/>
                  </a:lnTo>
                  <a:lnTo>
                    <a:pt x="585372" y="2916088"/>
                  </a:lnTo>
                  <a:lnTo>
                    <a:pt x="0" y="29160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6" name="TextBox 6"/>
            <p:cNvSpPr txBox="1"/>
            <p:nvPr/>
          </p:nvSpPr>
          <p:spPr>
            <a:xfrm>
              <a:off x="0" y="-57150"/>
              <a:ext cx="585372" cy="2973238"/>
            </a:xfrm>
            <a:prstGeom prst="rect">
              <a:avLst/>
            </a:prstGeom>
          </p:spPr>
          <p:txBody>
            <a:bodyPr lIns="50800" tIns="50800" rIns="50800" bIns="50800" rtlCol="0" anchor="ctr"/>
            <a:lstStyle/>
            <a:p>
              <a:pPr algn="ctr">
                <a:lnSpc>
                  <a:spcPts val="3639"/>
                </a:lnSpc>
              </a:pPr>
              <a:endParaRPr dirty="0"/>
            </a:p>
          </p:txBody>
        </p:sp>
      </p:grpSp>
      <p:sp>
        <p:nvSpPr>
          <p:cNvPr id="25" name="TextBox 25"/>
          <p:cNvSpPr txBox="1"/>
          <p:nvPr/>
        </p:nvSpPr>
        <p:spPr>
          <a:xfrm>
            <a:off x="2687995" y="154298"/>
            <a:ext cx="14990405" cy="1191416"/>
          </a:xfrm>
          <a:prstGeom prst="rect">
            <a:avLst/>
          </a:prstGeom>
        </p:spPr>
        <p:txBody>
          <a:bodyPr wrap="square" lIns="0" tIns="0" rIns="0" bIns="0" rtlCol="0" anchor="t">
            <a:spAutoFit/>
          </a:bodyPr>
          <a:lstStyle/>
          <a:p>
            <a:pPr algn="l">
              <a:lnSpc>
                <a:spcPts val="9059"/>
              </a:lnSpc>
            </a:pPr>
            <a:r>
              <a:rPr lang="en-US" sz="9339" b="1" dirty="0">
                <a:solidFill>
                  <a:srgbClr val="343434"/>
                </a:solidFill>
                <a:latin typeface="Telegraf Bold"/>
                <a:ea typeface="Telegraf Bold"/>
                <a:cs typeface="Telegraf Bold"/>
                <a:sym typeface="Telegraf Bold"/>
              </a:rPr>
              <a:t>Service Delivery Impact</a:t>
            </a:r>
          </a:p>
        </p:txBody>
      </p:sp>
      <p:graphicFrame>
        <p:nvGraphicFramePr>
          <p:cNvPr id="35" name="Chart 34">
            <a:extLst>
              <a:ext uri="{FF2B5EF4-FFF2-40B4-BE49-F238E27FC236}">
                <a16:creationId xmlns:a16="http://schemas.microsoft.com/office/drawing/2014/main" id="{8FD3C0F6-7027-49D3-B3E9-43A92713372F}"/>
              </a:ext>
            </a:extLst>
          </p:cNvPr>
          <p:cNvGraphicFramePr/>
          <p:nvPr>
            <p:extLst>
              <p:ext uri="{D42A27DB-BD31-4B8C-83A1-F6EECF244321}">
                <p14:modId xmlns:p14="http://schemas.microsoft.com/office/powerpoint/2010/main" val="60328122"/>
              </p:ext>
            </p:extLst>
          </p:nvPr>
        </p:nvGraphicFramePr>
        <p:xfrm>
          <a:off x="2487281" y="3957159"/>
          <a:ext cx="6012628" cy="4996341"/>
        </p:xfrm>
        <a:graphic>
          <a:graphicData uri="http://schemas.openxmlformats.org/drawingml/2006/chart">
            <c:chart xmlns:c="http://schemas.openxmlformats.org/drawingml/2006/chart" xmlns:r="http://schemas.openxmlformats.org/officeDocument/2006/relationships" r:id="rId4"/>
          </a:graphicData>
        </a:graphic>
      </p:graphicFrame>
      <p:sp>
        <p:nvSpPr>
          <p:cNvPr id="36" name="Rectangle 35">
            <a:extLst>
              <a:ext uri="{FF2B5EF4-FFF2-40B4-BE49-F238E27FC236}">
                <a16:creationId xmlns:a16="http://schemas.microsoft.com/office/drawing/2014/main" id="{1B9DB2B7-4168-49DD-95C0-589FAB1E95F8}"/>
              </a:ext>
            </a:extLst>
          </p:cNvPr>
          <p:cNvSpPr/>
          <p:nvPr/>
        </p:nvSpPr>
        <p:spPr>
          <a:xfrm>
            <a:off x="2687995" y="9258271"/>
            <a:ext cx="6016775" cy="533031"/>
          </a:xfrm>
          <a:prstGeom prst="rect">
            <a:avLst/>
          </a:prstGeom>
        </p:spPr>
        <p:txBody>
          <a:bodyPr wrap="none">
            <a:spAutoFit/>
          </a:bodyPr>
          <a:lstStyle/>
          <a:p>
            <a:pPr>
              <a:lnSpc>
                <a:spcPts val="1680"/>
              </a:lnSpc>
            </a:pPr>
            <a:r>
              <a:rPr lang="en-IN" dirty="0"/>
              <a:t>Comparison of virtual ward and estimated avoided admissions</a:t>
            </a:r>
          </a:p>
          <a:p>
            <a:pPr>
              <a:lnSpc>
                <a:spcPts val="1680"/>
              </a:lnSpc>
            </a:pPr>
            <a:r>
              <a:rPr lang="en-US" dirty="0">
                <a:latin typeface="IBM Plex Sans" pitchFamily="34" charset="0"/>
                <a:ea typeface="IBM Plex Sans" pitchFamily="34" charset="-122"/>
                <a:cs typeface="IBM Plex Sans" pitchFamily="34" charset="-120"/>
              </a:rPr>
              <a:t>Source: NHS England (2024a) South East evaluation</a:t>
            </a:r>
            <a:endParaRPr lang="en-US" dirty="0"/>
          </a:p>
        </p:txBody>
      </p:sp>
      <p:sp>
        <p:nvSpPr>
          <p:cNvPr id="38" name="Shape 12">
            <a:extLst>
              <a:ext uri="{FF2B5EF4-FFF2-40B4-BE49-F238E27FC236}">
                <a16:creationId xmlns:a16="http://schemas.microsoft.com/office/drawing/2014/main" id="{C4CBC334-58D4-4CCA-B548-5302738964B0}"/>
              </a:ext>
            </a:extLst>
          </p:cNvPr>
          <p:cNvSpPr/>
          <p:nvPr/>
        </p:nvSpPr>
        <p:spPr>
          <a:xfrm>
            <a:off x="3389679" y="1926889"/>
            <a:ext cx="4207831" cy="1725499"/>
          </a:xfrm>
          <a:prstGeom prst="roundRect">
            <a:avLst>
              <a:gd name="adj" fmla="val 6936"/>
            </a:avLst>
          </a:prstGeom>
          <a:solidFill>
            <a:srgbClr val="FFFFFF"/>
          </a:solidFill>
          <a:ln w="6350">
            <a:solidFill>
              <a:srgbClr val="D6DEE5"/>
            </a:solidFill>
            <a:prstDash val="solid"/>
          </a:ln>
        </p:spPr>
        <p:txBody>
          <a:bodyPr/>
          <a:lstStyle/>
          <a:p>
            <a:r>
              <a:rPr lang="en-US" sz="2000" dirty="0">
                <a:solidFill>
                  <a:srgbClr val="4A6274"/>
                </a:solidFill>
                <a:latin typeface="IBM Plex Sans" pitchFamily="34" charset="0"/>
                <a:ea typeface="IBM Plex Sans" pitchFamily="34" charset="-122"/>
                <a:cs typeface="IBM Plex Sans" pitchFamily="34" charset="-120"/>
              </a:rPr>
              <a:t>Nationally, it remains unclear how much virtual ward activity represents genuine substitution for hospital beds. The counterfactual is often unknown (NHS England, 2024a).</a:t>
            </a:r>
            <a:endParaRPr lang="en-US" sz="2000" dirty="0"/>
          </a:p>
          <a:p>
            <a:endParaRPr lang="en-IN" sz="2000" dirty="0"/>
          </a:p>
        </p:txBody>
      </p:sp>
      <p:sp>
        <p:nvSpPr>
          <p:cNvPr id="39" name="Shape 3">
            <a:extLst>
              <a:ext uri="{FF2B5EF4-FFF2-40B4-BE49-F238E27FC236}">
                <a16:creationId xmlns:a16="http://schemas.microsoft.com/office/drawing/2014/main" id="{6A69C700-B5AA-43B6-8E20-806E0C11C231}"/>
              </a:ext>
            </a:extLst>
          </p:cNvPr>
          <p:cNvSpPr/>
          <p:nvPr/>
        </p:nvSpPr>
        <p:spPr>
          <a:xfrm>
            <a:off x="11152267" y="2203804"/>
            <a:ext cx="889000" cy="2159000"/>
          </a:xfrm>
          <a:prstGeom prst="roundRect">
            <a:avLst>
              <a:gd name="adj" fmla="val 5714"/>
            </a:avLst>
          </a:prstGeom>
          <a:solidFill>
            <a:srgbClr val="005EB8"/>
          </a:solidFill>
          <a:ln/>
        </p:spPr>
      </p:sp>
      <p:sp>
        <p:nvSpPr>
          <p:cNvPr id="40" name="Text 4">
            <a:extLst>
              <a:ext uri="{FF2B5EF4-FFF2-40B4-BE49-F238E27FC236}">
                <a16:creationId xmlns:a16="http://schemas.microsoft.com/office/drawing/2014/main" id="{DFA3BD9B-E735-48A3-8015-29D989B93DAE}"/>
              </a:ext>
            </a:extLst>
          </p:cNvPr>
          <p:cNvSpPr/>
          <p:nvPr/>
        </p:nvSpPr>
        <p:spPr>
          <a:xfrm>
            <a:off x="11115278" y="4413604"/>
            <a:ext cx="962978" cy="238760"/>
          </a:xfrm>
          <a:prstGeom prst="rect">
            <a:avLst/>
          </a:prstGeom>
          <a:noFill/>
          <a:ln/>
        </p:spPr>
        <p:txBody>
          <a:bodyPr wrap="square" lIns="0" tIns="0" rIns="0" bIns="0" rtlCol="0" anchor="t">
            <a:normAutofit/>
          </a:bodyPr>
          <a:lstStyle/>
          <a:p>
            <a:pPr marL="0" indent="0" algn="ctr">
              <a:lnSpc>
                <a:spcPts val="1680"/>
              </a:lnSpc>
              <a:buNone/>
            </a:pPr>
            <a:r>
              <a:rPr lang="en-US" sz="1200" dirty="0">
                <a:solidFill>
                  <a:srgbClr val="4A6274"/>
                </a:solidFill>
                <a:latin typeface="IBM Plex Sans" pitchFamily="34" charset="0"/>
                <a:ea typeface="IBM Plex Sans" pitchFamily="34" charset="-122"/>
                <a:cs typeface="IBM Plex Sans" pitchFamily="34" charset="-120"/>
              </a:rPr>
              <a:t>Gross benefit</a:t>
            </a:r>
            <a:endParaRPr lang="en-US" sz="1200" dirty="0"/>
          </a:p>
        </p:txBody>
      </p:sp>
      <p:sp>
        <p:nvSpPr>
          <p:cNvPr id="41" name="Text 5">
            <a:extLst>
              <a:ext uri="{FF2B5EF4-FFF2-40B4-BE49-F238E27FC236}">
                <a16:creationId xmlns:a16="http://schemas.microsoft.com/office/drawing/2014/main" id="{DE0F8472-3677-40FC-8202-DBA0507470DE}"/>
              </a:ext>
            </a:extLst>
          </p:cNvPr>
          <p:cNvSpPr/>
          <p:nvPr/>
        </p:nvSpPr>
        <p:spPr>
          <a:xfrm>
            <a:off x="13252212" y="2776575"/>
            <a:ext cx="776843" cy="309880"/>
          </a:xfrm>
          <a:prstGeom prst="rect">
            <a:avLst/>
          </a:prstGeom>
          <a:noFill/>
          <a:ln/>
        </p:spPr>
        <p:txBody>
          <a:bodyPr wrap="square" lIns="0" tIns="0" rIns="0" bIns="0" rtlCol="0" anchor="t">
            <a:normAutofit/>
          </a:bodyPr>
          <a:lstStyle/>
          <a:p>
            <a:pPr marL="0" indent="0" algn="l">
              <a:lnSpc>
                <a:spcPts val="2240"/>
              </a:lnSpc>
              <a:buNone/>
            </a:pPr>
            <a:r>
              <a:rPr lang="en-US" sz="1600" b="1" dirty="0">
                <a:solidFill>
                  <a:srgbClr val="1B3A4B"/>
                </a:solidFill>
                <a:latin typeface="IBM Plex Sans" pitchFamily="34" charset="0"/>
                <a:ea typeface="IBM Plex Sans" pitchFamily="34" charset="-122"/>
                <a:cs typeface="IBM Plex Sans" pitchFamily="34" charset="-120"/>
              </a:rPr>
              <a:t>£14.2m</a:t>
            </a:r>
            <a:endParaRPr lang="en-US" sz="1600" dirty="0"/>
          </a:p>
        </p:txBody>
      </p:sp>
      <p:sp>
        <p:nvSpPr>
          <p:cNvPr id="42" name="Shape 6">
            <a:extLst>
              <a:ext uri="{FF2B5EF4-FFF2-40B4-BE49-F238E27FC236}">
                <a16:creationId xmlns:a16="http://schemas.microsoft.com/office/drawing/2014/main" id="{4BBEFAEB-3A99-4EF4-A3A8-6AC6A67449DB}"/>
              </a:ext>
            </a:extLst>
          </p:cNvPr>
          <p:cNvSpPr/>
          <p:nvPr/>
        </p:nvSpPr>
        <p:spPr>
          <a:xfrm>
            <a:off x="13170773" y="3111854"/>
            <a:ext cx="889000" cy="1250950"/>
          </a:xfrm>
          <a:prstGeom prst="roundRect">
            <a:avLst>
              <a:gd name="adj" fmla="val 5714"/>
            </a:avLst>
          </a:prstGeom>
          <a:solidFill>
            <a:srgbClr val="C62828"/>
          </a:solidFill>
          <a:ln/>
        </p:spPr>
      </p:sp>
      <p:sp>
        <p:nvSpPr>
          <p:cNvPr id="43" name="Text 7">
            <a:extLst>
              <a:ext uri="{FF2B5EF4-FFF2-40B4-BE49-F238E27FC236}">
                <a16:creationId xmlns:a16="http://schemas.microsoft.com/office/drawing/2014/main" id="{B7DFD12B-E527-4125-A245-C3CCD92379BE}"/>
              </a:ext>
            </a:extLst>
          </p:cNvPr>
          <p:cNvSpPr/>
          <p:nvPr/>
        </p:nvSpPr>
        <p:spPr>
          <a:xfrm>
            <a:off x="13231019" y="4413604"/>
            <a:ext cx="768509" cy="238760"/>
          </a:xfrm>
          <a:prstGeom prst="rect">
            <a:avLst/>
          </a:prstGeom>
          <a:noFill/>
          <a:ln/>
        </p:spPr>
        <p:txBody>
          <a:bodyPr wrap="square" lIns="0" tIns="0" rIns="0" bIns="0" rtlCol="0" anchor="t">
            <a:normAutofit/>
          </a:bodyPr>
          <a:lstStyle/>
          <a:p>
            <a:pPr marL="0" indent="0" algn="ctr">
              <a:lnSpc>
                <a:spcPts val="1680"/>
              </a:lnSpc>
              <a:buNone/>
            </a:pPr>
            <a:r>
              <a:rPr lang="en-US" sz="1200" dirty="0">
                <a:solidFill>
                  <a:srgbClr val="4A6274"/>
                </a:solidFill>
                <a:latin typeface="IBM Plex Sans" pitchFamily="34" charset="0"/>
                <a:ea typeface="IBM Plex Sans" pitchFamily="34" charset="-122"/>
                <a:cs typeface="IBM Plex Sans" pitchFamily="34" charset="-120"/>
              </a:rPr>
              <a:t>Gross cost</a:t>
            </a:r>
            <a:endParaRPr lang="en-US" sz="1200" dirty="0"/>
          </a:p>
        </p:txBody>
      </p:sp>
      <p:sp>
        <p:nvSpPr>
          <p:cNvPr id="44" name="Text 8">
            <a:extLst>
              <a:ext uri="{FF2B5EF4-FFF2-40B4-BE49-F238E27FC236}">
                <a16:creationId xmlns:a16="http://schemas.microsoft.com/office/drawing/2014/main" id="{74BE7B83-3C28-433C-9561-42DAB05500DB}"/>
              </a:ext>
            </a:extLst>
          </p:cNvPr>
          <p:cNvSpPr/>
          <p:nvPr/>
        </p:nvSpPr>
        <p:spPr>
          <a:xfrm>
            <a:off x="15270718" y="3113125"/>
            <a:ext cx="776843" cy="309880"/>
          </a:xfrm>
          <a:prstGeom prst="rect">
            <a:avLst/>
          </a:prstGeom>
          <a:noFill/>
          <a:ln/>
        </p:spPr>
        <p:txBody>
          <a:bodyPr wrap="square" lIns="0" tIns="0" rIns="0" bIns="0" rtlCol="0" anchor="t">
            <a:normAutofit/>
          </a:bodyPr>
          <a:lstStyle/>
          <a:p>
            <a:pPr marL="0" indent="0" algn="l">
              <a:lnSpc>
                <a:spcPts val="2240"/>
              </a:lnSpc>
              <a:buNone/>
            </a:pPr>
            <a:r>
              <a:rPr lang="en-US" sz="1600" b="1" dirty="0">
                <a:solidFill>
                  <a:srgbClr val="1B3A4B"/>
                </a:solidFill>
                <a:latin typeface="IBM Plex Sans" pitchFamily="34" charset="0"/>
                <a:ea typeface="IBM Plex Sans" pitchFamily="34" charset="-122"/>
                <a:cs typeface="IBM Plex Sans" pitchFamily="34" charset="-120"/>
              </a:rPr>
              <a:t>£10.4m</a:t>
            </a:r>
            <a:endParaRPr lang="en-US" sz="1600" dirty="0"/>
          </a:p>
        </p:txBody>
      </p:sp>
      <p:sp>
        <p:nvSpPr>
          <p:cNvPr id="45" name="Shape 9">
            <a:extLst>
              <a:ext uri="{FF2B5EF4-FFF2-40B4-BE49-F238E27FC236}">
                <a16:creationId xmlns:a16="http://schemas.microsoft.com/office/drawing/2014/main" id="{C58A5DBD-1958-49B2-B6B9-71118418B81A}"/>
              </a:ext>
            </a:extLst>
          </p:cNvPr>
          <p:cNvSpPr/>
          <p:nvPr/>
        </p:nvSpPr>
        <p:spPr>
          <a:xfrm>
            <a:off x="15189200" y="3448404"/>
            <a:ext cx="889000" cy="914400"/>
          </a:xfrm>
          <a:prstGeom prst="roundRect">
            <a:avLst>
              <a:gd name="adj" fmla="val 5714"/>
            </a:avLst>
          </a:prstGeom>
          <a:solidFill>
            <a:srgbClr val="2E7D32"/>
          </a:solidFill>
          <a:ln/>
        </p:spPr>
      </p:sp>
      <p:sp>
        <p:nvSpPr>
          <p:cNvPr id="46" name="Text 10">
            <a:extLst>
              <a:ext uri="{FF2B5EF4-FFF2-40B4-BE49-F238E27FC236}">
                <a16:creationId xmlns:a16="http://schemas.microsoft.com/office/drawing/2014/main" id="{1B67DFCC-16F9-4356-B8C0-35C8DA56116E}"/>
              </a:ext>
            </a:extLst>
          </p:cNvPr>
          <p:cNvSpPr/>
          <p:nvPr/>
        </p:nvSpPr>
        <p:spPr>
          <a:xfrm>
            <a:off x="15226744" y="4413604"/>
            <a:ext cx="813911" cy="238760"/>
          </a:xfrm>
          <a:prstGeom prst="rect">
            <a:avLst/>
          </a:prstGeom>
          <a:noFill/>
          <a:ln/>
        </p:spPr>
        <p:txBody>
          <a:bodyPr wrap="square" lIns="0" tIns="0" rIns="0" bIns="0" rtlCol="0" anchor="t">
            <a:normAutofit/>
          </a:bodyPr>
          <a:lstStyle/>
          <a:p>
            <a:pPr marL="0" indent="0" algn="ctr">
              <a:lnSpc>
                <a:spcPts val="1680"/>
              </a:lnSpc>
              <a:buNone/>
            </a:pPr>
            <a:r>
              <a:rPr lang="en-US" sz="1200" dirty="0">
                <a:solidFill>
                  <a:srgbClr val="4A6274"/>
                </a:solidFill>
                <a:latin typeface="IBM Plex Sans" pitchFamily="34" charset="0"/>
                <a:ea typeface="IBM Plex Sans" pitchFamily="34" charset="-122"/>
                <a:cs typeface="IBM Plex Sans" pitchFamily="34" charset="-120"/>
              </a:rPr>
              <a:t>Net benefit</a:t>
            </a:r>
            <a:endParaRPr lang="en-US" sz="1200" dirty="0"/>
          </a:p>
        </p:txBody>
      </p:sp>
      <p:sp>
        <p:nvSpPr>
          <p:cNvPr id="47" name="Rectangle 46">
            <a:extLst>
              <a:ext uri="{FF2B5EF4-FFF2-40B4-BE49-F238E27FC236}">
                <a16:creationId xmlns:a16="http://schemas.microsoft.com/office/drawing/2014/main" id="{F9E874E1-BBC4-4194-B483-0A29EE5FA3F0}"/>
              </a:ext>
            </a:extLst>
          </p:cNvPr>
          <p:cNvSpPr/>
          <p:nvPr/>
        </p:nvSpPr>
        <p:spPr>
          <a:xfrm>
            <a:off x="11062191" y="1866900"/>
            <a:ext cx="901209" cy="364843"/>
          </a:xfrm>
          <a:prstGeom prst="rect">
            <a:avLst/>
          </a:prstGeom>
        </p:spPr>
        <p:txBody>
          <a:bodyPr wrap="none">
            <a:spAutoFit/>
          </a:bodyPr>
          <a:lstStyle/>
          <a:p>
            <a:pPr>
              <a:lnSpc>
                <a:spcPts val="2240"/>
              </a:lnSpc>
            </a:pPr>
            <a:r>
              <a:rPr lang="en-US" b="1" dirty="0">
                <a:solidFill>
                  <a:srgbClr val="1B3A4B"/>
                </a:solidFill>
                <a:latin typeface="IBM Plex Sans" pitchFamily="34" charset="0"/>
                <a:ea typeface="IBM Plex Sans" pitchFamily="34" charset="-122"/>
                <a:cs typeface="IBM Plex Sans" pitchFamily="34" charset="-120"/>
              </a:rPr>
              <a:t>£24.5m</a:t>
            </a:r>
            <a:endParaRPr lang="en-US" dirty="0"/>
          </a:p>
        </p:txBody>
      </p:sp>
      <p:sp>
        <p:nvSpPr>
          <p:cNvPr id="48" name="Shape 15">
            <a:extLst>
              <a:ext uri="{FF2B5EF4-FFF2-40B4-BE49-F238E27FC236}">
                <a16:creationId xmlns:a16="http://schemas.microsoft.com/office/drawing/2014/main" id="{E94FF049-C782-4301-8260-BED673DF97ED}"/>
              </a:ext>
            </a:extLst>
          </p:cNvPr>
          <p:cNvSpPr/>
          <p:nvPr/>
        </p:nvSpPr>
        <p:spPr>
          <a:xfrm>
            <a:off x="11152266" y="5143500"/>
            <a:ext cx="4925933" cy="1485582"/>
          </a:xfrm>
          <a:prstGeom prst="roundRect">
            <a:avLst>
              <a:gd name="adj" fmla="val 6936"/>
            </a:avLst>
          </a:prstGeom>
          <a:solidFill>
            <a:srgbClr val="FFFFFF"/>
          </a:solidFill>
          <a:ln w="6350">
            <a:solidFill>
              <a:srgbClr val="D6DEE5"/>
            </a:solidFill>
            <a:prstDash val="solid"/>
          </a:ln>
        </p:spPr>
        <p:txBody>
          <a:bodyPr/>
          <a:lstStyle/>
          <a:p>
            <a:r>
              <a:rPr lang="en-US" sz="2000" dirty="0">
                <a:solidFill>
                  <a:srgbClr val="4A6274"/>
                </a:solidFill>
                <a:latin typeface="IBM Plex Sans" pitchFamily="34" charset="0"/>
                <a:ea typeface="IBM Plex Sans" pitchFamily="34" charset="-122"/>
                <a:cs typeface="IBM Plex Sans" pitchFamily="34" charset="-120"/>
              </a:rPr>
              <a:t>An NHS-level financial benefit should not automatically be interpreted as a total societal saving.</a:t>
            </a:r>
            <a:endParaRPr lang="en-US" sz="2000" dirty="0"/>
          </a:p>
          <a:p>
            <a:endParaRPr lang="en-IN" sz="2000" dirty="0"/>
          </a:p>
        </p:txBody>
      </p:sp>
      <p:sp>
        <p:nvSpPr>
          <p:cNvPr id="51" name="Rectangle 50">
            <a:extLst>
              <a:ext uri="{FF2B5EF4-FFF2-40B4-BE49-F238E27FC236}">
                <a16:creationId xmlns:a16="http://schemas.microsoft.com/office/drawing/2014/main" id="{C92E9410-79E9-423B-B424-C65961097DD2}"/>
              </a:ext>
            </a:extLst>
          </p:cNvPr>
          <p:cNvSpPr/>
          <p:nvPr/>
        </p:nvSpPr>
        <p:spPr>
          <a:xfrm>
            <a:off x="11135331" y="6990431"/>
            <a:ext cx="5039713" cy="533031"/>
          </a:xfrm>
          <a:prstGeom prst="rect">
            <a:avLst/>
          </a:prstGeom>
        </p:spPr>
        <p:txBody>
          <a:bodyPr wrap="none">
            <a:spAutoFit/>
          </a:bodyPr>
          <a:lstStyle/>
          <a:p>
            <a:pPr>
              <a:lnSpc>
                <a:spcPts val="1680"/>
              </a:lnSpc>
            </a:pPr>
            <a:r>
              <a:rPr lang="en-US" dirty="0">
                <a:latin typeface="IBM Plex Sans" pitchFamily="34" charset="0"/>
                <a:ea typeface="IBM Plex Sans" pitchFamily="34" charset="-122"/>
                <a:cs typeface="IBM Plex Sans" pitchFamily="34" charset="-120"/>
              </a:rPr>
              <a:t>Financial benefit </a:t>
            </a:r>
          </a:p>
          <a:p>
            <a:pPr>
              <a:lnSpc>
                <a:spcPts val="1680"/>
              </a:lnSpc>
            </a:pPr>
            <a:r>
              <a:rPr lang="en-US" dirty="0">
                <a:latin typeface="IBM Plex Sans" pitchFamily="34" charset="0"/>
                <a:ea typeface="IBM Plex Sans" pitchFamily="34" charset="-122"/>
                <a:cs typeface="IBM Plex Sans" pitchFamily="34" charset="-120"/>
              </a:rPr>
              <a:t>Source: NHS England (2024a) South East evaluation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rot="-1565348" flipH="1">
            <a:off x="-1362223" y="-2212276"/>
            <a:ext cx="10441422" cy="4424552"/>
          </a:xfrm>
          <a:custGeom>
            <a:avLst/>
            <a:gdLst/>
            <a:ahLst/>
            <a:cxnLst/>
            <a:rect l="l" t="t" r="r" b="b"/>
            <a:pathLst>
              <a:path w="10441422" h="4424552">
                <a:moveTo>
                  <a:pt x="10441421" y="0"/>
                </a:moveTo>
                <a:lnTo>
                  <a:pt x="0" y="0"/>
                </a:lnTo>
                <a:lnTo>
                  <a:pt x="0" y="4424552"/>
                </a:lnTo>
                <a:lnTo>
                  <a:pt x="10441421" y="4424552"/>
                </a:lnTo>
                <a:lnTo>
                  <a:pt x="10441421" y="0"/>
                </a:lnTo>
                <a:close/>
              </a:path>
            </a:pathLst>
          </a:custGeom>
          <a:blipFill>
            <a:blip r:embed="rId3"/>
            <a:stretch>
              <a:fillRect/>
            </a:stretch>
          </a:blipFill>
        </p:spPr>
      </p:sp>
      <p:sp>
        <p:nvSpPr>
          <p:cNvPr id="3" name="Freeform 3"/>
          <p:cNvSpPr/>
          <p:nvPr/>
        </p:nvSpPr>
        <p:spPr>
          <a:xfrm rot="8250927">
            <a:off x="5486162" y="7645079"/>
            <a:ext cx="7735476" cy="4631616"/>
          </a:xfrm>
          <a:custGeom>
            <a:avLst/>
            <a:gdLst/>
            <a:ahLst/>
            <a:cxnLst/>
            <a:rect l="l" t="t" r="r" b="b"/>
            <a:pathLst>
              <a:path w="7735476" h="4631616">
                <a:moveTo>
                  <a:pt x="0" y="0"/>
                </a:moveTo>
                <a:lnTo>
                  <a:pt x="7735475" y="0"/>
                </a:lnTo>
                <a:lnTo>
                  <a:pt x="7735475" y="4631616"/>
                </a:lnTo>
                <a:lnTo>
                  <a:pt x="0" y="4631616"/>
                </a:lnTo>
                <a:lnTo>
                  <a:pt x="0" y="0"/>
                </a:lnTo>
                <a:close/>
              </a:path>
            </a:pathLst>
          </a:custGeom>
          <a:blipFill>
            <a:blip r:embed="rId4"/>
            <a:stretch>
              <a:fillRect/>
            </a:stretch>
          </a:blipFill>
        </p:spPr>
      </p:sp>
      <p:grpSp>
        <p:nvGrpSpPr>
          <p:cNvPr id="7" name="Group 7"/>
          <p:cNvGrpSpPr/>
          <p:nvPr/>
        </p:nvGrpSpPr>
        <p:grpSpPr>
          <a:xfrm rot="5400000">
            <a:off x="14969335" y="1122741"/>
            <a:ext cx="643045" cy="7706253"/>
            <a:chOff x="0" y="0"/>
            <a:chExt cx="169362" cy="2029631"/>
          </a:xfrm>
        </p:grpSpPr>
        <p:sp>
          <p:nvSpPr>
            <p:cNvPr id="8" name="Freeform 8"/>
            <p:cNvSpPr/>
            <p:nvPr/>
          </p:nvSpPr>
          <p:spPr>
            <a:xfrm>
              <a:off x="0" y="0"/>
              <a:ext cx="169362" cy="2029631"/>
            </a:xfrm>
            <a:custGeom>
              <a:avLst/>
              <a:gdLst/>
              <a:ahLst/>
              <a:cxnLst/>
              <a:rect l="l" t="t" r="r" b="b"/>
              <a:pathLst>
                <a:path w="169362" h="2029631">
                  <a:moveTo>
                    <a:pt x="84681" y="0"/>
                  </a:moveTo>
                  <a:lnTo>
                    <a:pt x="84681" y="0"/>
                  </a:lnTo>
                  <a:cubicBezTo>
                    <a:pt x="107140" y="0"/>
                    <a:pt x="128678" y="8922"/>
                    <a:pt x="144559" y="24802"/>
                  </a:cubicBezTo>
                  <a:cubicBezTo>
                    <a:pt x="160440" y="40683"/>
                    <a:pt x="169362" y="62222"/>
                    <a:pt x="169362" y="84681"/>
                  </a:cubicBezTo>
                  <a:lnTo>
                    <a:pt x="169362" y="1944950"/>
                  </a:lnTo>
                  <a:cubicBezTo>
                    <a:pt x="169362" y="1967409"/>
                    <a:pt x="160440" y="1988947"/>
                    <a:pt x="144559" y="2004828"/>
                  </a:cubicBezTo>
                  <a:cubicBezTo>
                    <a:pt x="128678" y="2020709"/>
                    <a:pt x="107140" y="2029631"/>
                    <a:pt x="84681" y="2029631"/>
                  </a:cubicBezTo>
                  <a:lnTo>
                    <a:pt x="84681" y="2029631"/>
                  </a:lnTo>
                  <a:cubicBezTo>
                    <a:pt x="37913" y="2029631"/>
                    <a:pt x="0" y="1991718"/>
                    <a:pt x="0" y="1944950"/>
                  </a:cubicBezTo>
                  <a:lnTo>
                    <a:pt x="0" y="84681"/>
                  </a:lnTo>
                  <a:cubicBezTo>
                    <a:pt x="0" y="37913"/>
                    <a:pt x="37913" y="0"/>
                    <a:pt x="84681" y="0"/>
                  </a:cubicBezTo>
                  <a:close/>
                </a:path>
              </a:pathLst>
            </a:custGeom>
            <a:ln w="19050" cap="rnd">
              <a:solidFill>
                <a:srgbClr val="F2F7FA"/>
              </a:solidFill>
              <a:prstDash val="solid"/>
              <a:round/>
            </a:ln>
          </p:spPr>
        </p:sp>
        <p:sp>
          <p:nvSpPr>
            <p:cNvPr id="9" name="TextBox 9"/>
            <p:cNvSpPr txBox="1"/>
            <p:nvPr/>
          </p:nvSpPr>
          <p:spPr>
            <a:xfrm>
              <a:off x="0" y="-57150"/>
              <a:ext cx="169362" cy="2086781"/>
            </a:xfrm>
            <a:prstGeom prst="rect">
              <a:avLst/>
            </a:prstGeom>
          </p:spPr>
          <p:txBody>
            <a:bodyPr lIns="50800" tIns="50800" rIns="50800" bIns="50800" rtlCol="0" anchor="ctr"/>
            <a:lstStyle/>
            <a:p>
              <a:pPr algn="ctr">
                <a:lnSpc>
                  <a:spcPts val="3639"/>
                </a:lnSpc>
              </a:pPr>
              <a:endParaRPr dirty="0"/>
            </a:p>
          </p:txBody>
        </p:sp>
      </p:grpSp>
      <p:sp>
        <p:nvSpPr>
          <p:cNvPr id="10" name="TextBox 10"/>
          <p:cNvSpPr txBox="1"/>
          <p:nvPr/>
        </p:nvSpPr>
        <p:spPr>
          <a:xfrm>
            <a:off x="12028076" y="4766635"/>
            <a:ext cx="2798032" cy="351790"/>
          </a:xfrm>
          <a:prstGeom prst="rect">
            <a:avLst/>
          </a:prstGeom>
        </p:spPr>
        <p:txBody>
          <a:bodyPr lIns="0" tIns="0" rIns="0" bIns="0" rtlCol="0" anchor="t">
            <a:spAutoFit/>
          </a:bodyPr>
          <a:lstStyle/>
          <a:p>
            <a:pPr algn="l">
              <a:lnSpc>
                <a:spcPts val="2660"/>
              </a:lnSpc>
              <a:spcBef>
                <a:spcPct val="0"/>
              </a:spcBef>
            </a:pPr>
            <a:r>
              <a:rPr lang="en-US" sz="1900" spc="95" dirty="0">
                <a:solidFill>
                  <a:srgbClr val="F2F7FA"/>
                </a:solidFill>
                <a:latin typeface="Telegraf Extra-Light"/>
                <a:ea typeface="Telegraf Extra-Light"/>
                <a:cs typeface="Telegraf Extra-Light"/>
                <a:sym typeface="Telegraf Extra-Light"/>
              </a:rPr>
              <a:t>Studio </a:t>
            </a:r>
            <a:r>
              <a:rPr lang="en-US" sz="1900" spc="95" dirty="0" err="1">
                <a:solidFill>
                  <a:srgbClr val="F2F7FA"/>
                </a:solidFill>
                <a:latin typeface="Telegraf Extra-Light"/>
                <a:ea typeface="Telegraf Extra-Light"/>
                <a:cs typeface="Telegraf Extra-Light"/>
                <a:sym typeface="Telegraf Extra-Light"/>
              </a:rPr>
              <a:t>Shodwe</a:t>
            </a:r>
            <a:endParaRPr lang="en-US" sz="1900" spc="95">
              <a:solidFill>
                <a:srgbClr val="F2F7FA"/>
              </a:solidFill>
              <a:latin typeface="Telegraf Extra-Light"/>
              <a:ea typeface="Telegraf Extra-Light"/>
              <a:cs typeface="Telegraf Extra-Light"/>
              <a:sym typeface="Telegraf Extra-Light"/>
            </a:endParaRPr>
          </a:p>
        </p:txBody>
      </p:sp>
      <p:sp>
        <p:nvSpPr>
          <p:cNvPr id="11" name="TextBox 11"/>
          <p:cNvSpPr txBox="1"/>
          <p:nvPr/>
        </p:nvSpPr>
        <p:spPr>
          <a:xfrm>
            <a:off x="14826108" y="4766635"/>
            <a:ext cx="2042727" cy="351790"/>
          </a:xfrm>
          <a:prstGeom prst="rect">
            <a:avLst/>
          </a:prstGeom>
        </p:spPr>
        <p:txBody>
          <a:bodyPr lIns="0" tIns="0" rIns="0" bIns="0" rtlCol="0" anchor="t">
            <a:spAutoFit/>
          </a:bodyPr>
          <a:lstStyle/>
          <a:p>
            <a:pPr algn="r">
              <a:lnSpc>
                <a:spcPts val="2660"/>
              </a:lnSpc>
              <a:spcBef>
                <a:spcPct val="0"/>
              </a:spcBef>
            </a:pPr>
            <a:r>
              <a:rPr lang="en-US" sz="1900" spc="95">
                <a:solidFill>
                  <a:srgbClr val="F2F7FA"/>
                </a:solidFill>
                <a:latin typeface="Telegraf Extra-Light"/>
                <a:ea typeface="Telegraf Extra-Light"/>
                <a:cs typeface="Telegraf Extra-Light"/>
                <a:sym typeface="Telegraf Extra-Light"/>
              </a:rPr>
              <a:t>Project.</a:t>
            </a:r>
          </a:p>
        </p:txBody>
      </p:sp>
      <p:sp>
        <p:nvSpPr>
          <p:cNvPr id="12" name="TextBox 12"/>
          <p:cNvSpPr txBox="1"/>
          <p:nvPr/>
        </p:nvSpPr>
        <p:spPr>
          <a:xfrm>
            <a:off x="12114668" y="6830598"/>
            <a:ext cx="7273548" cy="4827496"/>
          </a:xfrm>
          <a:prstGeom prst="rect">
            <a:avLst/>
          </a:prstGeom>
        </p:spPr>
        <p:txBody>
          <a:bodyPr lIns="0" tIns="0" rIns="0" bIns="0" rtlCol="0" anchor="t">
            <a:spAutoFit/>
          </a:bodyPr>
          <a:lstStyle/>
          <a:p>
            <a:pPr algn="ctr">
              <a:lnSpc>
                <a:spcPts val="33472"/>
              </a:lnSpc>
            </a:pPr>
            <a:r>
              <a:rPr lang="en-US" sz="34507" b="1" spc="-2760">
                <a:solidFill>
                  <a:srgbClr val="F2F7FA"/>
                </a:solidFill>
                <a:latin typeface="Telegraf Bold"/>
                <a:ea typeface="Telegraf Bold"/>
                <a:cs typeface="Telegraf Bold"/>
                <a:sym typeface="Telegraf Bold"/>
              </a:rPr>
              <a:t>05</a:t>
            </a:r>
          </a:p>
        </p:txBody>
      </p:sp>
      <p:sp>
        <p:nvSpPr>
          <p:cNvPr id="13" name="TextBox 13"/>
          <p:cNvSpPr txBox="1"/>
          <p:nvPr/>
        </p:nvSpPr>
        <p:spPr>
          <a:xfrm>
            <a:off x="990950" y="969018"/>
            <a:ext cx="16725900" cy="1191416"/>
          </a:xfrm>
          <a:prstGeom prst="rect">
            <a:avLst/>
          </a:prstGeom>
        </p:spPr>
        <p:txBody>
          <a:bodyPr wrap="square" lIns="0" tIns="0" rIns="0" bIns="0" rtlCol="0" anchor="t">
            <a:spAutoFit/>
          </a:bodyPr>
          <a:lstStyle/>
          <a:p>
            <a:pPr algn="l">
              <a:lnSpc>
                <a:spcPts val="9059"/>
              </a:lnSpc>
            </a:pPr>
            <a:r>
              <a:rPr lang="en-US" sz="9339" b="1" dirty="0">
                <a:solidFill>
                  <a:srgbClr val="343434"/>
                </a:solidFill>
                <a:latin typeface="Telegraf Bold"/>
                <a:ea typeface="Telegraf Bold"/>
                <a:cs typeface="Telegraf Bold"/>
                <a:sym typeface="Telegraf Bold"/>
              </a:rPr>
              <a:t>Digital Technology: Enabler</a:t>
            </a:r>
          </a:p>
        </p:txBody>
      </p:sp>
      <p:sp>
        <p:nvSpPr>
          <p:cNvPr id="17" name="TextBox 15">
            <a:extLst>
              <a:ext uri="{FF2B5EF4-FFF2-40B4-BE49-F238E27FC236}">
                <a16:creationId xmlns:a16="http://schemas.microsoft.com/office/drawing/2014/main" id="{0B262D70-F655-4709-A3B6-02A45995A3CD}"/>
              </a:ext>
            </a:extLst>
          </p:cNvPr>
          <p:cNvSpPr txBox="1"/>
          <p:nvPr/>
        </p:nvSpPr>
        <p:spPr>
          <a:xfrm>
            <a:off x="1028700" y="5218038"/>
            <a:ext cx="7817645" cy="323999"/>
          </a:xfrm>
          <a:prstGeom prst="rect">
            <a:avLst/>
          </a:prstGeom>
        </p:spPr>
        <p:txBody>
          <a:bodyPr lIns="0" tIns="0" rIns="0" bIns="0" rtlCol="0" anchor="t">
            <a:spAutoFit/>
          </a:bodyPr>
          <a:lstStyle/>
          <a:p>
            <a:pPr algn="l">
              <a:lnSpc>
                <a:spcPts val="2660"/>
              </a:lnSpc>
              <a:spcBef>
                <a:spcPct val="0"/>
              </a:spcBef>
            </a:pPr>
            <a:endParaRPr lang="en-US" sz="1900" spc="95" dirty="0">
              <a:solidFill>
                <a:srgbClr val="343434"/>
              </a:solidFill>
              <a:latin typeface="Telegraf"/>
              <a:ea typeface="Telegraf"/>
              <a:cs typeface="Telegraf"/>
              <a:sym typeface="Telegraf"/>
            </a:endParaRPr>
          </a:p>
        </p:txBody>
      </p:sp>
      <p:graphicFrame>
        <p:nvGraphicFramePr>
          <p:cNvPr id="18" name="Diagram 17">
            <a:extLst>
              <a:ext uri="{FF2B5EF4-FFF2-40B4-BE49-F238E27FC236}">
                <a16:creationId xmlns:a16="http://schemas.microsoft.com/office/drawing/2014/main" id="{4EFB194E-F51E-4349-80A4-A8441CE49D0A}"/>
              </a:ext>
            </a:extLst>
          </p:cNvPr>
          <p:cNvGraphicFramePr/>
          <p:nvPr>
            <p:extLst>
              <p:ext uri="{D42A27DB-BD31-4B8C-83A1-F6EECF244321}">
                <p14:modId xmlns:p14="http://schemas.microsoft.com/office/powerpoint/2010/main" val="220845902"/>
              </p:ext>
            </p:extLst>
          </p:nvPr>
        </p:nvGraphicFramePr>
        <p:xfrm>
          <a:off x="1273881" y="3425753"/>
          <a:ext cx="15361920" cy="35338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Rectangle 18">
            <a:extLst>
              <a:ext uri="{FF2B5EF4-FFF2-40B4-BE49-F238E27FC236}">
                <a16:creationId xmlns:a16="http://schemas.microsoft.com/office/drawing/2014/main" id="{1569C8BE-7A87-47B3-96CE-3B370A6C3C9B}"/>
              </a:ext>
            </a:extLst>
          </p:cNvPr>
          <p:cNvSpPr/>
          <p:nvPr/>
        </p:nvSpPr>
        <p:spPr>
          <a:xfrm>
            <a:off x="1302908" y="6124479"/>
            <a:ext cx="4998035" cy="533031"/>
          </a:xfrm>
          <a:prstGeom prst="rect">
            <a:avLst/>
          </a:prstGeom>
        </p:spPr>
        <p:txBody>
          <a:bodyPr wrap="none">
            <a:spAutoFit/>
          </a:bodyPr>
          <a:lstStyle/>
          <a:p>
            <a:pPr>
              <a:lnSpc>
                <a:spcPts val="1680"/>
              </a:lnSpc>
            </a:pPr>
            <a:r>
              <a:rPr lang="en-US" dirty="0">
                <a:solidFill>
                  <a:srgbClr val="8A9AAA"/>
                </a:solidFill>
                <a:latin typeface="IBM Plex Sans" pitchFamily="34" charset="0"/>
                <a:ea typeface="IBM Plex Sans" pitchFamily="34" charset="-122"/>
                <a:cs typeface="IBM Plex Sans" pitchFamily="34" charset="-120"/>
              </a:rPr>
              <a:t>Working  of technology-enabled virtual wards</a:t>
            </a:r>
          </a:p>
          <a:p>
            <a:pPr>
              <a:lnSpc>
                <a:spcPts val="1680"/>
              </a:lnSpc>
            </a:pPr>
            <a:r>
              <a:rPr lang="en-US" dirty="0">
                <a:solidFill>
                  <a:srgbClr val="8A9AAA"/>
                </a:solidFill>
                <a:latin typeface="IBM Plex Sans" pitchFamily="34" charset="0"/>
                <a:ea typeface="IBM Plex Sans" pitchFamily="34" charset="-122"/>
                <a:cs typeface="IBM Plex Sans" pitchFamily="34" charset="-120"/>
              </a:rPr>
              <a:t>Source: Adapted from NHS England (2023a, 2023b)</a:t>
            </a:r>
            <a:endParaRPr lang="en-US" dirty="0"/>
          </a:p>
        </p:txBody>
      </p:sp>
      <p:sp>
        <p:nvSpPr>
          <p:cNvPr id="5" name="TextBox 4">
            <a:extLst>
              <a:ext uri="{FF2B5EF4-FFF2-40B4-BE49-F238E27FC236}">
                <a16:creationId xmlns:a16="http://schemas.microsoft.com/office/drawing/2014/main" id="{33F8B3AB-5876-4389-961C-D31853E3C8F0}"/>
              </a:ext>
            </a:extLst>
          </p:cNvPr>
          <p:cNvSpPr txBox="1"/>
          <p:nvPr/>
        </p:nvSpPr>
        <p:spPr>
          <a:xfrm>
            <a:off x="1178159" y="6959580"/>
            <a:ext cx="7273547" cy="2554545"/>
          </a:xfrm>
          <a:prstGeom prst="rect">
            <a:avLst/>
          </a:prstGeom>
          <a:noFill/>
        </p:spPr>
        <p:txBody>
          <a:bodyPr wrap="square" rtlCol="0">
            <a:spAutoFit/>
          </a:bodyPr>
          <a:lstStyle/>
          <a:p>
            <a:pPr marL="285750" indent="-285750">
              <a:buFont typeface="Arial" panose="020B0604020202020204" pitchFamily="34" charset="0"/>
              <a:buChar char="•"/>
            </a:pPr>
            <a:r>
              <a:rPr lang="en-IN" sz="3200" dirty="0"/>
              <a:t>Patients record vital signs and health information.</a:t>
            </a:r>
          </a:p>
          <a:p>
            <a:pPr marL="285750" indent="-285750">
              <a:buFont typeface="Arial" panose="020B0604020202020204" pitchFamily="34" charset="0"/>
              <a:buChar char="•"/>
            </a:pPr>
            <a:r>
              <a:rPr lang="en-IN" sz="3200" dirty="0"/>
              <a:t>Data transferred to digital platforms</a:t>
            </a:r>
          </a:p>
          <a:p>
            <a:pPr marL="285750" indent="-285750">
              <a:buFont typeface="Arial" panose="020B0604020202020204" pitchFamily="34" charset="0"/>
              <a:buChar char="•"/>
            </a:pPr>
            <a:r>
              <a:rPr lang="en-IN" sz="3200" dirty="0"/>
              <a:t>Clinicians review data (NHS England, 2023b)</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8" name="Freeform 8"/>
          <p:cNvSpPr/>
          <p:nvPr/>
        </p:nvSpPr>
        <p:spPr>
          <a:xfrm rot="225008">
            <a:off x="10240777" y="7615255"/>
            <a:ext cx="12720744" cy="3663169"/>
          </a:xfrm>
          <a:custGeom>
            <a:avLst/>
            <a:gdLst/>
            <a:ahLst/>
            <a:cxnLst/>
            <a:rect l="l" t="t" r="r" b="b"/>
            <a:pathLst>
              <a:path w="12701350" h="5382197">
                <a:moveTo>
                  <a:pt x="0" y="0"/>
                </a:moveTo>
                <a:lnTo>
                  <a:pt x="12701350" y="0"/>
                </a:lnTo>
                <a:lnTo>
                  <a:pt x="12701350" y="5382197"/>
                </a:lnTo>
                <a:lnTo>
                  <a:pt x="0" y="5382197"/>
                </a:lnTo>
                <a:lnTo>
                  <a:pt x="0" y="0"/>
                </a:lnTo>
                <a:close/>
              </a:path>
            </a:pathLst>
          </a:custGeom>
          <a:blipFill>
            <a:blip r:embed="rId3"/>
            <a:stretch>
              <a:fillRect/>
            </a:stretch>
          </a:blipFill>
        </p:spPr>
        <p:txBody>
          <a:bodyPr/>
          <a:lstStyle/>
          <a:p>
            <a:endParaRPr lang="en-IN" dirty="0"/>
          </a:p>
        </p:txBody>
      </p:sp>
      <p:sp>
        <p:nvSpPr>
          <p:cNvPr id="9" name="Freeform 9"/>
          <p:cNvSpPr/>
          <p:nvPr/>
        </p:nvSpPr>
        <p:spPr>
          <a:xfrm rot="-8410460">
            <a:off x="1935724" y="-5126713"/>
            <a:ext cx="11976399" cy="7170869"/>
          </a:xfrm>
          <a:custGeom>
            <a:avLst/>
            <a:gdLst/>
            <a:ahLst/>
            <a:cxnLst/>
            <a:rect l="l" t="t" r="r" b="b"/>
            <a:pathLst>
              <a:path w="11976399" h="7170869">
                <a:moveTo>
                  <a:pt x="0" y="0"/>
                </a:moveTo>
                <a:lnTo>
                  <a:pt x="11976399" y="0"/>
                </a:lnTo>
                <a:lnTo>
                  <a:pt x="11976399" y="7170868"/>
                </a:lnTo>
                <a:lnTo>
                  <a:pt x="0" y="7170868"/>
                </a:lnTo>
                <a:lnTo>
                  <a:pt x="0" y="0"/>
                </a:lnTo>
                <a:close/>
              </a:path>
            </a:pathLst>
          </a:custGeom>
          <a:blipFill>
            <a:blip r:embed="rId4"/>
            <a:stretch>
              <a:fillRect/>
            </a:stretch>
          </a:blipFill>
        </p:spPr>
      </p:sp>
      <p:grpSp>
        <p:nvGrpSpPr>
          <p:cNvPr id="11" name="Group 11"/>
          <p:cNvGrpSpPr/>
          <p:nvPr/>
        </p:nvGrpSpPr>
        <p:grpSpPr>
          <a:xfrm>
            <a:off x="1028700" y="1028700"/>
            <a:ext cx="5473709" cy="2431846"/>
            <a:chOff x="0" y="0"/>
            <a:chExt cx="1441635" cy="640486"/>
          </a:xfrm>
        </p:grpSpPr>
        <p:sp>
          <p:nvSpPr>
            <p:cNvPr id="12" name="Freeform 12"/>
            <p:cNvSpPr/>
            <p:nvPr/>
          </p:nvSpPr>
          <p:spPr>
            <a:xfrm>
              <a:off x="0" y="0"/>
              <a:ext cx="1441635"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13" name="TextBox 13"/>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grpSp>
        <p:nvGrpSpPr>
          <p:cNvPr id="17" name="Group 17"/>
          <p:cNvGrpSpPr/>
          <p:nvPr/>
        </p:nvGrpSpPr>
        <p:grpSpPr>
          <a:xfrm>
            <a:off x="1028700" y="6286752"/>
            <a:ext cx="5473709" cy="2431846"/>
            <a:chOff x="0" y="0"/>
            <a:chExt cx="1441635" cy="640486"/>
          </a:xfrm>
        </p:grpSpPr>
        <p:sp>
          <p:nvSpPr>
            <p:cNvPr id="18" name="Freeform 18"/>
            <p:cNvSpPr/>
            <p:nvPr/>
          </p:nvSpPr>
          <p:spPr>
            <a:xfrm>
              <a:off x="0" y="0"/>
              <a:ext cx="1441635"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19" name="TextBox 19"/>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grpSp>
        <p:nvGrpSpPr>
          <p:cNvPr id="20" name="Group 20"/>
          <p:cNvGrpSpPr/>
          <p:nvPr/>
        </p:nvGrpSpPr>
        <p:grpSpPr>
          <a:xfrm>
            <a:off x="11785591" y="1028700"/>
            <a:ext cx="5816609" cy="2785648"/>
            <a:chOff x="0" y="0"/>
            <a:chExt cx="1441635" cy="640486"/>
          </a:xfrm>
        </p:grpSpPr>
        <p:sp>
          <p:nvSpPr>
            <p:cNvPr id="21" name="Freeform 21"/>
            <p:cNvSpPr/>
            <p:nvPr/>
          </p:nvSpPr>
          <p:spPr>
            <a:xfrm>
              <a:off x="0" y="0"/>
              <a:ext cx="1441635"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22" name="TextBox 22"/>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grpSp>
        <p:nvGrpSpPr>
          <p:cNvPr id="26" name="Group 26"/>
          <p:cNvGrpSpPr/>
          <p:nvPr/>
        </p:nvGrpSpPr>
        <p:grpSpPr>
          <a:xfrm>
            <a:off x="11785591" y="6286752"/>
            <a:ext cx="5816609" cy="3154828"/>
            <a:chOff x="0" y="0"/>
            <a:chExt cx="1441635" cy="640486"/>
          </a:xfrm>
        </p:grpSpPr>
        <p:sp>
          <p:nvSpPr>
            <p:cNvPr id="27" name="Freeform 27"/>
            <p:cNvSpPr/>
            <p:nvPr/>
          </p:nvSpPr>
          <p:spPr>
            <a:xfrm>
              <a:off x="0" y="0"/>
              <a:ext cx="1441635"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28" name="TextBox 28"/>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sp>
        <p:nvSpPr>
          <p:cNvPr id="31" name="TextBox 31"/>
          <p:cNvSpPr txBox="1"/>
          <p:nvPr/>
        </p:nvSpPr>
        <p:spPr>
          <a:xfrm>
            <a:off x="1028700" y="4416399"/>
            <a:ext cx="1497347" cy="986799"/>
          </a:xfrm>
          <a:prstGeom prst="rect">
            <a:avLst/>
          </a:prstGeom>
        </p:spPr>
        <p:txBody>
          <a:bodyPr lIns="0" tIns="0" rIns="0" bIns="0" rtlCol="0" anchor="t">
            <a:spAutoFit/>
          </a:bodyPr>
          <a:lstStyle/>
          <a:p>
            <a:pPr algn="ctr">
              <a:lnSpc>
                <a:spcPts val="6772"/>
              </a:lnSpc>
            </a:pPr>
            <a:r>
              <a:rPr lang="en-US" sz="6982" b="1">
                <a:solidFill>
                  <a:srgbClr val="F2F7FA"/>
                </a:solidFill>
                <a:latin typeface="Telegraf Bold"/>
                <a:ea typeface="Telegraf Bold"/>
                <a:cs typeface="Telegraf Bold"/>
                <a:sym typeface="Telegraf Bold"/>
              </a:rPr>
              <a:t>B</a:t>
            </a:r>
          </a:p>
        </p:txBody>
      </p:sp>
      <p:sp>
        <p:nvSpPr>
          <p:cNvPr id="32" name="TextBox 32"/>
          <p:cNvSpPr txBox="1"/>
          <p:nvPr/>
        </p:nvSpPr>
        <p:spPr>
          <a:xfrm>
            <a:off x="11785591" y="4416399"/>
            <a:ext cx="1497347" cy="986799"/>
          </a:xfrm>
          <a:prstGeom prst="rect">
            <a:avLst/>
          </a:prstGeom>
        </p:spPr>
        <p:txBody>
          <a:bodyPr lIns="0" tIns="0" rIns="0" bIns="0" rtlCol="0" anchor="t">
            <a:spAutoFit/>
          </a:bodyPr>
          <a:lstStyle/>
          <a:p>
            <a:pPr algn="ctr">
              <a:lnSpc>
                <a:spcPts val="6772"/>
              </a:lnSpc>
            </a:pPr>
            <a:r>
              <a:rPr lang="en-US" sz="6982" b="1">
                <a:solidFill>
                  <a:srgbClr val="F2F7FA"/>
                </a:solidFill>
                <a:latin typeface="Telegraf Bold"/>
                <a:ea typeface="Telegraf Bold"/>
                <a:cs typeface="Telegraf Bold"/>
                <a:sym typeface="Telegraf Bold"/>
              </a:rPr>
              <a:t>E</a:t>
            </a:r>
          </a:p>
        </p:txBody>
      </p:sp>
      <p:grpSp>
        <p:nvGrpSpPr>
          <p:cNvPr id="33" name="Group 33"/>
          <p:cNvGrpSpPr/>
          <p:nvPr/>
        </p:nvGrpSpPr>
        <p:grpSpPr>
          <a:xfrm>
            <a:off x="6591555" y="3981012"/>
            <a:ext cx="5009307" cy="2016129"/>
            <a:chOff x="0" y="47625"/>
            <a:chExt cx="6679077" cy="2688172"/>
          </a:xfrm>
        </p:grpSpPr>
        <p:sp>
          <p:nvSpPr>
            <p:cNvPr id="34" name="TextBox 34"/>
            <p:cNvSpPr txBox="1"/>
            <p:nvPr/>
          </p:nvSpPr>
          <p:spPr>
            <a:xfrm>
              <a:off x="0" y="47625"/>
              <a:ext cx="6679077" cy="2688172"/>
            </a:xfrm>
            <a:prstGeom prst="rect">
              <a:avLst/>
            </a:prstGeom>
          </p:spPr>
          <p:txBody>
            <a:bodyPr lIns="0" tIns="0" rIns="0" bIns="0" rtlCol="0" anchor="t">
              <a:spAutoFit/>
            </a:bodyPr>
            <a:lstStyle/>
            <a:p>
              <a:pPr algn="ctr">
                <a:lnSpc>
                  <a:spcPts val="5221"/>
                </a:lnSpc>
              </a:pPr>
              <a:r>
                <a:rPr lang="en-US" sz="5383" b="1" dirty="0">
                  <a:solidFill>
                    <a:srgbClr val="343434"/>
                  </a:solidFill>
                  <a:latin typeface="Telegraf Bold"/>
                  <a:ea typeface="Telegraf Bold"/>
                  <a:cs typeface="Telegraf Bold"/>
                  <a:sym typeface="Telegraf Bold"/>
                </a:rPr>
                <a:t>Patient and Service-User Impact</a:t>
              </a:r>
            </a:p>
          </p:txBody>
        </p:sp>
        <p:sp>
          <p:nvSpPr>
            <p:cNvPr id="35" name="TextBox 35"/>
            <p:cNvSpPr txBox="1"/>
            <p:nvPr/>
          </p:nvSpPr>
          <p:spPr>
            <a:xfrm>
              <a:off x="0" y="1905208"/>
              <a:ext cx="6679077" cy="565206"/>
            </a:xfrm>
            <a:prstGeom prst="rect">
              <a:avLst/>
            </a:prstGeom>
          </p:spPr>
          <p:txBody>
            <a:bodyPr lIns="0" tIns="0" rIns="0" bIns="0" rtlCol="0" anchor="t">
              <a:spAutoFit/>
            </a:bodyPr>
            <a:lstStyle/>
            <a:p>
              <a:pPr algn="ctr">
                <a:lnSpc>
                  <a:spcPts val="3389"/>
                </a:lnSpc>
                <a:spcBef>
                  <a:spcPct val="0"/>
                </a:spcBef>
              </a:pPr>
              <a:endParaRPr lang="en-US" sz="2420" spc="58" dirty="0">
                <a:solidFill>
                  <a:srgbClr val="343434"/>
                </a:solidFill>
                <a:latin typeface="Telegraf"/>
                <a:ea typeface="Telegraf"/>
                <a:cs typeface="Telegraf"/>
                <a:sym typeface="Telegraf"/>
              </a:endParaRPr>
            </a:p>
          </p:txBody>
        </p:sp>
      </p:grpSp>
      <p:sp>
        <p:nvSpPr>
          <p:cNvPr id="36" name="TextBox 36"/>
          <p:cNvSpPr txBox="1"/>
          <p:nvPr/>
        </p:nvSpPr>
        <p:spPr>
          <a:xfrm>
            <a:off x="1219227" y="1526756"/>
            <a:ext cx="4894662" cy="1999137"/>
          </a:xfrm>
          <a:prstGeom prst="rect">
            <a:avLst/>
          </a:prstGeom>
        </p:spPr>
        <p:txBody>
          <a:bodyPr wrap="square" lIns="0" tIns="0" rIns="0" bIns="0" rtlCol="0" anchor="t">
            <a:spAutoFit/>
          </a:bodyPr>
          <a:lstStyle/>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Patients value being at home and remaining close to family</a:t>
            </a:r>
          </a:p>
          <a:p>
            <a:pPr algn="just">
              <a:lnSpc>
                <a:spcPts val="2240"/>
              </a:lnSpc>
              <a:spcBef>
                <a:spcPct val="0"/>
              </a:spcBef>
            </a:pPr>
            <a:endParaRPr lang="en-US" sz="2800" dirty="0"/>
          </a:p>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More comfortable environment than acute hospital</a:t>
            </a:r>
            <a:endParaRPr lang="en-US" sz="2800" dirty="0"/>
          </a:p>
          <a:p>
            <a:pPr marL="457200" indent="-457200" algn="just">
              <a:lnSpc>
                <a:spcPts val="2240"/>
              </a:lnSpc>
              <a:spcBef>
                <a:spcPct val="0"/>
              </a:spcBef>
              <a:buFont typeface="Arial" panose="020B0604020202020204" pitchFamily="34" charset="0"/>
              <a:buChar char="•"/>
            </a:pPr>
            <a:endParaRPr lang="en-US" sz="2800" spc="80" dirty="0">
              <a:latin typeface="Telegraf"/>
              <a:ea typeface="Telegraf"/>
              <a:cs typeface="Telegraf"/>
              <a:sym typeface="Telegraf"/>
            </a:endParaRPr>
          </a:p>
        </p:txBody>
      </p:sp>
      <p:sp>
        <p:nvSpPr>
          <p:cNvPr id="37" name="TextBox 37"/>
          <p:cNvSpPr txBox="1"/>
          <p:nvPr/>
        </p:nvSpPr>
        <p:spPr>
          <a:xfrm>
            <a:off x="12174110" y="1526756"/>
            <a:ext cx="4696670" cy="2563394"/>
          </a:xfrm>
          <a:prstGeom prst="rect">
            <a:avLst/>
          </a:prstGeom>
        </p:spPr>
        <p:txBody>
          <a:bodyPr wrap="square" lIns="0" tIns="0" rIns="0" bIns="0" rtlCol="0" anchor="t">
            <a:spAutoFit/>
          </a:bodyPr>
          <a:lstStyle/>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Care at home is not suitable or preferred for everyone</a:t>
            </a:r>
          </a:p>
          <a:p>
            <a:pPr marL="457200" indent="-457200" algn="just">
              <a:lnSpc>
                <a:spcPts val="2240"/>
              </a:lnSpc>
              <a:spcBef>
                <a:spcPct val="0"/>
              </a:spcBef>
              <a:buFont typeface="Arial" panose="020B0604020202020204" pitchFamily="34" charset="0"/>
              <a:buChar char="•"/>
            </a:pPr>
            <a:endParaRPr lang="en-US" sz="2800" dirty="0"/>
          </a:p>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Patients need clear information about deterioration and escalation(Shi et al., 2024)</a:t>
            </a:r>
            <a:endParaRPr lang="en-US" sz="2800" dirty="0"/>
          </a:p>
          <a:p>
            <a:pPr algn="just">
              <a:lnSpc>
                <a:spcPts val="2240"/>
              </a:lnSpc>
              <a:spcBef>
                <a:spcPct val="0"/>
              </a:spcBef>
            </a:pPr>
            <a:endParaRPr lang="en-US" sz="2800" spc="80" dirty="0">
              <a:latin typeface="Telegraf"/>
              <a:ea typeface="Telegraf"/>
              <a:cs typeface="Telegraf"/>
              <a:sym typeface="Telegraf"/>
            </a:endParaRPr>
          </a:p>
        </p:txBody>
      </p:sp>
      <p:sp>
        <p:nvSpPr>
          <p:cNvPr id="42" name="TextBox 42"/>
          <p:cNvSpPr txBox="1"/>
          <p:nvPr/>
        </p:nvSpPr>
        <p:spPr>
          <a:xfrm>
            <a:off x="1403956" y="6654323"/>
            <a:ext cx="4709933" cy="2281266"/>
          </a:xfrm>
          <a:prstGeom prst="rect">
            <a:avLst/>
          </a:prstGeom>
        </p:spPr>
        <p:txBody>
          <a:bodyPr wrap="square" lIns="0" tIns="0" rIns="0" bIns="0" rtlCol="0" anchor="t">
            <a:spAutoFit/>
          </a:bodyPr>
          <a:lstStyle/>
          <a:p>
            <a:pPr marL="285750" indent="-28575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For older people, reduced risks of deconditioning, delirium and infection</a:t>
            </a:r>
          </a:p>
          <a:p>
            <a:pPr algn="just">
              <a:lnSpc>
                <a:spcPts val="2240"/>
              </a:lnSpc>
              <a:spcBef>
                <a:spcPct val="0"/>
              </a:spcBef>
            </a:pPr>
            <a:endParaRPr lang="en-US" sz="2800" dirty="0"/>
          </a:p>
          <a:p>
            <a:pPr marL="285750" indent="-28575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Outcomes can be equivalent to or better than inpatient care</a:t>
            </a:r>
            <a:endParaRPr lang="en-US" sz="2800" dirty="0"/>
          </a:p>
          <a:p>
            <a:pPr marL="285750" indent="-285750" algn="just">
              <a:lnSpc>
                <a:spcPts val="2240"/>
              </a:lnSpc>
              <a:spcBef>
                <a:spcPct val="0"/>
              </a:spcBef>
              <a:buFont typeface="Arial" panose="020B0604020202020204" pitchFamily="34" charset="0"/>
              <a:buChar char="•"/>
            </a:pPr>
            <a:endParaRPr lang="en-US" sz="2800" spc="80" dirty="0">
              <a:latin typeface="Telegraf"/>
              <a:ea typeface="Telegraf"/>
              <a:cs typeface="Telegraf"/>
              <a:sym typeface="Telegraf"/>
            </a:endParaRPr>
          </a:p>
        </p:txBody>
      </p:sp>
      <p:sp>
        <p:nvSpPr>
          <p:cNvPr id="43" name="TextBox 43"/>
          <p:cNvSpPr txBox="1"/>
          <p:nvPr/>
        </p:nvSpPr>
        <p:spPr>
          <a:xfrm>
            <a:off x="11989382" y="6437395"/>
            <a:ext cx="4881398" cy="2563394"/>
          </a:xfrm>
          <a:prstGeom prst="rect">
            <a:avLst/>
          </a:prstGeom>
        </p:spPr>
        <p:txBody>
          <a:bodyPr wrap="square" lIns="0" tIns="0" rIns="0" bIns="0" rtlCol="0" anchor="t">
            <a:spAutoFit/>
          </a:bodyPr>
          <a:lstStyle/>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Self-monitoring can transfer workload from professionals to patients</a:t>
            </a:r>
          </a:p>
          <a:p>
            <a:pPr marL="457200" indent="-457200" algn="just">
              <a:lnSpc>
                <a:spcPts val="2240"/>
              </a:lnSpc>
              <a:spcBef>
                <a:spcPct val="0"/>
              </a:spcBef>
              <a:buFont typeface="Arial" panose="020B0604020202020204" pitchFamily="34" charset="0"/>
              <a:buChar char="•"/>
            </a:pPr>
            <a:endParaRPr lang="en-US" sz="2800" dirty="0"/>
          </a:p>
          <a:p>
            <a:pPr marL="457200" indent="-457200" algn="just">
              <a:lnSpc>
                <a:spcPts val="2240"/>
              </a:lnSpc>
              <a:spcBef>
                <a:spcPct val="0"/>
              </a:spcBef>
              <a:buFont typeface="Arial" panose="020B0604020202020204" pitchFamily="34" charset="0"/>
              <a:buChar char="•"/>
            </a:pPr>
            <a:r>
              <a:rPr lang="en-US" sz="2800" dirty="0">
                <a:latin typeface="IBM Plex Sans" pitchFamily="34" charset="0"/>
                <a:ea typeface="IBM Plex Sans" pitchFamily="34" charset="-122"/>
                <a:cs typeface="IBM Plex Sans" pitchFamily="34" charset="-120"/>
              </a:rPr>
              <a:t>Evidence base stronger for established Hospital at Home than for newer technology-enabled models</a:t>
            </a:r>
            <a:endParaRPr lang="en-US" sz="2800" dirty="0"/>
          </a:p>
          <a:p>
            <a:pPr marL="457200" indent="-457200" algn="just">
              <a:lnSpc>
                <a:spcPts val="2240"/>
              </a:lnSpc>
              <a:spcBef>
                <a:spcPct val="0"/>
              </a:spcBef>
              <a:buFont typeface="Arial" panose="020B0604020202020204" pitchFamily="34" charset="0"/>
              <a:buChar char="•"/>
            </a:pPr>
            <a:endParaRPr lang="en-US" sz="2800" spc="80" dirty="0">
              <a:latin typeface="Telegraf"/>
              <a:ea typeface="Telegraf"/>
              <a:cs typeface="Telegraf"/>
              <a:sym typeface="Telegraf"/>
            </a:endParaRPr>
          </a:p>
        </p:txBody>
      </p:sp>
      <p:sp>
        <p:nvSpPr>
          <p:cNvPr id="44" name="Freeform 44"/>
          <p:cNvSpPr/>
          <p:nvPr/>
        </p:nvSpPr>
        <p:spPr>
          <a:xfrm>
            <a:off x="6502409" y="2244623"/>
            <a:ext cx="5283181" cy="1455558"/>
          </a:xfrm>
          <a:custGeom>
            <a:avLst/>
            <a:gdLst/>
            <a:ahLst/>
            <a:cxnLst/>
            <a:rect l="l" t="t" r="r" b="b"/>
            <a:pathLst>
              <a:path w="5283181" h="1455558">
                <a:moveTo>
                  <a:pt x="0" y="0"/>
                </a:moveTo>
                <a:lnTo>
                  <a:pt x="719602" y="0"/>
                </a:lnTo>
                <a:cubicBezTo>
                  <a:pt x="780231" y="0"/>
                  <a:pt x="838376" y="24085"/>
                  <a:pt x="881247" y="66956"/>
                </a:cubicBezTo>
                <a:cubicBezTo>
                  <a:pt x="924118" y="109827"/>
                  <a:pt x="948202" y="167972"/>
                  <a:pt x="948202" y="228600"/>
                </a:cubicBezTo>
                <a:lnTo>
                  <a:pt x="948202" y="1226958"/>
                </a:lnTo>
                <a:cubicBezTo>
                  <a:pt x="948202" y="1287587"/>
                  <a:pt x="972287" y="1345732"/>
                  <a:pt x="1015158" y="1388603"/>
                </a:cubicBezTo>
                <a:cubicBezTo>
                  <a:pt x="1058028" y="1431474"/>
                  <a:pt x="1116173" y="1455558"/>
                  <a:pt x="1176802" y="1455558"/>
                </a:cubicBezTo>
                <a:lnTo>
                  <a:pt x="3910125" y="1455558"/>
                </a:lnTo>
                <a:cubicBezTo>
                  <a:pt x="4036377" y="1455558"/>
                  <a:pt x="4138725" y="1353210"/>
                  <a:pt x="4138725" y="1226958"/>
                </a:cubicBezTo>
                <a:lnTo>
                  <a:pt x="4138725" y="228600"/>
                </a:lnTo>
                <a:cubicBezTo>
                  <a:pt x="4138725" y="102348"/>
                  <a:pt x="4241073" y="0"/>
                  <a:pt x="4367325" y="0"/>
                </a:cubicBezTo>
                <a:lnTo>
                  <a:pt x="5283182" y="0"/>
                </a:lnTo>
              </a:path>
            </a:pathLst>
          </a:custGeom>
          <a:ln w="19050" cap="flat">
            <a:solidFill>
              <a:srgbClr val="164B82"/>
            </a:solidFill>
            <a:prstDash val="sysDash"/>
            <a:headEnd type="oval" w="lg" len="lg"/>
            <a:tailEnd type="oval" w="lg" len="lg"/>
          </a:ln>
        </p:spPr>
      </p:sp>
      <p:sp>
        <p:nvSpPr>
          <p:cNvPr id="45" name="Freeform 45"/>
          <p:cNvSpPr/>
          <p:nvPr/>
        </p:nvSpPr>
        <p:spPr>
          <a:xfrm>
            <a:off x="6502409" y="6114288"/>
            <a:ext cx="5098453" cy="1388387"/>
          </a:xfrm>
          <a:custGeom>
            <a:avLst/>
            <a:gdLst/>
            <a:ahLst/>
            <a:cxnLst/>
            <a:rect l="l" t="t" r="r" b="b"/>
            <a:pathLst>
              <a:path w="5098453" h="1388387">
                <a:moveTo>
                  <a:pt x="0" y="1381809"/>
                </a:moveTo>
                <a:lnTo>
                  <a:pt x="719602" y="1381809"/>
                </a:lnTo>
                <a:cubicBezTo>
                  <a:pt x="845854" y="1381809"/>
                  <a:pt x="948202" y="1279461"/>
                  <a:pt x="948202" y="1153209"/>
                </a:cubicBezTo>
                <a:lnTo>
                  <a:pt x="948202" y="228600"/>
                </a:lnTo>
                <a:cubicBezTo>
                  <a:pt x="948202" y="167972"/>
                  <a:pt x="972287" y="109826"/>
                  <a:pt x="1015158" y="66955"/>
                </a:cubicBezTo>
                <a:cubicBezTo>
                  <a:pt x="1058028" y="24085"/>
                  <a:pt x="1116173" y="0"/>
                  <a:pt x="1176802" y="0"/>
                </a:cubicBezTo>
                <a:lnTo>
                  <a:pt x="3910125" y="0"/>
                </a:lnTo>
                <a:cubicBezTo>
                  <a:pt x="4036377" y="0"/>
                  <a:pt x="4138725" y="102348"/>
                  <a:pt x="4138725" y="228600"/>
                </a:cubicBezTo>
                <a:lnTo>
                  <a:pt x="4138725" y="1159787"/>
                </a:lnTo>
                <a:cubicBezTo>
                  <a:pt x="4138725" y="1220416"/>
                  <a:pt x="4162810" y="1278562"/>
                  <a:pt x="4205681" y="1321432"/>
                </a:cubicBezTo>
                <a:cubicBezTo>
                  <a:pt x="4248551" y="1364303"/>
                  <a:pt x="4306696" y="1388387"/>
                  <a:pt x="4367325" y="1388387"/>
                </a:cubicBezTo>
                <a:lnTo>
                  <a:pt x="5098453" y="1388387"/>
                </a:lnTo>
              </a:path>
            </a:pathLst>
          </a:custGeom>
          <a:ln w="19050" cap="flat">
            <a:solidFill>
              <a:srgbClr val="164B82"/>
            </a:solidFill>
            <a:prstDash val="sysDash"/>
            <a:headEnd type="oval" w="lg" len="lg"/>
            <a:tailEnd type="oval" w="lg" len="lg"/>
          </a:ln>
        </p:spPr>
      </p:sp>
      <p:grpSp>
        <p:nvGrpSpPr>
          <p:cNvPr id="48" name="Group 11">
            <a:extLst>
              <a:ext uri="{FF2B5EF4-FFF2-40B4-BE49-F238E27FC236}">
                <a16:creationId xmlns:a16="http://schemas.microsoft.com/office/drawing/2014/main" id="{581C9C92-94C8-48D9-A676-F463B9611220}"/>
              </a:ext>
            </a:extLst>
          </p:cNvPr>
          <p:cNvGrpSpPr/>
          <p:nvPr/>
        </p:nvGrpSpPr>
        <p:grpSpPr>
          <a:xfrm>
            <a:off x="2322581" y="4009468"/>
            <a:ext cx="2975093" cy="1875342"/>
            <a:chOff x="0" y="0"/>
            <a:chExt cx="1441635" cy="640486"/>
          </a:xfrm>
        </p:grpSpPr>
        <p:sp>
          <p:nvSpPr>
            <p:cNvPr id="49" name="Freeform 12">
              <a:extLst>
                <a:ext uri="{FF2B5EF4-FFF2-40B4-BE49-F238E27FC236}">
                  <a16:creationId xmlns:a16="http://schemas.microsoft.com/office/drawing/2014/main" id="{491D5485-BB87-4EC5-9C96-72C2B4C71A0D}"/>
                </a:ext>
              </a:extLst>
            </p:cNvPr>
            <p:cNvSpPr/>
            <p:nvPr/>
          </p:nvSpPr>
          <p:spPr>
            <a:xfrm>
              <a:off x="0" y="0"/>
              <a:ext cx="1441635"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txBody>
            <a:bodyPr/>
            <a:lstStyle/>
            <a:p>
              <a:r>
                <a:rPr lang="en-IN" sz="6000" dirty="0"/>
                <a:t>Positive Impact</a:t>
              </a:r>
            </a:p>
          </p:txBody>
        </p:sp>
        <p:sp>
          <p:nvSpPr>
            <p:cNvPr id="50" name="TextBox 13">
              <a:extLst>
                <a:ext uri="{FF2B5EF4-FFF2-40B4-BE49-F238E27FC236}">
                  <a16:creationId xmlns:a16="http://schemas.microsoft.com/office/drawing/2014/main" id="{E0C112C6-41AF-4A48-8353-9DFAC6145610}"/>
                </a:ext>
              </a:extLst>
            </p:cNvPr>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grpSp>
        <p:nvGrpSpPr>
          <p:cNvPr id="54" name="Group 11">
            <a:extLst>
              <a:ext uri="{FF2B5EF4-FFF2-40B4-BE49-F238E27FC236}">
                <a16:creationId xmlns:a16="http://schemas.microsoft.com/office/drawing/2014/main" id="{1E5C6235-7C0E-47D2-AF8D-CB68A91671C1}"/>
              </a:ext>
            </a:extLst>
          </p:cNvPr>
          <p:cNvGrpSpPr/>
          <p:nvPr/>
        </p:nvGrpSpPr>
        <p:grpSpPr>
          <a:xfrm>
            <a:off x="13048137" y="3939023"/>
            <a:ext cx="3106263" cy="2042677"/>
            <a:chOff x="0" y="-57150"/>
            <a:chExt cx="1505196" cy="697636"/>
          </a:xfrm>
        </p:grpSpPr>
        <p:sp>
          <p:nvSpPr>
            <p:cNvPr id="55" name="Freeform 12">
              <a:extLst>
                <a:ext uri="{FF2B5EF4-FFF2-40B4-BE49-F238E27FC236}">
                  <a16:creationId xmlns:a16="http://schemas.microsoft.com/office/drawing/2014/main" id="{8387F458-8BAF-40BB-A14F-F310F99DE105}"/>
                </a:ext>
              </a:extLst>
            </p:cNvPr>
            <p:cNvSpPr/>
            <p:nvPr/>
          </p:nvSpPr>
          <p:spPr>
            <a:xfrm>
              <a:off x="0" y="0"/>
              <a:ext cx="1505196" cy="640486"/>
            </a:xfrm>
            <a:custGeom>
              <a:avLst/>
              <a:gdLst/>
              <a:ahLst/>
              <a:cxnLst/>
              <a:rect l="l" t="t" r="r" b="b"/>
              <a:pathLst>
                <a:path w="1441635" h="640486">
                  <a:moveTo>
                    <a:pt x="45260" y="0"/>
                  </a:moveTo>
                  <a:lnTo>
                    <a:pt x="1396375" y="0"/>
                  </a:lnTo>
                  <a:cubicBezTo>
                    <a:pt x="1421372" y="0"/>
                    <a:pt x="1441635" y="20264"/>
                    <a:pt x="1441635" y="45260"/>
                  </a:cubicBezTo>
                  <a:lnTo>
                    <a:pt x="1441635" y="595226"/>
                  </a:lnTo>
                  <a:cubicBezTo>
                    <a:pt x="1441635" y="620223"/>
                    <a:pt x="1421372" y="640486"/>
                    <a:pt x="1396375" y="640486"/>
                  </a:cubicBezTo>
                  <a:lnTo>
                    <a:pt x="45260" y="640486"/>
                  </a:lnTo>
                  <a:cubicBezTo>
                    <a:pt x="20264" y="640486"/>
                    <a:pt x="0" y="620223"/>
                    <a:pt x="0" y="595226"/>
                  </a:cubicBezTo>
                  <a:lnTo>
                    <a:pt x="0" y="45260"/>
                  </a:lnTo>
                  <a:cubicBezTo>
                    <a:pt x="0" y="20264"/>
                    <a:pt x="20264" y="0"/>
                    <a:pt x="45260" y="0"/>
                  </a:cubicBez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txBody>
            <a:bodyPr/>
            <a:lstStyle/>
            <a:p>
              <a:endParaRPr lang="en-IN" sz="3600" b="1" dirty="0"/>
            </a:p>
            <a:p>
              <a:r>
                <a:rPr lang="en-IN" sz="3600" b="1" dirty="0"/>
                <a:t>Considerations</a:t>
              </a:r>
            </a:p>
          </p:txBody>
        </p:sp>
        <p:sp>
          <p:nvSpPr>
            <p:cNvPr id="56" name="TextBox 13">
              <a:extLst>
                <a:ext uri="{FF2B5EF4-FFF2-40B4-BE49-F238E27FC236}">
                  <a16:creationId xmlns:a16="http://schemas.microsoft.com/office/drawing/2014/main" id="{FB46A659-CEE9-46A1-B912-7CB6BECD2FA6}"/>
                </a:ext>
              </a:extLst>
            </p:cNvPr>
            <p:cNvSpPr txBox="1"/>
            <p:nvPr/>
          </p:nvSpPr>
          <p:spPr>
            <a:xfrm>
              <a:off x="0" y="-57150"/>
              <a:ext cx="1441635" cy="697636"/>
            </a:xfrm>
            <a:prstGeom prst="rect">
              <a:avLst/>
            </a:prstGeom>
          </p:spPr>
          <p:txBody>
            <a:bodyPr lIns="50800" tIns="50800" rIns="50800" bIns="50800" rtlCol="0" anchor="ctr"/>
            <a:lstStyle/>
            <a:p>
              <a:pPr algn="ctr">
                <a:lnSpc>
                  <a:spcPts val="3639"/>
                </a:lnSpc>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flipH="1">
            <a:off x="-152400" y="-2480603"/>
            <a:ext cx="12760102" cy="5407093"/>
          </a:xfrm>
          <a:custGeom>
            <a:avLst/>
            <a:gdLst/>
            <a:ahLst/>
            <a:cxnLst/>
            <a:rect l="l" t="t" r="r" b="b"/>
            <a:pathLst>
              <a:path w="12760102" h="5407093">
                <a:moveTo>
                  <a:pt x="12760103" y="0"/>
                </a:moveTo>
                <a:lnTo>
                  <a:pt x="0" y="0"/>
                </a:lnTo>
                <a:lnTo>
                  <a:pt x="0" y="5407093"/>
                </a:lnTo>
                <a:lnTo>
                  <a:pt x="12760103" y="5407093"/>
                </a:lnTo>
                <a:lnTo>
                  <a:pt x="12760103" y="0"/>
                </a:lnTo>
                <a:close/>
              </a:path>
            </a:pathLst>
          </a:custGeom>
          <a:blipFill>
            <a:blip r:embed="rId3"/>
            <a:stretch>
              <a:fillRect/>
            </a:stretch>
          </a:blipFill>
        </p:spPr>
      </p:sp>
      <p:grpSp>
        <p:nvGrpSpPr>
          <p:cNvPr id="3" name="Group 3"/>
          <p:cNvGrpSpPr/>
          <p:nvPr/>
        </p:nvGrpSpPr>
        <p:grpSpPr>
          <a:xfrm>
            <a:off x="11810123" y="570015"/>
            <a:ext cx="6667753" cy="9716985"/>
            <a:chOff x="0" y="0"/>
            <a:chExt cx="1756116" cy="2916088"/>
          </a:xfrm>
        </p:grpSpPr>
        <p:sp>
          <p:nvSpPr>
            <p:cNvPr id="4" name="Freeform 4"/>
            <p:cNvSpPr/>
            <p:nvPr/>
          </p:nvSpPr>
          <p:spPr>
            <a:xfrm>
              <a:off x="0" y="0"/>
              <a:ext cx="1756116" cy="2916088"/>
            </a:xfrm>
            <a:custGeom>
              <a:avLst/>
              <a:gdLst/>
              <a:ahLst/>
              <a:cxnLst/>
              <a:rect l="l" t="t" r="r" b="b"/>
              <a:pathLst>
                <a:path w="1756116" h="2916088">
                  <a:moveTo>
                    <a:pt x="0" y="0"/>
                  </a:moveTo>
                  <a:lnTo>
                    <a:pt x="1756116" y="0"/>
                  </a:lnTo>
                  <a:lnTo>
                    <a:pt x="1756116" y="2916088"/>
                  </a:lnTo>
                  <a:lnTo>
                    <a:pt x="0" y="29160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txBody>
            <a:bodyPr/>
            <a:lstStyle/>
            <a:p>
              <a:endParaRPr lang="en-IN" dirty="0"/>
            </a:p>
          </p:txBody>
        </p:sp>
        <p:sp>
          <p:nvSpPr>
            <p:cNvPr id="5" name="TextBox 5"/>
            <p:cNvSpPr txBox="1"/>
            <p:nvPr/>
          </p:nvSpPr>
          <p:spPr>
            <a:xfrm>
              <a:off x="0" y="-57150"/>
              <a:ext cx="1756116" cy="2973238"/>
            </a:xfrm>
            <a:prstGeom prst="rect">
              <a:avLst/>
            </a:prstGeom>
          </p:spPr>
          <p:txBody>
            <a:bodyPr lIns="50800" tIns="50800" rIns="50800" bIns="50800" rtlCol="0" anchor="ctr"/>
            <a:lstStyle/>
            <a:p>
              <a:pPr algn="ctr">
                <a:lnSpc>
                  <a:spcPts val="3639"/>
                </a:lnSpc>
              </a:pPr>
              <a:endParaRPr dirty="0"/>
            </a:p>
          </p:txBody>
        </p:sp>
      </p:grpSp>
      <p:sp>
        <p:nvSpPr>
          <p:cNvPr id="7" name="TextBox 7"/>
          <p:cNvSpPr txBox="1"/>
          <p:nvPr/>
        </p:nvSpPr>
        <p:spPr>
          <a:xfrm>
            <a:off x="1199188" y="1318421"/>
            <a:ext cx="7539495" cy="1608069"/>
          </a:xfrm>
          <a:prstGeom prst="rect">
            <a:avLst/>
          </a:prstGeom>
        </p:spPr>
        <p:txBody>
          <a:bodyPr lIns="0" tIns="0" rIns="0" bIns="0" rtlCol="0" anchor="t">
            <a:spAutoFit/>
          </a:bodyPr>
          <a:lstStyle/>
          <a:p>
            <a:pPr algn="l">
              <a:lnSpc>
                <a:spcPts val="6208"/>
              </a:lnSpc>
            </a:pPr>
            <a:r>
              <a:rPr lang="en-US" sz="6400" b="1" dirty="0">
                <a:solidFill>
                  <a:srgbClr val="343434"/>
                </a:solidFill>
                <a:latin typeface="Telegraf Bold"/>
                <a:ea typeface="Telegraf Bold"/>
                <a:cs typeface="Telegraf Bold"/>
                <a:sym typeface="Telegraf Bold"/>
              </a:rPr>
              <a:t>Digital Inclusion and Inequality</a:t>
            </a:r>
          </a:p>
        </p:txBody>
      </p:sp>
      <p:sp>
        <p:nvSpPr>
          <p:cNvPr id="19" name="TextBox 19"/>
          <p:cNvSpPr txBox="1"/>
          <p:nvPr/>
        </p:nvSpPr>
        <p:spPr>
          <a:xfrm>
            <a:off x="1061409" y="3208279"/>
            <a:ext cx="7815054" cy="265778"/>
          </a:xfrm>
          <a:prstGeom prst="rect">
            <a:avLst/>
          </a:prstGeom>
        </p:spPr>
        <p:txBody>
          <a:bodyPr lIns="0" tIns="0" rIns="0" bIns="0" rtlCol="0" anchor="t">
            <a:spAutoFit/>
          </a:bodyPr>
          <a:lstStyle/>
          <a:p>
            <a:pPr algn="just">
              <a:lnSpc>
                <a:spcPts val="2240"/>
              </a:lnSpc>
              <a:spcBef>
                <a:spcPct val="0"/>
              </a:spcBef>
            </a:pPr>
            <a:endParaRPr lang="en-US" sz="1600" spc="80" dirty="0">
              <a:solidFill>
                <a:srgbClr val="343434"/>
              </a:solidFill>
              <a:latin typeface="Telegraf"/>
              <a:ea typeface="Telegraf"/>
              <a:cs typeface="Telegraf"/>
              <a:sym typeface="Telegraf"/>
            </a:endParaRPr>
          </a:p>
        </p:txBody>
      </p:sp>
      <p:graphicFrame>
        <p:nvGraphicFramePr>
          <p:cNvPr id="30" name="Diagram 29">
            <a:extLst>
              <a:ext uri="{FF2B5EF4-FFF2-40B4-BE49-F238E27FC236}">
                <a16:creationId xmlns:a16="http://schemas.microsoft.com/office/drawing/2014/main" id="{1AE35F45-3A84-4C05-BE60-B6B452E461A5}"/>
              </a:ext>
            </a:extLst>
          </p:cNvPr>
          <p:cNvGraphicFramePr/>
          <p:nvPr>
            <p:extLst>
              <p:ext uri="{D42A27DB-BD31-4B8C-83A1-F6EECF244321}">
                <p14:modId xmlns:p14="http://schemas.microsoft.com/office/powerpoint/2010/main" val="3878228752"/>
              </p:ext>
            </p:extLst>
          </p:nvPr>
        </p:nvGraphicFramePr>
        <p:xfrm>
          <a:off x="12166257" y="1244600"/>
          <a:ext cx="5828461" cy="7797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 name="Rectangle 30">
            <a:extLst>
              <a:ext uri="{FF2B5EF4-FFF2-40B4-BE49-F238E27FC236}">
                <a16:creationId xmlns:a16="http://schemas.microsoft.com/office/drawing/2014/main" id="{22CA618E-1475-4CDC-A7EC-F945DC1EEAE2}"/>
              </a:ext>
            </a:extLst>
          </p:cNvPr>
          <p:cNvSpPr/>
          <p:nvPr/>
        </p:nvSpPr>
        <p:spPr>
          <a:xfrm>
            <a:off x="609600" y="3341168"/>
            <a:ext cx="9144000" cy="2803653"/>
          </a:xfrm>
          <a:prstGeom prst="rect">
            <a:avLst/>
          </a:prstGeom>
        </p:spPr>
        <p:txBody>
          <a:bodyPr>
            <a:spAutoFit/>
          </a:bodyPr>
          <a:lstStyle/>
          <a:p>
            <a:pPr marL="457200" lvl="0" indent="-457200">
              <a:lnSpc>
                <a:spcPct val="107000"/>
              </a:lnSpc>
              <a:spcAft>
                <a:spcPts val="800"/>
              </a:spcAft>
              <a:buSzPts val="1000"/>
              <a:buFont typeface="Arial" panose="020B0604020202020204" pitchFamily="34" charset="0"/>
              <a:buChar char="•"/>
              <a:tabLst>
                <a:tab pos="457200" algn="l"/>
              </a:tabLst>
            </a:pPr>
            <a:r>
              <a:rPr lang="en-IN" sz="3200" dirty="0">
                <a:latin typeface="Times New Roman" panose="02020603050405020304" pitchFamily="18" charset="0"/>
                <a:ea typeface="Times New Roman" panose="02020603050405020304" pitchFamily="18" charset="0"/>
                <a:cs typeface="Times New Roman" panose="02020603050405020304" pitchFamily="18" charset="0"/>
              </a:rPr>
              <a:t>NHS guidance recommends alternatives where patients cannot use digital technology effectively </a:t>
            </a:r>
            <a:endParaRPr lang="en-IN" sz="3200" dirty="0">
              <a:latin typeface="Calibri" panose="020F0502020204030204" pitchFamily="34" charset="0"/>
              <a:ea typeface="Calibri" panose="020F0502020204030204" pitchFamily="34" charset="0"/>
              <a:cs typeface="Times New Roman" panose="02020603050405020304" pitchFamily="18" charset="0"/>
            </a:endParaRPr>
          </a:p>
          <a:p>
            <a:pPr marL="457200" lvl="0" indent="-457200">
              <a:lnSpc>
                <a:spcPct val="107000"/>
              </a:lnSpc>
              <a:spcAft>
                <a:spcPts val="800"/>
              </a:spcAft>
              <a:buSzPts val="1000"/>
              <a:buFont typeface="Arial" panose="020B0604020202020204" pitchFamily="34" charset="0"/>
              <a:buChar char="•"/>
              <a:tabLst>
                <a:tab pos="457200" algn="l"/>
              </a:tabLst>
            </a:pPr>
            <a:r>
              <a:rPr lang="en-IN" sz="3200" dirty="0">
                <a:latin typeface="Times New Roman" panose="02020603050405020304" pitchFamily="18" charset="0"/>
                <a:ea typeface="Times New Roman" panose="02020603050405020304" pitchFamily="18" charset="0"/>
                <a:cs typeface="Times New Roman" panose="02020603050405020304" pitchFamily="18" charset="0"/>
              </a:rPr>
              <a:t>Without inclusive implementation, virtual wards could potentially </a:t>
            </a:r>
            <a:r>
              <a:rPr lang="en-IN" sz="3200" b="1" dirty="0">
                <a:latin typeface="Times New Roman" panose="02020603050405020304" pitchFamily="18" charset="0"/>
                <a:ea typeface="Times New Roman" panose="02020603050405020304" pitchFamily="18" charset="0"/>
                <a:cs typeface="Times New Roman" panose="02020603050405020304" pitchFamily="18" charset="0"/>
              </a:rPr>
              <a:t>reproduce or widen existing inequalities</a:t>
            </a:r>
            <a:r>
              <a:rPr lang="en-IN" sz="3200" dirty="0">
                <a:latin typeface="Times New Roman" panose="02020603050405020304" pitchFamily="18" charset="0"/>
                <a:ea typeface="Times New Roman" panose="02020603050405020304" pitchFamily="18" charset="0"/>
                <a:cs typeface="Times New Roman" panose="02020603050405020304" pitchFamily="18" charset="0"/>
              </a:rPr>
              <a:t> ( Age UK, 2025)</a:t>
            </a:r>
            <a:endParaRPr lang="en-IN"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grpSp>
        <p:nvGrpSpPr>
          <p:cNvPr id="2" name="Group 2"/>
          <p:cNvGrpSpPr/>
          <p:nvPr/>
        </p:nvGrpSpPr>
        <p:grpSpPr>
          <a:xfrm>
            <a:off x="0" y="-392510"/>
            <a:ext cx="5212196" cy="11072020"/>
            <a:chOff x="0" y="0"/>
            <a:chExt cx="1372759" cy="2916088"/>
          </a:xfrm>
        </p:grpSpPr>
        <p:sp>
          <p:nvSpPr>
            <p:cNvPr id="3" name="Freeform 3"/>
            <p:cNvSpPr/>
            <p:nvPr/>
          </p:nvSpPr>
          <p:spPr>
            <a:xfrm>
              <a:off x="0" y="0"/>
              <a:ext cx="1372759" cy="2916088"/>
            </a:xfrm>
            <a:custGeom>
              <a:avLst/>
              <a:gdLst/>
              <a:ahLst/>
              <a:cxnLst/>
              <a:rect l="l" t="t" r="r" b="b"/>
              <a:pathLst>
                <a:path w="1372759" h="2916088">
                  <a:moveTo>
                    <a:pt x="0" y="0"/>
                  </a:moveTo>
                  <a:lnTo>
                    <a:pt x="1372759" y="0"/>
                  </a:lnTo>
                  <a:lnTo>
                    <a:pt x="1372759" y="2916088"/>
                  </a:lnTo>
                  <a:lnTo>
                    <a:pt x="0" y="291608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4" name="TextBox 4"/>
            <p:cNvSpPr txBox="1"/>
            <p:nvPr/>
          </p:nvSpPr>
          <p:spPr>
            <a:xfrm>
              <a:off x="0" y="-57150"/>
              <a:ext cx="1372759" cy="2973238"/>
            </a:xfrm>
            <a:prstGeom prst="rect">
              <a:avLst/>
            </a:prstGeom>
          </p:spPr>
          <p:txBody>
            <a:bodyPr lIns="50800" tIns="50800" rIns="50800" bIns="50800" rtlCol="0" anchor="ctr"/>
            <a:lstStyle/>
            <a:p>
              <a:pPr algn="ctr">
                <a:lnSpc>
                  <a:spcPts val="3639"/>
                </a:lnSpc>
              </a:pPr>
              <a:endParaRPr dirty="0"/>
            </a:p>
          </p:txBody>
        </p:sp>
      </p:grpSp>
      <p:sp>
        <p:nvSpPr>
          <p:cNvPr id="5" name="Freeform 5"/>
          <p:cNvSpPr/>
          <p:nvPr/>
        </p:nvSpPr>
        <p:spPr>
          <a:xfrm rot="-10269688">
            <a:off x="5419533" y="8090484"/>
            <a:ext cx="12760102" cy="5407093"/>
          </a:xfrm>
          <a:custGeom>
            <a:avLst/>
            <a:gdLst/>
            <a:ahLst/>
            <a:cxnLst/>
            <a:rect l="l" t="t" r="r" b="b"/>
            <a:pathLst>
              <a:path w="12760102" h="5407093">
                <a:moveTo>
                  <a:pt x="0" y="0"/>
                </a:moveTo>
                <a:lnTo>
                  <a:pt x="12760102" y="0"/>
                </a:lnTo>
                <a:lnTo>
                  <a:pt x="12760102" y="5407093"/>
                </a:lnTo>
                <a:lnTo>
                  <a:pt x="0" y="5407093"/>
                </a:lnTo>
                <a:lnTo>
                  <a:pt x="0" y="0"/>
                </a:lnTo>
                <a:close/>
              </a:path>
            </a:pathLst>
          </a:custGeom>
          <a:blipFill>
            <a:blip r:embed="rId3"/>
            <a:stretch>
              <a:fillRect/>
            </a:stretch>
          </a:blipFill>
        </p:spPr>
      </p:sp>
      <p:sp>
        <p:nvSpPr>
          <p:cNvPr id="6" name="TextBox 6"/>
          <p:cNvSpPr txBox="1"/>
          <p:nvPr/>
        </p:nvSpPr>
        <p:spPr>
          <a:xfrm rot="-5400000">
            <a:off x="-1903971" y="3205181"/>
            <a:ext cx="9719132" cy="3876639"/>
          </a:xfrm>
          <a:prstGeom prst="rect">
            <a:avLst/>
          </a:prstGeom>
        </p:spPr>
        <p:txBody>
          <a:bodyPr lIns="0" tIns="0" rIns="0" bIns="0" rtlCol="0" anchor="t">
            <a:spAutoFit/>
          </a:bodyPr>
          <a:lstStyle/>
          <a:p>
            <a:pPr algn="l">
              <a:lnSpc>
                <a:spcPts val="10028"/>
              </a:lnSpc>
            </a:pPr>
            <a:r>
              <a:rPr lang="en-US" sz="10339" b="1" dirty="0">
                <a:solidFill>
                  <a:srgbClr val="F2F7FA"/>
                </a:solidFill>
                <a:latin typeface="Telegraf Bold"/>
                <a:ea typeface="Telegraf Bold"/>
                <a:cs typeface="Telegraf Bold"/>
                <a:sym typeface="Telegraf Bold"/>
              </a:rPr>
              <a:t>Families, Carers and Local Services</a:t>
            </a:r>
          </a:p>
        </p:txBody>
      </p:sp>
      <p:sp>
        <p:nvSpPr>
          <p:cNvPr id="7" name="Freeform 7"/>
          <p:cNvSpPr/>
          <p:nvPr/>
        </p:nvSpPr>
        <p:spPr>
          <a:xfrm rot="4362236">
            <a:off x="13402987" y="-1553664"/>
            <a:ext cx="7735476" cy="4631616"/>
          </a:xfrm>
          <a:custGeom>
            <a:avLst/>
            <a:gdLst/>
            <a:ahLst/>
            <a:cxnLst/>
            <a:rect l="l" t="t" r="r" b="b"/>
            <a:pathLst>
              <a:path w="7735476" h="4631616">
                <a:moveTo>
                  <a:pt x="0" y="0"/>
                </a:moveTo>
                <a:lnTo>
                  <a:pt x="7735476" y="0"/>
                </a:lnTo>
                <a:lnTo>
                  <a:pt x="7735476" y="4631616"/>
                </a:lnTo>
                <a:lnTo>
                  <a:pt x="0" y="4631616"/>
                </a:lnTo>
                <a:lnTo>
                  <a:pt x="0" y="0"/>
                </a:lnTo>
                <a:close/>
              </a:path>
            </a:pathLst>
          </a:custGeom>
          <a:blipFill>
            <a:blip r:embed="rId4"/>
            <a:stretch>
              <a:fillRect/>
            </a:stretch>
          </a:blipFill>
        </p:spPr>
      </p:sp>
      <p:sp>
        <p:nvSpPr>
          <p:cNvPr id="15" name="TextBox 15"/>
          <p:cNvSpPr txBox="1"/>
          <p:nvPr/>
        </p:nvSpPr>
        <p:spPr>
          <a:xfrm>
            <a:off x="5925275" y="2410814"/>
            <a:ext cx="8403819" cy="709681"/>
          </a:xfrm>
          <a:prstGeom prst="rect">
            <a:avLst/>
          </a:prstGeom>
        </p:spPr>
        <p:txBody>
          <a:bodyPr lIns="0" tIns="0" rIns="0" bIns="0" rtlCol="0" anchor="t">
            <a:spAutoFit/>
          </a:bodyPr>
          <a:lstStyle/>
          <a:p>
            <a:pPr algn="l">
              <a:lnSpc>
                <a:spcPts val="5880"/>
              </a:lnSpc>
              <a:spcBef>
                <a:spcPct val="0"/>
              </a:spcBef>
            </a:pPr>
            <a:r>
              <a:rPr lang="en-US" sz="4200" spc="100" dirty="0">
                <a:solidFill>
                  <a:srgbClr val="343434"/>
                </a:solidFill>
                <a:latin typeface="Telegraf"/>
                <a:ea typeface="Telegraf"/>
                <a:cs typeface="Telegraf"/>
                <a:sym typeface="Telegraf"/>
              </a:rPr>
              <a:t>Communities</a:t>
            </a:r>
          </a:p>
        </p:txBody>
      </p:sp>
      <p:grpSp>
        <p:nvGrpSpPr>
          <p:cNvPr id="16" name="Group 16"/>
          <p:cNvGrpSpPr/>
          <p:nvPr/>
        </p:nvGrpSpPr>
        <p:grpSpPr>
          <a:xfrm>
            <a:off x="6922213" y="3990059"/>
            <a:ext cx="333375" cy="333375"/>
            <a:chOff x="0" y="0"/>
            <a:chExt cx="87802" cy="87802"/>
          </a:xfrm>
        </p:grpSpPr>
        <p:sp>
          <p:nvSpPr>
            <p:cNvPr id="17" name="Freeform 17"/>
            <p:cNvSpPr/>
            <p:nvPr/>
          </p:nvSpPr>
          <p:spPr>
            <a:xfrm>
              <a:off x="0" y="0"/>
              <a:ext cx="87802" cy="87802"/>
            </a:xfrm>
            <a:custGeom>
              <a:avLst/>
              <a:gdLst/>
              <a:ahLst/>
              <a:cxnLst/>
              <a:rect l="l" t="t" r="r" b="b"/>
              <a:pathLst>
                <a:path w="87802" h="87802">
                  <a:moveTo>
                    <a:pt x="0" y="0"/>
                  </a:moveTo>
                  <a:lnTo>
                    <a:pt x="87802" y="0"/>
                  </a:lnTo>
                  <a:lnTo>
                    <a:pt x="87802" y="87802"/>
                  </a:lnTo>
                  <a:lnTo>
                    <a:pt x="0" y="87802"/>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18" name="TextBox 18"/>
            <p:cNvSpPr txBox="1"/>
            <p:nvPr/>
          </p:nvSpPr>
          <p:spPr>
            <a:xfrm>
              <a:off x="0" y="-57150"/>
              <a:ext cx="87802" cy="144952"/>
            </a:xfrm>
            <a:prstGeom prst="rect">
              <a:avLst/>
            </a:prstGeom>
          </p:spPr>
          <p:txBody>
            <a:bodyPr lIns="50800" tIns="50800" rIns="50800" bIns="50800" rtlCol="0" anchor="ctr"/>
            <a:lstStyle/>
            <a:p>
              <a:pPr algn="ctr">
                <a:lnSpc>
                  <a:spcPts val="3639"/>
                </a:lnSpc>
              </a:pPr>
              <a:endParaRPr dirty="0"/>
            </a:p>
          </p:txBody>
        </p:sp>
      </p:grpSp>
      <p:grpSp>
        <p:nvGrpSpPr>
          <p:cNvPr id="19" name="Group 19"/>
          <p:cNvGrpSpPr/>
          <p:nvPr/>
        </p:nvGrpSpPr>
        <p:grpSpPr>
          <a:xfrm>
            <a:off x="6922213" y="6463875"/>
            <a:ext cx="333375" cy="333375"/>
            <a:chOff x="0" y="0"/>
            <a:chExt cx="87802" cy="87802"/>
          </a:xfrm>
        </p:grpSpPr>
        <p:sp>
          <p:nvSpPr>
            <p:cNvPr id="20" name="Freeform 20"/>
            <p:cNvSpPr/>
            <p:nvPr/>
          </p:nvSpPr>
          <p:spPr>
            <a:xfrm>
              <a:off x="0" y="0"/>
              <a:ext cx="87802" cy="87802"/>
            </a:xfrm>
            <a:custGeom>
              <a:avLst/>
              <a:gdLst/>
              <a:ahLst/>
              <a:cxnLst/>
              <a:rect l="l" t="t" r="r" b="b"/>
              <a:pathLst>
                <a:path w="87802" h="87802">
                  <a:moveTo>
                    <a:pt x="0" y="0"/>
                  </a:moveTo>
                  <a:lnTo>
                    <a:pt x="87802" y="0"/>
                  </a:lnTo>
                  <a:lnTo>
                    <a:pt x="87802" y="87802"/>
                  </a:lnTo>
                  <a:lnTo>
                    <a:pt x="0" y="87802"/>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21" name="TextBox 21"/>
            <p:cNvSpPr txBox="1"/>
            <p:nvPr/>
          </p:nvSpPr>
          <p:spPr>
            <a:xfrm>
              <a:off x="0" y="-57150"/>
              <a:ext cx="87802" cy="144952"/>
            </a:xfrm>
            <a:prstGeom prst="rect">
              <a:avLst/>
            </a:prstGeom>
          </p:spPr>
          <p:txBody>
            <a:bodyPr lIns="50800" tIns="50800" rIns="50800" bIns="50800" rtlCol="0" anchor="ctr"/>
            <a:lstStyle/>
            <a:p>
              <a:pPr algn="ctr">
                <a:lnSpc>
                  <a:spcPts val="3639"/>
                </a:lnSpc>
              </a:pPr>
              <a:endParaRPr dirty="0"/>
            </a:p>
          </p:txBody>
        </p:sp>
      </p:grpSp>
      <p:grpSp>
        <p:nvGrpSpPr>
          <p:cNvPr id="22" name="Group 22"/>
          <p:cNvGrpSpPr/>
          <p:nvPr/>
        </p:nvGrpSpPr>
        <p:grpSpPr>
          <a:xfrm>
            <a:off x="12270161" y="3990059"/>
            <a:ext cx="333375" cy="333375"/>
            <a:chOff x="0" y="0"/>
            <a:chExt cx="87802" cy="87802"/>
          </a:xfrm>
        </p:grpSpPr>
        <p:sp>
          <p:nvSpPr>
            <p:cNvPr id="23" name="Freeform 23"/>
            <p:cNvSpPr/>
            <p:nvPr/>
          </p:nvSpPr>
          <p:spPr>
            <a:xfrm>
              <a:off x="0" y="0"/>
              <a:ext cx="87802" cy="87802"/>
            </a:xfrm>
            <a:custGeom>
              <a:avLst/>
              <a:gdLst/>
              <a:ahLst/>
              <a:cxnLst/>
              <a:rect l="l" t="t" r="r" b="b"/>
              <a:pathLst>
                <a:path w="87802" h="87802">
                  <a:moveTo>
                    <a:pt x="0" y="0"/>
                  </a:moveTo>
                  <a:lnTo>
                    <a:pt x="87802" y="0"/>
                  </a:lnTo>
                  <a:lnTo>
                    <a:pt x="87802" y="87802"/>
                  </a:lnTo>
                  <a:lnTo>
                    <a:pt x="0" y="87802"/>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24" name="TextBox 24"/>
            <p:cNvSpPr txBox="1"/>
            <p:nvPr/>
          </p:nvSpPr>
          <p:spPr>
            <a:xfrm>
              <a:off x="0" y="-57150"/>
              <a:ext cx="87802" cy="144952"/>
            </a:xfrm>
            <a:prstGeom prst="rect">
              <a:avLst/>
            </a:prstGeom>
          </p:spPr>
          <p:txBody>
            <a:bodyPr lIns="50800" tIns="50800" rIns="50800" bIns="50800" rtlCol="0" anchor="ctr"/>
            <a:lstStyle/>
            <a:p>
              <a:pPr algn="ctr">
                <a:lnSpc>
                  <a:spcPts val="3639"/>
                </a:lnSpc>
              </a:pPr>
              <a:endParaRPr dirty="0"/>
            </a:p>
          </p:txBody>
        </p:sp>
      </p:grpSp>
      <p:grpSp>
        <p:nvGrpSpPr>
          <p:cNvPr id="25" name="Group 25"/>
          <p:cNvGrpSpPr/>
          <p:nvPr/>
        </p:nvGrpSpPr>
        <p:grpSpPr>
          <a:xfrm>
            <a:off x="12270161" y="6463875"/>
            <a:ext cx="333375" cy="333375"/>
            <a:chOff x="0" y="0"/>
            <a:chExt cx="87802" cy="87802"/>
          </a:xfrm>
        </p:grpSpPr>
        <p:sp>
          <p:nvSpPr>
            <p:cNvPr id="26" name="Freeform 26"/>
            <p:cNvSpPr/>
            <p:nvPr/>
          </p:nvSpPr>
          <p:spPr>
            <a:xfrm>
              <a:off x="0" y="0"/>
              <a:ext cx="87802" cy="87802"/>
            </a:xfrm>
            <a:custGeom>
              <a:avLst/>
              <a:gdLst/>
              <a:ahLst/>
              <a:cxnLst/>
              <a:rect l="l" t="t" r="r" b="b"/>
              <a:pathLst>
                <a:path w="87802" h="87802">
                  <a:moveTo>
                    <a:pt x="0" y="0"/>
                  </a:moveTo>
                  <a:lnTo>
                    <a:pt x="87802" y="0"/>
                  </a:lnTo>
                  <a:lnTo>
                    <a:pt x="87802" y="87802"/>
                  </a:lnTo>
                  <a:lnTo>
                    <a:pt x="0" y="87802"/>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27" name="TextBox 27"/>
            <p:cNvSpPr txBox="1"/>
            <p:nvPr/>
          </p:nvSpPr>
          <p:spPr>
            <a:xfrm>
              <a:off x="0" y="-57150"/>
              <a:ext cx="87802" cy="144952"/>
            </a:xfrm>
            <a:prstGeom prst="rect">
              <a:avLst/>
            </a:prstGeom>
          </p:spPr>
          <p:txBody>
            <a:bodyPr lIns="50800" tIns="50800" rIns="50800" bIns="50800" rtlCol="0" anchor="ctr"/>
            <a:lstStyle/>
            <a:p>
              <a:pPr algn="ctr">
                <a:lnSpc>
                  <a:spcPts val="3639"/>
                </a:lnSpc>
              </a:pPr>
              <a:endParaRPr dirty="0"/>
            </a:p>
          </p:txBody>
        </p:sp>
      </p:grpSp>
      <p:sp>
        <p:nvSpPr>
          <p:cNvPr id="28" name="TextBox 28"/>
          <p:cNvSpPr txBox="1"/>
          <p:nvPr/>
        </p:nvSpPr>
        <p:spPr>
          <a:xfrm>
            <a:off x="7463071" y="4009109"/>
            <a:ext cx="3003456" cy="302455"/>
          </a:xfrm>
          <a:prstGeom prst="rect">
            <a:avLst/>
          </a:prstGeom>
        </p:spPr>
        <p:txBody>
          <a:bodyPr lIns="0" tIns="0" rIns="0" bIns="0" rtlCol="0" anchor="t">
            <a:spAutoFit/>
          </a:bodyPr>
          <a:lstStyle/>
          <a:p>
            <a:pPr algn="l">
              <a:lnSpc>
                <a:spcPts val="2328"/>
              </a:lnSpc>
            </a:pPr>
            <a:r>
              <a:rPr lang="en-US" sz="2400" b="1" dirty="0">
                <a:solidFill>
                  <a:srgbClr val="343434"/>
                </a:solidFill>
                <a:latin typeface="Telegraf Bold"/>
                <a:ea typeface="Telegraf Bold"/>
                <a:cs typeface="Telegraf Bold"/>
                <a:sym typeface="Telegraf Bold"/>
              </a:rPr>
              <a:t>Benefits</a:t>
            </a:r>
          </a:p>
        </p:txBody>
      </p:sp>
      <p:sp>
        <p:nvSpPr>
          <p:cNvPr id="29" name="TextBox 29"/>
          <p:cNvSpPr txBox="1"/>
          <p:nvPr/>
        </p:nvSpPr>
        <p:spPr>
          <a:xfrm>
            <a:off x="7463071" y="6482925"/>
            <a:ext cx="3003456" cy="597408"/>
          </a:xfrm>
          <a:prstGeom prst="rect">
            <a:avLst/>
          </a:prstGeom>
        </p:spPr>
        <p:txBody>
          <a:bodyPr lIns="0" tIns="0" rIns="0" bIns="0" rtlCol="0" anchor="t">
            <a:spAutoFit/>
          </a:bodyPr>
          <a:lstStyle/>
          <a:p>
            <a:pPr algn="l">
              <a:lnSpc>
                <a:spcPts val="2328"/>
              </a:lnSpc>
            </a:pPr>
            <a:r>
              <a:rPr lang="en-US" sz="2400" b="1" dirty="0">
                <a:solidFill>
                  <a:srgbClr val="343434"/>
                </a:solidFill>
                <a:latin typeface="Telegraf Bold"/>
                <a:ea typeface="Telegraf Bold"/>
                <a:cs typeface="Telegraf Bold"/>
                <a:sym typeface="Telegraf Bold"/>
              </a:rPr>
              <a:t>Societal Cost perspectives</a:t>
            </a:r>
          </a:p>
        </p:txBody>
      </p:sp>
      <p:sp>
        <p:nvSpPr>
          <p:cNvPr id="30" name="TextBox 30"/>
          <p:cNvSpPr txBox="1"/>
          <p:nvPr/>
        </p:nvSpPr>
        <p:spPr>
          <a:xfrm>
            <a:off x="12811020" y="3848100"/>
            <a:ext cx="3003456" cy="597408"/>
          </a:xfrm>
          <a:prstGeom prst="rect">
            <a:avLst/>
          </a:prstGeom>
        </p:spPr>
        <p:txBody>
          <a:bodyPr lIns="0" tIns="0" rIns="0" bIns="0" rtlCol="0" anchor="t">
            <a:spAutoFit/>
          </a:bodyPr>
          <a:lstStyle/>
          <a:p>
            <a:pPr algn="l">
              <a:lnSpc>
                <a:spcPts val="2328"/>
              </a:lnSpc>
            </a:pPr>
            <a:r>
              <a:rPr lang="en-US" sz="2400" b="1" dirty="0">
                <a:solidFill>
                  <a:srgbClr val="343434"/>
                </a:solidFill>
                <a:latin typeface="Telegraf Bold"/>
                <a:ea typeface="Telegraf Bold"/>
                <a:cs typeface="Telegraf Bold"/>
                <a:sym typeface="Telegraf Bold"/>
              </a:rPr>
              <a:t>Responsibilities Shifted</a:t>
            </a:r>
          </a:p>
        </p:txBody>
      </p:sp>
      <p:sp>
        <p:nvSpPr>
          <p:cNvPr id="31" name="TextBox 31"/>
          <p:cNvSpPr txBox="1"/>
          <p:nvPr/>
        </p:nvSpPr>
        <p:spPr>
          <a:xfrm>
            <a:off x="12811020" y="6482925"/>
            <a:ext cx="3003456" cy="302455"/>
          </a:xfrm>
          <a:prstGeom prst="rect">
            <a:avLst/>
          </a:prstGeom>
        </p:spPr>
        <p:txBody>
          <a:bodyPr lIns="0" tIns="0" rIns="0" bIns="0" rtlCol="0" anchor="t">
            <a:spAutoFit/>
          </a:bodyPr>
          <a:lstStyle/>
          <a:p>
            <a:pPr algn="l">
              <a:lnSpc>
                <a:spcPts val="2328"/>
              </a:lnSpc>
            </a:pPr>
            <a:r>
              <a:rPr lang="en-US" sz="2400" b="1" dirty="0">
                <a:solidFill>
                  <a:srgbClr val="343434"/>
                </a:solidFill>
                <a:latin typeface="Telegraf Bold"/>
                <a:ea typeface="Telegraf Bold"/>
                <a:cs typeface="Telegraf Bold"/>
                <a:sym typeface="Telegraf Bold"/>
              </a:rPr>
              <a:t>Geography matters</a:t>
            </a:r>
          </a:p>
        </p:txBody>
      </p:sp>
      <p:sp>
        <p:nvSpPr>
          <p:cNvPr id="32" name="TextBox 32"/>
          <p:cNvSpPr txBox="1"/>
          <p:nvPr/>
        </p:nvSpPr>
        <p:spPr>
          <a:xfrm>
            <a:off x="6922213" y="4456255"/>
            <a:ext cx="4004437" cy="1519519"/>
          </a:xfrm>
          <a:prstGeom prst="rect">
            <a:avLst/>
          </a:prstGeom>
        </p:spPr>
        <p:txBody>
          <a:bodyPr lIns="0" tIns="0" rIns="0" bIns="0" rtlCol="0" anchor="t">
            <a:spAutoFit/>
          </a:bodyPr>
          <a:lstStyle/>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Patients remain at home and may retain greater independence</a:t>
            </a:r>
            <a:endParaRPr lang="en-US" dirty="0"/>
          </a:p>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Families can be closer to their loved ones during care (McGowan et al., 2024)</a:t>
            </a:r>
            <a:endParaRPr lang="en-US" dirty="0"/>
          </a:p>
          <a:p>
            <a:pPr algn="just">
              <a:lnSpc>
                <a:spcPts val="2380"/>
              </a:lnSpc>
              <a:spcBef>
                <a:spcPct val="0"/>
              </a:spcBef>
            </a:pPr>
            <a:endParaRPr lang="en-US" sz="1700" dirty="0">
              <a:solidFill>
                <a:srgbClr val="343434"/>
              </a:solidFill>
              <a:latin typeface="Telegraf"/>
              <a:ea typeface="Telegraf"/>
              <a:cs typeface="Telegraf"/>
              <a:sym typeface="Telegraf"/>
            </a:endParaRPr>
          </a:p>
        </p:txBody>
      </p:sp>
      <p:sp>
        <p:nvSpPr>
          <p:cNvPr id="33" name="TextBox 33"/>
          <p:cNvSpPr txBox="1"/>
          <p:nvPr/>
        </p:nvSpPr>
        <p:spPr>
          <a:xfrm>
            <a:off x="6922213" y="7150159"/>
            <a:ext cx="4004437" cy="2135072"/>
          </a:xfrm>
          <a:prstGeom prst="rect">
            <a:avLst/>
          </a:prstGeom>
        </p:spPr>
        <p:txBody>
          <a:bodyPr lIns="0" tIns="0" rIns="0" bIns="0" rtlCol="0" anchor="t">
            <a:spAutoFit/>
          </a:bodyPr>
          <a:lstStyle/>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The estimated £10.4m net benefit is calculated from a health-system perspective. It should not be interpreted as total societal savings, as costs may transfer to households and communities.</a:t>
            </a:r>
            <a:endParaRPr lang="en-US" dirty="0"/>
          </a:p>
          <a:p>
            <a:pPr algn="just">
              <a:lnSpc>
                <a:spcPts val="2380"/>
              </a:lnSpc>
              <a:spcBef>
                <a:spcPct val="0"/>
              </a:spcBef>
            </a:pPr>
            <a:endParaRPr lang="en-US" sz="1700" dirty="0">
              <a:solidFill>
                <a:srgbClr val="343434"/>
              </a:solidFill>
              <a:latin typeface="Telegraf"/>
              <a:ea typeface="Telegraf"/>
              <a:cs typeface="Telegraf"/>
              <a:sym typeface="Telegraf"/>
            </a:endParaRPr>
          </a:p>
        </p:txBody>
      </p:sp>
      <p:sp>
        <p:nvSpPr>
          <p:cNvPr id="34" name="TextBox 34"/>
          <p:cNvSpPr txBox="1"/>
          <p:nvPr/>
        </p:nvSpPr>
        <p:spPr>
          <a:xfrm>
            <a:off x="12270161" y="4456255"/>
            <a:ext cx="4004437" cy="1519519"/>
          </a:xfrm>
          <a:prstGeom prst="rect">
            <a:avLst/>
          </a:prstGeom>
        </p:spPr>
        <p:txBody>
          <a:bodyPr lIns="0" tIns="0" rIns="0" bIns="0" rtlCol="0" anchor="t">
            <a:spAutoFit/>
          </a:bodyPr>
          <a:lstStyle/>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Carers can experience additional supervision and practical tasks</a:t>
            </a:r>
            <a:endParaRPr lang="en-US" dirty="0"/>
          </a:p>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Evidence about carer experience and costs remains limited</a:t>
            </a:r>
            <a:endParaRPr lang="en-US" dirty="0"/>
          </a:p>
          <a:p>
            <a:pPr algn="just">
              <a:lnSpc>
                <a:spcPts val="2380"/>
              </a:lnSpc>
              <a:spcBef>
                <a:spcPct val="0"/>
              </a:spcBef>
            </a:pPr>
            <a:endParaRPr lang="en-US" sz="1700" dirty="0">
              <a:solidFill>
                <a:srgbClr val="343434"/>
              </a:solidFill>
              <a:latin typeface="Telegraf"/>
              <a:ea typeface="Telegraf"/>
              <a:cs typeface="Telegraf"/>
              <a:sym typeface="Telegraf"/>
            </a:endParaRPr>
          </a:p>
        </p:txBody>
      </p:sp>
      <p:sp>
        <p:nvSpPr>
          <p:cNvPr id="35" name="TextBox 35"/>
          <p:cNvSpPr txBox="1"/>
          <p:nvPr/>
        </p:nvSpPr>
        <p:spPr>
          <a:xfrm>
            <a:off x="12270161" y="6930071"/>
            <a:ext cx="4004437" cy="1827295"/>
          </a:xfrm>
          <a:prstGeom prst="rect">
            <a:avLst/>
          </a:prstGeom>
        </p:spPr>
        <p:txBody>
          <a:bodyPr lIns="0" tIns="0" rIns="0" bIns="0" rtlCol="0" anchor="t">
            <a:spAutoFit/>
          </a:bodyPr>
          <a:lstStyle/>
          <a:p>
            <a:pPr algn="just">
              <a:lnSpc>
                <a:spcPts val="2380"/>
              </a:lnSpc>
              <a:spcBef>
                <a:spcPct val="0"/>
              </a:spcBef>
            </a:pPr>
            <a:r>
              <a:rPr lang="en-US" dirty="0">
                <a:solidFill>
                  <a:srgbClr val="4A6274"/>
                </a:solidFill>
                <a:latin typeface="IBM Plex Sans" pitchFamily="34" charset="0"/>
                <a:ea typeface="IBM Plex Sans" pitchFamily="34" charset="-122"/>
                <a:cs typeface="IBM Plex Sans" pitchFamily="34" charset="-120"/>
              </a:rPr>
              <a:t>Rural or large areas may find centralised models difficult to operate. Community and primary-care services may already have limited capacity.</a:t>
            </a:r>
            <a:endParaRPr lang="en-US" dirty="0"/>
          </a:p>
          <a:p>
            <a:pPr algn="just">
              <a:lnSpc>
                <a:spcPts val="2380"/>
              </a:lnSpc>
              <a:spcBef>
                <a:spcPct val="0"/>
              </a:spcBef>
            </a:pPr>
            <a:endParaRPr lang="en-US" sz="1700" dirty="0">
              <a:solidFill>
                <a:srgbClr val="343434"/>
              </a:solidFill>
              <a:latin typeface="Telegraf"/>
              <a:ea typeface="Telegraf"/>
              <a:cs typeface="Telegraf"/>
              <a:sym typeface="Telegraf"/>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2" name="Freeform 2"/>
          <p:cNvSpPr/>
          <p:nvPr/>
        </p:nvSpPr>
        <p:spPr>
          <a:xfrm rot="-1058567" flipH="1">
            <a:off x="10899557" y="-2048730"/>
            <a:ext cx="10441422" cy="4424552"/>
          </a:xfrm>
          <a:custGeom>
            <a:avLst/>
            <a:gdLst/>
            <a:ahLst/>
            <a:cxnLst/>
            <a:rect l="l" t="t" r="r" b="b"/>
            <a:pathLst>
              <a:path w="10441422" h="4424552">
                <a:moveTo>
                  <a:pt x="10441422" y="0"/>
                </a:moveTo>
                <a:lnTo>
                  <a:pt x="0" y="0"/>
                </a:lnTo>
                <a:lnTo>
                  <a:pt x="0" y="4424552"/>
                </a:lnTo>
                <a:lnTo>
                  <a:pt x="10441422" y="4424552"/>
                </a:lnTo>
                <a:lnTo>
                  <a:pt x="10441422" y="0"/>
                </a:lnTo>
                <a:close/>
              </a:path>
            </a:pathLst>
          </a:custGeom>
          <a:blipFill>
            <a:blip r:embed="rId3"/>
            <a:stretch>
              <a:fillRect/>
            </a:stretch>
          </a:blipFill>
        </p:spPr>
      </p:sp>
      <p:sp>
        <p:nvSpPr>
          <p:cNvPr id="3" name="Freeform 3"/>
          <p:cNvSpPr/>
          <p:nvPr/>
        </p:nvSpPr>
        <p:spPr>
          <a:xfrm rot="9125778">
            <a:off x="9642048" y="7442125"/>
            <a:ext cx="7735476" cy="4631616"/>
          </a:xfrm>
          <a:custGeom>
            <a:avLst/>
            <a:gdLst/>
            <a:ahLst/>
            <a:cxnLst/>
            <a:rect l="l" t="t" r="r" b="b"/>
            <a:pathLst>
              <a:path w="7735476" h="4631616">
                <a:moveTo>
                  <a:pt x="0" y="0"/>
                </a:moveTo>
                <a:lnTo>
                  <a:pt x="7735476" y="0"/>
                </a:lnTo>
                <a:lnTo>
                  <a:pt x="7735476" y="4631616"/>
                </a:lnTo>
                <a:lnTo>
                  <a:pt x="0" y="4631616"/>
                </a:lnTo>
                <a:lnTo>
                  <a:pt x="0" y="0"/>
                </a:lnTo>
                <a:close/>
              </a:path>
            </a:pathLst>
          </a:custGeom>
          <a:blipFill>
            <a:blip r:embed="rId4"/>
            <a:stretch>
              <a:fillRect/>
            </a:stretch>
          </a:blipFill>
        </p:spPr>
      </p:sp>
      <p:grpSp>
        <p:nvGrpSpPr>
          <p:cNvPr id="4" name="Group 4"/>
          <p:cNvGrpSpPr/>
          <p:nvPr/>
        </p:nvGrpSpPr>
        <p:grpSpPr>
          <a:xfrm>
            <a:off x="-8021" y="-22057"/>
            <a:ext cx="8255983" cy="2972738"/>
            <a:chOff x="0" y="0"/>
            <a:chExt cx="2238793" cy="1471568"/>
          </a:xfrm>
        </p:grpSpPr>
        <p:sp>
          <p:nvSpPr>
            <p:cNvPr id="5" name="Freeform 5"/>
            <p:cNvSpPr/>
            <p:nvPr/>
          </p:nvSpPr>
          <p:spPr>
            <a:xfrm>
              <a:off x="0" y="0"/>
              <a:ext cx="2238793" cy="1471568"/>
            </a:xfrm>
            <a:custGeom>
              <a:avLst/>
              <a:gdLst/>
              <a:ahLst/>
              <a:cxnLst/>
              <a:rect l="l" t="t" r="r" b="b"/>
              <a:pathLst>
                <a:path w="2238793" h="1471568">
                  <a:moveTo>
                    <a:pt x="0" y="0"/>
                  </a:moveTo>
                  <a:lnTo>
                    <a:pt x="2238793" y="0"/>
                  </a:lnTo>
                  <a:lnTo>
                    <a:pt x="2238793" y="1471568"/>
                  </a:lnTo>
                  <a:lnTo>
                    <a:pt x="0" y="1471568"/>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6" name="TextBox 6"/>
            <p:cNvSpPr txBox="1"/>
            <p:nvPr/>
          </p:nvSpPr>
          <p:spPr>
            <a:xfrm>
              <a:off x="0" y="-57150"/>
              <a:ext cx="2238793" cy="1528718"/>
            </a:xfrm>
            <a:prstGeom prst="rect">
              <a:avLst/>
            </a:prstGeom>
          </p:spPr>
          <p:txBody>
            <a:bodyPr lIns="50800" tIns="50800" rIns="50800" bIns="50800" rtlCol="0" anchor="ctr"/>
            <a:lstStyle/>
            <a:p>
              <a:pPr algn="ctr">
                <a:lnSpc>
                  <a:spcPts val="3639"/>
                </a:lnSpc>
              </a:pPr>
              <a:endParaRPr dirty="0"/>
            </a:p>
          </p:txBody>
        </p:sp>
      </p:grpSp>
      <p:sp>
        <p:nvSpPr>
          <p:cNvPr id="8" name="TextBox 8"/>
          <p:cNvSpPr txBox="1"/>
          <p:nvPr/>
        </p:nvSpPr>
        <p:spPr>
          <a:xfrm>
            <a:off x="735936" y="592278"/>
            <a:ext cx="8255983" cy="2358403"/>
          </a:xfrm>
          <a:prstGeom prst="rect">
            <a:avLst/>
          </a:prstGeom>
        </p:spPr>
        <p:txBody>
          <a:bodyPr wrap="square" lIns="0" tIns="0" rIns="0" bIns="0" rtlCol="0" anchor="t">
            <a:spAutoFit/>
          </a:bodyPr>
          <a:lstStyle/>
          <a:p>
            <a:pPr algn="l">
              <a:lnSpc>
                <a:spcPts val="9059"/>
              </a:lnSpc>
            </a:pPr>
            <a:r>
              <a:rPr lang="en-US" sz="9339" b="1" dirty="0">
                <a:solidFill>
                  <a:srgbClr val="343434"/>
                </a:solidFill>
                <a:latin typeface="Telegraf Bold"/>
                <a:ea typeface="Telegraf Bold"/>
                <a:cs typeface="Telegraf Bold"/>
                <a:sym typeface="Telegraf Bold"/>
              </a:rPr>
              <a:t>Key conclusion</a:t>
            </a:r>
          </a:p>
        </p:txBody>
      </p:sp>
      <p:sp>
        <p:nvSpPr>
          <p:cNvPr id="9" name="TextBox 9"/>
          <p:cNvSpPr txBox="1"/>
          <p:nvPr/>
        </p:nvSpPr>
        <p:spPr>
          <a:xfrm>
            <a:off x="436967" y="3385310"/>
            <a:ext cx="14752838" cy="2972737"/>
          </a:xfrm>
          <a:prstGeom prst="rect">
            <a:avLst/>
          </a:prstGeom>
        </p:spPr>
        <p:txBody>
          <a:bodyPr wrap="square" lIns="0" tIns="0" rIns="0" bIns="0" rtlCol="0" anchor="t">
            <a:spAutoFit/>
          </a:bodyPr>
          <a:lstStyle/>
          <a:p>
            <a:pPr>
              <a:lnSpc>
                <a:spcPts val="5880"/>
              </a:lnSpc>
              <a:spcBef>
                <a:spcPct val="0"/>
              </a:spcBef>
            </a:pPr>
            <a:r>
              <a:rPr lang="en-US" sz="4000" i="1" dirty="0">
                <a:latin typeface="Source Serif 4" pitchFamily="34" charset="0"/>
                <a:ea typeface="Source Serif 4" pitchFamily="34" charset="-122"/>
                <a:cs typeface="Source Serif 4" pitchFamily="34" charset="-120"/>
              </a:rPr>
              <a:t>"Virtual wards may be better understood as a workforce and service-integration reform delivered with digital support, rather than as a digital transformation in their own right."</a:t>
            </a:r>
            <a:endParaRPr lang="en-US" sz="4000" dirty="0"/>
          </a:p>
          <a:p>
            <a:pPr algn="l">
              <a:lnSpc>
                <a:spcPts val="5880"/>
              </a:lnSpc>
              <a:spcBef>
                <a:spcPct val="0"/>
              </a:spcBef>
            </a:pPr>
            <a:endParaRPr lang="en-US" sz="4000" spc="100" dirty="0">
              <a:latin typeface="Telegraf"/>
              <a:ea typeface="Telegraf"/>
              <a:cs typeface="Telegraf"/>
              <a:sym typeface="Telegraf"/>
            </a:endParaRPr>
          </a:p>
        </p:txBody>
      </p:sp>
      <p:pic>
        <p:nvPicPr>
          <p:cNvPr id="10" name="Image 0" descr="line">
            <a:extLst>
              <a:ext uri="{FF2B5EF4-FFF2-40B4-BE49-F238E27FC236}">
                <a16:creationId xmlns:a16="http://schemas.microsoft.com/office/drawing/2014/main" id="{2C4C0FB5-42CB-4EF0-BD6D-0DE7937F1847}"/>
              </a:ext>
            </a:extLst>
          </p:cNvPr>
          <p:cNvPicPr>
            <a:picLocks noChangeAspect="1"/>
          </p:cNvPicPr>
          <p:nvPr/>
        </p:nvPicPr>
        <p:blipFill>
          <a:blip r:embed="rId5"/>
          <a:srcRect l="-2083" r="-2083"/>
          <a:stretch/>
        </p:blipFill>
        <p:spPr>
          <a:xfrm>
            <a:off x="436967" y="5901244"/>
            <a:ext cx="3916371" cy="156655"/>
          </a:xfrm>
          <a:prstGeom prst="rect">
            <a:avLst/>
          </a:prstGeom>
        </p:spPr>
      </p:pic>
      <p:graphicFrame>
        <p:nvGraphicFramePr>
          <p:cNvPr id="7" name="Diagram 6">
            <a:extLst>
              <a:ext uri="{FF2B5EF4-FFF2-40B4-BE49-F238E27FC236}">
                <a16:creationId xmlns:a16="http://schemas.microsoft.com/office/drawing/2014/main" id="{33546890-E3E2-4AE5-BFD8-D1E7B30996F2}"/>
              </a:ext>
            </a:extLst>
          </p:cNvPr>
          <p:cNvGraphicFramePr/>
          <p:nvPr>
            <p:extLst>
              <p:ext uri="{D42A27DB-BD31-4B8C-83A1-F6EECF244321}">
                <p14:modId xmlns:p14="http://schemas.microsoft.com/office/powerpoint/2010/main" val="260107297"/>
              </p:ext>
            </p:extLst>
          </p:nvPr>
        </p:nvGraphicFramePr>
        <p:xfrm>
          <a:off x="436966" y="6792675"/>
          <a:ext cx="17165233" cy="257147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1" name="Freeform 2">
            <a:extLst>
              <a:ext uri="{FF2B5EF4-FFF2-40B4-BE49-F238E27FC236}">
                <a16:creationId xmlns:a16="http://schemas.microsoft.com/office/drawing/2014/main" id="{5E8F6107-238F-47D5-944C-27C391A7D840}"/>
              </a:ext>
            </a:extLst>
          </p:cNvPr>
          <p:cNvSpPr/>
          <p:nvPr/>
        </p:nvSpPr>
        <p:spPr>
          <a:xfrm rot="-1058567" flipH="1">
            <a:off x="11013857" y="-2048730"/>
            <a:ext cx="10441422" cy="4424552"/>
          </a:xfrm>
          <a:custGeom>
            <a:avLst/>
            <a:gdLst/>
            <a:ahLst/>
            <a:cxnLst/>
            <a:rect l="l" t="t" r="r" b="b"/>
            <a:pathLst>
              <a:path w="10441422" h="4424552">
                <a:moveTo>
                  <a:pt x="10441422" y="0"/>
                </a:moveTo>
                <a:lnTo>
                  <a:pt x="0" y="0"/>
                </a:lnTo>
                <a:lnTo>
                  <a:pt x="0" y="4424552"/>
                </a:lnTo>
                <a:lnTo>
                  <a:pt x="10441422" y="4424552"/>
                </a:lnTo>
                <a:lnTo>
                  <a:pt x="10441422" y="0"/>
                </a:lnTo>
                <a:close/>
              </a:path>
            </a:pathLst>
          </a:custGeom>
          <a:blipFill>
            <a:blip r:embed="rId3"/>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sp>
        <p:nvSpPr>
          <p:cNvPr id="5" name="Freeform 5"/>
          <p:cNvSpPr/>
          <p:nvPr/>
        </p:nvSpPr>
        <p:spPr>
          <a:xfrm rot="760705">
            <a:off x="1391261" y="-2968835"/>
            <a:ext cx="15441309" cy="6543255"/>
          </a:xfrm>
          <a:custGeom>
            <a:avLst/>
            <a:gdLst/>
            <a:ahLst/>
            <a:cxnLst/>
            <a:rect l="l" t="t" r="r" b="b"/>
            <a:pathLst>
              <a:path w="15441309" h="6543255">
                <a:moveTo>
                  <a:pt x="0" y="0"/>
                </a:moveTo>
                <a:lnTo>
                  <a:pt x="15441308" y="0"/>
                </a:lnTo>
                <a:lnTo>
                  <a:pt x="15441308" y="6543255"/>
                </a:lnTo>
                <a:lnTo>
                  <a:pt x="0" y="6543255"/>
                </a:lnTo>
                <a:lnTo>
                  <a:pt x="0" y="0"/>
                </a:lnTo>
                <a:close/>
              </a:path>
            </a:pathLst>
          </a:custGeom>
          <a:blipFill>
            <a:blip r:embed="rId2"/>
            <a:stretch>
              <a:fillRect/>
            </a:stretch>
          </a:blipFill>
        </p:spPr>
      </p:sp>
      <p:sp>
        <p:nvSpPr>
          <p:cNvPr id="6" name="TextBox 6"/>
          <p:cNvSpPr txBox="1"/>
          <p:nvPr/>
        </p:nvSpPr>
        <p:spPr>
          <a:xfrm>
            <a:off x="-914400" y="495300"/>
            <a:ext cx="9445915" cy="1191416"/>
          </a:xfrm>
          <a:prstGeom prst="rect">
            <a:avLst/>
          </a:prstGeom>
        </p:spPr>
        <p:txBody>
          <a:bodyPr lIns="0" tIns="0" rIns="0" bIns="0" rtlCol="0" anchor="t">
            <a:spAutoFit/>
          </a:bodyPr>
          <a:lstStyle/>
          <a:p>
            <a:pPr algn="ctr">
              <a:lnSpc>
                <a:spcPts val="9059"/>
              </a:lnSpc>
            </a:pPr>
            <a:r>
              <a:rPr lang="en-US" sz="9339" b="1" dirty="0">
                <a:solidFill>
                  <a:srgbClr val="343434"/>
                </a:solidFill>
                <a:latin typeface="Telegraf Bold"/>
                <a:ea typeface="Telegraf Bold"/>
                <a:cs typeface="Telegraf Bold"/>
                <a:sym typeface="Telegraf Bold"/>
              </a:rPr>
              <a:t>References</a:t>
            </a:r>
          </a:p>
        </p:txBody>
      </p:sp>
      <p:sp>
        <p:nvSpPr>
          <p:cNvPr id="8" name="Rectangle 7">
            <a:extLst>
              <a:ext uri="{FF2B5EF4-FFF2-40B4-BE49-F238E27FC236}">
                <a16:creationId xmlns:a16="http://schemas.microsoft.com/office/drawing/2014/main" id="{9A7751BE-BD29-4F38-89AD-E922901950D5}"/>
              </a:ext>
            </a:extLst>
          </p:cNvPr>
          <p:cNvSpPr/>
          <p:nvPr/>
        </p:nvSpPr>
        <p:spPr>
          <a:xfrm>
            <a:off x="97057" y="1686716"/>
            <a:ext cx="17297400" cy="9072484"/>
          </a:xfrm>
          <a:prstGeom prst="rect">
            <a:avLst/>
          </a:prstGeom>
        </p:spPr>
        <p:txBody>
          <a:bodyPr wrap="square">
            <a:spAutoFit/>
          </a:bodyPr>
          <a:lstStyle/>
          <a:p>
            <a:r>
              <a:rPr lang="en-IN" sz="2400" dirty="0"/>
              <a:t>Age UK (2025) </a:t>
            </a:r>
            <a:r>
              <a:rPr lang="en-IN" sz="2400" i="1" dirty="0"/>
              <a:t>Age UK warns 2.4 million digitally excluded older people are at risk of being left behind in an increasingly digital world</a:t>
            </a:r>
            <a:r>
              <a:rPr lang="en-IN" sz="2400" dirty="0"/>
              <a:t>. Available at: </a:t>
            </a:r>
            <a:r>
              <a:rPr lang="en-IN" sz="2400" u="sng" dirty="0">
                <a:hlinkClick r:id="rId3"/>
              </a:rPr>
              <a:t>https://www.ageuk.org.uk/latest-press/articles/age-uk-warns-22.4-million-digitally-excluded-older-people-are-at-risk-of-being-left-behind-in-an-increasingly-digital-world/</a:t>
            </a:r>
            <a:r>
              <a:rPr lang="en-IN" sz="2400" dirty="0"/>
              <a:t>   (Accessed: 17 September 2026).</a:t>
            </a:r>
          </a:p>
          <a:p>
            <a:r>
              <a:rPr lang="en-IN" sz="2400" dirty="0"/>
              <a:t>Chappell, P., Co, M., Hardie, T., Lloyd, T., </a:t>
            </a:r>
            <a:r>
              <a:rPr lang="en-IN" sz="2400" dirty="0" err="1"/>
              <a:t>Tallack</a:t>
            </a:r>
            <a:r>
              <a:rPr lang="en-IN" sz="2400" dirty="0"/>
              <a:t>, C., </a:t>
            </a:r>
            <a:r>
              <a:rPr lang="en-IN" sz="2400" dirty="0" err="1"/>
              <a:t>Gerhold</a:t>
            </a:r>
            <a:r>
              <a:rPr lang="en-IN" sz="2400" dirty="0"/>
              <a:t>, M. and </a:t>
            </a:r>
            <a:r>
              <a:rPr lang="en-IN" sz="2400" dirty="0" err="1"/>
              <a:t>Mayers</a:t>
            </a:r>
            <a:r>
              <a:rPr lang="en-IN" sz="2400" dirty="0"/>
              <a:t>, C. (2024) ‘What do virtual wards look like in England?' (Working Paper</a:t>
            </a:r>
            <a:r>
              <a:rPr lang="en-IN" sz="2400" i="1" dirty="0"/>
              <a:t>). The Health Foundation</a:t>
            </a:r>
            <a:r>
              <a:rPr lang="en-IN" sz="2400" dirty="0"/>
              <a:t>. Available at: </a:t>
            </a:r>
            <a:r>
              <a:rPr lang="en-IN" sz="2400" u="sng" dirty="0">
                <a:hlinkClick r:id="rId4"/>
              </a:rPr>
              <a:t>https://www.health.org.uk/reports-and-analysis/working-papers/what-do-virtual-wards-look-like-in-england</a:t>
            </a:r>
            <a:r>
              <a:rPr lang="en-GB" sz="2400" dirty="0"/>
              <a:t> </a:t>
            </a:r>
            <a:endParaRPr lang="en-IN" sz="2400" dirty="0"/>
          </a:p>
          <a:p>
            <a:r>
              <a:rPr lang="en-IN" sz="2400" dirty="0"/>
              <a:t>McGowan, L.J., Graham, F., </a:t>
            </a:r>
            <a:r>
              <a:rPr lang="en-IN" sz="2400" dirty="0" err="1"/>
              <a:t>Lecouturier</a:t>
            </a:r>
            <a:r>
              <a:rPr lang="en-IN" sz="2400" dirty="0"/>
              <a:t>, J., </a:t>
            </a:r>
            <a:r>
              <a:rPr lang="en-IN" sz="2400" dirty="0" err="1"/>
              <a:t>Goffe</a:t>
            </a:r>
            <a:r>
              <a:rPr lang="en-IN" sz="2400" dirty="0"/>
              <a:t>, L., Echevarria, C., Kelly, M.P. and </a:t>
            </a:r>
            <a:r>
              <a:rPr lang="en-IN" sz="2400" dirty="0" err="1"/>
              <a:t>Sniehotta</a:t>
            </a:r>
            <a:r>
              <a:rPr lang="en-IN" sz="2400" dirty="0"/>
              <a:t>, F.F. (2024) 'The views and experiences of integrated care system commissioners about the adoption and implementation of virtual wards in England: qualitative exploration study', </a:t>
            </a:r>
            <a:r>
              <a:rPr lang="en-IN" sz="2400" i="1" dirty="0"/>
              <a:t>Journal of Medical Internet Research</a:t>
            </a:r>
            <a:r>
              <a:rPr lang="en-IN" sz="2400" dirty="0"/>
              <a:t>, 26, e56494. Available at: </a:t>
            </a:r>
            <a:r>
              <a:rPr lang="en-IN" sz="2400" u="sng" dirty="0">
                <a:hlinkClick r:id="rId5"/>
              </a:rPr>
              <a:t>https://www.jmir.org/2024/1/e56494/</a:t>
            </a:r>
            <a:r>
              <a:rPr lang="en-GB" sz="2400" dirty="0"/>
              <a:t> </a:t>
            </a:r>
            <a:endParaRPr lang="en-IN" sz="2400" dirty="0"/>
          </a:p>
          <a:p>
            <a:r>
              <a:rPr lang="en-IN" sz="2400" dirty="0"/>
              <a:t>NHS England (2022) </a:t>
            </a:r>
            <a:r>
              <a:rPr lang="en-IN" sz="2400" i="1" dirty="0"/>
              <a:t>Supporting guidance: virtual ward including hospital at home</a:t>
            </a:r>
            <a:r>
              <a:rPr lang="en-IN" sz="2400" dirty="0"/>
              <a:t>. Available at: </a:t>
            </a:r>
            <a:r>
              <a:rPr lang="en-IN" sz="2400" u="sng" dirty="0">
                <a:hlinkClick r:id="rId6"/>
              </a:rPr>
              <a:t>https://www.england.nhs.uk/wp-content/uploads/2021/12/B1478-supporting-guidance-virtual-ward-including-hospital-at-home-march-2022-update.pdf</a:t>
            </a:r>
            <a:r>
              <a:rPr lang="en-IN" sz="2400" dirty="0"/>
              <a:t> (Accessed: 18 September 2026).</a:t>
            </a:r>
          </a:p>
          <a:p>
            <a:r>
              <a:rPr lang="en-IN" sz="2400" dirty="0"/>
              <a:t>NHS England (2023a) </a:t>
            </a:r>
            <a:r>
              <a:rPr lang="en-IN" sz="2400" i="1" dirty="0"/>
              <a:t>Virtual wards enabled by technology: Guidance on selecting and procuring a technology platform</a:t>
            </a:r>
            <a:r>
              <a:rPr lang="en-IN" sz="2400" dirty="0"/>
              <a:t>. Available at: </a:t>
            </a:r>
            <a:r>
              <a:rPr lang="en-IN" sz="2400" u="sng" dirty="0">
                <a:hlinkClick r:id="rId7"/>
              </a:rPr>
              <a:t>https://www.england.nhs.uk/long-read/virtual-wards-enabled-by-technology-guidance-on-selecting-and-procuring-a-technology-platform/</a:t>
            </a:r>
            <a:r>
              <a:rPr lang="en-IN" sz="2400" dirty="0"/>
              <a:t> (Accessed: 17 September 2026).</a:t>
            </a:r>
          </a:p>
          <a:p>
            <a:r>
              <a:rPr lang="en-IN" sz="2400" dirty="0"/>
              <a:t>NHS England (2023b) Guidance note: virtual ward care for people with heart failure. Available at: </a:t>
            </a:r>
            <a:r>
              <a:rPr lang="en-IN" sz="2400" u="sng" dirty="0">
                <a:hlinkClick r:id="rId8"/>
              </a:rPr>
              <a:t>https://www.england.nhs.uk/long-read/guidance-note-virtual-ward-care-for-people-with-heart-failure/</a:t>
            </a:r>
            <a:r>
              <a:rPr lang="en-IN" sz="2400" dirty="0"/>
              <a:t> (Accessed: 17 September 2026).</a:t>
            </a:r>
          </a:p>
          <a:p>
            <a:r>
              <a:rPr lang="en-IN" sz="2400" dirty="0"/>
              <a:t>NHS England (2024a) </a:t>
            </a:r>
            <a:r>
              <a:rPr lang="en-IN" sz="2400" i="1" dirty="0"/>
              <a:t>Summary of South East region virtual wards evaluation</a:t>
            </a:r>
            <a:r>
              <a:rPr lang="en-IN" sz="2400" dirty="0"/>
              <a:t>. Publication reference PRN01291. Evaluation conducted by PPL on behalf of NHS England South East region. Available at: </a:t>
            </a:r>
            <a:r>
              <a:rPr lang="en-IN" sz="2400" u="sng" dirty="0">
                <a:hlinkClick r:id="rId9"/>
              </a:rPr>
              <a:t>https://www.england.nhs.uk/long-read/summary-of-south-east-region-virtual-wards-evaluation/</a:t>
            </a:r>
            <a:r>
              <a:rPr lang="en-IN" sz="2400" dirty="0"/>
              <a:t>  (Accessed: 17 September 2026).</a:t>
            </a:r>
          </a:p>
          <a:p>
            <a:r>
              <a:rPr lang="en-IN" sz="2400" dirty="0"/>
              <a:t>Shi, C., </a:t>
            </a:r>
            <a:r>
              <a:rPr lang="en-IN" sz="2400" dirty="0" err="1"/>
              <a:t>Dumville</a:t>
            </a:r>
            <a:r>
              <a:rPr lang="en-IN" sz="2400" dirty="0"/>
              <a:t>, J., Rubinstein, F., Norman, G., Ullah, A., Bashir, S., Bower, P. and Vardy, E.R.L.C. (2024) 'Inpatient-level care at home delivered by virtual wards and hospital at home: a systematic review and meta-analysis of complex interventions and their components', </a:t>
            </a:r>
            <a:r>
              <a:rPr lang="en-IN" sz="2400" i="1" dirty="0"/>
              <a:t>BMC Medicine</a:t>
            </a:r>
            <a:r>
              <a:rPr lang="en-IN" sz="2400" dirty="0"/>
              <a:t>, 22(1), 145. Available at: </a:t>
            </a:r>
            <a:r>
              <a:rPr lang="en-IN" sz="2400" u="sng" dirty="0">
                <a:hlinkClick r:id="rId10"/>
              </a:rPr>
              <a:t>https://link.springer.com/article/10.1186/s12916-024-03312-3</a:t>
            </a:r>
            <a:endParaRPr lang="en-IN" sz="2400" dirty="0"/>
          </a:p>
          <a:p>
            <a:pPr>
              <a:lnSpc>
                <a:spcPct val="150000"/>
              </a:lnSpc>
            </a:pPr>
            <a:endParaRPr lang="en-IN" sz="2400" dirty="0">
              <a:latin typeface="Arial" panose="020B0604020202020204" pitchFamily="34" charset="0"/>
              <a:ea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7FA"/>
        </a:solidFill>
        <a:effectLst/>
      </p:bgPr>
    </p:bg>
    <p:spTree>
      <p:nvGrpSpPr>
        <p:cNvPr id="1" name=""/>
        <p:cNvGrpSpPr/>
        <p:nvPr/>
      </p:nvGrpSpPr>
      <p:grpSpPr>
        <a:xfrm>
          <a:off x="0" y="0"/>
          <a:ext cx="0" cy="0"/>
          <a:chOff x="0" y="0"/>
          <a:chExt cx="0" cy="0"/>
        </a:xfrm>
      </p:grpSpPr>
      <p:grpSp>
        <p:nvGrpSpPr>
          <p:cNvPr id="2" name="Group 2"/>
          <p:cNvGrpSpPr/>
          <p:nvPr/>
        </p:nvGrpSpPr>
        <p:grpSpPr>
          <a:xfrm>
            <a:off x="4928310" y="5143500"/>
            <a:ext cx="8431381" cy="6106672"/>
            <a:chOff x="0" y="0"/>
            <a:chExt cx="2220611" cy="1608342"/>
          </a:xfrm>
        </p:grpSpPr>
        <p:sp>
          <p:nvSpPr>
            <p:cNvPr id="3" name="Freeform 3"/>
            <p:cNvSpPr/>
            <p:nvPr/>
          </p:nvSpPr>
          <p:spPr>
            <a:xfrm>
              <a:off x="0" y="0"/>
              <a:ext cx="2220611" cy="1608342"/>
            </a:xfrm>
            <a:custGeom>
              <a:avLst/>
              <a:gdLst/>
              <a:ahLst/>
              <a:cxnLst/>
              <a:rect l="l" t="t" r="r" b="b"/>
              <a:pathLst>
                <a:path w="2220611" h="1608342">
                  <a:moveTo>
                    <a:pt x="0" y="0"/>
                  </a:moveTo>
                  <a:lnTo>
                    <a:pt x="2220611" y="0"/>
                  </a:lnTo>
                  <a:lnTo>
                    <a:pt x="2220611" y="1608342"/>
                  </a:lnTo>
                  <a:lnTo>
                    <a:pt x="0" y="1608342"/>
                  </a:lnTo>
                  <a:close/>
                </a:path>
              </a:pathLst>
            </a:custGeom>
            <a:gradFill rotWithShape="1">
              <a:gsLst>
                <a:gs pos="0">
                  <a:srgbClr val="E4B795">
                    <a:alpha val="100000"/>
                  </a:srgbClr>
                </a:gs>
                <a:gs pos="50000">
                  <a:srgbClr val="699ACD">
                    <a:alpha val="100000"/>
                  </a:srgbClr>
                </a:gs>
                <a:gs pos="100000">
                  <a:srgbClr val="2F679F">
                    <a:alpha val="100000"/>
                  </a:srgbClr>
                </a:gs>
              </a:gsLst>
              <a:path path="circle">
                <a:fillToRect r="100000" b="100000"/>
              </a:path>
              <a:tileRect l="-100000" t="-100000"/>
            </a:gradFill>
          </p:spPr>
        </p:sp>
        <p:sp>
          <p:nvSpPr>
            <p:cNvPr id="4" name="TextBox 4"/>
            <p:cNvSpPr txBox="1"/>
            <p:nvPr/>
          </p:nvSpPr>
          <p:spPr>
            <a:xfrm>
              <a:off x="0" y="-57150"/>
              <a:ext cx="2220611" cy="1665492"/>
            </a:xfrm>
            <a:prstGeom prst="rect">
              <a:avLst/>
            </a:prstGeom>
          </p:spPr>
          <p:txBody>
            <a:bodyPr lIns="50800" tIns="50800" rIns="50800" bIns="50800" rtlCol="0" anchor="ctr"/>
            <a:lstStyle/>
            <a:p>
              <a:pPr algn="ctr">
                <a:lnSpc>
                  <a:spcPts val="3639"/>
                </a:lnSpc>
              </a:pPr>
              <a:endParaRPr/>
            </a:p>
          </p:txBody>
        </p:sp>
      </p:grpSp>
      <p:sp>
        <p:nvSpPr>
          <p:cNvPr id="5" name="Freeform 5"/>
          <p:cNvSpPr/>
          <p:nvPr/>
        </p:nvSpPr>
        <p:spPr>
          <a:xfrm rot="760705">
            <a:off x="1423346" y="-1948290"/>
            <a:ext cx="15441309" cy="6543255"/>
          </a:xfrm>
          <a:custGeom>
            <a:avLst/>
            <a:gdLst/>
            <a:ahLst/>
            <a:cxnLst/>
            <a:rect l="l" t="t" r="r" b="b"/>
            <a:pathLst>
              <a:path w="15441309" h="6543255">
                <a:moveTo>
                  <a:pt x="0" y="0"/>
                </a:moveTo>
                <a:lnTo>
                  <a:pt x="15441308" y="0"/>
                </a:lnTo>
                <a:lnTo>
                  <a:pt x="15441308" y="6543255"/>
                </a:lnTo>
                <a:lnTo>
                  <a:pt x="0" y="6543255"/>
                </a:lnTo>
                <a:lnTo>
                  <a:pt x="0" y="0"/>
                </a:lnTo>
                <a:close/>
              </a:path>
            </a:pathLst>
          </a:custGeom>
          <a:blipFill>
            <a:blip r:embed="rId2"/>
            <a:stretch>
              <a:fillRect/>
            </a:stretch>
          </a:blipFill>
        </p:spPr>
      </p:sp>
      <p:sp>
        <p:nvSpPr>
          <p:cNvPr id="6" name="TextBox 6"/>
          <p:cNvSpPr txBox="1"/>
          <p:nvPr/>
        </p:nvSpPr>
        <p:spPr>
          <a:xfrm>
            <a:off x="4421043" y="3816797"/>
            <a:ext cx="9445915" cy="1311026"/>
          </a:xfrm>
          <a:prstGeom prst="rect">
            <a:avLst/>
          </a:prstGeom>
        </p:spPr>
        <p:txBody>
          <a:bodyPr lIns="0" tIns="0" rIns="0" bIns="0" rtlCol="0" anchor="t">
            <a:spAutoFit/>
          </a:bodyPr>
          <a:lstStyle/>
          <a:p>
            <a:pPr algn="ctr">
              <a:lnSpc>
                <a:spcPts val="9059"/>
              </a:lnSpc>
            </a:pPr>
            <a:r>
              <a:rPr lang="en-US" sz="9339" b="1">
                <a:solidFill>
                  <a:srgbClr val="343434"/>
                </a:solidFill>
                <a:latin typeface="Telegraf Bold"/>
                <a:ea typeface="Telegraf Bold"/>
                <a:cs typeface="Telegraf Bold"/>
                <a:sym typeface="Telegraf Bold"/>
              </a:rPr>
              <a:t>THANK YOU</a:t>
            </a:r>
          </a:p>
        </p:txBody>
      </p:sp>
    </p:spTree>
    <p:extLst>
      <p:ext uri="{BB962C8B-B14F-4D97-AF65-F5344CB8AC3E}">
        <p14:creationId xmlns:p14="http://schemas.microsoft.com/office/powerpoint/2010/main" val="2048745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435</TotalTime>
  <Words>2338</Words>
  <Application>Microsoft Office PowerPoint</Application>
  <PresentationFormat>Custom</PresentationFormat>
  <Paragraphs>144</Paragraphs>
  <Slides>12</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Telegraf Bold</vt:lpstr>
      <vt:lpstr>Arial</vt:lpstr>
      <vt:lpstr>IBM Plex Sans</vt:lpstr>
      <vt:lpstr>Calibri</vt:lpstr>
      <vt:lpstr>Source Serif 4</vt:lpstr>
      <vt:lpstr>Telegraf</vt:lpstr>
      <vt:lpstr>Times New Roman</vt:lpstr>
      <vt:lpstr>Telegraf Extra-Light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Gradient Modern Project Presentation</dc:title>
  <cp:revision>27</cp:revision>
  <dcterms:created xsi:type="dcterms:W3CDTF">2006-08-16T00:00:00Z</dcterms:created>
  <dcterms:modified xsi:type="dcterms:W3CDTF">2026-09-23T09:30:09Z</dcterms:modified>
  <dc:identifier>DAHV6zrb_2g</dc:identifier>
</cp:coreProperties>
</file>