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3"/>
  </p:notesMasterIdLst>
  <p:sldIdLst>
    <p:sldId id="257" r:id="rId2"/>
    <p:sldId id="267" r:id="rId3"/>
    <p:sldId id="262" r:id="rId4"/>
    <p:sldId id="258" r:id="rId5"/>
    <p:sldId id="256" r:id="rId6"/>
    <p:sldId id="263" r:id="rId7"/>
    <p:sldId id="261" r:id="rId8"/>
    <p:sldId id="264" r:id="rId9"/>
    <p:sldId id="265" r:id="rId10"/>
    <p:sldId id="266" r:id="rId11"/>
    <p:sldId id="260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247F3E-DCAD-8B38-F759-5131C264E614}" v="834" dt="2021-09-28T18:08:59.566"/>
    <p1510:client id="{4946DFDC-B85D-8CFD-1D90-93D146246DDC}" v="455" dt="2021-10-04T17:02:27.478"/>
    <p1510:client id="{647C459F-AE91-6FA3-BD4E-03D49F88C16B}" v="208" dt="2021-09-30T22:50:06.982"/>
    <p1510:client id="{689F68AA-71AF-476A-AE12-65AA420C8AD2}" v="120" dt="2021-09-26T18:48:44.811"/>
    <p1510:client id="{8C12836B-0763-F098-43AF-7C230E3F6A21}" v="412" dt="2021-10-02T20:58:23.443"/>
    <p1510:client id="{A23D46DD-7F52-E61E-1FEA-131A91563504}" v="639" dt="2021-09-30T21:47:22.949"/>
    <p1510:client id="{E04346D6-F43C-91A9-A1EE-C199848A094F}" v="3" dt="2021-09-27T21:35:35.902"/>
    <p1510:client id="{F9FBBDEC-AE9E-8F73-C6D1-476BDBC45A7B}" v="221" dt="2021-10-03T16:01:34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6E5DE9-6955-4527-8467-2E80083C1A8B}" type="datetimeFigureOut">
              <a:rPr lang="en-GB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26B9DF-2E98-4755-80B3-CEF57F597E5C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556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26B9DF-2E98-4755-80B3-CEF57F597E5C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490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26B9DF-2E98-4755-80B3-CEF57F597E5C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08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26B9DF-2E98-4755-80B3-CEF57F597E5C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551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26B9DF-2E98-4755-80B3-CEF57F597E5C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660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26B9DF-2E98-4755-80B3-CEF57F597E5C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9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26B9DF-2E98-4755-80B3-CEF57F597E5C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936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772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306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750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04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684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958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745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599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034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540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93357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715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64855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886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721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99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647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Pymis8lo6I?feature=oembed" TargetMode="External"/><Relationship Id="rId6" Type="http://schemas.openxmlformats.org/officeDocument/2006/relationships/hyperlink" Target="https://www.youtube.com/watch?v=cPymis8lo6I" TargetMode="Externa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mydaolabs.com/blogs/the-way/embracing-chinese-medicine-s-five-elements-in-a-western-diet" TargetMode="External"/><Relationship Id="rId13" Type="http://schemas.openxmlformats.org/officeDocument/2006/relationships/hyperlink" Target="https://pixabay.com/illustrations/mandala-background-mandala-spiritual-4428298/" TargetMode="External"/><Relationship Id="rId3" Type="http://schemas.openxmlformats.org/officeDocument/2006/relationships/hyperlink" Target="https://www.youtube.com/watch?v=cPymis8lo6I" TargetMode="External"/><Relationship Id="rId7" Type="http://schemas.openxmlformats.org/officeDocument/2006/relationships/hyperlink" Target="https://www.healthline.com/nutrition/12-benefits-of-meditation" TargetMode="External"/><Relationship Id="rId12" Type="http://schemas.openxmlformats.org/officeDocument/2006/relationships/hyperlink" Target="https://pixabay.com/illustrations/mandala-yellow-background-design-4294290/" TargetMode="Externa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ristchakra.com/blogs/wristchakrablog/10-ways-to-balance-yin-and-yang" TargetMode="External"/><Relationship Id="rId11" Type="http://schemas.openxmlformats.org/officeDocument/2006/relationships/hyperlink" Target="https://pixabay.com/illustrations/wallpaper-background-star-space-1531107/" TargetMode="External"/><Relationship Id="rId5" Type="http://schemas.openxmlformats.org/officeDocument/2006/relationships/hyperlink" Target="https://www.sacredlotus.com/go/foundations-chinese-medicine/get/yin-yang" TargetMode="External"/><Relationship Id="rId15" Type="http://schemas.openxmlformats.org/officeDocument/2006/relationships/hyperlink" Target="https://pixabay.com/photos/cup-tee-porcelain-drink-decor-829527/" TargetMode="External"/><Relationship Id="rId10" Type="http://schemas.openxmlformats.org/officeDocument/2006/relationships/hyperlink" Target="https://pixabay.com/vectors/yin-yang-harmony-balance-silhouette-4401011/" TargetMode="External"/><Relationship Id="rId4" Type="http://schemas.openxmlformats.org/officeDocument/2006/relationships/hyperlink" Target="https://www.naturalhealthwoman.com/balancing-yin-and-yang" TargetMode="External"/><Relationship Id="rId9" Type="http://schemas.openxmlformats.org/officeDocument/2006/relationships/hyperlink" Target="https://pixabay.com/illustrations/yang-harmony-balance-sky-ying-6104939/" TargetMode="External"/><Relationship Id="rId14" Type="http://schemas.openxmlformats.org/officeDocument/2006/relationships/hyperlink" Target="https://pixabay.com/illustrations/lotus-flower-bird-metatron-s-cube-365047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BC2A-F139-436F-8AAE-DA958B4B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Finding Harmony with the Self:</a:t>
            </a:r>
            <a:br>
              <a:rPr lang="en-US"/>
            </a:br>
            <a:r>
              <a:rPr lang="en-US"/>
              <a:t>Yin and Yang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FAA635-1473-48F4-8EFA-7DBB1A55E2BF}"/>
              </a:ext>
            </a:extLst>
          </p:cNvPr>
          <p:cNvSpPr txBox="1"/>
          <p:nvPr/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HPCH5010/6010: Chinese Wellbeing: from Philosophy and Religion to Culture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By J. Bremer </a:t>
            </a:r>
            <a:r>
              <a:rPr lang="en-US" altLang="ja-JP">
                <a:solidFill>
                  <a:schemeClr val="tx1">
                    <a:lumMod val="75000"/>
                    <a:lumOff val="25000"/>
                  </a:schemeClr>
                </a:solidFill>
                <a:ea typeface="メイリオ"/>
              </a:rPr>
              <a:t>(</a:t>
            </a:r>
            <a:r>
              <a:rPr lang="ja-JP" altLang="en-US">
                <a:solidFill>
                  <a:schemeClr val="tx1">
                    <a:lumMod val="75000"/>
                    <a:lumOff val="25000"/>
                  </a:schemeClr>
                </a:solidFill>
                <a:ea typeface="メイリオ"/>
              </a:rPr>
              <a:t>灵花)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  <a:ea typeface="メイリオ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ja-JP" altLang="en-US">
                <a:solidFill>
                  <a:schemeClr val="tx1">
                    <a:lumMod val="75000"/>
                    <a:lumOff val="25000"/>
                  </a:schemeClr>
                </a:solidFill>
                <a:ea typeface="メイリオ"/>
              </a:rPr>
              <a:t>02/10/2021</a:t>
            </a:r>
            <a:endParaRPr lang="ja-JP" altLang="en-US" dirty="0">
              <a:solidFill>
                <a:schemeClr val="tx1">
                  <a:lumMod val="75000"/>
                  <a:lumOff val="25000"/>
                </a:schemeClr>
              </a:solidFill>
              <a:ea typeface="メイリオ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01C817E5-44FA-4CEC-AB19-0A41BD31C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9163" y="3432864"/>
            <a:ext cx="273367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770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6E2C1D0-2072-4664-9C67-3B12866F5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17" y="-1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Picture 6" descr="Sunlight against water reflection">
            <a:extLst>
              <a:ext uri="{FF2B5EF4-FFF2-40B4-BE49-F238E27FC236}">
                <a16:creationId xmlns:a16="http://schemas.microsoft.com/office/drawing/2014/main" id="{B74D962A-7789-4696-8135-9078572CC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25" r="21516"/>
          <a:stretch/>
        </p:blipFill>
        <p:spPr>
          <a:xfrm>
            <a:off x="6194368" y="10"/>
            <a:ext cx="5997632" cy="6857990"/>
          </a:xfrm>
          <a:custGeom>
            <a:avLst/>
            <a:gdLst/>
            <a:ahLst/>
            <a:cxnLst/>
            <a:rect l="l" t="t" r="r" b="b"/>
            <a:pathLst>
              <a:path w="5997632" h="6858000">
                <a:moveTo>
                  <a:pt x="0" y="0"/>
                </a:moveTo>
                <a:lnTo>
                  <a:pt x="5997632" y="0"/>
                </a:lnTo>
                <a:lnTo>
                  <a:pt x="5997632" y="6858000"/>
                </a:lnTo>
                <a:lnTo>
                  <a:pt x="3178693" y="6858000"/>
                </a:lnTo>
                <a:close/>
              </a:path>
            </a:pathLst>
          </a:custGeom>
        </p:spPr>
      </p:pic>
      <p:pic>
        <p:nvPicPr>
          <p:cNvPr id="2" name="Picture 3" descr="Crescent Moon in the orange sunset sky">
            <a:extLst>
              <a:ext uri="{FF2B5EF4-FFF2-40B4-BE49-F238E27FC236}">
                <a16:creationId xmlns:a16="http://schemas.microsoft.com/office/drawing/2014/main" id="{E2DE162B-DA20-44F7-887C-0887614C13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022" r="-1" b="-1"/>
          <a:stretch/>
        </p:blipFill>
        <p:spPr>
          <a:xfrm>
            <a:off x="-1" y="10"/>
            <a:ext cx="9141744" cy="6857990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37FEB674-D811-4FFE-A878-29D0C0ED1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3847"/>
            <a:ext cx="6434783" cy="3310306"/>
          </a:xfrm>
          <a:custGeom>
            <a:avLst/>
            <a:gdLst>
              <a:gd name="connsiteX0" fmla="*/ 0 w 6434783"/>
              <a:gd name="connsiteY0" fmla="*/ 0 h 3310306"/>
              <a:gd name="connsiteX1" fmla="*/ 3829872 w 6434783"/>
              <a:gd name="connsiteY1" fmla="*/ 0 h 3310306"/>
              <a:gd name="connsiteX2" fmla="*/ 4896100 w 6434783"/>
              <a:gd name="connsiteY2" fmla="*/ 0 h 3310306"/>
              <a:gd name="connsiteX3" fmla="*/ 4901677 w 6434783"/>
              <a:gd name="connsiteY3" fmla="*/ 0 h 3310306"/>
              <a:gd name="connsiteX4" fmla="*/ 6434783 w 6434783"/>
              <a:gd name="connsiteY4" fmla="*/ 3310306 h 3310306"/>
              <a:gd name="connsiteX5" fmla="*/ 0 w 6434783"/>
              <a:gd name="connsiteY5" fmla="*/ 3310306 h 33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34783" h="3310306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6434783" y="3310306"/>
                </a:lnTo>
                <a:lnTo>
                  <a:pt x="0" y="33103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062BC-FA8F-4F35-B5CA-4F29A05C2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4" y="2984423"/>
            <a:ext cx="4620544" cy="18733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What is Yin and Yang? And where does it come from?</a:t>
            </a:r>
          </a:p>
          <a:p>
            <a:r>
              <a:rPr lang="en-GB" sz="1600"/>
              <a:t>Where are Yin and Yang?</a:t>
            </a:r>
          </a:p>
          <a:p>
            <a:r>
              <a:rPr lang="en-GB" sz="1600"/>
              <a:t>How can Yin and Yang become unbalanced</a:t>
            </a:r>
          </a:p>
          <a:p>
            <a:r>
              <a:rPr lang="en-GB" sz="1600"/>
              <a:t>How can Yin and Yang get re-balanced?</a:t>
            </a:r>
          </a:p>
        </p:txBody>
      </p:sp>
    </p:spTree>
    <p:extLst>
      <p:ext uri="{BB962C8B-B14F-4D97-AF65-F5344CB8AC3E}">
        <p14:creationId xmlns:p14="http://schemas.microsoft.com/office/powerpoint/2010/main" val="2422732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light, night sky&#10;&#10;Description automatically generated">
            <a:extLst>
              <a:ext uri="{FF2B5EF4-FFF2-40B4-BE49-F238E27FC236}">
                <a16:creationId xmlns:a16="http://schemas.microsoft.com/office/drawing/2014/main" id="{CE3F8D9C-EDB2-4A8C-8CB9-DDEA8EBCD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46" r="11445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5B1EFCF7-C434-4095-9DFE-899EC6CE2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29" y="1729268"/>
            <a:ext cx="4325574" cy="3406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ea typeface="+mn-lt"/>
                <a:cs typeface="+mn-lt"/>
              </a:rPr>
              <a:t>"…there was once only a kind of chaos, which resembled an egg. In this egg was born Pangu, who remained in it for eighteen thousand years.</a:t>
            </a:r>
            <a:br>
              <a:rPr lang="en-GB" i="1" dirty="0">
                <a:ea typeface="+mn-lt"/>
                <a:cs typeface="+mn-lt"/>
              </a:rPr>
            </a:br>
            <a:br>
              <a:rPr lang="en-GB" i="1" dirty="0">
                <a:ea typeface="+mn-lt"/>
                <a:cs typeface="+mn-lt"/>
              </a:rPr>
            </a:br>
            <a:r>
              <a:rPr lang="en-GB" i="1" dirty="0">
                <a:ea typeface="+mn-lt"/>
                <a:cs typeface="+mn-lt"/>
              </a:rPr>
              <a:t>When the egg finally broke, the heavy elements, called </a:t>
            </a:r>
            <a:r>
              <a:rPr lang="en-GB" b="1" i="1" dirty="0">
                <a:ea typeface="+mn-lt"/>
                <a:cs typeface="+mn-lt"/>
              </a:rPr>
              <a:t>yin</a:t>
            </a:r>
            <a:r>
              <a:rPr lang="en-GB" i="1" dirty="0">
                <a:ea typeface="+mn-lt"/>
                <a:cs typeface="+mn-lt"/>
              </a:rPr>
              <a:t>, became earth and the lighter ones, </a:t>
            </a:r>
            <a:r>
              <a:rPr lang="en-GB" b="1" i="1" dirty="0">
                <a:ea typeface="+mn-lt"/>
                <a:cs typeface="+mn-lt"/>
              </a:rPr>
              <a:t>yang</a:t>
            </a:r>
            <a:r>
              <a:rPr lang="en-GB" i="1" dirty="0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became the sky..."</a:t>
            </a:r>
            <a:r>
              <a:rPr lang="en-GB" sz="1000" i="1">
                <a:ea typeface="+mn-lt"/>
                <a:cs typeface="+mn-lt"/>
              </a:rPr>
              <a:t>[1]</a:t>
            </a:r>
            <a:br>
              <a:rPr lang="en-GB" i="1" dirty="0">
                <a:ea typeface="+mn-lt"/>
                <a:cs typeface="+mn-lt"/>
              </a:rPr>
            </a:br>
            <a:br>
              <a:rPr lang="en-GB" i="1" dirty="0">
                <a:ea typeface="+mn-lt"/>
                <a:cs typeface="+mn-lt"/>
              </a:rPr>
            </a:br>
            <a:r>
              <a:rPr lang="en-GB" sz="1100" i="1" dirty="0">
                <a:ea typeface="+mn-lt"/>
                <a:cs typeface="+mn-lt"/>
              </a:rPr>
              <a:t>Leeming – A Dictionary of Asian Mythology</a:t>
            </a:r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AA2258-B012-4CF2-8849-BA2381FB7148}"/>
              </a:ext>
            </a:extLst>
          </p:cNvPr>
          <p:cNvSpPr txBox="1"/>
          <p:nvPr/>
        </p:nvSpPr>
        <p:spPr>
          <a:xfrm>
            <a:off x="4479984" y="6564702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err="1">
                <a:solidFill>
                  <a:schemeClr val="bg1"/>
                </a:solidFill>
                <a:ea typeface="+mn-lt"/>
                <a:cs typeface="+mn-lt"/>
              </a:rPr>
              <a:t>mohamed_hassan</a:t>
            </a:r>
          </a:p>
        </p:txBody>
      </p:sp>
    </p:spTree>
    <p:extLst>
      <p:ext uri="{BB962C8B-B14F-4D97-AF65-F5344CB8AC3E}">
        <p14:creationId xmlns:p14="http://schemas.microsoft.com/office/powerpoint/2010/main" val="3925115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61C44-77E3-437B-91CD-EDE07E02D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481" y="681487"/>
            <a:ext cx="4924878" cy="1320800"/>
          </a:xfrm>
        </p:spPr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The Origin of Yin and Yang</a:t>
            </a:r>
            <a:endParaRPr lang="en-US" dirty="0"/>
          </a:p>
        </p:txBody>
      </p:sp>
      <p:pic>
        <p:nvPicPr>
          <p:cNvPr id="4" name="Picture 26">
            <a:extLst>
              <a:ext uri="{FF2B5EF4-FFF2-40B4-BE49-F238E27FC236}">
                <a16:creationId xmlns:a16="http://schemas.microsoft.com/office/drawing/2014/main" id="{2041DB7C-C168-4480-95DF-588CFA669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135" y="1336393"/>
            <a:ext cx="4128719" cy="41903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37195-A982-481D-BA78-9B812424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123" y="2160590"/>
            <a:ext cx="4921876" cy="373969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E4DF716-685A-4C5C-8280-0158A445ABA1}"/>
              </a:ext>
            </a:extLst>
          </p:cNvPr>
          <p:cNvSpPr txBox="1"/>
          <p:nvPr/>
        </p:nvSpPr>
        <p:spPr>
          <a:xfrm>
            <a:off x="5011947" y="2395268"/>
            <a:ext cx="569055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From the Chinese cosmogony myth – two elements that come from the cosmic egg that Pangu, creator of the world, was born from.</a:t>
            </a:r>
          </a:p>
          <a:p>
            <a:endParaRPr lang="en-GB" dirty="0"/>
          </a:p>
          <a:p>
            <a:endParaRPr lang="en-GB"/>
          </a:p>
          <a:p>
            <a:r>
              <a:rPr lang="en-GB" dirty="0"/>
              <a:t>In other myth – "Yin and Yang were a set of binary forces that came from a formless expanse and entered into perpetual flux – from which all things were created".</a:t>
            </a:r>
            <a:r>
              <a:rPr lang="en-GB" sz="1000" dirty="0"/>
              <a:t>[2]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40970D-3840-4B3E-BCF8-2EE25BDCB110}"/>
              </a:ext>
            </a:extLst>
          </p:cNvPr>
          <p:cNvSpPr txBox="1"/>
          <p:nvPr/>
        </p:nvSpPr>
        <p:spPr>
          <a:xfrm>
            <a:off x="1733911" y="5644552"/>
            <a:ext cx="162176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 err="1">
                <a:ea typeface="+mn-lt"/>
                <a:cs typeface="+mn-lt"/>
              </a:rPr>
              <a:t>mohamed_hassan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2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372EA812-85A9-43A4-A9FF-FF350BB4C6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8821" b="735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948AE52C-AD58-4D7E-BBEC-741EA69A9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EB3158C7-B011-4D27-BC9D-27EA5BE02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295AA18-FA8B-4B5D-9477-7F5F512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E377175-C211-4D7B-89F7-92406DBD7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23">
            <a:extLst>
              <a:ext uri="{FF2B5EF4-FFF2-40B4-BE49-F238E27FC236}">
                <a16:creationId xmlns:a16="http://schemas.microsoft.com/office/drawing/2014/main" id="{40EA1C2A-B332-4211-8479-EA99BC303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5">
            <a:extLst>
              <a:ext uri="{FF2B5EF4-FFF2-40B4-BE49-F238E27FC236}">
                <a16:creationId xmlns:a16="http://schemas.microsoft.com/office/drawing/2014/main" id="{24A97CC0-C913-4A9C-B6E8-755C7D15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9DFA36DF-98BD-46D3-A75B-97154DB4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57876" y="270641"/>
            <a:ext cx="4541049" cy="1578377"/>
          </a:xfrm>
        </p:spPr>
        <p:txBody>
          <a:bodyPr>
            <a:normAutofit fontScale="90000"/>
          </a:bodyPr>
          <a:lstStyle/>
          <a:p>
            <a:r>
              <a:rPr lang="en-GB">
                <a:cs typeface="Calibri Light"/>
              </a:rPr>
              <a:t>What is "Yin and Yang"?</a:t>
            </a:r>
            <a:endParaRPr lang="en-GB"/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D1D22F90-51DE-40F7-96EE-8E9894DF0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Rectangle 28">
            <a:extLst>
              <a:ext uri="{FF2B5EF4-FFF2-40B4-BE49-F238E27FC236}">
                <a16:creationId xmlns:a16="http://schemas.microsoft.com/office/drawing/2014/main" id="{F45D120E-4F36-4767-98FA-949993B8E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Rectangle 29">
            <a:extLst>
              <a:ext uri="{FF2B5EF4-FFF2-40B4-BE49-F238E27FC236}">
                <a16:creationId xmlns:a16="http://schemas.microsoft.com/office/drawing/2014/main" id="{B541A2F0-1EDC-4D03-94AC-35BC742CE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08CE2AE4-51CC-4060-8818-423BB07BF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570421-A0B5-44E9-9E21-72BC50C324AE}"/>
              </a:ext>
            </a:extLst>
          </p:cNvPr>
          <p:cNvSpPr txBox="1"/>
          <p:nvPr/>
        </p:nvSpPr>
        <p:spPr>
          <a:xfrm>
            <a:off x="138023" y="6320287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err="1">
                <a:solidFill>
                  <a:schemeClr val="bg1"/>
                </a:solidFill>
                <a:ea typeface="+mn-lt"/>
                <a:cs typeface="+mn-lt"/>
              </a:rPr>
              <a:t>ipicgr</a:t>
            </a: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372D98-AD44-4370-98AF-625397EBC1BE}"/>
              </a:ext>
            </a:extLst>
          </p:cNvPr>
          <p:cNvSpPr txBox="1"/>
          <p:nvPr/>
        </p:nvSpPr>
        <p:spPr>
          <a:xfrm>
            <a:off x="854734" y="2087593"/>
            <a:ext cx="3246407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ja-JP" altLang="en-GB" sz="9600">
                <a:solidFill>
                  <a:schemeClr val="bg1"/>
                </a:solidFill>
                <a:ea typeface="+mn-lt"/>
                <a:cs typeface="+mn-lt"/>
              </a:rPr>
              <a:t>陰陽</a:t>
            </a:r>
            <a:endParaRPr lang="en-US" altLang="ja-JP" sz="960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GB" sz="1400">
                <a:solidFill>
                  <a:schemeClr val="bg1"/>
                </a:solidFill>
                <a:ea typeface="+mn-lt"/>
              </a:rPr>
              <a:t>(</a:t>
            </a:r>
            <a:r>
              <a:rPr lang="en-GB" sz="1400" err="1">
                <a:solidFill>
                  <a:schemeClr val="bg1"/>
                </a:solidFill>
                <a:ea typeface="+mn-lt"/>
              </a:rPr>
              <a:t>Yīnyáng</a:t>
            </a:r>
            <a:r>
              <a:rPr lang="en-GB" sz="1400">
                <a:solidFill>
                  <a:schemeClr val="bg1"/>
                </a:solidFill>
                <a:ea typeface="+mn-lt"/>
              </a:rPr>
              <a:t>) - Dark-Light</a:t>
            </a:r>
            <a:endParaRPr lang="en-US" sz="1400">
              <a:solidFill>
                <a:schemeClr val="bg1"/>
              </a:solidFill>
              <a:ea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1B8F07-5FDD-457F-9A8B-E67C0C1767E7}"/>
              </a:ext>
            </a:extLst>
          </p:cNvPr>
          <p:cNvSpPr txBox="1"/>
          <p:nvPr/>
        </p:nvSpPr>
        <p:spPr>
          <a:xfrm>
            <a:off x="4351368" y="2091726"/>
            <a:ext cx="535987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GB">
                <a:solidFill>
                  <a:schemeClr val="bg1"/>
                </a:solidFill>
                <a:ea typeface="+mn-lt"/>
                <a:cs typeface="+mn-lt"/>
              </a:rPr>
              <a:t>陰 - The shady side of the hill</a:t>
            </a:r>
            <a:endParaRPr lang="ja-JP" altLang="en-GB">
              <a:solidFill>
                <a:schemeClr val="bg1"/>
              </a:solidFill>
              <a:ea typeface="メイリオ"/>
              <a:cs typeface="+mn-lt"/>
            </a:endParaRPr>
          </a:p>
          <a:p>
            <a:r>
              <a:rPr lang="ja-JP" altLang="en-GB">
                <a:solidFill>
                  <a:schemeClr val="bg1"/>
                </a:solidFill>
                <a:ea typeface="+mn-lt"/>
                <a:cs typeface="+mn-lt"/>
              </a:rPr>
              <a:t>陽 - The sunny side of the hill</a:t>
            </a:r>
            <a:br>
              <a:rPr lang="en-GB" dirty="0">
                <a:ea typeface="+mn-lt"/>
                <a:cs typeface="+mn-lt"/>
              </a:rPr>
            </a:br>
            <a:endParaRPr lang="ja-JP" altLang="en-GB">
              <a:solidFill>
                <a:schemeClr val="bg1"/>
              </a:solidFill>
              <a:ea typeface="メイリオ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Dualistic forces </a:t>
            </a:r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fundamentally in opposition of each other; however also interconnected with each other – one couldn't exist without the other.</a:t>
            </a:r>
            <a:endParaRPr lang="en-US" dirty="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An intrinsic part of everything, and within 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everything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36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5" descr="Shallow Focus Photo of Balance Stones · Free Stock Photo">
            <a:extLst>
              <a:ext uri="{FF2B5EF4-FFF2-40B4-BE49-F238E27FC236}">
                <a16:creationId xmlns:a16="http://schemas.microsoft.com/office/drawing/2014/main" id="{204E267B-8AD0-4EA1-AA9E-27177D4E77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l="22917" t="4058" r="20785" b="-1"/>
          <a:stretch/>
        </p:blipFill>
        <p:spPr>
          <a:xfrm>
            <a:off x="5097780" y="-1"/>
            <a:ext cx="7091044" cy="6858001"/>
          </a:xfrm>
          <a:custGeom>
            <a:avLst/>
            <a:gdLst/>
            <a:ahLst/>
            <a:cxnLst/>
            <a:rect l="l" t="t" r="r" b="b"/>
            <a:pathLst>
              <a:path w="7091044" h="6858001">
                <a:moveTo>
                  <a:pt x="405750" y="0"/>
                </a:moveTo>
                <a:lnTo>
                  <a:pt x="7091044" y="0"/>
                </a:lnTo>
                <a:lnTo>
                  <a:pt x="7091044" y="6858001"/>
                </a:lnTo>
                <a:lnTo>
                  <a:pt x="53572" y="6858001"/>
                </a:lnTo>
                <a:lnTo>
                  <a:pt x="1828991" y="4521201"/>
                </a:lnTo>
                <a:close/>
                <a:moveTo>
                  <a:pt x="0" y="0"/>
                </a:moveTo>
                <a:lnTo>
                  <a:pt x="405750" y="0"/>
                </a:lnTo>
                <a:lnTo>
                  <a:pt x="0" y="43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CA0CEE-476E-4E1D-B9AB-12FA22DC3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960" y="226553"/>
            <a:ext cx="5123515" cy="1837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100"/>
              <a:t>How to recognize if Yin and Yang have become unbalanced?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27A85E05-9D34-4977-8352-DB3956997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5CDED616-E554-4DB6-9F28-08F38A64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Rectangle 23">
            <a:extLst>
              <a:ext uri="{FF2B5EF4-FFF2-40B4-BE49-F238E27FC236}">
                <a16:creationId xmlns:a16="http://schemas.microsoft.com/office/drawing/2014/main" id="{8CDA3497-1EDA-4EB3-9C27-4D9835D30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3" name="Rectangle 25">
            <a:extLst>
              <a:ext uri="{FF2B5EF4-FFF2-40B4-BE49-F238E27FC236}">
                <a16:creationId xmlns:a16="http://schemas.microsoft.com/office/drawing/2014/main" id="{41F9764E-9AA0-49A3-9EA2-885EE991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Isosceles Triangle 24">
            <a:extLst>
              <a:ext uri="{FF2B5EF4-FFF2-40B4-BE49-F238E27FC236}">
                <a16:creationId xmlns:a16="http://schemas.microsoft.com/office/drawing/2014/main" id="{FA3A4F4A-4DC4-43F2-AC2D-06211A812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7" name="Rectangle 27">
            <a:extLst>
              <a:ext uri="{FF2B5EF4-FFF2-40B4-BE49-F238E27FC236}">
                <a16:creationId xmlns:a16="http://schemas.microsoft.com/office/drawing/2014/main" id="{84CFB374-B343-457A-B567-B4D784B1F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Rectangle 28">
            <a:extLst>
              <a:ext uri="{FF2B5EF4-FFF2-40B4-BE49-F238E27FC236}">
                <a16:creationId xmlns:a16="http://schemas.microsoft.com/office/drawing/2014/main" id="{0597FEEE-1E11-4396-BB69-B43FA92F9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" name="Rectangle 29">
            <a:extLst>
              <a:ext uri="{FF2B5EF4-FFF2-40B4-BE49-F238E27FC236}">
                <a16:creationId xmlns:a16="http://schemas.microsoft.com/office/drawing/2014/main" id="{A2DB2F81-3E68-4044-B7C2-03DEEC50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Isosceles Triangle 29">
            <a:extLst>
              <a:ext uri="{FF2B5EF4-FFF2-40B4-BE49-F238E27FC236}">
                <a16:creationId xmlns:a16="http://schemas.microsoft.com/office/drawing/2014/main" id="{DC2F7294-2397-4C96-AB1E-E66CDEA3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Table 19">
            <a:extLst>
              <a:ext uri="{FF2B5EF4-FFF2-40B4-BE49-F238E27FC236}">
                <a16:creationId xmlns:a16="http://schemas.microsoft.com/office/drawing/2014/main" id="{A72FF76D-D9FC-4F59-8E1F-4AB802FE8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646441"/>
              </p:ext>
            </p:extLst>
          </p:nvPr>
        </p:nvGraphicFramePr>
        <p:xfrm>
          <a:off x="338666" y="2406952"/>
          <a:ext cx="6015416" cy="339698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374290">
                  <a:extLst>
                    <a:ext uri="{9D8B030D-6E8A-4147-A177-3AD203B41FA5}">
                      <a16:colId xmlns:a16="http://schemas.microsoft.com/office/drawing/2014/main" val="178359513"/>
                    </a:ext>
                  </a:extLst>
                </a:gridCol>
                <a:gridCol w="2641126">
                  <a:extLst>
                    <a:ext uri="{9D8B030D-6E8A-4147-A177-3AD203B41FA5}">
                      <a16:colId xmlns:a16="http://schemas.microsoft.com/office/drawing/2014/main" val="2948169269"/>
                    </a:ext>
                  </a:extLst>
                </a:gridCol>
              </a:tblGrid>
              <a:tr h="54563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u="none" strike="noStrike" noProof="0"/>
                        <a:t>If Yin is unbalanced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u="none" strike="noStrike" noProof="0"/>
                        <a:t>If Yang is unbalanced</a:t>
                      </a:r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8476594"/>
                  </a:ext>
                </a:extLst>
              </a:tr>
              <a:tr h="95045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u="none" strike="noStrike" noProof="0"/>
                        <a:t>Fatigue, depression, muscle aches, stuffy nose, fluid retention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u="none" strike="noStrike" noProof="0"/>
                        <a:t>Headaches</a:t>
                      </a:r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580760"/>
                  </a:ext>
                </a:extLst>
              </a:tr>
              <a:tr h="95045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u="none" strike="noStrike" noProof="0"/>
                        <a:t>Dry skin, brittle hair, dry throat and eyes, night sweats and difficulty sleeping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>
                          <a:latin typeface="Trebuchet MS"/>
                        </a:rPr>
                        <a:t>feel sluggish, poor circulation and digestion, lower back pain, high blood pressure, skin rashes, hot flushes</a:t>
                      </a:r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1635371"/>
                  </a:ext>
                </a:extLst>
              </a:tr>
              <a:tr h="95045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u="none" strike="noStrike" noProof="0"/>
                        <a:t>Irritability, feeling unsettled, and difficulty sleeping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>
                          <a:latin typeface="Trebuchet MS"/>
                        </a:rPr>
                        <a:t>Lack of motivation, fearfulness, difficulties coping with life’s challenges</a:t>
                      </a:r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1258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99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9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" name="Picture 3" descr="Vegetables on table">
            <a:extLst>
              <a:ext uri="{FF2B5EF4-FFF2-40B4-BE49-F238E27FC236}">
                <a16:creationId xmlns:a16="http://schemas.microsoft.com/office/drawing/2014/main" id="{2D653D36-0A66-4DC9-9CE2-5E98F63306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3" t="10995" r="1" b="7308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948AE52C-AD58-4D7E-BBEC-741EA69A9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Parallelogram 21">
            <a:extLst>
              <a:ext uri="{FF2B5EF4-FFF2-40B4-BE49-F238E27FC236}">
                <a16:creationId xmlns:a16="http://schemas.microsoft.com/office/drawing/2014/main" id="{EB3158C7-B011-4D27-BC9D-27EA5BE02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295AA18-FA8B-4B5D-9477-7F5F512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E377175-C211-4D7B-89F7-92406DBD7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40EA1C2A-B332-4211-8479-EA99BC303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24A97CC0-C913-4A9C-B6E8-755C7D15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9DFA36DF-98BD-46D3-A75B-97154DB4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637CF-F3F3-4A26-AE5A-357C84B33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332" y="154665"/>
            <a:ext cx="4584180" cy="84513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400"/>
              <a:t>Through Diet</a:t>
            </a:r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D1D22F90-51DE-40F7-96EE-8E9894DF0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F45D120E-4F36-4767-98FA-949993B8E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B541A2F0-1EDC-4D03-94AC-35BC742CE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08CE2AE4-51CC-4060-8818-423BB07BF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8A125-90CD-47B0-BCB2-C5A952685189}"/>
              </a:ext>
            </a:extLst>
          </p:cNvPr>
          <p:cNvSpPr txBox="1"/>
          <p:nvPr/>
        </p:nvSpPr>
        <p:spPr>
          <a:xfrm>
            <a:off x="4379343" y="1719532"/>
            <a:ext cx="523048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solidFill>
                  <a:schemeClr val="bg1"/>
                </a:solidFill>
                <a:ea typeface="+mn-lt"/>
                <a:cs typeface="+mn-lt"/>
              </a:rPr>
              <a:t>For Yin</a:t>
            </a:r>
            <a:br>
              <a:rPr lang="en-GB" u="sng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Cooling Foods such as: apples, bananas, pears, strawberries, papaya, watermelon, tomatoes, cucumber, seaweed, tofu...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br>
              <a:rPr lang="en-GB"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TO AVOID: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  stimulating food/drinks. Spicy foods such as with ginger, and chilli create more heat and ‘Yang” energy, so are best avoided too.</a:t>
            </a:r>
            <a:endParaRPr lang="en-US">
              <a:solidFill>
                <a:schemeClr val="bg1"/>
              </a:solidFill>
            </a:endParaRPr>
          </a:p>
          <a:p>
            <a:endParaRPr lang="en-GB" u="sng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u="sng">
                <a:solidFill>
                  <a:schemeClr val="bg1"/>
                </a:solidFill>
                <a:ea typeface="+mn-lt"/>
                <a:cs typeface="+mn-lt"/>
              </a:rPr>
              <a:t>For Yang</a:t>
            </a:r>
            <a:br>
              <a:rPr lang="en-GB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Warming Foods such as: cayenne pepper, ginger, soybean oil cinnamon, black pepper, chilli, horseradish, lamb...</a:t>
            </a:r>
          </a:p>
          <a:p>
            <a:br>
              <a:rPr lang="en-GB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TO AVOID:</a:t>
            </a: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 excessive amounts of cold and/or raw food – salads, chilled drinks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075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1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7" name="Picture 7" descr="A picture containing outdoor object, web&#10;&#10;Description automatically generated">
            <a:extLst>
              <a:ext uri="{FF2B5EF4-FFF2-40B4-BE49-F238E27FC236}">
                <a16:creationId xmlns:a16="http://schemas.microsoft.com/office/drawing/2014/main" id="{20EEB346-F0B3-4B91-B05E-4D34A29373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1303"/>
          <a:stretch/>
        </p:blipFill>
        <p:spPr>
          <a:xfrm>
            <a:off x="4183590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691947-E1CA-4D4F-9316-47A84B364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934" y="1710702"/>
            <a:ext cx="4584094" cy="66366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800"/>
              <a:t>Exercise</a:t>
            </a:r>
          </a:p>
        </p:txBody>
      </p:sp>
      <p:cxnSp>
        <p:nvCxnSpPr>
          <p:cNvPr id="11" name="Straight Connector 2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5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9C9943-7DEA-4893-9535-AF1A9BF21A9A}"/>
              </a:ext>
            </a:extLst>
          </p:cNvPr>
          <p:cNvSpPr txBox="1"/>
          <p:nvPr/>
        </p:nvSpPr>
        <p:spPr>
          <a:xfrm>
            <a:off x="423563" y="2467821"/>
            <a:ext cx="482456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ea typeface="+mn-lt"/>
                <a:cs typeface="+mn-lt"/>
              </a:rPr>
              <a:t>Short walk in the morning</a:t>
            </a:r>
            <a:r>
              <a:rPr lang="en-GB" dirty="0">
                <a:ea typeface="+mn-lt"/>
                <a:cs typeface="+mn-lt"/>
              </a:rPr>
              <a:t> – sunshine, fresh air, cardio – the yang energy of the first six hours after sunrise</a:t>
            </a:r>
            <a:endParaRPr lang="en-US" dirty="0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 u="sng" dirty="0">
                <a:ea typeface="+mn-lt"/>
                <a:cs typeface="+mn-lt"/>
              </a:rPr>
              <a:t>Regular cardiovascular exercis</a:t>
            </a:r>
            <a:r>
              <a:rPr lang="en-GB" dirty="0">
                <a:ea typeface="+mn-lt"/>
                <a:cs typeface="+mn-lt"/>
              </a:rPr>
              <a:t>e – swimming, running, walking, anything that lifts the heartbeat BUT IN MODERATION.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Too much Yang leads to problems with high blood pressure, too much Yin leads to poor circulation.</a:t>
            </a:r>
          </a:p>
          <a:p>
            <a:endParaRPr lang="en-GB" dirty="0"/>
          </a:p>
          <a:p>
            <a:r>
              <a:rPr lang="en-GB" dirty="0"/>
              <a:t>Exercises such as Qi Gong and Taiji (Tai Chi) which help promote the cultivation of Qi and seek inner cultivation and harmony.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1A986-28EB-4359-B37D-ECACC1892426}"/>
              </a:ext>
            </a:extLst>
          </p:cNvPr>
          <p:cNvSpPr txBox="1"/>
          <p:nvPr/>
        </p:nvSpPr>
        <p:spPr>
          <a:xfrm>
            <a:off x="7832876" y="656287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InspiredImages</a:t>
            </a:r>
          </a:p>
        </p:txBody>
      </p:sp>
    </p:spTree>
    <p:extLst>
      <p:ext uri="{BB962C8B-B14F-4D97-AF65-F5344CB8AC3E}">
        <p14:creationId xmlns:p14="http://schemas.microsoft.com/office/powerpoint/2010/main" val="418077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9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97D2C4-EE0C-4FB5-B49A-01FE628DA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140" y="559807"/>
            <a:ext cx="3497565" cy="6924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400"/>
              <a:t>Meditation</a:t>
            </a:r>
            <a:endParaRPr lang="en-US"/>
          </a:p>
        </p:txBody>
      </p:sp>
      <p:sp>
        <p:nvSpPr>
          <p:cNvPr id="6" name="Isosceles Triangle 19">
            <a:extLst>
              <a:ext uri="{FF2B5EF4-FFF2-40B4-BE49-F238E27FC236}">
                <a16:creationId xmlns:a16="http://schemas.microsoft.com/office/drawing/2014/main" id="{F6E918B1-FA59-42EF-8A8E-B0F3D1E54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9E34DAF-74F1-4502-B0FE-5373FF524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849" y="1261330"/>
            <a:ext cx="4140249" cy="43353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1996D2-F1CB-44B3-8B46-898BCCA6815F}"/>
              </a:ext>
            </a:extLst>
          </p:cNvPr>
          <p:cNvSpPr txBox="1"/>
          <p:nvPr/>
        </p:nvSpPr>
        <p:spPr>
          <a:xfrm>
            <a:off x="769257" y="5050972"/>
            <a:ext cx="1376439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err="1">
                <a:ea typeface="+mn-lt"/>
                <a:cs typeface="+mn-lt"/>
              </a:rPr>
              <a:t>Aquamarine_song</a:t>
            </a:r>
            <a:endParaRPr lang="en-US" sz="1000" err="1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EE6A4A-0C82-44A5-8B4A-7F3E65551FC9}"/>
              </a:ext>
            </a:extLst>
          </p:cNvPr>
          <p:cNvSpPr txBox="1"/>
          <p:nvPr/>
        </p:nvSpPr>
        <p:spPr>
          <a:xfrm>
            <a:off x="5508322" y="2109560"/>
            <a:ext cx="423091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mprove self-awareness and brings you closer to your ‘self’</a:t>
            </a:r>
            <a:endParaRPr lang="en-US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10-20 minutes a day can reap huge benefits* 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Teaches how to build up and release energy – create harmony of yin and yang in the body</a:t>
            </a:r>
          </a:p>
          <a:p>
            <a:endParaRPr lang="en-GB" dirty="0"/>
          </a:p>
          <a:p>
            <a:r>
              <a:rPr lang="en-GB"/>
              <a:t>Plenty of guided meditations/ambience meditations on Youtube.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976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5">
            <a:extLst>
              <a:ext uri="{FF2B5EF4-FFF2-40B4-BE49-F238E27FC236}">
                <a16:creationId xmlns:a16="http://schemas.microsoft.com/office/drawing/2014/main" id="{EA4CD819-D7D3-4FA6-A6B8-28A7C1DF03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463" t="9091" r="1178" b="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E90863-9EA1-4BBF-9692-9E0B3E364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556" y="1094203"/>
            <a:ext cx="4446970" cy="8450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/>
              <a:t>Further Reading</a:t>
            </a:r>
            <a:endParaRPr lang="en-US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4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EC0568-BD54-47F1-B9BC-EE2F5E615B3A}"/>
              </a:ext>
            </a:extLst>
          </p:cNvPr>
          <p:cNvSpPr txBox="1"/>
          <p:nvPr/>
        </p:nvSpPr>
        <p:spPr>
          <a:xfrm>
            <a:off x="4724400" y="6478438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dirty="0" err="1">
                <a:solidFill>
                  <a:schemeClr val="bg1"/>
                </a:solidFill>
                <a:ea typeface="+mn-lt"/>
                <a:cs typeface="+mn-lt"/>
              </a:rPr>
              <a:t>congerdesign</a:t>
            </a:r>
            <a:endParaRPr lang="en-US" sz="10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F6B72F-A935-48DB-AB62-A355F6BDCA89}"/>
              </a:ext>
            </a:extLst>
          </p:cNvPr>
          <p:cNvSpPr txBox="1"/>
          <p:nvPr/>
        </p:nvSpPr>
        <p:spPr>
          <a:xfrm>
            <a:off x="620508" y="1978951"/>
            <a:ext cx="452599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Embracing Chinese Medicine's Five Elements in a Western Diet – mydaolabs.com</a:t>
            </a:r>
          </a:p>
        </p:txBody>
      </p:sp>
      <p:pic>
        <p:nvPicPr>
          <p:cNvPr id="3" name="Picture 3">
            <a:hlinkClick r:id="" action="ppaction://media"/>
            <a:extLst>
              <a:ext uri="{FF2B5EF4-FFF2-40B4-BE49-F238E27FC236}">
                <a16:creationId xmlns:a16="http://schemas.microsoft.com/office/drawing/2014/main" id="{35081E01-40BD-4FB3-B4BB-30061659C6D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233178" y="3737334"/>
            <a:ext cx="3128819" cy="24216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F5C6FC-01F2-40F1-94DD-94D9786CBF3E}"/>
              </a:ext>
            </a:extLst>
          </p:cNvPr>
          <p:cNvSpPr txBox="1"/>
          <p:nvPr/>
        </p:nvSpPr>
        <p:spPr>
          <a:xfrm>
            <a:off x="625765" y="3131127"/>
            <a:ext cx="45227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Taoist Cultivation (@ Mystic Meditations)</a:t>
            </a:r>
            <a:r>
              <a:rPr lang="en-GB" sz="1000"/>
              <a:t>[3]</a:t>
            </a:r>
            <a:endParaRPr lang="en-GB" sz="1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267813-2F9C-41B9-A243-9DC5091E7100}"/>
              </a:ext>
            </a:extLst>
          </p:cNvPr>
          <p:cNvSpPr txBox="1"/>
          <p:nvPr/>
        </p:nvSpPr>
        <p:spPr>
          <a:xfrm>
            <a:off x="574589" y="6186615"/>
            <a:ext cx="444225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/>
              <a:t>&lt; </a:t>
            </a:r>
            <a:r>
              <a:rPr lang="en-US" sz="1000" dirty="0">
                <a:hlinkClick r:id="rId6"/>
              </a:rPr>
              <a:t>https://www.youtube.com/watch?v=cPymis8lo6I</a:t>
            </a:r>
            <a:r>
              <a:rPr lang="en-US" sz="1000"/>
              <a:t> &gt;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46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746F7B-6D6D-4408-80C6-7A229EF4A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31410"/>
            <a:ext cx="12188953" cy="6594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69678B-028A-4EA8-8B60-D1A886708B7B}"/>
              </a:ext>
            </a:extLst>
          </p:cNvPr>
          <p:cNvSpPr txBox="1"/>
          <p:nvPr/>
        </p:nvSpPr>
        <p:spPr>
          <a:xfrm>
            <a:off x="309919" y="994554"/>
            <a:ext cx="11556519" cy="39908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0"/>
              </a:spcBef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Sources: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>
              <a:spcBef>
                <a:spcPts val="1000"/>
              </a:spcBef>
            </a:pPr>
            <a:r>
              <a:rPr lang="en-GB" sz="1100" dirty="0">
                <a:ea typeface="+mn-lt"/>
                <a:cs typeface="+mn-lt"/>
              </a:rPr>
              <a:t>[1] Leeming, D. </a:t>
            </a:r>
            <a:r>
              <a:rPr lang="en-GB" sz="1100" i="1" dirty="0">
                <a:ea typeface="+mn-lt"/>
                <a:cs typeface="+mn-lt"/>
              </a:rPr>
              <a:t>A Dictionary of Asian Mythology</a:t>
            </a:r>
            <a:r>
              <a:rPr lang="en-GB" sz="1100" dirty="0">
                <a:ea typeface="+mn-lt"/>
                <a:cs typeface="+mn-lt"/>
              </a:rPr>
              <a:t>. (2001) Oxford University Press 2001, p. 35.</a:t>
            </a:r>
            <a:br>
              <a:rPr lang="en-GB" sz="1100" dirty="0">
                <a:ea typeface="+mn-lt"/>
                <a:cs typeface="+mn-lt"/>
              </a:rPr>
            </a:br>
            <a:r>
              <a:rPr lang="en-GB" sz="1100" dirty="0">
                <a:ea typeface="+mn-lt"/>
                <a:cs typeface="+mn-lt"/>
              </a:rPr>
              <a:t>[2] Birrell, Anne. (1993). </a:t>
            </a:r>
            <a:r>
              <a:rPr lang="en-GB" sz="1100" i="1" dirty="0">
                <a:ea typeface="+mn-lt"/>
                <a:cs typeface="+mn-lt"/>
              </a:rPr>
              <a:t>Chinese Mythology: An Introduction</a:t>
            </a:r>
            <a:r>
              <a:rPr lang="en-GB" sz="1100">
                <a:ea typeface="+mn-lt"/>
                <a:cs typeface="+mn-lt"/>
              </a:rPr>
              <a:t>. The John Hopkins University Press, 1999 (Maryland), P. 27-28</a:t>
            </a:r>
            <a:endParaRPr lang="en-US"/>
          </a:p>
          <a:p>
            <a:pPr>
              <a:spcBef>
                <a:spcPts val="1000"/>
              </a:spcBef>
            </a:pPr>
            <a:r>
              <a:rPr lang="en-US" sz="1100">
                <a:ea typeface="+mn-lt"/>
                <a:cs typeface="+mn-lt"/>
              </a:rPr>
              <a:t>[3] Mystic Meditation, Taoist Cultivation | Energy Gathering | Visualization of Dantian Meditation | Yin Yang chi [video]. 2020 &lt; </a:t>
            </a:r>
            <a:r>
              <a:rPr lang="en-US" sz="1100" dirty="0">
                <a:ea typeface="+mn-lt"/>
                <a:cs typeface="+mn-lt"/>
                <a:hlinkClick r:id="rId3"/>
              </a:rPr>
              <a:t>https://www.youtube.com/watch?v=cPymis8lo6I</a:t>
            </a:r>
            <a:r>
              <a:rPr lang="en-US" sz="1100">
                <a:ea typeface="+mn-lt"/>
                <a:cs typeface="+mn-lt"/>
              </a:rPr>
              <a:t> &gt; [Accessed 02/10/2021]</a:t>
            </a:r>
            <a:br>
              <a:rPr lang="en-GB" sz="1100" dirty="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Natural Health Woman.  </a:t>
            </a:r>
            <a:r>
              <a:rPr lang="en-GB" sz="1100" i="1">
                <a:ea typeface="+mn-lt"/>
                <a:cs typeface="+mn-lt"/>
              </a:rPr>
              <a:t>How Balancing Your Yin and Yang Can Make You Happier</a:t>
            </a:r>
            <a:r>
              <a:rPr lang="en-GB" sz="1100">
                <a:ea typeface="+mn-lt"/>
                <a:cs typeface="+mn-lt"/>
              </a:rPr>
              <a:t>. &lt; </a:t>
            </a:r>
            <a:r>
              <a:rPr lang="en-GB" sz="1100" dirty="0">
                <a:ea typeface="+mn-lt"/>
                <a:cs typeface="+mn-lt"/>
                <a:hlinkClick r:id="rId4"/>
              </a:rPr>
              <a:t>https://www.naturalhealthwoman.com/balancing-yin-and-yang</a:t>
            </a:r>
            <a:r>
              <a:rPr lang="en-GB" sz="1100">
                <a:ea typeface="+mn-lt"/>
                <a:cs typeface="+mn-lt"/>
              </a:rPr>
              <a:t> &gt; [Accessed 27/09/21]</a:t>
            </a:r>
            <a:br>
              <a:rPr lang="en-GB" sz="1100" dirty="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Sacred Lotus. </a:t>
            </a:r>
            <a:r>
              <a:rPr lang="en-GB" sz="1100" i="1">
                <a:ea typeface="+mn-lt"/>
                <a:cs typeface="+mn-lt"/>
              </a:rPr>
              <a:t>Yin and Yang in Chinese Medicine</a:t>
            </a:r>
            <a:r>
              <a:rPr lang="en-GB" sz="1100">
                <a:ea typeface="+mn-lt"/>
                <a:cs typeface="+mn-lt"/>
              </a:rPr>
              <a:t>. &lt; 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https://www.sacredlotus.com/go/foundations-chinese-medicine/get/yin-yang</a:t>
            </a:r>
            <a:r>
              <a:rPr lang="en-GB" sz="1100">
                <a:ea typeface="+mn-lt"/>
                <a:cs typeface="+mn-lt"/>
              </a:rPr>
              <a:t> &gt; [Accessed 27/09/21]</a:t>
            </a:r>
            <a:br>
              <a:rPr lang="en-GB" sz="1100" dirty="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Wrist Chakra. Eva. </a:t>
            </a:r>
            <a:r>
              <a:rPr lang="en-GB" sz="1100" i="1">
                <a:ea typeface="+mn-lt"/>
                <a:cs typeface="+mn-lt"/>
              </a:rPr>
              <a:t>10 Ways to Balance Yin and Yang in your Daily Life</a:t>
            </a:r>
            <a:r>
              <a:rPr lang="en-GB" sz="1100">
                <a:ea typeface="+mn-lt"/>
                <a:cs typeface="+mn-lt"/>
              </a:rPr>
              <a:t>. &lt; </a:t>
            </a:r>
            <a:r>
              <a:rPr lang="en-GB" sz="1100" dirty="0">
                <a:ea typeface="+mn-lt"/>
                <a:cs typeface="+mn-lt"/>
                <a:hlinkClick r:id="rId6"/>
              </a:rPr>
              <a:t>https://wristchakra.com/blogs/wristchakrablog/10-ways-to-balance-yin-and-yang</a:t>
            </a:r>
            <a:r>
              <a:rPr lang="en-GB" sz="1100">
                <a:ea typeface="+mn-lt"/>
                <a:cs typeface="+mn-lt"/>
              </a:rPr>
              <a:t> &gt; [Accessed 27/09/21]</a:t>
            </a:r>
            <a:br>
              <a:rPr lang="en-GB" sz="1100" dirty="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*Healthline. </a:t>
            </a:r>
            <a:r>
              <a:rPr lang="en-GB" sz="1100" i="1">
                <a:ea typeface="+mn-lt"/>
                <a:cs typeface="+mn-lt"/>
              </a:rPr>
              <a:t>12 Science-Based benefits of Meditation</a:t>
            </a:r>
            <a:r>
              <a:rPr lang="en-GB" sz="1100">
                <a:ea typeface="+mn-lt"/>
                <a:cs typeface="+mn-lt"/>
              </a:rPr>
              <a:t>. 2020 &lt; </a:t>
            </a:r>
            <a:r>
              <a:rPr lang="en-GB" sz="1100" dirty="0">
                <a:ea typeface="+mn-lt"/>
                <a:cs typeface="+mn-lt"/>
                <a:hlinkClick r:id="rId7"/>
              </a:rPr>
              <a:t>https://www.healthline.com/nutrition/12-benefits-of-meditation</a:t>
            </a:r>
            <a:r>
              <a:rPr lang="en-GB" sz="1100">
                <a:ea typeface="+mn-lt"/>
                <a:cs typeface="+mn-lt"/>
              </a:rPr>
              <a:t> &gt; [Accessed 30/09/21]</a:t>
            </a:r>
            <a:br>
              <a:rPr lang="en-GB" sz="1100" dirty="0">
                <a:ea typeface="+mn-lt"/>
                <a:cs typeface="+mn-lt"/>
              </a:rPr>
            </a:br>
            <a:r>
              <a:rPr lang="en-GB" sz="110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Dao Labs. Travis Metzger.</a:t>
            </a:r>
            <a:r>
              <a:rPr lang="en-GB" sz="1100" i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Embracing Chinese Medicine's Five Elements in a Western Diet</a:t>
            </a:r>
            <a:r>
              <a:rPr lang="en-GB" sz="110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. 2019. &lt; </a:t>
            </a:r>
            <a:r>
              <a:rPr lang="en-GB" sz="1100" dirty="0">
                <a:ea typeface="+mn-lt"/>
                <a:cs typeface="+mn-lt"/>
                <a:hlinkClick r:id="rId8"/>
              </a:rPr>
              <a:t>https://mydaolabs.com/blogs/the-way/embracing-chinese-medicine-s-five-elements-in-a-western-diet</a:t>
            </a:r>
            <a:r>
              <a:rPr lang="en-GB" sz="1100">
                <a:ea typeface="+mn-lt"/>
                <a:cs typeface="+mn-lt"/>
              </a:rPr>
              <a:t> &gt; [Accessed 02/10/2021]</a:t>
            </a:r>
            <a:br>
              <a:rPr lang="en-GB" sz="1100" dirty="0">
                <a:ea typeface="+mn-lt"/>
                <a:cs typeface="+mn-lt"/>
              </a:rPr>
            </a:br>
            <a:endParaRPr lang="en-US" sz="1100">
              <a:ea typeface="+mn-lt"/>
              <a:cs typeface="+mn-lt"/>
            </a:endParaRPr>
          </a:p>
          <a:p>
            <a:pPr>
              <a:spcBef>
                <a:spcPts val="1000"/>
              </a:spcBef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Images:</a:t>
            </a:r>
          </a:p>
          <a:p>
            <a:pPr>
              <a:spcBef>
                <a:spcPts val="1000"/>
              </a:spcBef>
            </a:pPr>
            <a:r>
              <a:rPr lang="en-US" sz="1100" err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mohamed_hassan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(Artist) ‘Harmony &lt; 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https://pixabay.com/illustrations/yang-harmony-balance-sky-ying-6104939/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&gt; [Accessed 25/09/2021]</a:t>
            </a:r>
            <a:br>
              <a:rPr lang="en-US" sz="1100" dirty="0">
                <a:ea typeface="+mn-lt"/>
                <a:cs typeface="+mn-lt"/>
              </a:rPr>
            </a:br>
            <a:r>
              <a:rPr lang="en-US" sz="1100" err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mohamed_hassan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(Artist) ‘Yin and Yang’ &lt; 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https://pixabay.com/vectors/yin-yang-harmony-balance-silhouette-4401011/</a:t>
            </a: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 &gt; [Accessed 25/09/2021]</a:t>
            </a:r>
            <a:br>
              <a:rPr lang="en-US" sz="1100" dirty="0">
                <a:ea typeface="+mn-lt"/>
                <a:cs typeface="+mn-lt"/>
              </a:rPr>
            </a:br>
            <a:r>
              <a:rPr lang="en-US" sz="1100" err="1">
                <a:ea typeface="+mn-lt"/>
                <a:cs typeface="+mn-lt"/>
              </a:rPr>
              <a:t>ipicgr</a:t>
            </a:r>
            <a:r>
              <a:rPr lang="en-US" sz="1100" dirty="0">
                <a:ea typeface="+mn-lt"/>
                <a:cs typeface="+mn-lt"/>
              </a:rPr>
              <a:t> (Artist) ‘wallpaper-1531107_1920’ &lt; </a:t>
            </a:r>
            <a:r>
              <a:rPr lang="en-US" sz="1100" dirty="0">
                <a:ea typeface="+mn-lt"/>
                <a:cs typeface="+mn-lt"/>
                <a:hlinkClick r:id="rId11"/>
              </a:rPr>
              <a:t>https://pixabay.com/illustrations/wallpaper-background-star-space-1531107/</a:t>
            </a:r>
            <a:r>
              <a:rPr lang="en-US" sz="1100" dirty="0">
                <a:ea typeface="+mn-lt"/>
                <a:cs typeface="+mn-lt"/>
              </a:rPr>
              <a:t> &gt; [Accessed 27/09/2021]</a:t>
            </a:r>
            <a:br>
              <a:rPr lang="en-US" sz="1100" dirty="0">
                <a:ea typeface="+mn-lt"/>
                <a:cs typeface="+mn-lt"/>
              </a:rPr>
            </a:br>
            <a:r>
              <a:rPr lang="en-US" sz="1100" err="1">
                <a:ea typeface="+mn-lt"/>
                <a:cs typeface="+mn-lt"/>
              </a:rPr>
              <a:t>Alexandra_Koch</a:t>
            </a:r>
            <a:r>
              <a:rPr lang="en-US" sz="1100" dirty="0">
                <a:ea typeface="+mn-lt"/>
                <a:cs typeface="+mn-lt"/>
              </a:rPr>
              <a:t> (Artist) “Mandala’ &lt; </a:t>
            </a:r>
            <a:r>
              <a:rPr lang="en-US" sz="1100" dirty="0">
                <a:ea typeface="+mn-lt"/>
                <a:cs typeface="+mn-lt"/>
                <a:hlinkClick r:id="rId12"/>
              </a:rPr>
              <a:t>https://pixabay.com/illustrations/mandala-yellow-background-design-4294290/</a:t>
            </a:r>
            <a:r>
              <a:rPr lang="en-US" sz="1100" dirty="0">
                <a:ea typeface="+mn-lt"/>
                <a:cs typeface="+mn-lt"/>
              </a:rPr>
              <a:t> &gt; [Accessed 27/09/2021]</a:t>
            </a:r>
            <a:br>
              <a:rPr lang="en-US" sz="1100" dirty="0">
                <a:ea typeface="+mn-lt"/>
                <a:cs typeface="+mn-lt"/>
              </a:rPr>
            </a:br>
            <a:r>
              <a:rPr lang="en-US" sz="1100" err="1">
                <a:ea typeface="+mn-lt"/>
                <a:cs typeface="+mn-lt"/>
              </a:rPr>
              <a:t>InspiredImages</a:t>
            </a:r>
            <a:r>
              <a:rPr lang="en-US" sz="1100" dirty="0">
                <a:ea typeface="+mn-lt"/>
                <a:cs typeface="+mn-lt"/>
              </a:rPr>
              <a:t> (Artist) ‘Mandala Background’ &lt; </a:t>
            </a:r>
            <a:r>
              <a:rPr lang="en-US" sz="1100" dirty="0">
                <a:ea typeface="+mn-lt"/>
                <a:cs typeface="+mn-lt"/>
                <a:hlinkClick r:id="rId13"/>
              </a:rPr>
              <a:t>https://pixabay.com/illustrations/mandala-background-mandala-spiritual-4428298/</a:t>
            </a:r>
            <a:r>
              <a:rPr lang="en-US" sz="1100" dirty="0">
                <a:ea typeface="+mn-lt"/>
                <a:cs typeface="+mn-lt"/>
              </a:rPr>
              <a:t> &gt; [Accessed 27/09/2021]</a:t>
            </a:r>
            <a:br>
              <a:rPr lang="en-US" sz="1100" dirty="0">
                <a:ea typeface="+mn-lt"/>
                <a:cs typeface="+mn-lt"/>
              </a:rPr>
            </a:br>
            <a:r>
              <a:rPr lang="en-US" sz="1100" err="1">
                <a:ea typeface="+mn-lt"/>
                <a:cs typeface="+mn-lt"/>
              </a:rPr>
              <a:t>Aquamarine_song</a:t>
            </a:r>
            <a:r>
              <a:rPr lang="en-US" sz="1100" dirty="0">
                <a:ea typeface="+mn-lt"/>
                <a:cs typeface="+mn-lt"/>
              </a:rPr>
              <a:t> (Artist) ‘Lotus Flower-3' &lt; </a:t>
            </a:r>
            <a:r>
              <a:rPr lang="en-US" sz="1100" dirty="0">
                <a:ea typeface="+mn-lt"/>
                <a:cs typeface="+mn-lt"/>
                <a:hlinkClick r:id="rId14"/>
              </a:rPr>
              <a:t>https://pixabay.com/illustrations/lotus-flower-bird-metatron-s-cube-3650472/</a:t>
            </a:r>
            <a:r>
              <a:rPr lang="en-US" sz="1100" dirty="0">
                <a:ea typeface="+mn-lt"/>
                <a:cs typeface="+mn-lt"/>
              </a:rPr>
              <a:t> &gt; [Accessed 27/09/2021]</a:t>
            </a:r>
            <a:br>
              <a:rPr lang="en-US" sz="1100" dirty="0">
                <a:ea typeface="+mn-lt"/>
                <a:cs typeface="+mn-lt"/>
              </a:rPr>
            </a:br>
            <a:r>
              <a:rPr lang="en-US" sz="1100" err="1">
                <a:ea typeface="+mn-lt"/>
                <a:cs typeface="+mn-lt"/>
              </a:rPr>
              <a:t>congerdesign</a:t>
            </a:r>
            <a:r>
              <a:rPr lang="en-US" sz="1100" dirty="0">
                <a:ea typeface="+mn-lt"/>
                <a:cs typeface="+mn-lt"/>
              </a:rPr>
              <a:t> (Artist) ‘cup’ &lt; </a:t>
            </a:r>
            <a:r>
              <a:rPr lang="en-US" sz="1100" dirty="0">
                <a:ea typeface="+mn-lt"/>
                <a:cs typeface="+mn-lt"/>
                <a:hlinkClick r:id="rId15"/>
              </a:rPr>
              <a:t>https://pixabay.com/photos/cup-tee-porcelain-drink-decor-829527/</a:t>
            </a:r>
            <a:r>
              <a:rPr lang="en-US" sz="1100" dirty="0">
                <a:ea typeface="+mn-lt"/>
                <a:cs typeface="+mn-lt"/>
              </a:rPr>
              <a:t> &gt; [Accessed 02/10/21]</a:t>
            </a:r>
          </a:p>
        </p:txBody>
      </p:sp>
      <p:pic>
        <p:nvPicPr>
          <p:cNvPr id="3" name="Picture 3" descr="Bye Meow">
            <a:extLst>
              <a:ext uri="{FF2B5EF4-FFF2-40B4-BE49-F238E27FC236}">
                <a16:creationId xmlns:a16="http://schemas.microsoft.com/office/drawing/2014/main" id="{CBFBFF6F-E097-4381-B17F-1DE34EC5A2B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542844" y="5528732"/>
            <a:ext cx="1106312" cy="1106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893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1009</Words>
  <Application>Microsoft Office PowerPoint</Application>
  <PresentationFormat>Widescreen</PresentationFormat>
  <Paragraphs>65</Paragraphs>
  <Slides>11</Slides>
  <Notes>6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Finding Harmony with the Self: Yin and Yang</vt:lpstr>
      <vt:lpstr>PowerPoint Presentation</vt:lpstr>
      <vt:lpstr>PowerPoint Presentation</vt:lpstr>
      <vt:lpstr>The Origin of Yin and Yang</vt:lpstr>
      <vt:lpstr>What is "Yin and Yang"?</vt:lpstr>
      <vt:lpstr>How to recognize if Yin and Yang have become unbalanced?</vt:lpstr>
      <vt:lpstr>Through Diet</vt:lpstr>
      <vt:lpstr>Exercise</vt:lpstr>
      <vt:lpstr>Meditation</vt:lpstr>
      <vt:lpstr>Further Reading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 Bremer (2007585)</cp:lastModifiedBy>
  <cp:revision>227</cp:revision>
  <dcterms:created xsi:type="dcterms:W3CDTF">2021-09-26T09:14:20Z</dcterms:created>
  <dcterms:modified xsi:type="dcterms:W3CDTF">2021-10-04T17:03:11Z</dcterms:modified>
</cp:coreProperties>
</file>