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300" r:id="rId5"/>
    <p:sldId id="301" r:id="rId6"/>
    <p:sldId id="315" r:id="rId7"/>
    <p:sldId id="316" r:id="rId8"/>
    <p:sldId id="317" r:id="rId9"/>
    <p:sldId id="318" r:id="rId10"/>
    <p:sldId id="319" r:id="rId11"/>
    <p:sldId id="320" r:id="rId12"/>
    <p:sldId id="32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08D57E-F8D6-48AF-B5A9-6E6DE495F721}" v="6" dt="2026-07-18T18:41:20.703"/>
  </p1510:revLst>
</p1510:revInfo>
</file>

<file path=ppt/tableStyles.xml><?xml version="1.0" encoding="utf-8"?>
<a:tblStyleLst xmlns:a="http://schemas.openxmlformats.org/drawingml/2006/main" def="{C083E6E3-FA7D-4D7B-A595-EF9225AFEA82}">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33" autoAdjust="0"/>
  </p:normalViewPr>
  <p:slideViewPr>
    <p:cSldViewPr snapToGrid="0">
      <p:cViewPr varScale="1">
        <p:scale>
          <a:sx n="82" d="100"/>
          <a:sy n="82" d="100"/>
        </p:scale>
        <p:origin x="720" y="91"/>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F4712B4-1AE0-734B-BD0B-ED5EB8FC3B80}" type="datetime1">
              <a:rPr lang="en-US" smtClean="0"/>
              <a:t>7/9/2026</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Add footer</a:t>
            </a:r>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709567-0710-7949-BFB0-34B4188750EB}" type="datetime1">
              <a:rPr lang="en-US" noProof="0" smtClean="0"/>
              <a:t>7/9/2026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noProof="0" dirty="0"/>
              <a:t>Add footer</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10689336" cy="3383280"/>
          </a:xfrm>
        </p:spPr>
        <p:txBody>
          <a:bodyPr lIns="91440" tIns="45720" rIns="91440" bIns="45720" anchor="t"/>
          <a:lstStyle>
            <a:lvl1pPr>
              <a:defRPr sz="6000" b="1">
                <a:solidFill>
                  <a:schemeClr val="bg1"/>
                </a:solidFill>
              </a:defRPr>
            </a:lvl1pPr>
          </a:lstStyle>
          <a:p>
            <a:r>
              <a:rPr lang="en-US"/>
              <a:t>Click to edit Master title style</a:t>
            </a:r>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4718304"/>
            <a:ext cx="5367528" cy="1371600"/>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19" name="Graphic 18">
            <a:extLst>
              <a:ext uri="{FF2B5EF4-FFF2-40B4-BE49-F238E27FC236}">
                <a16:creationId xmlns:a16="http://schemas.microsoft.com/office/drawing/2014/main" id="{BD2B87EC-C19D-D312-C5D1-68C7B3D3F342}"/>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577" r="47068" b="26177"/>
          <a:stretch/>
        </p:blipFill>
        <p:spPr>
          <a:xfrm rot="5400000" flipH="1" flipV="1">
            <a:off x="8037001" y="-183083"/>
            <a:ext cx="3971922" cy="4338081"/>
          </a:xfrm>
          <a:prstGeom prst="rect">
            <a:avLst/>
          </a:prstGeom>
        </p:spPr>
      </p:pic>
      <p:pic>
        <p:nvPicPr>
          <p:cNvPr id="17" name="Graphic 16">
            <a:extLst>
              <a:ext uri="{FF2B5EF4-FFF2-40B4-BE49-F238E27FC236}">
                <a16:creationId xmlns:a16="http://schemas.microsoft.com/office/drawing/2014/main" id="{CA27C1C0-4175-DDF3-7F04-05A1FF4F83EA}"/>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1" t="1" r="26660" b="31913"/>
          <a:stretch/>
        </p:blipFill>
        <p:spPr>
          <a:xfrm flipH="1">
            <a:off x="-2" y="2786671"/>
            <a:ext cx="2626743" cy="4071330"/>
          </a:xfrm>
          <a:prstGeom prst="rect">
            <a:avLst/>
          </a:prstGeom>
        </p:spPr>
      </p:pic>
      <p:pic>
        <p:nvPicPr>
          <p:cNvPr id="15" name="Graphic 14">
            <a:extLst>
              <a:ext uri="{FF2B5EF4-FFF2-40B4-BE49-F238E27FC236}">
                <a16:creationId xmlns:a16="http://schemas.microsoft.com/office/drawing/2014/main" id="{8F59A96A-1EEC-D106-BC8B-FBC3D022D6C2}"/>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b="49606"/>
          <a:stretch/>
        </p:blipFill>
        <p:spPr>
          <a:xfrm flipH="1">
            <a:off x="1634272" y="4519948"/>
            <a:ext cx="3527989" cy="2338052"/>
          </a:xfrm>
          <a:prstGeom prst="rect">
            <a:avLst/>
          </a:prstGeom>
        </p:spPr>
      </p:pic>
    </p:spTree>
    <p:extLst>
      <p:ext uri="{BB962C8B-B14F-4D97-AF65-F5344CB8AC3E}">
        <p14:creationId xmlns:p14="http://schemas.microsoft.com/office/powerpoint/2010/main" val="3809289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Tree>
    <p:extLst>
      <p:ext uri="{BB962C8B-B14F-4D97-AF65-F5344CB8AC3E}">
        <p14:creationId xmlns:p14="http://schemas.microsoft.com/office/powerpoint/2010/main" val="30550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image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4892040" y="996696"/>
            <a:ext cx="6528816" cy="914400"/>
          </a:xfrm>
        </p:spPr>
        <p:txBody>
          <a:body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83C7080A-051C-2507-F252-F68346430154}"/>
              </a:ext>
            </a:extLst>
          </p:cNvPr>
          <p:cNvSpPr>
            <a:spLocks noGrp="1"/>
          </p:cNvSpPr>
          <p:nvPr>
            <p:ph type="pic" sz="quarter" idx="13"/>
          </p:nvPr>
        </p:nvSpPr>
        <p:spPr>
          <a:xfrm>
            <a:off x="457200" y="996950"/>
            <a:ext cx="3971925" cy="5857875"/>
          </a:xfrm>
        </p:spPr>
        <p:txBody>
          <a:bodyPr/>
          <a:lstStyle>
            <a:lvl1pPr marL="0" indent="0">
              <a:buNone/>
              <a:defRPr/>
            </a:lvl1pPr>
          </a:lstStyle>
          <a:p>
            <a:r>
              <a:rPr lang="en-US"/>
              <a:t>Click icon to add picture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4919472" y="2130552"/>
            <a:ext cx="6510528" cy="3959352"/>
          </a:xfrm>
        </p:spPr>
        <p:txBody>
          <a:bodyPr anchor="b"/>
          <a:lstStyle>
            <a:lvl1pPr marL="0" indent="0">
              <a:buNone/>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lvl1pPr algn="ctr">
              <a:defRPr/>
            </a:lvl1p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2490127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01">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1225296" y="1691640"/>
            <a:ext cx="7708392" cy="2916936"/>
          </a:xfrm>
        </p:spPr>
        <p:txBody>
          <a:bodyPr lIns="91440" tIns="45720" rIns="91440" bIns="45720" anchor="b"/>
          <a:lstStyle>
            <a:lvl1pPr>
              <a:defRPr sz="6000" b="1">
                <a:solidFill>
                  <a:schemeClr val="bg1"/>
                </a:solidFill>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1225296" y="5001768"/>
            <a:ext cx="7251192" cy="1088136"/>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3" name="Graphic 2">
            <a:extLst>
              <a:ext uri="{FF2B5EF4-FFF2-40B4-BE49-F238E27FC236}">
                <a16:creationId xmlns:a16="http://schemas.microsoft.com/office/drawing/2014/main" id="{EDBCB114-3994-3B78-91C3-3970219AB034}"/>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5397" b="35439"/>
          <a:stretch/>
        </p:blipFill>
        <p:spPr>
          <a:xfrm rot="16200000">
            <a:off x="8573175" y="595473"/>
            <a:ext cx="3527989" cy="3709665"/>
          </a:xfrm>
          <a:prstGeom prst="rect">
            <a:avLst/>
          </a:prstGeom>
        </p:spPr>
      </p:pic>
      <p:pic>
        <p:nvPicPr>
          <p:cNvPr id="4" name="Graphic 3">
            <a:extLst>
              <a:ext uri="{FF2B5EF4-FFF2-40B4-BE49-F238E27FC236}">
                <a16:creationId xmlns:a16="http://schemas.microsoft.com/office/drawing/2014/main" id="{1954D399-E3CD-888F-FCF9-DA0F34C64395}"/>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r="25157" b="13214"/>
          <a:stretch/>
        </p:blipFill>
        <p:spPr>
          <a:xfrm>
            <a:off x="8329613" y="3429000"/>
            <a:ext cx="3862387" cy="3429000"/>
          </a:xfrm>
          <a:prstGeom prst="rect">
            <a:avLst/>
          </a:prstGeom>
        </p:spPr>
      </p:pic>
      <p:pic>
        <p:nvPicPr>
          <p:cNvPr id="5" name="Graphic 4">
            <a:extLst>
              <a:ext uri="{FF2B5EF4-FFF2-40B4-BE49-F238E27FC236}">
                <a16:creationId xmlns:a16="http://schemas.microsoft.com/office/drawing/2014/main" id="{4CC75E85-8A16-65D2-BB9D-7966D18A9C8F}"/>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r="47260" b="26651"/>
          <a:stretch/>
        </p:blipFill>
        <p:spPr>
          <a:xfrm rot="16200000" flipV="1">
            <a:off x="197728" y="-197735"/>
            <a:ext cx="3914776" cy="4310243"/>
          </a:xfrm>
          <a:prstGeom prst="rect">
            <a:avLst/>
          </a:prstGeom>
        </p:spPr>
      </p:pic>
    </p:spTree>
    <p:extLst>
      <p:ext uri="{BB962C8B-B14F-4D97-AF65-F5344CB8AC3E}">
        <p14:creationId xmlns:p14="http://schemas.microsoft.com/office/powerpoint/2010/main" val="3649684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768096" y="996696"/>
            <a:ext cx="10652760" cy="914400"/>
          </a:xfrm>
        </p:spPr>
        <p:txBody>
          <a:body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3734394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02">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6099048" y="996696"/>
            <a:ext cx="5641848" cy="4855464"/>
          </a:xfrm>
        </p:spPr>
        <p:txBody>
          <a:bodyPr lIns="91440" tIns="45720" rIns="91440" bIns="45720" anchor="ctr"/>
          <a:lstStyle>
            <a:lvl1pPr>
              <a:defRPr sz="6000" b="1">
                <a:solidFill>
                  <a:schemeClr val="bg1"/>
                </a:solidFill>
              </a:defRPr>
            </a:lvl1pPr>
          </a:lstStyle>
          <a:p>
            <a:r>
              <a:rPr lang="en-US"/>
              <a:t>Click to edit Master title style</a:t>
            </a:r>
            <a:endParaRPr lang="en-US" dirty="0"/>
          </a:p>
        </p:txBody>
      </p:sp>
      <p:sp>
        <p:nvSpPr>
          <p:cNvPr id="927" name="Picture Placeholder 926">
            <a:extLst>
              <a:ext uri="{FF2B5EF4-FFF2-40B4-BE49-F238E27FC236}">
                <a16:creationId xmlns:a16="http://schemas.microsoft.com/office/drawing/2014/main" id="{E0D9F5FD-31A3-F83E-0559-2C0434E0046C}"/>
              </a:ext>
            </a:extLst>
          </p:cNvPr>
          <p:cNvSpPr>
            <a:spLocks noGrp="1"/>
          </p:cNvSpPr>
          <p:nvPr>
            <p:ph type="pic" sz="quarter" idx="13"/>
          </p:nvPr>
        </p:nvSpPr>
        <p:spPr>
          <a:xfrm>
            <a:off x="1078992" y="0"/>
            <a:ext cx="3971925" cy="5857875"/>
          </a:xfrm>
          <a:custGeom>
            <a:avLst/>
            <a:gdLst>
              <a:gd name="connsiteX0" fmla="*/ 0 w 3971925"/>
              <a:gd name="connsiteY0" fmla="*/ 0 h 5857875"/>
              <a:gd name="connsiteX1" fmla="*/ 3971925 w 3971925"/>
              <a:gd name="connsiteY1" fmla="*/ 0 h 5857875"/>
              <a:gd name="connsiteX2" fmla="*/ 3971925 w 3971925"/>
              <a:gd name="connsiteY2" fmla="*/ 5857875 h 5857875"/>
              <a:gd name="connsiteX3" fmla="*/ 1972187 w 3971925"/>
              <a:gd name="connsiteY3" fmla="*/ 5857875 h 5857875"/>
              <a:gd name="connsiteX4" fmla="*/ 1978760 w 3971925"/>
              <a:gd name="connsiteY4" fmla="*/ 5848548 h 5857875"/>
              <a:gd name="connsiteX5" fmla="*/ 2015275 w 3971925"/>
              <a:gd name="connsiteY5" fmla="*/ 5713664 h 5857875"/>
              <a:gd name="connsiteX6" fmla="*/ 2015275 w 3971925"/>
              <a:gd name="connsiteY6" fmla="*/ 5713663 h 5857875"/>
              <a:gd name="connsiteX7" fmla="*/ 2010932 w 3971925"/>
              <a:gd name="connsiteY7" fmla="*/ 5713083 h 5857875"/>
              <a:gd name="connsiteX8" fmla="*/ 2010064 w 3971925"/>
              <a:gd name="connsiteY8" fmla="*/ 5713083 h 5857875"/>
              <a:gd name="connsiteX9" fmla="*/ 1871116 w 3971925"/>
              <a:gd name="connsiteY9" fmla="*/ 5759476 h 5857875"/>
              <a:gd name="connsiteX10" fmla="*/ 1753300 w 3971925"/>
              <a:gd name="connsiteY10" fmla="*/ 5793691 h 5857875"/>
              <a:gd name="connsiteX11" fmla="*/ 1717404 w 3971925"/>
              <a:gd name="connsiteY11" fmla="*/ 5835082 h 5857875"/>
              <a:gd name="connsiteX12" fmla="*/ 1704691 w 3971925"/>
              <a:gd name="connsiteY12" fmla="*/ 5857875 h 5857875"/>
              <a:gd name="connsiteX13" fmla="*/ 0 w 3971925"/>
              <a:gd name="connsiteY13" fmla="*/ 5857875 h 5857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1925" h="5857875">
                <a:moveTo>
                  <a:pt x="0" y="0"/>
                </a:moveTo>
                <a:lnTo>
                  <a:pt x="3971925" y="0"/>
                </a:lnTo>
                <a:lnTo>
                  <a:pt x="3971925" y="5857875"/>
                </a:lnTo>
                <a:lnTo>
                  <a:pt x="1972187" y="5857875"/>
                </a:lnTo>
                <a:lnTo>
                  <a:pt x="1978760" y="5848548"/>
                </a:lnTo>
                <a:cubicBezTo>
                  <a:pt x="2003551" y="5807990"/>
                  <a:pt x="2018531" y="5763681"/>
                  <a:pt x="2015275" y="5713664"/>
                </a:cubicBezTo>
                <a:lnTo>
                  <a:pt x="2015275" y="5713663"/>
                </a:lnTo>
                <a:cubicBezTo>
                  <a:pt x="2015275" y="5711343"/>
                  <a:pt x="2011801" y="5711343"/>
                  <a:pt x="2010932" y="5713083"/>
                </a:cubicBezTo>
                <a:cubicBezTo>
                  <a:pt x="2010643" y="5713083"/>
                  <a:pt x="2010354" y="5713083"/>
                  <a:pt x="2010064" y="5713083"/>
                </a:cubicBezTo>
                <a:cubicBezTo>
                  <a:pt x="1966643" y="5741499"/>
                  <a:pt x="1921774" y="5751937"/>
                  <a:pt x="1871116" y="5759476"/>
                </a:cubicBezTo>
                <a:cubicBezTo>
                  <a:pt x="1832326" y="5765275"/>
                  <a:pt x="1786010" y="5769045"/>
                  <a:pt x="1753300" y="5793691"/>
                </a:cubicBezTo>
                <a:cubicBezTo>
                  <a:pt x="1738970" y="5804419"/>
                  <a:pt x="1727463" y="5819134"/>
                  <a:pt x="1717404" y="5835082"/>
                </a:cubicBezTo>
                <a:lnTo>
                  <a:pt x="1704691" y="5857875"/>
                </a:lnTo>
                <a:lnTo>
                  <a:pt x="0" y="5857875"/>
                </a:lnTo>
                <a:close/>
              </a:path>
            </a:pathLst>
          </a:custGeom>
        </p:spPr>
        <p:txBody>
          <a:bodyPr wrap="square">
            <a:noAutofit/>
          </a:bodyPr>
          <a:lstStyle>
            <a:lvl1pPr marL="0" indent="0" algn="ctr">
              <a:buNone/>
              <a:defRPr>
                <a:solidFill>
                  <a:schemeClr val="bg1"/>
                </a:solidFill>
              </a:defRPr>
            </a:lvl1pPr>
          </a:lstStyle>
          <a:p>
            <a:r>
              <a:rPr lang="en-US"/>
              <a:t>Click icon to add picture</a:t>
            </a:r>
            <a:endParaRPr lang="en-US" dirty="0"/>
          </a:p>
        </p:txBody>
      </p:sp>
      <p:pic>
        <p:nvPicPr>
          <p:cNvPr id="7" name="Graphic 6">
            <a:extLst>
              <a:ext uri="{FF2B5EF4-FFF2-40B4-BE49-F238E27FC236}">
                <a16:creationId xmlns:a16="http://schemas.microsoft.com/office/drawing/2014/main" id="{AE730C61-B0A5-15E4-EBDC-4DAA74F02702}"/>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1652" b="34005"/>
          <a:stretch/>
        </p:blipFill>
        <p:spPr>
          <a:xfrm rot="5400000" flipH="1" flipV="1">
            <a:off x="9278992" y="3944992"/>
            <a:ext cx="2764120" cy="3061895"/>
          </a:xfrm>
          <a:prstGeom prst="rect">
            <a:avLst/>
          </a:prstGeom>
        </p:spPr>
      </p:pic>
      <p:pic>
        <p:nvPicPr>
          <p:cNvPr id="876" name="Graphic 875">
            <a:extLst>
              <a:ext uri="{FF2B5EF4-FFF2-40B4-BE49-F238E27FC236}">
                <a16:creationId xmlns:a16="http://schemas.microsoft.com/office/drawing/2014/main" id="{1AD600CE-8F3B-12A6-46EE-EFDBB7A1BB95}"/>
              </a:ext>
            </a:extLst>
          </p:cNvPr>
          <p:cNvPicPr>
            <a:picLocks noChangeAspect="1"/>
          </p:cNvPicPr>
          <p:nvPr/>
        </p:nvPicPr>
        <p:blipFill rotWithShape="1">
          <a:blip>
            <a:extLst>
              <a:ext uri="{96DAC541-7B7A-43D3-8B79-37D633B846F1}">
                <asvg:svgBlip xmlns:asvg="http://schemas.microsoft.com/office/drawing/2016/SVG/main" r:embed="rId3"/>
              </a:ext>
            </a:extLst>
          </a:blip>
          <a:srcRect r="53805" b="26651"/>
          <a:stretch/>
        </p:blipFill>
        <p:spPr>
          <a:xfrm rot="5400000">
            <a:off x="440621" y="2988379"/>
            <a:ext cx="3428999" cy="4310243"/>
          </a:xfrm>
          <a:prstGeom prst="rect">
            <a:avLst/>
          </a:prstGeom>
        </p:spPr>
      </p:pic>
    </p:spTree>
    <p:extLst>
      <p:ext uri="{BB962C8B-B14F-4D97-AF65-F5344CB8AC3E}">
        <p14:creationId xmlns:p14="http://schemas.microsoft.com/office/powerpoint/2010/main" val="41339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image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2" name="Picture Placeholder 7">
            <a:extLst>
              <a:ext uri="{FF2B5EF4-FFF2-40B4-BE49-F238E27FC236}">
                <a16:creationId xmlns:a16="http://schemas.microsoft.com/office/drawing/2014/main" id="{1153E704-93AB-7E5D-6EB0-56FA23E7BCC7}"/>
              </a:ext>
            </a:extLst>
          </p:cNvPr>
          <p:cNvSpPr>
            <a:spLocks noGrp="1"/>
          </p:cNvSpPr>
          <p:nvPr>
            <p:ph type="pic" sz="quarter" idx="13"/>
          </p:nvPr>
        </p:nvSpPr>
        <p:spPr>
          <a:xfrm>
            <a:off x="0" y="2130552"/>
            <a:ext cx="5641848" cy="3959352"/>
          </a:xfrm>
        </p:spPr>
        <p:txBody>
          <a:bodyPr/>
          <a:lstStyle>
            <a:lvl1pPr marL="0" indent="0">
              <a:buNone/>
              <a:defRPr/>
            </a:lvl1pPr>
          </a:lstStyle>
          <a:p>
            <a:r>
              <a:rPr lang="en-US"/>
              <a:t>Click icon to add picture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170702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910328"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56924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206240" cy="3959352"/>
          </a:xfrm>
        </p:spPr>
        <p:txBody>
          <a:bodyPr anchor="t"/>
          <a:lstStyle>
            <a:lvl1pPr marL="347472">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5513832" y="2176272"/>
            <a:ext cx="5907024"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645539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76272"/>
            <a:ext cx="10652760"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371214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8668512" cy="2432304"/>
          </a:xfrm>
        </p:spPr>
        <p:txBody>
          <a:bodyPr lIns="91440" tIns="45720" rIns="91440" bIns="45720" anchor="t"/>
          <a:lstStyle>
            <a:lvl1pPr>
              <a:defRPr sz="6000" b="1">
                <a:solidFill>
                  <a:schemeClr val="bg1"/>
                </a:solidFill>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3429000"/>
            <a:ext cx="5340096" cy="2660904"/>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7" name="Graphic 6">
            <a:extLst>
              <a:ext uri="{FF2B5EF4-FFF2-40B4-BE49-F238E27FC236}">
                <a16:creationId xmlns:a16="http://schemas.microsoft.com/office/drawing/2014/main" id="{F291867A-07AF-138A-AC57-59D328A6095D}"/>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22" r="19404" b="26232"/>
          <a:stretch/>
        </p:blipFill>
        <p:spPr>
          <a:xfrm rot="5400000" flipH="1" flipV="1">
            <a:off x="8651875" y="625473"/>
            <a:ext cx="4165601" cy="2914652"/>
          </a:xfrm>
          <a:prstGeom prst="rect">
            <a:avLst/>
          </a:prstGeom>
        </p:spPr>
      </p:pic>
      <p:pic>
        <p:nvPicPr>
          <p:cNvPr id="8" name="Graphic 7">
            <a:extLst>
              <a:ext uri="{FF2B5EF4-FFF2-40B4-BE49-F238E27FC236}">
                <a16:creationId xmlns:a16="http://schemas.microsoft.com/office/drawing/2014/main" id="{1F7C5AD9-C0FD-61EF-DDC7-8F4701419940}"/>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533" t="-8495" r="43883" b="25558"/>
          <a:stretch/>
        </p:blipFill>
        <p:spPr>
          <a:xfrm>
            <a:off x="10201275" y="1898651"/>
            <a:ext cx="1990725" cy="4959349"/>
          </a:xfrm>
          <a:prstGeom prst="rect">
            <a:avLst/>
          </a:prstGeom>
        </p:spPr>
      </p:pic>
      <p:pic>
        <p:nvPicPr>
          <p:cNvPr id="9" name="Graphic 8">
            <a:extLst>
              <a:ext uri="{FF2B5EF4-FFF2-40B4-BE49-F238E27FC236}">
                <a16:creationId xmlns:a16="http://schemas.microsoft.com/office/drawing/2014/main" id="{3398A539-AF73-E115-3EDF-231BC59E68D3}"/>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027" t="1169" r="27094" b="32980"/>
          <a:stretch/>
        </p:blipFill>
        <p:spPr>
          <a:xfrm rot="10800000" flipV="1">
            <a:off x="-1" y="2988379"/>
            <a:ext cx="5335584" cy="3869622"/>
          </a:xfrm>
          <a:prstGeom prst="rect">
            <a:avLst/>
          </a:prstGeom>
        </p:spPr>
      </p:pic>
    </p:spTree>
    <p:extLst>
      <p:ext uri="{BB962C8B-B14F-4D97-AF65-F5344CB8AC3E}">
        <p14:creationId xmlns:p14="http://schemas.microsoft.com/office/powerpoint/2010/main" val="1827769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768096" y="996696"/>
            <a:ext cx="10652760" cy="914400"/>
          </a:xfrm>
          <a:prstGeom prst="rect">
            <a:avLst/>
          </a:prstGeom>
          <a:noFill/>
        </p:spPr>
        <p:txBody>
          <a:bodyPr vert="horz" lIns="91440" tIns="45720" rIns="91440" bIns="45720" rtlCol="0" anchor="t">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768096" y="2450591"/>
            <a:ext cx="10652761" cy="3487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34800" y="6400800"/>
            <a:ext cx="457200" cy="457200"/>
          </a:xfrm>
          <a:prstGeom prst="rect">
            <a:avLst/>
          </a:prstGeom>
          <a:noFill/>
        </p:spPr>
        <p:txBody>
          <a:bodyPr anchor="ctr"/>
          <a:lstStyle>
            <a:lvl1pPr algn="ctr">
              <a:defRPr lang="en-US" sz="1200" b="1" i="0" smtClean="0">
                <a:solidFill>
                  <a:schemeClr val="accent3"/>
                </a:solidFill>
                <a:latin typeface="+mn-lt"/>
              </a:defRPr>
            </a:lvl1pPr>
          </a:lstStyle>
          <a:p>
            <a:fld id="{19B51A1E-902D-48AF-9020-955120F399B6}" type="slidenum">
              <a:rPr lang="en-US" smtClean="0"/>
              <a:pPr/>
              <a:t>‹#›</a:t>
            </a:fld>
            <a:endParaRPr lang="en-US" dirty="0"/>
          </a:p>
        </p:txBody>
      </p:sp>
      <p:sp>
        <p:nvSpPr>
          <p:cNvPr id="4" name="TextBox 3">
            <a:extLst>
              <a:ext uri="{FF2B5EF4-FFF2-40B4-BE49-F238E27FC236}">
                <a16:creationId xmlns:a16="http://schemas.microsoft.com/office/drawing/2014/main" id="{066E99AD-9348-1084-6E11-26968BDE3782}"/>
              </a:ext>
            </a:extLst>
          </p:cNvPr>
          <p:cNvSpPr txBox="1"/>
          <p:nvPr userDrawn="1"/>
        </p:nvSpPr>
        <p:spPr>
          <a:xfrm>
            <a:off x="11741419" y="-1537"/>
            <a:ext cx="457200" cy="457200"/>
          </a:xfrm>
          <a:prstGeom prst="rect">
            <a:avLst/>
          </a:prstGeom>
          <a:noFill/>
        </p:spPr>
        <p:txBody>
          <a:bodyPr wrap="square" rtlCol="0" anchor="ctr">
            <a:noAutofit/>
          </a:bodyPr>
          <a:lstStyle/>
          <a:p>
            <a:pPr algn="ctr"/>
            <a:r>
              <a:rPr lang="en-US" sz="4000" b="0" dirty="0">
                <a:solidFill>
                  <a:schemeClr val="accent3"/>
                </a:solidFill>
                <a:latin typeface="+mn-lt"/>
                <a:ea typeface="BIZ UDPGothic" panose="020B0400000000000000" pitchFamily="34" charset="-128"/>
              </a:rPr>
              <a:t>*</a:t>
            </a:r>
          </a:p>
        </p:txBody>
      </p:sp>
      <p:cxnSp>
        <p:nvCxnSpPr>
          <p:cNvPr id="5" name="Straight Connector 4">
            <a:extLst>
              <a:ext uri="{FF2B5EF4-FFF2-40B4-BE49-F238E27FC236}">
                <a16:creationId xmlns:a16="http://schemas.microsoft.com/office/drawing/2014/main" id="{12047422-8CC9-77AE-C87B-852011B8253E}"/>
              </a:ext>
            </a:extLst>
          </p:cNvPr>
          <p:cNvCxnSpPr>
            <a:cxnSpLocks/>
          </p:cNvCxnSpPr>
          <p:nvPr userDrawn="1"/>
        </p:nvCxnSpPr>
        <p:spPr>
          <a:xfrm>
            <a:off x="0" y="457200"/>
            <a:ext cx="12192000" cy="0"/>
          </a:xfrm>
          <a:prstGeom prst="line">
            <a:avLst/>
          </a:prstGeom>
          <a:ln w="63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FC25401-8B16-54B2-8DFB-324B1C3F7DD3}"/>
              </a:ext>
            </a:extLst>
          </p:cNvPr>
          <p:cNvCxnSpPr>
            <a:cxnSpLocks/>
          </p:cNvCxnSpPr>
          <p:nvPr userDrawn="1"/>
        </p:nvCxnSpPr>
        <p:spPr>
          <a:xfrm>
            <a:off x="11734800" y="0"/>
            <a:ext cx="0" cy="68580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9" name="Footer Placeholder 5">
            <a:extLst>
              <a:ext uri="{FF2B5EF4-FFF2-40B4-BE49-F238E27FC236}">
                <a16:creationId xmlns:a16="http://schemas.microsoft.com/office/drawing/2014/main" id="{4702C82C-C24B-9094-A3C6-7670E28B8D16}"/>
              </a:ext>
            </a:extLst>
          </p:cNvPr>
          <p:cNvSpPr>
            <a:spLocks noGrp="1"/>
          </p:cNvSpPr>
          <p:nvPr>
            <p:ph type="ftr" sz="quarter" idx="3"/>
          </p:nvPr>
        </p:nvSpPr>
        <p:spPr>
          <a:xfrm rot="5400000">
            <a:off x="8991601" y="3200399"/>
            <a:ext cx="5943596" cy="457199"/>
          </a:xfrm>
          <a:prstGeom prst="rect">
            <a:avLst/>
          </a:prstGeom>
        </p:spPr>
        <p:txBody>
          <a:bodyPr anchor="ctr"/>
          <a:lstStyle>
            <a:lvl1pPr algn="ctr">
              <a:defRPr sz="1200" b="1" i="0" spc="0">
                <a:solidFill>
                  <a:schemeClr val="accent3"/>
                </a:solidFill>
                <a:latin typeface="+mn-lt"/>
              </a:defRPr>
            </a:lvl1pPr>
          </a:lstStyle>
          <a:p>
            <a:r>
              <a:rPr lang="en-US"/>
              <a:t>Add Footer</a:t>
            </a:r>
            <a:endParaRPr lang="en-US"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14400" rtl="0" eaLnBrk="1" latinLnBrk="0" hangingPunct="1">
        <a:lnSpc>
          <a:spcPct val="75000"/>
        </a:lnSpc>
        <a:spcBef>
          <a:spcPct val="0"/>
        </a:spcBef>
        <a:buNone/>
        <a:defRPr sz="4000" b="1" kern="1200" spc="-150" baseline="0">
          <a:solidFill>
            <a:schemeClr val="accent3"/>
          </a:solidFill>
          <a:latin typeface="+mj-lt"/>
          <a:ea typeface="+mj-ea"/>
          <a:cs typeface="+mj-cs"/>
        </a:defRPr>
      </a:lvl1pPr>
    </p:titleStyle>
    <p:bodyStyle>
      <a:lvl1pPr marL="347472"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1pPr>
      <a:lvl2pPr marL="73152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2pPr>
      <a:lvl3pPr marL="109728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3pPr>
      <a:lvl4pPr marL="146304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4pPr>
      <a:lvl5pPr marL="182880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www.open.edu/openlearn/health-sports-psychology/health-social-care/working-health-and-social-care-communication" TargetMode="External"/><Relationship Id="rId2" Type="http://schemas.openxmlformats.org/officeDocument/2006/relationships/hyperlink" Target="https://www.nhs.uk/careers/working-in-the-nhs/skills/communic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40570-13B1-E20C-28EA-4514891DB373}"/>
              </a:ext>
            </a:extLst>
          </p:cNvPr>
          <p:cNvSpPr>
            <a:spLocks noGrp="1"/>
          </p:cNvSpPr>
          <p:nvPr>
            <p:ph type="title"/>
          </p:nvPr>
        </p:nvSpPr>
        <p:spPr>
          <a:xfrm>
            <a:off x="762000" y="1673352"/>
            <a:ext cx="10652760" cy="914400"/>
          </a:xfrm>
        </p:spPr>
        <p:txBody>
          <a:bodyPr/>
          <a:lstStyle/>
          <a:p>
            <a:r>
              <a:rPr lang="en-GB" sz="2800" dirty="0"/>
              <a:t>Student name: Mackla vales</a:t>
            </a:r>
            <a:br>
              <a:rPr lang="en-US" sz="2800" dirty="0"/>
            </a:br>
            <a:br>
              <a:rPr lang="en-US" sz="2800" dirty="0"/>
            </a:br>
            <a:r>
              <a:rPr lang="nl-NL" sz="2800" dirty="0"/>
              <a:t>Student ID:2513646</a:t>
            </a:r>
            <a:br>
              <a:rPr lang="en-US" sz="2800" dirty="0"/>
            </a:br>
            <a:r>
              <a:rPr lang="nl-NL" sz="2800" dirty="0"/>
              <a:t> </a:t>
            </a:r>
            <a:br>
              <a:rPr lang="en-US" sz="2800" dirty="0"/>
            </a:br>
            <a:r>
              <a:rPr lang="nl-NL" sz="2800" dirty="0"/>
              <a:t>Module name: Professinal career development within health and social cre</a:t>
            </a:r>
            <a:br>
              <a:rPr lang="en-US" sz="2800" dirty="0"/>
            </a:br>
            <a:br>
              <a:rPr lang="en-US" sz="2800" dirty="0"/>
            </a:br>
            <a:r>
              <a:rPr lang="en-GB" sz="2800" dirty="0"/>
              <a:t>Module code: LCHS4009</a:t>
            </a:r>
            <a:br>
              <a:rPr lang="en-US" sz="2800" dirty="0"/>
            </a:br>
            <a:br>
              <a:rPr lang="en-US" sz="2800" dirty="0"/>
            </a:br>
            <a:r>
              <a:rPr lang="en-GB" sz="2800" dirty="0"/>
              <a:t>Lecturer name: </a:t>
            </a:r>
            <a:r>
              <a:rPr lang="en-GB" sz="2800" dirty="0" err="1"/>
              <a:t>Dilhara</a:t>
            </a:r>
            <a:endParaRPr lang="en-US" sz="2800" dirty="0"/>
          </a:p>
        </p:txBody>
      </p:sp>
      <p:sp>
        <p:nvSpPr>
          <p:cNvPr id="3" name="Text Placeholder 2">
            <a:extLst>
              <a:ext uri="{FF2B5EF4-FFF2-40B4-BE49-F238E27FC236}">
                <a16:creationId xmlns:a16="http://schemas.microsoft.com/office/drawing/2014/main" id="{E9D97285-76D8-7E4B-5301-2C5C7F50D0A6}"/>
              </a:ext>
            </a:extLst>
          </p:cNvPr>
          <p:cNvSpPr>
            <a:spLocks noGrp="1"/>
          </p:cNvSpPr>
          <p:nvPr>
            <p:ph sz="quarter" idx="12"/>
          </p:nvPr>
        </p:nvSpPr>
        <p:spPr>
          <a:xfrm>
            <a:off x="3401961" y="5271796"/>
            <a:ext cx="8028039" cy="818108"/>
          </a:xfrm>
        </p:spPr>
        <p:txBody>
          <a:bodyPr>
            <a:noAutofit/>
          </a:bodyPr>
          <a:lstStyle/>
          <a:p>
            <a:r>
              <a:rPr lang="en-US" sz="3600" b="1" u="sng" dirty="0"/>
              <a:t>My chosen skill: communication</a:t>
            </a:r>
          </a:p>
        </p:txBody>
      </p:sp>
      <p:pic>
        <p:nvPicPr>
          <p:cNvPr id="5" name="Picture 4" descr="A close-up of a logo&#10;&#10;AI-generated content may be incorrect.">
            <a:extLst>
              <a:ext uri="{FF2B5EF4-FFF2-40B4-BE49-F238E27FC236}">
                <a16:creationId xmlns:a16="http://schemas.microsoft.com/office/drawing/2014/main" id="{661AE131-F7EB-7884-3001-8B667F421A3C}"/>
              </a:ext>
            </a:extLst>
          </p:cNvPr>
          <p:cNvPicPr>
            <a:picLocks noChangeAspect="1"/>
          </p:cNvPicPr>
          <p:nvPr/>
        </p:nvPicPr>
        <p:blipFill>
          <a:blip r:embed="rId2"/>
          <a:stretch>
            <a:fillRect/>
          </a:stretch>
        </p:blipFill>
        <p:spPr>
          <a:xfrm>
            <a:off x="0" y="0"/>
            <a:ext cx="4104804" cy="1512161"/>
          </a:xfrm>
          <a:prstGeom prst="rect">
            <a:avLst/>
          </a:prstGeom>
        </p:spPr>
      </p:pic>
    </p:spTree>
    <p:extLst>
      <p:ext uri="{BB962C8B-B14F-4D97-AF65-F5344CB8AC3E}">
        <p14:creationId xmlns:p14="http://schemas.microsoft.com/office/powerpoint/2010/main" val="1068343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35764A-06BF-17D4-EE6D-670F5F3FC09A}"/>
              </a:ext>
            </a:extLst>
          </p:cNvPr>
          <p:cNvSpPr>
            <a:spLocks noGrp="1"/>
          </p:cNvSpPr>
          <p:nvPr>
            <p:ph type="title"/>
          </p:nvPr>
        </p:nvSpPr>
        <p:spPr>
          <a:xfrm>
            <a:off x="768096" y="996696"/>
            <a:ext cx="10652760" cy="914400"/>
          </a:xfrm>
        </p:spPr>
        <p:txBody>
          <a:bodyPr/>
          <a:lstStyle/>
          <a:p>
            <a:r>
              <a:rPr lang="en-US" dirty="0"/>
              <a:t>Interdiction </a:t>
            </a:r>
            <a:br>
              <a:rPr lang="en-US" dirty="0"/>
            </a:br>
            <a:endParaRPr lang="en-US" dirty="0"/>
          </a:p>
        </p:txBody>
      </p:sp>
      <p:sp>
        <p:nvSpPr>
          <p:cNvPr id="3" name="Content Placeholder 2">
            <a:extLst>
              <a:ext uri="{FF2B5EF4-FFF2-40B4-BE49-F238E27FC236}">
                <a16:creationId xmlns:a16="http://schemas.microsoft.com/office/drawing/2014/main" id="{009B3696-52AB-4FB9-4BF7-D8F7C8A7567E}"/>
              </a:ext>
            </a:extLst>
          </p:cNvPr>
          <p:cNvSpPr>
            <a:spLocks noGrp="1"/>
          </p:cNvSpPr>
          <p:nvPr>
            <p:ph sz="quarter" idx="12"/>
          </p:nvPr>
        </p:nvSpPr>
        <p:spPr>
          <a:xfrm>
            <a:off x="768096" y="3124889"/>
            <a:ext cx="10661904" cy="1822016"/>
          </a:xfrm>
        </p:spPr>
        <p:txBody>
          <a:bodyPr>
            <a:noAutofit/>
          </a:bodyPr>
          <a:lstStyle/>
          <a:p>
            <a:r>
              <a:rPr lang="en-US" sz="3200" dirty="0">
                <a:solidFill>
                  <a:schemeClr val="tx1">
                    <a:lumMod val="95000"/>
                    <a:lumOff val="5000"/>
                  </a:schemeClr>
                </a:solidFill>
                <a:latin typeface="Amasis MT Pro Medium" panose="02040604050005020304" pitchFamily="18" charset="0"/>
              </a:rPr>
              <a:t>About me</a:t>
            </a:r>
          </a:p>
          <a:p>
            <a:pPr marL="0" indent="0">
              <a:buNone/>
            </a:pPr>
            <a:endParaRPr lang="en-US" sz="3200" dirty="0">
              <a:solidFill>
                <a:schemeClr val="tx1">
                  <a:lumMod val="95000"/>
                  <a:lumOff val="5000"/>
                </a:schemeClr>
              </a:solidFill>
              <a:latin typeface="Amasis MT Pro Medium" panose="02040604050005020304" pitchFamily="18" charset="0"/>
            </a:endParaRPr>
          </a:p>
          <a:p>
            <a:r>
              <a:rPr lang="en-US" sz="3200" dirty="0">
                <a:solidFill>
                  <a:schemeClr val="tx1">
                    <a:lumMod val="95000"/>
                    <a:lumOff val="5000"/>
                  </a:schemeClr>
                </a:solidFill>
                <a:latin typeface="Amasis MT Pro Medium" panose="02040604050005020304" pitchFamily="18" charset="0"/>
              </a:rPr>
              <a:t>Presentation aims: today I will talk about communication</a:t>
            </a:r>
          </a:p>
        </p:txBody>
      </p:sp>
      <p:sp>
        <p:nvSpPr>
          <p:cNvPr id="2" name="Slide Number Placeholder 1">
            <a:extLst>
              <a:ext uri="{FF2B5EF4-FFF2-40B4-BE49-F238E27FC236}">
                <a16:creationId xmlns:a16="http://schemas.microsoft.com/office/drawing/2014/main" id="{D3ADF6CA-8CF2-F784-C54C-19B53962377A}"/>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2</a:t>
            </a:fld>
            <a:endParaRPr lang="en-US" dirty="0"/>
          </a:p>
        </p:txBody>
      </p:sp>
    </p:spTree>
    <p:extLst>
      <p:ext uri="{BB962C8B-B14F-4D97-AF65-F5344CB8AC3E}">
        <p14:creationId xmlns:p14="http://schemas.microsoft.com/office/powerpoint/2010/main" val="1659570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E7A98-033B-3569-4679-0522D984CC92}"/>
              </a:ext>
            </a:extLst>
          </p:cNvPr>
          <p:cNvSpPr>
            <a:spLocks noGrp="1"/>
          </p:cNvSpPr>
          <p:nvPr>
            <p:ph type="title"/>
          </p:nvPr>
        </p:nvSpPr>
        <p:spPr>
          <a:xfrm>
            <a:off x="768096" y="996696"/>
            <a:ext cx="10652760" cy="914400"/>
          </a:xfrm>
        </p:spPr>
        <p:txBody>
          <a:bodyPr anchor="t">
            <a:normAutofit/>
          </a:bodyPr>
          <a:lstStyle/>
          <a:p>
            <a:r>
              <a:rPr lang="en-US" dirty="0"/>
              <a:t>What is my chosen skill?</a:t>
            </a:r>
          </a:p>
        </p:txBody>
      </p:sp>
      <p:pic>
        <p:nvPicPr>
          <p:cNvPr id="5" name="Picture 4" descr="Empathy And Communication: Building Meaningful Connections With Care ...">
            <a:extLst>
              <a:ext uri="{FF2B5EF4-FFF2-40B4-BE49-F238E27FC236}">
                <a16:creationId xmlns:a16="http://schemas.microsoft.com/office/drawing/2014/main" id="{F3E5ECBF-7C97-A60E-7773-59B964122EC4}"/>
              </a:ext>
            </a:extLst>
          </p:cNvPr>
          <p:cNvPicPr>
            <a:picLocks noChangeAspect="1"/>
          </p:cNvPicPr>
          <p:nvPr/>
        </p:nvPicPr>
        <p:blipFill>
          <a:blip r:embed="rId2"/>
          <a:srcRect l="10803" r="24396" b="-1"/>
          <a:stretch>
            <a:fillRect/>
          </a:stretch>
        </p:blipFill>
        <p:spPr>
          <a:xfrm>
            <a:off x="175244" y="2050166"/>
            <a:ext cx="4910328" cy="3959352"/>
          </a:xfrm>
          <a:prstGeom prst="rect">
            <a:avLst/>
          </a:prstGeom>
          <a:noFill/>
        </p:spPr>
      </p:pic>
      <p:sp>
        <p:nvSpPr>
          <p:cNvPr id="3" name="Content Placeholder 2">
            <a:extLst>
              <a:ext uri="{FF2B5EF4-FFF2-40B4-BE49-F238E27FC236}">
                <a16:creationId xmlns:a16="http://schemas.microsoft.com/office/drawing/2014/main" id="{41C44B50-9B07-53A9-1607-22FCFDD736E4}"/>
              </a:ext>
            </a:extLst>
          </p:cNvPr>
          <p:cNvSpPr>
            <a:spLocks noGrp="1"/>
          </p:cNvSpPr>
          <p:nvPr>
            <p:ph sz="quarter" idx="12"/>
          </p:nvPr>
        </p:nvSpPr>
        <p:spPr>
          <a:xfrm>
            <a:off x="5456255" y="1738365"/>
            <a:ext cx="6278545" cy="4772967"/>
          </a:xfrm>
        </p:spPr>
        <p:txBody>
          <a:bodyPr anchor="t">
            <a:normAutofit fontScale="92500" lnSpcReduction="10000"/>
          </a:bodyPr>
          <a:lstStyle/>
          <a:p>
            <a:pPr marL="0" indent="0">
              <a:lnSpc>
                <a:spcPct val="115000"/>
              </a:lnSpc>
              <a:spcAft>
                <a:spcPts val="600"/>
              </a:spcAft>
              <a:buNone/>
            </a:pPr>
            <a:r>
              <a:rPr lang="en-US" sz="1900" b="1" dirty="0"/>
              <a:t>Chosen skill: communication</a:t>
            </a:r>
          </a:p>
          <a:p>
            <a:pPr>
              <a:lnSpc>
                <a:spcPct val="115000"/>
              </a:lnSpc>
              <a:spcAft>
                <a:spcPts val="600"/>
              </a:spcAft>
            </a:pPr>
            <a:r>
              <a:rPr lang="en-US" sz="1900" b="1" dirty="0"/>
              <a:t>Definition:</a:t>
            </a:r>
            <a:r>
              <a:rPr lang="en-US" sz="1900" dirty="0"/>
              <a:t> it is not just talking it is sharing information, through and feelings clearly and listening properly too. It includes speaking, listening, body language, eye contact, writing and gestures (NHS, 2024).</a:t>
            </a:r>
          </a:p>
          <a:p>
            <a:pPr>
              <a:lnSpc>
                <a:spcPct val="115000"/>
              </a:lnSpc>
              <a:spcAft>
                <a:spcPts val="600"/>
              </a:spcAft>
            </a:pPr>
            <a:endParaRPr lang="en-US" sz="1900" dirty="0"/>
          </a:p>
          <a:p>
            <a:pPr>
              <a:lnSpc>
                <a:spcPct val="115000"/>
              </a:lnSpc>
              <a:spcAft>
                <a:spcPts val="600"/>
              </a:spcAft>
            </a:pPr>
            <a:r>
              <a:rPr lang="en-US" sz="1900" b="1" dirty="0"/>
              <a:t>In everyday practice: </a:t>
            </a:r>
            <a:r>
              <a:rPr lang="en-US" sz="1900" dirty="0"/>
              <a:t>speaking simply, checking people understand, noticing how they act and listening without interrupting.</a:t>
            </a:r>
          </a:p>
          <a:p>
            <a:pPr>
              <a:lnSpc>
                <a:spcPct val="115000"/>
              </a:lnSpc>
              <a:spcAft>
                <a:spcPts val="600"/>
              </a:spcAft>
            </a:pPr>
            <a:endParaRPr lang="en-US" sz="1900" dirty="0"/>
          </a:p>
          <a:p>
            <a:pPr>
              <a:lnSpc>
                <a:spcPct val="115000"/>
              </a:lnSpc>
              <a:spcAft>
                <a:spcPts val="600"/>
              </a:spcAft>
            </a:pPr>
            <a:r>
              <a:rPr lang="en-US" sz="1900" b="1" dirty="0"/>
              <a:t>How I have developed it: </a:t>
            </a:r>
            <a:r>
              <a:rPr lang="en-US" sz="1900" dirty="0"/>
              <a:t>through college group work, volunteering in a care home and helping people with different needs. </a:t>
            </a:r>
          </a:p>
          <a:p>
            <a:pPr>
              <a:lnSpc>
                <a:spcPct val="115000"/>
              </a:lnSpc>
              <a:spcAft>
                <a:spcPts val="600"/>
              </a:spcAft>
            </a:pPr>
            <a:endParaRPr lang="en-US" sz="1300" dirty="0"/>
          </a:p>
        </p:txBody>
      </p:sp>
      <p:sp>
        <p:nvSpPr>
          <p:cNvPr id="4" name="Slide Number Placeholder 3">
            <a:extLst>
              <a:ext uri="{FF2B5EF4-FFF2-40B4-BE49-F238E27FC236}">
                <a16:creationId xmlns:a16="http://schemas.microsoft.com/office/drawing/2014/main" id="{450756A0-D32F-4EF8-A10B-CCEF243F7401}"/>
              </a:ext>
            </a:extLst>
          </p:cNvPr>
          <p:cNvSpPr>
            <a:spLocks noGrp="1"/>
          </p:cNvSpPr>
          <p:nvPr>
            <p:ph type="sldNum" sz="quarter" idx="10"/>
          </p:nvPr>
        </p:nvSpPr>
        <p:spPr>
          <a:xfrm>
            <a:off x="11734800" y="6400800"/>
            <a:ext cx="457200" cy="457200"/>
          </a:xfrm>
        </p:spPr>
        <p:txBody>
          <a:bodyPr anchor="ctr">
            <a:normAutofit/>
          </a:bodyPr>
          <a:lstStyle/>
          <a:p>
            <a:pPr>
              <a:spcAft>
                <a:spcPts val="600"/>
              </a:spcAft>
            </a:pPr>
            <a:fld id="{19B51A1E-902D-48AF-9020-955120F399B6}" type="slidenum">
              <a:rPr lang="en-US" smtClean="0"/>
              <a:pPr>
                <a:spcAft>
                  <a:spcPts val="600"/>
                </a:spcAft>
              </a:pPr>
              <a:t>3</a:t>
            </a:fld>
            <a:endParaRPr lang="en-US"/>
          </a:p>
        </p:txBody>
      </p:sp>
    </p:spTree>
    <p:extLst>
      <p:ext uri="{BB962C8B-B14F-4D97-AF65-F5344CB8AC3E}">
        <p14:creationId xmlns:p14="http://schemas.microsoft.com/office/powerpoint/2010/main" val="467096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3FD0B-A4D2-249D-7E86-372BEA3EC4DB}"/>
              </a:ext>
            </a:extLst>
          </p:cNvPr>
          <p:cNvSpPr>
            <a:spLocks noGrp="1"/>
          </p:cNvSpPr>
          <p:nvPr>
            <p:ph type="title"/>
          </p:nvPr>
        </p:nvSpPr>
        <p:spPr>
          <a:xfrm>
            <a:off x="768096" y="996696"/>
            <a:ext cx="10652760" cy="914400"/>
          </a:xfrm>
        </p:spPr>
        <p:txBody>
          <a:bodyPr anchor="t">
            <a:normAutofit/>
          </a:bodyPr>
          <a:lstStyle/>
          <a:p>
            <a:r>
              <a:rPr lang="en-US" sz="3400"/>
              <a:t>Importance of communication in professional practice </a:t>
            </a:r>
          </a:p>
        </p:txBody>
      </p:sp>
      <p:sp>
        <p:nvSpPr>
          <p:cNvPr id="3" name="Content Placeholder 2">
            <a:extLst>
              <a:ext uri="{FF2B5EF4-FFF2-40B4-BE49-F238E27FC236}">
                <a16:creationId xmlns:a16="http://schemas.microsoft.com/office/drawing/2014/main" id="{BD774031-28EB-3E15-F9BE-B6F431B6557F}"/>
              </a:ext>
            </a:extLst>
          </p:cNvPr>
          <p:cNvSpPr>
            <a:spLocks noGrp="1"/>
          </p:cNvSpPr>
          <p:nvPr>
            <p:ph sz="quarter" idx="13"/>
          </p:nvPr>
        </p:nvSpPr>
        <p:spPr>
          <a:xfrm>
            <a:off x="341645" y="1728316"/>
            <a:ext cx="7516166" cy="5014128"/>
          </a:xfrm>
        </p:spPr>
        <p:txBody>
          <a:bodyPr anchor="t">
            <a:normAutofit fontScale="85000" lnSpcReduction="20000"/>
          </a:bodyPr>
          <a:lstStyle/>
          <a:p>
            <a:pPr marL="0" indent="0">
              <a:lnSpc>
                <a:spcPct val="115000"/>
              </a:lnSpc>
              <a:spcAft>
                <a:spcPts val="600"/>
              </a:spcAft>
              <a:buNone/>
            </a:pPr>
            <a:r>
              <a:rPr lang="en-US" sz="2100" b="1" dirty="0"/>
              <a:t>Why it is essential in care</a:t>
            </a:r>
          </a:p>
          <a:p>
            <a:pPr marL="0" indent="0">
              <a:lnSpc>
                <a:spcPct val="115000"/>
              </a:lnSpc>
              <a:spcAft>
                <a:spcPts val="600"/>
              </a:spcAft>
              <a:buNone/>
            </a:pPr>
            <a:endParaRPr lang="en-US" sz="2100" b="1" dirty="0"/>
          </a:p>
          <a:p>
            <a:pPr marL="0" indent="0">
              <a:lnSpc>
                <a:spcPct val="115000"/>
              </a:lnSpc>
              <a:spcAft>
                <a:spcPts val="600"/>
              </a:spcAft>
              <a:buNone/>
            </a:pPr>
            <a:r>
              <a:rPr lang="en-US" sz="2100" b="1" dirty="0"/>
              <a:t>Safe and effective: </a:t>
            </a:r>
            <a:r>
              <a:rPr lang="en-US" sz="2100" dirty="0"/>
              <a:t>clear communication stops mistakes, like wrong medicine or missed health problems (</a:t>
            </a:r>
            <a:r>
              <a:rPr lang="en-US" sz="2100" dirty="0" err="1"/>
              <a:t>mann</a:t>
            </a:r>
            <a:r>
              <a:rPr lang="en-US" sz="2100" dirty="0"/>
              <a:t>, 2023).</a:t>
            </a:r>
          </a:p>
          <a:p>
            <a:pPr marL="0" indent="0">
              <a:lnSpc>
                <a:spcPct val="115000"/>
              </a:lnSpc>
              <a:spcAft>
                <a:spcPts val="600"/>
              </a:spcAft>
              <a:buNone/>
            </a:pPr>
            <a:endParaRPr lang="en-US" sz="2100" dirty="0"/>
          </a:p>
          <a:p>
            <a:pPr marL="0" indent="0">
              <a:lnSpc>
                <a:spcPct val="115000"/>
              </a:lnSpc>
              <a:spcAft>
                <a:spcPts val="600"/>
              </a:spcAft>
              <a:buNone/>
            </a:pPr>
            <a:r>
              <a:rPr lang="en-US" sz="2100" b="1" dirty="0"/>
              <a:t>Better outcomes: </a:t>
            </a:r>
            <a:r>
              <a:rPr lang="en-US" sz="2100" dirty="0"/>
              <a:t>people feel respected safe and more willing to get help.</a:t>
            </a:r>
          </a:p>
          <a:p>
            <a:pPr marL="0" indent="0">
              <a:lnSpc>
                <a:spcPct val="115000"/>
              </a:lnSpc>
              <a:spcAft>
                <a:spcPts val="600"/>
              </a:spcAft>
              <a:buNone/>
            </a:pPr>
            <a:endParaRPr lang="en-US" sz="2100" dirty="0"/>
          </a:p>
          <a:p>
            <a:pPr marL="0" indent="0">
              <a:lnSpc>
                <a:spcPct val="115000"/>
              </a:lnSpc>
              <a:spcAft>
                <a:spcPts val="600"/>
              </a:spcAft>
              <a:buNone/>
            </a:pPr>
            <a:r>
              <a:rPr lang="en-US" sz="2100" b="1" dirty="0"/>
              <a:t>Who benefit</a:t>
            </a:r>
            <a:r>
              <a:rPr lang="en-US" sz="2100" dirty="0"/>
              <a:t>:</a:t>
            </a:r>
          </a:p>
          <a:p>
            <a:pPr>
              <a:lnSpc>
                <a:spcPct val="115000"/>
              </a:lnSpc>
              <a:spcAft>
                <a:spcPts val="600"/>
              </a:spcAft>
            </a:pPr>
            <a:r>
              <a:rPr lang="en-US" sz="2100" dirty="0"/>
              <a:t>Service users</a:t>
            </a:r>
          </a:p>
          <a:p>
            <a:pPr>
              <a:lnSpc>
                <a:spcPct val="115000"/>
              </a:lnSpc>
              <a:spcAft>
                <a:spcPts val="600"/>
              </a:spcAft>
            </a:pPr>
            <a:r>
              <a:rPr lang="en-US" sz="2100" dirty="0"/>
              <a:t>Staff and community</a:t>
            </a:r>
          </a:p>
          <a:p>
            <a:pPr>
              <a:lnSpc>
                <a:spcPct val="115000"/>
              </a:lnSpc>
              <a:spcAft>
                <a:spcPts val="600"/>
              </a:spcAft>
            </a:pPr>
            <a:r>
              <a:rPr lang="en-US" sz="2100" dirty="0"/>
              <a:t>Organization</a:t>
            </a:r>
          </a:p>
          <a:p>
            <a:pPr>
              <a:lnSpc>
                <a:spcPct val="115000"/>
              </a:lnSpc>
              <a:spcAft>
                <a:spcPts val="600"/>
              </a:spcAft>
            </a:pPr>
            <a:endParaRPr lang="en-US" sz="2100" dirty="0"/>
          </a:p>
          <a:p>
            <a:pPr marL="0" indent="0">
              <a:lnSpc>
                <a:spcPct val="115000"/>
              </a:lnSpc>
              <a:spcAft>
                <a:spcPts val="600"/>
              </a:spcAft>
              <a:buNone/>
            </a:pPr>
            <a:r>
              <a:rPr lang="en-US" sz="2100" b="1" dirty="0"/>
              <a:t>If it fails: </a:t>
            </a:r>
            <a:r>
              <a:rPr lang="en-US" sz="2100" dirty="0"/>
              <a:t>misunderstandings, poor care, safety risk, bed experience from everyone. </a:t>
            </a:r>
          </a:p>
          <a:p>
            <a:pPr>
              <a:lnSpc>
                <a:spcPct val="115000"/>
              </a:lnSpc>
              <a:spcAft>
                <a:spcPts val="600"/>
              </a:spcAft>
            </a:pPr>
            <a:endParaRPr lang="en-US" sz="1000" dirty="0"/>
          </a:p>
        </p:txBody>
      </p:sp>
      <p:pic>
        <p:nvPicPr>
          <p:cNvPr id="5" name="Picture 4" descr="What Is Argyle’s Theory Of Communication? Stages &amp; Model Comparison">
            <a:extLst>
              <a:ext uri="{FF2B5EF4-FFF2-40B4-BE49-F238E27FC236}">
                <a16:creationId xmlns:a16="http://schemas.microsoft.com/office/drawing/2014/main" id="{D7D47959-2D54-E1A8-6C60-BB24716B871C}"/>
              </a:ext>
            </a:extLst>
          </p:cNvPr>
          <p:cNvPicPr>
            <a:picLocks noChangeAspect="1"/>
          </p:cNvPicPr>
          <p:nvPr/>
        </p:nvPicPr>
        <p:blipFill>
          <a:blip r:embed="rId2"/>
          <a:srcRect l="67068" r="2" b="2"/>
          <a:stretch>
            <a:fillRect/>
          </a:stretch>
        </p:blipFill>
        <p:spPr>
          <a:xfrm>
            <a:off x="8490856" y="2176272"/>
            <a:ext cx="2929999" cy="3959352"/>
          </a:xfrm>
          <a:prstGeom prst="rect">
            <a:avLst/>
          </a:prstGeom>
          <a:noFill/>
        </p:spPr>
      </p:pic>
      <p:sp>
        <p:nvSpPr>
          <p:cNvPr id="4" name="Slide Number Placeholder 3">
            <a:extLst>
              <a:ext uri="{FF2B5EF4-FFF2-40B4-BE49-F238E27FC236}">
                <a16:creationId xmlns:a16="http://schemas.microsoft.com/office/drawing/2014/main" id="{1E45A0E7-5CE0-E080-F92E-7D2330F87084}"/>
              </a:ext>
            </a:extLst>
          </p:cNvPr>
          <p:cNvSpPr>
            <a:spLocks noGrp="1"/>
          </p:cNvSpPr>
          <p:nvPr>
            <p:ph type="sldNum" sz="quarter" idx="10"/>
          </p:nvPr>
        </p:nvSpPr>
        <p:spPr>
          <a:xfrm>
            <a:off x="11734800" y="6400800"/>
            <a:ext cx="457200" cy="457200"/>
          </a:xfrm>
        </p:spPr>
        <p:txBody>
          <a:bodyPr anchor="ctr">
            <a:normAutofit/>
          </a:bodyPr>
          <a:lstStyle/>
          <a:p>
            <a:pPr>
              <a:spcAft>
                <a:spcPts val="600"/>
              </a:spcAft>
            </a:pPr>
            <a:fld id="{19B51A1E-902D-48AF-9020-955120F399B6}" type="slidenum">
              <a:rPr lang="en-US" smtClean="0"/>
              <a:pPr>
                <a:spcAft>
                  <a:spcPts val="600"/>
                </a:spcAft>
              </a:pPr>
              <a:t>4</a:t>
            </a:fld>
            <a:endParaRPr lang="en-US"/>
          </a:p>
        </p:txBody>
      </p:sp>
    </p:spTree>
    <p:extLst>
      <p:ext uri="{BB962C8B-B14F-4D97-AF65-F5344CB8AC3E}">
        <p14:creationId xmlns:p14="http://schemas.microsoft.com/office/powerpoint/2010/main" val="4103635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CA297-F781-A1BF-96C5-6C1D7656C793}"/>
              </a:ext>
            </a:extLst>
          </p:cNvPr>
          <p:cNvSpPr>
            <a:spLocks noGrp="1"/>
          </p:cNvSpPr>
          <p:nvPr>
            <p:ph type="title"/>
          </p:nvPr>
        </p:nvSpPr>
        <p:spPr/>
        <p:txBody>
          <a:bodyPr/>
          <a:lstStyle/>
          <a:p>
            <a:r>
              <a:rPr lang="en-US" dirty="0"/>
              <a:t>Model or framework the communication cycle </a:t>
            </a:r>
          </a:p>
        </p:txBody>
      </p:sp>
      <p:sp>
        <p:nvSpPr>
          <p:cNvPr id="3" name="Content Placeholder 2">
            <a:extLst>
              <a:ext uri="{FF2B5EF4-FFF2-40B4-BE49-F238E27FC236}">
                <a16:creationId xmlns:a16="http://schemas.microsoft.com/office/drawing/2014/main" id="{0B1EAD04-E54E-D8E5-0BBE-351EB0FFEED1}"/>
              </a:ext>
            </a:extLst>
          </p:cNvPr>
          <p:cNvSpPr>
            <a:spLocks noGrp="1"/>
          </p:cNvSpPr>
          <p:nvPr>
            <p:ph sz="quarter" idx="12"/>
          </p:nvPr>
        </p:nvSpPr>
        <p:spPr>
          <a:xfrm>
            <a:off x="768095" y="2024743"/>
            <a:ext cx="10652759" cy="4065161"/>
          </a:xfrm>
        </p:spPr>
        <p:txBody>
          <a:bodyPr>
            <a:normAutofit lnSpcReduction="10000"/>
          </a:bodyPr>
          <a:lstStyle/>
          <a:p>
            <a:r>
              <a:rPr lang="en-US" b="1" dirty="0"/>
              <a:t>What it is: </a:t>
            </a:r>
            <a:r>
              <a:rPr lang="en-US" dirty="0"/>
              <a:t>a simple 6-step model to make sure communication works well (open university, 2022).</a:t>
            </a:r>
          </a:p>
          <a:p>
            <a:pPr marL="0" indent="0">
              <a:buNone/>
            </a:pPr>
            <a:endParaRPr lang="en-US" dirty="0"/>
          </a:p>
          <a:p>
            <a:r>
              <a:rPr lang="en-US" b="1" dirty="0"/>
              <a:t>Key stage</a:t>
            </a:r>
          </a:p>
          <a:p>
            <a:pPr marL="342900" indent="-342900">
              <a:buFont typeface="+mj-lt"/>
              <a:buAutoNum type="arabicPeriod"/>
            </a:pPr>
            <a:r>
              <a:rPr lang="en-US" dirty="0"/>
              <a:t>Think clearly what you want to say </a:t>
            </a:r>
          </a:p>
          <a:p>
            <a:pPr marL="342900" indent="-342900">
              <a:buFont typeface="+mj-lt"/>
              <a:buAutoNum type="arabicPeriod"/>
            </a:pPr>
            <a:r>
              <a:rPr lang="en-US" dirty="0"/>
              <a:t>Encode</a:t>
            </a:r>
          </a:p>
          <a:p>
            <a:pPr marL="342900" indent="-342900">
              <a:buFont typeface="+mj-lt"/>
              <a:buAutoNum type="arabicPeriod"/>
            </a:pPr>
            <a:r>
              <a:rPr lang="en-US" dirty="0"/>
              <a:t>Send</a:t>
            </a:r>
          </a:p>
          <a:p>
            <a:pPr marL="342900" indent="-342900">
              <a:buFont typeface="+mj-lt"/>
              <a:buAutoNum type="arabicPeriod"/>
            </a:pPr>
            <a:r>
              <a:rPr lang="en-US" dirty="0"/>
              <a:t>Receive</a:t>
            </a:r>
          </a:p>
          <a:p>
            <a:pPr marL="342900" indent="-342900">
              <a:buFont typeface="+mj-lt"/>
              <a:buAutoNum type="arabicPeriod"/>
            </a:pPr>
            <a:r>
              <a:rPr lang="en-US" dirty="0"/>
              <a:t>Decode</a:t>
            </a:r>
          </a:p>
          <a:p>
            <a:pPr marL="342900" indent="-342900">
              <a:buFont typeface="+mj-lt"/>
              <a:buAutoNum type="arabicPeriod"/>
            </a:pPr>
            <a:r>
              <a:rPr lang="en-US" dirty="0"/>
              <a:t>Feedback</a:t>
            </a:r>
          </a:p>
          <a:p>
            <a:pPr marL="0" indent="0">
              <a:buNone/>
            </a:pPr>
            <a:endParaRPr lang="en-US" dirty="0"/>
          </a:p>
          <a:p>
            <a:r>
              <a:rPr lang="en-US" b="1" dirty="0"/>
              <a:t>How it helps: </a:t>
            </a:r>
            <a:r>
              <a:rPr lang="en-US" dirty="0"/>
              <a:t>reminds you to check understanding, not just talk so nothing get missed. </a:t>
            </a:r>
          </a:p>
        </p:txBody>
      </p:sp>
      <p:sp>
        <p:nvSpPr>
          <p:cNvPr id="4" name="Slide Number Placeholder 3">
            <a:extLst>
              <a:ext uri="{FF2B5EF4-FFF2-40B4-BE49-F238E27FC236}">
                <a16:creationId xmlns:a16="http://schemas.microsoft.com/office/drawing/2014/main" id="{C9ECFDA1-3347-1834-0E1E-5A178329EB9C}"/>
              </a:ext>
            </a:extLst>
          </p:cNvPr>
          <p:cNvSpPr>
            <a:spLocks noGrp="1"/>
          </p:cNvSpPr>
          <p:nvPr>
            <p:ph type="sldNum" sz="quarter" idx="10"/>
          </p:nvPr>
        </p:nvSpPr>
        <p:spPr/>
        <p:txBody>
          <a:bodyPr/>
          <a:lstStyle/>
          <a:p>
            <a:pPr algn="ctr"/>
            <a:fld id="{19B51A1E-902D-48AF-9020-955120F399B6}" type="slidenum">
              <a:rPr lang="en-US" smtClean="0"/>
              <a:pPr algn="ctr"/>
              <a:t>5</a:t>
            </a:fld>
            <a:endParaRPr lang="en-US" dirty="0"/>
          </a:p>
        </p:txBody>
      </p:sp>
    </p:spTree>
    <p:extLst>
      <p:ext uri="{BB962C8B-B14F-4D97-AF65-F5344CB8AC3E}">
        <p14:creationId xmlns:p14="http://schemas.microsoft.com/office/powerpoint/2010/main" val="912830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8383A-B608-BB6F-1A95-AF5813CDA206}"/>
              </a:ext>
            </a:extLst>
          </p:cNvPr>
          <p:cNvSpPr>
            <a:spLocks noGrp="1"/>
          </p:cNvSpPr>
          <p:nvPr>
            <p:ph type="title"/>
          </p:nvPr>
        </p:nvSpPr>
        <p:spPr/>
        <p:txBody>
          <a:bodyPr/>
          <a:lstStyle/>
          <a:p>
            <a:r>
              <a:rPr lang="en-US" dirty="0"/>
              <a:t>Applying this skills in practice </a:t>
            </a:r>
          </a:p>
        </p:txBody>
      </p:sp>
      <p:sp>
        <p:nvSpPr>
          <p:cNvPr id="3" name="Content Placeholder 2">
            <a:extLst>
              <a:ext uri="{FF2B5EF4-FFF2-40B4-BE49-F238E27FC236}">
                <a16:creationId xmlns:a16="http://schemas.microsoft.com/office/drawing/2014/main" id="{5DC39D5D-07AD-8CF9-2A94-EF2F30039EA8}"/>
              </a:ext>
            </a:extLst>
          </p:cNvPr>
          <p:cNvSpPr>
            <a:spLocks noGrp="1"/>
          </p:cNvSpPr>
          <p:nvPr>
            <p:ph sz="quarter" idx="12"/>
          </p:nvPr>
        </p:nvSpPr>
        <p:spPr>
          <a:xfrm>
            <a:off x="768096" y="2130552"/>
            <a:ext cx="10204704" cy="3959352"/>
          </a:xfrm>
        </p:spPr>
        <p:txBody>
          <a:bodyPr>
            <a:normAutofit lnSpcReduction="10000"/>
          </a:bodyPr>
          <a:lstStyle/>
          <a:p>
            <a:pPr marL="0" indent="0">
              <a:buNone/>
            </a:pPr>
            <a:r>
              <a:rPr lang="en-US" dirty="0"/>
              <a:t>Example: care assistant in residential care home</a:t>
            </a:r>
          </a:p>
          <a:p>
            <a:pPr marL="0" indent="0">
              <a:buNone/>
            </a:pPr>
            <a:endParaRPr lang="en-US" dirty="0"/>
          </a:p>
          <a:p>
            <a:r>
              <a:rPr lang="en-US" dirty="0"/>
              <a:t>Situation: resident with dementia is upset, won't eat lunch.</a:t>
            </a:r>
          </a:p>
          <a:p>
            <a:endParaRPr lang="en-US" dirty="0"/>
          </a:p>
          <a:p>
            <a:r>
              <a:rPr lang="en-US" dirty="0"/>
              <a:t>How I use communication:</a:t>
            </a:r>
          </a:p>
          <a:p>
            <a:pPr>
              <a:buFont typeface="Wingdings" panose="05000000000000000000" pitchFamily="2" charset="2"/>
              <a:buChar char="Ø"/>
            </a:pPr>
            <a:r>
              <a:rPr lang="en-US" dirty="0"/>
              <a:t>Sit at their level, calm voice, short sentences</a:t>
            </a:r>
          </a:p>
          <a:p>
            <a:pPr>
              <a:buFont typeface="Wingdings" panose="05000000000000000000" pitchFamily="2" charset="2"/>
              <a:buChar char="Ø"/>
            </a:pPr>
            <a:r>
              <a:rPr lang="en-US" dirty="0"/>
              <a:t>Watch their body language and gestures</a:t>
            </a:r>
          </a:p>
          <a:p>
            <a:pPr>
              <a:buFont typeface="Wingdings" panose="05000000000000000000" pitchFamily="2" charset="2"/>
              <a:buChar char="Ø"/>
            </a:pPr>
            <a:r>
              <a:rPr lang="en-US" dirty="0"/>
              <a:t>Listen carefully to what they try to say </a:t>
            </a:r>
          </a:p>
          <a:p>
            <a:pPr>
              <a:buFont typeface="Wingdings" panose="05000000000000000000" pitchFamily="2" charset="2"/>
              <a:buChar char="Ø"/>
            </a:pPr>
            <a:r>
              <a:rPr lang="en-US" dirty="0"/>
              <a:t>Ask gently are you okay?</a:t>
            </a:r>
          </a:p>
          <a:p>
            <a:pPr>
              <a:buFont typeface="Wingdings" panose="05000000000000000000" pitchFamily="2" charset="2"/>
              <a:buChar char="Ø"/>
            </a:pPr>
            <a:r>
              <a:rPr lang="en-US" dirty="0"/>
              <a:t>Tell the nurse about their worries</a:t>
            </a:r>
          </a:p>
          <a:p>
            <a:pPr marL="0" indent="0">
              <a:buNone/>
            </a:pPr>
            <a:endParaRPr lang="en-US" dirty="0"/>
          </a:p>
          <a:p>
            <a:r>
              <a:rPr lang="en-US" dirty="0"/>
              <a:t>Impact resident feels safe and heard we can help their needs; care is better and safer.</a:t>
            </a:r>
          </a:p>
        </p:txBody>
      </p:sp>
      <p:sp>
        <p:nvSpPr>
          <p:cNvPr id="4" name="Slide Number Placeholder 3">
            <a:extLst>
              <a:ext uri="{FF2B5EF4-FFF2-40B4-BE49-F238E27FC236}">
                <a16:creationId xmlns:a16="http://schemas.microsoft.com/office/drawing/2014/main" id="{0005CA26-8FF7-74B2-DFE1-A8ABB87E5A02}"/>
              </a:ext>
            </a:extLst>
          </p:cNvPr>
          <p:cNvSpPr>
            <a:spLocks noGrp="1"/>
          </p:cNvSpPr>
          <p:nvPr>
            <p:ph type="sldNum" sz="quarter" idx="10"/>
          </p:nvPr>
        </p:nvSpPr>
        <p:spPr/>
        <p:txBody>
          <a:bodyPr/>
          <a:lstStyle/>
          <a:p>
            <a:pPr algn="ctr"/>
            <a:fld id="{19B51A1E-902D-48AF-9020-955120F399B6}" type="slidenum">
              <a:rPr lang="en-US" smtClean="0"/>
              <a:pPr algn="ctr"/>
              <a:t>6</a:t>
            </a:fld>
            <a:endParaRPr lang="en-US" dirty="0"/>
          </a:p>
        </p:txBody>
      </p:sp>
    </p:spTree>
    <p:extLst>
      <p:ext uri="{BB962C8B-B14F-4D97-AF65-F5344CB8AC3E}">
        <p14:creationId xmlns:p14="http://schemas.microsoft.com/office/powerpoint/2010/main" val="2643847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EB141-0E80-C6FE-6C62-3D1FB62EEBF3}"/>
              </a:ext>
            </a:extLst>
          </p:cNvPr>
          <p:cNvSpPr>
            <a:spLocks noGrp="1"/>
          </p:cNvSpPr>
          <p:nvPr>
            <p:ph type="title"/>
          </p:nvPr>
        </p:nvSpPr>
        <p:spPr/>
        <p:txBody>
          <a:bodyPr/>
          <a:lstStyle/>
          <a:p>
            <a:r>
              <a:rPr lang="en-US" dirty="0"/>
              <a:t>How this skill supports my future career</a:t>
            </a:r>
          </a:p>
        </p:txBody>
      </p:sp>
      <p:sp>
        <p:nvSpPr>
          <p:cNvPr id="3" name="Content Placeholder 2">
            <a:extLst>
              <a:ext uri="{FF2B5EF4-FFF2-40B4-BE49-F238E27FC236}">
                <a16:creationId xmlns:a16="http://schemas.microsoft.com/office/drawing/2014/main" id="{1A79CC74-94F9-F882-4E7A-335C36E6D07F}"/>
              </a:ext>
            </a:extLst>
          </p:cNvPr>
          <p:cNvSpPr>
            <a:spLocks noGrp="1"/>
          </p:cNvSpPr>
          <p:nvPr>
            <p:ph sz="quarter" idx="12"/>
          </p:nvPr>
        </p:nvSpPr>
        <p:spPr>
          <a:xfrm>
            <a:off x="768096" y="2130552"/>
            <a:ext cx="9318296" cy="3959352"/>
          </a:xfrm>
        </p:spPr>
        <p:txBody>
          <a:bodyPr/>
          <a:lstStyle/>
          <a:p>
            <a:r>
              <a:rPr lang="en-US" dirty="0"/>
              <a:t>Employability: communication is one of the top thing’s employers look for in care jobs. </a:t>
            </a:r>
          </a:p>
          <a:p>
            <a:endParaRPr lang="en-US" dirty="0"/>
          </a:p>
          <a:p>
            <a:r>
              <a:rPr lang="en-US" dirty="0"/>
              <a:t>Future role: every job in care needs talking and listening to people, families and staff every day.</a:t>
            </a:r>
          </a:p>
          <a:p>
            <a:endParaRPr lang="en-US" dirty="0"/>
          </a:p>
          <a:p>
            <a:r>
              <a:rPr lang="en-US" dirty="0"/>
              <a:t>Reflection</a:t>
            </a:r>
          </a:p>
          <a:p>
            <a:pPr marL="0" indent="0">
              <a:buNone/>
            </a:pPr>
            <a:r>
              <a:rPr lang="en-US" dirty="0"/>
              <a:t>Strength</a:t>
            </a:r>
          </a:p>
          <a:p>
            <a:pPr marL="0" indent="0">
              <a:buNone/>
            </a:pPr>
            <a:r>
              <a:rPr lang="en-US" dirty="0"/>
              <a:t>To improve</a:t>
            </a:r>
          </a:p>
          <a:p>
            <a:endParaRPr lang="en-US" dirty="0"/>
          </a:p>
          <a:p>
            <a:r>
              <a:rPr lang="en-US" dirty="0"/>
              <a:t>Plan </a:t>
            </a:r>
          </a:p>
          <a:p>
            <a:endParaRPr lang="en-US" dirty="0"/>
          </a:p>
        </p:txBody>
      </p:sp>
      <p:sp>
        <p:nvSpPr>
          <p:cNvPr id="4" name="Slide Number Placeholder 3">
            <a:extLst>
              <a:ext uri="{FF2B5EF4-FFF2-40B4-BE49-F238E27FC236}">
                <a16:creationId xmlns:a16="http://schemas.microsoft.com/office/drawing/2014/main" id="{EB2E6D94-2E19-F75F-C46B-5A4B8CE29662}"/>
              </a:ext>
            </a:extLst>
          </p:cNvPr>
          <p:cNvSpPr>
            <a:spLocks noGrp="1"/>
          </p:cNvSpPr>
          <p:nvPr>
            <p:ph type="sldNum" sz="quarter" idx="10"/>
          </p:nvPr>
        </p:nvSpPr>
        <p:spPr/>
        <p:txBody>
          <a:bodyPr/>
          <a:lstStyle/>
          <a:p>
            <a:pPr algn="ctr"/>
            <a:fld id="{19B51A1E-902D-48AF-9020-955120F399B6}" type="slidenum">
              <a:rPr lang="en-US" smtClean="0"/>
              <a:pPr algn="ctr"/>
              <a:t>7</a:t>
            </a:fld>
            <a:endParaRPr lang="en-US" dirty="0"/>
          </a:p>
        </p:txBody>
      </p:sp>
      <p:sp>
        <p:nvSpPr>
          <p:cNvPr id="8" name="Rectangle 7">
            <a:extLst>
              <a:ext uri="{FF2B5EF4-FFF2-40B4-BE49-F238E27FC236}">
                <a16:creationId xmlns:a16="http://schemas.microsoft.com/office/drawing/2014/main" id="{95E98407-7F2A-C92B-8B2C-7019200647E5}"/>
              </a:ext>
            </a:extLst>
          </p:cNvPr>
          <p:cNvSpPr/>
          <p:nvPr/>
        </p:nvSpPr>
        <p:spPr>
          <a:xfrm>
            <a:off x="7050634" y="3841128"/>
            <a:ext cx="4603300" cy="2632824"/>
          </a:xfrm>
          <a:prstGeom prst="rect">
            <a:avLst/>
          </a:prstGeom>
          <a:solidFill>
            <a:schemeClr val="tx1"/>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pic>
        <p:nvPicPr>
          <p:cNvPr id="12" name="Picture 11" descr="Vacancies: Project Manager Positions - Ankara, Turkey - Council of ...">
            <a:extLst>
              <a:ext uri="{FF2B5EF4-FFF2-40B4-BE49-F238E27FC236}">
                <a16:creationId xmlns:a16="http://schemas.microsoft.com/office/drawing/2014/main" id="{7B6B1F7C-EA51-9909-0E98-43C91E0C39C6}"/>
              </a:ext>
            </a:extLst>
          </p:cNvPr>
          <p:cNvPicPr>
            <a:picLocks noChangeAspect="1"/>
          </p:cNvPicPr>
          <p:nvPr/>
        </p:nvPicPr>
        <p:blipFill>
          <a:blip r:embed="rId2"/>
          <a:stretch>
            <a:fillRect/>
          </a:stretch>
        </p:blipFill>
        <p:spPr>
          <a:xfrm>
            <a:off x="7277186" y="4002833"/>
            <a:ext cx="4231060" cy="2251664"/>
          </a:xfrm>
          <a:prstGeom prst="rect">
            <a:avLst/>
          </a:prstGeom>
        </p:spPr>
      </p:pic>
    </p:spTree>
    <p:extLst>
      <p:ext uri="{BB962C8B-B14F-4D97-AF65-F5344CB8AC3E}">
        <p14:creationId xmlns:p14="http://schemas.microsoft.com/office/powerpoint/2010/main" val="494830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D1A2D-9797-6900-F4EB-75B3F55F7C82}"/>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FE9CB7E7-96D4-E187-6033-2E1D4353CBB5}"/>
              </a:ext>
            </a:extLst>
          </p:cNvPr>
          <p:cNvSpPr>
            <a:spLocks noGrp="1"/>
          </p:cNvSpPr>
          <p:nvPr>
            <p:ph sz="quarter" idx="12"/>
          </p:nvPr>
        </p:nvSpPr>
        <p:spPr>
          <a:xfrm>
            <a:off x="590814" y="830425"/>
            <a:ext cx="10120728" cy="4683966"/>
          </a:xfrm>
        </p:spPr>
        <p:txBody>
          <a:bodyPr>
            <a:normAutofit/>
          </a:bodyPr>
          <a:lstStyle/>
          <a:p>
            <a:pPr marL="0" indent="0">
              <a:buNone/>
            </a:pPr>
            <a:endParaRPr lang="en-US" sz="2400" dirty="0"/>
          </a:p>
          <a:p>
            <a:pPr marL="0" indent="0">
              <a:buNone/>
            </a:pPr>
            <a:r>
              <a:rPr lang="en-US" sz="2400" dirty="0"/>
              <a:t>I really do believe communication is the most important skill in all of health and social care without it nothing else works properly it's what keeps people safe by stopping mistakes and misunderstandings it builds real trust so people feel comfortable opening up to you and it helps teams work together smoothly instead of getting confused it also makes sure every single person gets the kind proper care they deserve whether they're young old or have extra needs.</a:t>
            </a:r>
          </a:p>
        </p:txBody>
      </p:sp>
      <p:sp>
        <p:nvSpPr>
          <p:cNvPr id="4" name="Slide Number Placeholder 3">
            <a:extLst>
              <a:ext uri="{FF2B5EF4-FFF2-40B4-BE49-F238E27FC236}">
                <a16:creationId xmlns:a16="http://schemas.microsoft.com/office/drawing/2014/main" id="{1BBDE9D0-6D5E-5319-347B-63C33F8EE062}"/>
              </a:ext>
            </a:extLst>
          </p:cNvPr>
          <p:cNvSpPr>
            <a:spLocks noGrp="1"/>
          </p:cNvSpPr>
          <p:nvPr>
            <p:ph type="sldNum" sz="quarter" idx="10"/>
          </p:nvPr>
        </p:nvSpPr>
        <p:spPr/>
        <p:txBody>
          <a:bodyPr/>
          <a:lstStyle/>
          <a:p>
            <a:pPr algn="ctr"/>
            <a:fld id="{19B51A1E-902D-48AF-9020-955120F399B6}" type="slidenum">
              <a:rPr lang="en-US" smtClean="0"/>
              <a:pPr algn="ctr"/>
              <a:t>8</a:t>
            </a:fld>
            <a:endParaRPr lang="en-US" dirty="0"/>
          </a:p>
        </p:txBody>
      </p:sp>
    </p:spTree>
    <p:extLst>
      <p:ext uri="{BB962C8B-B14F-4D97-AF65-F5344CB8AC3E}">
        <p14:creationId xmlns:p14="http://schemas.microsoft.com/office/powerpoint/2010/main" val="42054373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B36D8-1CF6-2D73-7ED6-F905154A4899}"/>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0B0201F3-8656-942E-9D2D-4BD1E62AE301}"/>
              </a:ext>
            </a:extLst>
          </p:cNvPr>
          <p:cNvSpPr>
            <a:spLocks noGrp="1"/>
          </p:cNvSpPr>
          <p:nvPr>
            <p:ph sz="quarter" idx="12"/>
          </p:nvPr>
        </p:nvSpPr>
        <p:spPr>
          <a:xfrm>
            <a:off x="690467" y="1911096"/>
            <a:ext cx="9573208" cy="3959352"/>
          </a:xfrm>
        </p:spPr>
        <p:txBody>
          <a:bodyPr/>
          <a:lstStyle/>
          <a:p>
            <a:r>
              <a:rPr lang="en-US" dirty="0"/>
              <a:t>NHS (2024) Effective Communication in Care. Available at: </a:t>
            </a:r>
            <a:r>
              <a:rPr lang="en-US" b="1" dirty="0">
                <a:hlinkClick r:id="rId2"/>
              </a:rPr>
              <a:t>https://www.nhs.uk/careers/working-in-the-nhs/skills/communication/</a:t>
            </a:r>
            <a:r>
              <a:rPr lang="en-US" dirty="0"/>
              <a:t> (Accessed: 18 July 2026).</a:t>
            </a:r>
          </a:p>
          <a:p>
            <a:endParaRPr lang="en-US" dirty="0"/>
          </a:p>
          <a:p>
            <a:r>
              <a:rPr lang="en-US" dirty="0"/>
              <a:t>Mann, S. (2023) Communication Skills for Health and Social Care. 3rd </a:t>
            </a:r>
            <a:r>
              <a:rPr lang="en-US" dirty="0" err="1"/>
              <a:t>edn</a:t>
            </a:r>
            <a:r>
              <a:rPr lang="en-US" dirty="0"/>
              <a:t>. London: Learning Matters.</a:t>
            </a:r>
          </a:p>
          <a:p>
            <a:endParaRPr lang="en-US" dirty="0"/>
          </a:p>
          <a:p>
            <a:r>
              <a:rPr lang="en-US" dirty="0"/>
              <a:t>The Open University (2022) Working in Health and Social Care: Communication. Available at: </a:t>
            </a:r>
            <a:r>
              <a:rPr lang="en-US" b="1" dirty="0">
                <a:hlinkClick r:id="rId3"/>
              </a:rPr>
              <a:t>https://www.open.edu/openlearn/health-sports-psychology/health-social-care/working-health-and-social-care-communication</a:t>
            </a:r>
            <a:r>
              <a:rPr lang="en-US" dirty="0"/>
              <a:t> (Accessed: 18 July 2026).</a:t>
            </a:r>
          </a:p>
        </p:txBody>
      </p:sp>
      <p:sp>
        <p:nvSpPr>
          <p:cNvPr id="4" name="Slide Number Placeholder 3">
            <a:extLst>
              <a:ext uri="{FF2B5EF4-FFF2-40B4-BE49-F238E27FC236}">
                <a16:creationId xmlns:a16="http://schemas.microsoft.com/office/drawing/2014/main" id="{875B1A74-4F1F-2FE8-6672-40190F5C8C2C}"/>
              </a:ext>
            </a:extLst>
          </p:cNvPr>
          <p:cNvSpPr>
            <a:spLocks noGrp="1"/>
          </p:cNvSpPr>
          <p:nvPr>
            <p:ph type="sldNum" sz="quarter" idx="10"/>
          </p:nvPr>
        </p:nvSpPr>
        <p:spPr/>
        <p:txBody>
          <a:bodyPr/>
          <a:lstStyle/>
          <a:p>
            <a:pPr algn="ctr"/>
            <a:fld id="{19B51A1E-902D-48AF-9020-955120F399B6}" type="slidenum">
              <a:rPr lang="en-US" smtClean="0"/>
              <a:pPr algn="ctr"/>
              <a:t>9</a:t>
            </a:fld>
            <a:endParaRPr lang="en-US" dirty="0"/>
          </a:p>
        </p:txBody>
      </p:sp>
    </p:spTree>
    <p:extLst>
      <p:ext uri="{BB962C8B-B14F-4D97-AF65-F5344CB8AC3E}">
        <p14:creationId xmlns:p14="http://schemas.microsoft.com/office/powerpoint/2010/main" val="1089672311"/>
      </p:ext>
    </p:extLst>
  </p:cSld>
  <p:clrMapOvr>
    <a:masterClrMapping/>
  </p:clrMapOvr>
</p:sld>
</file>

<file path=ppt/theme/theme1.xml><?xml version="1.0" encoding="utf-8"?>
<a:theme xmlns:a="http://schemas.openxmlformats.org/drawingml/2006/main" name="Custom">
  <a:themeElements>
    <a:clrScheme name="TM78453729">
      <a:dk1>
        <a:srgbClr val="000000"/>
      </a:dk1>
      <a:lt1>
        <a:srgbClr val="FFFFFF"/>
      </a:lt1>
      <a:dk2>
        <a:srgbClr val="3F3F3F"/>
      </a:dk2>
      <a:lt2>
        <a:srgbClr val="F2F2F2"/>
      </a:lt2>
      <a:accent1>
        <a:srgbClr val="00682B"/>
      </a:accent1>
      <a:accent2>
        <a:srgbClr val="EFEAE7"/>
      </a:accent2>
      <a:accent3>
        <a:srgbClr val="CD1711"/>
      </a:accent3>
      <a:accent4>
        <a:srgbClr val="651B51"/>
      </a:accent4>
      <a:accent5>
        <a:srgbClr val="2C3A2E"/>
      </a:accent5>
      <a:accent6>
        <a:srgbClr val="B6A650"/>
      </a:accent6>
      <a:hlink>
        <a:srgbClr val="029B2D"/>
      </a:hlink>
      <a:folHlink>
        <a:srgbClr val="029B2D"/>
      </a:folHlink>
    </a:clrScheme>
    <a:fontScheme name="Custom 36">
      <a:majorFont>
        <a:latin typeface="Batang"/>
        <a:ea typeface=""/>
        <a:cs typeface=""/>
      </a:majorFont>
      <a:minorFont>
        <a:latin typeface="Batang"/>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w="3175"/>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78453729_win32_SD_v5" id="{5665AA9C-4EFF-4FCC-8086-4050069C15ED}" vid="{F66CC29E-A3F9-4341-8B35-47A4E87375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36753877bb58e92e3aae448a8cdf4f17">
  <xsd:schema xmlns:xsd="http://www.w3.org/2001/XMLSchema" xmlns:xs="http://www.w3.org/2001/XMLSchema" xmlns:p="http://schemas.microsoft.com/office/2006/metadata/properties" xmlns:ns3="b4f9f7ee-5770-4a14-8925-17f3d16e50b7" targetNamespace="http://schemas.microsoft.com/office/2006/metadata/properties" ma:root="true" ma:fieldsID="50fd7f5774115bfeb3fc71a5ef01cdcc"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E111B19-7283-4751-B1F8-E7CC95678A87}">
  <ds:schemaRefs>
    <ds:schemaRef ds:uri="http://schemas.microsoft.com/office/infopath/2007/PartnerControls"/>
    <ds:schemaRef ds:uri="http://schemas.microsoft.com/office/2006/documentManagement/types"/>
    <ds:schemaRef ds:uri="http://www.w3.org/XML/1998/namespace"/>
    <ds:schemaRef ds:uri="http://purl.org/dc/elements/1.1/"/>
    <ds:schemaRef ds:uri="http://purl.org/dc/terms/"/>
    <ds:schemaRef ds:uri="http://purl.org/dc/dcmitype/"/>
    <ds:schemaRef ds:uri="http://schemas.openxmlformats.org/package/2006/metadata/core-properties"/>
    <ds:schemaRef ds:uri="b4f9f7ee-5770-4a14-8925-17f3d16e50b7"/>
    <ds:schemaRef ds:uri="http://schemas.microsoft.com/office/2006/metadata/properties"/>
  </ds:schemaRefs>
</ds:datastoreItem>
</file>

<file path=customXml/itemProps2.xml><?xml version="1.0" encoding="utf-8"?>
<ds:datastoreItem xmlns:ds="http://schemas.openxmlformats.org/officeDocument/2006/customXml" ds:itemID="{67B38E9C-53F4-45B7-BB77-8539BB7040F8}">
  <ds:schemaRefs>
    <ds:schemaRef ds:uri="http://schemas.microsoft.com/sharepoint/v3/contenttype/forms"/>
  </ds:schemaRefs>
</ds:datastoreItem>
</file>

<file path=customXml/itemProps3.xml><?xml version="1.0" encoding="utf-8"?>
<ds:datastoreItem xmlns:ds="http://schemas.openxmlformats.org/officeDocument/2006/customXml" ds:itemID="{436F10DA-B7C4-45E3-A709-9B5C07FB01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{9BB4FDB0-CE16-4289-8DA8-301B2C622475}e028a05d-4f48-421c-89c7-a61c2a7392b9-TF1af4b5f9-c96c-4fa7-b535-c2be4df5a610ac3ce97f_win32</Template>
  <TotalTime>12811</TotalTime>
  <Words>599</Words>
  <Application>Microsoft Office PowerPoint</Application>
  <PresentationFormat>Widescreen</PresentationFormat>
  <Paragraphs>78</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Batang</vt:lpstr>
      <vt:lpstr>Amasis MT Pro Medium</vt:lpstr>
      <vt:lpstr>Arial</vt:lpstr>
      <vt:lpstr>Calibri</vt:lpstr>
      <vt:lpstr>Wingdings</vt:lpstr>
      <vt:lpstr>Custom</vt:lpstr>
      <vt:lpstr>Student name: Mackla vales  Student ID:2513646   Module name: Professinal career development within health and social cre  Module code: LCHS4009  Lecturer name: Dilhara</vt:lpstr>
      <vt:lpstr>Interdiction  </vt:lpstr>
      <vt:lpstr>What is my chosen skill?</vt:lpstr>
      <vt:lpstr>Importance of communication in professional practice </vt:lpstr>
      <vt:lpstr>Model or framework the communication cycle </vt:lpstr>
      <vt:lpstr>Applying this skills in practice </vt:lpstr>
      <vt:lpstr>How this skill supports my future career</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Mackla Maria Vales (2513646)</dc:creator>
  <cp:lastModifiedBy>Mackla Maria Vales (2513646)</cp:lastModifiedBy>
  <cp:revision>2</cp:revision>
  <dcterms:created xsi:type="dcterms:W3CDTF">2026-07-09T21:13:15Z</dcterms:created>
  <dcterms:modified xsi:type="dcterms:W3CDTF">2026-07-18T18:44:34Z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y fmtid="{D5CDD505-2E9C-101B-9397-08002B2CF9AE}" pid="3" name="MediaServiceImageTags">
    <vt:lpwstr/>
  </property>
  <property fmtid="{D5CDD505-2E9C-101B-9397-08002B2CF9AE}" pid="4" name="ClassificationContentMarkingFooterLocations">
    <vt:lpwstr>Office Theme:7</vt:lpwstr>
  </property>
  <property fmtid="{D5CDD505-2E9C-101B-9397-08002B2CF9AE}" pid="5" name="ClassificationContentMarkingFooterText">
    <vt:lpwstr>Classified as Microsoft Confidential</vt:lpwstr>
  </property>
</Properties>
</file>