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79" r:id="rId3"/>
    <p:sldId id="257" r:id="rId4"/>
    <p:sldId id="258" r:id="rId5"/>
    <p:sldId id="259" r:id="rId6"/>
    <p:sldId id="277" r:id="rId7"/>
    <p:sldId id="260" r:id="rId8"/>
    <p:sldId id="262" r:id="rId9"/>
    <p:sldId id="265" r:id="rId10"/>
    <p:sldId id="27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4878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881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127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04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559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090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25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3771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398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02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1127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0542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808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6579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3925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0607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02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06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Origins of Humanitarianism and Human Rights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282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Resource: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Adapted from:</a:t>
            </a:r>
          </a:p>
          <a:p>
            <a:r>
              <a:rPr lang="en-GB" i="1" dirty="0" smtClean="0"/>
              <a:t>Wilson</a:t>
            </a:r>
            <a:r>
              <a:rPr lang="en-GB" i="1" dirty="0"/>
              <a:t>, Richard Ashby </a:t>
            </a:r>
            <a:r>
              <a:rPr lang="en-GB" i="1" dirty="0" smtClean="0"/>
              <a:t>,. </a:t>
            </a:r>
            <a:r>
              <a:rPr lang="en-GB" i="1" dirty="0"/>
              <a:t>Brown, &amp; Richard D </a:t>
            </a:r>
            <a:r>
              <a:rPr lang="en-GB" i="1" dirty="0" smtClean="0"/>
              <a:t>eds., 2008. </a:t>
            </a:r>
            <a:r>
              <a:rPr lang="en-GB" i="1" dirty="0"/>
              <a:t>HUMANITARIANISM AND SUFFERING: THE MOBILIZATION OF </a:t>
            </a:r>
            <a:r>
              <a:rPr lang="en-GB" i="1" dirty="0" smtClean="0"/>
              <a:t>EMPATHY. Cambridge </a:t>
            </a:r>
            <a:r>
              <a:rPr lang="en-GB" i="1" dirty="0"/>
              <a:t>University Press,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705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595" y="401202"/>
            <a:ext cx="9404723" cy="140053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600" dirty="0"/>
              <a:t>Long ago, biblical prophets proclaimed the equality of humans before God</a:t>
            </a:r>
            <a:r>
              <a:rPr lang="en-GB" sz="3600" dirty="0" smtClean="0"/>
              <a:t>. But </a:t>
            </a:r>
            <a:r>
              <a:rPr lang="en-GB" sz="3600" dirty="0"/>
              <a:t>in their time and ever after, inequalities have characterized </a:t>
            </a:r>
            <a:r>
              <a:rPr lang="en-GB" sz="3600" dirty="0" smtClean="0"/>
              <a:t>human societies.  </a:t>
            </a:r>
            <a:r>
              <a:rPr lang="en-GB" sz="3600" dirty="0"/>
              <a:t>In the biblical era, claims to rights depended on hierarchies </a:t>
            </a:r>
            <a:r>
              <a:rPr lang="en-GB" sz="3600" dirty="0" smtClean="0"/>
              <a:t>within and </a:t>
            </a:r>
            <a:r>
              <a:rPr lang="en-GB" sz="3600" dirty="0"/>
              <a:t>among families as well as rankings of power and privilege among </a:t>
            </a:r>
            <a:r>
              <a:rPr lang="en-GB" sz="3600" dirty="0" smtClean="0"/>
              <a:t>ruling and  subordinate </a:t>
            </a:r>
            <a:r>
              <a:rPr lang="en-GB" sz="3600" dirty="0"/>
              <a:t>groups. </a:t>
            </a:r>
            <a:endParaRPr lang="en-GB" sz="3600" dirty="0" smtClean="0"/>
          </a:p>
          <a:p>
            <a:r>
              <a:rPr lang="en-GB" sz="3600" dirty="0" smtClean="0"/>
              <a:t>As </a:t>
            </a:r>
            <a:r>
              <a:rPr lang="en-GB" sz="3600" dirty="0"/>
              <a:t>the overlapping connection between rights </a:t>
            </a:r>
            <a:r>
              <a:rPr lang="en-GB" sz="3600" dirty="0" smtClean="0"/>
              <a:t>and privileges </a:t>
            </a:r>
            <a:r>
              <a:rPr lang="en-GB" sz="3600" dirty="0"/>
              <a:t>suggests, the unequal distribution of rights was integral to </a:t>
            </a:r>
            <a:r>
              <a:rPr lang="en-GB" sz="3600" dirty="0" smtClean="0"/>
              <a:t>the structure </a:t>
            </a:r>
            <a:r>
              <a:rPr lang="en-GB" sz="3600" dirty="0"/>
              <a:t>of ancient, medieval, and early modern politics in the West</a:t>
            </a:r>
            <a:r>
              <a:rPr lang="en-GB" sz="3600" dirty="0" smtClean="0"/>
              <a:t>. </a:t>
            </a:r>
          </a:p>
          <a:p>
            <a:r>
              <a:rPr lang="en-GB" sz="3600" dirty="0" smtClean="0"/>
              <a:t>The </a:t>
            </a:r>
            <a:r>
              <a:rPr lang="en-GB" sz="3600" dirty="0"/>
              <a:t>idea that here on earth human beings should actually possess </a:t>
            </a:r>
            <a:r>
              <a:rPr lang="en-GB" sz="3600" dirty="0" smtClean="0"/>
              <a:t>rights equally </a:t>
            </a:r>
            <a:r>
              <a:rPr lang="en-GB" sz="3600" dirty="0"/>
              <a:t>– not as fathers, not as heirs, not even as citizens – is recent. </a:t>
            </a:r>
            <a:r>
              <a:rPr lang="en-GB" sz="3600" dirty="0" smtClean="0"/>
              <a:t>To suppose </a:t>
            </a:r>
            <a:r>
              <a:rPr lang="en-GB" sz="3600" dirty="0"/>
              <a:t>that all humans may claim “their” rights as equals, and that </a:t>
            </a:r>
            <a:r>
              <a:rPr lang="en-GB" sz="3600" dirty="0" smtClean="0"/>
              <a:t>state and </a:t>
            </a:r>
            <a:r>
              <a:rPr lang="en-GB" sz="3600" dirty="0"/>
              <a:t>society are bound to recognize and defend human rights, is a </a:t>
            </a:r>
            <a:r>
              <a:rPr lang="en-GB" sz="3600" dirty="0" smtClean="0"/>
              <a:t>radical departure </a:t>
            </a:r>
            <a:r>
              <a:rPr lang="en-GB" sz="3600" dirty="0"/>
              <a:t>from most of history.</a:t>
            </a:r>
            <a:endParaRPr lang="en-GB" sz="3400" dirty="0"/>
          </a:p>
        </p:txBody>
      </p:sp>
    </p:spTree>
    <p:extLst>
      <p:ext uri="{BB962C8B-B14F-4D97-AF65-F5344CB8AC3E}">
        <p14:creationId xmlns:p14="http://schemas.microsoft.com/office/powerpoint/2010/main" val="1605298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Enlightenment 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Enlightenment human rights ideology came into its own in the</a:t>
            </a:r>
          </a:p>
          <a:p>
            <a:r>
              <a:rPr lang="en-GB" sz="2400" dirty="0"/>
              <a:t>eighteenth-century Atlantic world when the United States’ “</a:t>
            </a:r>
            <a:r>
              <a:rPr lang="en-GB" sz="2400" dirty="0" smtClean="0"/>
              <a:t>Declaration of </a:t>
            </a:r>
            <a:r>
              <a:rPr lang="en-GB" sz="2400" dirty="0"/>
              <a:t>Independence” (1776) and the French “Declaration of the Rights </a:t>
            </a:r>
            <a:r>
              <a:rPr lang="en-GB" sz="2400" dirty="0" smtClean="0"/>
              <a:t>of Man </a:t>
            </a:r>
            <a:r>
              <a:rPr lang="en-GB" sz="2400" dirty="0"/>
              <a:t>and of the Citizen” (1789) proclaimed as fact the universality </a:t>
            </a:r>
            <a:r>
              <a:rPr lang="en-GB" sz="2400" dirty="0" smtClean="0"/>
              <a:t>of inherent</a:t>
            </a:r>
            <a:r>
              <a:rPr lang="en-GB" sz="2400" dirty="0"/>
              <a:t>, inalienable, natural rights (Hunt 2007). For revolutionaries</a:t>
            </a:r>
            <a:r>
              <a:rPr lang="en-GB" sz="2400" dirty="0" smtClean="0"/>
              <a:t>, these </a:t>
            </a:r>
            <a:r>
              <a:rPr lang="en-GB" sz="2400" dirty="0"/>
              <a:t>assertions were inspiring, though defenders of monarchy responded furiously to their challenge to traditional, prescribed, and </a:t>
            </a:r>
            <a:r>
              <a:rPr lang="en-GB" sz="2400" dirty="0" smtClean="0"/>
              <a:t>inherited “</a:t>
            </a:r>
            <a:r>
              <a:rPr lang="en-GB" sz="2400" dirty="0"/>
              <a:t>rights and liberties.” </a:t>
            </a:r>
          </a:p>
        </p:txBody>
      </p:sp>
    </p:spTree>
    <p:extLst>
      <p:ext uri="{BB962C8B-B14F-4D97-AF65-F5344CB8AC3E}">
        <p14:creationId xmlns:p14="http://schemas.microsoft.com/office/powerpoint/2010/main" val="236209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Rights developed and contested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Even </a:t>
            </a:r>
            <a:r>
              <a:rPr lang="en-GB" sz="2800" dirty="0"/>
              <a:t>nineteenth-century reformers like the </a:t>
            </a:r>
            <a:r>
              <a:rPr lang="en-GB" sz="2800" dirty="0" smtClean="0"/>
              <a:t>utilitarian Jeremy </a:t>
            </a:r>
            <a:r>
              <a:rPr lang="en-GB" sz="2800" dirty="0"/>
              <a:t>Bentham ridiculed “the Rights of Man” as “simple nonsense . . </a:t>
            </a:r>
            <a:r>
              <a:rPr lang="en-GB" sz="2800" dirty="0" smtClean="0"/>
              <a:t>. rhetorical </a:t>
            </a:r>
            <a:r>
              <a:rPr lang="en-GB" sz="2800" dirty="0"/>
              <a:t>nonsense, nonsense upon stilts</a:t>
            </a:r>
            <a:r>
              <a:rPr lang="en-GB" sz="2800" dirty="0" smtClean="0"/>
              <a:t>.”</a:t>
            </a:r>
            <a:r>
              <a:rPr lang="en-GB" sz="2800" dirty="0"/>
              <a:t> </a:t>
            </a:r>
            <a:r>
              <a:rPr lang="en-GB" sz="2800" dirty="0" smtClean="0"/>
              <a:t>And </a:t>
            </a:r>
            <a:r>
              <a:rPr lang="en-GB" sz="2800" dirty="0"/>
              <a:t>since the </a:t>
            </a:r>
            <a:r>
              <a:rPr lang="en-GB" sz="2800" dirty="0" smtClean="0"/>
              <a:t>eighteenth century era </a:t>
            </a:r>
            <a:r>
              <a:rPr lang="en-GB" sz="2800" dirty="0"/>
              <a:t>of revolutions, </a:t>
            </a:r>
            <a:r>
              <a:rPr lang="en-GB" sz="2800" dirty="0" smtClean="0"/>
              <a:t>although </a:t>
            </a:r>
            <a:r>
              <a:rPr lang="en-GB" sz="2800" dirty="0"/>
              <a:t>there have been other proclamations </a:t>
            </a:r>
            <a:r>
              <a:rPr lang="en-GB" sz="2800" dirty="0" smtClean="0"/>
              <a:t>of human </a:t>
            </a:r>
            <a:r>
              <a:rPr lang="en-GB" sz="2800" dirty="0"/>
              <a:t>rights, culminating in the United Nations’ “Universal </a:t>
            </a:r>
            <a:r>
              <a:rPr lang="en-GB" sz="2800" dirty="0" smtClean="0"/>
              <a:t>Declaration of </a:t>
            </a:r>
            <a:r>
              <a:rPr lang="en-GB" sz="2800" dirty="0"/>
              <a:t>Human Rights” (1948), such claims have been contested. 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840139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Rights have been defended more often and more successfully based on nationality or group membership – as rights belonging to citizens or members of ethnic and religious groups – not as the inalienable possession of each person as an individual human 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362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But things have moved forward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Practical arguments support this older national- and group-based </a:t>
            </a:r>
            <a:r>
              <a:rPr lang="en-GB" dirty="0" smtClean="0"/>
              <a:t>view of </a:t>
            </a:r>
            <a:r>
              <a:rPr lang="en-GB" dirty="0"/>
              <a:t>rights because, as individuals, people are seldom capable of </a:t>
            </a:r>
            <a:r>
              <a:rPr lang="en-GB" dirty="0" smtClean="0"/>
              <a:t>defending their </a:t>
            </a:r>
            <a:r>
              <a:rPr lang="en-GB" dirty="0"/>
              <a:t>rights outside the framework of standing law. </a:t>
            </a:r>
            <a:endParaRPr lang="en-GB" dirty="0" smtClean="0"/>
          </a:p>
          <a:p>
            <a:r>
              <a:rPr lang="en-GB" dirty="0" smtClean="0"/>
              <a:t>Yet </a:t>
            </a:r>
            <a:r>
              <a:rPr lang="en-GB" dirty="0"/>
              <a:t>there have been moments </a:t>
            </a:r>
            <a:r>
              <a:rPr lang="en-GB" dirty="0" smtClean="0"/>
              <a:t>and movements </a:t>
            </a:r>
            <a:r>
              <a:rPr lang="en-GB" dirty="0"/>
              <a:t>in times past when the rights of individuals have won </a:t>
            </a:r>
            <a:r>
              <a:rPr lang="en-GB" dirty="0" smtClean="0"/>
              <a:t>recognition even </a:t>
            </a:r>
            <a:r>
              <a:rPr lang="en-GB" dirty="0"/>
              <a:t>without their own state to defend them. The abolition of </a:t>
            </a:r>
            <a:r>
              <a:rPr lang="en-GB" dirty="0" smtClean="0"/>
              <a:t>the slave </a:t>
            </a:r>
            <a:r>
              <a:rPr lang="en-GB" dirty="0"/>
              <a:t>trade by Britain in 1807, and the permanent abolition of slavery in </a:t>
            </a:r>
            <a:r>
              <a:rPr lang="en-GB" dirty="0" smtClean="0"/>
              <a:t>the British </a:t>
            </a:r>
            <a:r>
              <a:rPr lang="en-GB" dirty="0"/>
              <a:t>(1833), Swedish (1843), Danish (1847), French (1848), and </a:t>
            </a:r>
            <a:r>
              <a:rPr lang="en-GB" dirty="0" smtClean="0"/>
              <a:t>Dutch (</a:t>
            </a:r>
            <a:r>
              <a:rPr lang="en-GB" dirty="0"/>
              <a:t>1863) colonies demonstrates that, under certain conditions, the </a:t>
            </a:r>
            <a:r>
              <a:rPr lang="en-GB" dirty="0" smtClean="0"/>
              <a:t>recognition of </a:t>
            </a:r>
            <a:r>
              <a:rPr lang="en-GB" dirty="0"/>
              <a:t>a human right to personal liberty could be won by enslaved </a:t>
            </a:r>
            <a:r>
              <a:rPr lang="en-GB" dirty="0" smtClean="0"/>
              <a:t>persons who </a:t>
            </a:r>
            <a:r>
              <a:rPr lang="en-GB" dirty="0"/>
              <a:t>had no “legions” and who were nominally </a:t>
            </a:r>
            <a:r>
              <a:rPr lang="en-GB" dirty="0" smtClean="0"/>
              <a:t>powerless.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721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Sympathy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Arousing sympathy and awakening moral qualms, and </a:t>
            </a:r>
            <a:r>
              <a:rPr lang="en-GB" sz="2400" dirty="0" smtClean="0"/>
              <a:t>connection to </a:t>
            </a:r>
            <a:r>
              <a:rPr lang="en-GB" sz="2400" dirty="0"/>
              <a:t>real and imagined self-interest, appears to be the proven method for </a:t>
            </a:r>
            <a:r>
              <a:rPr lang="en-GB" sz="2400" dirty="0" smtClean="0"/>
              <a:t>the realization </a:t>
            </a:r>
            <a:r>
              <a:rPr lang="en-GB" sz="2400" dirty="0"/>
              <a:t>of human rights. This process has brought “legions” to enlist </a:t>
            </a:r>
            <a:r>
              <a:rPr lang="en-GB" sz="2400" dirty="0" smtClean="0"/>
              <a:t>on behalf </a:t>
            </a:r>
            <a:r>
              <a:rPr lang="en-GB" sz="2400" dirty="0"/>
              <a:t>of powerless ethnic and religious groups, and for children </a:t>
            </a:r>
            <a:r>
              <a:rPr lang="en-GB" sz="2400" dirty="0" smtClean="0"/>
              <a:t>and </a:t>
            </a:r>
            <a:r>
              <a:rPr lang="en-GB" sz="2400" dirty="0"/>
              <a:t>women, thereby transforming what might have seemed “nonsense </a:t>
            </a:r>
            <a:r>
              <a:rPr lang="en-GB" sz="2400" dirty="0" smtClean="0"/>
              <a:t>upon stilts</a:t>
            </a:r>
            <a:r>
              <a:rPr lang="en-GB" sz="2400" dirty="0"/>
              <a:t>” into a </a:t>
            </a:r>
            <a:r>
              <a:rPr lang="en-GB" sz="2400" dirty="0" err="1"/>
              <a:t>commonsense</a:t>
            </a:r>
            <a:r>
              <a:rPr lang="en-GB" sz="2400" dirty="0"/>
              <a:t> imperative. Today the legitimacy of </a:t>
            </a:r>
            <a:r>
              <a:rPr lang="en-GB" sz="2400" dirty="0" smtClean="0"/>
              <a:t>human rights </a:t>
            </a:r>
            <a:r>
              <a:rPr lang="en-GB" sz="2400" dirty="0"/>
              <a:t>is so widely established that nations, singly and collectively, </a:t>
            </a:r>
            <a:r>
              <a:rPr lang="en-GB" sz="2400" dirty="0" smtClean="0"/>
              <a:t>routinely profess </a:t>
            </a:r>
            <a:r>
              <a:rPr lang="en-GB" sz="2400" dirty="0"/>
              <a:t>commitment to these rights, even as many abuse them.</a:t>
            </a:r>
          </a:p>
        </p:txBody>
      </p:sp>
    </p:spTree>
    <p:extLst>
      <p:ext uri="{BB962C8B-B14F-4D97-AF65-F5344CB8AC3E}">
        <p14:creationId xmlns:p14="http://schemas.microsoft.com/office/powerpoint/2010/main" val="383215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Distinction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Often the distinction between the humanitarian alleviation of </a:t>
            </a:r>
            <a:r>
              <a:rPr lang="en-GB" dirty="0" smtClean="0"/>
              <a:t>suffering and </a:t>
            </a:r>
            <a:r>
              <a:rPr lang="en-GB" dirty="0"/>
              <a:t>the vindication of human rights has</a:t>
            </a:r>
            <a:r>
              <a:rPr lang="en-GB" dirty="0" smtClean="0"/>
              <a:t>, </a:t>
            </a:r>
            <a:r>
              <a:rPr lang="en-GB" dirty="0"/>
              <a:t>meant the difference between immediate action to achieve </a:t>
            </a:r>
            <a:r>
              <a:rPr lang="en-GB" dirty="0" smtClean="0"/>
              <a:t>individual results </a:t>
            </a:r>
            <a:r>
              <a:rPr lang="en-GB" dirty="0"/>
              <a:t>and unrelenting, generations-long efforts to establish </a:t>
            </a:r>
            <a:r>
              <a:rPr lang="en-GB" dirty="0" smtClean="0"/>
              <a:t>new </a:t>
            </a:r>
            <a:r>
              <a:rPr lang="en-GB" dirty="0"/>
              <a:t>legal and political arrangements for whole classes of people. </a:t>
            </a:r>
            <a:endParaRPr lang="en-GB" dirty="0" smtClean="0"/>
          </a:p>
          <a:p>
            <a:r>
              <a:rPr lang="en-GB" dirty="0" smtClean="0"/>
              <a:t>Because a commitment </a:t>
            </a:r>
            <a:r>
              <a:rPr lang="en-GB" dirty="0"/>
              <a:t>to humanitarianism can frequently be fulfilled and </a:t>
            </a:r>
            <a:r>
              <a:rPr lang="en-GB" dirty="0" smtClean="0"/>
              <a:t>rewarded more </a:t>
            </a:r>
            <a:r>
              <a:rPr lang="en-GB" dirty="0"/>
              <a:t>promptly in the here and now than can a commitment to </a:t>
            </a:r>
            <a:r>
              <a:rPr lang="en-GB" dirty="0" smtClean="0"/>
              <a:t>human rights</a:t>
            </a:r>
            <a:r>
              <a:rPr lang="en-GB" dirty="0"/>
              <a:t>, humanitarianism more reliably delivers emotional rewards. </a:t>
            </a:r>
            <a:r>
              <a:rPr lang="en-GB" dirty="0" smtClean="0"/>
              <a:t>Because suffering </a:t>
            </a:r>
            <a:r>
              <a:rPr lang="en-GB" dirty="0"/>
              <a:t>is a universal human experience, potentially all individuals </a:t>
            </a:r>
            <a:r>
              <a:rPr lang="en-GB" dirty="0" smtClean="0"/>
              <a:t>can connect </a:t>
            </a:r>
            <a:r>
              <a:rPr lang="en-GB" dirty="0"/>
              <a:t>emotionally to specific people and their woes.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78333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Empathy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In contrast, in order to empathize with the deprivation of the rights of others one must possess a vivid sense of one’s own rights. Until Westerners articulated a keen commitment to their own rights, they could never conceive a </a:t>
            </a:r>
            <a:r>
              <a:rPr lang="en-GB" sz="3200" dirty="0" smtClean="0"/>
              <a:t>transnational human </a:t>
            </a:r>
            <a:r>
              <a:rPr lang="en-GB" sz="3200" dirty="0"/>
              <a:t>rights movement.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6761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241</TotalTime>
  <Words>784</Words>
  <Application>Microsoft Office PowerPoint</Application>
  <PresentationFormat>Widescreen</PresentationFormat>
  <Paragraphs>23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Historical Origins of Humanitarianism and Human Rights</vt:lpstr>
      <vt:lpstr> Resource:</vt:lpstr>
      <vt:lpstr>PowerPoint Presentation</vt:lpstr>
      <vt:lpstr> The Enlightenment Ideology</vt:lpstr>
      <vt:lpstr>Rights developed and contested</vt:lpstr>
      <vt:lpstr>PowerPoint Presentation</vt:lpstr>
      <vt:lpstr>But things have moved forward </vt:lpstr>
      <vt:lpstr>Sympathy</vt:lpstr>
      <vt:lpstr>Distinction</vt:lpstr>
      <vt:lpstr>Empathy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Officiasse of the therapeutic modalities of anxiety</dc:title>
  <dc:creator>Nerys Jones</dc:creator>
  <cp:lastModifiedBy>Catherine Slade</cp:lastModifiedBy>
  <cp:revision>33</cp:revision>
  <dcterms:created xsi:type="dcterms:W3CDTF">2015-03-17T12:36:15Z</dcterms:created>
  <dcterms:modified xsi:type="dcterms:W3CDTF">2016-03-08T11:05:16Z</dcterms:modified>
</cp:coreProperties>
</file>