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58" r:id="rId5"/>
    <p:sldId id="264" r:id="rId6"/>
    <p:sldId id="261" r:id="rId7"/>
    <p:sldId id="262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842" autoAdjust="0"/>
    <p:restoredTop sz="94660"/>
  </p:normalViewPr>
  <p:slideViewPr>
    <p:cSldViewPr snapToGrid="0">
      <p:cViewPr varScale="1">
        <p:scale>
          <a:sx n="77" d="100"/>
          <a:sy n="77" d="100"/>
        </p:scale>
        <p:origin x="5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24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247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278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998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093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993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323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120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20140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53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127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23998399-1DFB-4FEA-A919-0D8DD6E3C334}" type="datetimeFigureOut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3F54DAFA-C3C1-46F1-BF3F-4A6353BBFB2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951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14616734.2022.2030132" TargetMode="External"/><Relationship Id="rId3" Type="http://schemas.openxmlformats.org/officeDocument/2006/relationships/hyperlink" Target="https://doi.org/10.1016/j.mhp.2023.200269" TargetMode="External"/><Relationship Id="rId7" Type="http://schemas.openxmlformats.org/officeDocument/2006/relationships/hyperlink" Target="https://doi.org/10.3389/fpsyg.2023.1298485" TargetMode="External"/><Relationship Id="rId2" Type="http://schemas.openxmlformats.org/officeDocument/2006/relationships/hyperlink" Target="https://doi.org/10.1080/14616734.2024.24350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s10567-019-00299-9" TargetMode="External"/><Relationship Id="rId5" Type="http://schemas.openxmlformats.org/officeDocument/2006/relationships/hyperlink" Target="https://doi.org/10.3390/bs15030245" TargetMode="External"/><Relationship Id="rId4" Type="http://schemas.openxmlformats.org/officeDocument/2006/relationships/hyperlink" Target="https://doi.org/10.3390/ijerph1903106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5400" dirty="0"/>
              <a:t>Jenny’s Development and Wellbeing: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531303"/>
            <a:ext cx="10993546" cy="642202"/>
          </a:xfrm>
        </p:spPr>
        <p:txBody>
          <a:bodyPr>
            <a:normAutofit/>
          </a:bodyPr>
          <a:lstStyle/>
          <a:p>
            <a:r>
              <a:rPr lang="en-US" sz="2400" dirty="0"/>
              <a:t>Applying Bowlby’s Attachment Theory in Health and Social Care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390001" y="3644473"/>
            <a:ext cx="10993546" cy="2193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 cap="all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200" dirty="0">
                <a:solidFill>
                  <a:schemeClr val="bg1"/>
                </a:solidFill>
                <a:latin typeface="+mj-lt"/>
              </a:rPr>
              <a:t>Student Name:  </a:t>
            </a:r>
            <a:r>
              <a:rPr lang="en-US" sz="1200" dirty="0" err="1">
                <a:solidFill>
                  <a:schemeClr val="bg1"/>
                </a:solidFill>
                <a:latin typeface="+mj-lt"/>
              </a:rPr>
              <a:t>kulah</a:t>
            </a:r>
            <a:r>
              <a:rPr lang="en-US" sz="1200" dirty="0">
                <a:solidFill>
                  <a:schemeClr val="bg1"/>
                </a:solidFill>
                <a:latin typeface="+mj-lt"/>
              </a:rPr>
              <a:t> earl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+mj-lt"/>
              </a:rPr>
              <a:t>Student ID: 2436591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+mj-lt"/>
              </a:rPr>
              <a:t>Module: Psychology in Health and Social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+mj-lt"/>
              </a:rPr>
              <a:t> Code: LCHS4010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+mj-lt"/>
              </a:rPr>
              <a:t>Assessment: Individual Presentation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+mj-lt"/>
              </a:rPr>
              <a:t>Date:  14/03/26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6445380-1011-E760-56A0-45BD460C50EC}"/>
              </a:ext>
            </a:extLst>
          </p:cNvPr>
          <p:cNvSpPr txBox="1"/>
          <p:nvPr/>
        </p:nvSpPr>
        <p:spPr>
          <a:xfrm>
            <a:off x="480100" y="6062316"/>
            <a:ext cx="300274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000" dirty="0">
                <a:solidFill>
                  <a:schemeClr val="bg1"/>
                </a:solidFill>
              </a:rPr>
              <a:t>Artificial intelligence was not used to create this work</a:t>
            </a:r>
          </a:p>
        </p:txBody>
      </p:sp>
    </p:spTree>
    <p:extLst>
      <p:ext uri="{BB962C8B-B14F-4D97-AF65-F5344CB8AC3E}">
        <p14:creationId xmlns:p14="http://schemas.microsoft.com/office/powerpoint/2010/main" val="37360330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to Jenny’s Case and Presentation Aim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802" y="1715956"/>
            <a:ext cx="11053006" cy="527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533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Bowlby’s Attachment Theory: Key Concepts</a:t>
            </a:r>
          </a:p>
        </p:txBody>
      </p:sp>
      <p:sp>
        <p:nvSpPr>
          <p:cNvPr id="6" name="Rectangle 5"/>
          <p:cNvSpPr/>
          <p:nvPr/>
        </p:nvSpPr>
        <p:spPr>
          <a:xfrm>
            <a:off x="6176210" y="6151301"/>
            <a:ext cx="581025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/>
              <a:t>(Bowlby, 1988; Thompson, Simpson and Berlin, 2022; </a:t>
            </a:r>
            <a:r>
              <a:rPr lang="en-US" sz="1200" i="1" dirty="0" err="1"/>
              <a:t>Juul</a:t>
            </a:r>
            <a:r>
              <a:rPr lang="en-US" sz="1200" i="1" dirty="0"/>
              <a:t> Darling, </a:t>
            </a:r>
            <a:r>
              <a:rPr lang="en-US" sz="1200" i="1" dirty="0" err="1"/>
              <a:t>Bové</a:t>
            </a:r>
            <a:r>
              <a:rPr lang="en-US" sz="1200" i="1" dirty="0"/>
              <a:t> </a:t>
            </a:r>
            <a:r>
              <a:rPr lang="en-US" sz="1200" i="1" dirty="0" err="1"/>
              <a:t>Illum</a:t>
            </a:r>
            <a:r>
              <a:rPr lang="en-US" sz="1200" i="1" dirty="0"/>
              <a:t> and </a:t>
            </a:r>
            <a:r>
              <a:rPr lang="en-US" sz="1200" i="1" dirty="0" err="1"/>
              <a:t>Storebø</a:t>
            </a:r>
            <a:r>
              <a:rPr lang="en-US" sz="1200" i="1" dirty="0"/>
              <a:t>, 2024)</a:t>
            </a:r>
            <a:endParaRPr lang="en-US" sz="120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59" y="1849306"/>
            <a:ext cx="11065199" cy="4791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070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Attachment Theory Is Relevant to Jenny</a:t>
            </a:r>
          </a:p>
        </p:txBody>
      </p:sp>
      <p:sp>
        <p:nvSpPr>
          <p:cNvPr id="5" name="Rectangle 4"/>
          <p:cNvSpPr/>
          <p:nvPr/>
        </p:nvSpPr>
        <p:spPr>
          <a:xfrm>
            <a:off x="7065397" y="6157525"/>
            <a:ext cx="5810250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/>
              <a:t>(Thompson, Simpson and Berlin, 2022; </a:t>
            </a:r>
            <a:r>
              <a:rPr lang="en-US" sz="1100" dirty="0" err="1"/>
              <a:t>Braarud</a:t>
            </a:r>
            <a:r>
              <a:rPr lang="en-US" sz="1100" dirty="0"/>
              <a:t> et al., 2024; Delgado et al., 2022)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255" y="1737542"/>
            <a:ext cx="11083489" cy="4419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144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Historical Impact on Jenny’s Development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81191" y="5181600"/>
            <a:ext cx="11029615" cy="51054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4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43" y="1811206"/>
            <a:ext cx="11065199" cy="5243014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787216" y="6172885"/>
            <a:ext cx="5176184" cy="2850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tx2"/>
                </a:solidFill>
              </a:rPr>
              <a:t>(</a:t>
            </a:r>
            <a:r>
              <a:rPr lang="en-US" sz="1200" dirty="0" err="1">
                <a:solidFill>
                  <a:schemeClr val="tx2"/>
                </a:solidFill>
              </a:rPr>
              <a:t>Carapeto</a:t>
            </a:r>
            <a:r>
              <a:rPr lang="en-US" sz="1200" dirty="0">
                <a:solidFill>
                  <a:schemeClr val="tx2"/>
                </a:solidFill>
              </a:rPr>
              <a:t> and </a:t>
            </a:r>
            <a:r>
              <a:rPr lang="en-US" sz="1200" dirty="0" err="1">
                <a:solidFill>
                  <a:schemeClr val="tx2"/>
                </a:solidFill>
              </a:rPr>
              <a:t>Veiga</a:t>
            </a:r>
            <a:r>
              <a:rPr lang="en-US" sz="1200" dirty="0">
                <a:solidFill>
                  <a:schemeClr val="tx2"/>
                </a:solidFill>
              </a:rPr>
              <a:t>, 2023; </a:t>
            </a:r>
            <a:r>
              <a:rPr lang="en-US" sz="1200" dirty="0" err="1">
                <a:solidFill>
                  <a:schemeClr val="tx2"/>
                </a:solidFill>
              </a:rPr>
              <a:t>Spruit</a:t>
            </a:r>
            <a:r>
              <a:rPr lang="en-US" sz="1200" dirty="0">
                <a:solidFill>
                  <a:schemeClr val="tx2"/>
                </a:solidFill>
              </a:rPr>
              <a:t> et al., 2020; Tan et al., 2023; </a:t>
            </a:r>
            <a:r>
              <a:rPr lang="en-US" sz="1200" dirty="0" err="1">
                <a:solidFill>
                  <a:schemeClr val="tx2"/>
                </a:solidFill>
              </a:rPr>
              <a:t>Çiçek</a:t>
            </a:r>
            <a:r>
              <a:rPr lang="en-US" sz="1200" dirty="0">
                <a:solidFill>
                  <a:schemeClr val="tx2"/>
                </a:solidFill>
              </a:rPr>
              <a:t> et al., 2025)</a:t>
            </a:r>
          </a:p>
        </p:txBody>
      </p:sp>
    </p:spTree>
    <p:extLst>
      <p:ext uri="{BB962C8B-B14F-4D97-AF65-F5344CB8AC3E}">
        <p14:creationId xmlns:p14="http://schemas.microsoft.com/office/powerpoint/2010/main" val="3098810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Nature and Nurture in Jenny’s Development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5726" y="1881915"/>
            <a:ext cx="11225082" cy="442912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5998267" y="6311041"/>
            <a:ext cx="6096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dirty="0"/>
              <a:t>(Bowlby, 1988; Tan et al., 2023; Delgado et al., 2022; </a:t>
            </a:r>
            <a:r>
              <a:rPr lang="en-US" sz="1200" dirty="0" err="1"/>
              <a:t>Juul</a:t>
            </a:r>
            <a:r>
              <a:rPr lang="en-US" sz="1200" dirty="0"/>
              <a:t> Darling, </a:t>
            </a:r>
            <a:r>
              <a:rPr lang="en-US" sz="1200" dirty="0" err="1"/>
              <a:t>Bové</a:t>
            </a:r>
            <a:r>
              <a:rPr lang="en-US" sz="1200" dirty="0"/>
              <a:t> </a:t>
            </a:r>
            <a:r>
              <a:rPr lang="en-US" sz="1200" dirty="0" err="1"/>
              <a:t>Illum</a:t>
            </a:r>
            <a:r>
              <a:rPr lang="en-US" sz="1200" dirty="0"/>
              <a:t> and </a:t>
            </a:r>
            <a:r>
              <a:rPr lang="en-US" sz="1200" dirty="0" err="1"/>
              <a:t>Storebø</a:t>
            </a:r>
            <a:r>
              <a:rPr lang="en-US" sz="1200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887344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Jenny’s Current Needs and Developmental Risks</a:t>
            </a:r>
          </a:p>
        </p:txBody>
      </p:sp>
      <p:sp>
        <p:nvSpPr>
          <p:cNvPr id="6" name="Rectangle 5"/>
          <p:cNvSpPr/>
          <p:nvPr/>
        </p:nvSpPr>
        <p:spPr>
          <a:xfrm>
            <a:off x="6644361" y="6195851"/>
            <a:ext cx="524283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sz="1200" dirty="0"/>
              <a:t>(</a:t>
            </a:r>
            <a:r>
              <a:rPr lang="es-ES" sz="1200" dirty="0" err="1"/>
              <a:t>Spruit</a:t>
            </a:r>
            <a:r>
              <a:rPr lang="es-ES" sz="1200" dirty="0"/>
              <a:t> et al., 2020; </a:t>
            </a:r>
            <a:r>
              <a:rPr lang="es-ES" sz="1200" dirty="0" err="1"/>
              <a:t>Carapeto</a:t>
            </a:r>
            <a:r>
              <a:rPr lang="es-ES" sz="1200" dirty="0"/>
              <a:t> and </a:t>
            </a:r>
            <a:r>
              <a:rPr lang="es-ES" sz="1200" dirty="0" err="1"/>
              <a:t>Veiga</a:t>
            </a:r>
            <a:r>
              <a:rPr lang="es-ES" sz="1200" dirty="0"/>
              <a:t>, 2023; Delgado et al., 2022; Tan et al., 2023)</a:t>
            </a:r>
            <a:endParaRPr lang="en-US" sz="1200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192" y="1791382"/>
            <a:ext cx="11477165" cy="4568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955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Attachment-Based Community Support Plan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192" y="1435242"/>
            <a:ext cx="11118319" cy="5090601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737413" y="6064178"/>
            <a:ext cx="609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a-DK" sz="1200" dirty="0"/>
              <a:t>(Braarud et al., 2024; Juul Darling, Bové Illum and Storebø, 2024; Martínez-Usarralde et al., 2025; Bowlby, 1988)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3146167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Critical Evaluation of Bowlby’s Theory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1898" y="2005537"/>
            <a:ext cx="11029616" cy="422888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787152" y="6234425"/>
            <a:ext cx="758414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(Thompson, Simpson and Berlin, 2022; </a:t>
            </a:r>
            <a:r>
              <a:rPr lang="en-US" sz="1200" dirty="0" err="1"/>
              <a:t>Braarud</a:t>
            </a:r>
            <a:r>
              <a:rPr lang="en-US" sz="1200" dirty="0"/>
              <a:t> et al., 2024; </a:t>
            </a:r>
            <a:r>
              <a:rPr lang="en-US" sz="1200" dirty="0" err="1"/>
              <a:t>Juul</a:t>
            </a:r>
            <a:r>
              <a:rPr lang="en-US" sz="1200" dirty="0"/>
              <a:t> Darling, </a:t>
            </a:r>
            <a:r>
              <a:rPr lang="en-US" sz="1200" dirty="0" err="1"/>
              <a:t>Bové</a:t>
            </a:r>
            <a:r>
              <a:rPr lang="en-US" sz="1200" dirty="0"/>
              <a:t> </a:t>
            </a:r>
            <a:r>
              <a:rPr lang="en-US" sz="1200" dirty="0" err="1"/>
              <a:t>Illum</a:t>
            </a:r>
            <a:r>
              <a:rPr lang="en-US" sz="1200" dirty="0"/>
              <a:t> and </a:t>
            </a:r>
            <a:r>
              <a:rPr lang="en-US" sz="1200" dirty="0" err="1"/>
              <a:t>Storebø</a:t>
            </a:r>
            <a:r>
              <a:rPr lang="en-US" sz="1200" dirty="0"/>
              <a:t>, 2024; </a:t>
            </a:r>
            <a:r>
              <a:rPr lang="en-US" sz="1200" dirty="0" err="1"/>
              <a:t>Martínez-Usarralde</a:t>
            </a:r>
            <a:r>
              <a:rPr lang="en-US" sz="1200" dirty="0"/>
              <a:t> et al., 2025)</a:t>
            </a:r>
          </a:p>
        </p:txBody>
      </p:sp>
    </p:spTree>
    <p:extLst>
      <p:ext uri="{BB962C8B-B14F-4D97-AF65-F5344CB8AC3E}">
        <p14:creationId xmlns:p14="http://schemas.microsoft.com/office/powerpoint/2010/main" val="29150534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1025" y="2187086"/>
            <a:ext cx="11029950" cy="3666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474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59790"/>
            <a:ext cx="11029615" cy="3678303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/>
              <a:t> </a:t>
            </a:r>
          </a:p>
          <a:p>
            <a:r>
              <a:rPr lang="en-US" dirty="0"/>
              <a:t>Bowlby, J., 1988. </a:t>
            </a:r>
            <a:r>
              <a:rPr lang="en-US" i="1" dirty="0"/>
              <a:t>A secure base: Parent–child attachment and healthy human development</a:t>
            </a:r>
            <a:r>
              <a:rPr lang="en-US" dirty="0"/>
              <a:t>. New York: Basic Books.</a:t>
            </a:r>
          </a:p>
          <a:p>
            <a:r>
              <a:rPr lang="en-US" dirty="0" err="1"/>
              <a:t>Braarud</a:t>
            </a:r>
            <a:r>
              <a:rPr lang="en-US" dirty="0"/>
              <a:t>, H.C., Evans </a:t>
            </a:r>
            <a:r>
              <a:rPr lang="en-US" dirty="0" err="1"/>
              <a:t>McGinn</a:t>
            </a:r>
            <a:r>
              <a:rPr lang="en-US" dirty="0"/>
              <a:t>, P.F., </a:t>
            </a:r>
            <a:r>
              <a:rPr lang="en-US" dirty="0" err="1"/>
              <a:t>Nordanger</a:t>
            </a:r>
            <a:r>
              <a:rPr lang="en-US" dirty="0"/>
              <a:t>, D.Ø., Christiansen, Ø. and </a:t>
            </a:r>
            <a:r>
              <a:rPr lang="en-US" dirty="0" err="1"/>
              <a:t>Mæhle</a:t>
            </a:r>
            <a:r>
              <a:rPr lang="en-US" dirty="0"/>
              <a:t>, M.O., 2024. Expert reports: an empirical study of the use of attachment theory in expert assessments in Norwegian child protection cases. </a:t>
            </a:r>
            <a:r>
              <a:rPr lang="en-US" i="1" dirty="0"/>
              <a:t>Attachment &amp; Human Development</a:t>
            </a:r>
            <a:r>
              <a:rPr lang="en-US" dirty="0"/>
              <a:t>, 26(6), pp.625–640. Available at: </a:t>
            </a:r>
            <a:r>
              <a:rPr lang="en-US" dirty="0">
                <a:hlinkClick r:id="rId2"/>
              </a:rPr>
              <a:t>https://doi.org/10.1080/14616734.2024.2435006</a:t>
            </a:r>
            <a:endParaRPr lang="en-US" dirty="0"/>
          </a:p>
          <a:p>
            <a:r>
              <a:rPr lang="en-US" dirty="0" err="1"/>
              <a:t>Carapeto</a:t>
            </a:r>
            <a:r>
              <a:rPr lang="en-US" dirty="0"/>
              <a:t>, M.J. and </a:t>
            </a:r>
            <a:r>
              <a:rPr lang="en-US" dirty="0" err="1"/>
              <a:t>Veiga</a:t>
            </a:r>
            <a:r>
              <a:rPr lang="en-US" dirty="0"/>
              <a:t>, G., 2023. Emotional awareness mediates the relationship between attachment and anxiety symptoms in adolescents. </a:t>
            </a:r>
            <a:r>
              <a:rPr lang="en-US" i="1" dirty="0"/>
              <a:t>Mental Health &amp; Prevention</a:t>
            </a:r>
            <a:r>
              <a:rPr lang="en-US" dirty="0"/>
              <a:t>, 30, p.200269. Available at: </a:t>
            </a:r>
            <a:r>
              <a:rPr lang="en-US" dirty="0">
                <a:hlinkClick r:id="rId3"/>
              </a:rPr>
              <a:t>https://doi.org/10.1016/j.mhp.2023.200269</a:t>
            </a:r>
            <a:endParaRPr lang="en-US" dirty="0"/>
          </a:p>
          <a:p>
            <a:r>
              <a:rPr lang="en-US" dirty="0" err="1"/>
              <a:t>Çiçek</a:t>
            </a:r>
            <a:r>
              <a:rPr lang="en-US" dirty="0"/>
              <a:t>, İ., </a:t>
            </a:r>
            <a:r>
              <a:rPr lang="en-US" dirty="0" err="1"/>
              <a:t>Korkmaz</a:t>
            </a:r>
            <a:r>
              <a:rPr lang="en-US" dirty="0"/>
              <a:t>, Z., </a:t>
            </a:r>
            <a:r>
              <a:rPr lang="en-US" dirty="0" err="1"/>
              <a:t>Ünsal</a:t>
            </a:r>
            <a:r>
              <a:rPr lang="en-US" dirty="0"/>
              <a:t>, F., </a:t>
            </a:r>
            <a:r>
              <a:rPr lang="en-US" dirty="0" err="1"/>
              <a:t>Alanazi</a:t>
            </a:r>
            <a:r>
              <a:rPr lang="en-US" dirty="0"/>
              <a:t>, Z.S., Gómez-Salgado, J. and </a:t>
            </a:r>
            <a:r>
              <a:rPr lang="en-US" dirty="0" err="1"/>
              <a:t>Yıldırım</a:t>
            </a:r>
            <a:r>
              <a:rPr lang="en-US" dirty="0"/>
              <a:t>, M., 2025. The effect of secure attachment on family relationships and peer bullying in adolescents: the mediating role of positive childhood experiences. </a:t>
            </a:r>
            <a:r>
              <a:rPr lang="en-US" i="1" dirty="0"/>
              <a:t>Frontiers in Psychology</a:t>
            </a:r>
            <a:r>
              <a:rPr lang="en-US" dirty="0"/>
              <a:t>, 16, p.1700648. Available at: https://doi.org/10.3389/fpsyg.2025.1700648</a:t>
            </a:r>
          </a:p>
          <a:p>
            <a:r>
              <a:rPr lang="en-US" dirty="0"/>
              <a:t>Delgado, E., Serna, C., </a:t>
            </a:r>
            <a:r>
              <a:rPr lang="en-US" dirty="0" err="1"/>
              <a:t>Martínez</a:t>
            </a:r>
            <a:r>
              <a:rPr lang="en-US" dirty="0"/>
              <a:t>, I. and Cruise, E., 2022. Parental attachment and peer relationships in adolescence: a systematic review. </a:t>
            </a:r>
            <a:r>
              <a:rPr lang="en-US" i="1" dirty="0"/>
              <a:t>International Journal of Environmental Research and Public Health</a:t>
            </a:r>
            <a:r>
              <a:rPr lang="en-US" dirty="0"/>
              <a:t>, 19(3), p.1064. Available at: </a:t>
            </a:r>
            <a:r>
              <a:rPr lang="en-US" dirty="0">
                <a:hlinkClick r:id="rId4"/>
              </a:rPr>
              <a:t>https://doi.org/10.3390/ijerph19031064</a:t>
            </a:r>
            <a:endParaRPr lang="en-US" dirty="0"/>
          </a:p>
          <a:p>
            <a:r>
              <a:rPr lang="en-US" dirty="0" err="1"/>
              <a:t>Juul</a:t>
            </a:r>
            <a:r>
              <a:rPr lang="en-US" dirty="0"/>
              <a:t> Darling, P., </a:t>
            </a:r>
            <a:r>
              <a:rPr lang="en-US" dirty="0" err="1"/>
              <a:t>Bové</a:t>
            </a:r>
            <a:r>
              <a:rPr lang="en-US" dirty="0"/>
              <a:t> </a:t>
            </a:r>
            <a:r>
              <a:rPr lang="en-US" dirty="0" err="1"/>
              <a:t>Illum</a:t>
            </a:r>
            <a:r>
              <a:rPr lang="en-US" dirty="0"/>
              <a:t>, D. and </a:t>
            </a:r>
            <a:r>
              <a:rPr lang="en-US" dirty="0" err="1"/>
              <a:t>Storebø</a:t>
            </a:r>
            <a:r>
              <a:rPr lang="en-US" dirty="0"/>
              <a:t>, O.J., 2024. The critical role of attachment theory in child and adolescent mental health care. </a:t>
            </a:r>
            <a:r>
              <a:rPr lang="en-US" i="1" dirty="0"/>
              <a:t>Scandinavian Journal of Child and Adolescent Psychiatry and Psychology</a:t>
            </a:r>
            <a:r>
              <a:rPr lang="en-US" dirty="0"/>
              <a:t>, 12(1), pp.47–49. Available at: https://doi.org/10.2478/sjcapp-2024-0005</a:t>
            </a:r>
          </a:p>
          <a:p>
            <a:r>
              <a:rPr lang="en-US" dirty="0" err="1"/>
              <a:t>Martínez-Usarralde</a:t>
            </a:r>
            <a:r>
              <a:rPr lang="en-US" dirty="0"/>
              <a:t>, M.J., </a:t>
            </a:r>
            <a:r>
              <a:rPr lang="en-US" dirty="0" err="1"/>
              <a:t>Conchell</a:t>
            </a:r>
            <a:r>
              <a:rPr lang="en-US" dirty="0"/>
              <a:t>, R., </a:t>
            </a:r>
            <a:r>
              <a:rPr lang="en-US" dirty="0" err="1"/>
              <a:t>Villar</a:t>
            </a:r>
            <a:r>
              <a:rPr lang="en-US" dirty="0"/>
              <a:t>, M. and Pérez-</a:t>
            </a:r>
            <a:r>
              <a:rPr lang="en-US" dirty="0" err="1"/>
              <a:t>Tabernero</a:t>
            </a:r>
            <a:r>
              <a:rPr lang="en-US" dirty="0"/>
              <a:t>, L., 2025. The need for better attachment bonds between institutional caregivers and children in residential care: a systematic review. </a:t>
            </a:r>
            <a:r>
              <a:rPr lang="en-US" i="1" dirty="0"/>
              <a:t>Behavioral Sciences</a:t>
            </a:r>
            <a:r>
              <a:rPr lang="en-US" dirty="0"/>
              <a:t>, 15(3), p.245. Available at: </a:t>
            </a:r>
            <a:r>
              <a:rPr lang="en-US" dirty="0">
                <a:hlinkClick r:id="rId5"/>
              </a:rPr>
              <a:t>https://doi.org/10.3390/bs15030245</a:t>
            </a:r>
            <a:endParaRPr lang="en-US" dirty="0"/>
          </a:p>
          <a:p>
            <a:r>
              <a:rPr lang="en-US" dirty="0" err="1"/>
              <a:t>Spruit</a:t>
            </a:r>
            <a:r>
              <a:rPr lang="en-US" dirty="0"/>
              <a:t>, A., </a:t>
            </a:r>
            <a:r>
              <a:rPr lang="en-US" dirty="0" err="1"/>
              <a:t>Goos</a:t>
            </a:r>
            <a:r>
              <a:rPr lang="en-US" dirty="0"/>
              <a:t>, L., </a:t>
            </a:r>
            <a:r>
              <a:rPr lang="en-US" dirty="0" err="1"/>
              <a:t>Weenink</a:t>
            </a:r>
            <a:r>
              <a:rPr lang="en-US" dirty="0"/>
              <a:t>, N., </a:t>
            </a:r>
            <a:r>
              <a:rPr lang="en-US" dirty="0" err="1"/>
              <a:t>Rodenburg</a:t>
            </a:r>
            <a:r>
              <a:rPr lang="en-US" dirty="0"/>
              <a:t>, R., Niemeyer, H., </a:t>
            </a:r>
            <a:r>
              <a:rPr lang="en-US" dirty="0" err="1"/>
              <a:t>Stams</a:t>
            </a:r>
            <a:r>
              <a:rPr lang="en-US" dirty="0"/>
              <a:t>, G.J. and </a:t>
            </a:r>
            <a:r>
              <a:rPr lang="en-US" dirty="0" err="1"/>
              <a:t>Colonnesi</a:t>
            </a:r>
            <a:r>
              <a:rPr lang="en-US" dirty="0"/>
              <a:t>, C., 2020. The relation between attachment and depression in children and adolescents: a multilevel meta-analysis. </a:t>
            </a:r>
            <a:r>
              <a:rPr lang="en-US" i="1" dirty="0"/>
              <a:t>Clinical Child and Family Psychology Review</a:t>
            </a:r>
            <a:r>
              <a:rPr lang="en-US" dirty="0"/>
              <a:t>, 23(1), pp.54–69. Available at: </a:t>
            </a:r>
            <a:r>
              <a:rPr lang="en-US" dirty="0">
                <a:hlinkClick r:id="rId6"/>
              </a:rPr>
              <a:t>https://doi.org/10.1007/s10567-019-00299-9</a:t>
            </a:r>
            <a:endParaRPr lang="en-US" dirty="0"/>
          </a:p>
          <a:p>
            <a:r>
              <a:rPr lang="en-US" dirty="0"/>
              <a:t>Tan, R., Yang, Y., Huang, T., Lin, X. and Gao, H., 2023. Parent–child attachment and mental health in young adolescents: a moderated mediation analysis. </a:t>
            </a:r>
            <a:r>
              <a:rPr lang="en-US" i="1" dirty="0"/>
              <a:t>Frontiers in Psychology</a:t>
            </a:r>
            <a:r>
              <a:rPr lang="en-US" dirty="0"/>
              <a:t>, 14, p.1298485. Available at: </a:t>
            </a:r>
            <a:r>
              <a:rPr lang="en-US" dirty="0">
                <a:hlinkClick r:id="rId7"/>
              </a:rPr>
              <a:t>https://doi.org/10.3389/fpsyg.2023.1298485</a:t>
            </a:r>
            <a:endParaRPr lang="en-US" dirty="0"/>
          </a:p>
          <a:p>
            <a:r>
              <a:rPr lang="en-US" dirty="0"/>
              <a:t>Thompson, R.A., Simpson, J.A. and Berlin, L.J., 2022. Taking perspective on attachment theory and research: nine fundamental questions. </a:t>
            </a:r>
            <a:r>
              <a:rPr lang="en-US" i="1" dirty="0"/>
              <a:t>Attachment &amp; Human Development</a:t>
            </a:r>
            <a:r>
              <a:rPr lang="en-US" dirty="0"/>
              <a:t>, 24(5), pp.543–560. Available at: </a:t>
            </a:r>
            <a:r>
              <a:rPr lang="en-US" dirty="0">
                <a:hlinkClick r:id="rId8"/>
              </a:rPr>
              <a:t>https://doi.org/10.1080/14616734.2022.2030132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13584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1A3260"/>
      </a:accent1>
      <a:accent2>
        <a:srgbClr val="4590B8"/>
      </a:accent2>
      <a:accent3>
        <a:srgbClr val="45CBE8"/>
      </a:accent3>
      <a:accent4>
        <a:srgbClr val="969FA7"/>
      </a:accent4>
      <a:accent5>
        <a:srgbClr val="A2C777"/>
      </a:accent5>
      <a:accent6>
        <a:srgbClr val="42955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66F1C100-1D2B-4BEA-AD01-C4F230B3B96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56</TotalTime>
  <Words>875</Words>
  <Application>Microsoft Office PowerPoint</Application>
  <PresentationFormat>Widescreen</PresentationFormat>
  <Paragraphs>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Gill Sans MT</vt:lpstr>
      <vt:lpstr>Wingdings 2</vt:lpstr>
      <vt:lpstr>Dividend</vt:lpstr>
      <vt:lpstr>Jenny’s Development and Wellbeing:</vt:lpstr>
      <vt:lpstr>Introduction to Jenny’s Case and Presentation Aim</vt:lpstr>
      <vt:lpstr>Bowlby’s Attachment Theory: Key Concepts</vt:lpstr>
      <vt:lpstr>Why Attachment Theory Is Relevant to Jenny</vt:lpstr>
      <vt:lpstr>Historical Impact on Jenny’s Development</vt:lpstr>
      <vt:lpstr>Nature and Nurture in Jenny’s Development</vt:lpstr>
      <vt:lpstr>Jenny’s Current Needs and Developmental Risks</vt:lpstr>
      <vt:lpstr>Attachment-Based Community Support Plan</vt:lpstr>
      <vt:lpstr>Critical Evaluation of Bowlby’s Theory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Dell</dc:creator>
  <cp:lastModifiedBy>Kulah Earl (2436591)</cp:lastModifiedBy>
  <cp:revision>8</cp:revision>
  <dcterms:created xsi:type="dcterms:W3CDTF">2026-03-14T08:20:59Z</dcterms:created>
  <dcterms:modified xsi:type="dcterms:W3CDTF">2026-03-14T19:49:02Z</dcterms:modified>
</cp:coreProperties>
</file>