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47"/>
  </p:notesMasterIdLst>
  <p:sldIdLst>
    <p:sldId id="257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5" r:id="rId37"/>
    <p:sldId id="336" r:id="rId38"/>
    <p:sldId id="337" r:id="rId39"/>
    <p:sldId id="338" r:id="rId40"/>
    <p:sldId id="339" r:id="rId41"/>
    <p:sldId id="340" r:id="rId42"/>
    <p:sldId id="341" r:id="rId43"/>
    <p:sldId id="342" r:id="rId44"/>
    <p:sldId id="343" r:id="rId45"/>
    <p:sldId id="297" r:id="rId4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660066"/>
    <a:srgbClr val="0066FF"/>
    <a:srgbClr val="777777"/>
    <a:srgbClr val="000000"/>
    <a:srgbClr val="808000"/>
    <a:srgbClr val="6633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5492ACD-F42D-4B63-9E34-D78A94F0171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6357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9A590-F88F-496D-88E0-14EBDEAE19A4}" type="slidenum">
              <a:rPr lang="en-GB"/>
              <a:pPr/>
              <a:t>1</a:t>
            </a:fld>
            <a:endParaRPr lang="en-GB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36EB1A-E503-4BA0-9103-33DB356C7602}" type="slidenum">
              <a:rPr lang="en-GB"/>
              <a:pPr/>
              <a:t>45</a:t>
            </a:fld>
            <a:endParaRPr lang="en-GB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1A0A728-58A8-4400-8922-32EBFA9DE44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CAD4A-9A78-436A-B712-C2F2C1BDE2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95325"/>
            <a:ext cx="4038600" cy="5102027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95325"/>
            <a:ext cx="4038600" cy="5102027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7557F-7AD8-4A27-9C27-E480EA56204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04316E-0BDD-430E-94E9-748E7FD875E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07C7589-490C-489F-8478-54DCAA9AA8E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FDC1-C426-46F0-A50A-E2690F78E5D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Dr Nik Whitehead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33DB5-9604-4A11-AA59-4A2BA65D2EC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Dr Nik Whitehead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604B-AEF8-4CAD-9FCE-84916A090B4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Dr Nik Whitehead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0EE74-0717-4790-87C9-294E4E01F89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/>
          <a:lstStyle/>
          <a:p>
            <a:r>
              <a:rPr lang="en-GB" smtClean="0"/>
              <a:t>Dr Nik Whitehead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7706E-F231-41A3-8F0A-B1292F3E562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511088"/>
            <a:ext cx="8229600" cy="50142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9347F20-F82F-4947-A7B4-706D91F163B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Research &amp; Development Methods (Short form)</a:t>
            </a:r>
            <a:endParaRPr lang="en-GB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M5X00616</a:t>
            </a:r>
          </a:p>
          <a:p>
            <a:r>
              <a:rPr lang="en-GB" smtClean="0"/>
              <a:t>Lecture </a:t>
            </a:r>
            <a:r>
              <a:rPr lang="en-GB" dirty="0" smtClean="0"/>
              <a:t>7</a:t>
            </a:r>
            <a:endParaRPr lang="en-GB" dirty="0" smtClean="0"/>
          </a:p>
          <a:p>
            <a:r>
              <a:rPr lang="en-GB" dirty="0" smtClean="0"/>
              <a:t>Data Collection &amp; Analysis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Surveys and questionnaires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Many (although not all) projects and almost all dissertations will involve a survey in some manner</a:t>
            </a:r>
          </a:p>
          <a:p>
            <a:endParaRPr lang="en-GB" dirty="0" smtClean="0"/>
          </a:p>
          <a:p>
            <a:r>
              <a:rPr lang="en-GB" dirty="0" smtClean="0"/>
              <a:t>A survey is not just a questionnaire, but rather a system for collecting information</a:t>
            </a:r>
          </a:p>
          <a:p>
            <a:endParaRPr lang="en-GB" dirty="0" smtClean="0"/>
          </a:p>
          <a:p>
            <a:r>
              <a:rPr lang="en-GB" dirty="0" smtClean="0"/>
              <a:t>This information may be used to </a:t>
            </a:r>
            <a:r>
              <a:rPr lang="en-GB" dirty="0" smtClean="0">
                <a:solidFill>
                  <a:schemeClr val="accent2"/>
                </a:solidFill>
              </a:rPr>
              <a:t>describe, compare or explain </a:t>
            </a:r>
            <a:r>
              <a:rPr lang="en-GB" dirty="0" smtClean="0">
                <a:solidFill>
                  <a:schemeClr val="accent6"/>
                </a:solidFill>
              </a:rPr>
              <a:t>knowledge, attitudes and behaviour</a:t>
            </a:r>
          </a:p>
          <a:p>
            <a:endParaRPr lang="en-GB" dirty="0" smtClean="0"/>
          </a:p>
          <a:p>
            <a:r>
              <a:rPr lang="en-GB" dirty="0" smtClean="0"/>
              <a:t>The questionnaire is the </a:t>
            </a:r>
            <a:r>
              <a:rPr lang="en-GB" i="1" dirty="0" smtClean="0"/>
              <a:t>survey instrument </a:t>
            </a:r>
            <a:r>
              <a:rPr lang="en-GB" dirty="0" smtClean="0"/>
              <a:t>used to collect that information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219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Survey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survey instrument is part of a larger process that has many clearly-defined activities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Setting specific, measurable objectives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Planning and scheduling the survey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Ensuring that appropriate resources are available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Designing the survey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Preparing the data collection instrument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Validating the instrument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Selecting participants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Administering and scoring the instrument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Analysing the data</a:t>
            </a:r>
          </a:p>
          <a:p>
            <a:pPr marL="795528" lvl="1" indent="-457200">
              <a:buFont typeface="+mj-lt"/>
              <a:buAutoNum type="arabicPeriod"/>
            </a:pPr>
            <a:r>
              <a:rPr lang="en-GB" dirty="0" smtClean="0"/>
              <a:t>Reporting the results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679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10370"/>
            <a:ext cx="8472518" cy="521497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Surveys come in several different types</a:t>
            </a:r>
          </a:p>
          <a:p>
            <a:r>
              <a:rPr lang="en-GB" dirty="0" smtClean="0"/>
              <a:t>Supervised surveys</a:t>
            </a:r>
          </a:p>
          <a:p>
            <a:pPr lvl="1"/>
            <a:r>
              <a:rPr lang="en-GB" dirty="0" smtClean="0"/>
              <a:t>Assign a supervisor to gather the information</a:t>
            </a:r>
          </a:p>
          <a:p>
            <a:pPr lvl="1"/>
            <a:r>
              <a:rPr lang="en-GB" dirty="0" smtClean="0"/>
              <a:t>The supervisor can work with either a single subject or a group of subjects at the same time</a:t>
            </a:r>
          </a:p>
          <a:p>
            <a:r>
              <a:rPr lang="en-GB" dirty="0" smtClean="0"/>
              <a:t>Semi-supervised</a:t>
            </a:r>
          </a:p>
          <a:p>
            <a:pPr lvl="1"/>
            <a:r>
              <a:rPr lang="en-GB" dirty="0" smtClean="0"/>
              <a:t>The researcher explains the objectives and the format, then lets the subjects provide information on their own</a:t>
            </a:r>
          </a:p>
          <a:p>
            <a:r>
              <a:rPr lang="en-GB" dirty="0" smtClean="0"/>
              <a:t>Unsupervised</a:t>
            </a:r>
          </a:p>
          <a:p>
            <a:pPr lvl="1"/>
            <a:r>
              <a:rPr lang="en-GB" dirty="0" smtClean="0"/>
              <a:t>The researcher sends out a list of questions to the subjects and expects them to return the completed forms</a:t>
            </a:r>
          </a:p>
          <a:p>
            <a:pPr lvl="1"/>
            <a:r>
              <a:rPr lang="en-GB" dirty="0" smtClean="0"/>
              <a:t>Online survey tools such as </a:t>
            </a:r>
            <a:r>
              <a:rPr lang="en-GB" dirty="0" err="1" smtClean="0"/>
              <a:t>SurveyMonkey</a:t>
            </a:r>
            <a:r>
              <a:rPr lang="en-GB" dirty="0" smtClean="0"/>
              <a:t> (www.surveymonkey.com)  are often used for unsupervised surveys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499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It is as important to define survey objectives as it is to define overall project/dissertation objectives</a:t>
            </a:r>
          </a:p>
          <a:p>
            <a:endParaRPr lang="en-GB" dirty="0" smtClean="0"/>
          </a:p>
          <a:p>
            <a:r>
              <a:rPr lang="en-GB" dirty="0" smtClean="0"/>
              <a:t>Each objective is a statement of the survey’s expected outcome</a:t>
            </a:r>
          </a:p>
          <a:p>
            <a:endParaRPr lang="en-GB" dirty="0" smtClean="0"/>
          </a:p>
          <a:p>
            <a:r>
              <a:rPr lang="en-GB" dirty="0" smtClean="0"/>
              <a:t>The statement of objectives must include definitions of all potentially ambiguous terms</a:t>
            </a:r>
          </a:p>
          <a:p>
            <a:pPr lvl="1"/>
            <a:r>
              <a:rPr lang="en-GB" dirty="0" smtClean="0"/>
              <a:t>This helps the researcher to avoid confusing the respondents</a:t>
            </a:r>
          </a:p>
          <a:p>
            <a:pPr lvl="1"/>
            <a:r>
              <a:rPr lang="en-GB" dirty="0" smtClean="0"/>
              <a:t>It also forces the researcher to think carefully about what the survey is trying to do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93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So how are survey objectives identified?</a:t>
            </a:r>
          </a:p>
          <a:p>
            <a:endParaRPr lang="en-GB" dirty="0" smtClean="0"/>
          </a:p>
          <a:p>
            <a:r>
              <a:rPr lang="en-GB" dirty="0" smtClean="0"/>
              <a:t>They may be derived from</a:t>
            </a:r>
          </a:p>
          <a:p>
            <a:pPr lvl="1"/>
            <a:r>
              <a:rPr lang="en-GB" dirty="0" smtClean="0"/>
              <a:t>A perceived need – the need to know if people think that this software is better than that software</a:t>
            </a:r>
          </a:p>
          <a:p>
            <a:pPr lvl="1"/>
            <a:r>
              <a:rPr lang="en-GB" dirty="0" smtClean="0"/>
              <a:t>A question raised by a literature review – what do people do when faced with particular situations?</a:t>
            </a:r>
          </a:p>
          <a:p>
            <a:pPr lvl="1"/>
            <a:r>
              <a:rPr lang="en-GB" dirty="0" smtClean="0"/>
              <a:t>Asking experts – if you want to plan a survey on how people do software testing then it helps to ask software testing experts about the tools and technologies that might be used</a:t>
            </a:r>
          </a:p>
          <a:p>
            <a:pPr>
              <a:buNone/>
            </a:pPr>
            <a:endParaRPr lang="en-GB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925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It is essential that survey objectives are </a:t>
            </a:r>
            <a:r>
              <a:rPr lang="en-GB" i="1" dirty="0" smtClean="0"/>
              <a:t>clear</a:t>
            </a:r>
            <a:r>
              <a:rPr lang="en-GB" dirty="0" smtClean="0"/>
              <a:t> and </a:t>
            </a:r>
            <a:r>
              <a:rPr lang="en-GB" i="1" dirty="0" smtClean="0"/>
              <a:t>measurable</a:t>
            </a:r>
          </a:p>
          <a:p>
            <a:pPr lvl="1"/>
            <a:r>
              <a:rPr lang="en-GB" dirty="0" smtClean="0"/>
              <a:t>All subsequent activities in the survey process are based on the survey objectives</a:t>
            </a:r>
          </a:p>
          <a:p>
            <a:endParaRPr lang="en-GB" dirty="0" smtClean="0"/>
          </a:p>
          <a:p>
            <a:r>
              <a:rPr lang="en-GB" dirty="0" smtClean="0"/>
              <a:t>The objectives determine what the survey will ask, who will be asked, and how the information will be collected</a:t>
            </a:r>
          </a:p>
          <a:p>
            <a:r>
              <a:rPr lang="en-GB" dirty="0" smtClean="0"/>
              <a:t>They are often phrased as research questions or hypotheses, and so help identify the dependent and independent variables of the investigation</a:t>
            </a:r>
          </a:p>
          <a:p>
            <a:r>
              <a:rPr lang="en-GB" dirty="0" smtClean="0"/>
              <a:t>They confirm that a survey is the right way to do this research</a:t>
            </a:r>
          </a:p>
          <a:p>
            <a:pPr lvl="1"/>
            <a:r>
              <a:rPr lang="en-GB" dirty="0" smtClean="0"/>
              <a:t>If the survey objectives are fuzzy, then maybe a survey isn’t the best way to do this research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61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Survey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Designing a survey is like designing an experiment</a:t>
            </a:r>
          </a:p>
          <a:p>
            <a:r>
              <a:rPr lang="en-GB" dirty="0" smtClean="0"/>
              <a:t>The design must match the objectives so that the survey data and analysis answer the questions that are posed in the objectives</a:t>
            </a:r>
          </a:p>
          <a:p>
            <a:endParaRPr lang="en-GB" dirty="0" smtClean="0"/>
          </a:p>
          <a:p>
            <a:r>
              <a:rPr lang="en-GB" dirty="0" smtClean="0"/>
              <a:t>Normally a survey has one of two goals</a:t>
            </a:r>
          </a:p>
          <a:p>
            <a:pPr lvl="1"/>
            <a:r>
              <a:rPr lang="en-GB" dirty="0" smtClean="0"/>
              <a:t>The survey is to describe a phenomenon of interest – in this case the survey has a descriptive design</a:t>
            </a:r>
          </a:p>
          <a:p>
            <a:pPr lvl="1"/>
            <a:r>
              <a:rPr lang="en-GB" dirty="0" smtClean="0"/>
              <a:t>The survey aims to assess the impact of something – in this case the survey has an experimental design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The design may be simple or complex, but it must be an effective way of obtaining the information we need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527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Descriptive designs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There are three types of descriptive design:</a:t>
            </a:r>
          </a:p>
          <a:p>
            <a:pPr lvl="1"/>
            <a:r>
              <a:rPr lang="en-GB" dirty="0" smtClean="0"/>
              <a:t>Cross-sectional</a:t>
            </a:r>
          </a:p>
          <a:p>
            <a:pPr lvl="1"/>
            <a:r>
              <a:rPr lang="en-GB" dirty="0" smtClean="0"/>
              <a:t>Cohort</a:t>
            </a:r>
          </a:p>
          <a:p>
            <a:pPr lvl="1"/>
            <a:r>
              <a:rPr lang="en-GB" dirty="0" smtClean="0"/>
              <a:t>Case control</a:t>
            </a:r>
          </a:p>
          <a:p>
            <a:r>
              <a:rPr lang="en-GB" dirty="0" smtClean="0"/>
              <a:t>Cross-sectional</a:t>
            </a:r>
          </a:p>
          <a:p>
            <a:pPr lvl="1"/>
            <a:r>
              <a:rPr lang="en-GB" dirty="0" smtClean="0"/>
              <a:t>Participants are asked for information at one fixed point in time</a:t>
            </a:r>
          </a:p>
          <a:p>
            <a:r>
              <a:rPr lang="en-GB" dirty="0" smtClean="0"/>
              <a:t>Cohort</a:t>
            </a:r>
          </a:p>
          <a:p>
            <a:pPr lvl="1"/>
            <a:r>
              <a:rPr lang="en-GB" dirty="0" smtClean="0"/>
              <a:t>This provides information about changes in a specific population (effectively a longitudinal study)</a:t>
            </a:r>
          </a:p>
          <a:p>
            <a:r>
              <a:rPr lang="en-GB" dirty="0" smtClean="0"/>
              <a:t>Case control</a:t>
            </a:r>
          </a:p>
          <a:p>
            <a:pPr lvl="1"/>
            <a:r>
              <a:rPr lang="en-GB" dirty="0" smtClean="0"/>
              <a:t>This is a retrospective study, where participants are asked about their previous experiences in order to help explain a current phenomenon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296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Experimental designs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There are five types of experimental design, each of which allows us to test a particular type of hypothesis</a:t>
            </a:r>
          </a:p>
          <a:p>
            <a:endParaRPr lang="en-GB" dirty="0" smtClean="0"/>
          </a:p>
          <a:p>
            <a:r>
              <a:rPr lang="en-GB" dirty="0" smtClean="0"/>
              <a:t>Concurrent control studies with random assignation of participants</a:t>
            </a:r>
          </a:p>
          <a:p>
            <a:pPr lvl="1"/>
            <a:r>
              <a:rPr lang="en-GB" dirty="0" smtClean="0"/>
              <a:t>Participants randomly assigned to groups and each group is treated differently</a:t>
            </a:r>
          </a:p>
          <a:p>
            <a:r>
              <a:rPr lang="en-GB" dirty="0" smtClean="0"/>
              <a:t> Concurrent control studies with non-random assignation of participants</a:t>
            </a:r>
          </a:p>
          <a:p>
            <a:pPr lvl="1"/>
            <a:r>
              <a:rPr lang="en-GB" dirty="0" smtClean="0"/>
              <a:t>Participants may already be in sensible groups, and each group is treated differently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664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Experimental designs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Self-control studies</a:t>
            </a:r>
          </a:p>
          <a:p>
            <a:pPr lvl="1"/>
            <a:r>
              <a:rPr lang="en-GB" dirty="0" smtClean="0"/>
              <a:t>These are effectively longitudinal studies where the subject takes part in the survey before and after something happens</a:t>
            </a:r>
          </a:p>
          <a:p>
            <a:endParaRPr lang="en-GB" dirty="0" smtClean="0"/>
          </a:p>
          <a:p>
            <a:r>
              <a:rPr lang="en-GB" dirty="0" smtClean="0"/>
              <a:t>Historical control studies</a:t>
            </a:r>
          </a:p>
          <a:p>
            <a:pPr lvl="1"/>
            <a:r>
              <a:rPr lang="en-GB" dirty="0" smtClean="0"/>
              <a:t>Comparisons between or among groups are based on data collected in other previous surveys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Studies using a combination of techniques</a:t>
            </a:r>
          </a:p>
          <a:p>
            <a:pPr lvl="1"/>
            <a:r>
              <a:rPr lang="en-GB" dirty="0" smtClean="0"/>
              <a:t>Studies which use two or more of the techniques given above</a:t>
            </a:r>
          </a:p>
          <a:p>
            <a:pPr lvl="1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691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 size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It’s not usually cost-effective (or even possible) to survey the entire population</a:t>
            </a:r>
          </a:p>
          <a:p>
            <a:r>
              <a:rPr lang="en-GB" dirty="0" smtClean="0"/>
              <a:t>Instead we survey a subset or </a:t>
            </a:r>
            <a:r>
              <a:rPr lang="en-GB" i="1" dirty="0" smtClean="0"/>
              <a:t>sample</a:t>
            </a:r>
            <a:r>
              <a:rPr lang="en-GB" dirty="0" smtClean="0"/>
              <a:t>, in the hope that their responses will accurately reflect those of the whole population</a:t>
            </a:r>
          </a:p>
          <a:p>
            <a:r>
              <a:rPr lang="en-GB" dirty="0" smtClean="0"/>
              <a:t>It is therefore important to pick a sample who are truly representative of the population we want to survey</a:t>
            </a:r>
          </a:p>
          <a:p>
            <a:r>
              <a:rPr lang="en-GB" dirty="0" smtClean="0"/>
              <a:t>In general, it is better to have a small group that accurately reflects the population than a large group that doesn’t</a:t>
            </a:r>
          </a:p>
          <a:p>
            <a:r>
              <a:rPr lang="en-GB" dirty="0" smtClean="0"/>
              <a:t>How to select a sample will be covered later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503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Response rate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Not every subject will respond to the survey</a:t>
            </a:r>
          </a:p>
          <a:p>
            <a:r>
              <a:rPr lang="en-GB" dirty="0" smtClean="0"/>
              <a:t>The proportion of people who </a:t>
            </a:r>
            <a:r>
              <a:rPr lang="en-GB" i="1" dirty="0" smtClean="0"/>
              <a:t>do</a:t>
            </a:r>
            <a:r>
              <a:rPr lang="en-GB" dirty="0" smtClean="0"/>
              <a:t> respond is known as the </a:t>
            </a:r>
            <a:r>
              <a:rPr lang="en-GB" i="1" dirty="0" smtClean="0"/>
              <a:t>response rate</a:t>
            </a:r>
            <a:endParaRPr lang="en-GB" dirty="0" smtClean="0"/>
          </a:p>
          <a:p>
            <a:r>
              <a:rPr lang="en-GB" dirty="0" smtClean="0"/>
              <a:t>If there is a low response rate then the validity of the survey can be severely compromised</a:t>
            </a:r>
          </a:p>
          <a:p>
            <a:pPr lvl="1"/>
            <a:r>
              <a:rPr lang="en-GB" dirty="0" smtClean="0"/>
              <a:t>If we know why a response rate is low, but still believe that the responding group accurately reflect the target population then this is okay</a:t>
            </a:r>
          </a:p>
          <a:p>
            <a:pPr lvl="1"/>
            <a:r>
              <a:rPr lang="en-GB" dirty="0" smtClean="0"/>
              <a:t>If we don’t know why the response rate is low then we cannot be sure that the sample does still accurately reflect the target population</a:t>
            </a:r>
          </a:p>
          <a:p>
            <a:r>
              <a:rPr lang="en-GB" dirty="0" smtClean="0"/>
              <a:t>Email survey response rates are generally very low, but can be increased by </a:t>
            </a:r>
            <a:r>
              <a:rPr lang="en-GB" i="1" dirty="0" smtClean="0"/>
              <a:t>over-sampling, </a:t>
            </a:r>
            <a:r>
              <a:rPr lang="en-GB" dirty="0" smtClean="0"/>
              <a:t>i.e. sending the questionnaire out to more people than we actually need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660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Survey instruments are usually questionnaires</a:t>
            </a:r>
          </a:p>
          <a:p>
            <a:r>
              <a:rPr lang="en-GB" dirty="0" smtClean="0"/>
              <a:t>These are normally constructed in four stages</a:t>
            </a:r>
          </a:p>
          <a:p>
            <a:pPr lvl="1"/>
            <a:r>
              <a:rPr lang="en-GB" dirty="0" smtClean="0"/>
              <a:t>Search the relevant literature</a:t>
            </a:r>
          </a:p>
          <a:p>
            <a:pPr lvl="1"/>
            <a:r>
              <a:rPr lang="en-GB" dirty="0" smtClean="0"/>
              <a:t>Construct the questionnaire</a:t>
            </a:r>
          </a:p>
          <a:p>
            <a:pPr lvl="1"/>
            <a:r>
              <a:rPr lang="en-GB" dirty="0" smtClean="0"/>
              <a:t>Evaluate the questionnaire</a:t>
            </a:r>
          </a:p>
          <a:p>
            <a:pPr lvl="1"/>
            <a:r>
              <a:rPr lang="en-GB" dirty="0" smtClean="0"/>
              <a:t>Document the questionnaire</a:t>
            </a:r>
          </a:p>
          <a:p>
            <a:r>
              <a:rPr lang="en-GB" dirty="0" smtClean="0"/>
              <a:t>All of these processes need to be completed and recorded in your project as part of the project design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707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Searching the literature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first stage is to investigate what other researchers have already done</a:t>
            </a:r>
          </a:p>
          <a:p>
            <a:r>
              <a:rPr lang="en-GB" dirty="0" smtClean="0"/>
              <a:t>This allows you to identify how other researchers have collected data – what sort of questionnaires or other data collection methods did they use?</a:t>
            </a:r>
          </a:p>
          <a:p>
            <a:pPr lvl="1"/>
            <a:r>
              <a:rPr lang="en-GB" dirty="0" smtClean="0"/>
              <a:t>Unless it is the aim of your project, do not duplicate someone else’s research</a:t>
            </a:r>
          </a:p>
          <a:p>
            <a:pPr lvl="1"/>
            <a:r>
              <a:rPr lang="en-GB" dirty="0" smtClean="0"/>
              <a:t>Learn from and improve upon previous studies</a:t>
            </a:r>
          </a:p>
          <a:p>
            <a:pPr lvl="1"/>
            <a:r>
              <a:rPr lang="en-GB" dirty="0" smtClean="0"/>
              <a:t>Have they created relevant validated  instruments or questions that you can adapt?</a:t>
            </a:r>
          </a:p>
          <a:p>
            <a:pPr lvl="1"/>
            <a:r>
              <a:rPr lang="en-GB" dirty="0" smtClean="0"/>
              <a:t>Did they have problems with response rates?</a:t>
            </a:r>
          </a:p>
          <a:p>
            <a:pPr lvl="1"/>
            <a:r>
              <a:rPr lang="en-GB" dirty="0" smtClean="0"/>
              <a:t>Other studies may provide ideas about variables or issues you need to consider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520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or Reused?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 search of the literature may find that there is a standard questionnaire for a particular type of study</a:t>
            </a:r>
          </a:p>
          <a:p>
            <a:pPr lvl="1"/>
            <a:r>
              <a:rPr lang="en-GB" dirty="0" smtClean="0"/>
              <a:t>If so, and if it is not copyrighted, use it!</a:t>
            </a:r>
          </a:p>
          <a:p>
            <a:pPr lvl="1"/>
            <a:r>
              <a:rPr lang="en-GB" dirty="0" smtClean="0"/>
              <a:t>If a standard survey covers most of your needs, adapt it and use it (although if you make any changes to a questionnaire then you MUST perform a pilot test of the new questionnaire</a:t>
            </a:r>
          </a:p>
          <a:p>
            <a:endParaRPr lang="en-GB" dirty="0" smtClean="0"/>
          </a:p>
          <a:p>
            <a:r>
              <a:rPr lang="en-GB" dirty="0" smtClean="0"/>
              <a:t>Few of these exist in software development so questionnaires must generally be developed from scratch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242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Selection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starting point for any questionnaire must be the survey’s purpose and objectives</a:t>
            </a:r>
          </a:p>
          <a:p>
            <a:r>
              <a:rPr lang="en-GB" dirty="0" smtClean="0"/>
              <a:t>These define the topics about which questions are asked</a:t>
            </a:r>
          </a:p>
          <a:p>
            <a:r>
              <a:rPr lang="en-GB" dirty="0" smtClean="0"/>
              <a:t>The purpose of a survey defines the hoped-for outcome, so the questions should reflect this</a:t>
            </a:r>
          </a:p>
          <a:p>
            <a:r>
              <a:rPr lang="en-GB" dirty="0" smtClean="0"/>
              <a:t>The objectives refer to the precise information the survey will collect</a:t>
            </a:r>
          </a:p>
          <a:p>
            <a:r>
              <a:rPr lang="en-GB" dirty="0" smtClean="0"/>
              <a:t>When deciding what to ask, you also need to</a:t>
            </a:r>
          </a:p>
          <a:p>
            <a:pPr lvl="1"/>
            <a:r>
              <a:rPr lang="en-GB" dirty="0" smtClean="0"/>
              <a:t>Understand the respondents</a:t>
            </a:r>
          </a:p>
          <a:p>
            <a:pPr lvl="1"/>
            <a:r>
              <a:rPr lang="en-GB" dirty="0" smtClean="0"/>
              <a:t>Ask an appropriate number of questions</a:t>
            </a:r>
          </a:p>
          <a:p>
            <a:pPr lvl="1"/>
            <a:r>
              <a:rPr lang="en-GB" dirty="0" smtClean="0"/>
              <a:t>Standardise the response formats, e.g. Strongly Agree, Agree, Disagree, Strongly Disagree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6733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Construction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72518" cy="535785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Once you know what you want to ask, you can actually write the wording of the question</a:t>
            </a:r>
          </a:p>
          <a:p>
            <a:r>
              <a:rPr lang="en-GB" dirty="0" smtClean="0"/>
              <a:t>All questions should be </a:t>
            </a:r>
            <a:r>
              <a:rPr lang="en-GB" i="1" dirty="0" smtClean="0"/>
              <a:t>purposeful </a:t>
            </a:r>
            <a:r>
              <a:rPr lang="en-GB" dirty="0" smtClean="0"/>
              <a:t>and </a:t>
            </a:r>
            <a:r>
              <a:rPr lang="en-GB" i="1" dirty="0" smtClean="0"/>
              <a:t>concrete</a:t>
            </a:r>
            <a:endParaRPr lang="en-GB" dirty="0" smtClean="0"/>
          </a:p>
          <a:p>
            <a:r>
              <a:rPr lang="en-GB" dirty="0" smtClean="0"/>
              <a:t>Purposeful</a:t>
            </a:r>
          </a:p>
          <a:p>
            <a:pPr lvl="1"/>
            <a:r>
              <a:rPr lang="en-GB" dirty="0" smtClean="0"/>
              <a:t>The respondent should be able to recognise how the question relates to the overall topic of the questionnaire</a:t>
            </a:r>
          </a:p>
          <a:p>
            <a:r>
              <a:rPr lang="en-GB" dirty="0" smtClean="0"/>
              <a:t>Concrete</a:t>
            </a:r>
          </a:p>
          <a:p>
            <a:pPr lvl="1"/>
            <a:r>
              <a:rPr lang="en-GB" dirty="0" smtClean="0"/>
              <a:t>All questions should be precise and unambiguous</a:t>
            </a:r>
          </a:p>
          <a:p>
            <a:pPr lvl="1"/>
            <a:r>
              <a:rPr lang="en-GB" dirty="0" smtClean="0"/>
              <a:t>It may need to include details to clarify this, e.g. a time period</a:t>
            </a:r>
          </a:p>
          <a:p>
            <a:pPr lvl="1"/>
            <a:r>
              <a:rPr lang="en-GB" dirty="0" smtClean="0"/>
              <a:t>Make sure that questions only contain one idea, i.e. that they cannot be misunderstood</a:t>
            </a:r>
          </a:p>
          <a:p>
            <a:r>
              <a:rPr lang="en-GB" dirty="0" smtClean="0"/>
              <a:t>It may take several attempts to write a question to get it right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050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 Types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72518" cy="5429288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There are two basic types of question</a:t>
            </a:r>
          </a:p>
          <a:p>
            <a:pPr lvl="1"/>
            <a:r>
              <a:rPr lang="en-GB" dirty="0" smtClean="0"/>
              <a:t>Open questions – the respondent invents their own reply</a:t>
            </a:r>
          </a:p>
          <a:p>
            <a:pPr lvl="1"/>
            <a:r>
              <a:rPr lang="en-GB" dirty="0" smtClean="0"/>
              <a:t>Closed questions – the respondent selects from a list of pre-existing replies</a:t>
            </a:r>
          </a:p>
          <a:p>
            <a:r>
              <a:rPr lang="en-GB" dirty="0" smtClean="0"/>
              <a:t>Open questions allow the respondent more freedom but are a lot more difficult to analyse</a:t>
            </a:r>
          </a:p>
          <a:p>
            <a:r>
              <a:rPr lang="en-GB" dirty="0" smtClean="0"/>
              <a:t>Closed questions are preferred for all mail, email or online surveys</a:t>
            </a:r>
          </a:p>
          <a:p>
            <a:r>
              <a:rPr lang="en-GB" dirty="0" smtClean="0"/>
              <a:t>Closed questions using an ordinal (numbered) scale for responses may need a </a:t>
            </a:r>
            <a:r>
              <a:rPr lang="en-GB" i="1" dirty="0" smtClean="0"/>
              <a:t>no preference</a:t>
            </a:r>
            <a:r>
              <a:rPr lang="en-GB" dirty="0" smtClean="0"/>
              <a:t> at the midpoint</a:t>
            </a:r>
          </a:p>
          <a:p>
            <a:r>
              <a:rPr lang="en-GB" dirty="0" smtClean="0"/>
              <a:t>Closed questions using a categorical (yes/no, strongly agree/agree/disagree/strongly disagree, list of options) may need a </a:t>
            </a:r>
            <a:r>
              <a:rPr lang="en-GB" i="1" dirty="0" smtClean="0"/>
              <a:t>don’t know</a:t>
            </a:r>
            <a:r>
              <a:rPr lang="en-GB" dirty="0" smtClean="0"/>
              <a:t> or </a:t>
            </a:r>
            <a:r>
              <a:rPr lang="en-GB" i="1" dirty="0" smtClean="0"/>
              <a:t>none of the above</a:t>
            </a:r>
          </a:p>
          <a:p>
            <a:r>
              <a:rPr lang="en-GB" dirty="0" smtClean="0"/>
              <a:t>Make sure that your questions are balanced</a:t>
            </a:r>
          </a:p>
          <a:p>
            <a:pPr lvl="1"/>
            <a:r>
              <a:rPr lang="en-GB" dirty="0" smtClean="0"/>
              <a:t>If you start with </a:t>
            </a:r>
            <a:r>
              <a:rPr lang="en-GB" i="1" dirty="0" smtClean="0"/>
              <a:t>Strongly Agree</a:t>
            </a:r>
            <a:r>
              <a:rPr lang="en-GB" dirty="0" smtClean="0"/>
              <a:t> go to </a:t>
            </a:r>
            <a:r>
              <a:rPr lang="en-GB" i="1" dirty="0" smtClean="0"/>
              <a:t>Strongly Disagree</a:t>
            </a:r>
            <a:r>
              <a:rPr lang="en-GB" dirty="0" smtClean="0"/>
              <a:t> instead of just to </a:t>
            </a:r>
            <a:r>
              <a:rPr lang="en-GB" i="1" dirty="0" smtClean="0"/>
              <a:t>Disagree</a:t>
            </a:r>
            <a:endParaRPr lang="en-GB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6052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Questionnaire Format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When designing a paper (or online) questionnaire:</a:t>
            </a:r>
          </a:p>
          <a:p>
            <a:pPr lvl="1"/>
            <a:r>
              <a:rPr lang="en-GB" dirty="0" smtClean="0"/>
              <a:t>Use space between questions</a:t>
            </a:r>
          </a:p>
          <a:p>
            <a:pPr lvl="1"/>
            <a:r>
              <a:rPr lang="en-GB" dirty="0" smtClean="0"/>
              <a:t>Use simple grids</a:t>
            </a:r>
          </a:p>
          <a:p>
            <a:pPr lvl="1"/>
            <a:r>
              <a:rPr lang="en-GB" dirty="0" smtClean="0"/>
              <a:t>Have a good contrast between the text and the background</a:t>
            </a:r>
          </a:p>
          <a:p>
            <a:pPr lvl="1"/>
            <a:r>
              <a:rPr lang="en-GB" dirty="0" smtClean="0"/>
              <a:t>Stick to an easy-to-read font of size 10-12</a:t>
            </a:r>
          </a:p>
          <a:p>
            <a:pPr lvl="1"/>
            <a:r>
              <a:rPr lang="en-GB" dirty="0" smtClean="0"/>
              <a:t>Avoid italics</a:t>
            </a:r>
          </a:p>
          <a:p>
            <a:pPr lvl="1"/>
            <a:r>
              <a:rPr lang="en-GB" dirty="0" smtClean="0"/>
              <a:t>Use bold, underlining or capitals consistently for emphasis and instructions</a:t>
            </a:r>
          </a:p>
          <a:p>
            <a:pPr lvl="1"/>
            <a:r>
              <a:rPr lang="en-GB" dirty="0" smtClean="0"/>
              <a:t>Do not split instructions questions and associated responses between pages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56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Instructions and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Always explain the purpose of the study</a:t>
            </a:r>
          </a:p>
          <a:p>
            <a:r>
              <a:rPr lang="en-GB" dirty="0" smtClean="0"/>
              <a:t>Say who is sponsoring it and why</a:t>
            </a:r>
          </a:p>
          <a:p>
            <a:r>
              <a:rPr lang="en-GB" dirty="0" smtClean="0"/>
              <a:t>Provide your contact details so that respondents can contact you if they want more information about your research</a:t>
            </a:r>
          </a:p>
          <a:p>
            <a:r>
              <a:rPr lang="en-GB" dirty="0" smtClean="0"/>
              <a:t>Explain how the respondents were chosen and why</a:t>
            </a:r>
          </a:p>
          <a:p>
            <a:r>
              <a:rPr lang="en-GB" dirty="0" smtClean="0"/>
              <a:t>Explain how to return the questionnaire (if appropriate)</a:t>
            </a:r>
          </a:p>
          <a:p>
            <a:r>
              <a:rPr lang="en-GB" dirty="0" smtClean="0"/>
              <a:t>Give a realistic estimate of how long it will take to complete the questionnaire</a:t>
            </a:r>
          </a:p>
          <a:p>
            <a:r>
              <a:rPr lang="en-GB" dirty="0" smtClean="0"/>
              <a:t>Make the end of the questionnaire clear, and thank the respondents for taking part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177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Researcher Bias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designer of a questionnaire often knows what he or she wants the results to be, and this can lead to the questions being written in such a way as to make this happen</a:t>
            </a:r>
          </a:p>
          <a:p>
            <a:r>
              <a:rPr lang="en-GB" dirty="0" smtClean="0"/>
              <a:t>The questionnaire must therefore be neutral, i.e. not try to influence replies by</a:t>
            </a:r>
          </a:p>
          <a:p>
            <a:pPr lvl="1"/>
            <a:r>
              <a:rPr lang="en-GB" dirty="0" smtClean="0"/>
              <a:t>The way a question is asked</a:t>
            </a:r>
          </a:p>
          <a:p>
            <a:pPr lvl="1"/>
            <a:r>
              <a:rPr lang="en-GB" dirty="0" smtClean="0"/>
              <a:t>The number of questions asked</a:t>
            </a:r>
          </a:p>
          <a:p>
            <a:pPr lvl="1"/>
            <a:r>
              <a:rPr lang="en-GB" dirty="0" smtClean="0"/>
              <a:t>The range and type of response categories</a:t>
            </a:r>
          </a:p>
          <a:p>
            <a:pPr lvl="1"/>
            <a:r>
              <a:rPr lang="en-GB" dirty="0" smtClean="0"/>
              <a:t>The instructions to respondents</a:t>
            </a:r>
          </a:p>
          <a:p>
            <a:r>
              <a:rPr lang="en-GB" dirty="0" smtClean="0"/>
              <a:t>All questions should be examined for this and, if necessary, rewritten to remove any problems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698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Evaluating the Questionnaire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Checking for bias is an informal evaluation; questionnaires should also be evaluated formally</a:t>
            </a:r>
          </a:p>
          <a:p>
            <a:r>
              <a:rPr lang="en-GB" dirty="0" smtClean="0"/>
              <a:t>This is normally done using a </a:t>
            </a:r>
            <a:r>
              <a:rPr lang="en-GB" i="1" dirty="0" smtClean="0"/>
              <a:t>pilot study</a:t>
            </a:r>
            <a:endParaRPr lang="en-GB" dirty="0" smtClean="0"/>
          </a:p>
          <a:p>
            <a:r>
              <a:rPr lang="en-GB" dirty="0" smtClean="0"/>
              <a:t>The goals of the pilot study are:</a:t>
            </a:r>
          </a:p>
          <a:p>
            <a:pPr lvl="1"/>
            <a:r>
              <a:rPr lang="en-GB" dirty="0" smtClean="0"/>
              <a:t>To check that the questions are understandable</a:t>
            </a:r>
          </a:p>
          <a:p>
            <a:pPr lvl="1"/>
            <a:r>
              <a:rPr lang="en-GB" dirty="0" smtClean="0"/>
              <a:t>To assess the likely response rate</a:t>
            </a:r>
          </a:p>
          <a:p>
            <a:pPr lvl="1"/>
            <a:r>
              <a:rPr lang="en-GB" dirty="0" smtClean="0"/>
              <a:t>To evaluate the reliability and validity of the questionnaire</a:t>
            </a:r>
          </a:p>
          <a:p>
            <a:pPr lvl="1"/>
            <a:r>
              <a:rPr lang="en-GB" dirty="0" smtClean="0"/>
              <a:t>To ensure that the data analysis techniques match the expected responses</a:t>
            </a:r>
          </a:p>
          <a:p>
            <a:r>
              <a:rPr lang="en-GB" dirty="0" smtClean="0"/>
              <a:t>Within a pilot study the questionnaire is given to a small sample of the survey population (but more than one person!)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2204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Reliability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72518" cy="521497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A questionnaire is reliable if it can be administered many times and get roughly the same distribution of results</a:t>
            </a:r>
          </a:p>
          <a:p>
            <a:r>
              <a:rPr lang="en-GB" i="1" dirty="0" smtClean="0"/>
              <a:t>Test-retest reliability</a:t>
            </a:r>
            <a:r>
              <a:rPr lang="en-GB" dirty="0" smtClean="0"/>
              <a:t> means that if the same person takes the test twice then they will give the same answers each time</a:t>
            </a:r>
          </a:p>
          <a:p>
            <a:pPr lvl="1"/>
            <a:r>
              <a:rPr lang="en-GB" dirty="0" smtClean="0"/>
              <a:t>This may not work if variables change over time, if there is a large practice effect, or if respondents remember what they said last time</a:t>
            </a:r>
          </a:p>
          <a:p>
            <a:r>
              <a:rPr lang="en-GB" i="1" dirty="0" smtClean="0"/>
              <a:t>Alternate form reliability</a:t>
            </a:r>
            <a:r>
              <a:rPr lang="en-GB" dirty="0" smtClean="0"/>
              <a:t> involves giving test-retest respondents different versions of the questionnaire</a:t>
            </a:r>
          </a:p>
          <a:p>
            <a:r>
              <a:rPr lang="en-GB" i="1" dirty="0" smtClean="0"/>
              <a:t>Internal consistency</a:t>
            </a:r>
            <a:r>
              <a:rPr lang="en-GB" dirty="0" smtClean="0"/>
              <a:t> means that if you split the respondents into two random groups then you would expect to get roughly the same distribution of answers from each group</a:t>
            </a:r>
            <a:endParaRPr lang="en-GB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645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Validity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Validity is about measuring the thing that you actually want to study</a:t>
            </a:r>
          </a:p>
          <a:p>
            <a:r>
              <a:rPr lang="en-GB" dirty="0" smtClean="0"/>
              <a:t>The most important form is </a:t>
            </a:r>
            <a:r>
              <a:rPr lang="en-GB" i="1" dirty="0" smtClean="0"/>
              <a:t>content validity</a:t>
            </a:r>
            <a:endParaRPr lang="en-GB" dirty="0" smtClean="0"/>
          </a:p>
          <a:p>
            <a:r>
              <a:rPr lang="en-GB" i="1" dirty="0" smtClean="0"/>
              <a:t>Content validity</a:t>
            </a:r>
            <a:r>
              <a:rPr lang="en-GB" dirty="0" smtClean="0"/>
              <a:t> is a subjective assessment of how appropriate the questions seem to a group of assessors who understand the subject area (domain experts and the target population)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96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Documenting the Questionnaire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Once the questionnaire has been created and piloted, it should be documented</a:t>
            </a:r>
          </a:p>
          <a:p>
            <a:r>
              <a:rPr lang="en-GB" dirty="0" smtClean="0"/>
              <a:t>Before the questionnaire is administered to respondents, you should write a </a:t>
            </a:r>
            <a:r>
              <a:rPr lang="en-GB" i="1" dirty="0" smtClean="0"/>
              <a:t>questionnaire specification</a:t>
            </a:r>
            <a:r>
              <a:rPr lang="en-GB" dirty="0" smtClean="0"/>
              <a:t> including</a:t>
            </a:r>
          </a:p>
          <a:p>
            <a:pPr lvl="1"/>
            <a:r>
              <a:rPr lang="en-GB" dirty="0" smtClean="0"/>
              <a:t>The objective(s) of the study</a:t>
            </a:r>
          </a:p>
          <a:p>
            <a:pPr lvl="1"/>
            <a:r>
              <a:rPr lang="en-GB" dirty="0" smtClean="0"/>
              <a:t>A description of the rationale for each question</a:t>
            </a:r>
          </a:p>
          <a:p>
            <a:pPr lvl="1"/>
            <a:r>
              <a:rPr lang="en-GB" dirty="0" smtClean="0"/>
              <a:t>The rationale for any questions adopted or adapted from elsewhere</a:t>
            </a:r>
          </a:p>
          <a:p>
            <a:pPr lvl="1"/>
            <a:r>
              <a:rPr lang="en-GB" dirty="0" smtClean="0"/>
              <a:t>A description of the evaluation process</a:t>
            </a:r>
          </a:p>
          <a:p>
            <a:r>
              <a:rPr lang="en-GB" dirty="0" smtClean="0"/>
              <a:t>Once the questionnaire has been administered, the questionnaire specification should be extended to include</a:t>
            </a:r>
          </a:p>
          <a:p>
            <a:pPr lvl="1"/>
            <a:r>
              <a:rPr lang="en-GB" dirty="0" smtClean="0"/>
              <a:t>Who the respondents were</a:t>
            </a:r>
          </a:p>
          <a:p>
            <a:pPr lvl="1"/>
            <a:r>
              <a:rPr lang="en-GB" dirty="0" smtClean="0"/>
              <a:t>How it was administered</a:t>
            </a:r>
          </a:p>
          <a:p>
            <a:pPr lvl="1"/>
            <a:r>
              <a:rPr lang="en-GB" dirty="0" smtClean="0"/>
              <a:t>How any follow-up procedure was conducted</a:t>
            </a:r>
          </a:p>
          <a:p>
            <a:pPr lvl="1"/>
            <a:r>
              <a:rPr lang="en-GB" dirty="0" smtClean="0"/>
              <a:t>How completed questionnaires were processed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8784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 and Populations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Having built an appropriate survey instrument, the next step is to identify an appropriate survey sample</a:t>
            </a:r>
          </a:p>
          <a:p>
            <a:r>
              <a:rPr lang="en-GB" dirty="0" smtClean="0"/>
              <a:t>A valid sample is NOT just the set of responses you get when you get people to answer your questionnaire</a:t>
            </a:r>
          </a:p>
          <a:p>
            <a:r>
              <a:rPr lang="en-GB" dirty="0" smtClean="0"/>
              <a:t>A set of responses is only valid IF the sample has been obtained by a statistically random sampling process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3619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 and Populations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first step in obtaining a valid sample is to define a </a:t>
            </a:r>
            <a:r>
              <a:rPr lang="en-GB" i="1" dirty="0" smtClean="0"/>
              <a:t>target population</a:t>
            </a:r>
          </a:p>
          <a:p>
            <a:pPr lvl="1"/>
            <a:r>
              <a:rPr lang="en-GB" dirty="0" smtClean="0"/>
              <a:t>The group to whom the survey applies</a:t>
            </a:r>
          </a:p>
          <a:p>
            <a:pPr lvl="1"/>
            <a:r>
              <a:rPr lang="en-GB" dirty="0" smtClean="0"/>
              <a:t>Ideally this should be represented as a finite list of its members, e.g. the electoral roll or the student population</a:t>
            </a:r>
          </a:p>
          <a:p>
            <a:r>
              <a:rPr lang="en-GB" dirty="0" smtClean="0"/>
              <a:t>A valid sample is a </a:t>
            </a:r>
            <a:r>
              <a:rPr lang="en-GB" i="1" dirty="0" smtClean="0"/>
              <a:t>representative subset</a:t>
            </a:r>
            <a:r>
              <a:rPr lang="en-GB" dirty="0" smtClean="0"/>
              <a:t> of the target population</a:t>
            </a:r>
          </a:p>
          <a:p>
            <a:r>
              <a:rPr lang="en-GB" dirty="0" smtClean="0"/>
              <a:t>If the sample is not representative then you cannot generalise the results to apply to the entire target population</a:t>
            </a:r>
          </a:p>
          <a:p>
            <a:r>
              <a:rPr lang="en-GB" dirty="0" smtClean="0"/>
              <a:t>Therefore it is very important to make sure that the sample </a:t>
            </a:r>
            <a:r>
              <a:rPr lang="en-GB" i="1" dirty="0" smtClean="0"/>
              <a:t>is</a:t>
            </a:r>
            <a:r>
              <a:rPr lang="en-GB" dirty="0" smtClean="0"/>
              <a:t> representative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9423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Obtaining a valid sample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72518" cy="5328592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The target population should be defined from the project objectives, not from who is likely to be available to answer the questionnaire</a:t>
            </a:r>
          </a:p>
          <a:p>
            <a:r>
              <a:rPr lang="en-GB" dirty="0" smtClean="0"/>
              <a:t>The specific target population might be a subset of a larger population</a:t>
            </a:r>
          </a:p>
          <a:p>
            <a:pPr lvl="1"/>
            <a:r>
              <a:rPr lang="en-GB" dirty="0" smtClean="0"/>
              <a:t>The set of Applied Computing students is a subset of the set of all Swansea Met students</a:t>
            </a:r>
          </a:p>
          <a:p>
            <a:r>
              <a:rPr lang="en-GB" dirty="0" smtClean="0"/>
              <a:t>Inclusion criteria</a:t>
            </a:r>
          </a:p>
          <a:p>
            <a:pPr lvl="1"/>
            <a:r>
              <a:rPr lang="en-GB" dirty="0" smtClean="0"/>
              <a:t>Who is included in the target population?</a:t>
            </a:r>
          </a:p>
          <a:p>
            <a:r>
              <a:rPr lang="en-GB" dirty="0" smtClean="0"/>
              <a:t>Exclusion criteria</a:t>
            </a:r>
          </a:p>
          <a:p>
            <a:pPr lvl="1"/>
            <a:r>
              <a:rPr lang="en-GB" dirty="0" smtClean="0"/>
              <a:t>Who is excluded from the target population?</a:t>
            </a:r>
          </a:p>
          <a:p>
            <a:r>
              <a:rPr lang="en-GB" dirty="0" smtClean="0"/>
              <a:t>Once a pilot test has been carried out with members of the target population, look at the data and work out</a:t>
            </a:r>
          </a:p>
          <a:p>
            <a:pPr lvl="1"/>
            <a:r>
              <a:rPr lang="en-GB" dirty="0" smtClean="0"/>
              <a:t>Will the analysis results answer the study objectives?</a:t>
            </a:r>
          </a:p>
          <a:p>
            <a:pPr lvl="1"/>
            <a:r>
              <a:rPr lang="en-GB" dirty="0" smtClean="0"/>
              <a:t>Can the target population answer your research question?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5856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Probabilistic sampling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9008"/>
            <a:ext cx="8543956" cy="5238344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Once the target population has been identified, a </a:t>
            </a:r>
            <a:r>
              <a:rPr lang="en-GB" i="1" dirty="0" smtClean="0"/>
              <a:t>probabilistic sampling method</a:t>
            </a:r>
            <a:r>
              <a:rPr lang="en-GB" dirty="0" smtClean="0"/>
              <a:t> must be used to identify members of the sample</a:t>
            </a:r>
          </a:p>
          <a:p>
            <a:pPr lvl="1"/>
            <a:r>
              <a:rPr lang="en-GB" dirty="0" smtClean="0"/>
              <a:t>i.e. every member of the target population has a known, non-zero chance of being included in the sample</a:t>
            </a:r>
          </a:p>
          <a:p>
            <a:r>
              <a:rPr lang="en-GB" dirty="0" smtClean="0"/>
              <a:t>Simple random sample</a:t>
            </a:r>
          </a:p>
          <a:p>
            <a:pPr lvl="1"/>
            <a:r>
              <a:rPr lang="en-GB" dirty="0" smtClean="0"/>
              <a:t>List all members of the target population, assign each a number using a random number generator, then order the members on the list according to these numbers. Take the first </a:t>
            </a:r>
            <a:r>
              <a:rPr lang="en-GB" i="1" dirty="0" smtClean="0"/>
              <a:t>n</a:t>
            </a:r>
            <a:r>
              <a:rPr lang="en-GB" dirty="0" smtClean="0"/>
              <a:t> members on the list</a:t>
            </a:r>
          </a:p>
          <a:p>
            <a:r>
              <a:rPr lang="en-GB" dirty="0" smtClean="0"/>
              <a:t>Stratified random sample</a:t>
            </a:r>
          </a:p>
          <a:p>
            <a:pPr lvl="1"/>
            <a:r>
              <a:rPr lang="en-GB" dirty="0" smtClean="0"/>
              <a:t>Divide the target population into subgroups called </a:t>
            </a:r>
            <a:r>
              <a:rPr lang="en-GB" i="1" dirty="0" smtClean="0"/>
              <a:t>strata</a:t>
            </a:r>
            <a:r>
              <a:rPr lang="en-GB" dirty="0" smtClean="0"/>
              <a:t>, e.g. on the basis of age, nationality, gender, and select subjects at random from the different strata</a:t>
            </a:r>
          </a:p>
          <a:p>
            <a:pPr lvl="1"/>
            <a:r>
              <a:rPr lang="en-GB" dirty="0" smtClean="0"/>
              <a:t>If the strata contain different numbers of members then the number of subjects taken from each stratum is proportional to the number of people in that stratum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514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Probabilistic sampling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3024"/>
            <a:ext cx="8543956" cy="523834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Systematic sampling</a:t>
            </a:r>
          </a:p>
          <a:p>
            <a:pPr lvl="1"/>
            <a:r>
              <a:rPr lang="en-GB" dirty="0" smtClean="0"/>
              <a:t>List all members of the target population, assign each a number using a random number generator, then order the members on the list according to these numbers. Take every </a:t>
            </a:r>
            <a:r>
              <a:rPr lang="en-GB" i="1" dirty="0" smtClean="0"/>
              <a:t>n</a:t>
            </a:r>
            <a:r>
              <a:rPr lang="en-GB" dirty="0" smtClean="0"/>
              <a:t>th person on the list</a:t>
            </a:r>
          </a:p>
          <a:p>
            <a:pPr lvl="1"/>
            <a:r>
              <a:rPr lang="en-GB" dirty="0" smtClean="0"/>
              <a:t>If members are listed alphabetically or in date order, this method can introduce bias</a:t>
            </a:r>
          </a:p>
          <a:p>
            <a:r>
              <a:rPr lang="en-GB" dirty="0" smtClean="0"/>
              <a:t>Cluster-based sampling</a:t>
            </a:r>
          </a:p>
          <a:p>
            <a:pPr lvl="1"/>
            <a:r>
              <a:rPr lang="en-GB" dirty="0" smtClean="0"/>
              <a:t>This involves surveying individuals who belong to a defined group, e.g. members of families, or students on particular degree lines.</a:t>
            </a:r>
          </a:p>
          <a:p>
            <a:pPr lvl="1"/>
            <a:r>
              <a:rPr lang="en-GB" dirty="0" smtClean="0"/>
              <a:t>Each cluster is sampled randomly</a:t>
            </a:r>
          </a:p>
          <a:p>
            <a:pPr lvl="1"/>
            <a:r>
              <a:rPr lang="en-GB" dirty="0" smtClean="0"/>
              <a:t>This is used where we expect subjects within a cluster to give similar answers, but people in different clusters to give different answers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4224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Non-probabilistic sampling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Non-probabilistic samples are created when respondents are either</a:t>
            </a:r>
          </a:p>
          <a:p>
            <a:pPr lvl="1"/>
            <a:r>
              <a:rPr lang="en-GB" dirty="0" smtClean="0"/>
              <a:t>Easily accessible</a:t>
            </a:r>
          </a:p>
          <a:p>
            <a:pPr lvl="1"/>
            <a:r>
              <a:rPr lang="en-GB" dirty="0" smtClean="0"/>
              <a:t>The researchers believe they are representative of the population</a:t>
            </a:r>
          </a:p>
          <a:p>
            <a:r>
              <a:rPr lang="en-GB" dirty="0" smtClean="0"/>
              <a:t>There is a significant chance of bias in this case, and it is unwise to attempt to generalise to the whole target population</a:t>
            </a:r>
          </a:p>
          <a:p>
            <a:r>
              <a:rPr lang="en-GB" dirty="0" smtClean="0"/>
              <a:t>There are three reasons for using such samples</a:t>
            </a:r>
          </a:p>
          <a:p>
            <a:pPr lvl="1"/>
            <a:r>
              <a:rPr lang="en-GB" dirty="0" smtClean="0"/>
              <a:t>The target population is hard to identify</a:t>
            </a:r>
          </a:p>
          <a:p>
            <a:pPr lvl="1"/>
            <a:r>
              <a:rPr lang="en-GB" dirty="0" smtClean="0"/>
              <a:t>The target population is very specific and difficult to access</a:t>
            </a:r>
          </a:p>
          <a:p>
            <a:pPr lvl="1"/>
            <a:r>
              <a:rPr lang="en-GB" dirty="0" smtClean="0"/>
              <a:t>The sample is for a pilot study, and a non-random group is easily available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82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Non-probabilistic sampling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9008"/>
            <a:ext cx="8472518" cy="5166336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Convenience sampling</a:t>
            </a:r>
          </a:p>
          <a:p>
            <a:pPr lvl="1"/>
            <a:r>
              <a:rPr lang="en-GB" dirty="0" smtClean="0"/>
              <a:t>Getting responses from people willing and able to take part</a:t>
            </a:r>
          </a:p>
          <a:p>
            <a:pPr lvl="1"/>
            <a:r>
              <a:rPr lang="en-GB" dirty="0" smtClean="0"/>
              <a:t>Very likely to be biased</a:t>
            </a:r>
          </a:p>
          <a:p>
            <a:r>
              <a:rPr lang="en-GB" dirty="0" smtClean="0"/>
              <a:t>Snowball sampling</a:t>
            </a:r>
          </a:p>
          <a:p>
            <a:pPr lvl="1"/>
            <a:r>
              <a:rPr lang="en-GB" dirty="0" smtClean="0"/>
              <a:t>Asking people who have taken part in a survey to nominate others (pass the link on to their friends)</a:t>
            </a:r>
          </a:p>
          <a:p>
            <a:pPr lvl="1"/>
            <a:r>
              <a:rPr lang="en-GB" dirty="0" smtClean="0"/>
              <a:t>Often used when the population is difficult to identify, e.g. hackers</a:t>
            </a:r>
          </a:p>
          <a:p>
            <a:r>
              <a:rPr lang="en-GB" dirty="0" smtClean="0"/>
              <a:t>Quota sampling</a:t>
            </a:r>
          </a:p>
          <a:p>
            <a:pPr lvl="1"/>
            <a:r>
              <a:rPr lang="en-GB" dirty="0" smtClean="0"/>
              <a:t>The non-probabilistic version of stratified sampling</a:t>
            </a:r>
          </a:p>
          <a:p>
            <a:pPr lvl="1"/>
            <a:r>
              <a:rPr lang="en-GB" dirty="0" smtClean="0"/>
              <a:t>Divide subjects into strata then use convenience or snowball sampling on each stratum</a:t>
            </a:r>
          </a:p>
          <a:p>
            <a:r>
              <a:rPr lang="en-GB" dirty="0" smtClean="0"/>
              <a:t>Focus groups</a:t>
            </a:r>
          </a:p>
          <a:p>
            <a:pPr lvl="1"/>
            <a:r>
              <a:rPr lang="en-GB" dirty="0" smtClean="0"/>
              <a:t>Normally people known to the researcher</a:t>
            </a:r>
          </a:p>
          <a:p>
            <a:pPr lvl="1"/>
            <a:r>
              <a:rPr lang="en-GB" dirty="0" smtClean="0"/>
              <a:t>Often used in pilot studies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56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 size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 how many people do you need to survey?</a:t>
            </a:r>
          </a:p>
          <a:p>
            <a:r>
              <a:rPr lang="en-GB" dirty="0" smtClean="0"/>
              <a:t>Surveying too few people leads to results that are not statistically significant (and therefore possibly wrong)</a:t>
            </a:r>
          </a:p>
          <a:p>
            <a:r>
              <a:rPr lang="en-GB" dirty="0" smtClean="0"/>
              <a:t>Sampling too few people from each stratum or cluster means that it is difficult to show significant differences between the different strata or clusters</a:t>
            </a:r>
          </a:p>
          <a:p>
            <a:r>
              <a:rPr lang="en-GB" dirty="0" smtClean="0"/>
              <a:t>Fortunately we can calculate this through some straightforward statistics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0618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Meanwhile, in the stats class…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 order to make any kind of statistical decision about a survey you need to have two hypotheses</a:t>
            </a:r>
          </a:p>
          <a:p>
            <a:endParaRPr lang="en-GB" dirty="0" smtClean="0"/>
          </a:p>
          <a:p>
            <a:r>
              <a:rPr lang="en-GB" dirty="0" smtClean="0"/>
              <a:t>The null hypothesis</a:t>
            </a:r>
          </a:p>
          <a:p>
            <a:pPr lvl="1"/>
            <a:r>
              <a:rPr lang="en-GB" dirty="0" smtClean="0"/>
              <a:t>This is the default position; there is NO difference between these two groups, or the change you’ve made has made no difference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The alternative hypothesis</a:t>
            </a:r>
          </a:p>
          <a:p>
            <a:pPr lvl="1"/>
            <a:r>
              <a:rPr lang="en-GB" dirty="0" smtClean="0"/>
              <a:t>This is the thing you want to show; there IS a difference between the groups, or the change you’ve made has had a significant effect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6732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sample?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If the total population is less than 50, try to sample the entire population</a:t>
            </a:r>
          </a:p>
          <a:p>
            <a:r>
              <a:rPr lang="en-GB" dirty="0" smtClean="0"/>
              <a:t>If the population is large, we sample because</a:t>
            </a:r>
          </a:p>
          <a:p>
            <a:pPr lvl="1"/>
            <a:r>
              <a:rPr lang="en-GB" dirty="0" smtClean="0"/>
              <a:t>It is cheaper to survey a small group than a larger group</a:t>
            </a:r>
          </a:p>
          <a:p>
            <a:pPr lvl="1"/>
            <a:r>
              <a:rPr lang="en-GB" dirty="0" smtClean="0"/>
              <a:t>If it easier to do follow-up procedures for a small group than a larger group, particularly if you plan to follow up non-responses</a:t>
            </a:r>
          </a:p>
          <a:p>
            <a:r>
              <a:rPr lang="en-GB" dirty="0" smtClean="0"/>
              <a:t>If you plan to follow up the survey then you must identify the responses with a code so you can see who has responded and who hasn’t without losing anonymity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4668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Validation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You’ve designed your survey, you’ve got your sample, you’ve administered your survey and you’ve collected your data</a:t>
            </a:r>
          </a:p>
          <a:p>
            <a:r>
              <a:rPr lang="en-GB" dirty="0" smtClean="0"/>
              <a:t>What now?</a:t>
            </a:r>
          </a:p>
          <a:p>
            <a:endParaRPr lang="en-GB" dirty="0" smtClean="0"/>
          </a:p>
          <a:p>
            <a:r>
              <a:rPr lang="en-GB" dirty="0" smtClean="0"/>
              <a:t>Every survey is different, so there isn’t enough time to look at how to analyse every type of data</a:t>
            </a:r>
          </a:p>
          <a:p>
            <a:endParaRPr lang="en-GB" dirty="0" smtClean="0"/>
          </a:p>
          <a:p>
            <a:r>
              <a:rPr lang="en-GB" dirty="0" smtClean="0"/>
              <a:t>Instead we will look at common errors you should try to avoid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400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validation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Before doing any detailed analysis on data, the data should be checked for consistency and completeness</a:t>
            </a:r>
          </a:p>
          <a:p>
            <a:r>
              <a:rPr lang="en-GB" dirty="0" smtClean="0"/>
              <a:t>We need to have a defined policy for this</a:t>
            </a:r>
          </a:p>
          <a:p>
            <a:r>
              <a:rPr lang="en-GB" dirty="0" smtClean="0"/>
              <a:t>If most respondents have answered all questions then the incomplete questionnaires can be ignored</a:t>
            </a:r>
          </a:p>
          <a:p>
            <a:pPr lvl="1"/>
            <a:r>
              <a:rPr lang="en-GB" dirty="0" smtClean="0"/>
              <a:t>In this case we must examine the incomplete questionnaires to make sure that rejecting some does not introduce bias</a:t>
            </a:r>
          </a:p>
          <a:p>
            <a:pPr lvl="1"/>
            <a:r>
              <a:rPr lang="en-GB" dirty="0" smtClean="0"/>
              <a:t>Is it one or two questions that are constantly incomplete? If so then remove those questions from the main analysis in ALL questionnaires and analyse the whole set</a:t>
            </a:r>
          </a:p>
          <a:p>
            <a:pPr lvl="1"/>
            <a:r>
              <a:rPr lang="en-GB" dirty="0" smtClean="0"/>
              <a:t>If some questions are removed then this MUST be discussed within the results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3241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Validation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Removing some responses may result in having different sample sizes for different questions</a:t>
            </a:r>
          </a:p>
          <a:p>
            <a:pPr lvl="1"/>
            <a:r>
              <a:rPr lang="en-GB" dirty="0" smtClean="0"/>
              <a:t>Always provide the sample size for any sample statistic</a:t>
            </a:r>
          </a:p>
          <a:p>
            <a:pPr lvl="1"/>
            <a:r>
              <a:rPr lang="en-GB" dirty="0" smtClean="0"/>
              <a:t>This is okay for simple statistics such as the mean/median, but does not work for correlation or regression studies</a:t>
            </a:r>
          </a:p>
          <a:p>
            <a:r>
              <a:rPr lang="en-GB" dirty="0" smtClean="0"/>
              <a:t>Any analysis that requires us to compare the results of two or more questions at the same time requires an agreed procedure for handling missing values</a:t>
            </a:r>
          </a:p>
          <a:p>
            <a:r>
              <a:rPr lang="en-GB" dirty="0" smtClean="0"/>
              <a:t>The best way to avoid missing values is not to include a ‘Leave blank if…’ option when designing the questionnaire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3716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Partitioning the result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We often need to group responses before analysing them</a:t>
            </a:r>
          </a:p>
          <a:p>
            <a:pPr lvl="1"/>
            <a:r>
              <a:rPr lang="en-GB" dirty="0" smtClean="0"/>
              <a:t>E.g. into demographic groups, into time-based groups</a:t>
            </a:r>
          </a:p>
          <a:p>
            <a:r>
              <a:rPr lang="en-GB" dirty="0" smtClean="0"/>
              <a:t>This is related to data validation as it may lead to some responses being removed from the analysis</a:t>
            </a:r>
          </a:p>
          <a:p>
            <a:r>
              <a:rPr lang="en-GB" dirty="0" smtClean="0"/>
              <a:t>If a dataset is </a:t>
            </a:r>
            <a:r>
              <a:rPr lang="en-GB" dirty="0" err="1" smtClean="0"/>
              <a:t>unpartitioned</a:t>
            </a:r>
            <a:r>
              <a:rPr lang="en-GB" dirty="0" smtClean="0"/>
              <a:t> then it may make the overall results hard to interpret</a:t>
            </a:r>
          </a:p>
          <a:p>
            <a:pPr lvl="1"/>
            <a:r>
              <a:rPr lang="en-GB" dirty="0" smtClean="0"/>
              <a:t>E.g. looking at average time spent on a computer per day, the results will likely differ depending on the age group. Not showing data for different age groups gives a meaningless answer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4224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Coding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Sometimes we need to convert nominal and ordinal scale data from category names to numerical scores so that analysis packages can work with them</a:t>
            </a:r>
          </a:p>
          <a:p>
            <a:pPr lvl="1"/>
            <a:r>
              <a:rPr lang="en-GB" dirty="0" smtClean="0"/>
              <a:t>E.g. Strongly agree/agree/don’t know/disagree/strongly disagree might be coded as 5/4/3/2/1</a:t>
            </a:r>
          </a:p>
          <a:p>
            <a:pPr lvl="1"/>
            <a:r>
              <a:rPr lang="en-GB" dirty="0" smtClean="0"/>
              <a:t>These responses can be used to provide an ‘average’ response BUT this may raise problems later…</a:t>
            </a:r>
          </a:p>
          <a:p>
            <a:r>
              <a:rPr lang="en-GB" dirty="0" smtClean="0"/>
              <a:t>If open questions are to be coded then it requires at least two people to agree upon the coding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7006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data analyses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1088"/>
            <a:ext cx="8229600" cy="3214056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What analysis we do depends upon the survey type and the data type of the responses, but in general the most common statistics used are</a:t>
            </a:r>
          </a:p>
          <a:p>
            <a:pPr lvl="1"/>
            <a:r>
              <a:rPr lang="en-GB" dirty="0" smtClean="0"/>
              <a:t>Population total</a:t>
            </a:r>
          </a:p>
          <a:p>
            <a:pPr lvl="1"/>
            <a:r>
              <a:rPr lang="en-GB" dirty="0" smtClean="0"/>
              <a:t>Population mean / median</a:t>
            </a:r>
          </a:p>
          <a:p>
            <a:pPr lvl="1"/>
            <a:r>
              <a:rPr lang="en-GB" dirty="0" smtClean="0"/>
              <a:t>Population standard deviation / </a:t>
            </a:r>
            <a:r>
              <a:rPr lang="en-GB" dirty="0" err="1" smtClean="0"/>
              <a:t>interquartile</a:t>
            </a:r>
            <a:r>
              <a:rPr lang="en-GB" dirty="0" smtClean="0"/>
              <a:t> range</a:t>
            </a:r>
          </a:p>
          <a:p>
            <a:r>
              <a:rPr lang="en-GB" dirty="0" smtClean="0"/>
              <a:t>Which one is used depends upon whether the data is skewed or not, so this needs to be checked before calculating these basis statistics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42</a:t>
            </a:fld>
            <a:endParaRPr lang="en-GB"/>
          </a:p>
        </p:txBody>
      </p:sp>
      <p:graphicFrame>
        <p:nvGraphicFramePr>
          <p:cNvPr id="6" name="Group 89"/>
          <p:cNvGraphicFramePr>
            <a:graphicFrameLocks noGrp="1"/>
          </p:cNvGraphicFramePr>
          <p:nvPr/>
        </p:nvGraphicFramePr>
        <p:xfrm>
          <a:off x="928662" y="4786322"/>
          <a:ext cx="6858000" cy="1747839"/>
        </p:xfrm>
        <a:graphic>
          <a:graphicData uri="http://schemas.openxmlformats.org/drawingml/2006/table">
            <a:tbl>
              <a:tblPr/>
              <a:tblGrid>
                <a:gridCol w="2286000"/>
                <a:gridCol w="2286000"/>
                <a:gridCol w="2286000"/>
              </a:tblGrid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Osaka" pitchFamily="80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Measure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Distribution type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Osaka" pitchFamily="80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Centre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Dispersion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Normal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Mean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Standard deviation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Skewed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Median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Interquartile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Osaka" pitchFamily="80" charset="-128"/>
                        </a:rPr>
                        <a:t> range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56726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Analysing ordinal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Sometimes we convert nominal data from category names to numerical scores</a:t>
            </a:r>
          </a:p>
          <a:p>
            <a:pPr lvl="1"/>
            <a:r>
              <a:rPr lang="en-GB" dirty="0" smtClean="0"/>
              <a:t>E.g. Strongly agree/agree/don’t know/disagree/strongly disagree might be coded as 5/4/3/2/1</a:t>
            </a:r>
          </a:p>
          <a:p>
            <a:r>
              <a:rPr lang="en-GB" dirty="0" smtClean="0"/>
              <a:t>This allows us to calculate an average response…</a:t>
            </a:r>
          </a:p>
          <a:p>
            <a:r>
              <a:rPr lang="en-GB" dirty="0" smtClean="0"/>
              <a:t>… but that might not be a good thing</a:t>
            </a:r>
          </a:p>
          <a:p>
            <a:r>
              <a:rPr lang="en-GB" dirty="0" smtClean="0"/>
              <a:t>Both of the following sets have the same average response:</a:t>
            </a:r>
          </a:p>
          <a:p>
            <a:pPr lvl="1"/>
            <a:r>
              <a:rPr lang="en-GB" dirty="0" smtClean="0"/>
              <a:t>1 2 2 3 3 3 4 4 5		(approximately normal distribution)</a:t>
            </a:r>
          </a:p>
          <a:p>
            <a:pPr lvl="1"/>
            <a:r>
              <a:rPr lang="en-GB" dirty="0" smtClean="0"/>
              <a:t>1 1 1 1 3 5 5 5 5		(bimodal distribution)</a:t>
            </a:r>
          </a:p>
          <a:p>
            <a:r>
              <a:rPr lang="en-GB" dirty="0" smtClean="0"/>
              <a:t>The mean is a good measure of the centre for the first set but not the second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1730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Questionnaire size and multiple tests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People don’t like answering long questionnaires</a:t>
            </a:r>
          </a:p>
          <a:p>
            <a:r>
              <a:rPr lang="en-GB" dirty="0" smtClean="0"/>
              <a:t>Statisticians don’t like analysing long questionnaires</a:t>
            </a:r>
          </a:p>
          <a:p>
            <a:endParaRPr lang="en-GB" dirty="0" smtClean="0"/>
          </a:p>
          <a:p>
            <a:r>
              <a:rPr lang="en-GB" dirty="0" smtClean="0"/>
              <a:t>It is tempting to perform lots of tests in search of correlations and significant relationships within your data</a:t>
            </a:r>
          </a:p>
          <a:p>
            <a:r>
              <a:rPr lang="en-GB" dirty="0" smtClean="0"/>
              <a:t>The more tests that are performed, the more likely a test is to throw up spurious results</a:t>
            </a:r>
          </a:p>
          <a:p>
            <a:pPr lvl="1"/>
            <a:r>
              <a:rPr lang="en-GB" dirty="0" smtClean="0"/>
              <a:t>If we have a 5% chance of detecting falsely detecting something in a dataset, then if we perform 50 tests on it we can expect 2.5±4.7 spurious statistically significant results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DC0F4-76EC-4928-B389-C9FEDA3416A3}" type="slidenum">
              <a:rPr lang="en-GB" smtClean="0"/>
              <a:pPr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9667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Coming Soon…</a:t>
            </a:r>
            <a:endParaRPr lang="en-US"/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Next session</a:t>
            </a:r>
            <a:r>
              <a:rPr lang="en-GB" smtClean="0"/>
              <a:t>: </a:t>
            </a:r>
            <a:r>
              <a:rPr lang="en-GB"/>
              <a:t>Data collection and analysis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0CEF5-A40A-470B-BA13-25B297AB4A9C}" type="slidenum">
              <a:rPr lang="en-GB" smtClean="0"/>
              <a:pPr/>
              <a:t>45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2722</TotalTime>
  <Words>3710</Words>
  <Application>Microsoft Office PowerPoint</Application>
  <PresentationFormat>On-screen Show (4:3)</PresentationFormat>
  <Paragraphs>403</Paragraphs>
  <Slides>45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Urban</vt:lpstr>
      <vt:lpstr>Research &amp; Development Methods (Short form)</vt:lpstr>
      <vt:lpstr>Surveys and questionnaires</vt:lpstr>
      <vt:lpstr>The Survey Process</vt:lpstr>
      <vt:lpstr>Survey Types</vt:lpstr>
      <vt:lpstr>Survey objectives</vt:lpstr>
      <vt:lpstr>Survey objectives</vt:lpstr>
      <vt:lpstr>Survey objectives</vt:lpstr>
      <vt:lpstr>Survey design</vt:lpstr>
      <vt:lpstr>Descriptive designs</vt:lpstr>
      <vt:lpstr>Experimental designs</vt:lpstr>
      <vt:lpstr>Experimental designs</vt:lpstr>
      <vt:lpstr>Sample size</vt:lpstr>
      <vt:lpstr>Response rate</vt:lpstr>
      <vt:lpstr>Introduction</vt:lpstr>
      <vt:lpstr>Searching the literature</vt:lpstr>
      <vt:lpstr>New or Reused?</vt:lpstr>
      <vt:lpstr>Question Selection</vt:lpstr>
      <vt:lpstr>Question Construction</vt:lpstr>
      <vt:lpstr>Question Types</vt:lpstr>
      <vt:lpstr>Questionnaire Format</vt:lpstr>
      <vt:lpstr>Instructions and information</vt:lpstr>
      <vt:lpstr>Researcher Bias</vt:lpstr>
      <vt:lpstr>Evaluating the Questionnaire</vt:lpstr>
      <vt:lpstr>Reliability</vt:lpstr>
      <vt:lpstr>Validity</vt:lpstr>
      <vt:lpstr>Documenting the Questionnaire</vt:lpstr>
      <vt:lpstr>Samples and Populations</vt:lpstr>
      <vt:lpstr>Samples and Populations</vt:lpstr>
      <vt:lpstr>Obtaining a valid sample</vt:lpstr>
      <vt:lpstr>Probabilistic sampling methods</vt:lpstr>
      <vt:lpstr>Probabilistic sampling methods</vt:lpstr>
      <vt:lpstr>Non-probabilistic sampling methods</vt:lpstr>
      <vt:lpstr>Non-probabilistic sampling methods</vt:lpstr>
      <vt:lpstr>Sample size</vt:lpstr>
      <vt:lpstr>Meanwhile, in the stats class…</vt:lpstr>
      <vt:lpstr>Why sample?</vt:lpstr>
      <vt:lpstr>Data Validation</vt:lpstr>
      <vt:lpstr>Data validation</vt:lpstr>
      <vt:lpstr>Data Validation</vt:lpstr>
      <vt:lpstr>Partitioning the result</vt:lpstr>
      <vt:lpstr>Data Coding</vt:lpstr>
      <vt:lpstr>Standard data analyses</vt:lpstr>
      <vt:lpstr>Analysing ordinal data</vt:lpstr>
      <vt:lpstr>Questionnaire size and multiple tests</vt:lpstr>
      <vt:lpstr>Coming Soon…</vt:lpstr>
    </vt:vector>
  </TitlesOfParts>
  <Company>University of Akureyri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Visualisation</dc:title>
  <dc:subject>Data Representation</dc:subject>
  <dc:creator>Nik Whitehead</dc:creator>
  <cp:lastModifiedBy>Rees, John</cp:lastModifiedBy>
  <cp:revision>153</cp:revision>
  <dcterms:created xsi:type="dcterms:W3CDTF">2006-01-28T12:00:35Z</dcterms:created>
  <dcterms:modified xsi:type="dcterms:W3CDTF">2015-09-29T13:43:53Z</dcterms:modified>
</cp:coreProperties>
</file>