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290" r:id="rId39"/>
    <p:sldId id="291" r:id="rId40"/>
    <p:sldId id="292" r:id="rId41"/>
    <p:sldId id="293" r:id="rId42"/>
    <p:sldId id="294" r:id="rId43"/>
    <p:sldId id="295" r:id="rId44"/>
    <p:sldId id="296" r:id="rId45"/>
    <p:sldId id="297" r:id="rId46"/>
    <p:sldId id="298" r:id="rId47"/>
    <p:sldId id="299" r:id="rId48"/>
    <p:sldId id="300" r:id="rId49"/>
    <p:sldId id="301" r:id="rId50"/>
    <p:sldId id="302" r:id="rId51"/>
    <p:sldId id="303" r:id="rId52"/>
  </p:sldIdLst>
  <p:sldSz cx="9144000" cy="6858000" type="screen4x3"/>
  <p:notesSz cx="9144000" cy="6858000"/>
  <p:embeddedFontLst>
    <p:embeddedFont>
      <p:font typeface="Constantia" panose="02030602050306030303" pitchFamily="18" charset="0"/>
      <p:regular r:id="rId53"/>
      <p:bold r:id="rId54"/>
      <p:italic r:id="rId55"/>
      <p:boldItalic r:id="rId56"/>
    </p:embeddedFont>
    <p:embeddedFont>
      <p:font typeface="Wingdings 2" panose="05020102010507070707" pitchFamily="18" charset="2"/>
      <p:regular r:id="rId57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font" Target="fonts/font3.fntdata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font" Target="fonts/font1.fntdata"/><Relationship Id="rId58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tableStyles" Target="tableStyle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font" Target="fonts/font4.fntdata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font" Target="fonts/font2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font" Target="fonts/font5.fntdata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376708" y="2487364"/>
            <a:ext cx="2390582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2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11225" y="272097"/>
            <a:ext cx="7321550" cy="11201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99135" y="1620521"/>
            <a:ext cx="7745729" cy="33832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3288554" y="2523059"/>
            <a:ext cx="2566892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0504">
              <a:lnSpc>
                <a:spcPct val="100000"/>
              </a:lnSpc>
              <a:spcBef>
                <a:spcPts val="100"/>
              </a:spcBef>
            </a:pPr>
            <a:r>
              <a:rPr lang="en-GB" spc="-10" dirty="0"/>
              <a:t>BMST5003</a:t>
            </a:r>
            <a:endParaRPr spc="-10" dirty="0"/>
          </a:p>
        </p:txBody>
      </p:sp>
      <p:sp>
        <p:nvSpPr>
          <p:cNvPr id="3" name="object 3"/>
          <p:cNvSpPr txBox="1"/>
          <p:nvPr/>
        </p:nvSpPr>
        <p:spPr>
          <a:xfrm>
            <a:off x="1753455" y="3706564"/>
            <a:ext cx="597598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>
                <a:solidFill>
                  <a:srgbClr val="FFFFFF"/>
                </a:solidFill>
                <a:latin typeface="Times New Roman"/>
                <a:cs typeface="Times New Roman"/>
              </a:rPr>
              <a:t>Common</a:t>
            </a:r>
            <a:r>
              <a:rPr sz="40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dirty="0">
                <a:solidFill>
                  <a:srgbClr val="FFFFFF"/>
                </a:solidFill>
                <a:latin typeface="Times New Roman"/>
                <a:cs typeface="Times New Roman"/>
              </a:rPr>
              <a:t>Shoulder</a:t>
            </a:r>
            <a:r>
              <a:rPr sz="40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spc="-10" dirty="0">
                <a:solidFill>
                  <a:srgbClr val="FFFFFF"/>
                </a:solidFill>
                <a:latin typeface="Times New Roman"/>
                <a:cs typeface="Times New Roman"/>
              </a:rPr>
              <a:t>Disorders</a:t>
            </a:r>
            <a:endParaRPr sz="4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59137" y="485140"/>
            <a:ext cx="3594100" cy="1059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4310"/>
              </a:lnSpc>
              <a:spcBef>
                <a:spcPts val="100"/>
              </a:spcBef>
            </a:pPr>
            <a:r>
              <a:rPr dirty="0">
                <a:solidFill>
                  <a:srgbClr val="000000"/>
                </a:solidFill>
              </a:rPr>
              <a:t>Shoulder</a:t>
            </a:r>
            <a:r>
              <a:rPr spc="-21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Anatomy:</a:t>
            </a:r>
          </a:p>
          <a:p>
            <a:pPr algn="ctr">
              <a:lnSpc>
                <a:spcPts val="3829"/>
              </a:lnSpc>
            </a:pPr>
            <a:r>
              <a:rPr sz="3200" dirty="0">
                <a:solidFill>
                  <a:srgbClr val="000000"/>
                </a:solidFill>
              </a:rPr>
              <a:t>Bony</a:t>
            </a:r>
            <a:r>
              <a:rPr sz="3200" spc="-140" dirty="0">
                <a:solidFill>
                  <a:srgbClr val="000000"/>
                </a:solidFill>
              </a:rPr>
              <a:t> </a:t>
            </a:r>
            <a:r>
              <a:rPr sz="3200" spc="-10" dirty="0">
                <a:solidFill>
                  <a:srgbClr val="000000"/>
                </a:solidFill>
              </a:rPr>
              <a:t>Anatomy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1251903" y="1920240"/>
            <a:ext cx="2819400" cy="4114800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spc="-10" dirty="0">
                <a:latin typeface="Times New Roman"/>
                <a:cs typeface="Times New Roman"/>
              </a:rPr>
              <a:t>Humerus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spc="-10" dirty="0">
                <a:latin typeface="Times New Roman"/>
                <a:cs typeface="Times New Roman"/>
              </a:rPr>
              <a:t>Scapula</a:t>
            </a:r>
            <a:endParaRPr sz="2800">
              <a:latin typeface="Times New Roman"/>
              <a:cs typeface="Times New Roman"/>
            </a:endParaRPr>
          </a:p>
          <a:p>
            <a:pPr marL="469265">
              <a:lnSpc>
                <a:spcPct val="100000"/>
              </a:lnSpc>
              <a:spcBef>
                <a:spcPts val="7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Glenoid</a:t>
            </a:r>
            <a:endParaRPr sz="2800">
              <a:latin typeface="Times New Roman"/>
              <a:cs typeface="Times New Roman"/>
            </a:endParaRPr>
          </a:p>
          <a:p>
            <a:pPr marL="469265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Acromion</a:t>
            </a:r>
            <a:endParaRPr sz="2800">
              <a:latin typeface="Times New Roman"/>
              <a:cs typeface="Times New Roman"/>
            </a:endParaRPr>
          </a:p>
          <a:p>
            <a:pPr marL="469265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Coracoid</a:t>
            </a:r>
            <a:endParaRPr sz="2800">
              <a:latin typeface="Times New Roman"/>
              <a:cs typeface="Times New Roman"/>
            </a:endParaRPr>
          </a:p>
          <a:p>
            <a:pPr marL="469265">
              <a:lnSpc>
                <a:spcPct val="100000"/>
              </a:lnSpc>
              <a:spcBef>
                <a:spcPts val="7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8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Scapular</a:t>
            </a:r>
            <a:r>
              <a:rPr sz="2800" spc="30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body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spc="-10" dirty="0">
                <a:latin typeface="Times New Roman"/>
                <a:cs typeface="Times New Roman"/>
              </a:rPr>
              <a:t>Clavicle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spc="-10" dirty="0">
                <a:latin typeface="Times New Roman"/>
                <a:cs typeface="Times New Roman"/>
              </a:rPr>
              <a:t>Sternum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24400" y="2057400"/>
            <a:ext cx="3568700" cy="41148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63975" y="902970"/>
            <a:ext cx="14243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solidFill>
                  <a:srgbClr val="000000"/>
                </a:solidFill>
              </a:rPr>
              <a:t>Bones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859915"/>
            <a:ext cx="3293745" cy="2870200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i="1" spc="-10" dirty="0">
                <a:latin typeface="Times New Roman"/>
                <a:cs typeface="Times New Roman"/>
              </a:rPr>
              <a:t>Humerus.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i="1" dirty="0">
                <a:latin typeface="Times New Roman"/>
                <a:cs typeface="Times New Roman"/>
              </a:rPr>
              <a:t>Scapula</a:t>
            </a:r>
            <a:r>
              <a:rPr sz="2800" i="1" spc="-25" dirty="0">
                <a:latin typeface="Times New Roman"/>
                <a:cs typeface="Times New Roman"/>
              </a:rPr>
              <a:t> </a:t>
            </a:r>
            <a:r>
              <a:rPr sz="2800" i="1" spc="-20" dirty="0">
                <a:latin typeface="Times New Roman"/>
                <a:cs typeface="Times New Roman"/>
              </a:rPr>
              <a:t>(acromion):</a:t>
            </a:r>
            <a:endParaRPr sz="2800">
              <a:latin typeface="Times New Roman"/>
              <a:cs typeface="Times New Roman"/>
            </a:endParaRPr>
          </a:p>
          <a:p>
            <a:pPr marL="469900" marR="770890">
              <a:lnSpc>
                <a:spcPct val="119800"/>
              </a:lnSpc>
              <a:spcBef>
                <a:spcPts val="70"/>
              </a:spcBef>
            </a:pPr>
            <a:r>
              <a:rPr sz="2400" dirty="0">
                <a:latin typeface="Times New Roman"/>
                <a:cs typeface="Times New Roman"/>
              </a:rPr>
              <a:t>Type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: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flat </a:t>
            </a:r>
            <a:r>
              <a:rPr sz="2400" spc="-30" dirty="0">
                <a:latin typeface="Times New Roman"/>
                <a:cs typeface="Times New Roman"/>
              </a:rPr>
              <a:t>Type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II: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curved </a:t>
            </a:r>
            <a:r>
              <a:rPr sz="2400" dirty="0">
                <a:latin typeface="Times New Roman"/>
                <a:cs typeface="Times New Roman"/>
              </a:rPr>
              <a:t>Type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III:</a:t>
            </a:r>
            <a:r>
              <a:rPr sz="2400" spc="-1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hooked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2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i="1" spc="-10" dirty="0">
                <a:latin typeface="Times New Roman"/>
                <a:cs typeface="Times New Roman"/>
              </a:rPr>
              <a:t>Clavicle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53000" y="3644900"/>
            <a:ext cx="3327400" cy="23748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648200" y="1562100"/>
            <a:ext cx="3632200" cy="19177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81425" y="531495"/>
            <a:ext cx="13227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solidFill>
                  <a:srgbClr val="000000"/>
                </a:solidFill>
              </a:rPr>
              <a:t>Joints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258128" y="2080895"/>
            <a:ext cx="2612390" cy="2349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144780" indent="-3429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i="1" dirty="0">
                <a:latin typeface="Times New Roman"/>
                <a:cs typeface="Times New Roman"/>
              </a:rPr>
              <a:t>Glenohumeral</a:t>
            </a:r>
            <a:r>
              <a:rPr sz="2000" i="1" spc="30" dirty="0">
                <a:latin typeface="Times New Roman"/>
                <a:cs typeface="Times New Roman"/>
              </a:rPr>
              <a:t> </a:t>
            </a:r>
            <a:r>
              <a:rPr sz="2000" i="1" spc="-10" dirty="0">
                <a:latin typeface="Times New Roman"/>
                <a:cs typeface="Times New Roman"/>
              </a:rPr>
              <a:t>joint: </a:t>
            </a:r>
            <a:r>
              <a:rPr sz="2000" i="1" dirty="0">
                <a:latin typeface="Times New Roman"/>
                <a:cs typeface="Times New Roman"/>
              </a:rPr>
              <a:t>the</a:t>
            </a:r>
            <a:r>
              <a:rPr sz="2000" i="1" spc="-85" dirty="0">
                <a:latin typeface="Times New Roman"/>
                <a:cs typeface="Times New Roman"/>
              </a:rPr>
              <a:t> </a:t>
            </a:r>
            <a:r>
              <a:rPr sz="2000" i="1" dirty="0">
                <a:latin typeface="Times New Roman"/>
                <a:cs typeface="Times New Roman"/>
              </a:rPr>
              <a:t>main</a:t>
            </a:r>
            <a:r>
              <a:rPr sz="2000" i="1" spc="20" dirty="0">
                <a:latin typeface="Times New Roman"/>
                <a:cs typeface="Times New Roman"/>
              </a:rPr>
              <a:t> </a:t>
            </a:r>
            <a:r>
              <a:rPr sz="2000" i="1" spc="-20" dirty="0">
                <a:latin typeface="Times New Roman"/>
                <a:cs typeface="Times New Roman"/>
              </a:rPr>
              <a:t>joint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i="1" spc="-10" dirty="0">
                <a:latin typeface="Times New Roman"/>
                <a:cs typeface="Times New Roman"/>
              </a:rPr>
              <a:t>Acromioclavicular</a:t>
            </a:r>
            <a:endParaRPr sz="2000">
              <a:latin typeface="Times New Roman"/>
              <a:cs typeface="Times New Roman"/>
            </a:endParaRPr>
          </a:p>
          <a:p>
            <a:pPr marL="355600">
              <a:lnSpc>
                <a:spcPct val="100000"/>
              </a:lnSpc>
            </a:pPr>
            <a:r>
              <a:rPr sz="2000" dirty="0">
                <a:latin typeface="Times New Roman"/>
                <a:cs typeface="Times New Roman"/>
              </a:rPr>
              <a:t>(AC)</a:t>
            </a:r>
            <a:r>
              <a:rPr sz="2000" spc="-20" dirty="0">
                <a:latin typeface="Times New Roman"/>
                <a:cs typeface="Times New Roman"/>
              </a:rPr>
              <a:t> joint</a:t>
            </a:r>
            <a:endParaRPr sz="20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spcBef>
                <a:spcPts val="50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i="1" dirty="0">
                <a:latin typeface="Times New Roman"/>
                <a:cs typeface="Times New Roman"/>
              </a:rPr>
              <a:t>Sternoclavicular</a:t>
            </a:r>
            <a:r>
              <a:rPr sz="2000" i="1" spc="4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(SC) </a:t>
            </a:r>
            <a:r>
              <a:rPr sz="2000" spc="-10" dirty="0">
                <a:latin typeface="Times New Roman"/>
                <a:cs typeface="Times New Roman"/>
              </a:rPr>
              <a:t>joint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i="1" dirty="0">
                <a:latin typeface="Times New Roman"/>
                <a:cs typeface="Times New Roman"/>
              </a:rPr>
              <a:t>Scapulothoracic</a:t>
            </a:r>
            <a:r>
              <a:rPr sz="2000" i="1" spc="-30" dirty="0">
                <a:latin typeface="Times New Roman"/>
                <a:cs typeface="Times New Roman"/>
              </a:rPr>
              <a:t> </a:t>
            </a:r>
            <a:r>
              <a:rPr sz="2000" i="1" spc="-20" dirty="0">
                <a:latin typeface="Times New Roman"/>
                <a:cs typeface="Times New Roman"/>
              </a:rPr>
              <a:t>joint</a:t>
            </a:r>
            <a:endParaRPr sz="2000">
              <a:latin typeface="Times New Roman"/>
              <a:cs typeface="Times New Roman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2895600" y="1689100"/>
            <a:ext cx="6019800" cy="3771900"/>
            <a:chOff x="2895600" y="1689100"/>
            <a:chExt cx="6019800" cy="377190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908300" y="1701800"/>
              <a:ext cx="5994400" cy="37465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2901950" y="1695450"/>
              <a:ext cx="6007100" cy="3759200"/>
            </a:xfrm>
            <a:custGeom>
              <a:avLst/>
              <a:gdLst/>
              <a:ahLst/>
              <a:cxnLst/>
              <a:rect l="l" t="t" r="r" b="b"/>
              <a:pathLst>
                <a:path w="6007100" h="3759200">
                  <a:moveTo>
                    <a:pt x="0" y="0"/>
                  </a:moveTo>
                  <a:lnTo>
                    <a:pt x="6007099" y="0"/>
                  </a:lnTo>
                  <a:lnTo>
                    <a:pt x="6007099" y="3759200"/>
                  </a:lnTo>
                  <a:lnTo>
                    <a:pt x="0" y="37592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40037" y="655320"/>
            <a:ext cx="44481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Glenohumeral </a:t>
            </a:r>
            <a:r>
              <a:rPr sz="4400" spc="-10" dirty="0">
                <a:solidFill>
                  <a:srgbClr val="000000"/>
                </a:solidFill>
              </a:rPr>
              <a:t>Joint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1221739" y="1696720"/>
            <a:ext cx="2864485" cy="374904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355600" marR="478790" indent="-342900">
              <a:lnSpc>
                <a:spcPts val="2500"/>
              </a:lnSpc>
              <a:spcBef>
                <a:spcPts val="700"/>
              </a:spcBef>
              <a:tabLst>
                <a:tab pos="354965" algn="l"/>
              </a:tabLst>
            </a:pPr>
            <a:r>
              <a:rPr sz="2600" spc="-50" dirty="0">
                <a:latin typeface="Arial"/>
                <a:cs typeface="Arial"/>
              </a:rPr>
              <a:t>•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dirty="0">
                <a:latin typeface="Times New Roman"/>
                <a:cs typeface="Times New Roman"/>
              </a:rPr>
              <a:t>Most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common </a:t>
            </a:r>
            <a:r>
              <a:rPr sz="2600" dirty="0">
                <a:latin typeface="Times New Roman"/>
                <a:cs typeface="Times New Roman"/>
              </a:rPr>
              <a:t>dislocated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-20" dirty="0">
                <a:latin typeface="Times New Roman"/>
                <a:cs typeface="Times New Roman"/>
              </a:rPr>
              <a:t>joint</a:t>
            </a:r>
            <a:endParaRPr sz="2600">
              <a:latin typeface="Times New Roman"/>
              <a:cs typeface="Times New Roman"/>
            </a:endParaRPr>
          </a:p>
          <a:p>
            <a:pPr marL="355600" marR="963930" indent="-342900">
              <a:lnSpc>
                <a:spcPts val="25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600" spc="-50" dirty="0">
                <a:latin typeface="Arial"/>
                <a:cs typeface="Arial"/>
              </a:rPr>
              <a:t>•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dirty="0">
                <a:latin typeface="Times New Roman"/>
                <a:cs typeface="Times New Roman"/>
              </a:rPr>
              <a:t>Lacks</a:t>
            </a:r>
            <a:r>
              <a:rPr sz="2600" spc="35" dirty="0">
                <a:latin typeface="Times New Roman"/>
                <a:cs typeface="Times New Roman"/>
              </a:rPr>
              <a:t> </a:t>
            </a:r>
            <a:r>
              <a:rPr sz="2600" spc="-20" dirty="0">
                <a:latin typeface="Times New Roman"/>
                <a:cs typeface="Times New Roman"/>
              </a:rPr>
              <a:t>bony </a:t>
            </a:r>
            <a:r>
              <a:rPr sz="2600" spc="-10" dirty="0">
                <a:latin typeface="Times New Roman"/>
                <a:cs typeface="Times New Roman"/>
              </a:rPr>
              <a:t>stability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ts val="3110"/>
              </a:lnSpc>
              <a:tabLst>
                <a:tab pos="354965" algn="l"/>
              </a:tabLst>
            </a:pPr>
            <a:r>
              <a:rPr sz="2600" spc="-50" dirty="0">
                <a:latin typeface="Arial"/>
                <a:cs typeface="Arial"/>
              </a:rPr>
              <a:t>•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dirty="0">
                <a:latin typeface="Times New Roman"/>
                <a:cs typeface="Times New Roman"/>
              </a:rPr>
              <a:t>Composed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-25" dirty="0">
                <a:latin typeface="Times New Roman"/>
                <a:cs typeface="Times New Roman"/>
              </a:rPr>
              <a:t>of:</a:t>
            </a:r>
            <a:endParaRPr sz="2600">
              <a:latin typeface="Times New Roman"/>
              <a:cs typeface="Times New Roman"/>
            </a:endParaRPr>
          </a:p>
          <a:p>
            <a:pPr marL="469265">
              <a:lnSpc>
                <a:spcPts val="3110"/>
              </a:lnSpc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05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Fibrous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capsule</a:t>
            </a:r>
            <a:endParaRPr sz="2600">
              <a:latin typeface="Times New Roman"/>
              <a:cs typeface="Times New Roman"/>
            </a:endParaRPr>
          </a:p>
          <a:p>
            <a:pPr marL="469265">
              <a:lnSpc>
                <a:spcPts val="3110"/>
              </a:lnSpc>
              <a:spcBef>
                <a:spcPts val="8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20" dirty="0">
                <a:latin typeface="Arial"/>
                <a:cs typeface="Arial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Ligaments</a:t>
            </a:r>
            <a:endParaRPr sz="2600">
              <a:latin typeface="Times New Roman"/>
              <a:cs typeface="Times New Roman"/>
            </a:endParaRPr>
          </a:p>
          <a:p>
            <a:pPr marL="761365" marR="443230" indent="-292100">
              <a:lnSpc>
                <a:spcPts val="2500"/>
              </a:lnSpc>
              <a:spcBef>
                <a:spcPts val="59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30" dirty="0">
                <a:latin typeface="Arial"/>
                <a:cs typeface="Arial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Surrounding muscles</a:t>
            </a:r>
            <a:endParaRPr sz="2600">
              <a:latin typeface="Times New Roman"/>
              <a:cs typeface="Times New Roman"/>
            </a:endParaRPr>
          </a:p>
          <a:p>
            <a:pPr marL="469265">
              <a:lnSpc>
                <a:spcPct val="100000"/>
              </a:lnSpc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35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Glenoid</a:t>
            </a:r>
            <a:r>
              <a:rPr sz="2600" spc="-4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labrum</a:t>
            </a:r>
            <a:endParaRPr sz="26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14900" y="1841500"/>
            <a:ext cx="3733800" cy="37465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28975" y="637540"/>
            <a:ext cx="3594100" cy="1059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4310"/>
              </a:lnSpc>
              <a:spcBef>
                <a:spcPts val="100"/>
              </a:spcBef>
            </a:pPr>
            <a:r>
              <a:rPr dirty="0">
                <a:solidFill>
                  <a:srgbClr val="000000"/>
                </a:solidFill>
              </a:rPr>
              <a:t>Shoulder</a:t>
            </a:r>
            <a:r>
              <a:rPr spc="-21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Anatomy:</a:t>
            </a:r>
          </a:p>
          <a:p>
            <a:pPr marL="50800">
              <a:lnSpc>
                <a:spcPts val="3829"/>
              </a:lnSpc>
            </a:pPr>
            <a:r>
              <a:rPr sz="3200" dirty="0">
                <a:solidFill>
                  <a:srgbClr val="000000"/>
                </a:solidFill>
              </a:rPr>
              <a:t>Rotator</a:t>
            </a:r>
            <a:r>
              <a:rPr sz="3200" spc="-45" dirty="0">
                <a:solidFill>
                  <a:srgbClr val="000000"/>
                </a:solidFill>
              </a:rPr>
              <a:t> </a:t>
            </a:r>
            <a:r>
              <a:rPr sz="3200" dirty="0">
                <a:solidFill>
                  <a:srgbClr val="000000"/>
                </a:solidFill>
              </a:rPr>
              <a:t>Cuff</a:t>
            </a:r>
            <a:r>
              <a:rPr sz="3200" spc="-40" dirty="0">
                <a:solidFill>
                  <a:srgbClr val="000000"/>
                </a:solidFill>
              </a:rPr>
              <a:t> </a:t>
            </a:r>
            <a:r>
              <a:rPr sz="3200" spc="-10" dirty="0">
                <a:solidFill>
                  <a:srgbClr val="000000"/>
                </a:solidFill>
              </a:rPr>
              <a:t>Muscles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1221739" y="2153920"/>
            <a:ext cx="6553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Depress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humeral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head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against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glenoid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612900" y="2959100"/>
            <a:ext cx="5803900" cy="2781300"/>
            <a:chOff x="1612900" y="2959100"/>
            <a:chExt cx="5803900" cy="278130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25600" y="2971800"/>
              <a:ext cx="5778500" cy="27559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619250" y="2965450"/>
              <a:ext cx="5791200" cy="2768600"/>
            </a:xfrm>
            <a:custGeom>
              <a:avLst/>
              <a:gdLst/>
              <a:ahLst/>
              <a:cxnLst/>
              <a:rect l="l" t="t" r="r" b="b"/>
              <a:pathLst>
                <a:path w="5791200" h="2768600">
                  <a:moveTo>
                    <a:pt x="0" y="0"/>
                  </a:moveTo>
                  <a:lnTo>
                    <a:pt x="5791199" y="0"/>
                  </a:lnTo>
                  <a:lnTo>
                    <a:pt x="5791199" y="2768600"/>
                  </a:lnTo>
                  <a:lnTo>
                    <a:pt x="0" y="27686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22575" y="302577"/>
            <a:ext cx="34925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000000"/>
                </a:solidFill>
              </a:rPr>
              <a:t>Shoulder</a:t>
            </a:r>
            <a:r>
              <a:rPr spc="-10" dirty="0">
                <a:solidFill>
                  <a:srgbClr val="000000"/>
                </a:solidFill>
              </a:rPr>
              <a:t> anatomy: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666114"/>
            <a:ext cx="5734685" cy="4543425"/>
          </a:xfrm>
          <a:prstGeom prst="rect">
            <a:avLst/>
          </a:prstGeom>
        </p:spPr>
        <p:txBody>
          <a:bodyPr vert="horz" wrap="square" lIns="0" tIns="194945" rIns="0" bIns="0" rtlCol="0">
            <a:spAutoFit/>
          </a:bodyPr>
          <a:lstStyle/>
          <a:p>
            <a:pPr marL="2350135">
              <a:lnSpc>
                <a:spcPct val="100000"/>
              </a:lnSpc>
              <a:spcBef>
                <a:spcPts val="1535"/>
              </a:spcBef>
            </a:pPr>
            <a:r>
              <a:rPr sz="3200" dirty="0">
                <a:latin typeface="Times New Roman"/>
                <a:cs typeface="Times New Roman"/>
              </a:rPr>
              <a:t>Rotator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cuff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muscles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125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Supraspinatus: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ts val="3329"/>
              </a:lnSpc>
              <a:spcBef>
                <a:spcPts val="60"/>
              </a:spcBef>
            </a:pPr>
            <a:r>
              <a:rPr sz="2800" dirty="0">
                <a:latin typeface="Wingdings 2"/>
                <a:cs typeface="Wingdings 2"/>
              </a:rPr>
              <a:t>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Abduction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ts val="3810"/>
              </a:lnSpc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125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Infraspinatus: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ts val="3329"/>
              </a:lnSpc>
              <a:spcBef>
                <a:spcPts val="60"/>
              </a:spcBef>
            </a:pPr>
            <a:r>
              <a:rPr sz="2800" dirty="0">
                <a:latin typeface="Wingdings 2"/>
                <a:cs typeface="Wingdings 2"/>
              </a:rPr>
              <a:t>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External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rotation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ts val="3810"/>
              </a:lnSpc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b="1" spc="-40" dirty="0">
                <a:latin typeface="Times New Roman"/>
                <a:cs typeface="Times New Roman"/>
              </a:rPr>
              <a:t>Teres</a:t>
            </a:r>
            <a:r>
              <a:rPr sz="3200" b="1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Minor: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ts val="3329"/>
              </a:lnSpc>
              <a:spcBef>
                <a:spcPts val="60"/>
              </a:spcBef>
            </a:pPr>
            <a:r>
              <a:rPr sz="2800" dirty="0">
                <a:latin typeface="Wingdings 2"/>
                <a:cs typeface="Wingdings 2"/>
              </a:rPr>
              <a:t>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External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rotation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ts val="3810"/>
              </a:lnSpc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125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Subscapularis: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0"/>
              </a:spcBef>
            </a:pPr>
            <a:r>
              <a:rPr sz="2800" dirty="0">
                <a:latin typeface="Wingdings 2"/>
                <a:cs typeface="Wingdings 2"/>
              </a:rPr>
              <a:t>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Internal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rotation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089400" y="2006600"/>
            <a:ext cx="4610100" cy="3111500"/>
            <a:chOff x="4089400" y="2006600"/>
            <a:chExt cx="4610100" cy="311150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102100" y="2019300"/>
              <a:ext cx="4584700" cy="30861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095750" y="2012950"/>
              <a:ext cx="4597400" cy="3098800"/>
            </a:xfrm>
            <a:custGeom>
              <a:avLst/>
              <a:gdLst/>
              <a:ahLst/>
              <a:cxnLst/>
              <a:rect l="l" t="t" r="r" b="b"/>
              <a:pathLst>
                <a:path w="4597400" h="3098800">
                  <a:moveTo>
                    <a:pt x="0" y="0"/>
                  </a:moveTo>
                  <a:lnTo>
                    <a:pt x="4597400" y="0"/>
                  </a:lnTo>
                  <a:lnTo>
                    <a:pt x="4597400" y="3098800"/>
                  </a:lnTo>
                  <a:lnTo>
                    <a:pt x="0" y="30988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22706" y="472757"/>
            <a:ext cx="18942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solidFill>
                  <a:srgbClr val="000000"/>
                </a:solidFill>
              </a:rPr>
              <a:t>Muscles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2897913"/>
            <a:ext cx="3172460" cy="1983105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Deltoid:</a:t>
            </a:r>
            <a:endParaRPr sz="3200">
              <a:latin typeface="Times New Roman"/>
              <a:cs typeface="Times New Roman"/>
            </a:endParaRPr>
          </a:p>
          <a:p>
            <a:pPr marL="762000" marR="5080" indent="-292100">
              <a:lnSpc>
                <a:spcPct val="101200"/>
              </a:lnSpc>
              <a:spcBef>
                <a:spcPts val="61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2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largest,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strongest </a:t>
            </a:r>
            <a:r>
              <a:rPr sz="2800" dirty="0">
                <a:latin typeface="Times New Roman"/>
                <a:cs typeface="Times New Roman"/>
              </a:rPr>
              <a:t>muscle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7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the </a:t>
            </a:r>
            <a:r>
              <a:rPr sz="2800" spc="-10" dirty="0">
                <a:latin typeface="Times New Roman"/>
                <a:cs typeface="Times New Roman"/>
              </a:rPr>
              <a:t>shoulder.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270500" y="1409700"/>
            <a:ext cx="3505200" cy="41783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4310"/>
              </a:lnSpc>
              <a:spcBef>
                <a:spcPts val="100"/>
              </a:spcBef>
            </a:pPr>
            <a:r>
              <a:rPr dirty="0">
                <a:solidFill>
                  <a:srgbClr val="000000"/>
                </a:solidFill>
              </a:rPr>
              <a:t>Shoulder</a:t>
            </a:r>
            <a:r>
              <a:rPr spc="-21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Anatomy:</a:t>
            </a:r>
          </a:p>
          <a:p>
            <a:pPr marL="8890" algn="ctr">
              <a:lnSpc>
                <a:spcPts val="3829"/>
              </a:lnSpc>
            </a:pPr>
            <a:r>
              <a:rPr sz="3200" dirty="0">
                <a:solidFill>
                  <a:srgbClr val="000000"/>
                </a:solidFill>
              </a:rPr>
              <a:t>Other </a:t>
            </a:r>
            <a:r>
              <a:rPr sz="3200" spc="-10" dirty="0">
                <a:solidFill>
                  <a:srgbClr val="000000"/>
                </a:solidFill>
              </a:rPr>
              <a:t>Musculature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535940" y="2108201"/>
            <a:ext cx="6991350" cy="16764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Pectoralis</a:t>
            </a:r>
            <a:r>
              <a:rPr sz="3200" spc="-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major,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latissimus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dorsi,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biceps</a:t>
            </a:r>
            <a:endParaRPr sz="3200">
              <a:latin typeface="Times New Roman"/>
              <a:cs typeface="Times New Roman"/>
            </a:endParaRPr>
          </a:p>
          <a:p>
            <a:pPr marL="355600" marR="163195" indent="-342900">
              <a:lnSpc>
                <a:spcPts val="3800"/>
              </a:lnSpc>
              <a:spcBef>
                <a:spcPts val="9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Rhomboids,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trapezius,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levator</a:t>
            </a:r>
            <a:r>
              <a:rPr sz="3200" spc="-20" dirty="0">
                <a:latin typeface="Times New Roman"/>
                <a:cs typeface="Times New Roman"/>
              </a:rPr>
              <a:t> scapulae, </a:t>
            </a:r>
            <a:r>
              <a:rPr sz="3200" dirty="0">
                <a:latin typeface="Times New Roman"/>
                <a:cs typeface="Times New Roman"/>
              </a:rPr>
              <a:t>serratus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anterior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67006" y="472757"/>
            <a:ext cx="419798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Subacromial</a:t>
            </a:r>
            <a:r>
              <a:rPr sz="4400" spc="-7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bursa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20521"/>
            <a:ext cx="8002905" cy="207518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292100" marR="820419" indent="-279400">
              <a:lnSpc>
                <a:spcPts val="3800"/>
              </a:lnSpc>
              <a:spcBef>
                <a:spcPts val="260"/>
              </a:spcBef>
            </a:pPr>
            <a:r>
              <a:rPr sz="3200" dirty="0">
                <a:solidFill>
                  <a:srgbClr val="9BBB59"/>
                </a:solidFill>
                <a:latin typeface="Wingdings 2"/>
                <a:cs typeface="Wingdings 2"/>
              </a:rPr>
              <a:t></a:t>
            </a:r>
            <a:r>
              <a:rPr sz="3200" spc="-385" dirty="0">
                <a:solidFill>
                  <a:srgbClr val="9BBB59"/>
                </a:solidFill>
                <a:latin typeface="Times New Roman"/>
                <a:cs typeface="Times New Roman"/>
              </a:rPr>
              <a:t> </a:t>
            </a:r>
            <a:r>
              <a:rPr sz="3200" i="1" dirty="0">
                <a:latin typeface="Times New Roman"/>
                <a:cs typeface="Times New Roman"/>
              </a:rPr>
              <a:t>Between</a:t>
            </a:r>
            <a:r>
              <a:rPr sz="3200" i="1" spc="10" dirty="0">
                <a:latin typeface="Times New Roman"/>
                <a:cs typeface="Times New Roman"/>
              </a:rPr>
              <a:t> </a:t>
            </a:r>
            <a:r>
              <a:rPr sz="3200" i="1" dirty="0">
                <a:latin typeface="Times New Roman"/>
                <a:cs typeface="Times New Roman"/>
              </a:rPr>
              <a:t>the</a:t>
            </a:r>
            <a:r>
              <a:rPr sz="3200" i="1" spc="-75" dirty="0">
                <a:latin typeface="Times New Roman"/>
                <a:cs typeface="Times New Roman"/>
              </a:rPr>
              <a:t> </a:t>
            </a:r>
            <a:r>
              <a:rPr sz="3200" i="1" dirty="0">
                <a:latin typeface="Times New Roman"/>
                <a:cs typeface="Times New Roman"/>
              </a:rPr>
              <a:t>acromion</a:t>
            </a:r>
            <a:r>
              <a:rPr sz="3200" i="1" spc="-50" dirty="0">
                <a:latin typeface="Times New Roman"/>
                <a:cs typeface="Times New Roman"/>
              </a:rPr>
              <a:t> </a:t>
            </a:r>
            <a:r>
              <a:rPr sz="3200" i="1" dirty="0">
                <a:latin typeface="Times New Roman"/>
                <a:cs typeface="Times New Roman"/>
              </a:rPr>
              <a:t>and</a:t>
            </a:r>
            <a:r>
              <a:rPr sz="3200" i="1" spc="-50" dirty="0">
                <a:latin typeface="Times New Roman"/>
                <a:cs typeface="Times New Roman"/>
              </a:rPr>
              <a:t> </a:t>
            </a:r>
            <a:r>
              <a:rPr sz="3200" i="1" dirty="0">
                <a:latin typeface="Times New Roman"/>
                <a:cs typeface="Times New Roman"/>
              </a:rPr>
              <a:t>the</a:t>
            </a:r>
            <a:r>
              <a:rPr sz="3200" i="1" spc="-75" dirty="0">
                <a:latin typeface="Times New Roman"/>
                <a:cs typeface="Times New Roman"/>
              </a:rPr>
              <a:t> </a:t>
            </a:r>
            <a:r>
              <a:rPr sz="3200" i="1" dirty="0">
                <a:latin typeface="Times New Roman"/>
                <a:cs typeface="Times New Roman"/>
              </a:rPr>
              <a:t>rotator </a:t>
            </a:r>
            <a:r>
              <a:rPr sz="3200" i="1" spc="-20" dirty="0">
                <a:latin typeface="Times New Roman"/>
                <a:cs typeface="Times New Roman"/>
              </a:rPr>
              <a:t>cuff </a:t>
            </a:r>
            <a:r>
              <a:rPr sz="3200" i="1" spc="-10" dirty="0">
                <a:latin typeface="Times New Roman"/>
                <a:cs typeface="Times New Roman"/>
              </a:rPr>
              <a:t>tendons.</a:t>
            </a:r>
            <a:endParaRPr sz="3200">
              <a:latin typeface="Times New Roman"/>
              <a:cs typeface="Times New Roman"/>
            </a:endParaRPr>
          </a:p>
          <a:p>
            <a:pPr marL="292100" marR="5080" indent="-279400">
              <a:lnSpc>
                <a:spcPct val="101600"/>
              </a:lnSpc>
              <a:spcBef>
                <a:spcPts val="575"/>
              </a:spcBef>
            </a:pPr>
            <a:r>
              <a:rPr sz="3200" dirty="0">
                <a:solidFill>
                  <a:srgbClr val="9BBB59"/>
                </a:solidFill>
                <a:latin typeface="Wingdings 2"/>
                <a:cs typeface="Wingdings 2"/>
              </a:rPr>
              <a:t></a:t>
            </a:r>
            <a:r>
              <a:rPr sz="3200" spc="-375" dirty="0">
                <a:solidFill>
                  <a:srgbClr val="9BBB59"/>
                </a:solidFill>
                <a:latin typeface="Times New Roman"/>
                <a:cs typeface="Times New Roman"/>
              </a:rPr>
              <a:t> </a:t>
            </a:r>
            <a:r>
              <a:rPr sz="3200" i="1" dirty="0">
                <a:latin typeface="Times New Roman"/>
                <a:cs typeface="Times New Roman"/>
              </a:rPr>
              <a:t>Protects</a:t>
            </a:r>
            <a:r>
              <a:rPr sz="3200" i="1" spc="-45" dirty="0">
                <a:latin typeface="Times New Roman"/>
                <a:cs typeface="Times New Roman"/>
              </a:rPr>
              <a:t> </a:t>
            </a:r>
            <a:r>
              <a:rPr sz="3200" i="1" dirty="0">
                <a:latin typeface="Times New Roman"/>
                <a:cs typeface="Times New Roman"/>
              </a:rPr>
              <a:t>the</a:t>
            </a:r>
            <a:r>
              <a:rPr sz="3200" i="1" spc="-80" dirty="0">
                <a:latin typeface="Times New Roman"/>
                <a:cs typeface="Times New Roman"/>
              </a:rPr>
              <a:t> </a:t>
            </a:r>
            <a:r>
              <a:rPr sz="3200" i="1" dirty="0">
                <a:latin typeface="Times New Roman"/>
                <a:cs typeface="Times New Roman"/>
              </a:rPr>
              <a:t>acromion</a:t>
            </a:r>
            <a:r>
              <a:rPr sz="3200" i="1" spc="-60" dirty="0">
                <a:latin typeface="Times New Roman"/>
                <a:cs typeface="Times New Roman"/>
              </a:rPr>
              <a:t> </a:t>
            </a:r>
            <a:r>
              <a:rPr sz="3200" i="1" dirty="0">
                <a:latin typeface="Times New Roman"/>
                <a:cs typeface="Times New Roman"/>
              </a:rPr>
              <a:t>and</a:t>
            </a:r>
            <a:r>
              <a:rPr sz="3200" i="1" spc="-55" dirty="0">
                <a:latin typeface="Times New Roman"/>
                <a:cs typeface="Times New Roman"/>
              </a:rPr>
              <a:t> </a:t>
            </a:r>
            <a:r>
              <a:rPr sz="3200" i="1" dirty="0">
                <a:latin typeface="Times New Roman"/>
                <a:cs typeface="Times New Roman"/>
              </a:rPr>
              <a:t>the</a:t>
            </a:r>
            <a:r>
              <a:rPr sz="3200" i="1" spc="-80" dirty="0">
                <a:latin typeface="Times New Roman"/>
                <a:cs typeface="Times New Roman"/>
              </a:rPr>
              <a:t> </a:t>
            </a:r>
            <a:r>
              <a:rPr sz="3200" i="1" dirty="0">
                <a:latin typeface="Times New Roman"/>
                <a:cs typeface="Times New Roman"/>
              </a:rPr>
              <a:t>rotator</a:t>
            </a:r>
            <a:r>
              <a:rPr sz="3200" i="1" spc="-10" dirty="0">
                <a:latin typeface="Times New Roman"/>
                <a:cs typeface="Times New Roman"/>
              </a:rPr>
              <a:t> </a:t>
            </a:r>
            <a:r>
              <a:rPr sz="3200" i="1" dirty="0">
                <a:latin typeface="Times New Roman"/>
                <a:cs typeface="Times New Roman"/>
              </a:rPr>
              <a:t>cuff</a:t>
            </a:r>
            <a:r>
              <a:rPr sz="3200" i="1" spc="-45" dirty="0">
                <a:latin typeface="Times New Roman"/>
                <a:cs typeface="Times New Roman"/>
              </a:rPr>
              <a:t> </a:t>
            </a:r>
            <a:r>
              <a:rPr sz="3200" i="1" spc="-35" dirty="0">
                <a:latin typeface="Times New Roman"/>
                <a:cs typeface="Times New Roman"/>
              </a:rPr>
              <a:t>from </a:t>
            </a:r>
            <a:r>
              <a:rPr sz="3200" i="1" dirty="0">
                <a:latin typeface="Times New Roman"/>
                <a:cs typeface="Times New Roman"/>
              </a:rPr>
              <a:t>grinding</a:t>
            </a:r>
            <a:r>
              <a:rPr sz="3200" i="1" spc="-50" dirty="0">
                <a:latin typeface="Times New Roman"/>
                <a:cs typeface="Times New Roman"/>
              </a:rPr>
              <a:t> </a:t>
            </a:r>
            <a:r>
              <a:rPr sz="3200" i="1" dirty="0">
                <a:latin typeface="Times New Roman"/>
                <a:cs typeface="Times New Roman"/>
              </a:rPr>
              <a:t>against</a:t>
            </a:r>
            <a:r>
              <a:rPr sz="3200" i="1" spc="75" dirty="0">
                <a:latin typeface="Times New Roman"/>
                <a:cs typeface="Times New Roman"/>
              </a:rPr>
              <a:t> </a:t>
            </a:r>
            <a:r>
              <a:rPr sz="3200" i="1" dirty="0">
                <a:latin typeface="Times New Roman"/>
                <a:cs typeface="Times New Roman"/>
              </a:rPr>
              <a:t>each</a:t>
            </a:r>
            <a:r>
              <a:rPr sz="3200" i="1" spc="-35" dirty="0">
                <a:latin typeface="Times New Roman"/>
                <a:cs typeface="Times New Roman"/>
              </a:rPr>
              <a:t> </a:t>
            </a:r>
            <a:r>
              <a:rPr sz="3200" i="1" spc="-10" dirty="0">
                <a:latin typeface="Times New Roman"/>
                <a:cs typeface="Times New Roman"/>
              </a:rPr>
              <a:t>other.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82762" y="531495"/>
            <a:ext cx="54419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Impingement</a:t>
            </a:r>
            <a:r>
              <a:rPr sz="4400" spc="1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Syndrome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72895"/>
            <a:ext cx="8034655" cy="97536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marR="5080" indent="-342900">
              <a:lnSpc>
                <a:spcPct val="79900"/>
              </a:lnSpc>
              <a:spcBef>
                <a:spcPts val="675"/>
              </a:spcBef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Describes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condition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which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supraspinatus and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bursa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are </a:t>
            </a:r>
            <a:r>
              <a:rPr sz="2400" dirty="0">
                <a:latin typeface="Times New Roman"/>
                <a:cs typeface="Times New Roman"/>
              </a:rPr>
              <a:t>pinched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they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pass</a:t>
            </a:r>
            <a:r>
              <a:rPr sz="2400" spc="1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between</a:t>
            </a:r>
            <a:r>
              <a:rPr sz="2400" spc="-1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head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humerus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(greater </a:t>
            </a:r>
            <a:r>
              <a:rPr sz="2400" dirty="0">
                <a:latin typeface="Times New Roman"/>
                <a:cs typeface="Times New Roman"/>
              </a:rPr>
              <a:t>tuberosity)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lateral</a:t>
            </a:r>
            <a:r>
              <a:rPr sz="2400" spc="-1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aspect</a:t>
            </a:r>
            <a:r>
              <a:rPr sz="2400" spc="-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9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acromion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49300" y="2705100"/>
            <a:ext cx="3771900" cy="29337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003800" y="2895600"/>
            <a:ext cx="3073400" cy="27178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03606" y="472757"/>
            <a:ext cx="27324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Risk</a:t>
            </a:r>
            <a:r>
              <a:rPr sz="4400" spc="2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factors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8050530" cy="358140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Age: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over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40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years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Overhead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activities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5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Bursitis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supraspinatus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tendinitis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Acromial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shape:</a:t>
            </a:r>
            <a:r>
              <a:rPr sz="3200" spc="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type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II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&amp;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III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acromion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89800"/>
              </a:lnSpc>
              <a:spcBef>
                <a:spcPts val="75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AC</a:t>
            </a:r>
            <a:r>
              <a:rPr sz="3200" spc="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arthritis</a:t>
            </a:r>
            <a:r>
              <a:rPr sz="3200" spc="-1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or</a:t>
            </a:r>
            <a:r>
              <a:rPr sz="3200" spc="-1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AC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joint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osteophytes</a:t>
            </a:r>
            <a:r>
              <a:rPr sz="3200" spc="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may </a:t>
            </a:r>
            <a:r>
              <a:rPr sz="3200" spc="-10" dirty="0">
                <a:latin typeface="Times New Roman"/>
                <a:cs typeface="Times New Roman"/>
              </a:rPr>
              <a:t>result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impingement and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mechanical</a:t>
            </a:r>
            <a:r>
              <a:rPr sz="3200" spc="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irritation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to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rotator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cuff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tendons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3200" y="977900"/>
            <a:ext cx="8686800" cy="3924300"/>
            <a:chOff x="203200" y="977900"/>
            <a:chExt cx="8686800" cy="39243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651500" y="977900"/>
              <a:ext cx="3238500" cy="25654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03200" y="1003300"/>
              <a:ext cx="5461000" cy="38989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03606" y="472757"/>
            <a:ext cx="27324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Risk</a:t>
            </a:r>
            <a:r>
              <a:rPr sz="4400" spc="2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factors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7226934" cy="34417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Age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(middle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 older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age;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40-</a:t>
            </a:r>
            <a:r>
              <a:rPr sz="3200" spc="-20" dirty="0">
                <a:latin typeface="Times New Roman"/>
                <a:cs typeface="Times New Roman"/>
              </a:rPr>
              <a:t>85y)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800"/>
              </a:lnSpc>
              <a:spcBef>
                <a:spcPts val="91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Activity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(overhead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e.g.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lifting,</a:t>
            </a:r>
            <a:r>
              <a:rPr sz="3200" spc="-9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swimming, tennis).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Acromial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shape.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Posterior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shoulder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capsule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stiffness.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Rotator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cuff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weakness.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68706" y="472757"/>
            <a:ext cx="24015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solidFill>
                  <a:srgbClr val="000000"/>
                </a:solidFill>
              </a:rPr>
              <a:t>Symptoms</a:t>
            </a:r>
            <a:endParaRPr sz="44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5080" rIns="0" bIns="0" rtlCol="0">
            <a:spAutoFit/>
          </a:bodyPr>
          <a:lstStyle/>
          <a:p>
            <a:pPr marL="598170" marR="141605" indent="-292100">
              <a:lnSpc>
                <a:spcPct val="102299"/>
              </a:lnSpc>
              <a:spcBef>
                <a:spcPts val="40"/>
              </a:spcBef>
              <a:tabLst>
                <a:tab pos="598170" algn="l"/>
              </a:tabLst>
            </a:pPr>
            <a:r>
              <a:rPr spc="-50" dirty="0">
                <a:latin typeface="Arial"/>
                <a:cs typeface="Arial"/>
              </a:rPr>
              <a:t>–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Pain</a:t>
            </a:r>
            <a:r>
              <a:rPr spc="25" dirty="0"/>
              <a:t> </a:t>
            </a:r>
            <a:r>
              <a:rPr dirty="0"/>
              <a:t>in</a:t>
            </a:r>
            <a:r>
              <a:rPr spc="-55" dirty="0"/>
              <a:t> </a:t>
            </a:r>
            <a:r>
              <a:rPr dirty="0"/>
              <a:t>the</a:t>
            </a:r>
            <a:r>
              <a:rPr spc="65" dirty="0"/>
              <a:t> </a:t>
            </a:r>
            <a:r>
              <a:rPr dirty="0"/>
              <a:t>acromial</a:t>
            </a:r>
            <a:r>
              <a:rPr spc="-70" dirty="0"/>
              <a:t> </a:t>
            </a:r>
            <a:r>
              <a:rPr dirty="0"/>
              <a:t>area</a:t>
            </a:r>
            <a:r>
              <a:rPr spc="-35" dirty="0"/>
              <a:t> </a:t>
            </a:r>
            <a:r>
              <a:rPr dirty="0"/>
              <a:t>when</a:t>
            </a:r>
            <a:r>
              <a:rPr spc="-50" dirty="0"/>
              <a:t> </a:t>
            </a:r>
            <a:r>
              <a:rPr dirty="0"/>
              <a:t>the</a:t>
            </a:r>
            <a:r>
              <a:rPr spc="60" dirty="0"/>
              <a:t> </a:t>
            </a:r>
            <a:r>
              <a:rPr dirty="0"/>
              <a:t>arm</a:t>
            </a:r>
            <a:r>
              <a:rPr spc="30" dirty="0"/>
              <a:t> </a:t>
            </a:r>
            <a:r>
              <a:rPr dirty="0"/>
              <a:t>is</a:t>
            </a:r>
            <a:r>
              <a:rPr spc="-15" dirty="0"/>
              <a:t> </a:t>
            </a:r>
            <a:r>
              <a:rPr dirty="0"/>
              <a:t>flexed</a:t>
            </a:r>
            <a:r>
              <a:rPr spc="-55" dirty="0"/>
              <a:t> </a:t>
            </a:r>
            <a:r>
              <a:rPr dirty="0"/>
              <a:t>and</a:t>
            </a:r>
            <a:r>
              <a:rPr spc="-50" dirty="0"/>
              <a:t> </a:t>
            </a:r>
            <a:r>
              <a:rPr spc="-10" dirty="0"/>
              <a:t>internally </a:t>
            </a:r>
            <a:r>
              <a:rPr dirty="0"/>
              <a:t>rotated</a:t>
            </a:r>
            <a:r>
              <a:rPr dirty="0">
                <a:latin typeface="Wingdings"/>
                <a:cs typeface="Wingdings"/>
              </a:rPr>
              <a:t></a:t>
            </a:r>
            <a:r>
              <a:rPr spc="-30" dirty="0"/>
              <a:t> </a:t>
            </a:r>
            <a:r>
              <a:rPr dirty="0"/>
              <a:t>Inability</a:t>
            </a:r>
            <a:r>
              <a:rPr spc="35" dirty="0"/>
              <a:t> </a:t>
            </a:r>
            <a:r>
              <a:rPr dirty="0"/>
              <a:t>to</a:t>
            </a:r>
            <a:r>
              <a:rPr spc="35" dirty="0"/>
              <a:t> </a:t>
            </a:r>
            <a:r>
              <a:rPr dirty="0"/>
              <a:t>use</a:t>
            </a:r>
            <a:r>
              <a:rPr spc="-40" dirty="0"/>
              <a:t> </a:t>
            </a:r>
            <a:r>
              <a:rPr dirty="0"/>
              <a:t>the</a:t>
            </a:r>
            <a:r>
              <a:rPr spc="-45" dirty="0"/>
              <a:t> </a:t>
            </a:r>
            <a:r>
              <a:rPr dirty="0"/>
              <a:t>overhead</a:t>
            </a:r>
            <a:r>
              <a:rPr spc="-55" dirty="0"/>
              <a:t> </a:t>
            </a:r>
            <a:r>
              <a:rPr spc="-10" dirty="0"/>
              <a:t>position.</a:t>
            </a:r>
          </a:p>
          <a:p>
            <a:pPr marL="598170" marR="327660" indent="-292100">
              <a:lnSpc>
                <a:spcPct val="102299"/>
              </a:lnSpc>
              <a:spcBef>
                <a:spcPts val="395"/>
              </a:spcBef>
              <a:tabLst>
                <a:tab pos="598170" algn="l"/>
              </a:tabLst>
            </a:pPr>
            <a:r>
              <a:rPr spc="-50" dirty="0">
                <a:latin typeface="Arial"/>
                <a:cs typeface="Arial"/>
              </a:rPr>
              <a:t>–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The</a:t>
            </a:r>
            <a:r>
              <a:rPr spc="40" dirty="0"/>
              <a:t> </a:t>
            </a:r>
            <a:r>
              <a:rPr dirty="0"/>
              <a:t>pain</a:t>
            </a:r>
            <a:r>
              <a:rPr spc="-65" dirty="0"/>
              <a:t> </a:t>
            </a:r>
            <a:r>
              <a:rPr dirty="0"/>
              <a:t>may</a:t>
            </a:r>
            <a:r>
              <a:rPr spc="30" dirty="0"/>
              <a:t> </a:t>
            </a:r>
            <a:r>
              <a:rPr dirty="0"/>
              <a:t>result</a:t>
            </a:r>
            <a:r>
              <a:rPr spc="-80" dirty="0"/>
              <a:t> </a:t>
            </a:r>
            <a:r>
              <a:rPr dirty="0"/>
              <a:t>from</a:t>
            </a:r>
            <a:r>
              <a:rPr spc="15" dirty="0"/>
              <a:t> </a:t>
            </a:r>
            <a:r>
              <a:rPr dirty="0"/>
              <a:t>subacromial</a:t>
            </a:r>
            <a:r>
              <a:rPr spc="-75" dirty="0"/>
              <a:t> </a:t>
            </a:r>
            <a:r>
              <a:rPr dirty="0"/>
              <a:t>bursitis</a:t>
            </a:r>
            <a:r>
              <a:rPr spc="70" dirty="0"/>
              <a:t> </a:t>
            </a:r>
            <a:r>
              <a:rPr dirty="0"/>
              <a:t>or</a:t>
            </a:r>
            <a:r>
              <a:rPr spc="-100" dirty="0"/>
              <a:t> </a:t>
            </a:r>
            <a:r>
              <a:rPr dirty="0"/>
              <a:t>rotator</a:t>
            </a:r>
            <a:r>
              <a:rPr spc="100" dirty="0"/>
              <a:t> </a:t>
            </a:r>
            <a:r>
              <a:rPr spc="-20" dirty="0"/>
              <a:t>cuff </a:t>
            </a:r>
            <a:r>
              <a:rPr spc="-10" dirty="0"/>
              <a:t>tendinitis</a:t>
            </a:r>
          </a:p>
          <a:p>
            <a:pPr marL="306070">
              <a:lnSpc>
                <a:spcPct val="100000"/>
              </a:lnSpc>
              <a:spcBef>
                <a:spcPts val="459"/>
              </a:spcBef>
              <a:tabLst>
                <a:tab pos="598170" algn="l"/>
              </a:tabLst>
            </a:pPr>
            <a:r>
              <a:rPr spc="-50" dirty="0">
                <a:latin typeface="Arial"/>
                <a:cs typeface="Arial"/>
              </a:rPr>
              <a:t>–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Pain</a:t>
            </a:r>
            <a:r>
              <a:rPr spc="40" dirty="0"/>
              <a:t> </a:t>
            </a:r>
            <a:r>
              <a:rPr dirty="0"/>
              <a:t>when</a:t>
            </a:r>
            <a:r>
              <a:rPr spc="-45" dirty="0"/>
              <a:t> </a:t>
            </a:r>
            <a:r>
              <a:rPr dirty="0"/>
              <a:t>sleeping</a:t>
            </a:r>
            <a:r>
              <a:rPr spc="-40" dirty="0"/>
              <a:t> </a:t>
            </a:r>
            <a:r>
              <a:rPr dirty="0"/>
              <a:t>on</a:t>
            </a:r>
            <a:r>
              <a:rPr spc="-45" dirty="0"/>
              <a:t> </a:t>
            </a:r>
            <a:r>
              <a:rPr dirty="0"/>
              <a:t>the</a:t>
            </a:r>
            <a:r>
              <a:rPr spc="-25" dirty="0"/>
              <a:t> </a:t>
            </a:r>
            <a:r>
              <a:rPr dirty="0"/>
              <a:t>affected</a:t>
            </a:r>
            <a:r>
              <a:rPr spc="-40" dirty="0"/>
              <a:t> </a:t>
            </a:r>
            <a:r>
              <a:rPr spc="-10" dirty="0"/>
              <a:t>side..</a:t>
            </a:r>
          </a:p>
          <a:p>
            <a:pPr marL="598170" marR="5080" indent="-292100">
              <a:lnSpc>
                <a:spcPts val="2600"/>
              </a:lnSpc>
              <a:spcBef>
                <a:spcPts val="680"/>
              </a:spcBef>
              <a:tabLst>
                <a:tab pos="598170" algn="l"/>
              </a:tabLst>
            </a:pPr>
            <a:r>
              <a:rPr spc="-50" dirty="0">
                <a:latin typeface="Arial"/>
                <a:cs typeface="Arial"/>
              </a:rPr>
              <a:t>–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Pain</a:t>
            </a:r>
            <a:r>
              <a:rPr spc="35" dirty="0"/>
              <a:t> </a:t>
            </a:r>
            <a:r>
              <a:rPr dirty="0"/>
              <a:t>will</a:t>
            </a:r>
            <a:r>
              <a:rPr spc="-65" dirty="0"/>
              <a:t> </a:t>
            </a:r>
            <a:r>
              <a:rPr dirty="0"/>
              <a:t>often</a:t>
            </a:r>
            <a:r>
              <a:rPr spc="45" dirty="0"/>
              <a:t> </a:t>
            </a:r>
            <a:r>
              <a:rPr dirty="0"/>
              <a:t>become</a:t>
            </a:r>
            <a:r>
              <a:rPr spc="-30" dirty="0"/>
              <a:t> </a:t>
            </a:r>
            <a:r>
              <a:rPr dirty="0"/>
              <a:t>worse</a:t>
            </a:r>
            <a:r>
              <a:rPr spc="-30" dirty="0"/>
              <a:t> </a:t>
            </a:r>
            <a:r>
              <a:rPr dirty="0"/>
              <a:t>at</a:t>
            </a:r>
            <a:r>
              <a:rPr spc="-65" dirty="0"/>
              <a:t> </a:t>
            </a:r>
            <a:r>
              <a:rPr dirty="0"/>
              <a:t>night,</a:t>
            </a:r>
            <a:r>
              <a:rPr spc="95" dirty="0"/>
              <a:t> </a:t>
            </a:r>
            <a:r>
              <a:rPr dirty="0"/>
              <a:t>as</a:t>
            </a:r>
            <a:r>
              <a:rPr spc="-110" dirty="0"/>
              <a:t> </a:t>
            </a:r>
            <a:r>
              <a:rPr dirty="0"/>
              <a:t>the</a:t>
            </a:r>
            <a:r>
              <a:rPr spc="70" dirty="0"/>
              <a:t> </a:t>
            </a:r>
            <a:r>
              <a:rPr dirty="0"/>
              <a:t>subacromial</a:t>
            </a:r>
            <a:r>
              <a:rPr spc="-65" dirty="0"/>
              <a:t> </a:t>
            </a:r>
            <a:r>
              <a:rPr spc="-10" dirty="0"/>
              <a:t>bursa </a:t>
            </a:r>
            <a:r>
              <a:rPr dirty="0"/>
              <a:t>becomes</a:t>
            </a:r>
            <a:r>
              <a:rPr spc="-110" dirty="0"/>
              <a:t> </a:t>
            </a:r>
            <a:r>
              <a:rPr dirty="0"/>
              <a:t>hyperemic</a:t>
            </a:r>
            <a:r>
              <a:rPr spc="75" dirty="0"/>
              <a:t> </a:t>
            </a:r>
            <a:r>
              <a:rPr dirty="0"/>
              <a:t>after</a:t>
            </a:r>
            <a:r>
              <a:rPr spc="25" dirty="0"/>
              <a:t> </a:t>
            </a:r>
            <a:r>
              <a:rPr dirty="0"/>
              <a:t>a</a:t>
            </a:r>
            <a:r>
              <a:rPr spc="-25" dirty="0"/>
              <a:t> </a:t>
            </a:r>
            <a:r>
              <a:rPr dirty="0"/>
              <a:t>day</a:t>
            </a:r>
            <a:r>
              <a:rPr spc="-50" dirty="0"/>
              <a:t> </a:t>
            </a:r>
            <a:r>
              <a:rPr dirty="0"/>
              <a:t>of</a:t>
            </a:r>
            <a:r>
              <a:rPr spc="25" dirty="0"/>
              <a:t> </a:t>
            </a:r>
            <a:r>
              <a:rPr spc="-10" dirty="0"/>
              <a:t>activity</a:t>
            </a:r>
          </a:p>
          <a:p>
            <a:pPr marL="306070">
              <a:lnSpc>
                <a:spcPct val="100000"/>
              </a:lnSpc>
              <a:spcBef>
                <a:spcPts val="480"/>
              </a:spcBef>
              <a:tabLst>
                <a:tab pos="598170" algn="l"/>
              </a:tabLst>
            </a:pPr>
            <a:r>
              <a:rPr spc="-50" dirty="0">
                <a:latin typeface="Arial"/>
                <a:cs typeface="Arial"/>
              </a:rPr>
              <a:t>–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Decreased</a:t>
            </a:r>
            <a:r>
              <a:rPr spc="-130" dirty="0"/>
              <a:t> </a:t>
            </a:r>
            <a:r>
              <a:rPr dirty="0"/>
              <a:t>range</a:t>
            </a:r>
            <a:r>
              <a:rPr spc="-5" dirty="0"/>
              <a:t> </a:t>
            </a:r>
            <a:r>
              <a:rPr dirty="0"/>
              <a:t>of</a:t>
            </a:r>
            <a:r>
              <a:rPr spc="40" dirty="0"/>
              <a:t> </a:t>
            </a:r>
            <a:r>
              <a:rPr dirty="0"/>
              <a:t>motion</a:t>
            </a:r>
            <a:r>
              <a:rPr spc="75" dirty="0"/>
              <a:t> </a:t>
            </a:r>
            <a:r>
              <a:rPr dirty="0"/>
              <a:t>especially</a:t>
            </a:r>
            <a:r>
              <a:rPr spc="-20" dirty="0"/>
              <a:t> </a:t>
            </a:r>
            <a:r>
              <a:rPr spc="-10" dirty="0"/>
              <a:t>abduction</a:t>
            </a:r>
          </a:p>
          <a:p>
            <a:pPr marL="306070">
              <a:lnSpc>
                <a:spcPct val="100000"/>
              </a:lnSpc>
              <a:spcBef>
                <a:spcPts val="560"/>
              </a:spcBef>
              <a:tabLst>
                <a:tab pos="598170" algn="l"/>
              </a:tabLst>
            </a:pPr>
            <a:r>
              <a:rPr spc="-50" dirty="0">
                <a:latin typeface="Arial"/>
                <a:cs typeface="Arial"/>
              </a:rPr>
              <a:t>–</a:t>
            </a:r>
            <a:r>
              <a:rPr dirty="0">
                <a:latin typeface="Arial"/>
                <a:cs typeface="Arial"/>
              </a:rPr>
              <a:t>	</a:t>
            </a:r>
            <a:r>
              <a:rPr spc="-10" dirty="0"/>
              <a:t>Weakness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36806" y="472757"/>
            <a:ext cx="48660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Differential</a:t>
            </a:r>
            <a:r>
              <a:rPr sz="4400" spc="-16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diagnosis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6883400" cy="378460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Rotator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cuff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tears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Calcific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tendinopathy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5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Biceps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tendinopathy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Cervical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radiculopathy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Acromioclavicular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arthritis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Glenohumeral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instability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5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Degeneration</a:t>
            </a:r>
            <a:r>
              <a:rPr sz="3200" spc="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glenohumeral</a:t>
            </a:r>
            <a:r>
              <a:rPr sz="3200" spc="-10" dirty="0">
                <a:latin typeface="Times New Roman"/>
                <a:cs typeface="Times New Roman"/>
              </a:rPr>
              <a:t> joint.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62206" y="472757"/>
            <a:ext cx="4826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Physical</a:t>
            </a:r>
            <a:r>
              <a:rPr sz="4400" spc="-3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examination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7226300" cy="39243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Atrophy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rotator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cuff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muscles.</a:t>
            </a:r>
            <a:endParaRPr sz="3200">
              <a:latin typeface="Times New Roman"/>
              <a:cs typeface="Times New Roman"/>
            </a:endParaRPr>
          </a:p>
          <a:p>
            <a:pPr marL="355600" marR="247650" indent="-342900">
              <a:lnSpc>
                <a:spcPts val="3800"/>
              </a:lnSpc>
              <a:spcBef>
                <a:spcPts val="91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Decreased</a:t>
            </a:r>
            <a:r>
              <a:rPr sz="3200" spc="1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range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motion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(esp.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internal </a:t>
            </a:r>
            <a:r>
              <a:rPr sz="3200" dirty="0">
                <a:latin typeface="Times New Roman"/>
                <a:cs typeface="Times New Roman"/>
              </a:rPr>
              <a:t>rotation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&amp;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adduction)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20" dirty="0">
                <a:latin typeface="Times New Roman"/>
                <a:cs typeface="Times New Roman"/>
              </a:rPr>
              <a:t>Weakness</a:t>
            </a:r>
            <a:r>
              <a:rPr sz="3200" spc="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flexion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external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rotation.</a:t>
            </a:r>
            <a:endParaRPr sz="3200">
              <a:latin typeface="Times New Roman"/>
              <a:cs typeface="Times New Roman"/>
            </a:endParaRPr>
          </a:p>
          <a:p>
            <a:pPr marL="355600" marR="488950" indent="-342900">
              <a:lnSpc>
                <a:spcPts val="3800"/>
              </a:lnSpc>
              <a:spcBef>
                <a:spcPts val="101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Pain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on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resisted</a:t>
            </a:r>
            <a:r>
              <a:rPr sz="3200" spc="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abduction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external rotation.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Pain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on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“</a:t>
            </a:r>
            <a:r>
              <a:rPr sz="3200" b="1" dirty="0">
                <a:latin typeface="Times New Roman"/>
                <a:cs typeface="Times New Roman"/>
              </a:rPr>
              <a:t>impingement</a:t>
            </a:r>
            <a:r>
              <a:rPr sz="3200" b="1" spc="-45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tests</a:t>
            </a:r>
            <a:r>
              <a:rPr sz="3200" spc="-10" dirty="0">
                <a:latin typeface="Times New Roman"/>
                <a:cs typeface="Times New Roman"/>
              </a:rPr>
              <a:t>”..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2267" y="1058643"/>
            <a:ext cx="1397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Times New Roman"/>
                <a:cs typeface="Times New Roman"/>
              </a:rPr>
              <a:t>Neer’s</a:t>
            </a:r>
            <a:r>
              <a:rPr sz="2400" b="1" spc="-95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test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950777" y="1053881"/>
            <a:ext cx="17145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000000"/>
                </a:solidFill>
                <a:latin typeface="Times New Roman"/>
                <a:cs typeface="Times New Roman"/>
              </a:rPr>
              <a:t>Hawkins</a:t>
            </a:r>
            <a:r>
              <a:rPr sz="2400" b="1" spc="1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1" spc="-20" dirty="0">
                <a:solidFill>
                  <a:srgbClr val="000000"/>
                </a:solidFill>
                <a:latin typeface="Times New Roman"/>
                <a:cs typeface="Times New Roman"/>
              </a:rPr>
              <a:t>test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87900" y="1841500"/>
            <a:ext cx="3594100" cy="38481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4800" y="1841500"/>
            <a:ext cx="3949700" cy="37465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63675" y="465137"/>
            <a:ext cx="623062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dirty="0">
                <a:solidFill>
                  <a:srgbClr val="000000"/>
                </a:solidFill>
              </a:rPr>
              <a:t>Supraspinatous</a:t>
            </a:r>
            <a:r>
              <a:rPr sz="4500" spc="-165" dirty="0">
                <a:solidFill>
                  <a:srgbClr val="000000"/>
                </a:solidFill>
              </a:rPr>
              <a:t> </a:t>
            </a:r>
            <a:r>
              <a:rPr sz="4500" dirty="0">
                <a:solidFill>
                  <a:srgbClr val="000000"/>
                </a:solidFill>
              </a:rPr>
              <a:t>outlet</a:t>
            </a:r>
            <a:r>
              <a:rPr sz="4500" spc="110" dirty="0">
                <a:solidFill>
                  <a:srgbClr val="000000"/>
                </a:solidFill>
              </a:rPr>
              <a:t> </a:t>
            </a:r>
            <a:r>
              <a:rPr sz="4500" spc="-20" dirty="0">
                <a:solidFill>
                  <a:srgbClr val="000000"/>
                </a:solidFill>
              </a:rPr>
              <a:t>view</a:t>
            </a:r>
            <a:endParaRPr sz="4500"/>
          </a:p>
        </p:txBody>
      </p:sp>
      <p:sp>
        <p:nvSpPr>
          <p:cNvPr id="3" name="object 3"/>
          <p:cNvSpPr txBox="1"/>
          <p:nvPr/>
        </p:nvSpPr>
        <p:spPr>
          <a:xfrm>
            <a:off x="535940" y="1876742"/>
            <a:ext cx="2755900" cy="1790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15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400" spc="-50" dirty="0">
                <a:latin typeface="Wingdings 2"/>
                <a:cs typeface="Wingdings 2"/>
              </a:rPr>
              <a:t></a:t>
            </a:r>
            <a:r>
              <a:rPr sz="2400" dirty="0">
                <a:latin typeface="Times New Roman"/>
                <a:cs typeface="Times New Roman"/>
              </a:rPr>
              <a:t>	</a:t>
            </a:r>
            <a:r>
              <a:rPr sz="2400" b="1" spc="-25" dirty="0">
                <a:latin typeface="Times New Roman"/>
                <a:cs typeface="Times New Roman"/>
              </a:rPr>
              <a:t>Type</a:t>
            </a:r>
            <a:r>
              <a:rPr sz="2400" b="1" spc="-4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of</a:t>
            </a:r>
            <a:r>
              <a:rPr sz="2400" b="1" spc="-6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acromion: </a:t>
            </a:r>
            <a:r>
              <a:rPr sz="2400" b="1" dirty="0">
                <a:latin typeface="Times New Roman"/>
                <a:cs typeface="Times New Roman"/>
              </a:rPr>
              <a:t>I</a:t>
            </a:r>
            <a:r>
              <a:rPr sz="2400" b="1" spc="-35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flat</a:t>
            </a:r>
            <a:endParaRPr sz="2400">
              <a:latin typeface="Times New Roman"/>
              <a:cs typeface="Times New Roman"/>
            </a:endParaRPr>
          </a:p>
          <a:p>
            <a:pPr marL="12700" marR="1358900">
              <a:lnSpc>
                <a:spcPts val="3500"/>
              </a:lnSpc>
            </a:pPr>
            <a:r>
              <a:rPr sz="2400" b="1" dirty="0">
                <a:latin typeface="Times New Roman"/>
                <a:cs typeface="Times New Roman"/>
              </a:rPr>
              <a:t>II</a:t>
            </a:r>
            <a:r>
              <a:rPr sz="2400" b="1" spc="30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round </a:t>
            </a:r>
            <a:r>
              <a:rPr sz="2400" b="1" dirty="0">
                <a:latin typeface="Times New Roman"/>
                <a:cs typeface="Times New Roman"/>
              </a:rPr>
              <a:t>III</a:t>
            </a:r>
            <a:r>
              <a:rPr sz="2400" b="1" spc="-5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hooked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0" y="1612900"/>
            <a:ext cx="3771900" cy="41020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57200" y="3784600"/>
            <a:ext cx="3644900" cy="19304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89306" y="472757"/>
            <a:ext cx="29622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solidFill>
                  <a:srgbClr val="000000"/>
                </a:solidFill>
              </a:rPr>
              <a:t>Management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4726"/>
            <a:ext cx="6804659" cy="2224405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Conservative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treatment: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7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Always</a:t>
            </a:r>
            <a:r>
              <a:rPr sz="2800" spc="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start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with</a:t>
            </a:r>
            <a:r>
              <a:rPr sz="2800" spc="-12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it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Operative: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7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3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Indicated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when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conservative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measures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fail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70087" y="747395"/>
            <a:ext cx="52355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Conservative</a:t>
            </a:r>
            <a:r>
              <a:rPr sz="4400" spc="-3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treatment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7686040" cy="33909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6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Avoid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painful</a:t>
            </a:r>
            <a:r>
              <a:rPr sz="3200" spc="-1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overhead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activities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12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Physiotherapy: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60"/>
              </a:spcBef>
              <a:tabLst>
                <a:tab pos="989965" algn="l"/>
              </a:tabLst>
            </a:pPr>
            <a:r>
              <a:rPr sz="2800" spc="-25" dirty="0">
                <a:latin typeface="Times New Roman"/>
                <a:cs typeface="Times New Roman"/>
              </a:rPr>
              <a:t>1.</a:t>
            </a:r>
            <a:r>
              <a:rPr sz="2800" dirty="0">
                <a:latin typeface="Times New Roman"/>
                <a:cs typeface="Times New Roman"/>
              </a:rPr>
              <a:t>	Stretching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range</a:t>
            </a:r>
            <a:r>
              <a:rPr sz="2800" spc="13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motion</a:t>
            </a:r>
            <a:r>
              <a:rPr sz="2800" spc="-114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exercises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740"/>
              </a:spcBef>
              <a:tabLst>
                <a:tab pos="989965" algn="l"/>
              </a:tabLst>
            </a:pPr>
            <a:r>
              <a:rPr sz="2800" spc="-25" dirty="0">
                <a:latin typeface="Times New Roman"/>
                <a:cs typeface="Times New Roman"/>
              </a:rPr>
              <a:t>2.</a:t>
            </a:r>
            <a:r>
              <a:rPr sz="2800" dirty="0">
                <a:latin typeface="Times New Roman"/>
                <a:cs typeface="Times New Roman"/>
              </a:rPr>
              <a:t>	Strengthening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exercises</a:t>
            </a:r>
            <a:endParaRPr sz="2800">
              <a:latin typeface="Times New Roman"/>
              <a:cs typeface="Times New Roman"/>
            </a:endParaRPr>
          </a:p>
          <a:p>
            <a:pPr marL="101600">
              <a:lnSpc>
                <a:spcPct val="100000"/>
              </a:lnSpc>
              <a:spcBef>
                <a:spcPts val="740"/>
              </a:spcBef>
              <a:tabLst>
                <a:tab pos="558165" algn="l"/>
              </a:tabLst>
            </a:pPr>
            <a:r>
              <a:rPr sz="3200" spc="-50" dirty="0">
                <a:latin typeface="Wingdings 2"/>
                <a:cs typeface="Wingdings 2"/>
              </a:rPr>
              <a:t></a:t>
            </a:r>
            <a:r>
              <a:rPr sz="3200" dirty="0">
                <a:latin typeface="Times New Roman"/>
                <a:cs typeface="Times New Roman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NSAIDs</a:t>
            </a:r>
            <a:endParaRPr sz="3200">
              <a:latin typeface="Times New Roman"/>
              <a:cs typeface="Times New Roman"/>
            </a:endParaRPr>
          </a:p>
          <a:p>
            <a:pPr marL="101600">
              <a:lnSpc>
                <a:spcPct val="100000"/>
              </a:lnSpc>
              <a:spcBef>
                <a:spcPts val="760"/>
              </a:spcBef>
              <a:tabLst>
                <a:tab pos="558165" algn="l"/>
              </a:tabLst>
            </a:pPr>
            <a:r>
              <a:rPr sz="3200" spc="-50" dirty="0">
                <a:latin typeface="Wingdings 2"/>
                <a:cs typeface="Wingdings 2"/>
              </a:rPr>
              <a:t></a:t>
            </a:r>
            <a:r>
              <a:rPr sz="3200" dirty="0">
                <a:latin typeface="Times New Roman"/>
                <a:cs typeface="Times New Roman"/>
              </a:rPr>
              <a:t>	Steroid</a:t>
            </a:r>
            <a:r>
              <a:rPr sz="3200" spc="-1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injection into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subacromial</a:t>
            </a:r>
            <a:r>
              <a:rPr sz="3200" spc="11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space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38387" y="747395"/>
            <a:ext cx="448564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Operative</a:t>
            </a:r>
            <a:r>
              <a:rPr sz="4400" spc="-6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treatment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929639" y="1582421"/>
            <a:ext cx="7593330" cy="385572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54000" marR="209550" indent="-241300" algn="just">
              <a:lnSpc>
                <a:spcPts val="3000"/>
              </a:lnSpc>
              <a:spcBef>
                <a:spcPts val="500"/>
              </a:spcBef>
            </a:pPr>
            <a:r>
              <a:rPr sz="2800" spc="80" dirty="0">
                <a:latin typeface="Wingdings 2"/>
                <a:cs typeface="Wingdings 2"/>
              </a:rPr>
              <a:t></a:t>
            </a:r>
            <a:r>
              <a:rPr sz="2800" spc="80" dirty="0">
                <a:latin typeface="Times New Roman"/>
                <a:cs typeface="Times New Roman"/>
              </a:rPr>
              <a:t>The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goal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surgery</a:t>
            </a:r>
            <a:r>
              <a:rPr sz="2800" spc="1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</a:t>
            </a:r>
            <a:r>
              <a:rPr sz="2800" spc="-114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remove</a:t>
            </a:r>
            <a:r>
              <a:rPr sz="2800" spc="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impingement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create</a:t>
            </a:r>
            <a:r>
              <a:rPr sz="2800" spc="8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more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subacromial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space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for the</a:t>
            </a:r>
            <a:r>
              <a:rPr sz="2800" spc="-9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rotator </a:t>
            </a:r>
            <a:r>
              <a:rPr sz="2800" spc="-20" dirty="0">
                <a:latin typeface="Times New Roman"/>
                <a:cs typeface="Times New Roman"/>
              </a:rPr>
              <a:t>cuff</a:t>
            </a:r>
            <a:endParaRPr sz="2800">
              <a:latin typeface="Times New Roman"/>
              <a:cs typeface="Times New Roman"/>
            </a:endParaRPr>
          </a:p>
          <a:p>
            <a:pPr marL="254000" marR="5080" indent="-241300" algn="just">
              <a:lnSpc>
                <a:spcPts val="3000"/>
              </a:lnSpc>
              <a:spcBef>
                <a:spcPts val="700"/>
              </a:spcBef>
            </a:pPr>
            <a:r>
              <a:rPr sz="2800" dirty="0">
                <a:latin typeface="Wingdings 2"/>
                <a:cs typeface="Wingdings 2"/>
              </a:rPr>
              <a:t></a:t>
            </a:r>
            <a:r>
              <a:rPr sz="2800" dirty="0">
                <a:latin typeface="Times New Roman"/>
                <a:cs typeface="Times New Roman"/>
              </a:rPr>
              <a:t>Indicated</a:t>
            </a:r>
            <a:r>
              <a:rPr sz="2800" spc="9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if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there</a:t>
            </a:r>
            <a:r>
              <a:rPr sz="2800" spc="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no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improvement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after</a:t>
            </a:r>
            <a:r>
              <a:rPr sz="2800" spc="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6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months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-9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conservative</a:t>
            </a:r>
            <a:r>
              <a:rPr sz="2800" spc="9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treatment</a:t>
            </a:r>
            <a:endParaRPr sz="2800">
              <a:latin typeface="Times New Roman"/>
              <a:cs typeface="Times New Roman"/>
            </a:endParaRPr>
          </a:p>
          <a:p>
            <a:pPr marL="12700" algn="just">
              <a:lnSpc>
                <a:spcPct val="100000"/>
              </a:lnSpc>
              <a:spcBef>
                <a:spcPts val="300"/>
              </a:spcBef>
            </a:pPr>
            <a:r>
              <a:rPr sz="2800" spc="80" dirty="0">
                <a:latin typeface="Wingdings 2"/>
                <a:cs typeface="Wingdings 2"/>
              </a:rPr>
              <a:t></a:t>
            </a:r>
            <a:r>
              <a:rPr sz="2800" spc="80" dirty="0">
                <a:latin typeface="Times New Roman"/>
                <a:cs typeface="Times New Roman"/>
              </a:rPr>
              <a:t>The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anterolateral</a:t>
            </a:r>
            <a:r>
              <a:rPr sz="2800" spc="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edge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8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acromion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removed</a:t>
            </a:r>
            <a:endParaRPr sz="2800">
              <a:latin typeface="Times New Roman"/>
              <a:cs typeface="Times New Roman"/>
            </a:endParaRPr>
          </a:p>
          <a:p>
            <a:pPr marL="254000" marR="748665" indent="-241300" algn="just">
              <a:lnSpc>
                <a:spcPts val="3100"/>
              </a:lnSpc>
              <a:spcBef>
                <a:spcPts val="660"/>
              </a:spcBef>
            </a:pPr>
            <a:r>
              <a:rPr sz="2800" spc="55" dirty="0">
                <a:latin typeface="Wingdings 2"/>
                <a:cs typeface="Wingdings 2"/>
              </a:rPr>
              <a:t></a:t>
            </a:r>
            <a:r>
              <a:rPr sz="2800" spc="55" dirty="0">
                <a:latin typeface="Times New Roman"/>
                <a:cs typeface="Times New Roman"/>
              </a:rPr>
              <a:t>Open </a:t>
            </a:r>
            <a:r>
              <a:rPr sz="2800" spc="-10" dirty="0">
                <a:latin typeface="Times New Roman"/>
                <a:cs typeface="Times New Roman"/>
              </a:rPr>
              <a:t>(called:</a:t>
            </a:r>
            <a:r>
              <a:rPr sz="2800" spc="-10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Acromioplasty)</a:t>
            </a:r>
            <a:r>
              <a:rPr sz="2800" spc="-6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or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arthroscopic </a:t>
            </a:r>
            <a:r>
              <a:rPr sz="2800" dirty="0">
                <a:latin typeface="Times New Roman"/>
                <a:cs typeface="Times New Roman"/>
              </a:rPr>
              <a:t>technique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(called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subacromial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decompression)</a:t>
            </a:r>
            <a:endParaRPr sz="2800">
              <a:latin typeface="Times New Roman"/>
              <a:cs typeface="Times New Roman"/>
            </a:endParaRPr>
          </a:p>
          <a:p>
            <a:pPr marL="12700" algn="just">
              <a:lnSpc>
                <a:spcPct val="100000"/>
              </a:lnSpc>
              <a:spcBef>
                <a:spcPts val="180"/>
              </a:spcBef>
            </a:pPr>
            <a:r>
              <a:rPr sz="2800" dirty="0">
                <a:latin typeface="Wingdings 2"/>
                <a:cs typeface="Wingdings 2"/>
              </a:rPr>
              <a:t></a:t>
            </a:r>
            <a:r>
              <a:rPr sz="2800" dirty="0">
                <a:latin typeface="Times New Roman"/>
                <a:cs typeface="Times New Roman"/>
              </a:rPr>
              <a:t>Success</a:t>
            </a:r>
            <a:r>
              <a:rPr sz="2800" spc="229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rate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70-</a:t>
            </a:r>
            <a:r>
              <a:rPr sz="2800" spc="-25" dirty="0">
                <a:latin typeface="Times New Roman"/>
                <a:cs typeface="Times New Roman"/>
              </a:rPr>
              <a:t>90%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59075" y="396557"/>
            <a:ext cx="36195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dirty="0">
                <a:solidFill>
                  <a:srgbClr val="000000"/>
                </a:solidFill>
                <a:latin typeface="Times New Roman"/>
                <a:cs typeface="Times New Roman"/>
              </a:rPr>
              <a:t>Rotator</a:t>
            </a:r>
            <a:r>
              <a:rPr sz="5400" b="1" spc="-5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5400" b="1" spc="-20" dirty="0">
                <a:solidFill>
                  <a:srgbClr val="000000"/>
                </a:solidFill>
                <a:latin typeface="Times New Roman"/>
                <a:cs typeface="Times New Roman"/>
              </a:rPr>
              <a:t>cuff</a:t>
            </a:r>
            <a:endParaRPr sz="54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3800" y="1739900"/>
            <a:ext cx="6108700" cy="388620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24125" y="574675"/>
            <a:ext cx="426212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>
                <a:solidFill>
                  <a:srgbClr val="000000"/>
                </a:solidFill>
              </a:rPr>
              <a:t>Rotator</a:t>
            </a:r>
            <a:r>
              <a:rPr sz="4000" spc="-95" dirty="0">
                <a:solidFill>
                  <a:srgbClr val="000000"/>
                </a:solidFill>
              </a:rPr>
              <a:t> </a:t>
            </a:r>
            <a:r>
              <a:rPr sz="4000" dirty="0">
                <a:solidFill>
                  <a:srgbClr val="000000"/>
                </a:solidFill>
              </a:rPr>
              <a:t>cuff</a:t>
            </a:r>
            <a:r>
              <a:rPr sz="4000" spc="20" dirty="0">
                <a:solidFill>
                  <a:srgbClr val="000000"/>
                </a:solidFill>
              </a:rPr>
              <a:t> </a:t>
            </a:r>
            <a:r>
              <a:rPr sz="4000" spc="-10" dirty="0">
                <a:solidFill>
                  <a:srgbClr val="000000"/>
                </a:solidFill>
              </a:rPr>
              <a:t>muscles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47052" y="1617481"/>
            <a:ext cx="6667500" cy="4060825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125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Supraspinatus: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60"/>
              </a:spcBef>
            </a:pPr>
            <a:r>
              <a:rPr sz="2800" dirty="0">
                <a:latin typeface="Wingdings 2"/>
                <a:cs typeface="Wingdings 2"/>
              </a:rPr>
              <a:t>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Initiation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-6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abduction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+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external</a:t>
            </a:r>
            <a:r>
              <a:rPr sz="2800" spc="9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rotation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125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Infraspinatus: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60"/>
              </a:spcBef>
            </a:pPr>
            <a:r>
              <a:rPr sz="2800" dirty="0">
                <a:latin typeface="Wingdings 2"/>
                <a:cs typeface="Wingdings 2"/>
              </a:rPr>
              <a:t>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External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rotation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125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Subscapularis: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60"/>
              </a:spcBef>
            </a:pPr>
            <a:r>
              <a:rPr sz="2800" dirty="0">
                <a:latin typeface="Wingdings 2"/>
                <a:cs typeface="Wingdings 2"/>
              </a:rPr>
              <a:t>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Internal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rotation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40"/>
              </a:spcBef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b="1" spc="-40" dirty="0">
                <a:latin typeface="Times New Roman"/>
                <a:cs typeface="Times New Roman"/>
              </a:rPr>
              <a:t>Teres</a:t>
            </a:r>
            <a:r>
              <a:rPr sz="3200" b="1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Minor: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60"/>
              </a:spcBef>
            </a:pPr>
            <a:r>
              <a:rPr sz="2800" dirty="0">
                <a:latin typeface="Wingdings 2"/>
                <a:cs typeface="Wingdings 2"/>
              </a:rPr>
              <a:t>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Internal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rotation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368800" y="2844800"/>
            <a:ext cx="4343400" cy="2921000"/>
            <a:chOff x="4368800" y="2844800"/>
            <a:chExt cx="4343400" cy="292100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381500" y="2857500"/>
              <a:ext cx="4318000" cy="28955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375150" y="2851150"/>
              <a:ext cx="4330700" cy="2908300"/>
            </a:xfrm>
            <a:custGeom>
              <a:avLst/>
              <a:gdLst/>
              <a:ahLst/>
              <a:cxnLst/>
              <a:rect l="l" t="t" r="r" b="b"/>
              <a:pathLst>
                <a:path w="4330700" h="2908300">
                  <a:moveTo>
                    <a:pt x="0" y="0"/>
                  </a:moveTo>
                  <a:lnTo>
                    <a:pt x="4330700" y="0"/>
                  </a:lnTo>
                  <a:lnTo>
                    <a:pt x="4330700" y="2908300"/>
                  </a:lnTo>
                  <a:lnTo>
                    <a:pt x="0" y="29083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753903"/>
            <a:ext cx="8039100" cy="32848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384" algn="ctr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/>
                <a:cs typeface="Times New Roman"/>
              </a:rPr>
              <a:t>Cont”</a:t>
            </a:r>
            <a:r>
              <a:rPr sz="1800" spc="4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Function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rotator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cuff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muscles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500"/>
              </a:lnSpc>
              <a:spcBef>
                <a:spcPts val="2980"/>
              </a:spcBef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Keep</a:t>
            </a:r>
            <a:r>
              <a:rPr sz="3200" spc="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humeral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head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centered</a:t>
            </a:r>
            <a:r>
              <a:rPr sz="3200" spc="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on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glenoid </a:t>
            </a:r>
            <a:r>
              <a:rPr sz="3200" dirty="0">
                <a:latin typeface="Times New Roman"/>
                <a:cs typeface="Times New Roman"/>
              </a:rPr>
              <a:t>regardless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arm’s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position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space.</a:t>
            </a:r>
            <a:endParaRPr sz="3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4250">
              <a:latin typeface="Times New Roman"/>
              <a:cs typeface="Times New Roman"/>
            </a:endParaRPr>
          </a:p>
          <a:p>
            <a:pPr marL="355600" marR="500380" indent="-342900">
              <a:lnSpc>
                <a:spcPts val="3500"/>
              </a:lnSpc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Generally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work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depress</a:t>
            </a:r>
            <a:r>
              <a:rPr sz="3200" spc="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humeral </a:t>
            </a:r>
            <a:r>
              <a:rPr sz="3200" spc="-20" dirty="0">
                <a:latin typeface="Times New Roman"/>
                <a:cs typeface="Times New Roman"/>
              </a:rPr>
              <a:t>head </a:t>
            </a:r>
            <a:r>
              <a:rPr sz="3200" dirty="0">
                <a:latin typeface="Times New Roman"/>
                <a:cs typeface="Times New Roman"/>
              </a:rPr>
              <a:t>while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powerful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deltoid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contracts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39875" y="472757"/>
            <a:ext cx="60725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Causes</a:t>
            </a:r>
            <a:r>
              <a:rPr sz="4400" spc="-5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of</a:t>
            </a:r>
            <a:r>
              <a:rPr sz="4400" spc="-60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rotator</a:t>
            </a:r>
            <a:r>
              <a:rPr sz="4400" spc="40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cuff</a:t>
            </a:r>
            <a:r>
              <a:rPr sz="4400" spc="-16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tears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44321"/>
            <a:ext cx="7783195" cy="36626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22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Intrinsic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factors:</a:t>
            </a:r>
            <a:endParaRPr sz="2700">
              <a:latin typeface="Times New Roman"/>
              <a:cs typeface="Times New Roman"/>
            </a:endParaRPr>
          </a:p>
          <a:p>
            <a:pPr marL="469900">
              <a:lnSpc>
                <a:spcPts val="286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95" dirty="0">
                <a:latin typeface="Arial"/>
                <a:cs typeface="Arial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Vascular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9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Degenerative</a:t>
            </a:r>
            <a:r>
              <a:rPr sz="2400" spc="-1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age-</a:t>
            </a:r>
            <a:r>
              <a:rPr sz="2400" spc="-10" dirty="0">
                <a:latin typeface="Times New Roman"/>
                <a:cs typeface="Times New Roman"/>
              </a:rPr>
              <a:t>related)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ts val="3220"/>
              </a:lnSpc>
              <a:spcBef>
                <a:spcPts val="2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Extrinsic</a:t>
            </a:r>
            <a:r>
              <a:rPr sz="2700" spc="-3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factors:</a:t>
            </a:r>
            <a:endParaRPr sz="2700">
              <a:latin typeface="Times New Roman"/>
              <a:cs typeface="Times New Roman"/>
            </a:endParaRPr>
          </a:p>
          <a:p>
            <a:pPr marL="469900">
              <a:lnSpc>
                <a:spcPts val="286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95" dirty="0">
                <a:latin typeface="Arial"/>
                <a:cs typeface="Arial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Impingement</a:t>
            </a:r>
            <a:endParaRPr sz="2400">
              <a:latin typeface="Times New Roman"/>
              <a:cs typeface="Times New Roman"/>
            </a:endParaRPr>
          </a:p>
          <a:p>
            <a:pPr marL="927100">
              <a:lnSpc>
                <a:spcPct val="100000"/>
              </a:lnSpc>
              <a:spcBef>
                <a:spcPts val="20"/>
              </a:spcBef>
              <a:tabLst>
                <a:tab pos="11550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Acromial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spurs</a:t>
            </a:r>
            <a:endParaRPr sz="2000">
              <a:latin typeface="Times New Roman"/>
              <a:cs typeface="Times New Roman"/>
            </a:endParaRPr>
          </a:p>
          <a:p>
            <a:pPr marL="927100">
              <a:lnSpc>
                <a:spcPct val="100000"/>
              </a:lnSpc>
              <a:tabLst>
                <a:tab pos="11550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AC</a:t>
            </a:r>
            <a:r>
              <a:rPr sz="2000" spc="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joint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osteophytes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409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Repetitive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use</a:t>
            </a:r>
            <a:endParaRPr sz="24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600"/>
              </a:lnSpc>
              <a:spcBef>
                <a:spcPts val="640"/>
              </a:spcBef>
              <a:tabLst>
                <a:tab pos="354965" algn="l"/>
                <a:tab pos="193103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spc="-10" dirty="0">
                <a:latin typeface="Times New Roman"/>
                <a:cs typeface="Times New Roman"/>
              </a:rPr>
              <a:t>Traumatic</a:t>
            </a:r>
            <a:r>
              <a:rPr sz="2700" dirty="0">
                <a:latin typeface="Times New Roman"/>
                <a:cs typeface="Times New Roman"/>
              </a:rPr>
              <a:t>	(e.g.</a:t>
            </a:r>
            <a:r>
              <a:rPr sz="2700" spc="-1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</a:t>
            </a:r>
            <a:r>
              <a:rPr sz="2700" spc="10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fall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or</a:t>
            </a:r>
            <a:r>
              <a:rPr sz="2700" spc="-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trying</a:t>
            </a:r>
            <a:r>
              <a:rPr sz="2700" spc="-18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to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catch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or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lift</a:t>
            </a:r>
            <a:r>
              <a:rPr sz="2700" spc="-7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</a:t>
            </a:r>
            <a:r>
              <a:rPr sz="2700" spc="10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heavy object)</a:t>
            </a:r>
            <a:endParaRPr sz="27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44875" y="472757"/>
            <a:ext cx="22625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solidFill>
                  <a:srgbClr val="000000"/>
                </a:solidFill>
              </a:rPr>
              <a:t>Diagnosis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3861435" cy="29464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History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Physical</a:t>
            </a:r>
            <a:r>
              <a:rPr sz="3200" spc="4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examination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X-</a:t>
            </a:r>
            <a:r>
              <a:rPr sz="3200" spc="-20" dirty="0">
                <a:latin typeface="Times New Roman"/>
                <a:cs typeface="Times New Roman"/>
              </a:rPr>
              <a:t>rays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25" dirty="0">
                <a:latin typeface="Times New Roman"/>
                <a:cs typeface="Times New Roman"/>
              </a:rPr>
              <a:t>MRI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Surgical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19475" y="472757"/>
            <a:ext cx="23145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solidFill>
                  <a:srgbClr val="000000"/>
                </a:solidFill>
              </a:rPr>
              <a:t>Treatment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31621"/>
            <a:ext cx="7810500" cy="3606800"/>
          </a:xfrm>
          <a:prstGeom prst="rect">
            <a:avLst/>
          </a:prstGeom>
        </p:spPr>
        <p:txBody>
          <a:bodyPr vert="horz" wrap="square" lIns="0" tIns="99060" rIns="0" bIns="0" rtlCol="0">
            <a:spAutoFit/>
          </a:bodyPr>
          <a:lstStyle/>
          <a:p>
            <a:pPr marL="355600" marR="956944" indent="-342900">
              <a:lnSpc>
                <a:spcPts val="2900"/>
              </a:lnSpc>
              <a:spcBef>
                <a:spcPts val="78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Degenerative</a:t>
            </a:r>
            <a:r>
              <a:rPr sz="3000" spc="1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type:</a:t>
            </a:r>
            <a:r>
              <a:rPr sz="3000" spc="-6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(always start</a:t>
            </a:r>
            <a:r>
              <a:rPr sz="3000" spc="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with</a:t>
            </a:r>
            <a:r>
              <a:rPr sz="3000" spc="-120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non- </a:t>
            </a:r>
            <a:r>
              <a:rPr sz="3000" spc="-10" dirty="0">
                <a:latin typeface="Times New Roman"/>
                <a:cs typeface="Times New Roman"/>
              </a:rPr>
              <a:t>operative)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ts val="3110"/>
              </a:lnSpc>
              <a:spcBef>
                <a:spcPts val="2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20" dirty="0">
                <a:latin typeface="Arial"/>
                <a:cs typeface="Arial"/>
              </a:rPr>
              <a:t> </a:t>
            </a:r>
            <a:r>
              <a:rPr sz="2600" spc="-20" dirty="0">
                <a:latin typeface="Times New Roman"/>
                <a:cs typeface="Times New Roman"/>
              </a:rPr>
              <a:t>Rest</a:t>
            </a:r>
            <a:endParaRPr sz="2600">
              <a:latin typeface="Times New Roman"/>
              <a:cs typeface="Times New Roman"/>
            </a:endParaRPr>
          </a:p>
          <a:p>
            <a:pPr marL="469900">
              <a:lnSpc>
                <a:spcPts val="3100"/>
              </a:lnSpc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30" dirty="0">
                <a:latin typeface="Arial"/>
                <a:cs typeface="Arial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Physio</a:t>
            </a:r>
            <a:endParaRPr sz="2600">
              <a:latin typeface="Times New Roman"/>
              <a:cs typeface="Times New Roman"/>
            </a:endParaRPr>
          </a:p>
          <a:p>
            <a:pPr marL="469900">
              <a:lnSpc>
                <a:spcPts val="3100"/>
              </a:lnSpc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30" dirty="0">
                <a:latin typeface="Arial"/>
                <a:cs typeface="Arial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NSAIDs</a:t>
            </a:r>
            <a:endParaRPr sz="2600">
              <a:latin typeface="Times New Roman"/>
              <a:cs typeface="Times New Roman"/>
            </a:endParaRPr>
          </a:p>
          <a:p>
            <a:pPr marL="469900">
              <a:lnSpc>
                <a:spcPts val="3110"/>
              </a:lnSpc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14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Steroid</a:t>
            </a:r>
            <a:r>
              <a:rPr sz="2600" spc="3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injection</a:t>
            </a:r>
            <a:endParaRPr sz="2600">
              <a:latin typeface="Times New Roman"/>
              <a:cs typeface="Times New Roman"/>
            </a:endParaRPr>
          </a:p>
          <a:p>
            <a:pPr marL="762000" marR="5080" indent="-292100">
              <a:lnSpc>
                <a:spcPct val="76900"/>
              </a:lnSpc>
              <a:spcBef>
                <a:spcPts val="80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45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If no</a:t>
            </a:r>
            <a:r>
              <a:rPr sz="2600" spc="-3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improvement</a:t>
            </a:r>
            <a:r>
              <a:rPr sz="2600" spc="-5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of</a:t>
            </a:r>
            <a:r>
              <a:rPr sz="2600" spc="10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6</a:t>
            </a:r>
            <a:r>
              <a:rPr sz="2600" spc="-3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months,</a:t>
            </a:r>
            <a:r>
              <a:rPr sz="2600" spc="1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surgical</a:t>
            </a:r>
            <a:r>
              <a:rPr sz="2600" spc="-16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repair</a:t>
            </a:r>
            <a:r>
              <a:rPr sz="2600" spc="-10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(open </a:t>
            </a:r>
            <a:r>
              <a:rPr sz="2600" dirty="0">
                <a:latin typeface="Times New Roman"/>
                <a:cs typeface="Times New Roman"/>
              </a:rPr>
              <a:t>or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arthroscopic)</a:t>
            </a:r>
            <a:r>
              <a:rPr sz="2600" spc="-9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is</a:t>
            </a:r>
            <a:r>
              <a:rPr sz="2600" spc="7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indicated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Traumatic</a:t>
            </a:r>
            <a:r>
              <a:rPr sz="3000" spc="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type: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(acute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surgical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repair)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1620521"/>
            <a:ext cx="7738745" cy="314198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355600" marR="5080" indent="-342900">
              <a:lnSpc>
                <a:spcPct val="100299"/>
              </a:lnSpc>
              <a:spcBef>
                <a:spcPts val="8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If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not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treated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Wingdings"/>
                <a:cs typeface="Wingdings"/>
              </a:rPr>
              <a:t>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chronic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pain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loss</a:t>
            </a:r>
            <a:r>
              <a:rPr sz="3200" spc="4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of </a:t>
            </a:r>
            <a:r>
              <a:rPr sz="3200" dirty="0">
                <a:latin typeface="Times New Roman"/>
                <a:cs typeface="Times New Roman"/>
              </a:rPr>
              <a:t>motion and with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time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becomes</a:t>
            </a:r>
            <a:r>
              <a:rPr sz="3200" spc="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irreparable</a:t>
            </a:r>
            <a:r>
              <a:rPr sz="3200" spc="-114" dirty="0">
                <a:latin typeface="Times New Roman"/>
                <a:cs typeface="Times New Roman"/>
              </a:rPr>
              <a:t> </a:t>
            </a:r>
            <a:r>
              <a:rPr sz="3200" spc="-50" dirty="0">
                <a:latin typeface="Wingdings"/>
                <a:cs typeface="Wingdings"/>
              </a:rPr>
              <a:t>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rotator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cuff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arthropathy</a:t>
            </a:r>
            <a:endParaRPr sz="3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4750">
              <a:latin typeface="Times New Roman"/>
              <a:cs typeface="Times New Roman"/>
            </a:endParaRPr>
          </a:p>
          <a:p>
            <a:pPr marL="355600" marR="605790" indent="-342900">
              <a:lnSpc>
                <a:spcPts val="3800"/>
              </a:lnSpc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Complications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surgery:</a:t>
            </a:r>
            <a:r>
              <a:rPr sz="3200" spc="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not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improving, stiffness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27275" y="421014"/>
            <a:ext cx="44977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Adhesive</a:t>
            </a:r>
            <a:r>
              <a:rPr sz="4400" spc="-3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Capsulitis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356895"/>
            <a:ext cx="7654290" cy="4112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22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Also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called</a:t>
            </a:r>
            <a:r>
              <a:rPr sz="2700" spc="-7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“frozen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shoulder”</a:t>
            </a:r>
            <a:endParaRPr sz="2700">
              <a:latin typeface="Times New Roman"/>
              <a:cs typeface="Times New Roman"/>
            </a:endParaRPr>
          </a:p>
          <a:p>
            <a:pPr marL="355600" marR="887730" indent="-342900">
              <a:lnSpc>
                <a:spcPts val="26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It</a:t>
            </a:r>
            <a:r>
              <a:rPr sz="2700" spc="6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is</a:t>
            </a:r>
            <a:r>
              <a:rPr sz="2700" spc="7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characterised</a:t>
            </a:r>
            <a:r>
              <a:rPr sz="2700" spc="-16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by</a:t>
            </a:r>
            <a:r>
              <a:rPr sz="2700" spc="8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pain</a:t>
            </a:r>
            <a:r>
              <a:rPr sz="2700" spc="-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and</a:t>
            </a:r>
            <a:r>
              <a:rPr sz="2700" spc="8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restriction</a:t>
            </a:r>
            <a:r>
              <a:rPr sz="2700" spc="-1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25" dirty="0">
                <a:latin typeface="Times New Roman"/>
                <a:cs typeface="Times New Roman"/>
              </a:rPr>
              <a:t> </a:t>
            </a:r>
            <a:r>
              <a:rPr sz="2700" spc="-25" dirty="0">
                <a:latin typeface="Times New Roman"/>
                <a:cs typeface="Times New Roman"/>
              </a:rPr>
              <a:t>all </a:t>
            </a:r>
            <a:r>
              <a:rPr sz="2700" dirty="0">
                <a:latin typeface="Times New Roman"/>
                <a:cs typeface="Times New Roman"/>
              </a:rPr>
              <a:t>movements</a:t>
            </a:r>
            <a:r>
              <a:rPr sz="2700" spc="-9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26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the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shoulder</a:t>
            </a:r>
            <a:r>
              <a:rPr sz="2700" spc="-1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(global</a:t>
            </a:r>
            <a:r>
              <a:rPr sz="2700" spc="-7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stiffness)</a:t>
            </a:r>
            <a:endParaRPr sz="27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600"/>
              </a:lnSpc>
              <a:spcBef>
                <a:spcPts val="600"/>
              </a:spcBef>
              <a:tabLst>
                <a:tab pos="354965" algn="l"/>
                <a:tab pos="3594100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Usually</a:t>
            </a:r>
            <a:r>
              <a:rPr sz="2700" spc="10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self</a:t>
            </a:r>
            <a:r>
              <a:rPr sz="2700" spc="20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limiting</a:t>
            </a:r>
            <a:r>
              <a:rPr sz="2700" spc="-17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(typically</a:t>
            </a:r>
            <a:r>
              <a:rPr sz="2700" spc="-17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begins</a:t>
            </a:r>
            <a:r>
              <a:rPr sz="2700" spc="-2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gradually, </a:t>
            </a:r>
            <a:r>
              <a:rPr sz="2700" dirty="0">
                <a:latin typeface="Times New Roman"/>
                <a:cs typeface="Times New Roman"/>
              </a:rPr>
              <a:t>worsens</a:t>
            </a:r>
            <a:r>
              <a:rPr sz="2700" spc="-5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over</a:t>
            </a:r>
            <a:r>
              <a:rPr sz="2700" spc="2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time</a:t>
            </a:r>
            <a:r>
              <a:rPr sz="2700" spc="2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and</a:t>
            </a:r>
            <a:r>
              <a:rPr sz="2700" spc="7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then</a:t>
            </a:r>
            <a:r>
              <a:rPr sz="2700" spc="-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resolves</a:t>
            </a:r>
            <a:r>
              <a:rPr sz="2700" spc="-16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but</a:t>
            </a:r>
            <a:r>
              <a:rPr sz="2700" spc="-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may</a:t>
            </a:r>
            <a:r>
              <a:rPr sz="2700" spc="19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take</a:t>
            </a:r>
            <a:r>
              <a:rPr sz="2700" spc="-90" dirty="0">
                <a:latin typeface="Times New Roman"/>
                <a:cs typeface="Times New Roman"/>
              </a:rPr>
              <a:t> </a:t>
            </a:r>
            <a:r>
              <a:rPr sz="2700" spc="-25" dirty="0">
                <a:latin typeface="Times New Roman"/>
                <a:cs typeface="Times New Roman"/>
              </a:rPr>
              <a:t>&gt;2 </a:t>
            </a:r>
            <a:r>
              <a:rPr sz="2700" dirty="0">
                <a:latin typeface="Times New Roman"/>
                <a:cs typeface="Times New Roman"/>
              </a:rPr>
              <a:t>years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to</a:t>
            </a:r>
            <a:r>
              <a:rPr sz="2700" spc="6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resolve)</a:t>
            </a:r>
            <a:r>
              <a:rPr sz="2700" spc="-22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10</a:t>
            </a:r>
            <a:r>
              <a:rPr sz="2700" spc="65" dirty="0">
                <a:latin typeface="Times New Roman"/>
                <a:cs typeface="Times New Roman"/>
              </a:rPr>
              <a:t> </a:t>
            </a:r>
            <a:r>
              <a:rPr sz="2700" spc="-50" dirty="0">
                <a:latin typeface="Times New Roman"/>
                <a:cs typeface="Times New Roman"/>
              </a:rPr>
              <a:t>%</a:t>
            </a:r>
            <a:r>
              <a:rPr sz="2700" dirty="0">
                <a:latin typeface="Times New Roman"/>
                <a:cs typeface="Times New Roman"/>
              </a:rPr>
              <a:t>	is</a:t>
            </a:r>
            <a:r>
              <a:rPr sz="2700" spc="1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bilateral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ts val="3220"/>
              </a:lnSpc>
              <a:spcBef>
                <a:spcPts val="8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Risk</a:t>
            </a:r>
            <a:r>
              <a:rPr sz="2700" spc="-3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factors:</a:t>
            </a:r>
            <a:endParaRPr sz="2700">
              <a:latin typeface="Times New Roman"/>
              <a:cs typeface="Times New Roman"/>
            </a:endParaRPr>
          </a:p>
          <a:p>
            <a:pPr marL="469900">
              <a:lnSpc>
                <a:spcPts val="286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9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DM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(esp.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insulin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dependent)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9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Hypo and </a:t>
            </a:r>
            <a:r>
              <a:rPr sz="2400" spc="-10" dirty="0">
                <a:latin typeface="Times New Roman"/>
                <a:cs typeface="Times New Roman"/>
              </a:rPr>
              <a:t>Hyperthyroidism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ts val="2840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1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Following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injury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surgery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shoulder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ts val="284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9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High </a:t>
            </a:r>
            <a:r>
              <a:rPr sz="2400" spc="-10" dirty="0">
                <a:latin typeface="Times New Roman"/>
                <a:cs typeface="Times New Roman"/>
              </a:rPr>
              <a:t>cholesterol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27275" y="472757"/>
            <a:ext cx="44977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Adhesive</a:t>
            </a:r>
            <a:r>
              <a:rPr sz="4400" spc="-3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Capsulitis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4726"/>
            <a:ext cx="7199630" cy="3761104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Diagnosis: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Mainly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clinical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65" dirty="0">
                <a:latin typeface="Arial"/>
                <a:cs typeface="Arial"/>
              </a:rPr>
              <a:t> </a:t>
            </a:r>
            <a:r>
              <a:rPr sz="2800" spc="-30" dirty="0">
                <a:latin typeface="Times New Roman"/>
                <a:cs typeface="Times New Roman"/>
              </a:rPr>
              <a:t>X-</a:t>
            </a:r>
            <a:r>
              <a:rPr sz="2800" dirty="0">
                <a:latin typeface="Times New Roman"/>
                <a:cs typeface="Times New Roman"/>
              </a:rPr>
              <a:t>rays</a:t>
            </a:r>
            <a:r>
              <a:rPr sz="2800" spc="9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8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MRI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114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rule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out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other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pathologies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Stages: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0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Pain</a:t>
            </a:r>
            <a:r>
              <a:rPr sz="2800" spc="-6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(freezing</a:t>
            </a:r>
            <a:r>
              <a:rPr sz="2800" spc="1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stage)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5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Stiffness</a:t>
            </a:r>
            <a:r>
              <a:rPr sz="2800" spc="-8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(frozen</a:t>
            </a:r>
            <a:r>
              <a:rPr sz="2800" spc="7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stage)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7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5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Resolution</a:t>
            </a:r>
            <a:r>
              <a:rPr sz="2800" spc="-10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(thawing</a:t>
            </a:r>
            <a:r>
              <a:rPr sz="2800" spc="10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stage)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38387" y="747395"/>
            <a:ext cx="44977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Adhesive</a:t>
            </a:r>
            <a:r>
              <a:rPr sz="4400" spc="-3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Capsulitis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6902450" cy="378460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9"/>
              </a:spcBef>
            </a:pPr>
            <a:r>
              <a:rPr sz="3200" b="1" spc="-10" dirty="0">
                <a:latin typeface="Times New Roman"/>
                <a:cs typeface="Times New Roman"/>
              </a:rPr>
              <a:t>Treatment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Resolves</a:t>
            </a:r>
            <a:r>
              <a:rPr sz="3200" spc="1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if</a:t>
            </a:r>
            <a:r>
              <a:rPr sz="3200" spc="-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untreated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over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2-4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years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59"/>
              </a:spcBef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12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Physiotherapy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1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Pain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anti-inflammatory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medications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1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Steroid</a:t>
            </a:r>
            <a:r>
              <a:rPr sz="3200" spc="-8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injections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Manipulation</a:t>
            </a:r>
            <a:r>
              <a:rPr sz="3200" spc="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under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anesthesia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59"/>
              </a:spcBef>
            </a:pPr>
            <a:r>
              <a:rPr sz="3200" dirty="0">
                <a:latin typeface="Wingdings 2"/>
                <a:cs typeface="Wingdings 2"/>
              </a:rPr>
              <a:t></a:t>
            </a:r>
            <a:r>
              <a:rPr sz="3200" spc="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Arthroscopic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capsular</a:t>
            </a:r>
            <a:r>
              <a:rPr sz="3200" spc="9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release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60475" y="485457"/>
            <a:ext cx="661606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Acromioclavicular</a:t>
            </a:r>
            <a:r>
              <a:rPr sz="4400" spc="-3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Pathology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20521"/>
            <a:ext cx="7915275" cy="2951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tabLst>
                <a:tab pos="4438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	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2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AC</a:t>
            </a:r>
            <a:r>
              <a:rPr sz="3200" spc="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joint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different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from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joints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like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the </a:t>
            </a:r>
            <a:r>
              <a:rPr sz="3200" dirty="0">
                <a:latin typeface="Times New Roman"/>
                <a:cs typeface="Times New Roman"/>
              </a:rPr>
              <a:t>knee</a:t>
            </a:r>
            <a:r>
              <a:rPr sz="3200" spc="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or</a:t>
            </a:r>
            <a:r>
              <a:rPr sz="3200" spc="-9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ankle,</a:t>
            </a:r>
            <a:r>
              <a:rPr sz="3200" spc="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because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it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doesn't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need</a:t>
            </a:r>
            <a:r>
              <a:rPr sz="3200" spc="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move </a:t>
            </a:r>
            <a:r>
              <a:rPr sz="3200" dirty="0">
                <a:latin typeface="Times New Roman"/>
                <a:cs typeface="Times New Roman"/>
              </a:rPr>
              <a:t>very much.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2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AC</a:t>
            </a:r>
            <a:r>
              <a:rPr sz="3200" spc="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joint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only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needs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be </a:t>
            </a:r>
            <a:r>
              <a:rPr sz="3200" dirty="0">
                <a:latin typeface="Times New Roman"/>
                <a:cs typeface="Times New Roman"/>
              </a:rPr>
              <a:t>flexible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enough for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shoulder</a:t>
            </a:r>
            <a:r>
              <a:rPr sz="3200" spc="1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 </a:t>
            </a:r>
            <a:r>
              <a:rPr sz="3200" spc="-20" dirty="0">
                <a:latin typeface="Times New Roman"/>
                <a:cs typeface="Times New Roman"/>
              </a:rPr>
              <a:t>move freely.</a:t>
            </a:r>
            <a:r>
              <a:rPr sz="3200" spc="-114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2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AC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joint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just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shifts</a:t>
            </a:r>
            <a:r>
              <a:rPr sz="3200" spc="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bit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as</a:t>
            </a:r>
            <a:r>
              <a:rPr sz="3200" spc="5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the </a:t>
            </a:r>
            <a:r>
              <a:rPr sz="3200" dirty="0">
                <a:latin typeface="Times New Roman"/>
                <a:cs typeface="Times New Roman"/>
              </a:rPr>
              <a:t>shoulder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moves.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1925320"/>
            <a:ext cx="2863850" cy="149098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355600" marR="5080" indent="-342900">
              <a:lnSpc>
                <a:spcPct val="100299"/>
              </a:lnSpc>
              <a:spcBef>
                <a:spcPts val="8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joint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is </a:t>
            </a:r>
            <a:r>
              <a:rPr sz="3200" dirty="0">
                <a:latin typeface="Times New Roman"/>
                <a:cs typeface="Times New Roman"/>
              </a:rPr>
              <a:t>stabilised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by </a:t>
            </a:r>
            <a:r>
              <a:rPr sz="3200" dirty="0">
                <a:latin typeface="Times New Roman"/>
                <a:cs typeface="Times New Roman"/>
              </a:rPr>
              <a:t>three</a:t>
            </a:r>
            <a:r>
              <a:rPr sz="3200" spc="-10" dirty="0">
                <a:latin typeface="Times New Roman"/>
                <a:cs typeface="Times New Roman"/>
              </a:rPr>
              <a:t> ligaments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32200" y="914400"/>
            <a:ext cx="5118100" cy="4597400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22475" y="472757"/>
            <a:ext cx="51073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Causes</a:t>
            </a:r>
            <a:r>
              <a:rPr sz="4400" spc="-5" dirty="0"/>
              <a:t> </a:t>
            </a:r>
            <a:r>
              <a:rPr sz="4400" dirty="0"/>
              <a:t>of</a:t>
            </a:r>
            <a:r>
              <a:rPr sz="4400" spc="-250" dirty="0"/>
              <a:t> </a:t>
            </a:r>
            <a:r>
              <a:rPr sz="4400" dirty="0"/>
              <a:t>AC</a:t>
            </a:r>
            <a:r>
              <a:rPr sz="4400" spc="-215" dirty="0"/>
              <a:t> </a:t>
            </a:r>
            <a:r>
              <a:rPr sz="4400" spc="-10" dirty="0"/>
              <a:t>Arthritis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20521"/>
            <a:ext cx="7962265" cy="367537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355600" marR="118110" indent="-342900">
              <a:lnSpc>
                <a:spcPct val="101600"/>
              </a:lnSpc>
              <a:spcBef>
                <a:spcPts val="3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Degenerative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osteoarthritis.</a:t>
            </a:r>
            <a:r>
              <a:rPr sz="2200" dirty="0">
                <a:latin typeface="Times New Roman"/>
                <a:cs typeface="Times New Roman"/>
              </a:rPr>
              <a:t>(</a:t>
            </a:r>
            <a:r>
              <a:rPr sz="2200" spc="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wear</a:t>
            </a:r>
            <a:r>
              <a:rPr sz="2200" spc="-9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and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tear</a:t>
            </a:r>
            <a:r>
              <a:rPr sz="2200" spc="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old</a:t>
            </a:r>
            <a:r>
              <a:rPr sz="2200" spc="4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aged </a:t>
            </a:r>
            <a:r>
              <a:rPr sz="2200" spc="-10" dirty="0">
                <a:latin typeface="Times New Roman"/>
                <a:cs typeface="Times New Roman"/>
              </a:rPr>
              <a:t>people)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Rheumatoid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Arthritis</a:t>
            </a:r>
            <a:r>
              <a:rPr sz="3200" spc="-135" dirty="0">
                <a:latin typeface="Times New Roman"/>
                <a:cs typeface="Times New Roman"/>
              </a:rPr>
              <a:t> </a:t>
            </a:r>
            <a:r>
              <a:rPr sz="3200" spc="-50" dirty="0">
                <a:latin typeface="Times New Roman"/>
                <a:cs typeface="Times New Roman"/>
              </a:rPr>
              <a:t>.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Gouty</a:t>
            </a:r>
            <a:r>
              <a:rPr sz="3200" spc="-15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Arthritis.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Septic</a:t>
            </a:r>
            <a:r>
              <a:rPr sz="3200" spc="-21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Arthritis.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800"/>
              </a:lnSpc>
              <a:spcBef>
                <a:spcPts val="900"/>
              </a:spcBef>
              <a:tabLst>
                <a:tab pos="4311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	</a:t>
            </a:r>
            <a:r>
              <a:rPr sz="3200" dirty="0">
                <a:latin typeface="Times New Roman"/>
                <a:cs typeface="Times New Roman"/>
              </a:rPr>
              <a:t>Atraumatic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distal</a:t>
            </a:r>
            <a:r>
              <a:rPr sz="3200" spc="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claivcle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osteolysis</a:t>
            </a:r>
            <a:r>
              <a:rPr sz="3200" spc="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weight lifters.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28975" y="472757"/>
            <a:ext cx="26816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AC</a:t>
            </a:r>
            <a:r>
              <a:rPr sz="4400" spc="-1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arthritis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734820"/>
            <a:ext cx="3708400" cy="375666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355600" marR="5080" indent="-342900">
              <a:lnSpc>
                <a:spcPts val="2600"/>
              </a:lnSpc>
              <a:spcBef>
                <a:spcPts val="420"/>
              </a:spcBef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Arthritis</a:t>
            </a:r>
            <a:r>
              <a:rPr sz="2400" spc="-1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7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condition </a:t>
            </a:r>
            <a:r>
              <a:rPr sz="2400" dirty="0">
                <a:latin typeface="Times New Roman"/>
                <a:cs typeface="Times New Roman"/>
              </a:rPr>
              <a:t>characterized</a:t>
            </a:r>
            <a:r>
              <a:rPr sz="2400" spc="-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by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loss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of </a:t>
            </a:r>
            <a:r>
              <a:rPr sz="2400" dirty="0">
                <a:latin typeface="Times New Roman"/>
                <a:cs typeface="Times New Roman"/>
              </a:rPr>
              <a:t>cartilage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joint,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which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essentially</a:t>
            </a:r>
            <a:r>
              <a:rPr sz="2400" spc="-1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wear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tear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smooth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cartilage </a:t>
            </a:r>
            <a:r>
              <a:rPr sz="2400" dirty="0">
                <a:latin typeface="Times New Roman"/>
                <a:cs typeface="Times New Roman"/>
              </a:rPr>
              <a:t>which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allows</a:t>
            </a:r>
            <a:r>
              <a:rPr sz="2400" spc="-1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bones </a:t>
            </a:r>
            <a:r>
              <a:rPr sz="2400" spc="-25" dirty="0">
                <a:latin typeface="Times New Roman"/>
                <a:cs typeface="Times New Roman"/>
              </a:rPr>
              <a:t>to </a:t>
            </a:r>
            <a:r>
              <a:rPr sz="2400" dirty="0">
                <a:latin typeface="Times New Roman"/>
                <a:cs typeface="Times New Roman"/>
              </a:rPr>
              <a:t>move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smoothly.</a:t>
            </a:r>
            <a:endParaRPr sz="2400">
              <a:latin typeface="Times New Roman"/>
              <a:cs typeface="Times New Roman"/>
            </a:endParaRPr>
          </a:p>
          <a:p>
            <a:pPr marL="355600" marR="29845" indent="-342900">
              <a:lnSpc>
                <a:spcPts val="2600"/>
              </a:lnSpc>
              <a:spcBef>
                <a:spcPts val="500"/>
              </a:spcBef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Motions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which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aggrevate </a:t>
            </a:r>
            <a:r>
              <a:rPr sz="2400" dirty="0">
                <a:latin typeface="Times New Roman"/>
                <a:cs typeface="Times New Roman"/>
              </a:rPr>
              <a:t>arthritis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at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1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AC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joint </a:t>
            </a:r>
            <a:r>
              <a:rPr sz="2400" dirty="0">
                <a:latin typeface="Times New Roman"/>
                <a:cs typeface="Times New Roman"/>
              </a:rPr>
              <a:t>include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reaching</a:t>
            </a:r>
            <a:r>
              <a:rPr sz="2400" spc="-1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across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the </a:t>
            </a:r>
            <a:r>
              <a:rPr sz="2400" dirty="0">
                <a:latin typeface="Times New Roman"/>
                <a:cs typeface="Times New Roman"/>
              </a:rPr>
              <a:t>body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toward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other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arm.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53000" y="1600200"/>
            <a:ext cx="3644900" cy="4267199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89106" y="472757"/>
            <a:ext cx="61614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Causes</a:t>
            </a:r>
            <a:r>
              <a:rPr sz="4400" spc="-5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of</a:t>
            </a:r>
            <a:r>
              <a:rPr sz="4400" spc="-254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AC</a:t>
            </a:r>
            <a:r>
              <a:rPr sz="4400" spc="-10" dirty="0">
                <a:solidFill>
                  <a:srgbClr val="000000"/>
                </a:solidFill>
              </a:rPr>
              <a:t> osteoarthritis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31621"/>
            <a:ext cx="7289800" cy="3759200"/>
          </a:xfrm>
          <a:prstGeom prst="rect">
            <a:avLst/>
          </a:prstGeom>
        </p:spPr>
        <p:txBody>
          <a:bodyPr vert="horz" wrap="square" lIns="0" tIns="100330" rIns="0" bIns="0" rtlCol="0">
            <a:spAutoFit/>
          </a:bodyPr>
          <a:lstStyle/>
          <a:p>
            <a:pPr marL="355600" marR="5080" indent="-342900">
              <a:lnSpc>
                <a:spcPct val="80800"/>
              </a:lnSpc>
              <a:spcBef>
                <a:spcPts val="79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Degenerative</a:t>
            </a:r>
            <a:r>
              <a:rPr sz="3000" spc="1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osteoarthritis.</a:t>
            </a:r>
            <a:r>
              <a:rPr sz="2000" dirty="0">
                <a:latin typeface="Times New Roman"/>
                <a:cs typeface="Times New Roman"/>
              </a:rPr>
              <a:t>(</a:t>
            </a:r>
            <a:r>
              <a:rPr sz="2000" spc="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wear and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tear</a:t>
            </a:r>
            <a:r>
              <a:rPr sz="2000" spc="-1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old</a:t>
            </a:r>
            <a:r>
              <a:rPr sz="2000" spc="-114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aged </a:t>
            </a:r>
            <a:r>
              <a:rPr sz="2000" spc="-10" dirty="0">
                <a:latin typeface="Times New Roman"/>
                <a:cs typeface="Times New Roman"/>
              </a:rPr>
              <a:t>people)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Rheumatoid</a:t>
            </a:r>
            <a:r>
              <a:rPr sz="3000" spc="-13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Arthritis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00"/>
              </a:spcBef>
              <a:tabLst>
                <a:tab pos="4565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2600" dirty="0">
                <a:latin typeface="Times New Roman"/>
                <a:cs typeface="Times New Roman"/>
              </a:rPr>
              <a:t>Gouty</a:t>
            </a:r>
            <a:r>
              <a:rPr sz="2600" spc="-15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Arthritis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ts val="3110"/>
              </a:lnSpc>
              <a:spcBef>
                <a:spcPts val="80"/>
              </a:spcBef>
              <a:tabLst>
                <a:tab pos="354965" algn="l"/>
              </a:tabLst>
            </a:pPr>
            <a:r>
              <a:rPr sz="2600" spc="-50" dirty="0">
                <a:latin typeface="Arial"/>
                <a:cs typeface="Arial"/>
              </a:rPr>
              <a:t>•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dirty="0">
                <a:latin typeface="Times New Roman"/>
                <a:cs typeface="Times New Roman"/>
              </a:rPr>
              <a:t>Septic</a:t>
            </a:r>
            <a:r>
              <a:rPr sz="2600" spc="-16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Arthritis</a:t>
            </a:r>
            <a:endParaRPr sz="2600">
              <a:latin typeface="Times New Roman"/>
              <a:cs typeface="Times New Roman"/>
            </a:endParaRPr>
          </a:p>
          <a:p>
            <a:pPr marL="355600" marR="17780" indent="-342900">
              <a:lnSpc>
                <a:spcPct val="83300"/>
              </a:lnSpc>
              <a:spcBef>
                <a:spcPts val="59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Atraumatic</a:t>
            </a:r>
            <a:r>
              <a:rPr sz="3000" spc="1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osteolysis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in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weight</a:t>
            </a:r>
            <a:r>
              <a:rPr sz="3000" spc="-5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lifters.</a:t>
            </a:r>
            <a:r>
              <a:rPr sz="3000" spc="2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(</a:t>
            </a:r>
            <a:r>
              <a:rPr sz="1800" spc="-9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result</a:t>
            </a:r>
            <a:r>
              <a:rPr sz="1800" spc="1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of </a:t>
            </a:r>
            <a:r>
              <a:rPr sz="1800" dirty="0">
                <a:latin typeface="Times New Roman"/>
                <a:cs typeface="Times New Roman"/>
              </a:rPr>
              <a:t>repeated</a:t>
            </a:r>
            <a:r>
              <a:rPr sz="1800" spc="3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movements</a:t>
            </a:r>
            <a:r>
              <a:rPr sz="1800" spc="-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that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wear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away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the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cartilage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surface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found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at</a:t>
            </a:r>
            <a:r>
              <a:rPr sz="1800" spc="-55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the </a:t>
            </a:r>
            <a:r>
              <a:rPr sz="1800" dirty="0">
                <a:latin typeface="Times New Roman"/>
                <a:cs typeface="Times New Roman"/>
              </a:rPr>
              <a:t>acromioclavicular</a:t>
            </a:r>
            <a:r>
              <a:rPr sz="1800" spc="2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joint)</a:t>
            </a:r>
            <a:endParaRPr sz="1800">
              <a:latin typeface="Times New Roman"/>
              <a:cs typeface="Times New Roman"/>
            </a:endParaRPr>
          </a:p>
          <a:p>
            <a:pPr marL="355600" marR="487680" indent="-342900">
              <a:lnSpc>
                <a:spcPts val="2900"/>
              </a:lnSpc>
              <a:spcBef>
                <a:spcPts val="620"/>
              </a:spcBef>
              <a:tabLst>
                <a:tab pos="4565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	</a:t>
            </a:r>
            <a:r>
              <a:rPr sz="3000" dirty="0">
                <a:latin typeface="Times New Roman"/>
                <a:cs typeface="Times New Roman"/>
              </a:rPr>
              <a:t>Post-traumatic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osteolysis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</a:t>
            </a:r>
            <a:r>
              <a:rPr sz="3000" spc="-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lateral</a:t>
            </a:r>
            <a:r>
              <a:rPr sz="3000" spc="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end</a:t>
            </a:r>
            <a:r>
              <a:rPr sz="3000" spc="-40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of </a:t>
            </a:r>
            <a:r>
              <a:rPr sz="3000" dirty="0">
                <a:latin typeface="Times New Roman"/>
                <a:cs typeface="Times New Roman"/>
              </a:rPr>
              <a:t>clavicle</a:t>
            </a:r>
            <a:r>
              <a:rPr sz="2000" dirty="0">
                <a:latin typeface="Times New Roman"/>
                <a:cs typeface="Times New Roman"/>
              </a:rPr>
              <a:t>.(</a:t>
            </a:r>
            <a:r>
              <a:rPr sz="2000" spc="229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like</a:t>
            </a:r>
            <a:r>
              <a:rPr sz="2000" spc="-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dislocation</a:t>
            </a:r>
            <a:r>
              <a:rPr sz="2000" spc="-1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or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fracture)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2267" y="696123"/>
            <a:ext cx="342519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dirty="0">
                <a:latin typeface="Times New Roman"/>
                <a:cs typeface="Times New Roman"/>
              </a:rPr>
              <a:t>Signs</a:t>
            </a:r>
            <a:r>
              <a:rPr sz="3000" b="1" spc="5" dirty="0">
                <a:latin typeface="Times New Roman"/>
                <a:cs typeface="Times New Roman"/>
              </a:rPr>
              <a:t> </a:t>
            </a:r>
            <a:r>
              <a:rPr sz="3000" b="1" dirty="0">
                <a:latin typeface="Times New Roman"/>
                <a:cs typeface="Times New Roman"/>
              </a:rPr>
              <a:t>and</a:t>
            </a:r>
            <a:r>
              <a:rPr sz="3000" b="1" spc="10" dirty="0">
                <a:latin typeface="Times New Roman"/>
                <a:cs typeface="Times New Roman"/>
              </a:rPr>
              <a:t> </a:t>
            </a:r>
            <a:r>
              <a:rPr sz="3000" b="1" spc="-10" dirty="0">
                <a:latin typeface="Times New Roman"/>
                <a:cs typeface="Times New Roman"/>
              </a:rPr>
              <a:t>Symptoms</a:t>
            </a:r>
            <a:endParaRPr sz="3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02267" y="1610523"/>
            <a:ext cx="7409815" cy="332740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355600" marR="5080" indent="-50800">
              <a:lnSpc>
                <a:spcPct val="80000"/>
              </a:lnSpc>
              <a:spcBef>
                <a:spcPts val="820"/>
              </a:spcBef>
            </a:pPr>
            <a:r>
              <a:rPr sz="3000" dirty="0">
                <a:latin typeface="Times New Roman"/>
                <a:cs typeface="Times New Roman"/>
              </a:rPr>
              <a:t>Pain</a:t>
            </a:r>
            <a:r>
              <a:rPr sz="3000" spc="-9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,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which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worsens</a:t>
            </a:r>
            <a:r>
              <a:rPr sz="3000" spc="-6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with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movement</a:t>
            </a:r>
            <a:r>
              <a:rPr sz="3000" spc="7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and </a:t>
            </a:r>
            <a:r>
              <a:rPr sz="3000" dirty="0">
                <a:latin typeface="Times New Roman"/>
                <a:cs typeface="Times New Roman"/>
              </a:rPr>
              <a:t>progressively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worsens</a:t>
            </a:r>
            <a:r>
              <a:rPr sz="2800" dirty="0">
                <a:latin typeface="Times New Roman"/>
                <a:cs typeface="Times New Roman"/>
              </a:rPr>
              <a:t>.(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9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patient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may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suffer</a:t>
            </a:r>
            <a:r>
              <a:rPr sz="2800" spc="110" dirty="0">
                <a:latin typeface="Times New Roman"/>
                <a:cs typeface="Times New Roman"/>
              </a:rPr>
              <a:t> </a:t>
            </a:r>
            <a:r>
              <a:rPr sz="2800" spc="-50" dirty="0">
                <a:latin typeface="Times New Roman"/>
                <a:cs typeface="Times New Roman"/>
              </a:rPr>
              <a:t>a </a:t>
            </a:r>
            <a:r>
              <a:rPr sz="2800" dirty="0">
                <a:latin typeface="Times New Roman"/>
                <a:cs typeface="Times New Roman"/>
              </a:rPr>
              <a:t>night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pain which is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sign of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arthritis)</a:t>
            </a:r>
            <a:endParaRPr sz="2800">
              <a:latin typeface="Times New Roman"/>
              <a:cs typeface="Times New Roman"/>
            </a:endParaRPr>
          </a:p>
          <a:p>
            <a:pPr marL="355600" marR="737235" indent="-76200">
              <a:lnSpc>
                <a:spcPct val="77400"/>
              </a:lnSpc>
              <a:spcBef>
                <a:spcPts val="800"/>
              </a:spcBef>
            </a:pPr>
            <a:r>
              <a:rPr sz="2800" dirty="0">
                <a:latin typeface="Times New Roman"/>
                <a:cs typeface="Times New Roman"/>
              </a:rPr>
              <a:t>It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commonly</a:t>
            </a:r>
            <a:r>
              <a:rPr sz="2800" spc="-1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associated</a:t>
            </a:r>
            <a:r>
              <a:rPr sz="2800" spc="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with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impingement syndrome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3000" b="1" spc="-10" dirty="0">
                <a:solidFill>
                  <a:srgbClr val="FF0000"/>
                </a:solidFill>
                <a:latin typeface="Times New Roman"/>
                <a:cs typeface="Times New Roman"/>
              </a:rPr>
              <a:t>Diagnosis: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3000" dirty="0">
                <a:latin typeface="Times New Roman"/>
                <a:cs typeface="Times New Roman"/>
              </a:rPr>
              <a:t>Clinical</a:t>
            </a:r>
            <a:r>
              <a:rPr sz="3000" spc="1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and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by</a:t>
            </a:r>
            <a:r>
              <a:rPr sz="3000" spc="-114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x-</a:t>
            </a:r>
            <a:r>
              <a:rPr sz="3000" spc="-20" dirty="0">
                <a:latin typeface="Times New Roman"/>
                <a:cs typeface="Times New Roman"/>
              </a:rPr>
              <a:t>rays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44806" y="472757"/>
            <a:ext cx="3862704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</a:rPr>
              <a:t>AC</a:t>
            </a:r>
            <a:r>
              <a:rPr sz="4400" spc="-1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osteoarthritis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834389" y="2344737"/>
            <a:ext cx="7392034" cy="22606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</a:pPr>
            <a:r>
              <a:rPr sz="3200" b="1" dirty="0">
                <a:latin typeface="Times New Roman"/>
                <a:cs typeface="Times New Roman"/>
              </a:rPr>
              <a:t>Non-surgical</a:t>
            </a:r>
            <a:r>
              <a:rPr sz="3200" b="1" spc="-135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Treatment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</a:pPr>
            <a:r>
              <a:rPr sz="3200" dirty="0">
                <a:latin typeface="Arial"/>
                <a:cs typeface="Arial"/>
              </a:rPr>
              <a:t>•</a:t>
            </a:r>
            <a:r>
              <a:rPr sz="3200" dirty="0">
                <a:latin typeface="Times New Roman"/>
                <a:cs typeface="Times New Roman"/>
              </a:rPr>
              <a:t>Rest</a:t>
            </a:r>
            <a:r>
              <a:rPr sz="3200" spc="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,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avoid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weightlifting</a:t>
            </a:r>
            <a:r>
              <a:rPr sz="3200" spc="-1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8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push-</a:t>
            </a:r>
            <a:r>
              <a:rPr sz="3200" spc="-25" dirty="0">
                <a:latin typeface="Times New Roman"/>
                <a:cs typeface="Times New Roman"/>
              </a:rPr>
              <a:t>ups</a:t>
            </a:r>
            <a:endParaRPr sz="3200">
              <a:latin typeface="Times New Roman"/>
              <a:cs typeface="Times New Roman"/>
            </a:endParaRPr>
          </a:p>
          <a:p>
            <a:pPr marL="12700" marR="5080">
              <a:lnSpc>
                <a:spcPts val="3800"/>
              </a:lnSpc>
              <a:spcBef>
                <a:spcPts val="900"/>
              </a:spcBef>
            </a:pPr>
            <a:r>
              <a:rPr sz="3200" dirty="0">
                <a:latin typeface="Arial"/>
                <a:cs typeface="Arial"/>
              </a:rPr>
              <a:t>•</a:t>
            </a:r>
            <a:r>
              <a:rPr sz="3200" dirty="0">
                <a:latin typeface="Times New Roman"/>
                <a:cs typeface="Times New Roman"/>
              </a:rPr>
              <a:t>Pain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medications</a:t>
            </a:r>
            <a:r>
              <a:rPr sz="3200" spc="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NSAID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reduce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pain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inflammation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5487" y="2439034"/>
            <a:ext cx="2641600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300" b="1" spc="-10" dirty="0">
                <a:solidFill>
                  <a:srgbClr val="000000"/>
                </a:solidFill>
                <a:latin typeface="Constantia"/>
                <a:cs typeface="Constantia"/>
              </a:rPr>
              <a:t>Surgical</a:t>
            </a:r>
            <a:r>
              <a:rPr sz="2300" b="1" spc="-60" dirty="0">
                <a:solidFill>
                  <a:srgbClr val="000000"/>
                </a:solidFill>
                <a:latin typeface="Constantia"/>
                <a:cs typeface="Constantia"/>
              </a:rPr>
              <a:t> </a:t>
            </a:r>
            <a:r>
              <a:rPr sz="2300" b="1" spc="-10" dirty="0">
                <a:solidFill>
                  <a:srgbClr val="000000"/>
                </a:solidFill>
                <a:latin typeface="Constantia"/>
                <a:cs typeface="Constantia"/>
              </a:rPr>
              <a:t>Treatment</a:t>
            </a:r>
            <a:endParaRPr sz="2300">
              <a:latin typeface="Constantia"/>
              <a:cs typeface="Constantia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31900" y="762000"/>
            <a:ext cx="6705598" cy="4165600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76406" y="472757"/>
            <a:ext cx="618045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729865" algn="l"/>
              </a:tabLst>
            </a:pPr>
            <a:r>
              <a:rPr sz="4400" spc="-10" dirty="0"/>
              <a:t>Dislocation</a:t>
            </a:r>
            <a:r>
              <a:rPr sz="4400" dirty="0"/>
              <a:t>	of</a:t>
            </a:r>
            <a:r>
              <a:rPr sz="4400" spc="5" dirty="0"/>
              <a:t> </a:t>
            </a:r>
            <a:r>
              <a:rPr sz="4400" dirty="0"/>
              <a:t>the</a:t>
            </a:r>
            <a:r>
              <a:rPr sz="4400" spc="-65" dirty="0"/>
              <a:t> </a:t>
            </a:r>
            <a:r>
              <a:rPr sz="4400" spc="-10" dirty="0"/>
              <a:t>Shoulder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06221"/>
            <a:ext cx="7682230" cy="3233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Mostly</a:t>
            </a:r>
            <a:r>
              <a:rPr sz="2800" spc="-120" dirty="0">
                <a:latin typeface="Times New Roman"/>
                <a:cs typeface="Times New Roman"/>
              </a:rPr>
              <a:t> </a:t>
            </a:r>
            <a:r>
              <a:rPr sz="2800" b="1" dirty="0">
                <a:latin typeface="Times New Roman"/>
                <a:cs typeface="Times New Roman"/>
              </a:rPr>
              <a:t>Anterior</a:t>
            </a:r>
            <a:r>
              <a:rPr sz="2800" b="1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&gt;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95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%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 </a:t>
            </a:r>
            <a:r>
              <a:rPr sz="2400" spc="-10" dirty="0">
                <a:latin typeface="Times New Roman"/>
                <a:cs typeface="Times New Roman"/>
              </a:rPr>
              <a:t>dislocations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2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b="1" dirty="0">
                <a:latin typeface="Times New Roman"/>
                <a:cs typeface="Times New Roman"/>
              </a:rPr>
              <a:t>Posterior</a:t>
            </a:r>
            <a:r>
              <a:rPr sz="2800" b="1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Dislocation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occurs</a:t>
            </a:r>
            <a:r>
              <a:rPr sz="2400" spc="-1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&lt;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5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spc="-50" dirty="0">
                <a:latin typeface="Times New Roman"/>
                <a:cs typeface="Times New Roman"/>
              </a:rPr>
              <a:t>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240"/>
              </a:spcBef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True</a:t>
            </a:r>
            <a:r>
              <a:rPr sz="2400" spc="85" dirty="0">
                <a:latin typeface="Times New Roman"/>
                <a:cs typeface="Times New Roman"/>
              </a:rPr>
              <a:t> </a:t>
            </a:r>
            <a:r>
              <a:rPr sz="2800" b="1" dirty="0">
                <a:latin typeface="Times New Roman"/>
                <a:cs typeface="Times New Roman"/>
              </a:rPr>
              <a:t>Inferior</a:t>
            </a:r>
            <a:r>
              <a:rPr sz="2800" b="1" spc="1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dislocation</a:t>
            </a:r>
            <a:r>
              <a:rPr sz="2400" spc="-1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(luxatio</a:t>
            </a:r>
            <a:r>
              <a:rPr sz="2400" spc="-1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erecta</a:t>
            </a:r>
            <a:r>
              <a:rPr sz="2400" b="1" dirty="0">
                <a:latin typeface="Times New Roman"/>
                <a:cs typeface="Times New Roman"/>
              </a:rPr>
              <a:t>)</a:t>
            </a:r>
            <a:r>
              <a:rPr sz="2400" b="1" spc="-1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occurs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&lt;</a:t>
            </a:r>
            <a:r>
              <a:rPr sz="2400" spc="11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1%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ts val="2880"/>
              </a:lnSpc>
              <a:spcBef>
                <a:spcPts val="2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b="1" dirty="0">
                <a:latin typeface="Times New Roman"/>
                <a:cs typeface="Times New Roman"/>
              </a:rPr>
              <a:t>Habitual</a:t>
            </a:r>
            <a:r>
              <a:rPr sz="2800" b="1" spc="-1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Non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traumatic</a:t>
            </a:r>
            <a:r>
              <a:rPr sz="2800" spc="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dislocation</a:t>
            </a:r>
            <a:r>
              <a:rPr sz="2800" spc="-114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may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present</a:t>
            </a:r>
            <a:r>
              <a:rPr sz="2800" spc="10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as</a:t>
            </a:r>
            <a:endParaRPr sz="2800">
              <a:latin typeface="Times New Roman"/>
              <a:cs typeface="Times New Roman"/>
            </a:endParaRPr>
          </a:p>
          <a:p>
            <a:pPr marL="355600" marR="613410">
              <a:lnSpc>
                <a:spcPct val="68500"/>
              </a:lnSpc>
              <a:spcBef>
                <a:spcPts val="575"/>
              </a:spcBef>
            </a:pPr>
            <a:r>
              <a:rPr sz="2800" dirty="0">
                <a:latin typeface="Times New Roman"/>
                <a:cs typeface="Times New Roman"/>
              </a:rPr>
              <a:t>Multi</a:t>
            </a:r>
            <a:r>
              <a:rPr sz="2800" spc="-9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directional</a:t>
            </a:r>
            <a:r>
              <a:rPr sz="2800" spc="1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dislocation</a:t>
            </a:r>
            <a:r>
              <a:rPr sz="2800" spc="-10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due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10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generalized </a:t>
            </a:r>
            <a:r>
              <a:rPr sz="2800" dirty="0">
                <a:latin typeface="Times New Roman"/>
                <a:cs typeface="Times New Roman"/>
              </a:rPr>
              <a:t>ligamentous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laxity</a:t>
            </a:r>
            <a:r>
              <a:rPr sz="2800" spc="-10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9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</a:t>
            </a:r>
            <a:r>
              <a:rPr sz="2800" spc="-90" dirty="0">
                <a:latin typeface="Times New Roman"/>
                <a:cs typeface="Times New Roman"/>
              </a:rPr>
              <a:t> </a:t>
            </a:r>
            <a:r>
              <a:rPr sz="2800" b="1" spc="-10" dirty="0">
                <a:latin typeface="Times New Roman"/>
                <a:cs typeface="Times New Roman"/>
              </a:rPr>
              <a:t>Painless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74675" y="546417"/>
            <a:ext cx="8001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Mechanism</a:t>
            </a:r>
            <a:r>
              <a:rPr spc="-25" dirty="0"/>
              <a:t> </a:t>
            </a:r>
            <a:r>
              <a:rPr dirty="0"/>
              <a:t>of</a:t>
            </a:r>
            <a:r>
              <a:rPr spc="-10" dirty="0"/>
              <a:t> </a:t>
            </a:r>
            <a:r>
              <a:rPr dirty="0"/>
              <a:t>anterior</a:t>
            </a:r>
            <a:r>
              <a:rPr spc="-10" dirty="0"/>
              <a:t> </a:t>
            </a:r>
            <a:r>
              <a:rPr dirty="0"/>
              <a:t>shoulder</a:t>
            </a:r>
            <a:r>
              <a:rPr spc="-5" dirty="0"/>
              <a:t> </a:t>
            </a:r>
            <a:r>
              <a:rPr spc="-10" dirty="0"/>
              <a:t>dislocation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0521"/>
            <a:ext cx="6630034" cy="995680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55600" marR="5080" indent="-342900">
              <a:lnSpc>
                <a:spcPts val="3800"/>
              </a:lnSpc>
              <a:spcBef>
                <a:spcPts val="2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Usually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Indirect</a:t>
            </a:r>
            <a:r>
              <a:rPr sz="3200" b="1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fall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on</a:t>
            </a:r>
            <a:r>
              <a:rPr sz="3200" spc="-2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Abducted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and </a:t>
            </a:r>
            <a:r>
              <a:rPr sz="3200" dirty="0">
                <a:latin typeface="Times New Roman"/>
                <a:cs typeface="Times New Roman"/>
              </a:rPr>
              <a:t>extended</a:t>
            </a:r>
            <a:r>
              <a:rPr sz="3200" spc="3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shoulder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3868421"/>
            <a:ext cx="7203440" cy="995680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55600" marR="5080" indent="-342900">
              <a:lnSpc>
                <a:spcPts val="3800"/>
              </a:lnSpc>
              <a:spcBef>
                <a:spcPts val="2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May</a:t>
            </a:r>
            <a:r>
              <a:rPr sz="3200" spc="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direct when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there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blow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the </a:t>
            </a:r>
            <a:r>
              <a:rPr sz="3200" dirty="0">
                <a:latin typeface="Times New Roman"/>
                <a:cs typeface="Times New Roman"/>
              </a:rPr>
              <a:t>shoulder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from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behind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82762" y="879792"/>
            <a:ext cx="5461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Anterior</a:t>
            </a:r>
            <a:r>
              <a:rPr spc="-10" dirty="0"/>
              <a:t> </a:t>
            </a:r>
            <a:r>
              <a:rPr dirty="0"/>
              <a:t>Shoulder</a:t>
            </a:r>
            <a:r>
              <a:rPr spc="-10" dirty="0"/>
              <a:t> dislocation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8128" y="2520632"/>
            <a:ext cx="3717290" cy="1681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Usually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also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inferior</a:t>
            </a:r>
            <a:endParaRPr sz="3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46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  <a:tab pos="22853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b="1" spc="-10" dirty="0">
                <a:latin typeface="Times New Roman"/>
                <a:cs typeface="Times New Roman"/>
              </a:rPr>
              <a:t>Bankart’s</a:t>
            </a:r>
            <a:r>
              <a:rPr sz="3200" b="1" dirty="0">
                <a:latin typeface="Times New Roman"/>
                <a:cs typeface="Times New Roman"/>
              </a:rPr>
              <a:t>	</a:t>
            </a:r>
            <a:r>
              <a:rPr sz="3200" b="1" spc="-10" dirty="0">
                <a:latin typeface="Times New Roman"/>
                <a:cs typeface="Times New Roman"/>
              </a:rPr>
              <a:t>Lesion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51500" y="1993900"/>
            <a:ext cx="2870200" cy="4622799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09875" y="404495"/>
            <a:ext cx="351218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Clinical</a:t>
            </a:r>
            <a:r>
              <a:rPr sz="4400" spc="-45" dirty="0"/>
              <a:t> </a:t>
            </a:r>
            <a:r>
              <a:rPr sz="4400" spc="-10" dirty="0"/>
              <a:t>Picture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307340" y="1222335"/>
            <a:ext cx="4163060" cy="4203700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Patient</a:t>
            </a:r>
            <a:r>
              <a:rPr sz="2800" spc="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</a:t>
            </a:r>
            <a:r>
              <a:rPr sz="2800" spc="-8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pain</a:t>
            </a:r>
            <a:endParaRPr sz="2800">
              <a:latin typeface="Times New Roman"/>
              <a:cs typeface="Times New Roman"/>
            </a:endParaRPr>
          </a:p>
          <a:p>
            <a:pPr marL="355600" marR="382905" indent="-342900">
              <a:lnSpc>
                <a:spcPct val="1012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Holds the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injured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limb </a:t>
            </a:r>
            <a:r>
              <a:rPr sz="2800" dirty="0">
                <a:latin typeface="Times New Roman"/>
                <a:cs typeface="Times New Roman"/>
              </a:rPr>
              <a:t>with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other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hand</a:t>
            </a:r>
            <a:r>
              <a:rPr sz="2800" spc="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close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to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trunk</a:t>
            </a:r>
            <a:endParaRPr sz="2800">
              <a:latin typeface="Times New Roman"/>
              <a:cs typeface="Times New Roman"/>
            </a:endParaRPr>
          </a:p>
          <a:p>
            <a:pPr marL="355600" marR="243204" indent="-342900">
              <a:lnSpc>
                <a:spcPct val="99700"/>
              </a:lnSpc>
              <a:spcBef>
                <a:spcPts val="65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shoulder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spc="-15" dirty="0">
                <a:latin typeface="Times New Roman"/>
                <a:cs typeface="Times New Roman"/>
              </a:rPr>
              <a:t>abducted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elbow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kept </a:t>
            </a:r>
            <a:r>
              <a:rPr sz="2800" spc="-10" dirty="0">
                <a:latin typeface="Times New Roman"/>
                <a:cs typeface="Times New Roman"/>
              </a:rPr>
              <a:t>flexed</a:t>
            </a:r>
            <a:endParaRPr sz="28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12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There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loss</a:t>
            </a:r>
            <a:r>
              <a:rPr sz="2800" spc="-9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normal </a:t>
            </a:r>
            <a:r>
              <a:rPr sz="2800" dirty="0">
                <a:latin typeface="Times New Roman"/>
                <a:cs typeface="Times New Roman"/>
              </a:rPr>
              <a:t>contour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shoulder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648200" y="1282700"/>
            <a:ext cx="4038600" cy="4305300"/>
          </a:xfrm>
          <a:prstGeom prst="rect">
            <a:avLst/>
          </a:prstGeo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3806" y="447675"/>
            <a:ext cx="71628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20" dirty="0"/>
              <a:t>X-</a:t>
            </a:r>
            <a:r>
              <a:rPr sz="4000" dirty="0"/>
              <a:t>ray</a:t>
            </a:r>
            <a:r>
              <a:rPr sz="4000" spc="-5" dirty="0"/>
              <a:t> </a:t>
            </a:r>
            <a:r>
              <a:rPr sz="4000" dirty="0"/>
              <a:t>anterior</a:t>
            </a:r>
            <a:r>
              <a:rPr sz="4000" spc="70" dirty="0"/>
              <a:t> </a:t>
            </a:r>
            <a:r>
              <a:rPr sz="4000" dirty="0"/>
              <a:t>shoulder</a:t>
            </a:r>
            <a:r>
              <a:rPr sz="4000" spc="-25" dirty="0"/>
              <a:t> </a:t>
            </a:r>
            <a:r>
              <a:rPr sz="4000" spc="-10" dirty="0"/>
              <a:t>dislocation</a:t>
            </a:r>
            <a:endParaRPr sz="4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27100" y="1778000"/>
            <a:ext cx="3098800" cy="46228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156200" y="1778000"/>
            <a:ext cx="3035300" cy="4622800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2609850" marR="5080" indent="-2590800">
              <a:lnSpc>
                <a:spcPts val="4300"/>
              </a:lnSpc>
              <a:spcBef>
                <a:spcPts val="220"/>
              </a:spcBef>
            </a:pPr>
            <a:r>
              <a:rPr dirty="0"/>
              <a:t>Associated</a:t>
            </a:r>
            <a:r>
              <a:rPr spc="-25" dirty="0"/>
              <a:t> </a:t>
            </a:r>
            <a:r>
              <a:rPr dirty="0"/>
              <a:t>injuries</a:t>
            </a:r>
            <a:r>
              <a:rPr spc="-15" dirty="0"/>
              <a:t> </a:t>
            </a:r>
            <a:r>
              <a:rPr dirty="0"/>
              <a:t>of</a:t>
            </a:r>
            <a:r>
              <a:rPr spc="-10" dirty="0"/>
              <a:t> </a:t>
            </a:r>
            <a:r>
              <a:rPr dirty="0"/>
              <a:t>anterior</a:t>
            </a:r>
            <a:r>
              <a:rPr spc="-10" dirty="0"/>
              <a:t> Shoulder Dislocation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0521"/>
            <a:ext cx="7743190" cy="33451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Injury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 the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neuro vascular</a:t>
            </a:r>
            <a:r>
              <a:rPr sz="3200" spc="1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bundle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 </a:t>
            </a:r>
            <a:r>
              <a:rPr sz="3200" spc="-10" dirty="0">
                <a:latin typeface="Times New Roman"/>
                <a:cs typeface="Times New Roman"/>
              </a:rPr>
              <a:t>axilla</a:t>
            </a:r>
            <a:endParaRPr sz="3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48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800"/>
              </a:lnSpc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Injury</a:t>
            </a:r>
            <a:r>
              <a:rPr sz="3200" spc="-114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Axillary Nerve</a:t>
            </a:r>
            <a:r>
              <a:rPr sz="3200" b="1" spc="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Usually </a:t>
            </a:r>
            <a:r>
              <a:rPr sz="3200" dirty="0">
                <a:latin typeface="Times New Roman"/>
                <a:cs typeface="Times New Roman"/>
              </a:rPr>
              <a:t>stretching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leading</a:t>
            </a:r>
            <a:r>
              <a:rPr sz="3200" spc="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temporary neuropraxia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spc="-50" dirty="0">
                <a:latin typeface="Times New Roman"/>
                <a:cs typeface="Times New Roman"/>
              </a:rPr>
              <a:t>)</a:t>
            </a:r>
            <a:endParaRPr sz="3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4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Associated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fracture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90762" y="501650"/>
            <a:ext cx="44450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Axillary</a:t>
            </a:r>
            <a:r>
              <a:rPr sz="4000" spc="-40" dirty="0"/>
              <a:t> </a:t>
            </a:r>
            <a:r>
              <a:rPr sz="4000" dirty="0"/>
              <a:t>Nerve</a:t>
            </a:r>
            <a:r>
              <a:rPr sz="4000" spc="-5" dirty="0"/>
              <a:t> </a:t>
            </a:r>
            <a:r>
              <a:rPr sz="4000" spc="-10" dirty="0"/>
              <a:t>Injury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258128" y="1720532"/>
            <a:ext cx="4462145" cy="3614420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355600" marR="118745" indent="-342900">
              <a:lnSpc>
                <a:spcPct val="101200"/>
              </a:lnSpc>
              <a:spcBef>
                <a:spcPts val="6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It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</a:t>
            </a:r>
            <a:r>
              <a:rPr sz="2800" spc="-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branch</a:t>
            </a:r>
            <a:r>
              <a:rPr sz="2800" spc="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from</a:t>
            </a:r>
            <a:r>
              <a:rPr sz="2800" spc="7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posterior </a:t>
            </a:r>
            <a:r>
              <a:rPr sz="2800" dirty="0">
                <a:latin typeface="Times New Roman"/>
                <a:cs typeface="Times New Roman"/>
              </a:rPr>
              <a:t>cord</a:t>
            </a:r>
            <a:r>
              <a:rPr sz="2800" spc="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-9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Brachial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plexus</a:t>
            </a:r>
            <a:endParaRPr sz="2800">
              <a:latin typeface="Times New Roman"/>
              <a:cs typeface="Times New Roman"/>
            </a:endParaRPr>
          </a:p>
          <a:p>
            <a:pPr marL="355600" marR="55244" indent="-342900">
              <a:lnSpc>
                <a:spcPct val="99700"/>
              </a:lnSpc>
              <a:spcBef>
                <a:spcPts val="65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It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hooks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close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round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neck</a:t>
            </a:r>
            <a:r>
              <a:rPr sz="2800" spc="6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of </a:t>
            </a:r>
            <a:r>
              <a:rPr sz="2800" dirty="0">
                <a:latin typeface="Times New Roman"/>
                <a:cs typeface="Times New Roman"/>
              </a:rPr>
              <a:t>humerus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from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posterior</a:t>
            </a:r>
            <a:r>
              <a:rPr sz="2800" spc="-8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to </a:t>
            </a:r>
            <a:r>
              <a:rPr sz="2800" spc="-10" dirty="0">
                <a:latin typeface="Times New Roman"/>
                <a:cs typeface="Times New Roman"/>
              </a:rPr>
              <a:t>anterior</a:t>
            </a:r>
            <a:endParaRPr sz="2800">
              <a:latin typeface="Times New Roman"/>
              <a:cs typeface="Times New Roman"/>
            </a:endParaRPr>
          </a:p>
          <a:p>
            <a:pPr marL="355600" marR="5080" indent="-342900" algn="just">
              <a:lnSpc>
                <a:spcPct val="101200"/>
              </a:lnSpc>
              <a:spcBef>
                <a:spcPts val="600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15" dirty="0">
                <a:latin typeface="Arial"/>
                <a:cs typeface="Arial"/>
              </a:rPr>
              <a:t>  </a:t>
            </a:r>
            <a:r>
              <a:rPr sz="2800" dirty="0">
                <a:latin typeface="Times New Roman"/>
                <a:cs typeface="Times New Roman"/>
              </a:rPr>
              <a:t>It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pierces</a:t>
            </a:r>
            <a:r>
              <a:rPr sz="2800" spc="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9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deep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surface</a:t>
            </a:r>
            <a:r>
              <a:rPr sz="2800" spc="9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of </a:t>
            </a:r>
            <a:r>
              <a:rPr sz="2800" dirty="0">
                <a:latin typeface="Times New Roman"/>
                <a:cs typeface="Times New Roman"/>
              </a:rPr>
              <a:t>deltoid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supply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it</a:t>
            </a:r>
            <a:r>
              <a:rPr sz="2800" spc="-8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9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the </a:t>
            </a:r>
            <a:r>
              <a:rPr sz="2800" dirty="0">
                <a:latin typeface="Times New Roman"/>
                <a:cs typeface="Times New Roman"/>
              </a:rPr>
              <a:t>part</a:t>
            </a:r>
            <a:r>
              <a:rPr sz="2800" spc="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skin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over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it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53000" y="2209800"/>
            <a:ext cx="3962400" cy="2692400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2609850" marR="5080" indent="-2095500">
              <a:lnSpc>
                <a:spcPts val="4300"/>
              </a:lnSpc>
              <a:spcBef>
                <a:spcPts val="220"/>
              </a:spcBef>
            </a:pPr>
            <a:r>
              <a:rPr dirty="0"/>
              <a:t>Management</a:t>
            </a:r>
            <a:r>
              <a:rPr spc="-15" dirty="0"/>
              <a:t> </a:t>
            </a:r>
            <a:r>
              <a:rPr dirty="0"/>
              <a:t>of</a:t>
            </a:r>
            <a:r>
              <a:rPr spc="-204" dirty="0"/>
              <a:t> </a:t>
            </a:r>
            <a:r>
              <a:rPr dirty="0"/>
              <a:t>Anterior</a:t>
            </a:r>
            <a:r>
              <a:rPr spc="-5" dirty="0"/>
              <a:t> </a:t>
            </a:r>
            <a:r>
              <a:rPr spc="-10" dirty="0"/>
              <a:t>Shoulder Dislocation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7565390" cy="37338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 </a:t>
            </a:r>
            <a:r>
              <a:rPr sz="3200" b="1" spc="-10" dirty="0">
                <a:latin typeface="Times New Roman"/>
                <a:cs typeface="Times New Roman"/>
              </a:rPr>
              <a:t>Emergency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299"/>
              </a:lnSpc>
              <a:spcBef>
                <a:spcPts val="74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It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should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reduced</a:t>
            </a:r>
            <a:r>
              <a:rPr sz="3200" spc="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114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less</a:t>
            </a:r>
            <a:r>
              <a:rPr sz="3200" spc="1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than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24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hours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or </a:t>
            </a:r>
            <a:r>
              <a:rPr sz="3200" dirty="0">
                <a:latin typeface="Times New Roman"/>
                <a:cs typeface="Times New Roman"/>
              </a:rPr>
              <a:t>there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may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</a:t>
            </a:r>
            <a:r>
              <a:rPr sz="3200" spc="-15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Avascular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Necrosis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head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of </a:t>
            </a:r>
            <a:r>
              <a:rPr sz="3200" spc="-10" dirty="0">
                <a:latin typeface="Times New Roman"/>
                <a:cs typeface="Times New Roman"/>
              </a:rPr>
              <a:t>humerus</a:t>
            </a:r>
            <a:endParaRPr sz="3200">
              <a:latin typeface="Times New Roman"/>
              <a:cs typeface="Times New Roman"/>
            </a:endParaRPr>
          </a:p>
          <a:p>
            <a:pPr marL="355600" marR="125095" indent="-342900">
              <a:lnSpc>
                <a:spcPct val="100299"/>
              </a:lnSpc>
              <a:spcBef>
                <a:spcPts val="75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Following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reduction</a:t>
            </a:r>
            <a:r>
              <a:rPr sz="3200" spc="-114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shoulder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should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be </a:t>
            </a:r>
            <a:r>
              <a:rPr sz="3200" dirty="0">
                <a:latin typeface="Times New Roman"/>
                <a:cs typeface="Times New Roman"/>
              </a:rPr>
              <a:t>immobilised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strapped</a:t>
            </a:r>
            <a:r>
              <a:rPr sz="3200" spc="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9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trunk</a:t>
            </a:r>
            <a:r>
              <a:rPr sz="3200" spc="-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3-</a:t>
            </a:r>
            <a:r>
              <a:rPr sz="3200" spc="-50" dirty="0">
                <a:latin typeface="Times New Roman"/>
                <a:cs typeface="Times New Roman"/>
              </a:rPr>
              <a:t>4 </a:t>
            </a:r>
            <a:r>
              <a:rPr sz="3200" dirty="0">
                <a:latin typeface="Times New Roman"/>
                <a:cs typeface="Times New Roman"/>
              </a:rPr>
              <a:t>weeks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rested</a:t>
            </a:r>
            <a:r>
              <a:rPr sz="3200" spc="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collar and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cuff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2" ma:contentTypeDescription="Create a new document." ma:contentTypeScope="" ma:versionID="2d96449fbc4df7bde5b2964489e7ce46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af9fa7433f37585b2a047395390a66a3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65B9FC0-8D21-4BF8-992C-B60EF5FF162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32906FF-9AA0-441D-A741-102B548DFEA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4314B2B-3D90-4771-AFF0-7F550409E5BA}">
  <ds:schemaRefs>
    <ds:schemaRef ds:uri="d1ca41dc-05f3-4340-86ae-42a3158c68b4"/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www.w3.org/XML/1998/namespace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0c664b51-63af-4b9d-8d70-3880ca420fc4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</TotalTime>
  <Words>1610</Words>
  <Application>Microsoft Office PowerPoint</Application>
  <PresentationFormat>On-screen Show (4:3)</PresentationFormat>
  <Paragraphs>241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4" baseType="lpstr">
      <vt:lpstr>Wingdings 2</vt:lpstr>
      <vt:lpstr>Constantia</vt:lpstr>
      <vt:lpstr>Wingdings</vt:lpstr>
      <vt:lpstr>Times New Roman</vt:lpstr>
      <vt:lpstr>Arial</vt:lpstr>
      <vt:lpstr>Office Theme</vt:lpstr>
      <vt:lpstr>BMST5003</vt:lpstr>
      <vt:lpstr>Shoulder Anatomy: Bony Anatomy</vt:lpstr>
      <vt:lpstr>Bones</vt:lpstr>
      <vt:lpstr>Joints</vt:lpstr>
      <vt:lpstr>Glenohumeral Joint</vt:lpstr>
      <vt:lpstr>Shoulder Anatomy: Rotator Cuff Muscles</vt:lpstr>
      <vt:lpstr>Shoulder anatomy:</vt:lpstr>
      <vt:lpstr>Muscles</vt:lpstr>
      <vt:lpstr>Shoulder Anatomy: Other Musculature</vt:lpstr>
      <vt:lpstr>Subacromial bursa</vt:lpstr>
      <vt:lpstr>Impingement Syndrome</vt:lpstr>
      <vt:lpstr>Risk factors</vt:lpstr>
      <vt:lpstr>PowerPoint Presentation</vt:lpstr>
      <vt:lpstr>Risk factors</vt:lpstr>
      <vt:lpstr>Symptoms</vt:lpstr>
      <vt:lpstr>Differential diagnosis</vt:lpstr>
      <vt:lpstr>Physical examination</vt:lpstr>
      <vt:lpstr>Hawkins test</vt:lpstr>
      <vt:lpstr>Supraspinatous outlet view</vt:lpstr>
      <vt:lpstr>Management</vt:lpstr>
      <vt:lpstr>Conservative treatment</vt:lpstr>
      <vt:lpstr>Operative treatment</vt:lpstr>
      <vt:lpstr>Rotator cuff</vt:lpstr>
      <vt:lpstr>Rotator cuff muscles</vt:lpstr>
      <vt:lpstr>PowerPoint Presentation</vt:lpstr>
      <vt:lpstr>Causes of rotator cuff tears</vt:lpstr>
      <vt:lpstr>Diagnosis</vt:lpstr>
      <vt:lpstr>Treatment</vt:lpstr>
      <vt:lpstr>PowerPoint Presentation</vt:lpstr>
      <vt:lpstr>Adhesive Capsulitis</vt:lpstr>
      <vt:lpstr>Adhesive Capsulitis</vt:lpstr>
      <vt:lpstr>Adhesive Capsulitis</vt:lpstr>
      <vt:lpstr>Acromioclavicular Pathology</vt:lpstr>
      <vt:lpstr>PowerPoint Presentation</vt:lpstr>
      <vt:lpstr>Causes of AC Arthritis</vt:lpstr>
      <vt:lpstr>AC arthritis</vt:lpstr>
      <vt:lpstr>Causes of AC osteoarthritis</vt:lpstr>
      <vt:lpstr>Signs and Symptoms</vt:lpstr>
      <vt:lpstr>AC osteoarthritis</vt:lpstr>
      <vt:lpstr>Surgical Treatment</vt:lpstr>
      <vt:lpstr>Dislocation of the Shoulder</vt:lpstr>
      <vt:lpstr>Mechanism of anterior shoulder dislocation</vt:lpstr>
      <vt:lpstr>Anterior Shoulder dislocation</vt:lpstr>
      <vt:lpstr>Clinical Picture</vt:lpstr>
      <vt:lpstr>X-ray anterior shoulder dislocation</vt:lpstr>
      <vt:lpstr>Associated injuries of anterior Shoulder Dislocation</vt:lpstr>
      <vt:lpstr>Axillary Nerve Injury</vt:lpstr>
      <vt:lpstr>Management of Anterior Shoulder Dislocation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BMST5003</dc:title>
  <cp:lastModifiedBy>Kerry Nicholas</cp:lastModifiedBy>
  <cp:revision>1</cp:revision>
  <dcterms:created xsi:type="dcterms:W3CDTF">2022-10-26T12:00:22Z</dcterms:created>
  <dcterms:modified xsi:type="dcterms:W3CDTF">2022-10-26T12:09:58Z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</Properties>
</file>