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67" r:id="rId3"/>
    <p:sldId id="257" r:id="rId4"/>
    <p:sldId id="269" r:id="rId5"/>
    <p:sldId id="258" r:id="rId6"/>
    <p:sldId id="260" r:id="rId7"/>
    <p:sldId id="266" r:id="rId8"/>
    <p:sldId id="261" r:id="rId9"/>
    <p:sldId id="264" r:id="rId10"/>
    <p:sldId id="263" r:id="rId11"/>
    <p:sldId id="268"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97BF89-DE1F-1C10-C7AA-7D71FF127ECA}" v="1" dt="2026-10-11T09:19:36.621"/>
    <p1510:client id="{7EDD1C2F-D741-EE90-B745-DCDA6193D87F}" v="22" dt="2026-10-11T16:16:13.431"/>
    <p1510:client id="{B6F02A76-4C35-A27E-DDFF-42CFA8572D17}" v="159" dt="2026-10-10T17:46:46.908"/>
    <p1510:client id="{B7876CE8-A0DC-A738-3DC3-E4A8DCA3B5B8}" v="120" dt="2026-10-11T16:00:32.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4151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5187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821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23135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7663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7708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08756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26462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2860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5771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572245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8735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73242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756007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31090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1200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9823063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wired.it/internet/web/2020/06/04/microsoft-teams-numero-partecipanti/"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9928" y="1234954"/>
            <a:ext cx="8385048" cy="2072127"/>
          </a:xfrm>
        </p:spPr>
        <p:txBody>
          <a:bodyPr>
            <a:normAutofit fontScale="90000"/>
          </a:bodyPr>
          <a:lstStyle/>
          <a:p>
            <a:r>
              <a:rPr lang="en-US" sz="4400"/>
              <a:t>Mohammed Hassan 2607891,</a:t>
            </a:r>
            <a:br>
              <a:rPr lang="en-US" sz="4400"/>
            </a:br>
            <a:r>
              <a:rPr lang="en-US" sz="4400"/>
              <a:t>Christian Amobi 2523171 and </a:t>
            </a:r>
            <a:r>
              <a:rPr lang="en-US" sz="4400" err="1"/>
              <a:t>Lucresse</a:t>
            </a:r>
            <a:r>
              <a:rPr lang="en-US" sz="4400"/>
              <a:t> Dongmo 2608679</a:t>
            </a:r>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US"/>
              <a:t>Module code LCHS4007</a:t>
            </a:r>
          </a:p>
          <a:p>
            <a:r>
              <a:rPr lang="en-US"/>
              <a:t>DIGITAL SKILLS AND RESEARCH METHOD</a:t>
            </a:r>
          </a:p>
          <a:p>
            <a:r>
              <a:rPr lang="en-US"/>
              <a:t>Bianca Dodgen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F216C-F0FD-6256-7247-562D24FD07F1}"/>
              </a:ext>
            </a:extLst>
          </p:cNvPr>
          <p:cNvSpPr>
            <a:spLocks noGrp="1"/>
          </p:cNvSpPr>
          <p:nvPr>
            <p:ph type="title"/>
          </p:nvPr>
        </p:nvSpPr>
        <p:spPr/>
        <p:txBody>
          <a:bodyPr/>
          <a:lstStyle/>
          <a:p>
            <a:r>
              <a:rPr lang="en-US" sz="2800">
                <a:latin typeface="Constantia"/>
              </a:rPr>
              <a:t>Amobi Christian (2523171) Matching Microsoft 365 to workplace tasks.</a:t>
            </a:r>
          </a:p>
        </p:txBody>
      </p:sp>
      <p:sp>
        <p:nvSpPr>
          <p:cNvPr id="4" name="Date Placeholder 3">
            <a:extLst>
              <a:ext uri="{FF2B5EF4-FFF2-40B4-BE49-F238E27FC236}">
                <a16:creationId xmlns:a16="http://schemas.microsoft.com/office/drawing/2014/main" id="{A8560E75-4577-A803-A0CB-9492D5BEDF48}"/>
              </a:ext>
            </a:extLst>
          </p:cNvPr>
          <p:cNvSpPr>
            <a:spLocks noGrp="1"/>
          </p:cNvSpPr>
          <p:nvPr>
            <p:ph type="dt" sz="half" idx="10"/>
          </p:nvPr>
        </p:nvSpPr>
        <p:spPr/>
        <p:txBody>
          <a:bodyPr/>
          <a:lstStyle/>
          <a:p>
            <a:fld id="{6FEA5599-621E-4B0B-8FBF-C5249CF52980}" type="datetime1">
              <a:t>10/11/2026</a:t>
            </a:fld>
            <a:endParaRPr lang="en-US"/>
          </a:p>
        </p:txBody>
      </p:sp>
      <p:sp>
        <p:nvSpPr>
          <p:cNvPr id="5" name="Footer Placeholder 4">
            <a:extLst>
              <a:ext uri="{FF2B5EF4-FFF2-40B4-BE49-F238E27FC236}">
                <a16:creationId xmlns:a16="http://schemas.microsoft.com/office/drawing/2014/main" id="{78E30C34-BD01-96DC-CF8A-2C1F499566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0ADB1C5-84AC-88FB-BF74-892526409C56}"/>
              </a:ext>
            </a:extLst>
          </p:cNvPr>
          <p:cNvSpPr>
            <a:spLocks noGrp="1"/>
          </p:cNvSpPr>
          <p:nvPr>
            <p:ph type="sldNum" sz="quarter" idx="12"/>
          </p:nvPr>
        </p:nvSpPr>
        <p:spPr/>
        <p:txBody>
          <a:bodyPr/>
          <a:lstStyle/>
          <a:p>
            <a:fld id="{24578CCF-2EC4-44CB-A694-F6F6E59A3985}" type="slidenum">
              <a:rPr lang="en-US" dirty="0"/>
              <a:t>2</a:t>
            </a:fld>
            <a:endParaRPr lang="en-US"/>
          </a:p>
        </p:txBody>
      </p:sp>
      <p:sp>
        <p:nvSpPr>
          <p:cNvPr id="12" name="Title 1">
            <a:extLst>
              <a:ext uri="{FF2B5EF4-FFF2-40B4-BE49-F238E27FC236}">
                <a16:creationId xmlns:a16="http://schemas.microsoft.com/office/drawing/2014/main" id="{E566E62C-D0DA-DEC4-A731-D4FED49AA49A}"/>
              </a:ext>
            </a:extLst>
          </p:cNvPr>
          <p:cNvSpPr txBox="1">
            <a:spLocks/>
          </p:cNvSpPr>
          <p:nvPr/>
        </p:nvSpPr>
        <p:spPr>
          <a:xfrm>
            <a:off x="961818" y="2767700"/>
            <a:ext cx="9634011"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r>
              <a:rPr lang="en-US" sz="2400">
                <a:latin typeface="Constantia"/>
              </a:rPr>
              <a:t>Staff communication and daily updates with Microsoft Teams.</a:t>
            </a:r>
          </a:p>
          <a:p>
            <a:endParaRPr lang="en-US" sz="2400">
              <a:latin typeface="Constantia"/>
            </a:endParaRPr>
          </a:p>
          <a:p>
            <a:r>
              <a:rPr lang="en-US" sz="2400">
                <a:latin typeface="Constantia"/>
              </a:rPr>
              <a:t>Case Study: Ashford Community Care Service.</a:t>
            </a:r>
          </a:p>
        </p:txBody>
      </p:sp>
    </p:spTree>
    <p:extLst>
      <p:ext uri="{BB962C8B-B14F-4D97-AF65-F5344CB8AC3E}">
        <p14:creationId xmlns:p14="http://schemas.microsoft.com/office/powerpoint/2010/main" val="234838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012C7-E57C-47B3-0C60-04C63D0886A3}"/>
              </a:ext>
            </a:extLst>
          </p:cNvPr>
          <p:cNvSpPr>
            <a:spLocks noGrp="1"/>
          </p:cNvSpPr>
          <p:nvPr>
            <p:ph type="title"/>
          </p:nvPr>
        </p:nvSpPr>
        <p:spPr>
          <a:xfrm>
            <a:off x="2484068" y="930890"/>
            <a:ext cx="9020544" cy="776188"/>
          </a:xfrm>
        </p:spPr>
        <p:txBody>
          <a:bodyPr/>
          <a:lstStyle/>
          <a:p>
            <a:r>
              <a:rPr lang="en-US"/>
              <a:t> </a:t>
            </a:r>
            <a:r>
              <a:rPr lang="en-US">
                <a:latin typeface="Constantia"/>
              </a:rPr>
              <a:t>Task 1: How the task link to Ashford</a:t>
            </a:r>
          </a:p>
        </p:txBody>
      </p:sp>
      <p:pic>
        <p:nvPicPr>
          <p:cNvPr id="7" name="Content Placeholder 6">
            <a:extLst>
              <a:ext uri="{FF2B5EF4-FFF2-40B4-BE49-F238E27FC236}">
                <a16:creationId xmlns:a16="http://schemas.microsoft.com/office/drawing/2014/main" id="{D76A1604-8657-09EB-E4C8-D29104E3D9DA}"/>
              </a:ext>
            </a:extLst>
          </p:cNvPr>
          <p:cNvPicPr>
            <a:picLocks noGrp="1" noChangeAspect="1"/>
          </p:cNvPicPr>
          <p:nvPr>
            <p:ph idx="1"/>
          </p:nvPr>
        </p:nvPicPr>
        <p:blipFill>
          <a:blip r:embed="rId2"/>
          <a:stretch>
            <a:fillRect/>
          </a:stretch>
        </p:blipFill>
        <p:spPr>
          <a:xfrm>
            <a:off x="1381074" y="1717869"/>
            <a:ext cx="9634011" cy="3766170"/>
          </a:xfrm>
          <a:prstGeom prst="rect">
            <a:avLst/>
          </a:prstGeom>
        </p:spPr>
      </p:pic>
      <p:sp>
        <p:nvSpPr>
          <p:cNvPr id="4" name="Title 1">
            <a:extLst>
              <a:ext uri="{FF2B5EF4-FFF2-40B4-BE49-F238E27FC236}">
                <a16:creationId xmlns:a16="http://schemas.microsoft.com/office/drawing/2014/main" id="{4C1974F9-F615-7DD9-84E3-4E662C3F1C70}"/>
              </a:ext>
            </a:extLst>
          </p:cNvPr>
          <p:cNvSpPr txBox="1">
            <a:spLocks/>
          </p:cNvSpPr>
          <p:nvPr/>
        </p:nvSpPr>
        <p:spPr>
          <a:xfrm>
            <a:off x="4071403" y="153056"/>
            <a:ext cx="3053194" cy="776188"/>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 Christian</a:t>
            </a:r>
            <a:endParaRPr lang="en-US">
              <a:latin typeface="Constantia"/>
            </a:endParaRPr>
          </a:p>
        </p:txBody>
      </p:sp>
    </p:spTree>
    <p:extLst>
      <p:ext uri="{BB962C8B-B14F-4D97-AF65-F5344CB8AC3E}">
        <p14:creationId xmlns:p14="http://schemas.microsoft.com/office/powerpoint/2010/main" val="385401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0A5C-8152-89B4-D5AE-B34175E91D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1461A8-7A8A-C120-18E3-FE0329E981A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50185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E980C-6B7D-65C0-1D55-17DBE4CB01A8}"/>
              </a:ext>
            </a:extLst>
          </p:cNvPr>
          <p:cNvSpPr>
            <a:spLocks noGrp="1"/>
          </p:cNvSpPr>
          <p:nvPr>
            <p:ph type="title"/>
          </p:nvPr>
        </p:nvSpPr>
        <p:spPr/>
        <p:txBody>
          <a:bodyPr/>
          <a:lstStyle/>
          <a:p>
            <a:r>
              <a:rPr lang="en-US"/>
              <a:t>Hassan</a:t>
            </a:r>
          </a:p>
        </p:txBody>
      </p:sp>
      <p:sp>
        <p:nvSpPr>
          <p:cNvPr id="3" name="Content Placeholder 2">
            <a:extLst>
              <a:ext uri="{FF2B5EF4-FFF2-40B4-BE49-F238E27FC236}">
                <a16:creationId xmlns:a16="http://schemas.microsoft.com/office/drawing/2014/main" id="{C3C69E67-6F77-B47E-952E-EF0F63E07A5D}"/>
              </a:ext>
            </a:extLst>
          </p:cNvPr>
          <p:cNvSpPr>
            <a:spLocks noGrp="1"/>
          </p:cNvSpPr>
          <p:nvPr>
            <p:ph idx="1"/>
          </p:nvPr>
        </p:nvSpPr>
        <p:spPr>
          <a:xfrm>
            <a:off x="1069848" y="1549550"/>
            <a:ext cx="9947775" cy="5202984"/>
          </a:xfrm>
        </p:spPr>
        <p:txBody>
          <a:bodyPr vert="horz" lIns="91440" tIns="45720" rIns="91440" bIns="45720" rtlCol="0" anchor="t">
            <a:normAutofit/>
          </a:bodyPr>
          <a:lstStyle/>
          <a:p>
            <a:r>
              <a:rPr lang="en-US"/>
              <a:t>Why this tool is suitable for the task</a:t>
            </a:r>
          </a:p>
          <a:p>
            <a:pPr>
              <a:buClr>
                <a:srgbClr val="C3B2A7"/>
              </a:buClr>
            </a:pPr>
            <a:r>
              <a:rPr lang="en-US"/>
              <a:t>Microsoft teams is a suitable tool for this task because it never lets you miss any updates, It brings staff communication, meetings and care coordination's into one place. The care home can use Teams for meetings with nurses, social workers, family members or other professionals. All the documents can be stored and shared through </a:t>
            </a:r>
            <a:r>
              <a:rPr lang="en-US" err="1"/>
              <a:t>microsoft</a:t>
            </a:r>
            <a:r>
              <a:rPr lang="en-US"/>
              <a:t> teams rather than relying on paper </a:t>
            </a:r>
            <a:r>
              <a:rPr lang="en-US" err="1"/>
              <a:t>copies.Staff</a:t>
            </a:r>
            <a:r>
              <a:rPr lang="en-US"/>
              <a:t> can view these in real time. Teams can also provide one place for daily updates and discussions when staff work different shift or in different locations. Overall </a:t>
            </a:r>
            <a:r>
              <a:rPr lang="en-US" err="1"/>
              <a:t>microsoft</a:t>
            </a:r>
            <a:r>
              <a:rPr lang="en-US"/>
              <a:t> teams is a good tool for the task because it can make communication quicker, </a:t>
            </a:r>
            <a:r>
              <a:rPr lang="en-US" err="1"/>
              <a:t>organised</a:t>
            </a:r>
            <a:r>
              <a:rPr lang="en-US"/>
              <a:t> and more secure. </a:t>
            </a:r>
            <a:r>
              <a:rPr lang="en-US" err="1"/>
              <a:t>hth</a:t>
            </a:r>
          </a:p>
          <a:p>
            <a:pPr>
              <a:buClr>
                <a:srgbClr val="C3B2A7"/>
              </a:buClr>
            </a:pPr>
            <a:endParaRPr lang="en-US"/>
          </a:p>
          <a:p>
            <a:pPr>
              <a:buClr>
                <a:srgbClr val="C3B2A7"/>
              </a:buClr>
            </a:pPr>
            <a:endParaRPr lang="en-US"/>
          </a:p>
        </p:txBody>
      </p:sp>
    </p:spTree>
    <p:extLst>
      <p:ext uri="{BB962C8B-B14F-4D97-AF65-F5344CB8AC3E}">
        <p14:creationId xmlns:p14="http://schemas.microsoft.com/office/powerpoint/2010/main" val="575391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0DF58-4098-8385-175C-B4D57B878E79}"/>
              </a:ext>
            </a:extLst>
          </p:cNvPr>
          <p:cNvSpPr>
            <a:spLocks noGrp="1"/>
          </p:cNvSpPr>
          <p:nvPr>
            <p:ph type="title"/>
          </p:nvPr>
        </p:nvSpPr>
        <p:spPr>
          <a:xfrm>
            <a:off x="1731965" y="1158500"/>
            <a:ext cx="9802335" cy="706916"/>
          </a:xfrm>
        </p:spPr>
        <p:txBody>
          <a:bodyPr>
            <a:normAutofit/>
          </a:bodyPr>
          <a:lstStyle/>
          <a:p>
            <a:r>
              <a:rPr lang="en-US">
                <a:latin typeface="Constantia"/>
              </a:rPr>
              <a:t>Task 6: Recommendations (1 of 2)</a:t>
            </a:r>
          </a:p>
        </p:txBody>
      </p:sp>
      <p:sp>
        <p:nvSpPr>
          <p:cNvPr id="4" name="Date Placeholder 3">
            <a:extLst>
              <a:ext uri="{FF2B5EF4-FFF2-40B4-BE49-F238E27FC236}">
                <a16:creationId xmlns:a16="http://schemas.microsoft.com/office/drawing/2014/main" id="{E1B9D465-B8D7-8163-7BA5-3043BD7F67BA}"/>
              </a:ext>
            </a:extLst>
          </p:cNvPr>
          <p:cNvSpPr>
            <a:spLocks noGrp="1"/>
          </p:cNvSpPr>
          <p:nvPr>
            <p:ph type="dt" sz="half" idx="10"/>
          </p:nvPr>
        </p:nvSpPr>
        <p:spPr/>
        <p:txBody>
          <a:bodyPr/>
          <a:lstStyle/>
          <a:p>
            <a:fld id="{E127494E-2340-4ED9-8100-10E7393A84D3}" type="datetime1">
              <a:t>10/11/2026</a:t>
            </a:fld>
            <a:endParaRPr lang="en-US"/>
          </a:p>
        </p:txBody>
      </p:sp>
      <p:sp>
        <p:nvSpPr>
          <p:cNvPr id="5" name="Footer Placeholder 4">
            <a:extLst>
              <a:ext uri="{FF2B5EF4-FFF2-40B4-BE49-F238E27FC236}">
                <a16:creationId xmlns:a16="http://schemas.microsoft.com/office/drawing/2014/main" id="{6ADEB4D0-FCDE-7321-DF52-E902AC73C17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A23984B-2728-F05F-6B5E-0FD29D066C49}"/>
              </a:ext>
            </a:extLst>
          </p:cNvPr>
          <p:cNvSpPr>
            <a:spLocks noGrp="1"/>
          </p:cNvSpPr>
          <p:nvPr>
            <p:ph type="sldNum" sz="quarter" idx="12"/>
          </p:nvPr>
        </p:nvSpPr>
        <p:spPr/>
        <p:txBody>
          <a:bodyPr/>
          <a:lstStyle/>
          <a:p>
            <a:fld id="{24578CCF-2EC4-44CB-A694-F6F6E59A3985}" type="slidenum">
              <a:rPr lang="en-US" dirty="0"/>
              <a:t>6</a:t>
            </a:fld>
            <a:endParaRPr lang="en-US"/>
          </a:p>
        </p:txBody>
      </p:sp>
      <p:sp>
        <p:nvSpPr>
          <p:cNvPr id="8" name="Title 1">
            <a:extLst>
              <a:ext uri="{FF2B5EF4-FFF2-40B4-BE49-F238E27FC236}">
                <a16:creationId xmlns:a16="http://schemas.microsoft.com/office/drawing/2014/main" id="{F63B5640-97BA-CDF0-8961-8E0912EFB3BC}"/>
              </a:ext>
            </a:extLst>
          </p:cNvPr>
          <p:cNvSpPr txBox="1">
            <a:spLocks/>
          </p:cNvSpPr>
          <p:nvPr/>
        </p:nvSpPr>
        <p:spPr>
          <a:xfrm>
            <a:off x="3804209" y="192640"/>
            <a:ext cx="5190751" cy="588162"/>
          </a:xfrm>
          <a:prstGeom prst="rect">
            <a:avLst/>
          </a:prstGeom>
        </p:spPr>
        <p:txBody>
          <a:bodyPr vert="horz" lIns="91440" tIns="45720" rIns="91440" bIns="45720" rtlCol="0" anchor="t">
            <a:normAutofit fontScale="92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atin typeface="Constantia"/>
              </a:rPr>
              <a:t>Christian</a:t>
            </a:r>
            <a:endParaRPr lang="en-US" dirty="0">
              <a:latin typeface="Constantia"/>
            </a:endParaRPr>
          </a:p>
        </p:txBody>
      </p:sp>
      <p:pic>
        <p:nvPicPr>
          <p:cNvPr id="3" name="Picture 2">
            <a:extLst>
              <a:ext uri="{FF2B5EF4-FFF2-40B4-BE49-F238E27FC236}">
                <a16:creationId xmlns:a16="http://schemas.microsoft.com/office/drawing/2014/main" id="{7DAD04EA-DF07-9E92-D6D1-6F2240815235}"/>
              </a:ext>
            </a:extLst>
          </p:cNvPr>
          <p:cNvPicPr>
            <a:picLocks noChangeAspect="1"/>
          </p:cNvPicPr>
          <p:nvPr/>
        </p:nvPicPr>
        <p:blipFill>
          <a:blip r:embed="rId2"/>
          <a:stretch>
            <a:fillRect/>
          </a:stretch>
        </p:blipFill>
        <p:spPr>
          <a:xfrm>
            <a:off x="464948" y="2397538"/>
            <a:ext cx="11275018" cy="3096145"/>
          </a:xfrm>
          <a:prstGeom prst="rect">
            <a:avLst/>
          </a:prstGeom>
        </p:spPr>
      </p:pic>
    </p:spTree>
    <p:extLst>
      <p:ext uri="{BB962C8B-B14F-4D97-AF65-F5344CB8AC3E}">
        <p14:creationId xmlns:p14="http://schemas.microsoft.com/office/powerpoint/2010/main" val="1930269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30C04-2A02-8DE9-0D75-726CA7FDDE64}"/>
              </a:ext>
            </a:extLst>
          </p:cNvPr>
          <p:cNvSpPr>
            <a:spLocks noGrp="1"/>
          </p:cNvSpPr>
          <p:nvPr>
            <p:ph type="ctrTitle"/>
          </p:nvPr>
        </p:nvSpPr>
        <p:spPr>
          <a:xfrm>
            <a:off x="1159159" y="395614"/>
            <a:ext cx="10387207" cy="1114563"/>
          </a:xfrm>
        </p:spPr>
        <p:txBody>
          <a:bodyPr/>
          <a:lstStyle/>
          <a:p>
            <a:r>
              <a:rPr lang="en-US">
                <a:latin typeface="Constantia"/>
              </a:rPr>
              <a:t>Task 6: Recommendations (2 of 2)</a:t>
            </a:r>
          </a:p>
        </p:txBody>
      </p:sp>
      <p:sp>
        <p:nvSpPr>
          <p:cNvPr id="3" name="Subtitle 2">
            <a:extLst>
              <a:ext uri="{FF2B5EF4-FFF2-40B4-BE49-F238E27FC236}">
                <a16:creationId xmlns:a16="http://schemas.microsoft.com/office/drawing/2014/main" id="{2234EB4C-A4D8-55A1-2530-EB5B5755B510}"/>
              </a:ext>
            </a:extLst>
          </p:cNvPr>
          <p:cNvSpPr>
            <a:spLocks noGrp="1"/>
          </p:cNvSpPr>
          <p:nvPr>
            <p:ph type="subTitle" idx="1"/>
          </p:nvPr>
        </p:nvSpPr>
        <p:spPr>
          <a:xfrm>
            <a:off x="4061021" y="406013"/>
            <a:ext cx="7292438" cy="779241"/>
          </a:xfrm>
        </p:spPr>
        <p:txBody>
          <a:bodyPr/>
          <a:lstStyle/>
          <a:p>
            <a:r>
              <a:rPr lang="en-US"/>
              <a:t>Christian</a:t>
            </a:r>
          </a:p>
        </p:txBody>
      </p:sp>
      <p:sp>
        <p:nvSpPr>
          <p:cNvPr id="4" name="Date Placeholder 3">
            <a:extLst>
              <a:ext uri="{FF2B5EF4-FFF2-40B4-BE49-F238E27FC236}">
                <a16:creationId xmlns:a16="http://schemas.microsoft.com/office/drawing/2014/main" id="{91493511-A53E-FCAD-884C-3C7E984CEEA9}"/>
              </a:ext>
            </a:extLst>
          </p:cNvPr>
          <p:cNvSpPr>
            <a:spLocks noGrp="1"/>
          </p:cNvSpPr>
          <p:nvPr>
            <p:ph type="dt" sz="half" idx="10"/>
          </p:nvPr>
        </p:nvSpPr>
        <p:spPr/>
        <p:txBody>
          <a:bodyPr/>
          <a:lstStyle/>
          <a:p>
            <a:fld id="{1C4D86A5-D895-493C-8B6C-AF6526D8FA71}" type="datetime1">
              <a:t>10/11/2026</a:t>
            </a:fld>
            <a:endParaRPr lang="en-US"/>
          </a:p>
        </p:txBody>
      </p:sp>
      <p:sp>
        <p:nvSpPr>
          <p:cNvPr id="5" name="Footer Placeholder 4">
            <a:extLst>
              <a:ext uri="{FF2B5EF4-FFF2-40B4-BE49-F238E27FC236}">
                <a16:creationId xmlns:a16="http://schemas.microsoft.com/office/drawing/2014/main" id="{48E3425D-C963-4CDF-4626-B0DC5A2F3BE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F9D18AC-04EB-40AF-86CD-7F290583C43D}"/>
              </a:ext>
            </a:extLst>
          </p:cNvPr>
          <p:cNvSpPr>
            <a:spLocks noGrp="1"/>
          </p:cNvSpPr>
          <p:nvPr>
            <p:ph type="sldNum" sz="quarter" idx="12"/>
          </p:nvPr>
        </p:nvSpPr>
        <p:spPr/>
        <p:txBody>
          <a:bodyPr/>
          <a:lstStyle/>
          <a:p>
            <a:fld id="{24578CCF-2EC4-44CB-A694-F6F6E59A3985}" type="slidenum">
              <a:rPr lang="en-US" dirty="0"/>
              <a:t>7</a:t>
            </a:fld>
            <a:endParaRPr lang="en-US"/>
          </a:p>
        </p:txBody>
      </p:sp>
      <p:sp>
        <p:nvSpPr>
          <p:cNvPr id="7" name="Content Placeholder 2">
            <a:extLst>
              <a:ext uri="{FF2B5EF4-FFF2-40B4-BE49-F238E27FC236}">
                <a16:creationId xmlns:a16="http://schemas.microsoft.com/office/drawing/2014/main" id="{774E0398-1554-EFC5-1DAF-A3EFC87BDB28}"/>
              </a:ext>
            </a:extLst>
          </p:cNvPr>
          <p:cNvSpPr>
            <a:spLocks noGrp="1"/>
          </p:cNvSpPr>
          <p:nvPr/>
        </p:nvSpPr>
        <p:spPr>
          <a:xfrm>
            <a:off x="65462" y="650386"/>
            <a:ext cx="11009435" cy="1082643"/>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p:txBody>
      </p:sp>
      <p:pic>
        <p:nvPicPr>
          <p:cNvPr id="8" name="Picture 7">
            <a:extLst>
              <a:ext uri="{FF2B5EF4-FFF2-40B4-BE49-F238E27FC236}">
                <a16:creationId xmlns:a16="http://schemas.microsoft.com/office/drawing/2014/main" id="{2E1A5E97-F15A-EA98-1A34-7F933533156F}"/>
              </a:ext>
            </a:extLst>
          </p:cNvPr>
          <p:cNvPicPr>
            <a:picLocks noChangeAspect="1"/>
          </p:cNvPicPr>
          <p:nvPr/>
        </p:nvPicPr>
        <p:blipFill>
          <a:blip r:embed="rId2"/>
          <a:srcRect l="-870" t="26415" r="712" b="-26415"/>
          <a:stretch>
            <a:fillRect/>
          </a:stretch>
        </p:blipFill>
        <p:spPr>
          <a:xfrm>
            <a:off x="347074" y="1952262"/>
            <a:ext cx="11498308" cy="3361784"/>
          </a:xfrm>
          <a:prstGeom prst="rect">
            <a:avLst/>
          </a:prstGeom>
        </p:spPr>
      </p:pic>
    </p:spTree>
    <p:extLst>
      <p:ext uri="{BB962C8B-B14F-4D97-AF65-F5344CB8AC3E}">
        <p14:creationId xmlns:p14="http://schemas.microsoft.com/office/powerpoint/2010/main" val="2986144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52F97-8AD5-D9D3-9269-1B326F68DED3}"/>
              </a:ext>
            </a:extLst>
          </p:cNvPr>
          <p:cNvSpPr>
            <a:spLocks noGrp="1"/>
          </p:cNvSpPr>
          <p:nvPr>
            <p:ph type="title"/>
          </p:nvPr>
        </p:nvSpPr>
        <p:spPr/>
        <p:txBody>
          <a:bodyPr/>
          <a:lstStyle/>
          <a:p>
            <a:r>
              <a:rPr lang="en-US"/>
              <a:t>Lucresse</a:t>
            </a:r>
          </a:p>
        </p:txBody>
      </p:sp>
      <p:sp>
        <p:nvSpPr>
          <p:cNvPr id="3" name="Content Placeholder 2">
            <a:extLst>
              <a:ext uri="{FF2B5EF4-FFF2-40B4-BE49-F238E27FC236}">
                <a16:creationId xmlns:a16="http://schemas.microsoft.com/office/drawing/2014/main" id="{EAC96E75-C9AA-0A5F-8E1C-A074039E73EF}"/>
              </a:ext>
            </a:extLst>
          </p:cNvPr>
          <p:cNvSpPr>
            <a:spLocks noGrp="1"/>
          </p:cNvSpPr>
          <p:nvPr>
            <p:ph idx="1"/>
          </p:nvPr>
        </p:nvSpPr>
        <p:spPr>
          <a:xfrm>
            <a:off x="1085005" y="1688276"/>
            <a:ext cx="10419607" cy="4222946"/>
          </a:xfrm>
        </p:spPr>
        <p:txBody>
          <a:bodyPr vert="horz" lIns="91440" tIns="45720" rIns="91440" bIns="45720" rtlCol="0" anchor="t">
            <a:normAutofit/>
          </a:bodyPr>
          <a:lstStyle/>
          <a:p>
            <a:r>
              <a:rPr lang="en-US"/>
              <a:t>How it improves efficiency and communication:</a:t>
            </a:r>
          </a:p>
          <a:p>
            <a:pPr>
              <a:buClr>
                <a:srgbClr val="C3B2A7"/>
              </a:buClr>
            </a:pPr>
            <a:r>
              <a:rPr lang="en-US"/>
              <a:t>Microsoft teams provides a centralized space to store  documents and share update about clients and staff.</a:t>
            </a:r>
          </a:p>
          <a:p>
            <a:pPr>
              <a:buClr>
                <a:srgbClr val="C3B2A7"/>
              </a:buClr>
            </a:pPr>
            <a:r>
              <a:rPr lang="en-US"/>
              <a:t>Microsoft teams is a platform where staff can  view any update regarding clients or members of staff .</a:t>
            </a:r>
          </a:p>
          <a:p>
            <a:pPr>
              <a:buClr>
                <a:srgbClr val="C3B2A7"/>
              </a:buClr>
            </a:pPr>
            <a:r>
              <a:rPr lang="en-US"/>
              <a:t>Microsoft teams helps track hospital appointments and minimizes  scheduling delays. </a:t>
            </a:r>
          </a:p>
          <a:p>
            <a:pPr>
              <a:buClr>
                <a:srgbClr val="C3B2A7"/>
              </a:buClr>
            </a:pPr>
            <a:r>
              <a:rPr lang="en-US"/>
              <a:t>Microsoft team allows all staff to view their shifts schedules in one place.</a:t>
            </a:r>
          </a:p>
        </p:txBody>
      </p:sp>
      <p:sp>
        <p:nvSpPr>
          <p:cNvPr id="4" name="Date Placeholder 3">
            <a:extLst>
              <a:ext uri="{FF2B5EF4-FFF2-40B4-BE49-F238E27FC236}">
                <a16:creationId xmlns:a16="http://schemas.microsoft.com/office/drawing/2014/main" id="{C62B6B4D-14BB-8445-4658-2B836569CC3E}"/>
              </a:ext>
            </a:extLst>
          </p:cNvPr>
          <p:cNvSpPr>
            <a:spLocks noGrp="1"/>
          </p:cNvSpPr>
          <p:nvPr>
            <p:ph type="dt" sz="half" idx="10"/>
          </p:nvPr>
        </p:nvSpPr>
        <p:spPr/>
        <p:txBody>
          <a:bodyPr/>
          <a:lstStyle/>
          <a:p>
            <a:fld id="{35FDB9AD-7C7F-4926-A186-EDA6A294C99D}" type="datetime1">
              <a:t>10/11/2026</a:t>
            </a:fld>
            <a:endParaRPr lang="en-US"/>
          </a:p>
        </p:txBody>
      </p:sp>
      <p:sp>
        <p:nvSpPr>
          <p:cNvPr id="5" name="Footer Placeholder 4">
            <a:extLst>
              <a:ext uri="{FF2B5EF4-FFF2-40B4-BE49-F238E27FC236}">
                <a16:creationId xmlns:a16="http://schemas.microsoft.com/office/drawing/2014/main" id="{0B419509-9737-93DB-B391-357EF52ED28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3437E84-D60D-AA2E-A0D2-F0C7AD4AA990}"/>
              </a:ext>
            </a:extLst>
          </p:cNvPr>
          <p:cNvSpPr>
            <a:spLocks noGrp="1"/>
          </p:cNvSpPr>
          <p:nvPr>
            <p:ph type="sldNum" sz="quarter" idx="12"/>
          </p:nvPr>
        </p:nvSpPr>
        <p:spPr/>
        <p:txBody>
          <a:bodyPr/>
          <a:lstStyle/>
          <a:p>
            <a:fld id="{24578CCF-2EC4-44CB-A694-F6F6E59A3985}" type="slidenum">
              <a:rPr lang="en-US" dirty="0"/>
              <a:t>8</a:t>
            </a:fld>
            <a:endParaRPr lang="en-US"/>
          </a:p>
        </p:txBody>
      </p:sp>
      <p:pic>
        <p:nvPicPr>
          <p:cNvPr id="7" name="Picture 6">
            <a:extLst>
              <a:ext uri="{FF2B5EF4-FFF2-40B4-BE49-F238E27FC236}">
                <a16:creationId xmlns:a16="http://schemas.microsoft.com/office/drawing/2014/main" id="{CD307CDE-489F-0D8F-9BE9-6C96141F894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27818" y="4966854"/>
            <a:ext cx="2840182" cy="1535876"/>
          </a:xfrm>
          <a:prstGeom prst="rect">
            <a:avLst/>
          </a:prstGeom>
        </p:spPr>
      </p:pic>
      <p:sp>
        <p:nvSpPr>
          <p:cNvPr id="8" name="TextBox 7">
            <a:extLst>
              <a:ext uri="{FF2B5EF4-FFF2-40B4-BE49-F238E27FC236}">
                <a16:creationId xmlns:a16="http://schemas.microsoft.com/office/drawing/2014/main" id="{E4B1998E-2CF8-F4A4-3829-42A5ECCC802C}"/>
              </a:ext>
            </a:extLst>
          </p:cNvPr>
          <p:cNvSpPr txBox="1"/>
          <p:nvPr/>
        </p:nvSpPr>
        <p:spPr>
          <a:xfrm>
            <a:off x="1524000" y="5997575"/>
            <a:ext cx="91440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3648108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6960E-90B7-4C15-41A6-71F7727E3259}"/>
              </a:ext>
            </a:extLst>
          </p:cNvPr>
          <p:cNvSpPr>
            <a:spLocks noGrp="1"/>
          </p:cNvSpPr>
          <p:nvPr>
            <p:ph type="title"/>
          </p:nvPr>
        </p:nvSpPr>
        <p:spPr/>
        <p:txBody>
          <a:bodyPr/>
          <a:lstStyle/>
          <a:p>
            <a:r>
              <a:rPr lang="en-GB"/>
              <a:t>lucresse</a:t>
            </a:r>
          </a:p>
        </p:txBody>
      </p:sp>
      <p:sp>
        <p:nvSpPr>
          <p:cNvPr id="3" name="Content Placeholder 2">
            <a:extLst>
              <a:ext uri="{FF2B5EF4-FFF2-40B4-BE49-F238E27FC236}">
                <a16:creationId xmlns:a16="http://schemas.microsoft.com/office/drawing/2014/main" id="{A9E0914C-51ED-80AD-9B88-F41791B5B0E2}"/>
              </a:ext>
            </a:extLst>
          </p:cNvPr>
          <p:cNvSpPr>
            <a:spLocks noGrp="1"/>
          </p:cNvSpPr>
          <p:nvPr>
            <p:ph idx="1"/>
          </p:nvPr>
        </p:nvSpPr>
        <p:spPr>
          <a:xfrm>
            <a:off x="530822" y="1262743"/>
            <a:ext cx="4086102" cy="4787024"/>
          </a:xfrm>
        </p:spPr>
        <p:txBody>
          <a:bodyPr vert="horz" lIns="91440" tIns="45720" rIns="91440" bIns="45720" rtlCol="0" anchor="t">
            <a:normAutofit lnSpcReduction="10000"/>
          </a:bodyPr>
          <a:lstStyle/>
          <a:p>
            <a:pPr marL="0" indent="0">
              <a:buNone/>
            </a:pPr>
            <a:r>
              <a:rPr lang="en-GB" b="1" u="sng"/>
              <a:t>Advantages and limitations of using the chosen tool</a:t>
            </a:r>
            <a:endParaRPr lang="en-US" b="1" u="sng"/>
          </a:p>
          <a:p>
            <a:pPr>
              <a:buClr>
                <a:srgbClr val="C3B2A7"/>
              </a:buClr>
              <a:buFont typeface="Wingdings" charset="2"/>
              <a:buChar char="Ø"/>
            </a:pPr>
            <a:endParaRPr lang="en-GB"/>
          </a:p>
          <a:p>
            <a:pPr>
              <a:buClr>
                <a:srgbClr val="C3B2A7"/>
              </a:buClr>
              <a:buFont typeface="Wingdings" charset="2"/>
              <a:buChar char="Ø"/>
            </a:pPr>
            <a:r>
              <a:rPr lang="en-GB"/>
              <a:t>Advantages of using Microsoft teams:</a:t>
            </a:r>
          </a:p>
          <a:p>
            <a:pPr>
              <a:buClr>
                <a:srgbClr val="C3B2A7"/>
              </a:buClr>
              <a:buFont typeface="Wingdings" charset="2"/>
              <a:buChar char="Ø"/>
            </a:pPr>
            <a:r>
              <a:rPr lang="en-GB"/>
              <a:t>Reduction of administrative overhead and scheduling friction.</a:t>
            </a:r>
          </a:p>
          <a:p>
            <a:pPr>
              <a:buClr>
                <a:srgbClr val="C3B2A7"/>
              </a:buClr>
              <a:buFont typeface="Wingdings" charset="2"/>
              <a:buChar char="Ø"/>
            </a:pPr>
            <a:r>
              <a:rPr lang="en-GB"/>
              <a:t>Streamlining secure multidisciplinary collaboration</a:t>
            </a:r>
          </a:p>
          <a:p>
            <a:pPr>
              <a:buClr>
                <a:srgbClr val="C3B2A7"/>
              </a:buClr>
              <a:buFont typeface="Wingdings" charset="2"/>
              <a:buChar char="Ø"/>
            </a:pPr>
            <a:r>
              <a:rPr lang="en-GB"/>
              <a:t>Preventing communication gaps and ensuring continuity of care across all departments.</a:t>
            </a:r>
          </a:p>
          <a:p>
            <a:pPr>
              <a:buClr>
                <a:srgbClr val="C3B2A7"/>
              </a:buClr>
              <a:buFont typeface="Wingdings" charset="2"/>
              <a:buChar char="Ø"/>
            </a:pPr>
            <a:r>
              <a:rPr lang="en-GB"/>
              <a:t>(Hargreaves, Clarke and Lester,2022).</a:t>
            </a:r>
          </a:p>
          <a:p>
            <a:pPr>
              <a:buClr>
                <a:srgbClr val="C3B2A7"/>
              </a:buClr>
              <a:buFont typeface="Wingdings" charset="2"/>
              <a:buChar char="Ø"/>
            </a:pPr>
            <a:endParaRPr lang="en-GB"/>
          </a:p>
        </p:txBody>
      </p:sp>
      <p:sp>
        <p:nvSpPr>
          <p:cNvPr id="4" name="Date Placeholder 3">
            <a:extLst>
              <a:ext uri="{FF2B5EF4-FFF2-40B4-BE49-F238E27FC236}">
                <a16:creationId xmlns:a16="http://schemas.microsoft.com/office/drawing/2014/main" id="{0A1D32FA-EAEB-BCE8-2A27-74CAAB1B2FD8}"/>
              </a:ext>
            </a:extLst>
          </p:cNvPr>
          <p:cNvSpPr>
            <a:spLocks noGrp="1"/>
          </p:cNvSpPr>
          <p:nvPr>
            <p:ph type="dt" sz="half" idx="10"/>
          </p:nvPr>
        </p:nvSpPr>
        <p:spPr/>
        <p:txBody>
          <a:bodyPr/>
          <a:lstStyle/>
          <a:p>
            <a:fld id="{C2480BA3-F6A1-4C80-B4EC-09964C12A14F}" type="datetime1">
              <a:t>10/11/2026</a:t>
            </a:fld>
            <a:endParaRPr lang="en-US"/>
          </a:p>
        </p:txBody>
      </p:sp>
      <p:sp>
        <p:nvSpPr>
          <p:cNvPr id="5" name="Footer Placeholder 4">
            <a:extLst>
              <a:ext uri="{FF2B5EF4-FFF2-40B4-BE49-F238E27FC236}">
                <a16:creationId xmlns:a16="http://schemas.microsoft.com/office/drawing/2014/main" id="{9F8AF31F-F3D7-81F8-734A-44C090114E9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A3D4A32-83A0-029B-CC11-4A153C952F82}"/>
              </a:ext>
            </a:extLst>
          </p:cNvPr>
          <p:cNvSpPr>
            <a:spLocks noGrp="1"/>
          </p:cNvSpPr>
          <p:nvPr>
            <p:ph type="sldNum" sz="quarter" idx="12"/>
          </p:nvPr>
        </p:nvSpPr>
        <p:spPr/>
        <p:txBody>
          <a:bodyPr/>
          <a:lstStyle/>
          <a:p>
            <a:fld id="{24578CCF-2EC4-44CB-A694-F6F6E59A3985}" type="slidenum">
              <a:rPr lang="en-US" dirty="0"/>
              <a:t>9</a:t>
            </a:fld>
            <a:endParaRPr lang="en-US"/>
          </a:p>
        </p:txBody>
      </p:sp>
      <p:sp>
        <p:nvSpPr>
          <p:cNvPr id="10" name="TextBox 9">
            <a:extLst>
              <a:ext uri="{FF2B5EF4-FFF2-40B4-BE49-F238E27FC236}">
                <a16:creationId xmlns:a16="http://schemas.microsoft.com/office/drawing/2014/main" id="{46E4018E-835F-2E3C-87EE-132BEBF686E3}"/>
              </a:ext>
            </a:extLst>
          </p:cNvPr>
          <p:cNvSpPr txBox="1"/>
          <p:nvPr/>
        </p:nvSpPr>
        <p:spPr>
          <a:xfrm>
            <a:off x="5244935" y="1271649"/>
            <a:ext cx="507670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r>
              <a:rPr lang="en-GB" b="1" u="sng" baseline="0">
                <a:solidFill>
                  <a:srgbClr val="404040"/>
                </a:solidFill>
                <a:latin typeface="Century Gothic"/>
                <a:ea typeface="Arial"/>
                <a:cs typeface="Arial"/>
              </a:rPr>
              <a:t>Limitations of using Microsoft Teams :</a:t>
            </a:r>
            <a:r>
              <a:rPr lang="en-GB" b="1" u="sng">
                <a:latin typeface="Century Gothic"/>
                <a:ea typeface="Arial"/>
                <a:cs typeface="Arial"/>
              </a:rPr>
              <a:t>​</a:t>
            </a:r>
            <a:endParaRPr lang="en-US"/>
          </a:p>
          <a:p>
            <a:pPr marL="228600" indent="-228600">
              <a:buFont typeface="Wingdings"/>
              <a:buChar char="Ø"/>
            </a:pPr>
            <a:endParaRPr lang="en-GB">
              <a:solidFill>
                <a:srgbClr val="404040"/>
              </a:solidFill>
              <a:latin typeface="Century Gothic"/>
              <a:ea typeface="Arial"/>
              <a:cs typeface="Arial"/>
            </a:endParaRPr>
          </a:p>
          <a:p>
            <a:pPr marL="228600" indent="-228600">
              <a:buFont typeface="Wingdings"/>
              <a:buChar char="Ø"/>
            </a:pPr>
            <a:endParaRPr lang="en-GB">
              <a:solidFill>
                <a:srgbClr val="404040"/>
              </a:solidFill>
              <a:latin typeface="Century Gothic"/>
              <a:ea typeface="Arial"/>
              <a:cs typeface="Arial"/>
            </a:endParaRPr>
          </a:p>
          <a:p>
            <a:pPr marL="285750" lvl="0" indent="-285750">
              <a:buFont typeface="Wingdings"/>
              <a:buChar char="Ø"/>
            </a:pPr>
            <a:r>
              <a:rPr lang="en-GB" baseline="0">
                <a:solidFill>
                  <a:srgbClr val="404040"/>
                </a:solidFill>
                <a:latin typeface="Century Gothic"/>
                <a:ea typeface="Arial"/>
                <a:cs typeface="Arial"/>
              </a:rPr>
              <a:t>Professionals struggle to disconnect from live updates and chat alerts</a:t>
            </a:r>
            <a:r>
              <a:rPr lang="en-GB">
                <a:latin typeface="Century Gothic"/>
                <a:ea typeface="Arial"/>
                <a:cs typeface="Arial"/>
              </a:rPr>
              <a:t>​</a:t>
            </a:r>
            <a:endParaRPr lang="en-GB"/>
          </a:p>
          <a:p>
            <a:pPr marL="228600" lvl="0" indent="-228600" rtl="0">
              <a:buFont typeface="Wingdings"/>
              <a:buChar char="Ø"/>
            </a:pPr>
            <a:r>
              <a:rPr lang="en-GB" baseline="0">
                <a:solidFill>
                  <a:srgbClr val="404040"/>
                </a:solidFill>
                <a:latin typeface="Century Gothic"/>
                <a:ea typeface="Arial"/>
                <a:cs typeface="Arial"/>
              </a:rPr>
              <a:t>It takes a long time to teach everyone how it works, workers who aren't comfortable with computers might feel left out, stressed or frustrated. </a:t>
            </a:r>
            <a:r>
              <a:rPr lang="en-US">
                <a:latin typeface="Century Gothic"/>
                <a:ea typeface="Arial"/>
                <a:cs typeface="Arial"/>
              </a:rPr>
              <a:t>​</a:t>
            </a:r>
          </a:p>
          <a:p>
            <a:pPr marL="228600" lvl="0" indent="-228600" rtl="0">
              <a:buFont typeface="Wingdings"/>
              <a:buChar char="Ø"/>
            </a:pPr>
            <a:r>
              <a:rPr lang="en-GB" baseline="0">
                <a:solidFill>
                  <a:srgbClr val="404040"/>
                </a:solidFill>
                <a:latin typeface="Century Gothic"/>
                <a:ea typeface="Arial"/>
                <a:cs typeface="Arial"/>
              </a:rPr>
              <a:t>Because off long-term patient care needs to be tracked all the time , problems  like internet crashes , server drops, or weak WI-FI can completely block staff from talking to each other.</a:t>
            </a:r>
            <a:r>
              <a:rPr lang="en-US">
                <a:latin typeface="Century Gothic"/>
                <a:ea typeface="Arial"/>
                <a:cs typeface="Arial"/>
              </a:rPr>
              <a:t>​</a:t>
            </a:r>
          </a:p>
          <a:p>
            <a:pPr marL="228600" indent="-228600">
              <a:buFont typeface="Wingdings"/>
              <a:buChar char="Ø"/>
            </a:pPr>
            <a:r>
              <a:rPr lang="en-US">
                <a:latin typeface="Century Gothic"/>
                <a:ea typeface="Arial"/>
                <a:cs typeface="Arial"/>
              </a:rPr>
              <a:t>(Hargreaves, Clarke and Lester,2022 University of Hertfordshire,2021</a:t>
            </a:r>
          </a:p>
          <a:p>
            <a:pPr marL="228600" indent="-228600">
              <a:buFont typeface="Wingdings"/>
              <a:buChar char="Ø"/>
            </a:pPr>
            <a:endParaRPr lang="en-GB">
              <a:latin typeface="Arial"/>
              <a:cs typeface="Arial"/>
            </a:endParaRPr>
          </a:p>
          <a:p>
            <a:pPr algn="ctr"/>
            <a:endParaRPr lang="en-GB"/>
          </a:p>
        </p:txBody>
      </p:sp>
    </p:spTree>
    <p:extLst>
      <p:ext uri="{BB962C8B-B14F-4D97-AF65-F5344CB8AC3E}">
        <p14:creationId xmlns:p14="http://schemas.microsoft.com/office/powerpoint/2010/main" val="3770610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594D-EB55-95B7-02B7-8A10AD33C944}"/>
              </a:ext>
            </a:extLst>
          </p:cNvPr>
          <p:cNvSpPr>
            <a:spLocks noGrp="1"/>
          </p:cNvSpPr>
          <p:nvPr>
            <p:ph type="title"/>
          </p:nvPr>
        </p:nvSpPr>
        <p:spPr>
          <a:xfrm>
            <a:off x="2368239" y="1957785"/>
            <a:ext cx="5105401" cy="694525"/>
          </a:xfrm>
        </p:spPr>
        <p:txBody>
          <a:bodyPr>
            <a:normAutofit fontScale="90000"/>
          </a:bodyPr>
          <a:lstStyle/>
          <a:p>
            <a:r>
              <a:rPr lang="en-US"/>
              <a:t>Reference list</a:t>
            </a:r>
          </a:p>
        </p:txBody>
      </p:sp>
      <p:sp>
        <p:nvSpPr>
          <p:cNvPr id="3" name="Text Placeholder 2">
            <a:extLst>
              <a:ext uri="{FF2B5EF4-FFF2-40B4-BE49-F238E27FC236}">
                <a16:creationId xmlns:a16="http://schemas.microsoft.com/office/drawing/2014/main" id="{4A4E7728-D62A-414F-0475-322D65ED8F65}"/>
              </a:ext>
            </a:extLst>
          </p:cNvPr>
          <p:cNvSpPr>
            <a:spLocks noGrp="1"/>
          </p:cNvSpPr>
          <p:nvPr>
            <p:ph type="body" idx="1"/>
          </p:nvPr>
        </p:nvSpPr>
        <p:spPr>
          <a:xfrm>
            <a:off x="3979050" y="1050968"/>
            <a:ext cx="2423057" cy="670244"/>
          </a:xfrm>
        </p:spPr>
        <p:txBody>
          <a:bodyPr>
            <a:normAutofit/>
          </a:bodyPr>
          <a:lstStyle/>
          <a:p>
            <a:r>
              <a:rPr lang="en-GB" sz="2800"/>
              <a:t>Christian</a:t>
            </a:r>
          </a:p>
        </p:txBody>
      </p:sp>
      <p:sp>
        <p:nvSpPr>
          <p:cNvPr id="4" name="Date Placeholder 3">
            <a:extLst>
              <a:ext uri="{FF2B5EF4-FFF2-40B4-BE49-F238E27FC236}">
                <a16:creationId xmlns:a16="http://schemas.microsoft.com/office/drawing/2014/main" id="{40F974A8-33D7-843C-12EB-8BC7FF9EEE91}"/>
              </a:ext>
            </a:extLst>
          </p:cNvPr>
          <p:cNvSpPr>
            <a:spLocks noGrp="1"/>
          </p:cNvSpPr>
          <p:nvPr>
            <p:ph type="dt" sz="half" idx="10"/>
          </p:nvPr>
        </p:nvSpPr>
        <p:spPr/>
        <p:txBody>
          <a:bodyPr/>
          <a:lstStyle/>
          <a:p>
            <a:fld id="{5A23F770-1A07-435E-8652-27E4CDDDF828}" type="datetime1">
              <a:t>10/11/2026</a:t>
            </a:fld>
            <a:endParaRPr lang="en-US"/>
          </a:p>
        </p:txBody>
      </p:sp>
      <p:sp>
        <p:nvSpPr>
          <p:cNvPr id="5" name="Footer Placeholder 4">
            <a:extLst>
              <a:ext uri="{FF2B5EF4-FFF2-40B4-BE49-F238E27FC236}">
                <a16:creationId xmlns:a16="http://schemas.microsoft.com/office/drawing/2014/main" id="{CEE238F0-1B07-129A-C5FC-6E8E33C6D9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539C6EA-A1A9-972F-EC92-63B895EB6C09}"/>
              </a:ext>
            </a:extLst>
          </p:cNvPr>
          <p:cNvSpPr>
            <a:spLocks noGrp="1"/>
          </p:cNvSpPr>
          <p:nvPr>
            <p:ph type="sldNum" sz="quarter" idx="12"/>
          </p:nvPr>
        </p:nvSpPr>
        <p:spPr/>
        <p:txBody>
          <a:bodyPr/>
          <a:lstStyle/>
          <a:p>
            <a:fld id="{24578CCF-2EC4-44CB-A694-F6F6E59A3985}" type="slidenum">
              <a:rPr lang="en-US" dirty="0"/>
              <a:t>10</a:t>
            </a:fld>
            <a:endParaRPr lang="en-US"/>
          </a:p>
        </p:txBody>
      </p:sp>
      <p:pic>
        <p:nvPicPr>
          <p:cNvPr id="7" name="Content Placeholder 6">
            <a:extLst>
              <a:ext uri="{FF2B5EF4-FFF2-40B4-BE49-F238E27FC236}">
                <a16:creationId xmlns:a16="http://schemas.microsoft.com/office/drawing/2014/main" id="{C4A5E795-4611-14A4-D302-9C309D29964B}"/>
              </a:ext>
            </a:extLst>
          </p:cNvPr>
          <p:cNvPicPr>
            <a:picLocks noGrp="1" noChangeAspect="1"/>
          </p:cNvPicPr>
          <p:nvPr>
            <p:ph idx="4294967295"/>
          </p:nvPr>
        </p:nvPicPr>
        <p:blipFill>
          <a:blip r:embed="rId2"/>
          <a:stretch>
            <a:fillRect/>
          </a:stretch>
        </p:blipFill>
        <p:spPr>
          <a:xfrm>
            <a:off x="2281942" y="2664723"/>
            <a:ext cx="8229600" cy="3651250"/>
          </a:xfrm>
          <a:prstGeom prst="rect">
            <a:avLst/>
          </a:prstGeom>
        </p:spPr>
      </p:pic>
    </p:spTree>
    <p:extLst>
      <p:ext uri="{BB962C8B-B14F-4D97-AF65-F5344CB8AC3E}">
        <p14:creationId xmlns:p14="http://schemas.microsoft.com/office/powerpoint/2010/main" val="2339024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EBEB-FECB-45C2-C78C-5328DCE91B3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9D57F12-B32D-CB2A-2E61-B616AB29CD96}"/>
              </a:ext>
            </a:extLst>
          </p:cNvPr>
          <p:cNvSpPr>
            <a:spLocks noGrp="1"/>
          </p:cNvSpPr>
          <p:nvPr>
            <p:ph idx="1"/>
          </p:nvPr>
        </p:nvSpPr>
        <p:spPr/>
        <p:txBody>
          <a:bodyPr vert="horz" lIns="91440" tIns="45720" rIns="91440" bIns="45720" rtlCol="0" anchor="t">
            <a:normAutofit/>
          </a:bodyPr>
          <a:lstStyle/>
          <a:p>
            <a:pPr marL="0" indent="0">
              <a:buNone/>
            </a:pPr>
            <a:r>
              <a:rPr lang="en-US" dirty="0"/>
              <a:t>    </a:t>
            </a:r>
            <a:r>
              <a:rPr lang="en-US">
                <a:ea typeface="+mn-lt"/>
                <a:cs typeface="+mn-lt"/>
              </a:rPr>
              <a:t>Hargreaves, C., Clarke, A.P. and Lester, K.R. (2022) ‘Microsoft Teams and team performance in the COVID-19 pandemic within an NHS Trust Community Service in North-West England’, Team Performance Management: An International Journal, 28(1/2), pp. 79–94. Available at: https://doi.org/10.1108/TPM-11-2021-0082 .</a:t>
            </a:r>
            <a:endParaRPr lang="en-US"/>
          </a:p>
        </p:txBody>
      </p:sp>
      <p:sp>
        <p:nvSpPr>
          <p:cNvPr id="4" name="Date Placeholder 3">
            <a:extLst>
              <a:ext uri="{FF2B5EF4-FFF2-40B4-BE49-F238E27FC236}">
                <a16:creationId xmlns:a16="http://schemas.microsoft.com/office/drawing/2014/main" id="{04B9A698-51E8-647C-DCC1-57CBCFFB9448}"/>
              </a:ext>
            </a:extLst>
          </p:cNvPr>
          <p:cNvSpPr>
            <a:spLocks noGrp="1"/>
          </p:cNvSpPr>
          <p:nvPr>
            <p:ph type="dt" sz="half" idx="10"/>
          </p:nvPr>
        </p:nvSpPr>
        <p:spPr/>
        <p:txBody>
          <a:bodyPr/>
          <a:lstStyle/>
          <a:p>
            <a:fld id="{91554B25-0FD1-467F-A381-BC4757B3C584}" type="datetime1">
              <a:t>10/11/2026</a:t>
            </a:fld>
            <a:endParaRPr lang="en-US"/>
          </a:p>
        </p:txBody>
      </p:sp>
      <p:sp>
        <p:nvSpPr>
          <p:cNvPr id="5" name="Footer Placeholder 4">
            <a:extLst>
              <a:ext uri="{FF2B5EF4-FFF2-40B4-BE49-F238E27FC236}">
                <a16:creationId xmlns:a16="http://schemas.microsoft.com/office/drawing/2014/main" id="{6C26D491-9ED8-4E9E-EC6E-B002275735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87C96C0-3CD4-87C8-D88F-846884513068}"/>
              </a:ext>
            </a:extLst>
          </p:cNvPr>
          <p:cNvSpPr>
            <a:spLocks noGrp="1"/>
          </p:cNvSpPr>
          <p:nvPr>
            <p:ph type="sldNum" sz="quarter" idx="12"/>
          </p:nvPr>
        </p:nvSpPr>
        <p:spPr/>
        <p:txBody>
          <a:bodyPr/>
          <a:lstStyle/>
          <a:p>
            <a:fld id="{24578CCF-2EC4-44CB-A694-F6F6E59A3985}" type="slidenum">
              <a:rPr lang="en-US" dirty="0"/>
              <a:t>11</a:t>
            </a:fld>
            <a:endParaRPr lang="en-US"/>
          </a:p>
        </p:txBody>
      </p:sp>
    </p:spTree>
    <p:extLst>
      <p:ext uri="{BB962C8B-B14F-4D97-AF65-F5344CB8AC3E}">
        <p14:creationId xmlns:p14="http://schemas.microsoft.com/office/powerpoint/2010/main" val="1261573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FF33F-9F66-1CD8-AF04-0A86DE424F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9EF9214-744D-6A91-7A74-048AA7C040D4}"/>
              </a:ext>
            </a:extLst>
          </p:cNvPr>
          <p:cNvSpPr>
            <a:spLocks noGrp="1"/>
          </p:cNvSpPr>
          <p:nvPr>
            <p:ph idx="1"/>
          </p:nvPr>
        </p:nvSpPr>
        <p:spPr/>
        <p:txBody>
          <a:bodyPr vert="horz" lIns="91440" tIns="45720" rIns="91440" bIns="45720" rtlCol="0" anchor="t">
            <a:normAutofit/>
          </a:bodyPr>
          <a:lstStyle/>
          <a:p>
            <a:pPr marL="0" indent="0">
              <a:buNone/>
            </a:pPr>
            <a:endParaRPr lang="en-US"/>
          </a:p>
          <a:p>
            <a:pPr>
              <a:buClr>
                <a:srgbClr val="C3B2A7"/>
              </a:buClr>
            </a:pPr>
            <a:endParaRPr lang="en-US"/>
          </a:p>
        </p:txBody>
      </p:sp>
    </p:spTree>
    <p:extLst>
      <p:ext uri="{BB962C8B-B14F-4D97-AF65-F5344CB8AC3E}">
        <p14:creationId xmlns:p14="http://schemas.microsoft.com/office/powerpoint/2010/main" val="29712893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530</Words>
  <Application>Microsoft Office PowerPoint</Application>
  <PresentationFormat>Widescreen</PresentationFormat>
  <Paragraphs>63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Century Gothic</vt:lpstr>
      <vt:lpstr>Constantia</vt:lpstr>
      <vt:lpstr>Wingdings</vt:lpstr>
      <vt:lpstr>Wingdings 3</vt:lpstr>
      <vt:lpstr>Wisp</vt:lpstr>
      <vt:lpstr>Mohammed Hassan 2607891, Christian Amobi 2523171 and Lucresse Dongmo 2608679</vt:lpstr>
      <vt:lpstr>Amobi Christian (2523171) Matching Microsoft 365 to workplace tasks.</vt:lpstr>
      <vt:lpstr> Task 1: How the task link to Ashford</vt:lpstr>
      <vt:lpstr>PowerPoint Presentation</vt:lpstr>
      <vt:lpstr>Hassan</vt:lpstr>
      <vt:lpstr>Task 6: Recommendations (1 of 2)</vt:lpstr>
      <vt:lpstr>Task 6: Recommendations (2 of 2)</vt:lpstr>
      <vt:lpstr>Lucresse</vt:lpstr>
      <vt:lpstr>lucresse</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Valerie Kange</cp:lastModifiedBy>
  <cp:revision>120</cp:revision>
  <dcterms:created xsi:type="dcterms:W3CDTF">2026-09-18T10:50:58Z</dcterms:created>
  <dcterms:modified xsi:type="dcterms:W3CDTF">2026-10-11T16:37:51Z</dcterms:modified>
</cp:coreProperties>
</file>