
<file path=[Content_Types].xml><?xml version="1.0" encoding="utf-8"?>
<Types xmlns="http://schemas.openxmlformats.org/package/2006/content-types">
  <Default Extension="emf" ContentType="image/x-emf"/>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78" r:id="rId3"/>
    <p:sldId id="257" r:id="rId4"/>
    <p:sldId id="258" r:id="rId5"/>
    <p:sldId id="259" r:id="rId6"/>
    <p:sldId id="260" r:id="rId7"/>
    <p:sldId id="261" r:id="rId8"/>
    <p:sldId id="262" r:id="rId9"/>
    <p:sldId id="263" r:id="rId10"/>
    <p:sldId id="264" r:id="rId11"/>
    <p:sldId id="265" r:id="rId12"/>
    <p:sldId id="267" r:id="rId13"/>
    <p:sldId id="268" r:id="rId14"/>
    <p:sldId id="269" r:id="rId15"/>
    <p:sldId id="270" r:id="rId16"/>
    <p:sldId id="271" r:id="rId17"/>
    <p:sldId id="272" r:id="rId18"/>
    <p:sldId id="273" r:id="rId19"/>
    <p:sldId id="275" r:id="rId20"/>
    <p:sldId id="277" r:id="rId21"/>
    <p:sldId id="276" r:id="rId22"/>
    <p:sldId id="266"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738"/>
    <p:restoredTop sz="94660"/>
  </p:normalViewPr>
  <p:slideViewPr>
    <p:cSldViewPr snapToGrid="0">
      <p:cViewPr>
        <p:scale>
          <a:sx n="114" d="100"/>
          <a:sy n="114" d="100"/>
        </p:scale>
        <p:origin x="-56"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F6B5A-8D0C-FE44-86BE-C137AF681EFB}"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CAE4A3-394A-F547-B627-6D5C44A7C8D9}" type="slidenum">
              <a:rPr lang="en-GB" smtClean="0"/>
              <a:t>‹#›</a:t>
            </a:fld>
            <a:endParaRPr lang="en-GB"/>
          </a:p>
        </p:txBody>
      </p:sp>
    </p:spTree>
    <p:extLst>
      <p:ext uri="{BB962C8B-B14F-4D97-AF65-F5344CB8AC3E}">
        <p14:creationId xmlns:p14="http://schemas.microsoft.com/office/powerpoint/2010/main" val="2622382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concept worked</a:t>
            </a:r>
            <a:r>
              <a:rPr lang="en-GB" baseline="0" dirty="0"/>
              <a:t> but needed improvements and it is now solved on the new concept. The first chassis was too flexible due to its 2mm thin and long design, now, the new chassis is 5mm tick short wheelbase and well balanced chassis. The wheels used to slip on the first vehicle due to hard, uneven wheel and light weight. It is now solved with bigger and thin wheel which makes the vehicle accelerate slower and flat rubber band is fitted, to maximize the grip. </a:t>
            </a:r>
          </a:p>
          <a:p>
            <a:endParaRPr lang="en-GB" baseline="0" dirty="0"/>
          </a:p>
          <a:p>
            <a:r>
              <a:rPr lang="en-GB" baseline="0" dirty="0"/>
              <a:t>I have laser cut the new chassis to have a precise dimensions for the components to bolt on. For future improvement, we can laser cut the excessive parts of the chassis to reduce weight depending on the application.</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A3F13884-D085-4DBF-B59F-BA294AC119E5}" type="slidenum">
              <a:rPr lang="en-US" smtClean="0"/>
              <a:t>10</a:t>
            </a:fld>
            <a:endParaRPr lang="en-US"/>
          </a:p>
        </p:txBody>
      </p:sp>
    </p:spTree>
    <p:extLst>
      <p:ext uri="{BB962C8B-B14F-4D97-AF65-F5344CB8AC3E}">
        <p14:creationId xmlns:p14="http://schemas.microsoft.com/office/powerpoint/2010/main" val="1965165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designed</a:t>
            </a:r>
            <a:r>
              <a:rPr lang="en-GB" baseline="0" dirty="0"/>
              <a:t> housing for Arduino, micro servo, N20 motor, front hub and ultrasonic sensor and 3D printed.  The new vehicle have good layout and easy access for tuning. Learning the basics of Arduino helped me to test and make the basic wiring diagram concept which can power the previous concept, the new concept has twin motor, </a:t>
            </a:r>
            <a:r>
              <a:rPr lang="en-GB" baseline="0" dirty="0" err="1"/>
              <a:t>dpdt</a:t>
            </a:r>
            <a:r>
              <a:rPr lang="en-GB" baseline="0" dirty="0"/>
              <a:t> switch and </a:t>
            </a:r>
            <a:r>
              <a:rPr lang="en-GB" baseline="0" dirty="0" err="1"/>
              <a:t>rgb</a:t>
            </a:r>
            <a:r>
              <a:rPr lang="en-GB" baseline="0" dirty="0"/>
              <a:t> sensor which will be easily added to the wiring diagram.</a:t>
            </a:r>
          </a:p>
          <a:p>
            <a:endParaRPr lang="en-GB" baseline="0" dirty="0"/>
          </a:p>
          <a:p>
            <a:r>
              <a:rPr lang="en-GB" baseline="0" dirty="0"/>
              <a:t>Many practices on Arduino coding pushed me through to understand.</a:t>
            </a:r>
          </a:p>
          <a:p>
            <a:endParaRPr lang="en-GB" baseline="0" dirty="0"/>
          </a:p>
          <a:p>
            <a:r>
              <a:rPr lang="en-GB" baseline="0" dirty="0"/>
              <a:t>The micro servo has an ability to turn the ultrasonic sensor 360 degrees but in this application, the sensor will be calibrated and to assist the vehicle to go straight which the motor and each wheel will steer.</a:t>
            </a:r>
          </a:p>
          <a:p>
            <a:endParaRPr lang="en-GB" baseline="0" dirty="0"/>
          </a:p>
          <a:p>
            <a:r>
              <a:rPr lang="en-GB" baseline="0" dirty="0"/>
              <a:t>The main components are hot glued to the chassis and battery is Velcro taped.</a:t>
            </a:r>
            <a:endParaRPr lang="en-US" dirty="0"/>
          </a:p>
        </p:txBody>
      </p:sp>
      <p:sp>
        <p:nvSpPr>
          <p:cNvPr id="4" name="Slide Number Placeholder 3"/>
          <p:cNvSpPr>
            <a:spLocks noGrp="1"/>
          </p:cNvSpPr>
          <p:nvPr>
            <p:ph type="sldNum" sz="quarter" idx="10"/>
          </p:nvPr>
        </p:nvSpPr>
        <p:spPr/>
        <p:txBody>
          <a:bodyPr/>
          <a:lstStyle/>
          <a:p>
            <a:fld id="{A3F13884-D085-4DBF-B59F-BA294AC119E5}" type="slidenum">
              <a:rPr lang="en-US" smtClean="0"/>
              <a:t>11</a:t>
            </a:fld>
            <a:endParaRPr lang="en-US"/>
          </a:p>
        </p:txBody>
      </p:sp>
    </p:spTree>
    <p:extLst>
      <p:ext uri="{BB962C8B-B14F-4D97-AF65-F5344CB8AC3E}">
        <p14:creationId xmlns:p14="http://schemas.microsoft.com/office/powerpoint/2010/main" val="134347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70C909D-2E72-CC4D-BCBE-6B0744D16430}" type="datetimeFigureOut">
              <a:rPr lang="en-US" smtClean="0"/>
              <a:t>3/18/24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0EF6983C-29A3-F442-B400-763FF989EC00}"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288478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0C909D-2E72-CC4D-BCBE-6B0744D16430}" type="datetimeFigureOut">
              <a:rPr lang="en-US" smtClean="0"/>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363117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70C909D-2E72-CC4D-BCBE-6B0744D16430}" type="datetimeFigureOut">
              <a:rPr lang="en-US" smtClean="0"/>
              <a:t>3/18/24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0EF6983C-29A3-F442-B400-763FF989EC00}"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91415969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70C909D-2E72-CC4D-BCBE-6B0744D16430}" type="datetimeFigureOut">
              <a:rPr lang="en-US" smtClean="0"/>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943022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70C909D-2E72-CC4D-BCBE-6B0744D16430}" type="datetimeFigureOut">
              <a:rPr lang="en-US" smtClean="0"/>
              <a:t>3/18/24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3688869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70C909D-2E72-CC4D-BCBE-6B0744D16430}" type="datetimeFigureOut">
              <a:rPr lang="en-US" smtClean="0"/>
              <a:t>3/18/24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4071137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0C909D-2E72-CC4D-BCBE-6B0744D16430}" type="datetimeFigureOut">
              <a:rPr lang="en-US" smtClean="0"/>
              <a:t>3/18/24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596465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70C909D-2E72-CC4D-BCBE-6B0744D16430}" type="datetimeFigureOut">
              <a:rPr lang="en-US" smtClean="0"/>
              <a:t>3/18/24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0EF6983C-29A3-F442-B400-763FF989EC00}"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6066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70C909D-2E72-CC4D-BCBE-6B0744D16430}" type="datetimeFigureOut">
              <a:rPr lang="en-US" smtClean="0"/>
              <a:t>3/18/24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0EF6983C-29A3-F442-B400-763FF989EC00}"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0734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0C909D-2E72-CC4D-BCBE-6B0744D16430}" type="datetimeFigureOut">
              <a:rPr lang="en-US" smtClean="0"/>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279003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0C909D-2E72-CC4D-BCBE-6B0744D16430}" type="datetimeFigureOut">
              <a:rPr lang="en-US" smtClean="0"/>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F6983C-29A3-F442-B400-763FF989EC00}" type="slidenum">
              <a:rPr lang="en-US" smtClean="0"/>
              <a:t>‹#›</a:t>
            </a:fld>
            <a:endParaRPr lang="en-US"/>
          </a:p>
        </p:txBody>
      </p:sp>
    </p:spTree>
    <p:extLst>
      <p:ext uri="{BB962C8B-B14F-4D97-AF65-F5344CB8AC3E}">
        <p14:creationId xmlns:p14="http://schemas.microsoft.com/office/powerpoint/2010/main" val="2933906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70C909D-2E72-CC4D-BCBE-6B0744D16430}" type="datetimeFigureOut">
              <a:rPr lang="en-US" smtClean="0"/>
              <a:t>3/18/24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0EF6983C-29A3-F442-B400-763FF989EC00}"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86015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7.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5.jp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grobotronics.com/micro-maqueen-lite-robot-platform.html?sl=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8BF20-597C-F6FD-6544-454F79180F99}"/>
              </a:ext>
            </a:extLst>
          </p:cNvPr>
          <p:cNvSpPr>
            <a:spLocks noGrp="1"/>
          </p:cNvSpPr>
          <p:nvPr>
            <p:ph type="ctrTitle"/>
          </p:nvPr>
        </p:nvSpPr>
        <p:spPr>
          <a:xfrm>
            <a:off x="1200275" y="1957821"/>
            <a:ext cx="9791448" cy="2099444"/>
          </a:xfrm>
        </p:spPr>
        <p:txBody>
          <a:bodyPr/>
          <a:lstStyle/>
          <a:p>
            <a:r>
              <a:rPr lang="en-US" dirty="0"/>
              <a:t>Group design project</a:t>
            </a:r>
          </a:p>
        </p:txBody>
      </p:sp>
      <p:sp>
        <p:nvSpPr>
          <p:cNvPr id="3" name="Subtitle 2">
            <a:extLst>
              <a:ext uri="{FF2B5EF4-FFF2-40B4-BE49-F238E27FC236}">
                <a16:creationId xmlns:a16="http://schemas.microsoft.com/office/drawing/2014/main" id="{C4EC873C-A5DB-ACA4-1D02-5247BABBEDE2}"/>
              </a:ext>
            </a:extLst>
          </p:cNvPr>
          <p:cNvSpPr>
            <a:spLocks noGrp="1"/>
          </p:cNvSpPr>
          <p:nvPr>
            <p:ph type="subTitle" idx="1"/>
          </p:nvPr>
        </p:nvSpPr>
        <p:spPr>
          <a:xfrm>
            <a:off x="2680163" y="4057265"/>
            <a:ext cx="6831673" cy="1086237"/>
          </a:xfrm>
        </p:spPr>
        <p:txBody>
          <a:bodyPr/>
          <a:lstStyle/>
          <a:p>
            <a:r>
              <a:rPr lang="en-US" dirty="0"/>
              <a:t>Sophie Reed, </a:t>
            </a:r>
            <a:r>
              <a:rPr lang="en-US" dirty="0" err="1"/>
              <a:t>Badrakh</a:t>
            </a:r>
            <a:r>
              <a:rPr lang="en-US" dirty="0"/>
              <a:t> Nyamsuren, Evan Craig, Munty Rahman</a:t>
            </a:r>
          </a:p>
          <a:p>
            <a:endParaRPr lang="en-US" dirty="0"/>
          </a:p>
        </p:txBody>
      </p:sp>
      <p:pic>
        <p:nvPicPr>
          <p:cNvPr id="1026" name="Picture 2" descr="Institution of Mechanical Engineers - IMechE">
            <a:extLst>
              <a:ext uri="{FF2B5EF4-FFF2-40B4-BE49-F238E27FC236}">
                <a16:creationId xmlns:a16="http://schemas.microsoft.com/office/drawing/2014/main" id="{35E5C3A3-E36C-57CD-4678-65A95D777A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927" y="505216"/>
            <a:ext cx="2867892" cy="2150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897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AD58-B1A1-997F-0929-B8322B10005C}"/>
              </a:ext>
            </a:extLst>
          </p:cNvPr>
          <p:cNvSpPr>
            <a:spLocks noGrp="1"/>
          </p:cNvSpPr>
          <p:nvPr>
            <p:ph type="title"/>
          </p:nvPr>
        </p:nvSpPr>
        <p:spPr>
          <a:xfrm>
            <a:off x="1018786" y="342900"/>
            <a:ext cx="9601200" cy="868680"/>
          </a:xfrm>
        </p:spPr>
        <p:txBody>
          <a:bodyPr/>
          <a:lstStyle/>
          <a:p>
            <a:r>
              <a:rPr lang="en-GB" dirty="0"/>
              <a:t>Timing plan</a:t>
            </a:r>
          </a:p>
        </p:txBody>
      </p:sp>
      <p:sp>
        <p:nvSpPr>
          <p:cNvPr id="4" name="Content Placeholder 3">
            <a:extLst>
              <a:ext uri="{FF2B5EF4-FFF2-40B4-BE49-F238E27FC236}">
                <a16:creationId xmlns:a16="http://schemas.microsoft.com/office/drawing/2014/main" id="{488DFF68-432A-8D3A-9449-E3E18DEFC665}"/>
              </a:ext>
            </a:extLst>
          </p:cNvPr>
          <p:cNvSpPr>
            <a:spLocks noGrp="1"/>
          </p:cNvSpPr>
          <p:nvPr>
            <p:ph sz="half" idx="2"/>
          </p:nvPr>
        </p:nvSpPr>
        <p:spPr>
          <a:xfrm>
            <a:off x="635582" y="4069080"/>
            <a:ext cx="5628058" cy="3581401"/>
          </a:xfrm>
        </p:spPr>
        <p:txBody>
          <a:bodyPr/>
          <a:lstStyle/>
          <a:p>
            <a:r>
              <a:rPr lang="en-GB" dirty="0"/>
              <a:t>This Gantt chart was shown in the previous viva and shows the work that needed to be done by who and by when. </a:t>
            </a:r>
          </a:p>
          <a:p>
            <a:r>
              <a:rPr lang="en-GB" dirty="0"/>
              <a:t>This allowed the group to have some organisation, this worked well.</a:t>
            </a:r>
          </a:p>
          <a:p>
            <a:r>
              <a:rPr lang="en-GB" dirty="0"/>
              <a:t>If someone was falling behind it allowed us to see where they had fallen behind and how as a group, we could catch them back up. </a:t>
            </a:r>
          </a:p>
        </p:txBody>
      </p:sp>
      <p:pic>
        <p:nvPicPr>
          <p:cNvPr id="4098" name="Picture 2" descr="image">
            <a:extLst>
              <a:ext uri="{FF2B5EF4-FFF2-40B4-BE49-F238E27FC236}">
                <a16:creationId xmlns:a16="http://schemas.microsoft.com/office/drawing/2014/main" id="{EB4AFEDE-9F03-D03A-1369-7709A7D1A7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8922" y="1211580"/>
            <a:ext cx="3681378" cy="28575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screenshot of a computer&#10;&#10;Description automatically generated">
            <a:extLst>
              <a:ext uri="{FF2B5EF4-FFF2-40B4-BE49-F238E27FC236}">
                <a16:creationId xmlns:a16="http://schemas.microsoft.com/office/drawing/2014/main" id="{00688E1B-3FB9-BD42-1FBD-CEB71DD1BC79}"/>
              </a:ext>
            </a:extLst>
          </p:cNvPr>
          <p:cNvPicPr>
            <a:picLocks noChangeAspect="1"/>
          </p:cNvPicPr>
          <p:nvPr/>
        </p:nvPicPr>
        <p:blipFill>
          <a:blip r:embed="rId3"/>
          <a:stretch>
            <a:fillRect/>
          </a:stretch>
        </p:blipFill>
        <p:spPr>
          <a:xfrm>
            <a:off x="6263640" y="1122256"/>
            <a:ext cx="5329686" cy="2888403"/>
          </a:xfrm>
          <a:prstGeom prst="rect">
            <a:avLst/>
          </a:prstGeom>
        </p:spPr>
      </p:pic>
      <p:sp>
        <p:nvSpPr>
          <p:cNvPr id="8" name="5-point Star 7">
            <a:extLst>
              <a:ext uri="{FF2B5EF4-FFF2-40B4-BE49-F238E27FC236}">
                <a16:creationId xmlns:a16="http://schemas.microsoft.com/office/drawing/2014/main" id="{97B01874-0B2D-BF01-F603-AEEE986111F7}"/>
              </a:ext>
            </a:extLst>
          </p:cNvPr>
          <p:cNvSpPr/>
          <p:nvPr/>
        </p:nvSpPr>
        <p:spPr>
          <a:xfrm>
            <a:off x="9799455" y="1513211"/>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a:extLst>
              <a:ext uri="{FF2B5EF4-FFF2-40B4-BE49-F238E27FC236}">
                <a16:creationId xmlns:a16="http://schemas.microsoft.com/office/drawing/2014/main" id="{8D690037-DC66-1872-77D4-49B9D1F811BF}"/>
              </a:ext>
            </a:extLst>
          </p:cNvPr>
          <p:cNvSpPr/>
          <p:nvPr/>
        </p:nvSpPr>
        <p:spPr>
          <a:xfrm>
            <a:off x="10316669" y="151321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5-point Star 9">
            <a:extLst>
              <a:ext uri="{FF2B5EF4-FFF2-40B4-BE49-F238E27FC236}">
                <a16:creationId xmlns:a16="http://schemas.microsoft.com/office/drawing/2014/main" id="{E7504089-AC93-070C-0A73-F3DA34017A17}"/>
              </a:ext>
            </a:extLst>
          </p:cNvPr>
          <p:cNvSpPr/>
          <p:nvPr/>
        </p:nvSpPr>
        <p:spPr>
          <a:xfrm>
            <a:off x="10825388" y="151321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5-point Star 10">
            <a:extLst>
              <a:ext uri="{FF2B5EF4-FFF2-40B4-BE49-F238E27FC236}">
                <a16:creationId xmlns:a16="http://schemas.microsoft.com/office/drawing/2014/main" id="{E3C88D7D-6D4E-0900-E9B8-9F9417E34FFB}"/>
              </a:ext>
            </a:extLst>
          </p:cNvPr>
          <p:cNvSpPr/>
          <p:nvPr/>
        </p:nvSpPr>
        <p:spPr>
          <a:xfrm>
            <a:off x="11223525" y="1506467"/>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5-point Star 11">
            <a:extLst>
              <a:ext uri="{FF2B5EF4-FFF2-40B4-BE49-F238E27FC236}">
                <a16:creationId xmlns:a16="http://schemas.microsoft.com/office/drawing/2014/main" id="{EE541396-B651-F66F-E53F-56B282F8299A}"/>
              </a:ext>
            </a:extLst>
          </p:cNvPr>
          <p:cNvSpPr/>
          <p:nvPr/>
        </p:nvSpPr>
        <p:spPr>
          <a:xfrm>
            <a:off x="10316669" y="1697194"/>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5-point Star 12">
            <a:extLst>
              <a:ext uri="{FF2B5EF4-FFF2-40B4-BE49-F238E27FC236}">
                <a16:creationId xmlns:a16="http://schemas.microsoft.com/office/drawing/2014/main" id="{2B808E20-1733-5744-0C53-51BFC3F94D84}"/>
              </a:ext>
            </a:extLst>
          </p:cNvPr>
          <p:cNvSpPr/>
          <p:nvPr/>
        </p:nvSpPr>
        <p:spPr>
          <a:xfrm>
            <a:off x="10817025" y="1884094"/>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5-point Star 13">
            <a:extLst>
              <a:ext uri="{FF2B5EF4-FFF2-40B4-BE49-F238E27FC236}">
                <a16:creationId xmlns:a16="http://schemas.microsoft.com/office/drawing/2014/main" id="{6B079B53-709E-11AD-B8ED-24D73841B662}"/>
              </a:ext>
            </a:extLst>
          </p:cNvPr>
          <p:cNvSpPr/>
          <p:nvPr/>
        </p:nvSpPr>
        <p:spPr>
          <a:xfrm>
            <a:off x="11208138" y="1884093"/>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5-point Star 14">
            <a:extLst>
              <a:ext uri="{FF2B5EF4-FFF2-40B4-BE49-F238E27FC236}">
                <a16:creationId xmlns:a16="http://schemas.microsoft.com/office/drawing/2014/main" id="{A65E190A-D5D1-AF46-5FD0-84EC3E587D8A}"/>
              </a:ext>
            </a:extLst>
          </p:cNvPr>
          <p:cNvSpPr/>
          <p:nvPr/>
        </p:nvSpPr>
        <p:spPr>
          <a:xfrm>
            <a:off x="11210962" y="2070599"/>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5-point Star 15">
            <a:extLst>
              <a:ext uri="{FF2B5EF4-FFF2-40B4-BE49-F238E27FC236}">
                <a16:creationId xmlns:a16="http://schemas.microsoft.com/office/drawing/2014/main" id="{929A5E3B-9C89-83D0-8A11-E10E73A5CBF9}"/>
              </a:ext>
            </a:extLst>
          </p:cNvPr>
          <p:cNvSpPr/>
          <p:nvPr/>
        </p:nvSpPr>
        <p:spPr>
          <a:xfrm>
            <a:off x="10817025" y="2254978"/>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5-point Star 16">
            <a:extLst>
              <a:ext uri="{FF2B5EF4-FFF2-40B4-BE49-F238E27FC236}">
                <a16:creationId xmlns:a16="http://schemas.microsoft.com/office/drawing/2014/main" id="{EDBBD451-CFC9-B479-380A-5B6825449A3B}"/>
              </a:ext>
            </a:extLst>
          </p:cNvPr>
          <p:cNvSpPr/>
          <p:nvPr/>
        </p:nvSpPr>
        <p:spPr>
          <a:xfrm>
            <a:off x="10316668" y="2438028"/>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5-point Star 17">
            <a:extLst>
              <a:ext uri="{FF2B5EF4-FFF2-40B4-BE49-F238E27FC236}">
                <a16:creationId xmlns:a16="http://schemas.microsoft.com/office/drawing/2014/main" id="{8C8A06A5-81A3-2235-9A69-7EB186851671}"/>
              </a:ext>
            </a:extLst>
          </p:cNvPr>
          <p:cNvSpPr/>
          <p:nvPr/>
        </p:nvSpPr>
        <p:spPr>
          <a:xfrm>
            <a:off x="9799454" y="2639491"/>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5-point Star 18">
            <a:extLst>
              <a:ext uri="{FF2B5EF4-FFF2-40B4-BE49-F238E27FC236}">
                <a16:creationId xmlns:a16="http://schemas.microsoft.com/office/drawing/2014/main" id="{5FDA0961-BA27-5407-DA0B-C12AD6AA1D56}"/>
              </a:ext>
            </a:extLst>
          </p:cNvPr>
          <p:cNvSpPr/>
          <p:nvPr/>
        </p:nvSpPr>
        <p:spPr>
          <a:xfrm>
            <a:off x="10327996" y="280844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5-point Star 19">
            <a:extLst>
              <a:ext uri="{FF2B5EF4-FFF2-40B4-BE49-F238E27FC236}">
                <a16:creationId xmlns:a16="http://schemas.microsoft.com/office/drawing/2014/main" id="{4203D279-EBFB-6637-1979-615970EF2C32}"/>
              </a:ext>
            </a:extLst>
          </p:cNvPr>
          <p:cNvSpPr/>
          <p:nvPr/>
        </p:nvSpPr>
        <p:spPr>
          <a:xfrm>
            <a:off x="9799453" y="2831878"/>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5-point Star 20">
            <a:extLst>
              <a:ext uri="{FF2B5EF4-FFF2-40B4-BE49-F238E27FC236}">
                <a16:creationId xmlns:a16="http://schemas.microsoft.com/office/drawing/2014/main" id="{BDAEC631-ABF7-3CD5-207E-27BF0C6897E7}"/>
              </a:ext>
            </a:extLst>
          </p:cNvPr>
          <p:cNvSpPr/>
          <p:nvPr/>
        </p:nvSpPr>
        <p:spPr>
          <a:xfrm>
            <a:off x="10327996" y="300502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5-point Star 21">
            <a:extLst>
              <a:ext uri="{FF2B5EF4-FFF2-40B4-BE49-F238E27FC236}">
                <a16:creationId xmlns:a16="http://schemas.microsoft.com/office/drawing/2014/main" id="{5A02F331-5F8F-CB87-57C7-42F6C77C3C08}"/>
              </a:ext>
            </a:extLst>
          </p:cNvPr>
          <p:cNvSpPr/>
          <p:nvPr/>
        </p:nvSpPr>
        <p:spPr>
          <a:xfrm>
            <a:off x="9799453" y="3203839"/>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5-point Star 22">
            <a:extLst>
              <a:ext uri="{FF2B5EF4-FFF2-40B4-BE49-F238E27FC236}">
                <a16:creationId xmlns:a16="http://schemas.microsoft.com/office/drawing/2014/main" id="{5903D06B-077D-747D-1D4E-1EFBEA415C71}"/>
              </a:ext>
            </a:extLst>
          </p:cNvPr>
          <p:cNvSpPr/>
          <p:nvPr/>
        </p:nvSpPr>
        <p:spPr>
          <a:xfrm>
            <a:off x="9799453" y="3395809"/>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5-point Star 23">
            <a:extLst>
              <a:ext uri="{FF2B5EF4-FFF2-40B4-BE49-F238E27FC236}">
                <a16:creationId xmlns:a16="http://schemas.microsoft.com/office/drawing/2014/main" id="{110414B9-150F-D635-4789-B1674D4BF405}"/>
              </a:ext>
            </a:extLst>
          </p:cNvPr>
          <p:cNvSpPr/>
          <p:nvPr/>
        </p:nvSpPr>
        <p:spPr>
          <a:xfrm>
            <a:off x="10326645" y="3380207"/>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5-point Star 24">
            <a:extLst>
              <a:ext uri="{FF2B5EF4-FFF2-40B4-BE49-F238E27FC236}">
                <a16:creationId xmlns:a16="http://schemas.microsoft.com/office/drawing/2014/main" id="{A0508C0E-B3F1-78D6-6131-828133AA5C6B}"/>
              </a:ext>
            </a:extLst>
          </p:cNvPr>
          <p:cNvSpPr/>
          <p:nvPr/>
        </p:nvSpPr>
        <p:spPr>
          <a:xfrm>
            <a:off x="10817025" y="3379814"/>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5-point Star 25">
            <a:extLst>
              <a:ext uri="{FF2B5EF4-FFF2-40B4-BE49-F238E27FC236}">
                <a16:creationId xmlns:a16="http://schemas.microsoft.com/office/drawing/2014/main" id="{F3AEB378-6193-1D2C-2A34-DC56D2F957A8}"/>
              </a:ext>
            </a:extLst>
          </p:cNvPr>
          <p:cNvSpPr/>
          <p:nvPr/>
        </p:nvSpPr>
        <p:spPr>
          <a:xfrm>
            <a:off x="11234974" y="3384234"/>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5-point Star 27">
            <a:extLst>
              <a:ext uri="{FF2B5EF4-FFF2-40B4-BE49-F238E27FC236}">
                <a16:creationId xmlns:a16="http://schemas.microsoft.com/office/drawing/2014/main" id="{2ECE9EDD-0A0D-F566-F862-ECC5F8A92080}"/>
              </a:ext>
            </a:extLst>
          </p:cNvPr>
          <p:cNvSpPr/>
          <p:nvPr/>
        </p:nvSpPr>
        <p:spPr>
          <a:xfrm>
            <a:off x="9799453" y="3579281"/>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5-point Star 28">
            <a:extLst>
              <a:ext uri="{FF2B5EF4-FFF2-40B4-BE49-F238E27FC236}">
                <a16:creationId xmlns:a16="http://schemas.microsoft.com/office/drawing/2014/main" id="{5AA36333-D205-BB16-91BD-F615910F1CD9}"/>
              </a:ext>
            </a:extLst>
          </p:cNvPr>
          <p:cNvSpPr/>
          <p:nvPr/>
        </p:nvSpPr>
        <p:spPr>
          <a:xfrm>
            <a:off x="10326645" y="3563679"/>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5-point Star 29">
            <a:extLst>
              <a:ext uri="{FF2B5EF4-FFF2-40B4-BE49-F238E27FC236}">
                <a16:creationId xmlns:a16="http://schemas.microsoft.com/office/drawing/2014/main" id="{B3A4E966-781E-3E54-252E-BF11F94403B7}"/>
              </a:ext>
            </a:extLst>
          </p:cNvPr>
          <p:cNvSpPr/>
          <p:nvPr/>
        </p:nvSpPr>
        <p:spPr>
          <a:xfrm>
            <a:off x="10817025" y="3569073"/>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5-point Star 30">
            <a:extLst>
              <a:ext uri="{FF2B5EF4-FFF2-40B4-BE49-F238E27FC236}">
                <a16:creationId xmlns:a16="http://schemas.microsoft.com/office/drawing/2014/main" id="{F5E28E07-0C7A-DD9B-01DF-FE09ED0BE5CF}"/>
              </a:ext>
            </a:extLst>
          </p:cNvPr>
          <p:cNvSpPr/>
          <p:nvPr/>
        </p:nvSpPr>
        <p:spPr>
          <a:xfrm>
            <a:off x="11234974" y="357928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5-point Star 31">
            <a:extLst>
              <a:ext uri="{FF2B5EF4-FFF2-40B4-BE49-F238E27FC236}">
                <a16:creationId xmlns:a16="http://schemas.microsoft.com/office/drawing/2014/main" id="{E19D8F43-B030-02B4-05E3-5568A77115E5}"/>
              </a:ext>
            </a:extLst>
          </p:cNvPr>
          <p:cNvSpPr/>
          <p:nvPr/>
        </p:nvSpPr>
        <p:spPr>
          <a:xfrm>
            <a:off x="9802689" y="3770015"/>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5-point Star 32">
            <a:extLst>
              <a:ext uri="{FF2B5EF4-FFF2-40B4-BE49-F238E27FC236}">
                <a16:creationId xmlns:a16="http://schemas.microsoft.com/office/drawing/2014/main" id="{DCEEF394-10F9-29A3-B5A4-2FB8EC5A0CBC}"/>
              </a:ext>
            </a:extLst>
          </p:cNvPr>
          <p:cNvSpPr/>
          <p:nvPr/>
        </p:nvSpPr>
        <p:spPr>
          <a:xfrm>
            <a:off x="10329881" y="3754413"/>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5-point Star 33">
            <a:extLst>
              <a:ext uri="{FF2B5EF4-FFF2-40B4-BE49-F238E27FC236}">
                <a16:creationId xmlns:a16="http://schemas.microsoft.com/office/drawing/2014/main" id="{4BFBD529-C174-9168-DD67-E4BF183C447C}"/>
              </a:ext>
            </a:extLst>
          </p:cNvPr>
          <p:cNvSpPr/>
          <p:nvPr/>
        </p:nvSpPr>
        <p:spPr>
          <a:xfrm>
            <a:off x="10820261" y="3759807"/>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5-point Star 34">
            <a:extLst>
              <a:ext uri="{FF2B5EF4-FFF2-40B4-BE49-F238E27FC236}">
                <a16:creationId xmlns:a16="http://schemas.microsoft.com/office/drawing/2014/main" id="{159A86CE-3D4C-09F4-5DFA-4A28C35C3264}"/>
              </a:ext>
            </a:extLst>
          </p:cNvPr>
          <p:cNvSpPr/>
          <p:nvPr/>
        </p:nvSpPr>
        <p:spPr>
          <a:xfrm>
            <a:off x="11238210" y="3764227"/>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9D55B85D-A21C-EED9-6C67-1048593CA2C2}"/>
              </a:ext>
            </a:extLst>
          </p:cNvPr>
          <p:cNvSpPr txBox="1"/>
          <p:nvPr/>
        </p:nvSpPr>
        <p:spPr>
          <a:xfrm>
            <a:off x="6352923" y="4089658"/>
            <a:ext cx="5240403" cy="1631216"/>
          </a:xfrm>
          <a:prstGeom prst="rect">
            <a:avLst/>
          </a:prstGeom>
          <a:noFill/>
        </p:spPr>
        <p:txBody>
          <a:bodyPr wrap="square" rtlCol="0">
            <a:spAutoFit/>
          </a:bodyPr>
          <a:lstStyle/>
          <a:p>
            <a:pPr marL="342900" indent="-342900">
              <a:buFont typeface="Wingdings" pitchFamily="2" charset="2"/>
              <a:buChar char="§"/>
            </a:pPr>
            <a:r>
              <a:rPr lang="en-GB" sz="2000" dirty="0"/>
              <a:t>This table shows a broad list of the tasks that were needed to have been completed over the entire project.</a:t>
            </a:r>
          </a:p>
          <a:p>
            <a:pPr marL="342900" indent="-342900">
              <a:buFont typeface="Wingdings" pitchFamily="2" charset="2"/>
              <a:buChar char="§"/>
            </a:pPr>
            <a:r>
              <a:rPr lang="en-GB" sz="2000" dirty="0"/>
              <a:t>It also shows who was given the role to complete these tasks. </a:t>
            </a:r>
          </a:p>
        </p:txBody>
      </p:sp>
      <p:sp>
        <p:nvSpPr>
          <p:cNvPr id="37" name="5-point Star 36">
            <a:extLst>
              <a:ext uri="{FF2B5EF4-FFF2-40B4-BE49-F238E27FC236}">
                <a16:creationId xmlns:a16="http://schemas.microsoft.com/office/drawing/2014/main" id="{6846F615-685D-A87F-A12E-3246F14986E9}"/>
              </a:ext>
            </a:extLst>
          </p:cNvPr>
          <p:cNvSpPr/>
          <p:nvPr/>
        </p:nvSpPr>
        <p:spPr>
          <a:xfrm>
            <a:off x="9799453" y="3395809"/>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5-point Star 37">
            <a:extLst>
              <a:ext uri="{FF2B5EF4-FFF2-40B4-BE49-F238E27FC236}">
                <a16:creationId xmlns:a16="http://schemas.microsoft.com/office/drawing/2014/main" id="{586E7B85-9037-B13C-BBB4-191493106A51}"/>
              </a:ext>
            </a:extLst>
          </p:cNvPr>
          <p:cNvSpPr/>
          <p:nvPr/>
        </p:nvSpPr>
        <p:spPr>
          <a:xfrm>
            <a:off x="10326645" y="3362846"/>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5-point Star 38">
            <a:extLst>
              <a:ext uri="{FF2B5EF4-FFF2-40B4-BE49-F238E27FC236}">
                <a16:creationId xmlns:a16="http://schemas.microsoft.com/office/drawing/2014/main" id="{D0AC92C0-4F73-0855-5543-42344210A750}"/>
              </a:ext>
            </a:extLst>
          </p:cNvPr>
          <p:cNvSpPr/>
          <p:nvPr/>
        </p:nvSpPr>
        <p:spPr>
          <a:xfrm>
            <a:off x="10817025" y="3368240"/>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a:extLst>
              <a:ext uri="{FF2B5EF4-FFF2-40B4-BE49-F238E27FC236}">
                <a16:creationId xmlns:a16="http://schemas.microsoft.com/office/drawing/2014/main" id="{4BD88693-D44D-3B68-063E-E7F4B0392CDD}"/>
              </a:ext>
            </a:extLst>
          </p:cNvPr>
          <p:cNvSpPr/>
          <p:nvPr/>
        </p:nvSpPr>
        <p:spPr>
          <a:xfrm>
            <a:off x="11234974" y="3395808"/>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5-point Star 44">
            <a:extLst>
              <a:ext uri="{FF2B5EF4-FFF2-40B4-BE49-F238E27FC236}">
                <a16:creationId xmlns:a16="http://schemas.microsoft.com/office/drawing/2014/main" id="{FF155E95-95C2-A63E-0AD4-F12F331BF20C}"/>
              </a:ext>
            </a:extLst>
          </p:cNvPr>
          <p:cNvSpPr/>
          <p:nvPr/>
        </p:nvSpPr>
        <p:spPr>
          <a:xfrm>
            <a:off x="9805551" y="1885067"/>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5-point Star 45">
            <a:extLst>
              <a:ext uri="{FF2B5EF4-FFF2-40B4-BE49-F238E27FC236}">
                <a16:creationId xmlns:a16="http://schemas.microsoft.com/office/drawing/2014/main" id="{3009F180-B5B9-A11A-ED69-5D0E4E409AB4}"/>
              </a:ext>
            </a:extLst>
          </p:cNvPr>
          <p:cNvSpPr/>
          <p:nvPr/>
        </p:nvSpPr>
        <p:spPr>
          <a:xfrm>
            <a:off x="10322765" y="1877026"/>
            <a:ext cx="218485" cy="20230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953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F896A-B1D1-6A37-7404-10899A86FEBF}"/>
              </a:ext>
            </a:extLst>
          </p:cNvPr>
          <p:cNvSpPr>
            <a:spLocks noGrp="1"/>
          </p:cNvSpPr>
          <p:nvPr>
            <p:ph type="title"/>
          </p:nvPr>
        </p:nvSpPr>
        <p:spPr/>
        <p:txBody>
          <a:bodyPr/>
          <a:lstStyle/>
          <a:p>
            <a:pPr algn="ctr"/>
            <a:r>
              <a:rPr lang="en-US" dirty="0"/>
              <a:t>MicroBit research</a:t>
            </a:r>
          </a:p>
        </p:txBody>
      </p:sp>
      <p:sp>
        <p:nvSpPr>
          <p:cNvPr id="4" name="Text Placeholder 3">
            <a:extLst>
              <a:ext uri="{FF2B5EF4-FFF2-40B4-BE49-F238E27FC236}">
                <a16:creationId xmlns:a16="http://schemas.microsoft.com/office/drawing/2014/main" id="{56BBAC6A-5357-8D8D-FB7B-B4AD670BCDFC}"/>
              </a:ext>
            </a:extLst>
          </p:cNvPr>
          <p:cNvSpPr>
            <a:spLocks noGrp="1"/>
          </p:cNvSpPr>
          <p:nvPr>
            <p:ph type="body" sz="half" idx="2"/>
          </p:nvPr>
        </p:nvSpPr>
        <p:spPr>
          <a:xfrm>
            <a:off x="723900" y="2421083"/>
            <a:ext cx="3855720" cy="4045200"/>
          </a:xfrm>
        </p:spPr>
        <p:txBody>
          <a:bodyPr>
            <a:normAutofit/>
          </a:bodyPr>
          <a:lstStyle/>
          <a:p>
            <a:pPr algn="ctr"/>
            <a:r>
              <a:rPr lang="en-US" dirty="0"/>
              <a:t>In the previous viva I showed the research I had completed using a MicroBit. This allowed me to learn different languages of code. </a:t>
            </a:r>
          </a:p>
          <a:p>
            <a:pPr algn="ctr"/>
            <a:r>
              <a:rPr lang="en-US" dirty="0"/>
              <a:t>On the right shows the code I used to get the MicroBit to follow the line as seen in the video. </a:t>
            </a:r>
          </a:p>
          <a:p>
            <a:pPr algn="ctr"/>
            <a:r>
              <a:rPr lang="en-US" dirty="0"/>
              <a:t>Looking at the video you can see the different sensors on the front of the circuit registering the line and therefore changing the motor speed. This allows the vehicle to stay on the track. </a:t>
            </a:r>
          </a:p>
        </p:txBody>
      </p:sp>
      <p:pic>
        <p:nvPicPr>
          <p:cNvPr id="5" name="Picture 4" descr="A screenshot of a computer&#10;&#10;Description automatically generated">
            <a:extLst>
              <a:ext uri="{FF2B5EF4-FFF2-40B4-BE49-F238E27FC236}">
                <a16:creationId xmlns:a16="http://schemas.microsoft.com/office/drawing/2014/main" id="{9C9598F0-C205-3EFE-BE59-2F2EF1001E43}"/>
              </a:ext>
            </a:extLst>
          </p:cNvPr>
          <p:cNvPicPr>
            <a:picLocks noChangeAspect="1"/>
          </p:cNvPicPr>
          <p:nvPr/>
        </p:nvPicPr>
        <p:blipFill>
          <a:blip r:embed="rId4"/>
          <a:stretch>
            <a:fillRect/>
          </a:stretch>
        </p:blipFill>
        <p:spPr>
          <a:xfrm>
            <a:off x="5900293" y="3382915"/>
            <a:ext cx="2108522" cy="2630515"/>
          </a:xfrm>
          <a:prstGeom prst="rect">
            <a:avLst/>
          </a:prstGeom>
          <a:ln>
            <a:solidFill>
              <a:schemeClr val="tx1"/>
            </a:solidFill>
          </a:ln>
        </p:spPr>
      </p:pic>
      <p:pic>
        <p:nvPicPr>
          <p:cNvPr id="6" name="Picture 5" descr="A screenshot of a computer code&#10;&#10;Description automatically generated">
            <a:extLst>
              <a:ext uri="{FF2B5EF4-FFF2-40B4-BE49-F238E27FC236}">
                <a16:creationId xmlns:a16="http://schemas.microsoft.com/office/drawing/2014/main" id="{122D19E4-0CA2-0EEE-EDC9-AE3BA1D89C50}"/>
              </a:ext>
            </a:extLst>
          </p:cNvPr>
          <p:cNvPicPr>
            <a:picLocks noChangeAspect="1"/>
          </p:cNvPicPr>
          <p:nvPr/>
        </p:nvPicPr>
        <p:blipFill>
          <a:blip r:embed="rId5"/>
          <a:stretch>
            <a:fillRect/>
          </a:stretch>
        </p:blipFill>
        <p:spPr>
          <a:xfrm>
            <a:off x="8519558" y="3882524"/>
            <a:ext cx="3312957" cy="2214427"/>
          </a:xfrm>
          <a:prstGeom prst="rect">
            <a:avLst/>
          </a:prstGeom>
          <a:ln>
            <a:solidFill>
              <a:schemeClr val="tx1"/>
            </a:solidFill>
          </a:ln>
        </p:spPr>
      </p:pic>
      <p:pic>
        <p:nvPicPr>
          <p:cNvPr id="7" name="Picture 6" descr="A screenshot of a computer code&#10;&#10;Description automatically generated">
            <a:extLst>
              <a:ext uri="{FF2B5EF4-FFF2-40B4-BE49-F238E27FC236}">
                <a16:creationId xmlns:a16="http://schemas.microsoft.com/office/drawing/2014/main" id="{E1D8ED2B-5480-3624-72EF-8F4FA2498013}"/>
              </a:ext>
            </a:extLst>
          </p:cNvPr>
          <p:cNvPicPr>
            <a:picLocks noChangeAspect="1"/>
          </p:cNvPicPr>
          <p:nvPr/>
        </p:nvPicPr>
        <p:blipFill>
          <a:blip r:embed="rId6"/>
          <a:stretch>
            <a:fillRect/>
          </a:stretch>
        </p:blipFill>
        <p:spPr>
          <a:xfrm>
            <a:off x="8519559" y="954364"/>
            <a:ext cx="3322113" cy="2037506"/>
          </a:xfrm>
          <a:prstGeom prst="rect">
            <a:avLst/>
          </a:prstGeom>
          <a:ln>
            <a:solidFill>
              <a:schemeClr val="tx1"/>
            </a:solidFill>
          </a:ln>
        </p:spPr>
      </p:pic>
      <p:pic>
        <p:nvPicPr>
          <p:cNvPr id="8" name="72B83F84-5088-4AA2-9126-12F6407C72E4">
            <a:hlinkClick r:id="" action="ppaction://media"/>
            <a:extLst>
              <a:ext uri="{FF2B5EF4-FFF2-40B4-BE49-F238E27FC236}">
                <a16:creationId xmlns:a16="http://schemas.microsoft.com/office/drawing/2014/main" id="{1B061C4C-F38C-908D-1629-D59F3AB05AF8}"/>
              </a:ext>
            </a:extLst>
          </p:cNvPr>
          <p:cNvPicPr>
            <a:picLocks noGrp="1" noChangeAspect="1"/>
          </p:cNvPicPr>
          <p:nvPr>
            <p:ph idx="1"/>
            <a:videoFile r:link="rId2"/>
            <p:extLst>
              <p:ext uri="{DAA4B4D4-6D71-4841-9C94-3DE7FCFB9230}">
                <p14:media xmlns:p14="http://schemas.microsoft.com/office/powerpoint/2010/main" r:embed="rId1"/>
              </p:ext>
            </p:extLst>
          </p:nvPr>
        </p:nvPicPr>
        <p:blipFill rotWithShape="1">
          <a:blip r:embed="rId7"/>
          <a:srcRect l="11168" t="16457" b="29125"/>
          <a:stretch/>
        </p:blipFill>
        <p:spPr>
          <a:xfrm>
            <a:off x="5741914" y="495961"/>
            <a:ext cx="2425280" cy="2640937"/>
          </a:xfrm>
          <a:prstGeom prst="rect">
            <a:avLst/>
          </a:prstGeom>
          <a:ln>
            <a:solidFill>
              <a:schemeClr val="tx1"/>
            </a:solid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2366832F-6312-4B94-A2C3-87259DCA2D77}"/>
              </a:ext>
            </a:extLst>
          </p:cNvPr>
          <p:cNvSpPr txBox="1"/>
          <p:nvPr/>
        </p:nvSpPr>
        <p:spPr>
          <a:xfrm>
            <a:off x="8825219" y="2952232"/>
            <a:ext cx="2701636" cy="369332"/>
          </a:xfrm>
          <a:prstGeom prst="rect">
            <a:avLst/>
          </a:prstGeom>
          <a:noFill/>
        </p:spPr>
        <p:txBody>
          <a:bodyPr wrap="square" rtlCol="0">
            <a:spAutoFit/>
          </a:bodyPr>
          <a:lstStyle/>
          <a:p>
            <a:r>
              <a:rPr lang="en-US" dirty="0"/>
              <a:t>This is the python coding</a:t>
            </a:r>
          </a:p>
        </p:txBody>
      </p:sp>
      <p:sp>
        <p:nvSpPr>
          <p:cNvPr id="10" name="TextBox 9">
            <a:extLst>
              <a:ext uri="{FF2B5EF4-FFF2-40B4-BE49-F238E27FC236}">
                <a16:creationId xmlns:a16="http://schemas.microsoft.com/office/drawing/2014/main" id="{7F9F191F-49FE-8988-1975-FD0ED0DA6D15}"/>
              </a:ext>
            </a:extLst>
          </p:cNvPr>
          <p:cNvSpPr txBox="1"/>
          <p:nvPr/>
        </p:nvSpPr>
        <p:spPr>
          <a:xfrm>
            <a:off x="8667809" y="6096951"/>
            <a:ext cx="3016453" cy="369332"/>
          </a:xfrm>
          <a:prstGeom prst="rect">
            <a:avLst/>
          </a:prstGeom>
          <a:noFill/>
        </p:spPr>
        <p:txBody>
          <a:bodyPr wrap="square" rtlCol="0">
            <a:spAutoFit/>
          </a:bodyPr>
          <a:lstStyle/>
          <a:p>
            <a:r>
              <a:rPr lang="en-US" dirty="0"/>
              <a:t>This is the </a:t>
            </a:r>
            <a:r>
              <a:rPr lang="en-US" dirty="0" err="1"/>
              <a:t>Javascript</a:t>
            </a:r>
            <a:r>
              <a:rPr lang="en-US" dirty="0"/>
              <a:t> coding</a:t>
            </a:r>
          </a:p>
        </p:txBody>
      </p:sp>
      <p:sp>
        <p:nvSpPr>
          <p:cNvPr id="11" name="TextBox 10">
            <a:extLst>
              <a:ext uri="{FF2B5EF4-FFF2-40B4-BE49-F238E27FC236}">
                <a16:creationId xmlns:a16="http://schemas.microsoft.com/office/drawing/2014/main" id="{57C54178-B3F6-0476-6B5E-B6757ADEDC3B}"/>
              </a:ext>
            </a:extLst>
          </p:cNvPr>
          <p:cNvSpPr txBox="1"/>
          <p:nvPr/>
        </p:nvSpPr>
        <p:spPr>
          <a:xfrm>
            <a:off x="5603736" y="6096951"/>
            <a:ext cx="2701636" cy="646331"/>
          </a:xfrm>
          <a:prstGeom prst="rect">
            <a:avLst/>
          </a:prstGeom>
          <a:noFill/>
        </p:spPr>
        <p:txBody>
          <a:bodyPr wrap="square" rtlCol="0">
            <a:spAutoFit/>
          </a:bodyPr>
          <a:lstStyle/>
          <a:p>
            <a:pPr algn="ctr"/>
            <a:r>
              <a:rPr lang="en-US" dirty="0"/>
              <a:t>This is the MicroBit block coding</a:t>
            </a:r>
          </a:p>
        </p:txBody>
      </p:sp>
      <p:sp>
        <p:nvSpPr>
          <p:cNvPr id="12" name="TextBox 11">
            <a:extLst>
              <a:ext uri="{FF2B5EF4-FFF2-40B4-BE49-F238E27FC236}">
                <a16:creationId xmlns:a16="http://schemas.microsoft.com/office/drawing/2014/main" id="{64DE5266-0C51-00C9-1925-4011AB1362B3}"/>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1937771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3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2BBF-1F3C-09F4-674A-87898588A753}"/>
              </a:ext>
            </a:extLst>
          </p:cNvPr>
          <p:cNvSpPr>
            <a:spLocks noGrp="1"/>
          </p:cNvSpPr>
          <p:nvPr>
            <p:ph type="title"/>
          </p:nvPr>
        </p:nvSpPr>
        <p:spPr>
          <a:xfrm>
            <a:off x="723900" y="685800"/>
            <a:ext cx="3855720" cy="893618"/>
          </a:xfrm>
        </p:spPr>
        <p:txBody>
          <a:bodyPr/>
          <a:lstStyle/>
          <a:p>
            <a:pPr algn="ctr"/>
            <a:r>
              <a:rPr lang="en-US" dirty="0"/>
              <a:t>Arduino Work</a:t>
            </a:r>
          </a:p>
        </p:txBody>
      </p:sp>
      <p:sp>
        <p:nvSpPr>
          <p:cNvPr id="4" name="Text Placeholder 3">
            <a:extLst>
              <a:ext uri="{FF2B5EF4-FFF2-40B4-BE49-F238E27FC236}">
                <a16:creationId xmlns:a16="http://schemas.microsoft.com/office/drawing/2014/main" id="{B2596170-6D46-7955-F20E-703EEDC592C6}"/>
              </a:ext>
            </a:extLst>
          </p:cNvPr>
          <p:cNvSpPr>
            <a:spLocks noGrp="1"/>
          </p:cNvSpPr>
          <p:nvPr>
            <p:ph type="body" sz="half" idx="2"/>
          </p:nvPr>
        </p:nvSpPr>
        <p:spPr>
          <a:xfrm>
            <a:off x="723900" y="1579418"/>
            <a:ext cx="3855720" cy="4287982"/>
          </a:xfrm>
        </p:spPr>
        <p:txBody>
          <a:bodyPr/>
          <a:lstStyle/>
          <a:p>
            <a:pPr algn="ctr"/>
            <a:r>
              <a:rPr lang="en-US" dirty="0"/>
              <a:t>To start with to learn the basics of Arduino, I used the step-by-step book to create the following circuit. </a:t>
            </a:r>
          </a:p>
          <a:p>
            <a:pPr algn="ctr"/>
            <a:r>
              <a:rPr lang="en-US" dirty="0"/>
              <a:t>On the right is the circuit I created, which when turned on shows the red light. When the switch is pressed the green light comes on. This shows the way a double pole double throw switch works, it allows us to see the way the circuit would work on the final design. </a:t>
            </a:r>
          </a:p>
          <a:p>
            <a:pPr algn="ctr"/>
            <a:r>
              <a:rPr lang="en-US" dirty="0"/>
              <a:t>The code on the right shows the code that I had written to create this circuit, this is similar to what will be the final code. </a:t>
            </a:r>
          </a:p>
        </p:txBody>
      </p:sp>
      <p:pic>
        <p:nvPicPr>
          <p:cNvPr id="6" name="Content Placeholder 5" descr="A circuit board with wires&#10;&#10;Description automatically generated">
            <a:extLst>
              <a:ext uri="{FF2B5EF4-FFF2-40B4-BE49-F238E27FC236}">
                <a16:creationId xmlns:a16="http://schemas.microsoft.com/office/drawing/2014/main" id="{55B4E9E9-8231-3328-1ED7-D6A03802560E}"/>
              </a:ext>
            </a:extLst>
          </p:cNvPr>
          <p:cNvPicPr>
            <a:picLocks noChangeAspect="1"/>
          </p:cNvPicPr>
          <p:nvPr/>
        </p:nvPicPr>
        <p:blipFill rotWithShape="1">
          <a:blip r:embed="rId2"/>
          <a:srcRect l="84" r="84"/>
          <a:stretch/>
        </p:blipFill>
        <p:spPr>
          <a:xfrm rot="5400000">
            <a:off x="6089998" y="3747376"/>
            <a:ext cx="2546005" cy="3400388"/>
          </a:xfrm>
          <a:prstGeom prst="rect">
            <a:avLst/>
          </a:prstGeom>
        </p:spPr>
      </p:pic>
      <p:pic>
        <p:nvPicPr>
          <p:cNvPr id="5" name="Picture 4">
            <a:extLst>
              <a:ext uri="{FF2B5EF4-FFF2-40B4-BE49-F238E27FC236}">
                <a16:creationId xmlns:a16="http://schemas.microsoft.com/office/drawing/2014/main" id="{A7BD20A2-F9AE-E8EC-7268-F5CB53974ADF}"/>
              </a:ext>
            </a:extLst>
          </p:cNvPr>
          <p:cNvPicPr>
            <a:picLocks noChangeAspect="1"/>
          </p:cNvPicPr>
          <p:nvPr/>
        </p:nvPicPr>
        <p:blipFill rotWithShape="1">
          <a:blip r:embed="rId3"/>
          <a:srcRect t="-232" b="-504"/>
          <a:stretch/>
        </p:blipFill>
        <p:spPr>
          <a:xfrm>
            <a:off x="8549150" y="248263"/>
            <a:ext cx="3400388" cy="4228967"/>
          </a:xfrm>
          <a:prstGeom prst="rect">
            <a:avLst/>
          </a:prstGeom>
        </p:spPr>
      </p:pic>
      <p:sp>
        <p:nvSpPr>
          <p:cNvPr id="7" name="TextBox 6">
            <a:extLst>
              <a:ext uri="{FF2B5EF4-FFF2-40B4-BE49-F238E27FC236}">
                <a16:creationId xmlns:a16="http://schemas.microsoft.com/office/drawing/2014/main" id="{7EB5A3D5-0815-1AE8-2257-0C1A9794328A}"/>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1576667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FB0E8A7-6E49-4406-90FB-E49ADD45B71D}"/>
              </a:ext>
            </a:extLst>
          </p:cNvPr>
          <p:cNvSpPr>
            <a:spLocks noGrp="1"/>
          </p:cNvSpPr>
          <p:nvPr>
            <p:ph type="body" sz="half" idx="2"/>
          </p:nvPr>
        </p:nvSpPr>
        <p:spPr>
          <a:xfrm>
            <a:off x="723900" y="1337733"/>
            <a:ext cx="3855720" cy="4834467"/>
          </a:xfrm>
        </p:spPr>
        <p:txBody>
          <a:bodyPr>
            <a:normAutofit lnSpcReduction="10000"/>
          </a:bodyPr>
          <a:lstStyle/>
          <a:p>
            <a:pPr algn="ctr"/>
            <a:r>
              <a:rPr lang="en-US" dirty="0"/>
              <a:t>From research I decided that there were two possible routes to go down referring to sensing the target. The first was using a photo transistor, this would sense the different shades of </a:t>
            </a:r>
            <a:r>
              <a:rPr lang="en-GB" dirty="0"/>
              <a:t>colours</a:t>
            </a:r>
            <a:r>
              <a:rPr lang="en-US" dirty="0"/>
              <a:t> within the target. The target can be seen on the right. </a:t>
            </a:r>
          </a:p>
          <a:p>
            <a:pPr algn="ctr"/>
            <a:r>
              <a:rPr lang="en-US" dirty="0"/>
              <a:t>I created a circuit that allowed me to see this in action, this included using code to ensure the transistor worked how we needed it to. This can also be seen on the right. </a:t>
            </a:r>
          </a:p>
          <a:p>
            <a:pPr algn="ctr"/>
            <a:r>
              <a:rPr lang="en-US" dirty="0"/>
              <a:t>The circuit was built so when it was dark according to the transistor the led light came on, this allowed me to see how accurate it was. And helped with my testing. </a:t>
            </a:r>
          </a:p>
          <a:p>
            <a:endParaRPr lang="en-US" dirty="0"/>
          </a:p>
          <a:p>
            <a:endParaRPr lang="en-US" dirty="0"/>
          </a:p>
        </p:txBody>
      </p:sp>
      <p:pic>
        <p:nvPicPr>
          <p:cNvPr id="7" name="Picture 6">
            <a:extLst>
              <a:ext uri="{FF2B5EF4-FFF2-40B4-BE49-F238E27FC236}">
                <a16:creationId xmlns:a16="http://schemas.microsoft.com/office/drawing/2014/main" id="{C601CCA1-ED6D-A940-8CB9-CE81BA74DA4A}"/>
              </a:ext>
            </a:extLst>
          </p:cNvPr>
          <p:cNvPicPr>
            <a:picLocks noChangeAspect="1"/>
          </p:cNvPicPr>
          <p:nvPr/>
        </p:nvPicPr>
        <p:blipFill>
          <a:blip r:embed="rId2"/>
          <a:stretch>
            <a:fillRect/>
          </a:stretch>
        </p:blipFill>
        <p:spPr>
          <a:xfrm>
            <a:off x="5817716" y="0"/>
            <a:ext cx="3306187" cy="2982756"/>
          </a:xfrm>
          <a:prstGeom prst="rect">
            <a:avLst/>
          </a:prstGeom>
        </p:spPr>
      </p:pic>
      <p:pic>
        <p:nvPicPr>
          <p:cNvPr id="8" name="Picture 7">
            <a:extLst>
              <a:ext uri="{FF2B5EF4-FFF2-40B4-BE49-F238E27FC236}">
                <a16:creationId xmlns:a16="http://schemas.microsoft.com/office/drawing/2014/main" id="{AAF9B93F-DA9E-066F-41BB-4BB83158F776}"/>
              </a:ext>
            </a:extLst>
          </p:cNvPr>
          <p:cNvPicPr>
            <a:picLocks noChangeAspect="1"/>
          </p:cNvPicPr>
          <p:nvPr/>
        </p:nvPicPr>
        <p:blipFill>
          <a:blip r:embed="rId3"/>
          <a:stretch>
            <a:fillRect/>
          </a:stretch>
        </p:blipFill>
        <p:spPr>
          <a:xfrm>
            <a:off x="8753470" y="3429000"/>
            <a:ext cx="2971600" cy="3078273"/>
          </a:xfrm>
          <a:prstGeom prst="rect">
            <a:avLst/>
          </a:prstGeom>
        </p:spPr>
      </p:pic>
      <p:sp>
        <p:nvSpPr>
          <p:cNvPr id="11" name="TextBox 10">
            <a:extLst>
              <a:ext uri="{FF2B5EF4-FFF2-40B4-BE49-F238E27FC236}">
                <a16:creationId xmlns:a16="http://schemas.microsoft.com/office/drawing/2014/main" id="{D063B6BF-C5AF-BFCC-49DF-B32955230846}"/>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2530710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54C4937-A82C-7BD9-A0C8-8D1E2E140531}"/>
              </a:ext>
            </a:extLst>
          </p:cNvPr>
          <p:cNvSpPr>
            <a:spLocks noGrp="1"/>
          </p:cNvSpPr>
          <p:nvPr>
            <p:ph type="body" sz="half" idx="2"/>
          </p:nvPr>
        </p:nvSpPr>
        <p:spPr>
          <a:xfrm>
            <a:off x="723900" y="622998"/>
            <a:ext cx="3855720" cy="5244402"/>
          </a:xfrm>
        </p:spPr>
        <p:txBody>
          <a:bodyPr/>
          <a:lstStyle/>
          <a:p>
            <a:pPr algn="ctr"/>
            <a:r>
              <a:rPr lang="en-GB" dirty="0"/>
              <a:t>To test the accuracy of the phototransistor I used one of the wheels from the final build and added some black electrical tape to it. I used a torch as a light, with the wheel on a motor it allowed me to work out the rpm of the motor too. </a:t>
            </a:r>
          </a:p>
          <a:p>
            <a:pPr algn="ctr"/>
            <a:r>
              <a:rPr lang="en-GB" dirty="0"/>
              <a:t>I created code that allowed me to time how long the transistor saw dark for. It timed this in </a:t>
            </a:r>
            <a:r>
              <a:rPr lang="en-GB" dirty="0" err="1"/>
              <a:t>ms</a:t>
            </a:r>
            <a:r>
              <a:rPr lang="en-GB" dirty="0"/>
              <a:t>. The code can be seen on the right too.</a:t>
            </a:r>
          </a:p>
          <a:p>
            <a:pPr algn="ctr"/>
            <a:r>
              <a:rPr lang="en-GB" dirty="0"/>
              <a:t>The video shows the transistor working whilst being tested. The test may not have been fully accurate as I was holding the wheel so human error played a factor in this experiment, this is referring to my hands shaking throughout it.  </a:t>
            </a:r>
          </a:p>
          <a:p>
            <a:endParaRPr lang="en-GB" dirty="0"/>
          </a:p>
        </p:txBody>
      </p:sp>
      <p:pic>
        <p:nvPicPr>
          <p:cNvPr id="12" name="IMG_2692_21DA6F52-EAB9-4C24-9B1D-DF707233E876.mp4">
            <a:hlinkClick r:id="" action="ppaction://media"/>
            <a:extLst>
              <a:ext uri="{FF2B5EF4-FFF2-40B4-BE49-F238E27FC236}">
                <a16:creationId xmlns:a16="http://schemas.microsoft.com/office/drawing/2014/main" id="{ACE850F3-7309-A217-EA63-428B8310750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772510" y="241159"/>
            <a:ext cx="3454180" cy="3511899"/>
          </a:xfrm>
          <a:prstGeom prst="rect">
            <a:avLst/>
          </a:prstGeom>
        </p:spPr>
      </p:pic>
      <p:pic>
        <p:nvPicPr>
          <p:cNvPr id="13" name="Picture 12">
            <a:extLst>
              <a:ext uri="{FF2B5EF4-FFF2-40B4-BE49-F238E27FC236}">
                <a16:creationId xmlns:a16="http://schemas.microsoft.com/office/drawing/2014/main" id="{5CC1E498-7D00-B756-90D1-08E8A293706F}"/>
              </a:ext>
            </a:extLst>
          </p:cNvPr>
          <p:cNvPicPr>
            <a:picLocks noChangeAspect="1"/>
          </p:cNvPicPr>
          <p:nvPr/>
        </p:nvPicPr>
        <p:blipFill>
          <a:blip r:embed="rId5"/>
          <a:stretch>
            <a:fillRect/>
          </a:stretch>
        </p:blipFill>
        <p:spPr>
          <a:xfrm>
            <a:off x="9309613" y="2773345"/>
            <a:ext cx="2607801" cy="3724380"/>
          </a:xfrm>
          <a:prstGeom prst="rect">
            <a:avLst/>
          </a:prstGeom>
        </p:spPr>
      </p:pic>
      <p:sp>
        <p:nvSpPr>
          <p:cNvPr id="14" name="TextBox 13">
            <a:extLst>
              <a:ext uri="{FF2B5EF4-FFF2-40B4-BE49-F238E27FC236}">
                <a16:creationId xmlns:a16="http://schemas.microsoft.com/office/drawing/2014/main" id="{D6D25351-877A-0141-C9F4-910FB012616F}"/>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191581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6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9839A8-6942-0570-59C5-8D2D7DCF0125}"/>
              </a:ext>
            </a:extLst>
          </p:cNvPr>
          <p:cNvSpPr>
            <a:spLocks noGrp="1"/>
          </p:cNvSpPr>
          <p:nvPr>
            <p:ph type="body" sz="half" idx="2"/>
          </p:nvPr>
        </p:nvSpPr>
        <p:spPr>
          <a:xfrm>
            <a:off x="723900" y="1145512"/>
            <a:ext cx="3855720" cy="4721888"/>
          </a:xfrm>
        </p:spPr>
        <p:txBody>
          <a:bodyPr/>
          <a:lstStyle/>
          <a:p>
            <a:pPr algn="ctr"/>
            <a:r>
              <a:rPr lang="en-GB" dirty="0"/>
              <a:t>From this experiment I managed to work out the rpm that the 5V motor would give us. I did this by changing the </a:t>
            </a:r>
            <a:r>
              <a:rPr lang="en-GB" dirty="0" err="1"/>
              <a:t>ms</a:t>
            </a:r>
            <a:r>
              <a:rPr lang="en-GB" dirty="0"/>
              <a:t> to rpm using the following equations;</a:t>
            </a:r>
          </a:p>
          <a:p>
            <a:pPr algn="ctr">
              <a:lnSpc>
                <a:spcPct val="100000"/>
              </a:lnSpc>
            </a:pPr>
            <a:r>
              <a:rPr lang="en-GB" dirty="0"/>
              <a:t>Firstly, I changed </a:t>
            </a:r>
            <a:r>
              <a:rPr lang="en-GB" dirty="0" err="1"/>
              <a:t>ms</a:t>
            </a:r>
            <a:r>
              <a:rPr lang="en-GB" dirty="0"/>
              <a:t> to seconds using;</a:t>
            </a:r>
          </a:p>
          <a:p>
            <a:pPr algn="ctr">
              <a:lnSpc>
                <a:spcPct val="100000"/>
              </a:lnSpc>
            </a:pPr>
            <a:r>
              <a:rPr lang="en-GB" dirty="0" err="1"/>
              <a:t>ms</a:t>
            </a:r>
            <a:r>
              <a:rPr lang="en-GB" dirty="0"/>
              <a:t> * 0.001</a:t>
            </a:r>
          </a:p>
          <a:p>
            <a:pPr algn="ctr">
              <a:lnSpc>
                <a:spcPct val="100000"/>
              </a:lnSpc>
            </a:pPr>
            <a:r>
              <a:rPr lang="en-GB" dirty="0"/>
              <a:t>And then;</a:t>
            </a:r>
          </a:p>
          <a:p>
            <a:pPr algn="ctr">
              <a:lnSpc>
                <a:spcPct val="100000"/>
              </a:lnSpc>
            </a:pPr>
            <a:r>
              <a:rPr lang="en-GB" dirty="0"/>
              <a:t>Seconds * 9.549297 </a:t>
            </a:r>
          </a:p>
          <a:p>
            <a:pPr algn="ctr"/>
            <a:r>
              <a:rPr lang="en-GB" dirty="0"/>
              <a:t>This gave me the rpm. Using these figures, I created a graph to see how accurate the results are and whether there was any anomalies. </a:t>
            </a:r>
          </a:p>
        </p:txBody>
      </p:sp>
      <p:pic>
        <p:nvPicPr>
          <p:cNvPr id="7" name="Picture 6">
            <a:extLst>
              <a:ext uri="{FF2B5EF4-FFF2-40B4-BE49-F238E27FC236}">
                <a16:creationId xmlns:a16="http://schemas.microsoft.com/office/drawing/2014/main" id="{831BDEA5-E19A-E38A-0C43-C18D79BA4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8904" y="1035995"/>
            <a:ext cx="4685007" cy="2742892"/>
          </a:xfrm>
          <a:prstGeom prst="rect">
            <a:avLst/>
          </a:prstGeom>
        </p:spPr>
      </p:pic>
      <p:pic>
        <p:nvPicPr>
          <p:cNvPr id="8" name="Picture 7">
            <a:extLst>
              <a:ext uri="{FF2B5EF4-FFF2-40B4-BE49-F238E27FC236}">
                <a16:creationId xmlns:a16="http://schemas.microsoft.com/office/drawing/2014/main" id="{01435B83-64E3-E24B-D6BD-49205D5D5E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0950" y="3459145"/>
            <a:ext cx="380658" cy="195538"/>
          </a:xfrm>
          <a:prstGeom prst="rect">
            <a:avLst/>
          </a:prstGeom>
        </p:spPr>
      </p:pic>
      <p:sp>
        <p:nvSpPr>
          <p:cNvPr id="9" name="TextBox 8">
            <a:extLst>
              <a:ext uri="{FF2B5EF4-FFF2-40B4-BE49-F238E27FC236}">
                <a16:creationId xmlns:a16="http://schemas.microsoft.com/office/drawing/2014/main" id="{FF6767B7-5AD9-40A2-10CA-F6A2D559EFB2}"/>
              </a:ext>
            </a:extLst>
          </p:cNvPr>
          <p:cNvSpPr txBox="1"/>
          <p:nvPr/>
        </p:nvSpPr>
        <p:spPr>
          <a:xfrm>
            <a:off x="6369417" y="4450559"/>
            <a:ext cx="4983982" cy="954107"/>
          </a:xfrm>
          <a:prstGeom prst="rect">
            <a:avLst/>
          </a:prstGeom>
          <a:noFill/>
        </p:spPr>
        <p:txBody>
          <a:bodyPr wrap="square" rtlCol="0">
            <a:spAutoFit/>
          </a:bodyPr>
          <a:lstStyle/>
          <a:p>
            <a:pPr algn="ctr"/>
            <a:r>
              <a:rPr lang="en-GB" sz="1400" dirty="0"/>
              <a:t>This graph shows the comparisons of </a:t>
            </a:r>
            <a:r>
              <a:rPr lang="en-GB" sz="1400" dirty="0" err="1"/>
              <a:t>ms</a:t>
            </a:r>
            <a:r>
              <a:rPr lang="en-GB" sz="1400" dirty="0"/>
              <a:t> to rpm. As you can see the graph is relatively consistent however there are some anomalies, but this may be due human error as previously mentioned. </a:t>
            </a:r>
          </a:p>
        </p:txBody>
      </p:sp>
      <p:sp>
        <p:nvSpPr>
          <p:cNvPr id="10" name="TextBox 9">
            <a:extLst>
              <a:ext uri="{FF2B5EF4-FFF2-40B4-BE49-F238E27FC236}">
                <a16:creationId xmlns:a16="http://schemas.microsoft.com/office/drawing/2014/main" id="{F25FDC33-D395-4931-7531-3BD84035814C}"/>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100289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476CFD3-9B33-9554-DBA3-D40B43FFF77C}"/>
              </a:ext>
            </a:extLst>
          </p:cNvPr>
          <p:cNvSpPr>
            <a:spLocks noGrp="1"/>
          </p:cNvSpPr>
          <p:nvPr>
            <p:ph type="body" sz="half" idx="2"/>
          </p:nvPr>
        </p:nvSpPr>
        <p:spPr>
          <a:xfrm>
            <a:off x="723900" y="685801"/>
            <a:ext cx="3855720" cy="5181599"/>
          </a:xfrm>
        </p:spPr>
        <p:txBody>
          <a:bodyPr>
            <a:normAutofit fontScale="92500" lnSpcReduction="20000"/>
          </a:bodyPr>
          <a:lstStyle/>
          <a:p>
            <a:pPr algn="ctr"/>
            <a:r>
              <a:rPr lang="en-GB" dirty="0"/>
              <a:t>After looking at the transistor I decided to look at the RGB sensor, this would be a step easier than the photo transistor. This is because with the transistor I would have to code the RGB codes but with the sensor this wouldn’t be needed. </a:t>
            </a:r>
          </a:p>
          <a:p>
            <a:pPr algn="ctr"/>
            <a:r>
              <a:rPr lang="en-GB" dirty="0"/>
              <a:t>From research I found that a TCS34725 sensor would be best for the final design. However, due to the tight budget I decided on using the TCS2300 for the final design as it is 30-40% cheaper. It is slightly less accurate however for the design </a:t>
            </a:r>
            <a:r>
              <a:rPr lang="en-GB" dirty="0" err="1"/>
              <a:t>Badrakh</a:t>
            </a:r>
            <a:r>
              <a:rPr lang="en-GB" dirty="0"/>
              <a:t> and I had in mind this wasn’t necessarily the most important. </a:t>
            </a:r>
          </a:p>
          <a:p>
            <a:pPr algn="ctr"/>
            <a:r>
              <a:rPr lang="en-GB" dirty="0"/>
              <a:t>I managed to create a basic circuit and code that allowed the sensor to read the RGB codes of the target. I worked out that it needed to be relatively close to the target to fully be able to distinguish the different colours. This is something I spoke to </a:t>
            </a:r>
            <a:r>
              <a:rPr lang="en-GB" dirty="0" err="1"/>
              <a:t>Badrakh</a:t>
            </a:r>
            <a:r>
              <a:rPr lang="en-GB" dirty="0"/>
              <a:t> about, and we incorporated this into what would be our final design. </a:t>
            </a:r>
          </a:p>
        </p:txBody>
      </p:sp>
      <p:pic>
        <p:nvPicPr>
          <p:cNvPr id="5" name="Picture 4">
            <a:extLst>
              <a:ext uri="{FF2B5EF4-FFF2-40B4-BE49-F238E27FC236}">
                <a16:creationId xmlns:a16="http://schemas.microsoft.com/office/drawing/2014/main" id="{766DA43C-CEEE-14CF-F6A8-6D32DB66C29A}"/>
              </a:ext>
            </a:extLst>
          </p:cNvPr>
          <p:cNvPicPr>
            <a:picLocks noChangeAspect="1"/>
          </p:cNvPicPr>
          <p:nvPr/>
        </p:nvPicPr>
        <p:blipFill>
          <a:blip r:embed="rId2"/>
          <a:stretch>
            <a:fillRect/>
          </a:stretch>
        </p:blipFill>
        <p:spPr>
          <a:xfrm>
            <a:off x="5822390" y="95139"/>
            <a:ext cx="3245346" cy="4232823"/>
          </a:xfrm>
          <a:prstGeom prst="rect">
            <a:avLst/>
          </a:prstGeom>
        </p:spPr>
      </p:pic>
      <p:pic>
        <p:nvPicPr>
          <p:cNvPr id="6" name="Picture 5">
            <a:extLst>
              <a:ext uri="{FF2B5EF4-FFF2-40B4-BE49-F238E27FC236}">
                <a16:creationId xmlns:a16="http://schemas.microsoft.com/office/drawing/2014/main" id="{97C41F0B-C0BC-90F3-ED71-231FF617D6A2}"/>
              </a:ext>
            </a:extLst>
          </p:cNvPr>
          <p:cNvPicPr>
            <a:picLocks noChangeAspect="1"/>
          </p:cNvPicPr>
          <p:nvPr/>
        </p:nvPicPr>
        <p:blipFill>
          <a:blip r:embed="rId3"/>
          <a:stretch>
            <a:fillRect/>
          </a:stretch>
        </p:blipFill>
        <p:spPr>
          <a:xfrm>
            <a:off x="9067736" y="2253431"/>
            <a:ext cx="2991563" cy="4149062"/>
          </a:xfrm>
          <a:prstGeom prst="rect">
            <a:avLst/>
          </a:prstGeom>
        </p:spPr>
      </p:pic>
      <p:sp>
        <p:nvSpPr>
          <p:cNvPr id="7" name="TextBox 6">
            <a:extLst>
              <a:ext uri="{FF2B5EF4-FFF2-40B4-BE49-F238E27FC236}">
                <a16:creationId xmlns:a16="http://schemas.microsoft.com/office/drawing/2014/main" id="{B3A271A5-FE30-1489-5A33-8BF7B7FF1257}"/>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3666559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51EF3B5-629A-7382-891D-43D58D9DCE57}"/>
              </a:ext>
            </a:extLst>
          </p:cNvPr>
          <p:cNvSpPr>
            <a:spLocks noGrp="1"/>
          </p:cNvSpPr>
          <p:nvPr>
            <p:ph type="body" sz="half" idx="2"/>
          </p:nvPr>
        </p:nvSpPr>
        <p:spPr>
          <a:xfrm>
            <a:off x="723900" y="685801"/>
            <a:ext cx="3855720" cy="5684854"/>
          </a:xfrm>
        </p:spPr>
        <p:txBody>
          <a:bodyPr>
            <a:normAutofit lnSpcReduction="10000"/>
          </a:bodyPr>
          <a:lstStyle/>
          <a:p>
            <a:pPr algn="ctr"/>
            <a:r>
              <a:rPr lang="en-GB" dirty="0"/>
              <a:t>After choosing how to sense the target the next priority was working out how to sense the wall. In the first part of the project, we spoke about what sensors would be most appropriate for the final design. From this I looked at a HC-SR04 sensor. </a:t>
            </a:r>
          </a:p>
          <a:p>
            <a:pPr algn="ctr"/>
            <a:r>
              <a:rPr lang="en-GB" dirty="0"/>
              <a:t>I created a circuit that showed the sensor working, I then wrote a code that allowed me to see the distance from the wall in cm. I then measured this against a ruler to compare the accuracy. From comparing the data, I learnt that this is sensor is accurate to a high degree and therefore can be used for the final design. I then spoke to </a:t>
            </a:r>
            <a:r>
              <a:rPr lang="en-GB" dirty="0" err="1"/>
              <a:t>Badrakh</a:t>
            </a:r>
            <a:r>
              <a:rPr lang="en-GB" dirty="0"/>
              <a:t> about this and discussed that it needed to be on the front of the vehicle. </a:t>
            </a:r>
          </a:p>
          <a:p>
            <a:pPr algn="ctr"/>
            <a:r>
              <a:rPr lang="en-GB" dirty="0"/>
              <a:t>The video shows the sensor being compared to a ruler so I can measure exactly how accurate it is.</a:t>
            </a:r>
          </a:p>
        </p:txBody>
      </p:sp>
      <p:pic>
        <p:nvPicPr>
          <p:cNvPr id="3074" name="Picture 2" descr="Interface Ultrasonic Sensor with ...">
            <a:extLst>
              <a:ext uri="{FF2B5EF4-FFF2-40B4-BE49-F238E27FC236}">
                <a16:creationId xmlns:a16="http://schemas.microsoft.com/office/drawing/2014/main" id="{EE4DAEDC-7242-FA8E-A54D-158DCCCC92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726" b="10704"/>
          <a:stretch/>
        </p:blipFill>
        <p:spPr bwMode="auto">
          <a:xfrm>
            <a:off x="5824695" y="271305"/>
            <a:ext cx="2110154" cy="14469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7B90BF1-A633-4E8F-2872-D898C8053E1D}"/>
              </a:ext>
            </a:extLst>
          </p:cNvPr>
          <p:cNvPicPr>
            <a:picLocks noChangeAspect="1"/>
          </p:cNvPicPr>
          <p:nvPr/>
        </p:nvPicPr>
        <p:blipFill>
          <a:blip r:embed="rId5"/>
          <a:stretch>
            <a:fillRect/>
          </a:stretch>
        </p:blipFill>
        <p:spPr>
          <a:xfrm>
            <a:off x="8976131" y="271305"/>
            <a:ext cx="2944145" cy="4069583"/>
          </a:xfrm>
          <a:prstGeom prst="rect">
            <a:avLst/>
          </a:prstGeom>
        </p:spPr>
      </p:pic>
      <p:pic>
        <p:nvPicPr>
          <p:cNvPr id="6" name="IMG_2670">
            <a:hlinkClick r:id="" action="ppaction://media"/>
            <a:extLst>
              <a:ext uri="{FF2B5EF4-FFF2-40B4-BE49-F238E27FC236}">
                <a16:creationId xmlns:a16="http://schemas.microsoft.com/office/drawing/2014/main" id="{2E0CE34C-DF42-36EC-9D98-4BBD0BD4357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627077" y="3046246"/>
            <a:ext cx="3265714" cy="3658684"/>
          </a:xfrm>
          <a:prstGeom prst="rect">
            <a:avLst/>
          </a:prstGeom>
        </p:spPr>
      </p:pic>
      <p:sp>
        <p:nvSpPr>
          <p:cNvPr id="7" name="TextBox 6">
            <a:extLst>
              <a:ext uri="{FF2B5EF4-FFF2-40B4-BE49-F238E27FC236}">
                <a16:creationId xmlns:a16="http://schemas.microsoft.com/office/drawing/2014/main" id="{939C333D-931D-A199-D552-2DB68A291AFC}"/>
              </a:ext>
            </a:extLst>
          </p:cNvPr>
          <p:cNvSpPr txBox="1"/>
          <p:nvPr/>
        </p:nvSpPr>
        <p:spPr>
          <a:xfrm>
            <a:off x="0" y="0"/>
            <a:ext cx="502418" cy="261610"/>
          </a:xfrm>
          <a:prstGeom prst="rect">
            <a:avLst/>
          </a:prstGeom>
          <a:noFill/>
        </p:spPr>
        <p:txBody>
          <a:bodyPr wrap="square" rtlCol="0">
            <a:spAutoFit/>
          </a:bodyPr>
          <a:lstStyle/>
          <a:p>
            <a:r>
              <a:rPr lang="en-GB" sz="1050" dirty="0"/>
              <a:t>SR</a:t>
            </a:r>
          </a:p>
        </p:txBody>
      </p:sp>
    </p:spTree>
    <p:extLst>
      <p:ext uri="{BB962C8B-B14F-4D97-AF65-F5344CB8AC3E}">
        <p14:creationId xmlns:p14="http://schemas.microsoft.com/office/powerpoint/2010/main" val="378972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306" y="402567"/>
            <a:ext cx="9601200" cy="891073"/>
          </a:xfrm>
        </p:spPr>
        <p:txBody>
          <a:bodyPr/>
          <a:lstStyle/>
          <a:p>
            <a:r>
              <a:rPr lang="en-GB" dirty="0"/>
              <a:t>Vehicle design</a:t>
            </a:r>
            <a:endParaRPr lang="en-US" dirty="0"/>
          </a:p>
        </p:txBody>
      </p:sp>
      <p:pic>
        <p:nvPicPr>
          <p:cNvPr id="5" name="Content Placeholder 4"/>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82" t="24627" r="2508" b="36513"/>
          <a:stretch/>
        </p:blipFill>
        <p:spPr>
          <a:xfrm>
            <a:off x="7406959" y="3732121"/>
            <a:ext cx="3982251" cy="2827175"/>
          </a:xfrm>
        </p:spPr>
      </p:pic>
      <p:pic>
        <p:nvPicPr>
          <p:cNvPr id="6" name="Picture 5"/>
          <p:cNvPicPr>
            <a:picLocks noChangeAspect="1"/>
          </p:cNvPicPr>
          <p:nvPr/>
        </p:nvPicPr>
        <p:blipFill>
          <a:blip r:embed="rId4"/>
          <a:stretch>
            <a:fillRect/>
          </a:stretch>
        </p:blipFill>
        <p:spPr>
          <a:xfrm>
            <a:off x="1270306" y="4035169"/>
            <a:ext cx="5079109" cy="2221077"/>
          </a:xfrm>
          <a:prstGeom prst="rect">
            <a:avLst/>
          </a:prstGeom>
        </p:spPr>
      </p:pic>
      <p:sp>
        <p:nvSpPr>
          <p:cNvPr id="7" name="TextBox 6"/>
          <p:cNvSpPr txBox="1"/>
          <p:nvPr/>
        </p:nvSpPr>
        <p:spPr>
          <a:xfrm>
            <a:off x="2015412" y="1339814"/>
            <a:ext cx="2048959" cy="2031325"/>
          </a:xfrm>
          <a:prstGeom prst="rect">
            <a:avLst/>
          </a:prstGeom>
          <a:noFill/>
        </p:spPr>
        <p:txBody>
          <a:bodyPr wrap="none" rtlCol="0">
            <a:spAutoFit/>
          </a:bodyPr>
          <a:lstStyle/>
          <a:p>
            <a:r>
              <a:rPr lang="en-GB" dirty="0"/>
              <a:t>Previous design</a:t>
            </a:r>
          </a:p>
          <a:p>
            <a:pPr marL="285750" indent="-285750">
              <a:buFont typeface="Arial" panose="020B0604020202020204" pitchFamily="34" charset="0"/>
              <a:buChar char="•"/>
            </a:pPr>
            <a:r>
              <a:rPr lang="en-GB" dirty="0"/>
              <a:t>Dry weight 90g </a:t>
            </a:r>
          </a:p>
          <a:p>
            <a:pPr marL="285750" indent="-285750">
              <a:buFont typeface="Arial" panose="020B0604020202020204" pitchFamily="34" charset="0"/>
              <a:buChar char="•"/>
            </a:pPr>
            <a:r>
              <a:rPr lang="en-GB" dirty="0"/>
              <a:t>2mm plastic</a:t>
            </a:r>
          </a:p>
          <a:p>
            <a:pPr marL="285750" indent="-285750">
              <a:buFont typeface="Arial" panose="020B0604020202020204" pitchFamily="34" charset="0"/>
              <a:buChar char="•"/>
            </a:pPr>
            <a:r>
              <a:rPr lang="en-GB" dirty="0"/>
              <a:t>Long wheelbase</a:t>
            </a:r>
          </a:p>
          <a:p>
            <a:pPr marL="285750" indent="-285750">
              <a:buFont typeface="Arial" panose="020B0604020202020204" pitchFamily="34" charset="0"/>
              <a:buChar char="•"/>
            </a:pPr>
            <a:r>
              <a:rPr lang="en-GB" dirty="0"/>
              <a:t>Low clearance</a:t>
            </a:r>
          </a:p>
          <a:p>
            <a:pPr marL="285750" indent="-285750">
              <a:buFont typeface="Arial" panose="020B0604020202020204" pitchFamily="34" charset="0"/>
              <a:buChar char="•"/>
            </a:pPr>
            <a:r>
              <a:rPr lang="en-GB" dirty="0"/>
              <a:t>Small wheels</a:t>
            </a:r>
          </a:p>
          <a:p>
            <a:pPr marL="285750" indent="-285750">
              <a:buFont typeface="Arial" panose="020B0604020202020204" pitchFamily="34" charset="0"/>
              <a:buChar char="•"/>
            </a:pPr>
            <a:endParaRPr lang="en-GB" dirty="0"/>
          </a:p>
        </p:txBody>
      </p:sp>
      <p:sp>
        <p:nvSpPr>
          <p:cNvPr id="8" name="TextBox 7"/>
          <p:cNvSpPr txBox="1"/>
          <p:nvPr/>
        </p:nvSpPr>
        <p:spPr>
          <a:xfrm>
            <a:off x="7724113" y="1293640"/>
            <a:ext cx="2106346" cy="1754326"/>
          </a:xfrm>
          <a:prstGeom prst="rect">
            <a:avLst/>
          </a:prstGeom>
          <a:noFill/>
        </p:spPr>
        <p:txBody>
          <a:bodyPr wrap="none" rtlCol="0">
            <a:spAutoFit/>
          </a:bodyPr>
          <a:lstStyle/>
          <a:p>
            <a:r>
              <a:rPr lang="en-GB" dirty="0"/>
              <a:t>New design</a:t>
            </a:r>
          </a:p>
          <a:p>
            <a:pPr marL="285750" indent="-285750">
              <a:buFont typeface="Arial" panose="020B0604020202020204" pitchFamily="34" charset="0"/>
              <a:buChar char="•"/>
            </a:pPr>
            <a:r>
              <a:rPr lang="en-GB" dirty="0"/>
              <a:t>Dry weight 134g</a:t>
            </a:r>
          </a:p>
          <a:p>
            <a:pPr marL="285750" indent="-285750">
              <a:buFont typeface="Arial" panose="020B0604020202020204" pitchFamily="34" charset="0"/>
              <a:buChar char="•"/>
            </a:pPr>
            <a:r>
              <a:rPr lang="en-GB" dirty="0"/>
              <a:t>5mm acrylic </a:t>
            </a:r>
          </a:p>
          <a:p>
            <a:pPr marL="285750" indent="-285750">
              <a:buFont typeface="Arial" panose="020B0604020202020204" pitchFamily="34" charset="0"/>
              <a:buChar char="•"/>
            </a:pPr>
            <a:r>
              <a:rPr lang="en-GB" dirty="0"/>
              <a:t>Short wheelbase</a:t>
            </a:r>
          </a:p>
          <a:p>
            <a:pPr marL="285750" indent="-285750">
              <a:buFont typeface="Arial" panose="020B0604020202020204" pitchFamily="34" charset="0"/>
              <a:buChar char="•"/>
            </a:pPr>
            <a:r>
              <a:rPr lang="en-GB" dirty="0"/>
              <a:t>High clearance</a:t>
            </a:r>
          </a:p>
          <a:p>
            <a:pPr marL="285750" indent="-285750">
              <a:buFont typeface="Arial" panose="020B0604020202020204" pitchFamily="34" charset="0"/>
              <a:buChar char="•"/>
            </a:pPr>
            <a:r>
              <a:rPr lang="en-GB" dirty="0"/>
              <a:t>Bigger wheels</a:t>
            </a:r>
            <a:endParaRPr lang="en-US" dirty="0"/>
          </a:p>
        </p:txBody>
      </p:sp>
      <p:sp>
        <p:nvSpPr>
          <p:cNvPr id="9" name="TextBox 8"/>
          <p:cNvSpPr txBox="1"/>
          <p:nvPr/>
        </p:nvSpPr>
        <p:spPr>
          <a:xfrm>
            <a:off x="1601793" y="3547455"/>
            <a:ext cx="1369029" cy="369332"/>
          </a:xfrm>
          <a:prstGeom prst="rect">
            <a:avLst/>
          </a:prstGeom>
          <a:noFill/>
        </p:spPr>
        <p:txBody>
          <a:bodyPr wrap="none" rtlCol="0">
            <a:spAutoFit/>
          </a:bodyPr>
          <a:lstStyle/>
          <a:p>
            <a:r>
              <a:rPr lang="en-GB" dirty="0"/>
              <a:t>First design:</a:t>
            </a:r>
            <a:endParaRPr lang="en-US" dirty="0"/>
          </a:p>
        </p:txBody>
      </p:sp>
      <p:sp>
        <p:nvSpPr>
          <p:cNvPr id="10" name="TextBox 9"/>
          <p:cNvSpPr txBox="1"/>
          <p:nvPr/>
        </p:nvSpPr>
        <p:spPr>
          <a:xfrm>
            <a:off x="7722165" y="3337988"/>
            <a:ext cx="1673856" cy="369332"/>
          </a:xfrm>
          <a:prstGeom prst="rect">
            <a:avLst/>
          </a:prstGeom>
          <a:noFill/>
        </p:spPr>
        <p:txBody>
          <a:bodyPr wrap="none" rtlCol="0">
            <a:spAutoFit/>
          </a:bodyPr>
          <a:lstStyle/>
          <a:p>
            <a:r>
              <a:rPr lang="en-GB" dirty="0"/>
              <a:t>Second design:</a:t>
            </a:r>
            <a:endParaRPr lang="en-US" dirty="0"/>
          </a:p>
        </p:txBody>
      </p:sp>
    </p:spTree>
    <p:extLst>
      <p:ext uri="{BB962C8B-B14F-4D97-AF65-F5344CB8AC3E}">
        <p14:creationId xmlns:p14="http://schemas.microsoft.com/office/powerpoint/2010/main" val="3340121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215" y="194751"/>
            <a:ext cx="4815840" cy="865951"/>
          </a:xfrm>
        </p:spPr>
        <p:txBody>
          <a:bodyPr/>
          <a:lstStyle/>
          <a:p>
            <a:r>
              <a:rPr lang="en-GB" dirty="0"/>
              <a:t>Modelling work &amp; Wiring diagram</a:t>
            </a:r>
            <a:endParaRPr lang="en-US" dirty="0"/>
          </a:p>
        </p:txBody>
      </p:sp>
      <p:sp>
        <p:nvSpPr>
          <p:cNvPr id="4" name="Text Placeholder 3"/>
          <p:cNvSpPr>
            <a:spLocks noGrp="1"/>
          </p:cNvSpPr>
          <p:nvPr>
            <p:ph type="body" sz="half" idx="2"/>
          </p:nvPr>
        </p:nvSpPr>
        <p:spPr>
          <a:xfrm>
            <a:off x="516636" y="1505711"/>
            <a:ext cx="3855720" cy="1060704"/>
          </a:xfrm>
        </p:spPr>
        <p:txBody>
          <a:bodyPr>
            <a:noAutofit/>
          </a:bodyPr>
          <a:lstStyle/>
          <a:p>
            <a:pPr marL="285750" indent="-285750">
              <a:lnSpc>
                <a:spcPct val="100000"/>
              </a:lnSpc>
              <a:buFont typeface="Arial" panose="020B0604020202020204" pitchFamily="34" charset="0"/>
              <a:buChar char="•"/>
            </a:pPr>
            <a:r>
              <a:rPr lang="en-GB" dirty="0"/>
              <a:t>Arduino housing</a:t>
            </a:r>
          </a:p>
          <a:p>
            <a:pPr marL="285750" indent="-285750">
              <a:lnSpc>
                <a:spcPct val="100000"/>
              </a:lnSpc>
              <a:buFont typeface="Arial" panose="020B0604020202020204" pitchFamily="34" charset="0"/>
              <a:buChar char="•"/>
            </a:pPr>
            <a:r>
              <a:rPr lang="en-GB" dirty="0"/>
              <a:t>Micro servo housing</a:t>
            </a:r>
          </a:p>
          <a:p>
            <a:pPr marL="285750" indent="-285750">
              <a:lnSpc>
                <a:spcPct val="100000"/>
              </a:lnSpc>
              <a:buFont typeface="Arial" panose="020B0604020202020204" pitchFamily="34" charset="0"/>
              <a:buChar char="•"/>
            </a:pPr>
            <a:r>
              <a:rPr lang="en-GB" dirty="0"/>
              <a:t>Ultrasonic housing</a:t>
            </a:r>
          </a:p>
          <a:p>
            <a:pPr marL="285750" indent="-285750">
              <a:lnSpc>
                <a:spcPct val="100000"/>
              </a:lnSpc>
              <a:buFont typeface="Arial" panose="020B0604020202020204" pitchFamily="34" charset="0"/>
              <a:buChar char="•"/>
            </a:pPr>
            <a:r>
              <a:rPr lang="en-GB" dirty="0"/>
              <a:t>Front hub</a:t>
            </a:r>
          </a:p>
          <a:p>
            <a:pPr marL="285750" indent="-285750">
              <a:lnSpc>
                <a:spcPct val="100000"/>
              </a:lnSpc>
              <a:buFont typeface="Arial" panose="020B0604020202020204" pitchFamily="34" charset="0"/>
              <a:buChar char="•"/>
            </a:pPr>
            <a:r>
              <a:rPr lang="en-GB" dirty="0"/>
              <a:t>Motor housing</a:t>
            </a:r>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234497" y="3757276"/>
            <a:ext cx="5104063" cy="2876773"/>
          </a:xfrm>
        </p:spPr>
      </p:pic>
      <p:pic>
        <p:nvPicPr>
          <p:cNvPr id="7" name="Picture 6"/>
          <p:cNvPicPr>
            <a:picLocks noChangeAspect="1"/>
          </p:cNvPicPr>
          <p:nvPr/>
        </p:nvPicPr>
        <p:blipFill>
          <a:blip r:embed="rId4"/>
          <a:stretch>
            <a:fillRect/>
          </a:stretch>
        </p:blipFill>
        <p:spPr>
          <a:xfrm>
            <a:off x="5998212" y="255713"/>
            <a:ext cx="5556974" cy="3501563"/>
          </a:xfrm>
          <a:prstGeom prst="rect">
            <a:avLst/>
          </a:prstGeom>
        </p:spPr>
      </p:pic>
      <p:pic>
        <p:nvPicPr>
          <p:cNvPr id="14" name="Picture 13"/>
          <p:cNvPicPr>
            <a:picLocks noChangeAspect="1"/>
          </p:cNvPicPr>
          <p:nvPr/>
        </p:nvPicPr>
        <p:blipFill rotWithShape="1">
          <a:blip r:embed="rId5">
            <a:extLst>
              <a:ext uri="{28A0092B-C50C-407E-A947-70E740481C1C}">
                <a14:useLocalDpi xmlns:a14="http://schemas.microsoft.com/office/drawing/2010/main" val="0"/>
              </a:ext>
            </a:extLst>
          </a:blip>
          <a:srcRect t="5815" r="6756" b="1028"/>
          <a:stretch/>
        </p:blipFill>
        <p:spPr>
          <a:xfrm rot="16200000">
            <a:off x="1311656" y="2857000"/>
            <a:ext cx="2633473" cy="4677324"/>
          </a:xfrm>
          <a:prstGeom prst="rect">
            <a:avLst/>
          </a:prstGeom>
        </p:spPr>
      </p:pic>
    </p:spTree>
    <p:extLst>
      <p:ext uri="{BB962C8B-B14F-4D97-AF65-F5344CB8AC3E}">
        <p14:creationId xmlns:p14="http://schemas.microsoft.com/office/powerpoint/2010/main" val="140815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46833-8C3F-DDD1-2A77-7DC68B250D6B}"/>
              </a:ext>
            </a:extLst>
          </p:cNvPr>
          <p:cNvSpPr>
            <a:spLocks noGrp="1"/>
          </p:cNvSpPr>
          <p:nvPr>
            <p:ph type="title"/>
          </p:nvPr>
        </p:nvSpPr>
        <p:spPr/>
        <p:txBody>
          <a:bodyPr/>
          <a:lstStyle/>
          <a:p>
            <a:pPr algn="ctr"/>
            <a:r>
              <a:rPr lang="en-GB" dirty="0"/>
              <a:t>Prototype Motor System</a:t>
            </a:r>
          </a:p>
        </p:txBody>
      </p:sp>
      <p:sp>
        <p:nvSpPr>
          <p:cNvPr id="3" name="Content Placeholder 2">
            <a:extLst>
              <a:ext uri="{FF2B5EF4-FFF2-40B4-BE49-F238E27FC236}">
                <a16:creationId xmlns:a16="http://schemas.microsoft.com/office/drawing/2014/main" id="{3D42BDCE-9366-CB98-5436-8FCC8C48E862}"/>
              </a:ext>
            </a:extLst>
          </p:cNvPr>
          <p:cNvSpPr>
            <a:spLocks noGrp="1"/>
          </p:cNvSpPr>
          <p:nvPr>
            <p:ph idx="1"/>
          </p:nvPr>
        </p:nvSpPr>
        <p:spPr/>
        <p:txBody>
          <a:bodyPr>
            <a:normAutofit fontScale="92500" lnSpcReduction="1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The pulley system proved to be inefficient.</a:t>
            </a:r>
          </a:p>
          <a:p>
            <a:r>
              <a:rPr lang="en-GB" dirty="0"/>
              <a:t>Occupied greater volume and added more mass.</a:t>
            </a:r>
          </a:p>
          <a:p>
            <a:r>
              <a:rPr lang="en-GB" dirty="0"/>
              <a:t>Using pulley system for steering presented significant challenges.</a:t>
            </a:r>
          </a:p>
        </p:txBody>
      </p:sp>
      <p:pic>
        <p:nvPicPr>
          <p:cNvPr id="6" name="Picture 5">
            <a:extLst>
              <a:ext uri="{FF2B5EF4-FFF2-40B4-BE49-F238E27FC236}">
                <a16:creationId xmlns:a16="http://schemas.microsoft.com/office/drawing/2014/main" id="{8FC9CD92-05C9-734A-79A6-9B470032A1DA}"/>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3624" t="11627" r="46155" b="13566"/>
          <a:stretch/>
        </p:blipFill>
        <p:spPr bwMode="auto">
          <a:xfrm>
            <a:off x="8181410" y="1428750"/>
            <a:ext cx="3764831" cy="3186030"/>
          </a:xfrm>
          <a:prstGeom prst="rect">
            <a:avLst/>
          </a:prstGeom>
          <a:noFill/>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5A8599C7-343E-FC07-0FDD-090D8BD8284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371600" y="1772657"/>
            <a:ext cx="6253972" cy="2750683"/>
          </a:xfrm>
          <a:prstGeom prst="rect">
            <a:avLst/>
          </a:prstGeom>
        </p:spPr>
      </p:pic>
    </p:spTree>
    <p:extLst>
      <p:ext uri="{BB962C8B-B14F-4D97-AF65-F5344CB8AC3E}">
        <p14:creationId xmlns:p14="http://schemas.microsoft.com/office/powerpoint/2010/main" val="2907380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75AA-408C-BFCF-EC9E-C9CFDE98B5F5}"/>
              </a:ext>
            </a:extLst>
          </p:cNvPr>
          <p:cNvSpPr>
            <a:spLocks noGrp="1"/>
          </p:cNvSpPr>
          <p:nvPr>
            <p:ph type="title"/>
          </p:nvPr>
        </p:nvSpPr>
        <p:spPr/>
        <p:txBody>
          <a:bodyPr/>
          <a:lstStyle/>
          <a:p>
            <a:pPr algn="ctr"/>
            <a:r>
              <a:rPr lang="en-GB" dirty="0"/>
              <a:t>Prototype Analysis </a:t>
            </a:r>
          </a:p>
        </p:txBody>
      </p:sp>
      <p:sp>
        <p:nvSpPr>
          <p:cNvPr id="3" name="Content Placeholder 2">
            <a:extLst>
              <a:ext uri="{FF2B5EF4-FFF2-40B4-BE49-F238E27FC236}">
                <a16:creationId xmlns:a16="http://schemas.microsoft.com/office/drawing/2014/main" id="{AAB78836-6393-C657-763F-9DB42093A875}"/>
              </a:ext>
            </a:extLst>
          </p:cNvPr>
          <p:cNvSpPr>
            <a:spLocks noGrp="1"/>
          </p:cNvSpPr>
          <p:nvPr>
            <p:ph idx="1"/>
          </p:nvPr>
        </p:nvSpPr>
        <p:spPr>
          <a:xfrm>
            <a:off x="838200" y="1825625"/>
            <a:ext cx="7881551" cy="4351338"/>
          </a:xfrm>
        </p:spPr>
        <p:txBody>
          <a:bodyPr>
            <a:normAutofit/>
          </a:bodyPr>
          <a:lstStyle/>
          <a:p>
            <a:r>
              <a:rPr lang="en-GB" dirty="0"/>
              <a:t>A redesign was crucial for improving the prototype's efficiency and functionality.</a:t>
            </a:r>
          </a:p>
          <a:p>
            <a:pPr marL="0" indent="0">
              <a:buNone/>
            </a:pPr>
            <a:endParaRPr lang="en-GB" dirty="0"/>
          </a:p>
          <a:p>
            <a:r>
              <a:rPr lang="en-GB" dirty="0"/>
              <a:t>Examining products like the Micro:bit Maqueen provided valuable insights into effective design setups.</a:t>
            </a:r>
          </a:p>
          <a:p>
            <a:endParaRPr lang="en-GB" dirty="0"/>
          </a:p>
          <a:p>
            <a:r>
              <a:rPr lang="en-GB" dirty="0"/>
              <a:t>Opted for a dual motor setup, directly mounted to each wheel, inspired by Figure 1. </a:t>
            </a:r>
          </a:p>
        </p:txBody>
      </p:sp>
      <p:pic>
        <p:nvPicPr>
          <p:cNvPr id="1026" name="Picture 2" descr="micro: Maqueen - Robot Platform">
            <a:extLst>
              <a:ext uri="{FF2B5EF4-FFF2-40B4-BE49-F238E27FC236}">
                <a16:creationId xmlns:a16="http://schemas.microsoft.com/office/drawing/2014/main" id="{9A2770E0-BF2B-9F43-45C8-32D95457DF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822" t="1112" r="35240" b="56570"/>
          <a:stretch/>
        </p:blipFill>
        <p:spPr bwMode="auto">
          <a:xfrm>
            <a:off x="8495272" y="1512524"/>
            <a:ext cx="2710247" cy="2825578"/>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1">
            <a:extLst>
              <a:ext uri="{FF2B5EF4-FFF2-40B4-BE49-F238E27FC236}">
                <a16:creationId xmlns:a16="http://schemas.microsoft.com/office/drawing/2014/main" id="{4F910B03-12B8-D302-CBCB-22A1504065A3}"/>
              </a:ext>
            </a:extLst>
          </p:cNvPr>
          <p:cNvSpPr txBox="1"/>
          <p:nvPr/>
        </p:nvSpPr>
        <p:spPr>
          <a:xfrm>
            <a:off x="8161638" y="4403789"/>
            <a:ext cx="3377513"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dirty="0">
                <a:solidFill>
                  <a:srgbClr val="44546A"/>
                </a:solidFill>
                <a:effectLst/>
                <a:latin typeface="Calibri" panose="020F0502020204030204" pitchFamily="34" charset="0"/>
                <a:ea typeface="DengXian" panose="02010600030101010101" pitchFamily="2" charset="-122"/>
                <a:cs typeface="Times New Roman" panose="02020603050405020304" pitchFamily="18" charset="0"/>
              </a:rPr>
              <a:t>Figure 1 - A Figure to Show the Micro:bit Maqueen (Grobotronics, 2024)</a:t>
            </a:r>
          </a:p>
        </p:txBody>
      </p:sp>
    </p:spTree>
    <p:extLst>
      <p:ext uri="{BB962C8B-B14F-4D97-AF65-F5344CB8AC3E}">
        <p14:creationId xmlns:p14="http://schemas.microsoft.com/office/powerpoint/2010/main" val="1118078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6488A-0CAA-73B5-7FD6-CE5D55BEE2D0}"/>
              </a:ext>
            </a:extLst>
          </p:cNvPr>
          <p:cNvSpPr>
            <a:spLocks noGrp="1"/>
          </p:cNvSpPr>
          <p:nvPr>
            <p:ph type="title"/>
          </p:nvPr>
        </p:nvSpPr>
        <p:spPr/>
        <p:txBody>
          <a:bodyPr/>
          <a:lstStyle/>
          <a:p>
            <a:pPr algn="ctr"/>
            <a:r>
              <a:rPr lang="en-GB" dirty="0"/>
              <a:t>New Motor System</a:t>
            </a:r>
          </a:p>
        </p:txBody>
      </p:sp>
      <p:sp>
        <p:nvSpPr>
          <p:cNvPr id="3" name="Content Placeholder 2">
            <a:extLst>
              <a:ext uri="{FF2B5EF4-FFF2-40B4-BE49-F238E27FC236}">
                <a16:creationId xmlns:a16="http://schemas.microsoft.com/office/drawing/2014/main" id="{034894F0-66D8-D26C-4D87-FC4958A4463D}"/>
              </a:ext>
            </a:extLst>
          </p:cNvPr>
          <p:cNvSpPr>
            <a:spLocks noGrp="1"/>
          </p:cNvSpPr>
          <p:nvPr>
            <p:ph idx="1"/>
          </p:nvPr>
        </p:nvSpPr>
        <p:spPr>
          <a:xfrm>
            <a:off x="838200" y="1690688"/>
            <a:ext cx="7193692" cy="4486275"/>
          </a:xfrm>
        </p:spPr>
        <p:txBody>
          <a:bodyPr>
            <a:normAutofit/>
          </a:bodyPr>
          <a:lstStyle/>
          <a:p>
            <a:r>
              <a:rPr lang="en-GB" dirty="0"/>
              <a:t>Dual 300 RPM motors for increased efficiency.</a:t>
            </a:r>
          </a:p>
          <a:p>
            <a:pPr marL="0" indent="0">
              <a:buNone/>
            </a:pPr>
            <a:endParaRPr lang="en-GB" dirty="0"/>
          </a:p>
          <a:p>
            <a:r>
              <a:rPr lang="en-GB" dirty="0"/>
              <a:t>3D-printed mounts for precise and secure attachment.</a:t>
            </a:r>
          </a:p>
          <a:p>
            <a:endParaRPr lang="en-GB" dirty="0"/>
          </a:p>
          <a:p>
            <a:r>
              <a:rPr lang="en-GB" dirty="0"/>
              <a:t>45mm wheel diameter for optimal traction and manoeuvrability.</a:t>
            </a:r>
          </a:p>
          <a:p>
            <a:endParaRPr lang="en-GB" dirty="0"/>
          </a:p>
          <a:p>
            <a:r>
              <a:rPr lang="en-GB" dirty="0"/>
              <a:t>Streamlined design with a single axle for simplified assembly and reduced weight.</a:t>
            </a:r>
          </a:p>
          <a:p>
            <a:endParaRPr lang="en-GB" dirty="0"/>
          </a:p>
        </p:txBody>
      </p:sp>
      <p:pic>
        <p:nvPicPr>
          <p:cNvPr id="4" name="Picture 3">
            <a:extLst>
              <a:ext uri="{FF2B5EF4-FFF2-40B4-BE49-F238E27FC236}">
                <a16:creationId xmlns:a16="http://schemas.microsoft.com/office/drawing/2014/main" id="{205D1C2B-A795-4605-703D-2468044E71E2}"/>
              </a:ext>
              <a:ext uri="{C183D7F6-B498-43B3-948B-1728B52AA6E4}">
                <adec:decorative xmlns:adec="http://schemas.microsoft.com/office/drawing/2017/decorative" val="1"/>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3889" b="92659" l="5664" r="90414">
                        <a14:foregroundMark x1="20044" y1="64881" x2="11329" y2="58730"/>
                        <a14:foregroundMark x1="11329" y1="58730" x2="18519" y2="66667"/>
                        <a14:foregroundMark x1="18519" y1="66667" x2="15904" y2="62103"/>
                        <a14:foregroundMark x1="10675" y1="35913" x2="8715" y2="46627"/>
                        <a14:foregroundMark x1="8715" y1="46627" x2="14379" y2="55357"/>
                        <a14:foregroundMark x1="14379" y1="55357" x2="15251" y2="55754"/>
                        <a14:foregroundMark x1="8061" y1="39881" x2="8715" y2="43651"/>
                        <a14:foregroundMark x1="6972" y1="57143" x2="7190" y2="57738"/>
                        <a14:foregroundMark x1="6318" y1="56746" x2="7190" y2="57341"/>
                        <a14:foregroundMark x1="38126" y1="80159" x2="57516" y2="92857"/>
                        <a14:foregroundMark x1="37255" y1="14087" x2="56863" y2="27976"/>
                        <a14:foregroundMark x1="73856" y1="43056" x2="90414" y2="55159"/>
                      </a14:backgroundRemoval>
                    </a14:imgEffect>
                  </a14:imgLayer>
                </a14:imgProps>
              </a:ext>
              <a:ext uri="{28A0092B-C50C-407E-A947-70E740481C1C}">
                <a14:useLocalDpi xmlns:a14="http://schemas.microsoft.com/office/drawing/2010/main" val="0"/>
              </a:ext>
            </a:extLst>
          </a:blip>
          <a:srcRect l="4813" t="11439" r="3498" b="3724"/>
          <a:stretch/>
        </p:blipFill>
        <p:spPr bwMode="auto">
          <a:xfrm rot="19138190">
            <a:off x="7804176" y="395660"/>
            <a:ext cx="4673606" cy="4748065"/>
          </a:xfrm>
          <a:prstGeom prst="rect">
            <a:avLst/>
          </a:prstGeom>
          <a:ln>
            <a:noFill/>
          </a:ln>
          <a:extLst>
            <a:ext uri="{53640926-AAD7-44D8-BBD7-CCE9431645EC}">
              <a14:shadowObscured xmlns:a14="http://schemas.microsoft.com/office/drawing/2010/main"/>
            </a:ext>
          </a:extLst>
        </p:spPr>
      </p:pic>
      <p:sp>
        <p:nvSpPr>
          <p:cNvPr id="6" name="Text Box 1">
            <a:extLst>
              <a:ext uri="{FF2B5EF4-FFF2-40B4-BE49-F238E27FC236}">
                <a16:creationId xmlns:a16="http://schemas.microsoft.com/office/drawing/2014/main" id="{31A789DD-F986-04A6-ECBC-FE523298845E}"/>
              </a:ext>
            </a:extLst>
          </p:cNvPr>
          <p:cNvSpPr txBox="1"/>
          <p:nvPr/>
        </p:nvSpPr>
        <p:spPr>
          <a:xfrm>
            <a:off x="8031892" y="4689539"/>
            <a:ext cx="3950558"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dirty="0">
                <a:effectLst/>
                <a:latin typeface="Calibri" panose="020F0502020204030204" pitchFamily="34" charset="0"/>
                <a:ea typeface="DengXian" panose="02010600030101010101" pitchFamily="2" charset="-122"/>
                <a:cs typeface="Times New Roman" panose="02020603050405020304" pitchFamily="18" charset="0"/>
              </a:rPr>
              <a:t>Figure 2 - A Figure to Show a CAD Version of the New Design (Nyamsuren, B 2024) </a:t>
            </a:r>
          </a:p>
        </p:txBody>
      </p:sp>
    </p:spTree>
    <p:extLst>
      <p:ext uri="{BB962C8B-B14F-4D97-AF65-F5344CB8AC3E}">
        <p14:creationId xmlns:p14="http://schemas.microsoft.com/office/powerpoint/2010/main" val="4039848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30BBC-169E-A1BC-A43F-F12327750548}"/>
              </a:ext>
            </a:extLst>
          </p:cNvPr>
          <p:cNvSpPr>
            <a:spLocks noGrp="1"/>
          </p:cNvSpPr>
          <p:nvPr>
            <p:ph type="title"/>
          </p:nvPr>
        </p:nvSpPr>
        <p:spPr>
          <a:xfrm>
            <a:off x="838200" y="229658"/>
            <a:ext cx="10515600" cy="1325563"/>
          </a:xfrm>
        </p:spPr>
        <p:txBody>
          <a:bodyPr/>
          <a:lstStyle/>
          <a:p>
            <a:pPr algn="ctr"/>
            <a:r>
              <a:rPr lang="en-GB" dirty="0"/>
              <a:t>Weight Savings </a:t>
            </a:r>
          </a:p>
        </p:txBody>
      </p:sp>
      <p:graphicFrame>
        <p:nvGraphicFramePr>
          <p:cNvPr id="5" name="Content Placeholder 4">
            <a:extLst>
              <a:ext uri="{FF2B5EF4-FFF2-40B4-BE49-F238E27FC236}">
                <a16:creationId xmlns:a16="http://schemas.microsoft.com/office/drawing/2014/main" id="{52255B0C-146D-E44E-4368-3D4F781512C2}"/>
              </a:ext>
            </a:extLst>
          </p:cNvPr>
          <p:cNvGraphicFramePr>
            <a:graphicFrameLocks noGrp="1"/>
          </p:cNvGraphicFramePr>
          <p:nvPr>
            <p:ph idx="1"/>
            <p:extLst>
              <p:ext uri="{D42A27DB-BD31-4B8C-83A1-F6EECF244321}">
                <p14:modId xmlns:p14="http://schemas.microsoft.com/office/powerpoint/2010/main" val="4091946573"/>
              </p:ext>
            </p:extLst>
          </p:nvPr>
        </p:nvGraphicFramePr>
        <p:xfrm>
          <a:off x="5689600" y="2877126"/>
          <a:ext cx="6502399" cy="2585322"/>
        </p:xfrm>
        <a:graphic>
          <a:graphicData uri="http://schemas.openxmlformats.org/drawingml/2006/table">
            <a:tbl>
              <a:tblPr firstRow="1" firstCol="1" bandRow="1">
                <a:tableStyleId>{5940675A-B579-460E-94D1-54222C63F5DA}</a:tableStyleId>
              </a:tblPr>
              <a:tblGrid>
                <a:gridCol w="1585984">
                  <a:extLst>
                    <a:ext uri="{9D8B030D-6E8A-4147-A177-3AD203B41FA5}">
                      <a16:colId xmlns:a16="http://schemas.microsoft.com/office/drawing/2014/main" val="416895673"/>
                    </a:ext>
                  </a:extLst>
                </a:gridCol>
                <a:gridCol w="2015816">
                  <a:extLst>
                    <a:ext uri="{9D8B030D-6E8A-4147-A177-3AD203B41FA5}">
                      <a16:colId xmlns:a16="http://schemas.microsoft.com/office/drawing/2014/main" val="1000757170"/>
                    </a:ext>
                  </a:extLst>
                </a:gridCol>
                <a:gridCol w="1566135">
                  <a:extLst>
                    <a:ext uri="{9D8B030D-6E8A-4147-A177-3AD203B41FA5}">
                      <a16:colId xmlns:a16="http://schemas.microsoft.com/office/drawing/2014/main" val="4236147203"/>
                    </a:ext>
                  </a:extLst>
                </a:gridCol>
                <a:gridCol w="1334464">
                  <a:extLst>
                    <a:ext uri="{9D8B030D-6E8A-4147-A177-3AD203B41FA5}">
                      <a16:colId xmlns:a16="http://schemas.microsoft.com/office/drawing/2014/main" val="3078514110"/>
                    </a:ext>
                  </a:extLst>
                </a:gridCol>
              </a:tblGrid>
              <a:tr h="417886">
                <a:tc>
                  <a:txBody>
                    <a:bodyPr/>
                    <a:lstStyle/>
                    <a:p>
                      <a:pPr algn="ctr">
                        <a:lnSpc>
                          <a:spcPct val="107000"/>
                        </a:lnSpc>
                        <a:spcAft>
                          <a:spcPts val="800"/>
                        </a:spcAft>
                      </a:pPr>
                      <a:r>
                        <a:rPr lang="en-GB" sz="1100" b="1" dirty="0">
                          <a:effectLst/>
                        </a:rPr>
                        <a:t>Old Components</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tx1">
                        <a:lumMod val="50000"/>
                        <a:lumOff val="50000"/>
                      </a:schemeClr>
                    </a:solidFill>
                  </a:tcPr>
                </a:tc>
                <a:tc>
                  <a:txBody>
                    <a:bodyPr/>
                    <a:lstStyle/>
                    <a:p>
                      <a:pPr algn="ctr">
                        <a:lnSpc>
                          <a:spcPct val="107000"/>
                        </a:lnSpc>
                        <a:spcAft>
                          <a:spcPts val="800"/>
                        </a:spcAft>
                      </a:pPr>
                      <a:r>
                        <a:rPr lang="en-GB" sz="1100" b="1" dirty="0">
                          <a:effectLst/>
                        </a:rPr>
                        <a:t>Weight (g)</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tx1">
                        <a:lumMod val="50000"/>
                        <a:lumOff val="50000"/>
                      </a:schemeClr>
                    </a:solidFill>
                  </a:tcPr>
                </a:tc>
                <a:tc>
                  <a:txBody>
                    <a:bodyPr/>
                    <a:lstStyle/>
                    <a:p>
                      <a:pPr algn="ctr">
                        <a:lnSpc>
                          <a:spcPct val="107000"/>
                        </a:lnSpc>
                        <a:spcAft>
                          <a:spcPts val="800"/>
                        </a:spcAft>
                      </a:pPr>
                      <a:r>
                        <a:rPr lang="en-GB" sz="1100" b="1" dirty="0">
                          <a:effectLst/>
                        </a:rPr>
                        <a:t>New Components</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bg2">
                        <a:lumMod val="90000"/>
                      </a:schemeClr>
                    </a:solidFill>
                  </a:tcPr>
                </a:tc>
                <a:tc>
                  <a:txBody>
                    <a:bodyPr/>
                    <a:lstStyle/>
                    <a:p>
                      <a:pPr algn="ctr">
                        <a:lnSpc>
                          <a:spcPct val="107000"/>
                        </a:lnSpc>
                        <a:spcAft>
                          <a:spcPts val="800"/>
                        </a:spcAft>
                      </a:pPr>
                      <a:r>
                        <a:rPr lang="en-GB" sz="1100" b="1" dirty="0">
                          <a:effectLst/>
                        </a:rPr>
                        <a:t>Weight (g)</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bg2">
                        <a:lumMod val="90000"/>
                      </a:schemeClr>
                    </a:solidFill>
                  </a:tcPr>
                </a:tc>
                <a:extLst>
                  <a:ext uri="{0D108BD9-81ED-4DB2-BD59-A6C34878D82A}">
                    <a16:rowId xmlns:a16="http://schemas.microsoft.com/office/drawing/2014/main" val="1958724828"/>
                  </a:ext>
                </a:extLst>
              </a:tr>
              <a:tr h="623556">
                <a:tc>
                  <a:txBody>
                    <a:bodyPr/>
                    <a:lstStyle/>
                    <a:p>
                      <a:pPr algn="ctr">
                        <a:lnSpc>
                          <a:spcPct val="107000"/>
                        </a:lnSpc>
                        <a:spcAft>
                          <a:spcPts val="800"/>
                        </a:spcAft>
                      </a:pPr>
                      <a:r>
                        <a:rPr lang="en-GB" sz="1100" dirty="0">
                          <a:effectLst/>
                        </a:rPr>
                        <a:t>Motor &amp; Gearbox Pulley System</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202.59</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rPr>
                        <a:t>Motors</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rPr>
                        <a:t>18.8</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297240729"/>
                  </a:ext>
                </a:extLst>
              </a:tr>
              <a:tr h="417886">
                <a:tc>
                  <a:txBody>
                    <a:bodyPr/>
                    <a:lstStyle/>
                    <a:p>
                      <a:pPr algn="ctr">
                        <a:lnSpc>
                          <a:spcPct val="107000"/>
                        </a:lnSpc>
                        <a:spcAft>
                          <a:spcPts val="800"/>
                        </a:spcAft>
                      </a:pPr>
                      <a:r>
                        <a:rPr lang="en-GB" sz="1100">
                          <a:effectLst/>
                        </a:rPr>
                        <a:t>Wooden Mounts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44.6</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Motor Mounts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2.56</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498474652"/>
                  </a:ext>
                </a:extLst>
              </a:tr>
              <a:tr h="417886">
                <a:tc>
                  <a:txBody>
                    <a:bodyPr/>
                    <a:lstStyle/>
                    <a:p>
                      <a:pPr algn="ctr">
                        <a:lnSpc>
                          <a:spcPct val="107000"/>
                        </a:lnSpc>
                        <a:spcAft>
                          <a:spcPts val="800"/>
                        </a:spcAft>
                      </a:pPr>
                      <a:r>
                        <a:rPr lang="en-GB" sz="1100">
                          <a:effectLst/>
                        </a:rPr>
                        <a:t>Axles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38</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Axle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19</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69032238"/>
                  </a:ext>
                </a:extLst>
              </a:tr>
              <a:tr h="326500">
                <a:tc>
                  <a:txBody>
                    <a:bodyPr/>
                    <a:lstStyle/>
                    <a:p>
                      <a:pPr algn="ct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78317215"/>
                  </a:ext>
                </a:extLst>
              </a:tr>
              <a:tr h="381608">
                <a:tc>
                  <a:txBody>
                    <a:bodyPr/>
                    <a:lstStyle/>
                    <a:p>
                      <a:pPr algn="ctr">
                        <a:lnSpc>
                          <a:spcPct val="107000"/>
                        </a:lnSpc>
                        <a:spcAft>
                          <a:spcPts val="800"/>
                        </a:spcAft>
                      </a:pPr>
                      <a:r>
                        <a:rPr lang="en-GB" sz="1100" dirty="0">
                          <a:effectLst/>
                        </a:rPr>
                        <a:t>Old Total Weight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tx1">
                        <a:lumMod val="50000"/>
                        <a:lumOff val="50000"/>
                      </a:schemeClr>
                    </a:solidFill>
                  </a:tcPr>
                </a:tc>
                <a:tc>
                  <a:txBody>
                    <a:bodyPr/>
                    <a:lstStyle/>
                    <a:p>
                      <a:pPr algn="ctr">
                        <a:lnSpc>
                          <a:spcPct val="107000"/>
                        </a:lnSpc>
                        <a:spcAft>
                          <a:spcPts val="800"/>
                        </a:spcAft>
                      </a:pPr>
                      <a:r>
                        <a:rPr lang="en-GB" sz="1100" b="1" dirty="0">
                          <a:effectLst/>
                        </a:rPr>
                        <a:t>285.19</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tx1">
                        <a:lumMod val="50000"/>
                        <a:lumOff val="50000"/>
                      </a:schemeClr>
                    </a:solidFill>
                  </a:tcPr>
                </a:tc>
                <a:tc>
                  <a:txBody>
                    <a:bodyPr/>
                    <a:lstStyle/>
                    <a:p>
                      <a:pPr algn="ctr">
                        <a:lnSpc>
                          <a:spcPct val="107000"/>
                        </a:lnSpc>
                        <a:spcAft>
                          <a:spcPts val="800"/>
                        </a:spcAft>
                      </a:pPr>
                      <a:r>
                        <a:rPr lang="en-GB" sz="1100" dirty="0">
                          <a:effectLst/>
                        </a:rPr>
                        <a:t>New Total Weight</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bg2">
                        <a:lumMod val="90000"/>
                      </a:schemeClr>
                    </a:solidFill>
                  </a:tcPr>
                </a:tc>
                <a:tc>
                  <a:txBody>
                    <a:bodyPr/>
                    <a:lstStyle/>
                    <a:p>
                      <a:pPr algn="ctr">
                        <a:lnSpc>
                          <a:spcPct val="107000"/>
                        </a:lnSpc>
                        <a:spcAft>
                          <a:spcPts val="800"/>
                        </a:spcAft>
                      </a:pPr>
                      <a:r>
                        <a:rPr lang="en-GB" sz="1100" b="1" dirty="0">
                          <a:effectLst/>
                        </a:rPr>
                        <a:t>40.36</a:t>
                      </a:r>
                      <a:endParaRPr lang="en-GB" sz="1100" b="1"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chemeClr val="bg2">
                        <a:lumMod val="90000"/>
                      </a:schemeClr>
                    </a:solidFill>
                  </a:tcPr>
                </a:tc>
                <a:extLst>
                  <a:ext uri="{0D108BD9-81ED-4DB2-BD59-A6C34878D82A}">
                    <a16:rowId xmlns:a16="http://schemas.microsoft.com/office/drawing/2014/main" val="2131049464"/>
                  </a:ext>
                </a:extLst>
              </a:tr>
            </a:tbl>
          </a:graphicData>
        </a:graphic>
      </p:graphicFrame>
      <p:sp>
        <p:nvSpPr>
          <p:cNvPr id="6" name="TextBox 5">
            <a:extLst>
              <a:ext uri="{FF2B5EF4-FFF2-40B4-BE49-F238E27FC236}">
                <a16:creationId xmlns:a16="http://schemas.microsoft.com/office/drawing/2014/main" id="{1ECB6C66-1790-B452-E5EC-28DD0752B25A}"/>
              </a:ext>
            </a:extLst>
          </p:cNvPr>
          <p:cNvSpPr txBox="1"/>
          <p:nvPr/>
        </p:nvSpPr>
        <p:spPr>
          <a:xfrm>
            <a:off x="838199" y="1753741"/>
            <a:ext cx="4851401"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t>Achieved significant weight reduction of 244.83 grams.</a:t>
            </a:r>
          </a:p>
          <a:p>
            <a:r>
              <a:rPr lang="en-GB" sz="2800" dirty="0"/>
              <a:t> </a:t>
            </a:r>
          </a:p>
          <a:p>
            <a:pPr marL="285750" indent="-285750">
              <a:buFont typeface="Arial" panose="020B0604020202020204" pitchFamily="34" charset="0"/>
              <a:buChar char="•"/>
            </a:pPr>
            <a:r>
              <a:rPr lang="en-GB" sz="2800" dirty="0"/>
              <a:t>Reduced weight by 85.85%.</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Improving handling &amp; manoeuvrability.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Minimised strain on components for better durability.</a:t>
            </a:r>
          </a:p>
        </p:txBody>
      </p:sp>
    </p:spTree>
    <p:extLst>
      <p:ext uri="{BB962C8B-B14F-4D97-AF65-F5344CB8AC3E}">
        <p14:creationId xmlns:p14="http://schemas.microsoft.com/office/powerpoint/2010/main" val="774078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CD14-0C94-3B6B-F162-5803297A70B3}"/>
              </a:ext>
            </a:extLst>
          </p:cNvPr>
          <p:cNvSpPr>
            <a:spLocks noGrp="1"/>
          </p:cNvSpPr>
          <p:nvPr>
            <p:ph type="title"/>
          </p:nvPr>
        </p:nvSpPr>
        <p:spPr/>
        <p:txBody>
          <a:bodyPr/>
          <a:lstStyle/>
          <a:p>
            <a:pPr algn="ctr"/>
            <a:r>
              <a:rPr lang="en-GB" dirty="0"/>
              <a:t>Size Difference </a:t>
            </a:r>
          </a:p>
        </p:txBody>
      </p:sp>
      <p:sp>
        <p:nvSpPr>
          <p:cNvPr id="3" name="Content Placeholder 2">
            <a:extLst>
              <a:ext uri="{FF2B5EF4-FFF2-40B4-BE49-F238E27FC236}">
                <a16:creationId xmlns:a16="http://schemas.microsoft.com/office/drawing/2014/main" id="{7AF804C4-8867-E252-9258-A77669288994}"/>
              </a:ext>
            </a:extLst>
          </p:cNvPr>
          <p:cNvSpPr>
            <a:spLocks noGrp="1"/>
          </p:cNvSpPr>
          <p:nvPr>
            <p:ph idx="1"/>
          </p:nvPr>
        </p:nvSpPr>
        <p:spPr>
          <a:xfrm>
            <a:off x="838200" y="1690688"/>
            <a:ext cx="10515600" cy="4638449"/>
          </a:xfrm>
        </p:spPr>
        <p:txBody>
          <a:bodyPr>
            <a:normAutofit/>
          </a:bodyPr>
          <a:lstStyle/>
          <a:p>
            <a:r>
              <a:rPr lang="en-GB" dirty="0"/>
              <a:t>Old system covered approximately 2.25% of total area.</a:t>
            </a:r>
          </a:p>
          <a:p>
            <a:endParaRPr lang="en-GB" dirty="0"/>
          </a:p>
          <a:p>
            <a:r>
              <a:rPr lang="en-GB" dirty="0"/>
              <a:t>New system reduces coverage to only 0.86%.</a:t>
            </a:r>
          </a:p>
          <a:p>
            <a:endParaRPr lang="en-GB" dirty="0"/>
          </a:p>
          <a:p>
            <a:r>
              <a:rPr lang="en-GB" dirty="0"/>
              <a:t>Achieved a remarkable reduction of 1.39% in area coverage.</a:t>
            </a:r>
          </a:p>
          <a:p>
            <a:pPr marL="0" indent="0">
              <a:buNone/>
            </a:pPr>
            <a:endParaRPr lang="en-GB" dirty="0"/>
          </a:p>
          <a:p>
            <a:r>
              <a:rPr lang="en-GB" dirty="0"/>
              <a:t>By minimising space at the top previously occupied by the motor, we freed up valuable real estate for additional components.</a:t>
            </a:r>
          </a:p>
        </p:txBody>
      </p:sp>
    </p:spTree>
    <p:extLst>
      <p:ext uri="{BB962C8B-B14F-4D97-AF65-F5344CB8AC3E}">
        <p14:creationId xmlns:p14="http://schemas.microsoft.com/office/powerpoint/2010/main" val="3018050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4F2BE-96FB-F315-1C63-3C468D734671}"/>
              </a:ext>
            </a:extLst>
          </p:cNvPr>
          <p:cNvSpPr>
            <a:spLocks noGrp="1"/>
          </p:cNvSpPr>
          <p:nvPr>
            <p:ph type="title"/>
          </p:nvPr>
        </p:nvSpPr>
        <p:spPr/>
        <p:txBody>
          <a:bodyPr/>
          <a:lstStyle/>
          <a:p>
            <a:pPr algn="ctr"/>
            <a:r>
              <a:rPr lang="en-GB" dirty="0"/>
              <a:t>Linear Speed</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7F9B14A6-4047-ACC3-3E20-39D8C7EA3023}"/>
                  </a:ext>
                </a:extLst>
              </p:cNvPr>
              <p:cNvSpPr>
                <a:spLocks noGrp="1"/>
              </p:cNvSpPr>
              <p:nvPr>
                <p:ph idx="1"/>
              </p:nvPr>
            </p:nvSpPr>
            <p:spPr>
              <a:xfrm>
                <a:off x="896257" y="2171700"/>
                <a:ext cx="5675086" cy="4028509"/>
              </a:xfrm>
            </p:spPr>
            <p:txBody>
              <a:bodyPr/>
              <a:lstStyle/>
              <a:p>
                <a:pPr marL="0" indent="0" algn="ctr">
                  <a:buNone/>
                </a:pPr>
                <a:r>
                  <a:rPr lang="en-GB" dirty="0"/>
                  <a:t>Old Speed</a:t>
                </a:r>
              </a:p>
              <a:p>
                <a:pPr marL="0" indent="0" algn="ctr">
                  <a:buNone/>
                </a:pPr>
                <a:endParaRPr lang="en-GB" dirty="0"/>
              </a:p>
              <a:p>
                <a:pPr marL="0" indent="0">
                  <a:buNone/>
                </a:pPr>
                <a14:m>
                  <m:oMath xmlns:m="http://schemas.openxmlformats.org/officeDocument/2006/math">
                    <m:r>
                      <a:rPr lang="en-GB" i="1" smtClean="0">
                        <a:latin typeface="Cambria Math" panose="02040503050406030204" pitchFamily="18" charset="0"/>
                      </a:rPr>
                      <m:t>𝑟</m:t>
                    </m:r>
                    <m:r>
                      <a:rPr lang="en-GB" b="0" i="1" smtClean="0">
                        <a:latin typeface="Cambria Math" panose="02040503050406030204" pitchFamily="18" charset="0"/>
                      </a:rPr>
                      <m:t> </m:t>
                    </m:r>
                  </m:oMath>
                </a14:m>
                <a:r>
                  <a:rPr lang="en-GB" dirty="0"/>
                  <a:t>= 0.04 m / 2 = 0.02 m</a:t>
                </a:r>
              </a:p>
              <a:p>
                <a:pPr marL="0" indent="0">
                  <a:buNone/>
                </a:pPr>
                <a14:m>
                  <m:oMath xmlns:m="http://schemas.openxmlformats.org/officeDocument/2006/math">
                    <m:r>
                      <a:rPr lang="en-GB" b="0" i="1" smtClean="0">
                        <a:latin typeface="Cambria Math" panose="02040503050406030204" pitchFamily="18" charset="0"/>
                        <a:ea typeface="Cambria Math" panose="02040503050406030204" pitchFamily="18" charset="0"/>
                      </a:rPr>
                      <m:t>𝜔</m:t>
                    </m:r>
                  </m:oMath>
                </a14:m>
                <a:r>
                  <a:rPr lang="en-GB" dirty="0"/>
                  <a:t> = 925 RPM * 0.10472 = 96.87 Rad/s</a:t>
                </a:r>
              </a:p>
              <a:p>
                <a:pPr marL="0" indent="0">
                  <a:buNone/>
                </a:pPr>
                <a:endParaRPr lang="en-GB" dirty="0"/>
              </a:p>
              <a:p>
                <a:pPr marL="0" indent="0">
                  <a:buNone/>
                </a:pPr>
                <a14:m>
                  <m:oMath xmlns:m="http://schemas.openxmlformats.org/officeDocument/2006/math">
                    <m:r>
                      <a:rPr lang="en-GB" b="0" i="1" smtClean="0">
                        <a:latin typeface="Cambria Math" panose="02040503050406030204" pitchFamily="18" charset="0"/>
                      </a:rPr>
                      <m:t>𝑣</m:t>
                    </m:r>
                    <m:r>
                      <a:rPr lang="en-GB" i="1" smtClean="0">
                        <a:latin typeface="Cambria Math" panose="02040503050406030204" pitchFamily="18" charset="0"/>
                      </a:rPr>
                      <m:t>=</m:t>
                    </m:r>
                  </m:oMath>
                </a14:m>
                <a:r>
                  <a:rPr lang="en-GB" dirty="0"/>
                  <a:t> 0.02 * 96.87 </a:t>
                </a:r>
              </a:p>
              <a:p>
                <a:pPr marL="0" indent="0">
                  <a:buNone/>
                </a:pPr>
                <a:r>
                  <a:rPr lang="en-GB" dirty="0"/>
                  <a:t>    = 1.94 m/s</a:t>
                </a:r>
              </a:p>
              <a:p>
                <a:pPr marL="0" indent="0">
                  <a:buNone/>
                </a:pPr>
                <a:r>
                  <a:rPr lang="en-GB" dirty="0"/>
                  <a:t>    = 4.33 MPH</a:t>
                </a:r>
              </a:p>
              <a:p>
                <a:pPr marL="0" indent="0">
                  <a:buNone/>
                </a:pPr>
                <a:endParaRPr lang="en-GB" dirty="0"/>
              </a:p>
            </p:txBody>
          </p:sp>
        </mc:Choice>
        <mc:Fallback>
          <p:sp>
            <p:nvSpPr>
              <p:cNvPr id="3" name="Content Placeholder 2">
                <a:extLst>
                  <a:ext uri="{FF2B5EF4-FFF2-40B4-BE49-F238E27FC236}">
                    <a16:creationId xmlns:a16="http://schemas.microsoft.com/office/drawing/2014/main" id="{7F9B14A6-4047-ACC3-3E20-39D8C7EA3023}"/>
                  </a:ext>
                </a:extLst>
              </p:cNvPr>
              <p:cNvSpPr>
                <a:spLocks noGrp="1" noRot="1" noChangeAspect="1" noMove="1" noResize="1" noEditPoints="1" noAdjustHandles="1" noChangeArrowheads="1" noChangeShapeType="1" noTextEdit="1"/>
              </p:cNvSpPr>
              <p:nvPr>
                <p:ph idx="1"/>
              </p:nvPr>
            </p:nvSpPr>
            <p:spPr>
              <a:xfrm>
                <a:off x="896257" y="2171700"/>
                <a:ext cx="5675086" cy="4028509"/>
              </a:xfrm>
              <a:blipFill>
                <a:blip r:embed="rId2"/>
                <a:stretch>
                  <a:fillRect t="-94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Content Placeholder 2">
                <a:extLst>
                  <a:ext uri="{FF2B5EF4-FFF2-40B4-BE49-F238E27FC236}">
                    <a16:creationId xmlns:a16="http://schemas.microsoft.com/office/drawing/2014/main" id="{881595E8-8A88-2DDB-5CF7-5EB08D057D0A}"/>
                  </a:ext>
                </a:extLst>
              </p:cNvPr>
              <p:cNvSpPr txBox="1">
                <a:spLocks/>
              </p:cNvSpPr>
              <p:nvPr/>
            </p:nvSpPr>
            <p:spPr>
              <a:xfrm>
                <a:off x="6096000" y="1829186"/>
                <a:ext cx="5675086" cy="518121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t> New Speed</a:t>
                </a:r>
              </a:p>
              <a:p>
                <a:pPr marL="0" indent="0" algn="ctr">
                  <a:buNone/>
                </a:pPr>
                <a:endParaRPr lang="en-GB" dirty="0"/>
              </a:p>
              <a:p>
                <a:pPr marL="0" indent="0">
                  <a:buNone/>
                </a:pPr>
                <a14:m>
                  <m:oMath xmlns:m="http://schemas.openxmlformats.org/officeDocument/2006/math">
                    <m:r>
                      <a:rPr lang="en-GB" i="1" smtClean="0">
                        <a:latin typeface="Cambria Math" panose="02040503050406030204" pitchFamily="18" charset="0"/>
                      </a:rPr>
                      <m:t>𝑟</m:t>
                    </m:r>
                    <m:r>
                      <a:rPr lang="en-GB" b="0" i="1" smtClean="0">
                        <a:latin typeface="Cambria Math" panose="02040503050406030204" pitchFamily="18" charset="0"/>
                      </a:rPr>
                      <m:t> </m:t>
                    </m:r>
                  </m:oMath>
                </a14:m>
                <a:r>
                  <a:rPr lang="en-GB" dirty="0"/>
                  <a:t>= 0.045 m / 2 = 0.0225 m</a:t>
                </a:r>
              </a:p>
              <a:p>
                <a:pPr marL="0" indent="0">
                  <a:buNone/>
                </a:pPr>
                <a14:m>
                  <m:oMath xmlns:m="http://schemas.openxmlformats.org/officeDocument/2006/math">
                    <m:r>
                      <a:rPr lang="en-GB" b="0" i="1" smtClean="0">
                        <a:latin typeface="Cambria Math" panose="02040503050406030204" pitchFamily="18" charset="0"/>
                        <a:ea typeface="Cambria Math" panose="02040503050406030204" pitchFamily="18" charset="0"/>
                      </a:rPr>
                      <m:t>𝜔</m:t>
                    </m:r>
                  </m:oMath>
                </a14:m>
                <a:r>
                  <a:rPr lang="en-GB" dirty="0"/>
                  <a:t> = 300 RPM * 0.10472 = 31.42 Rad/s</a:t>
                </a:r>
              </a:p>
              <a:p>
                <a:pPr marL="0" indent="0">
                  <a:buNone/>
                </a:pPr>
                <a:endParaRPr lang="en-GB" dirty="0"/>
              </a:p>
              <a:p>
                <a:pPr marL="0" indent="0">
                  <a:buNone/>
                </a:pPr>
                <a14:m>
                  <m:oMath xmlns:m="http://schemas.openxmlformats.org/officeDocument/2006/math">
                    <m:r>
                      <a:rPr lang="en-GB" b="0" i="1" smtClean="0">
                        <a:latin typeface="Cambria Math" panose="02040503050406030204" pitchFamily="18" charset="0"/>
                      </a:rPr>
                      <m:t>𝑣</m:t>
                    </m:r>
                    <m:r>
                      <a:rPr lang="en-GB" i="1" smtClean="0">
                        <a:latin typeface="Cambria Math" panose="02040503050406030204" pitchFamily="18" charset="0"/>
                      </a:rPr>
                      <m:t>=</m:t>
                    </m:r>
                  </m:oMath>
                </a14:m>
                <a:r>
                  <a:rPr lang="en-GB" dirty="0"/>
                  <a:t> 0.0225 * 31.42</a:t>
                </a:r>
              </a:p>
              <a:p>
                <a:pPr marL="0" indent="0">
                  <a:buNone/>
                </a:pPr>
                <a:r>
                  <a:rPr lang="en-GB" dirty="0"/>
                  <a:t>    = 0.71 m/s * 2 Motors </a:t>
                </a:r>
              </a:p>
              <a:p>
                <a:pPr marL="0" indent="0">
                  <a:buNone/>
                </a:pPr>
                <a:r>
                  <a:rPr lang="en-GB" dirty="0"/>
                  <a:t>    = 1.42 m/s</a:t>
                </a:r>
              </a:p>
              <a:p>
                <a:pPr marL="0" indent="0">
                  <a:buNone/>
                </a:pPr>
                <a:r>
                  <a:rPr lang="en-GB" dirty="0"/>
                  <a:t>    = 3.15 MPH</a:t>
                </a:r>
              </a:p>
              <a:p>
                <a:pPr marL="0" indent="0">
                  <a:buNone/>
                </a:pPr>
                <a:r>
                  <a:rPr lang="en-GB" dirty="0"/>
                  <a:t>    </a:t>
                </a:r>
              </a:p>
            </p:txBody>
          </p:sp>
        </mc:Choice>
        <mc:Fallback>
          <p:sp>
            <p:nvSpPr>
              <p:cNvPr id="4" name="Content Placeholder 2">
                <a:extLst>
                  <a:ext uri="{FF2B5EF4-FFF2-40B4-BE49-F238E27FC236}">
                    <a16:creationId xmlns:a16="http://schemas.microsoft.com/office/drawing/2014/main" id="{881595E8-8A88-2DDB-5CF7-5EB08D057D0A}"/>
                  </a:ext>
                </a:extLst>
              </p:cNvPr>
              <p:cNvSpPr txBox="1">
                <a:spLocks noRot="1" noChangeAspect="1" noMove="1" noResize="1" noEditPoints="1" noAdjustHandles="1" noChangeArrowheads="1" noChangeShapeType="1" noTextEdit="1"/>
              </p:cNvSpPr>
              <p:nvPr/>
            </p:nvSpPr>
            <p:spPr>
              <a:xfrm>
                <a:off x="6096000" y="1829186"/>
                <a:ext cx="5675086" cy="5181214"/>
              </a:xfrm>
              <a:prstGeom prst="rect">
                <a:avLst/>
              </a:prstGeom>
              <a:blipFill>
                <a:blip r:embed="rId3"/>
                <a:stretch>
                  <a:fillRect l="-2461" t="-2941"/>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4580A934-4F63-F442-800C-63F9384B819F}"/>
                  </a:ext>
                </a:extLst>
              </p:cNvPr>
              <p:cNvSpPr txBox="1"/>
              <p:nvPr/>
            </p:nvSpPr>
            <p:spPr>
              <a:xfrm>
                <a:off x="1010557" y="1723444"/>
                <a:ext cx="4847772" cy="276999"/>
              </a:xfrm>
              <a:prstGeom prst="rect">
                <a:avLst/>
              </a:prstGeom>
              <a:noFill/>
            </p:spPr>
            <p:txBody>
              <a:bodyPr wrap="square" lIns="0" tIns="0" rIns="0" bIns="0" rtlCol="0">
                <a:spAutoFit/>
              </a:bodyPr>
              <a:lstStyle/>
              <a:p>
                <a:r>
                  <a:rPr lang="en-GB" dirty="0"/>
                  <a:t>T</a:t>
                </a:r>
                <a:r>
                  <a:rPr lang="en-GB" b="0" dirty="0"/>
                  <a:t>he Equation for linear </a:t>
                </a:r>
                <a:r>
                  <a:rPr lang="en-GB" dirty="0"/>
                  <a:t>speed is:</a:t>
                </a:r>
                <a14:m>
                  <m:oMath xmlns:m="http://schemas.openxmlformats.org/officeDocument/2006/math">
                    <m:r>
                      <a:rPr lang="en-GB" b="0" i="0" dirty="0" smtClean="0">
                        <a:latin typeface="Cambria Math" panose="02040503050406030204" pitchFamily="18" charset="0"/>
                      </a:rPr>
                      <m:t> </m:t>
                    </m:r>
                    <m:r>
                      <a:rPr lang="en-GB" dirty="0" smtClean="0">
                        <a:latin typeface="Cambria Math" panose="02040503050406030204" pitchFamily="18" charset="0"/>
                      </a:rPr>
                      <m:t> </m:t>
                    </m:r>
                    <m:r>
                      <a:rPr lang="en-GB" b="0" i="0" dirty="0" smtClean="0">
                        <a:latin typeface="Cambria Math" panose="02040503050406030204" pitchFamily="18" charset="0"/>
                      </a:rPr>
                      <m:t>  </m:t>
                    </m:r>
                    <m:r>
                      <a:rPr lang="en-GB" b="0" i="1" smtClean="0">
                        <a:latin typeface="Cambria Math" panose="02040503050406030204" pitchFamily="18" charset="0"/>
                      </a:rPr>
                      <m:t>𝑣</m:t>
                    </m:r>
                    <m:r>
                      <a:rPr lang="en-GB" i="1" smtClean="0">
                        <a:latin typeface="Cambria Math" panose="02040503050406030204" pitchFamily="18" charset="0"/>
                      </a:rPr>
                      <m:t>=</m:t>
                    </m:r>
                    <m:r>
                      <a:rPr lang="en-GB" b="0" i="1" smtClean="0">
                        <a:latin typeface="Cambria Math" panose="02040503050406030204" pitchFamily="18" charset="0"/>
                      </a:rPr>
                      <m:t>𝑟</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𝜔</m:t>
                    </m:r>
                  </m:oMath>
                </a14:m>
                <a:endParaRPr lang="en-GB" dirty="0"/>
              </a:p>
            </p:txBody>
          </p:sp>
        </mc:Choice>
        <mc:Fallback>
          <p:sp>
            <p:nvSpPr>
              <p:cNvPr id="5" name="TextBox 4">
                <a:extLst>
                  <a:ext uri="{FF2B5EF4-FFF2-40B4-BE49-F238E27FC236}">
                    <a16:creationId xmlns:a16="http://schemas.microsoft.com/office/drawing/2014/main" id="{4580A934-4F63-F442-800C-63F9384B819F}"/>
                  </a:ext>
                </a:extLst>
              </p:cNvPr>
              <p:cNvSpPr txBox="1">
                <a:spLocks noRot="1" noChangeAspect="1" noMove="1" noResize="1" noEditPoints="1" noAdjustHandles="1" noChangeArrowheads="1" noChangeShapeType="1" noTextEdit="1"/>
              </p:cNvSpPr>
              <p:nvPr/>
            </p:nvSpPr>
            <p:spPr>
              <a:xfrm>
                <a:off x="1010557" y="1723444"/>
                <a:ext cx="4847772" cy="276999"/>
              </a:xfrm>
              <a:prstGeom prst="rect">
                <a:avLst/>
              </a:prstGeom>
              <a:blipFill>
                <a:blip r:embed="rId4"/>
                <a:stretch>
                  <a:fillRect l="-2872" t="-21739" b="-43478"/>
                </a:stretch>
              </a:blipFill>
            </p:spPr>
            <p:txBody>
              <a:bodyPr/>
              <a:lstStyle/>
              <a:p>
                <a:r>
                  <a:rPr lang="en-GB">
                    <a:noFill/>
                  </a:rPr>
                  <a:t> </a:t>
                </a:r>
              </a:p>
            </p:txBody>
          </p:sp>
        </mc:Fallback>
      </mc:AlternateContent>
    </p:spTree>
    <p:extLst>
      <p:ext uri="{BB962C8B-B14F-4D97-AF65-F5344CB8AC3E}">
        <p14:creationId xmlns:p14="http://schemas.microsoft.com/office/powerpoint/2010/main" val="1412409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3AE7B-53F1-484B-6E15-F5FDDC51C3AF}"/>
              </a:ext>
            </a:extLst>
          </p:cNvPr>
          <p:cNvSpPr>
            <a:spLocks noGrp="1"/>
          </p:cNvSpPr>
          <p:nvPr>
            <p:ph type="title"/>
          </p:nvPr>
        </p:nvSpPr>
        <p:spPr>
          <a:xfrm>
            <a:off x="838200" y="96837"/>
            <a:ext cx="10515600" cy="1325563"/>
          </a:xfrm>
        </p:spPr>
        <p:txBody>
          <a:bodyPr/>
          <a:lstStyle/>
          <a:p>
            <a:pPr algn="ctr"/>
            <a:r>
              <a:rPr lang="en-GB" dirty="0"/>
              <a:t>Benefits of The New Motor System </a:t>
            </a:r>
          </a:p>
        </p:txBody>
      </p:sp>
      <p:sp>
        <p:nvSpPr>
          <p:cNvPr id="3" name="Content Placeholder 2">
            <a:extLst>
              <a:ext uri="{FF2B5EF4-FFF2-40B4-BE49-F238E27FC236}">
                <a16:creationId xmlns:a16="http://schemas.microsoft.com/office/drawing/2014/main" id="{85210E80-C34F-2E20-700F-9992564E3617}"/>
              </a:ext>
            </a:extLst>
          </p:cNvPr>
          <p:cNvSpPr>
            <a:spLocks noGrp="1"/>
          </p:cNvSpPr>
          <p:nvPr>
            <p:ph idx="1"/>
          </p:nvPr>
        </p:nvSpPr>
        <p:spPr>
          <a:xfrm>
            <a:off x="838200" y="1175658"/>
            <a:ext cx="10515600" cy="5471885"/>
          </a:xfrm>
        </p:spPr>
        <p:txBody>
          <a:bodyPr>
            <a:normAutofit/>
          </a:bodyPr>
          <a:lstStyle/>
          <a:p>
            <a:pPr marL="285750" indent="-285750">
              <a:buFont typeface="Arial" panose="020B0604020202020204" pitchFamily="34" charset="0"/>
              <a:buChar char="•"/>
            </a:pPr>
            <a:r>
              <a:rPr lang="en-GB" dirty="0"/>
              <a:t>Achieved a reduction in weight of 244.83 grams, enhancing agility and efficiency.</a:t>
            </a:r>
          </a:p>
          <a:p>
            <a:pPr marL="285750" indent="-285750">
              <a:buFont typeface="Arial" panose="020B0604020202020204" pitchFamily="34" charset="0"/>
              <a:buChar char="•"/>
            </a:pPr>
            <a:endParaRPr lang="en-GB" dirty="0"/>
          </a:p>
          <a:p>
            <a:r>
              <a:rPr lang="en-GB" dirty="0"/>
              <a:t>Reduced area coverage by 1.39%, optimising space utilisation and improving compactness.</a:t>
            </a:r>
          </a:p>
          <a:p>
            <a:endParaRPr lang="en-GB" dirty="0"/>
          </a:p>
          <a:p>
            <a:r>
              <a:rPr lang="en-GB" dirty="0"/>
              <a:t>Introduction of steering capability with the new setup, optimising  control and manoeuvrability.</a:t>
            </a:r>
          </a:p>
          <a:p>
            <a:endParaRPr lang="en-GB" dirty="0"/>
          </a:p>
          <a:p>
            <a:r>
              <a:rPr lang="en-GB" dirty="0"/>
              <a:t>Streamlined design leads to reduced complexity and improved reliability, ensuring smoother operation and maintenance.</a:t>
            </a:r>
          </a:p>
          <a:p>
            <a:endParaRPr lang="en-GB" dirty="0"/>
          </a:p>
          <a:p>
            <a:r>
              <a:rPr lang="en-GB" dirty="0"/>
              <a:t>In theory, the new design presents a superior solution, offering enhanced performance, efficiency, and functionality over the previous iteration.</a:t>
            </a:r>
          </a:p>
        </p:txBody>
      </p:sp>
    </p:spTree>
    <p:extLst>
      <p:ext uri="{BB962C8B-B14F-4D97-AF65-F5344CB8AC3E}">
        <p14:creationId xmlns:p14="http://schemas.microsoft.com/office/powerpoint/2010/main" val="2124408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474DC-C3DF-8418-41FC-924CB6143772}"/>
              </a:ext>
            </a:extLst>
          </p:cNvPr>
          <p:cNvSpPr txBox="1"/>
          <p:nvPr/>
        </p:nvSpPr>
        <p:spPr>
          <a:xfrm>
            <a:off x="4522294" y="568517"/>
            <a:ext cx="7283461" cy="8863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Energy/Power  - Batteries </a:t>
            </a:r>
          </a:p>
        </p:txBody>
      </p:sp>
      <p:pic>
        <p:nvPicPr>
          <p:cNvPr id="8" name="Picture 7" descr="A pack of batteries in a package&#10;&#10;Description automatically generated">
            <a:extLst>
              <a:ext uri="{FF2B5EF4-FFF2-40B4-BE49-F238E27FC236}">
                <a16:creationId xmlns:a16="http://schemas.microsoft.com/office/drawing/2014/main" id="{3C04C083-A7ED-325A-3193-3A6ECF1574E8}"/>
              </a:ext>
            </a:extLst>
          </p:cNvPr>
          <p:cNvPicPr>
            <a:picLocks noChangeAspect="1"/>
          </p:cNvPicPr>
          <p:nvPr/>
        </p:nvPicPr>
        <p:blipFill rotWithShape="1">
          <a:blip r:embed="rId2"/>
          <a:srcRect r="-2" b="-2"/>
          <a:stretch/>
        </p:blipFill>
        <p:spPr>
          <a:xfrm>
            <a:off x="816698" y="736302"/>
            <a:ext cx="2844550" cy="2844550"/>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pic>
        <p:nvPicPr>
          <p:cNvPr id="2" name="Picture 1" descr="A black battery holder with screws&#10;&#10;Description automatically generated">
            <a:extLst>
              <a:ext uri="{FF2B5EF4-FFF2-40B4-BE49-F238E27FC236}">
                <a16:creationId xmlns:a16="http://schemas.microsoft.com/office/drawing/2014/main" id="{21837DF9-0F08-8B81-874F-ED4EA6729DB2}"/>
              </a:ext>
            </a:extLst>
          </p:cNvPr>
          <p:cNvPicPr>
            <a:picLocks noChangeAspect="1"/>
          </p:cNvPicPr>
          <p:nvPr/>
        </p:nvPicPr>
        <p:blipFill rotWithShape="1">
          <a:blip r:embed="rId3"/>
          <a:srcRect r="2" b="2"/>
          <a:stretch/>
        </p:blipFill>
        <p:spPr>
          <a:xfrm>
            <a:off x="1856526" y="3580852"/>
            <a:ext cx="2590855" cy="2590855"/>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3" name="Content Placeholder 2">
            <a:extLst>
              <a:ext uri="{FF2B5EF4-FFF2-40B4-BE49-F238E27FC236}">
                <a16:creationId xmlns:a16="http://schemas.microsoft.com/office/drawing/2014/main" id="{047F7818-1C69-4AEE-1188-B6EB177A062E}"/>
              </a:ext>
            </a:extLst>
          </p:cNvPr>
          <p:cNvSpPr>
            <a:spLocks noGrp="1"/>
          </p:cNvSpPr>
          <p:nvPr>
            <p:ph idx="1"/>
          </p:nvPr>
        </p:nvSpPr>
        <p:spPr>
          <a:xfrm>
            <a:off x="4522294" y="1433214"/>
            <a:ext cx="7339954" cy="4553850"/>
          </a:xfrm>
        </p:spPr>
        <p:txBody>
          <a:bodyPr vert="horz" lIns="91440" tIns="45720" rIns="91440" bIns="45720" rtlCol="0">
            <a:normAutofit fontScale="92500"/>
          </a:bodyPr>
          <a:lstStyle/>
          <a:p>
            <a:pPr marL="0" indent="0">
              <a:buNone/>
            </a:pPr>
            <a:r>
              <a:rPr lang="en-US" sz="1300" dirty="0"/>
              <a:t>All batteries work by creating an electric current through the movement of charged particles. It stores energy so that it can be used later without having to be directly connected to any power source.</a:t>
            </a:r>
          </a:p>
          <a:p>
            <a:pPr marL="0" indent="0">
              <a:buNone/>
            </a:pPr>
            <a:r>
              <a:rPr lang="en-US" sz="1300" dirty="0"/>
              <a:t>Our selection:</a:t>
            </a:r>
          </a:p>
          <a:p>
            <a:pPr marL="0" indent="0">
              <a:buNone/>
            </a:pPr>
            <a:r>
              <a:rPr lang="en-US" sz="1300" dirty="0"/>
              <a:t>4x single AA  rechargeable batteries, producing 6V in total to power the 5V DC motor</a:t>
            </a:r>
          </a:p>
          <a:p>
            <a:pPr marL="0" indent="0">
              <a:buNone/>
            </a:pPr>
            <a:r>
              <a:rPr lang="en-US" sz="1300" dirty="0"/>
              <a:t>Pros:</a:t>
            </a:r>
          </a:p>
          <a:p>
            <a:pPr>
              <a:buFont typeface="Wingdings" panose="05000000000000000000" pitchFamily="2" charset="2"/>
              <a:buChar char="Ø"/>
            </a:pPr>
            <a:r>
              <a:rPr lang="en-US" sz="1300" dirty="0"/>
              <a:t>Low cost</a:t>
            </a:r>
          </a:p>
          <a:p>
            <a:pPr>
              <a:buFont typeface="Wingdings" panose="05000000000000000000" pitchFamily="2" charset="2"/>
              <a:buChar char="Ø"/>
            </a:pPr>
            <a:r>
              <a:rPr lang="en-US" sz="1300" dirty="0"/>
              <a:t>Easily accessible </a:t>
            </a:r>
          </a:p>
          <a:p>
            <a:pPr>
              <a:buFont typeface="Wingdings" panose="05000000000000000000" pitchFamily="2" charset="2"/>
              <a:buChar char="Ø"/>
            </a:pPr>
            <a:r>
              <a:rPr lang="en-US" sz="1300" dirty="0"/>
              <a:t>Despite their small size, AA batteries especially in alkaline, offer reasonable energy density, making it suitable for many types of applications for e.g. small electronic devices, or kid's toys. </a:t>
            </a:r>
          </a:p>
          <a:p>
            <a:pPr>
              <a:buFont typeface="Wingdings" panose="05000000000000000000" pitchFamily="2" charset="2"/>
              <a:buChar char="Ø"/>
            </a:pPr>
            <a:r>
              <a:rPr lang="en-US" sz="1300" dirty="0"/>
              <a:t>Modern day AA batteries have a low self-discharge rate, meaning minimal energy is lost when the batteries are not in use</a:t>
            </a:r>
          </a:p>
          <a:p>
            <a:pPr>
              <a:buFont typeface="Wingdings" panose="05000000000000000000" pitchFamily="2" charset="2"/>
              <a:buChar char="Ø"/>
            </a:pPr>
            <a:r>
              <a:rPr lang="en-US" sz="1300" dirty="0"/>
              <a:t>Environmentally friendly, recharge able, meaning reducing impact of disposable batteries.</a:t>
            </a:r>
          </a:p>
          <a:p>
            <a:pPr>
              <a:buFont typeface="Wingdings" panose="05000000000000000000" pitchFamily="2" charset="2"/>
              <a:buChar char="Ø"/>
            </a:pPr>
            <a:r>
              <a:rPr lang="en-US" sz="1300" dirty="0"/>
              <a:t>Can be reused multiple times, contributing to sustainability</a:t>
            </a:r>
          </a:p>
          <a:p>
            <a:pPr>
              <a:buFont typeface="Wingdings" panose="05000000000000000000" pitchFamily="2" charset="2"/>
              <a:buChar char="Ø"/>
            </a:pPr>
            <a:r>
              <a:rPr lang="en-US" sz="1300" dirty="0"/>
              <a:t>The batteries are lightweight, reducing load on the car </a:t>
            </a:r>
          </a:p>
          <a:p>
            <a:pPr>
              <a:buFont typeface="Wingdings" panose="05000000000000000000" pitchFamily="2" charset="2"/>
              <a:buChar char="Ø"/>
            </a:pPr>
            <a:r>
              <a:rPr lang="en-US" sz="1300" dirty="0"/>
              <a:t> Rechargeable batteries can be charged using various methods for example, wall chargers, USB chargers, solar chargers, this provides flexibility and convenience when it comes to charging options. </a:t>
            </a:r>
          </a:p>
          <a:p>
            <a:pPr marL="0"/>
            <a:endParaRPr lang="en-US" sz="900" dirty="0"/>
          </a:p>
          <a:p>
            <a:endParaRPr lang="en-US" sz="900" dirty="0"/>
          </a:p>
        </p:txBody>
      </p:sp>
    </p:spTree>
    <p:extLst>
      <p:ext uri="{BB962C8B-B14F-4D97-AF65-F5344CB8AC3E}">
        <p14:creationId xmlns:p14="http://schemas.microsoft.com/office/powerpoint/2010/main" val="20919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64E9-99EA-BEAB-4549-80C551966394}"/>
              </a:ext>
            </a:extLst>
          </p:cNvPr>
          <p:cNvSpPr>
            <a:spLocks noGrp="1"/>
          </p:cNvSpPr>
          <p:nvPr>
            <p:ph type="title"/>
          </p:nvPr>
        </p:nvSpPr>
        <p:spPr>
          <a:xfrm>
            <a:off x="838200" y="809374"/>
            <a:ext cx="10515600" cy="736935"/>
          </a:xfrm>
        </p:spPr>
        <p:txBody>
          <a:bodyPr/>
          <a:lstStyle/>
          <a:p>
            <a:r>
              <a:rPr lang="en-GB" dirty="0"/>
              <a:t>Energy/Power</a:t>
            </a:r>
          </a:p>
        </p:txBody>
      </p:sp>
      <p:sp>
        <p:nvSpPr>
          <p:cNvPr id="3" name="Content Placeholder 2">
            <a:extLst>
              <a:ext uri="{FF2B5EF4-FFF2-40B4-BE49-F238E27FC236}">
                <a16:creationId xmlns:a16="http://schemas.microsoft.com/office/drawing/2014/main" id="{ECB1A3E0-BF05-FBB0-BEC9-21381CEB6507}"/>
              </a:ext>
            </a:extLst>
          </p:cNvPr>
          <p:cNvSpPr>
            <a:spLocks noGrp="1"/>
          </p:cNvSpPr>
          <p:nvPr>
            <p:ph idx="1"/>
          </p:nvPr>
        </p:nvSpPr>
        <p:spPr>
          <a:xfrm>
            <a:off x="838200" y="1668379"/>
            <a:ext cx="10339137" cy="4380247"/>
          </a:xfrm>
        </p:spPr>
        <p:txBody>
          <a:bodyPr>
            <a:normAutofit fontScale="77500" lnSpcReduction="20000"/>
          </a:bodyPr>
          <a:lstStyle/>
          <a:p>
            <a:pPr marL="0" indent="0">
              <a:buNone/>
            </a:pPr>
            <a:r>
              <a:rPr lang="en-GB" sz="2200" dirty="0"/>
              <a:t>To ensure the battery pack can power the car, and to work out how long the batteries can last, we will need to use the following formula; </a:t>
            </a:r>
          </a:p>
          <a:p>
            <a:pPr marL="0" indent="0">
              <a:buNone/>
            </a:pPr>
            <a:r>
              <a:rPr lang="en-GB" sz="2200" dirty="0"/>
              <a:t>Current (I) x Time (s) = Q – Electric charge (C) </a:t>
            </a:r>
          </a:p>
          <a:p>
            <a:pPr marL="0" indent="0">
              <a:buNone/>
            </a:pPr>
            <a:r>
              <a:rPr lang="en-GB" sz="2200" dirty="0"/>
              <a:t>Therefore, 2200mAh x 3.6 x10^3 (3600 seconds in an hour) = 7920C</a:t>
            </a:r>
          </a:p>
          <a:p>
            <a:pPr marL="0" indent="0">
              <a:buNone/>
            </a:pPr>
            <a:endParaRPr lang="en-GB" sz="2200" dirty="0"/>
          </a:p>
          <a:p>
            <a:pPr marL="0" indent="0">
              <a:buNone/>
            </a:pPr>
            <a:r>
              <a:rPr lang="en-GB" sz="2200" dirty="0"/>
              <a:t>To calculate the electrical energy used we will need to use;</a:t>
            </a:r>
          </a:p>
          <a:p>
            <a:pPr marL="0" indent="0">
              <a:buNone/>
            </a:pPr>
            <a:r>
              <a:rPr lang="en-GB" sz="2200" dirty="0"/>
              <a:t>E Electrical energy (J) = Voltage (v) x Q Electric charge (C) </a:t>
            </a:r>
          </a:p>
          <a:p>
            <a:pPr marL="0" indent="0">
              <a:buNone/>
            </a:pPr>
            <a:r>
              <a:rPr lang="en-GB" sz="2200" dirty="0"/>
              <a:t>E= 6x7.92C = 47,520J or 47.520kJ</a:t>
            </a:r>
          </a:p>
          <a:p>
            <a:pPr marL="0" indent="0">
              <a:buNone/>
            </a:pPr>
            <a:endParaRPr lang="en-GB" sz="2200" dirty="0"/>
          </a:p>
          <a:p>
            <a:pPr marL="0" indent="0">
              <a:buNone/>
            </a:pPr>
            <a:r>
              <a:rPr lang="en-GB" sz="2200" dirty="0"/>
              <a:t>Now we multiply Current x Voltage x Time to understand how much Electrical energy is used;</a:t>
            </a:r>
          </a:p>
          <a:p>
            <a:pPr marL="0" indent="0">
              <a:buNone/>
            </a:pPr>
            <a:r>
              <a:rPr lang="en-GB" sz="2200" dirty="0"/>
              <a:t>7920C x 6v x 120s = 5,702,400J or 5702.4kJ</a:t>
            </a:r>
          </a:p>
          <a:p>
            <a:pPr marL="0" indent="0">
              <a:buNone/>
            </a:pPr>
            <a:endParaRPr lang="en-GB" sz="2000" dirty="0"/>
          </a:p>
          <a:p>
            <a:pPr marL="0" indent="0">
              <a:buNone/>
            </a:pPr>
            <a:r>
              <a:rPr lang="en-GB" sz="2000" dirty="0"/>
              <a:t> </a:t>
            </a:r>
          </a:p>
        </p:txBody>
      </p:sp>
    </p:spTree>
    <p:extLst>
      <p:ext uri="{BB962C8B-B14F-4D97-AF65-F5344CB8AC3E}">
        <p14:creationId xmlns:p14="http://schemas.microsoft.com/office/powerpoint/2010/main" val="3395051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1A031-6B33-BC4C-9BB0-AAECDB3754E7}"/>
              </a:ext>
            </a:extLst>
          </p:cNvPr>
          <p:cNvSpPr>
            <a:spLocks noGrp="1"/>
          </p:cNvSpPr>
          <p:nvPr>
            <p:ph type="title"/>
          </p:nvPr>
        </p:nvSpPr>
        <p:spPr>
          <a:xfrm>
            <a:off x="838200" y="127468"/>
            <a:ext cx="10515600" cy="1325563"/>
          </a:xfrm>
        </p:spPr>
        <p:txBody>
          <a:bodyPr/>
          <a:lstStyle/>
          <a:p>
            <a:r>
              <a:rPr lang="en-GB" dirty="0"/>
              <a:t>Battery selection </a:t>
            </a:r>
          </a:p>
        </p:txBody>
      </p:sp>
      <p:sp>
        <p:nvSpPr>
          <p:cNvPr id="6" name="TextBox 5">
            <a:extLst>
              <a:ext uri="{FF2B5EF4-FFF2-40B4-BE49-F238E27FC236}">
                <a16:creationId xmlns:a16="http://schemas.microsoft.com/office/drawing/2014/main" id="{E1810074-391C-4327-E79A-42F1DA7CBA0A}"/>
              </a:ext>
            </a:extLst>
          </p:cNvPr>
          <p:cNvSpPr txBox="1"/>
          <p:nvPr/>
        </p:nvSpPr>
        <p:spPr>
          <a:xfrm>
            <a:off x="838200" y="3673136"/>
            <a:ext cx="9124950" cy="2308324"/>
          </a:xfrm>
          <a:prstGeom prst="rect">
            <a:avLst/>
          </a:prstGeom>
          <a:noFill/>
        </p:spPr>
        <p:txBody>
          <a:bodyPr wrap="square" rtlCol="0">
            <a:spAutoFit/>
          </a:bodyPr>
          <a:lstStyle/>
          <a:p>
            <a:r>
              <a:rPr lang="en-GB" dirty="0"/>
              <a:t>2200 4x AA 1.5V Batteries £4 -------------- battery holder £1.80 = £5.80</a:t>
            </a:r>
          </a:p>
          <a:p>
            <a:r>
              <a:rPr lang="en-GB" dirty="0"/>
              <a:t>1600mAh 6v </a:t>
            </a:r>
            <a:r>
              <a:rPr lang="en-GB" dirty="0" err="1"/>
              <a:t>nimh</a:t>
            </a:r>
            <a:r>
              <a:rPr lang="en-GB" dirty="0"/>
              <a:t> battery £14</a:t>
            </a:r>
          </a:p>
          <a:p>
            <a:r>
              <a:rPr lang="en-GB" dirty="0"/>
              <a:t>2600mAh 6v battery £15</a:t>
            </a:r>
          </a:p>
          <a:p>
            <a:endParaRPr lang="en-GB" dirty="0"/>
          </a:p>
          <a:p>
            <a:r>
              <a:rPr lang="en-GB" dirty="0"/>
              <a:t>Although the AA batteries did not come out first as most suitable, we decided to proceed with them, also purchase a battery holder as this was the best option due to our budget, leaving us with more money to spend on the car. Not only the price is a lower than the other branded batteries but also there is not much difference in performance.</a:t>
            </a:r>
          </a:p>
        </p:txBody>
      </p:sp>
      <p:pic>
        <p:nvPicPr>
          <p:cNvPr id="8" name="Content Placeholder 7">
            <a:extLst>
              <a:ext uri="{FF2B5EF4-FFF2-40B4-BE49-F238E27FC236}">
                <a16:creationId xmlns:a16="http://schemas.microsoft.com/office/drawing/2014/main" id="{8B78E5B7-05CE-C57A-A132-72809583104F}"/>
              </a:ext>
            </a:extLst>
          </p:cNvPr>
          <p:cNvPicPr>
            <a:picLocks noGrp="1" noChangeAspect="1"/>
          </p:cNvPicPr>
          <p:nvPr>
            <p:ph idx="1"/>
          </p:nvPr>
        </p:nvPicPr>
        <p:blipFill>
          <a:blip r:embed="rId2"/>
          <a:stretch>
            <a:fillRect/>
          </a:stretch>
        </p:blipFill>
        <p:spPr>
          <a:xfrm>
            <a:off x="1248944" y="1519707"/>
            <a:ext cx="9694112" cy="1528398"/>
          </a:xfrm>
        </p:spPr>
      </p:pic>
    </p:spTree>
    <p:extLst>
      <p:ext uri="{BB962C8B-B14F-4D97-AF65-F5344CB8AC3E}">
        <p14:creationId xmlns:p14="http://schemas.microsoft.com/office/powerpoint/2010/main" val="2412756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062" y="303246"/>
            <a:ext cx="9601200" cy="1485900"/>
          </a:xfrm>
        </p:spPr>
        <p:txBody>
          <a:bodyPr/>
          <a:lstStyle/>
          <a:p>
            <a:r>
              <a:rPr lang="en-GB" dirty="0"/>
              <a:t>Bill of Materials</a:t>
            </a:r>
            <a:endParaRPr lang="en-US"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573417946"/>
              </p:ext>
            </p:extLst>
          </p:nvPr>
        </p:nvGraphicFramePr>
        <p:xfrm>
          <a:off x="2369975" y="943559"/>
          <a:ext cx="7665554" cy="5701858"/>
        </p:xfrm>
        <a:graphic>
          <a:graphicData uri="http://schemas.openxmlformats.org/drawingml/2006/table">
            <a:tbl>
              <a:tblPr>
                <a:tableStyleId>{5C22544A-7EE6-4342-B048-85BDC9FD1C3A}</a:tableStyleId>
              </a:tblPr>
              <a:tblGrid>
                <a:gridCol w="3657097">
                  <a:extLst>
                    <a:ext uri="{9D8B030D-6E8A-4147-A177-3AD203B41FA5}">
                      <a16:colId xmlns:a16="http://schemas.microsoft.com/office/drawing/2014/main" val="401116594"/>
                    </a:ext>
                  </a:extLst>
                </a:gridCol>
                <a:gridCol w="1345911">
                  <a:extLst>
                    <a:ext uri="{9D8B030D-6E8A-4147-A177-3AD203B41FA5}">
                      <a16:colId xmlns:a16="http://schemas.microsoft.com/office/drawing/2014/main" val="1678405627"/>
                    </a:ext>
                  </a:extLst>
                </a:gridCol>
                <a:gridCol w="2662546">
                  <a:extLst>
                    <a:ext uri="{9D8B030D-6E8A-4147-A177-3AD203B41FA5}">
                      <a16:colId xmlns:a16="http://schemas.microsoft.com/office/drawing/2014/main" val="3359571554"/>
                    </a:ext>
                  </a:extLst>
                </a:gridCol>
              </a:tblGrid>
              <a:tr h="465364">
                <a:tc>
                  <a:txBody>
                    <a:bodyPr/>
                    <a:lstStyle/>
                    <a:p>
                      <a:pPr algn="ctr" fontAlgn="ctr"/>
                      <a:r>
                        <a:rPr lang="en-US" sz="1800" u="none" strike="noStrike" dirty="0">
                          <a:effectLst/>
                          <a:latin typeface="+mn-lt"/>
                        </a:rPr>
                        <a:t>Items</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tc>
                  <a:txBody>
                    <a:bodyPr/>
                    <a:lstStyle/>
                    <a:p>
                      <a:pPr algn="ctr" fontAlgn="ctr"/>
                      <a:r>
                        <a:rPr lang="en-US" sz="1800" u="none" strike="noStrike" dirty="0">
                          <a:effectLst/>
                          <a:latin typeface="+mn-lt"/>
                        </a:rPr>
                        <a:t>Price</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tc>
                  <a:txBody>
                    <a:bodyPr/>
                    <a:lstStyle/>
                    <a:p>
                      <a:pPr algn="ctr" fontAlgn="ctr"/>
                      <a:r>
                        <a:rPr lang="en-US" sz="1800" u="none" strike="noStrike" dirty="0">
                          <a:effectLst/>
                          <a:latin typeface="+mn-lt"/>
                        </a:rPr>
                        <a:t>Manufacturer/Company</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extLst>
                  <a:ext uri="{0D108BD9-81ED-4DB2-BD59-A6C34878D82A}">
                    <a16:rowId xmlns:a16="http://schemas.microsoft.com/office/drawing/2014/main" val="4021381078"/>
                  </a:ext>
                </a:extLst>
              </a:tr>
              <a:tr h="430195">
                <a:tc>
                  <a:txBody>
                    <a:bodyPr/>
                    <a:lstStyle/>
                    <a:p>
                      <a:pPr algn="ctr" fontAlgn="ctr"/>
                      <a:r>
                        <a:rPr lang="en-US" sz="1800" u="none" strike="noStrike" dirty="0">
                          <a:effectLst/>
                          <a:latin typeface="+mn-lt"/>
                        </a:rPr>
                        <a:t>5mm Acrylic sheet 500x400mm</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£13.99</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lvl="0" algn="ctr" fontAlgn="b"/>
                      <a:r>
                        <a:rPr lang="en-US" sz="1800" u="none" strike="noStrike" dirty="0">
                          <a:effectLst/>
                          <a:latin typeface="+mn-lt"/>
                        </a:rPr>
                        <a:t>Plasticsheetsdirect.co.uk</a:t>
                      </a:r>
                      <a:endParaRPr lang="en-US" sz="1800" b="0" i="0" u="none" strike="noStrike" dirty="0">
                        <a:solidFill>
                          <a:srgbClr val="000000"/>
                        </a:solidFill>
                        <a:effectLst/>
                        <a:latin typeface="+mn-lt"/>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99016278"/>
                  </a:ext>
                </a:extLst>
              </a:tr>
              <a:tr h="416522">
                <a:tc>
                  <a:txBody>
                    <a:bodyPr/>
                    <a:lstStyle/>
                    <a:p>
                      <a:pPr algn="ctr" fontAlgn="ctr"/>
                      <a:r>
                        <a:rPr lang="en-US" sz="1800" u="none" strike="noStrike" dirty="0">
                          <a:effectLst/>
                          <a:latin typeface="+mn-lt"/>
                        </a:rPr>
                        <a:t>DPDT switch</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a:effectLst/>
                          <a:latin typeface="+mn-lt"/>
                        </a:rPr>
                        <a:t>£3.50</a:t>
                      </a:r>
                      <a:endParaRPr lang="en-US" sz="1800" b="0" i="0" u="none" strike="noStrike">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Appliance electronics</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57251862"/>
                  </a:ext>
                </a:extLst>
              </a:tr>
              <a:tr h="440907">
                <a:tc>
                  <a:txBody>
                    <a:bodyPr/>
                    <a:lstStyle/>
                    <a:p>
                      <a:pPr algn="ctr" fontAlgn="ctr"/>
                      <a:r>
                        <a:rPr lang="en-US" sz="1800" u="none" strike="noStrike" dirty="0">
                          <a:effectLst/>
                          <a:latin typeface="+mn-lt"/>
                        </a:rPr>
                        <a:t>Breadboarding wire bundle</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a:effectLst/>
                          <a:latin typeface="+mn-lt"/>
                        </a:rPr>
                        <a:t>£4.00</a:t>
                      </a:r>
                      <a:endParaRPr lang="en-US" sz="1800" b="0" i="0" u="none" strike="noStrike">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err="1">
                          <a:effectLst/>
                          <a:latin typeface="+mn-lt"/>
                        </a:rPr>
                        <a:t>ThePiHut</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26265371"/>
                  </a:ext>
                </a:extLst>
              </a:tr>
              <a:tr h="339154">
                <a:tc>
                  <a:txBody>
                    <a:bodyPr/>
                    <a:lstStyle/>
                    <a:p>
                      <a:pPr algn="ctr" fontAlgn="ctr"/>
                      <a:r>
                        <a:rPr lang="en-US" sz="1800" u="none" strike="noStrike" dirty="0">
                          <a:effectLst/>
                          <a:latin typeface="+mn-lt"/>
                        </a:rPr>
                        <a:t>Breadboard </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£4.49</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Amazon</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39451937"/>
                  </a:ext>
                </a:extLst>
              </a:tr>
              <a:tr h="360642">
                <a:tc>
                  <a:txBody>
                    <a:bodyPr/>
                    <a:lstStyle/>
                    <a:p>
                      <a:pPr algn="ctr" fontAlgn="ctr"/>
                      <a:r>
                        <a:rPr lang="en-US" sz="1800" u="none" strike="noStrike" dirty="0">
                          <a:effectLst/>
                          <a:latin typeface="+mn-lt"/>
                        </a:rPr>
                        <a:t>AA battery </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£1.75</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GB" sz="1800" b="0" i="0" u="none" strike="noStrike" dirty="0">
                          <a:solidFill>
                            <a:schemeClr val="dk1"/>
                          </a:solidFill>
                          <a:effectLst/>
                          <a:latin typeface="+mn-lt"/>
                        </a:rPr>
                        <a:t>Tesco</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38873586"/>
                  </a:ext>
                </a:extLst>
              </a:tr>
              <a:tr h="401849">
                <a:tc>
                  <a:txBody>
                    <a:bodyPr/>
                    <a:lstStyle/>
                    <a:p>
                      <a:pPr algn="ctr" fontAlgn="ctr"/>
                      <a:r>
                        <a:rPr lang="pt-BR" sz="1800" u="none" strike="noStrike" dirty="0">
                          <a:effectLst/>
                          <a:latin typeface="+mn-lt"/>
                        </a:rPr>
                        <a:t>N20 6V 300RPM motor x2</a:t>
                      </a:r>
                      <a:endParaRPr lang="pt-BR"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£3.00</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err="1">
                          <a:effectLst/>
                          <a:latin typeface="+mn-lt"/>
                        </a:rPr>
                        <a:t>Ebay</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59730575"/>
                  </a:ext>
                </a:extLst>
              </a:tr>
              <a:tr h="338154">
                <a:tc>
                  <a:txBody>
                    <a:bodyPr/>
                    <a:lstStyle/>
                    <a:p>
                      <a:pPr algn="ctr" fontAlgn="ctr"/>
                      <a:r>
                        <a:rPr lang="en-US" sz="1800" u="none" strike="noStrike" dirty="0">
                          <a:effectLst/>
                          <a:latin typeface="+mn-lt"/>
                        </a:rPr>
                        <a:t>Arduino </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£18.50</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err="1">
                          <a:effectLst/>
                          <a:latin typeface="+mn-lt"/>
                        </a:rPr>
                        <a:t>ThePiHut</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36156410"/>
                  </a:ext>
                </a:extLst>
              </a:tr>
              <a:tr h="439172">
                <a:tc>
                  <a:txBody>
                    <a:bodyPr/>
                    <a:lstStyle/>
                    <a:p>
                      <a:pPr algn="ctr" fontAlgn="ctr"/>
                      <a:r>
                        <a:rPr lang="en-US" sz="1800" u="none" strike="noStrike" dirty="0">
                          <a:effectLst/>
                          <a:latin typeface="+mn-lt"/>
                        </a:rPr>
                        <a:t>Ultrasonic Distance Sensor</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£2.50</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err="1">
                          <a:effectLst/>
                          <a:latin typeface="+mn-lt"/>
                        </a:rPr>
                        <a:t>ThePiHut</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80877334"/>
                  </a:ext>
                </a:extLst>
              </a:tr>
              <a:tr h="379037">
                <a:tc>
                  <a:txBody>
                    <a:bodyPr/>
                    <a:lstStyle/>
                    <a:p>
                      <a:pPr algn="ctr" fontAlgn="ctr"/>
                      <a:r>
                        <a:rPr lang="en-US" sz="1800" u="none" strike="noStrike" dirty="0">
                          <a:effectLst/>
                          <a:latin typeface="+mn-lt"/>
                        </a:rPr>
                        <a:t>4 AA battery box</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£1.78</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Overlander.co.uk</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98757935"/>
                  </a:ext>
                </a:extLst>
              </a:tr>
              <a:tr h="350770">
                <a:tc>
                  <a:txBody>
                    <a:bodyPr/>
                    <a:lstStyle/>
                    <a:p>
                      <a:pPr algn="ctr" fontAlgn="ctr"/>
                      <a:r>
                        <a:rPr lang="en-US" sz="1800" u="none" strike="noStrike" dirty="0">
                          <a:effectLst/>
                          <a:latin typeface="+mn-lt"/>
                        </a:rPr>
                        <a:t>Micro servo</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a:effectLst/>
                          <a:latin typeface="+mn-lt"/>
                        </a:rPr>
                        <a:t>£3.40</a:t>
                      </a:r>
                      <a:endParaRPr lang="en-US" sz="1800" b="0" i="0" u="none" strike="noStrike">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err="1">
                          <a:effectLst/>
                          <a:latin typeface="+mn-lt"/>
                        </a:rPr>
                        <a:t>HobbyKing</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618850720"/>
                  </a:ext>
                </a:extLst>
              </a:tr>
              <a:tr h="348160">
                <a:tc>
                  <a:txBody>
                    <a:bodyPr/>
                    <a:lstStyle/>
                    <a:p>
                      <a:pPr algn="ctr" fontAlgn="ctr"/>
                      <a:r>
                        <a:rPr lang="en-US" sz="1800" u="none" strike="noStrike" dirty="0">
                          <a:effectLst/>
                          <a:latin typeface="+mn-lt"/>
                        </a:rPr>
                        <a:t>3D printer PLA filament</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 £12.99</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US" sz="1800" u="none" strike="noStrike" dirty="0">
                          <a:effectLst/>
                          <a:latin typeface="+mn-lt"/>
                        </a:rPr>
                        <a:t>Amazon</a:t>
                      </a: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37112792"/>
                  </a:ext>
                </a:extLst>
              </a:tr>
              <a:tr h="348160">
                <a:tc>
                  <a:txBody>
                    <a:bodyPr/>
                    <a:lstStyle/>
                    <a:p>
                      <a:pPr algn="ctr" fontAlgn="ctr"/>
                      <a:r>
                        <a:rPr lang="en-GB" sz="1800" b="0" i="0" u="none" strike="noStrike" dirty="0">
                          <a:solidFill>
                            <a:srgbClr val="000000"/>
                          </a:solidFill>
                          <a:effectLst/>
                          <a:latin typeface="+mn-lt"/>
                        </a:rPr>
                        <a:t>M4 x15mm bolt &amp; nuts</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GB" sz="1800" b="0" i="0" u="none" strike="noStrike" dirty="0">
                          <a:solidFill>
                            <a:srgbClr val="000000"/>
                          </a:solidFill>
                          <a:effectLst/>
                          <a:latin typeface="+mn-lt"/>
                        </a:rPr>
                        <a:t>£5.99</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GB" sz="1800" u="none" strike="noStrike" dirty="0">
                          <a:effectLst/>
                          <a:latin typeface="+mn-lt"/>
                        </a:rPr>
                        <a:t>Amazon</a:t>
                      </a:r>
                      <a:endParaRPr lang="en-US" sz="1800" u="none" strike="noStrike" dirty="0">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45177921"/>
                  </a:ext>
                </a:extLst>
              </a:tr>
              <a:tr h="348160">
                <a:tc>
                  <a:txBody>
                    <a:bodyPr/>
                    <a:lstStyle/>
                    <a:p>
                      <a:pPr algn="ctr" fontAlgn="ctr"/>
                      <a:r>
                        <a:rPr lang="en-GB" sz="1800" b="0" i="0" u="none" strike="noStrike" dirty="0">
                          <a:solidFill>
                            <a:srgbClr val="000000"/>
                          </a:solidFill>
                          <a:effectLst/>
                          <a:latin typeface="+mn-lt"/>
                        </a:rPr>
                        <a:t>RGB colour sensor</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GB" sz="1800" b="0" i="0" u="none" strike="noStrike" dirty="0">
                          <a:solidFill>
                            <a:srgbClr val="000000"/>
                          </a:solidFill>
                          <a:effectLst/>
                          <a:latin typeface="+mn-lt"/>
                        </a:rPr>
                        <a:t>£4</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ctr"/>
                      <a:r>
                        <a:rPr lang="en-GB" sz="1800" u="none" strike="noStrike" dirty="0" err="1">
                          <a:effectLst/>
                          <a:latin typeface="+mn-lt"/>
                        </a:rPr>
                        <a:t>Ebay</a:t>
                      </a:r>
                      <a:endParaRPr lang="en-US" sz="1800" u="none" strike="noStrike" dirty="0">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53138275"/>
                  </a:ext>
                </a:extLst>
              </a:tr>
              <a:tr h="295612">
                <a:tc>
                  <a:txBody>
                    <a:bodyPr/>
                    <a:lstStyle/>
                    <a:p>
                      <a:pPr algn="ctr" fontAlgn="ctr"/>
                      <a:r>
                        <a:rPr lang="en-US" sz="1800" u="none" strike="noStrike" dirty="0">
                          <a:effectLst/>
                          <a:latin typeface="+mn-lt"/>
                        </a:rPr>
                        <a:t>Total</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tc>
                  <a:txBody>
                    <a:bodyPr/>
                    <a:lstStyle/>
                    <a:p>
                      <a:pPr algn="ctr" fontAlgn="ctr"/>
                      <a:r>
                        <a:rPr lang="en-US" sz="1800" u="none" strike="noStrike" dirty="0">
                          <a:effectLst/>
                          <a:latin typeface="+mn-lt"/>
                        </a:rPr>
                        <a:t>£79.54</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tc>
                  <a:txBody>
                    <a:bodyPr/>
                    <a:lstStyle/>
                    <a:p>
                      <a:pPr algn="ctr" fontAlgn="ctr"/>
                      <a:r>
                        <a:rPr lang="en-US" sz="1800" u="none" strike="noStrike" dirty="0">
                          <a:effectLst/>
                          <a:latin typeface="+mn-lt"/>
                        </a:rPr>
                        <a:t> </a:t>
                      </a:r>
                      <a:endParaRPr lang="en-US" sz="1800" b="0" i="0" u="none" strike="noStrike" dirty="0">
                        <a:solidFill>
                          <a:srgbClr val="000000"/>
                        </a:solidFill>
                        <a:effectLst/>
                        <a:latin typeface="+mn-lt"/>
                      </a:endParaRPr>
                    </a:p>
                  </a:txBody>
                  <a:tcPr marL="7620" marR="7620" marT="762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60000"/>
                        <a:lumOff val="40000"/>
                      </a:schemeClr>
                    </a:solidFill>
                  </a:tcPr>
                </a:tc>
                <a:extLst>
                  <a:ext uri="{0D108BD9-81ED-4DB2-BD59-A6C34878D82A}">
                    <a16:rowId xmlns:a16="http://schemas.microsoft.com/office/drawing/2014/main" val="3104479150"/>
                  </a:ext>
                </a:extLst>
              </a:tr>
            </a:tbl>
          </a:graphicData>
        </a:graphic>
      </p:graphicFrame>
    </p:spTree>
    <p:extLst>
      <p:ext uri="{BB962C8B-B14F-4D97-AF65-F5344CB8AC3E}">
        <p14:creationId xmlns:p14="http://schemas.microsoft.com/office/powerpoint/2010/main" val="2188167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C1471-D161-5CED-65C0-0BC4902AC8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7B3098-BEDC-8626-4908-92F3319684BF}"/>
              </a:ext>
            </a:extLst>
          </p:cNvPr>
          <p:cNvSpPr>
            <a:spLocks noGrp="1"/>
          </p:cNvSpPr>
          <p:nvPr>
            <p:ph idx="1"/>
          </p:nvPr>
        </p:nvSpPr>
        <p:spPr/>
        <p:txBody>
          <a:bodyPr/>
          <a:lstStyle/>
          <a:p>
            <a:r>
              <a:rPr lang="en-GB" dirty="0"/>
              <a:t>Grobotronics (2024) </a:t>
            </a:r>
            <a:r>
              <a:rPr lang="en-GB" i="1" dirty="0"/>
              <a:t>Micro:bit Maqueen Lite - Robot Platform. </a:t>
            </a:r>
            <a:r>
              <a:rPr lang="en-GB" dirty="0"/>
              <a:t>Available at: </a:t>
            </a:r>
            <a:r>
              <a:rPr lang="en-GB" dirty="0">
                <a:hlinkClick r:id="rId2"/>
              </a:rPr>
              <a:t>https://grobotronics.com/micro-maqueen-lite-robot-platform.html?sl=en</a:t>
            </a:r>
            <a:r>
              <a:rPr lang="en-GB" dirty="0"/>
              <a:t> (Accessed 15</a:t>
            </a:r>
            <a:r>
              <a:rPr lang="en-GB" baseline="30000" dirty="0"/>
              <a:t>th</a:t>
            </a:r>
            <a:r>
              <a:rPr lang="en-GB" dirty="0"/>
              <a:t> March 2024)</a:t>
            </a:r>
          </a:p>
          <a:p>
            <a:r>
              <a:rPr lang="en-GB" sz="2800" dirty="0"/>
              <a:t>Nyamsuren, B (2024) </a:t>
            </a:r>
            <a:r>
              <a:rPr lang="en-GB" sz="2800" i="1" dirty="0"/>
              <a:t>Final Vehicle Design CAD. </a:t>
            </a:r>
            <a:r>
              <a:rPr lang="en-GB" sz="2800" dirty="0"/>
              <a:t>Unpublished.</a:t>
            </a:r>
            <a:endParaRPr lang="en-GB" i="1" dirty="0"/>
          </a:p>
        </p:txBody>
      </p:sp>
    </p:spTree>
    <p:extLst>
      <p:ext uri="{BB962C8B-B14F-4D97-AF65-F5344CB8AC3E}">
        <p14:creationId xmlns:p14="http://schemas.microsoft.com/office/powerpoint/2010/main" val="238506537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487</TotalTime>
  <Words>2388</Words>
  <Application>Microsoft Macintosh PowerPoint</Application>
  <PresentationFormat>Widescreen</PresentationFormat>
  <Paragraphs>255</Paragraphs>
  <Slides>23</Slides>
  <Notes>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Arial</vt:lpstr>
      <vt:lpstr>Calibri</vt:lpstr>
      <vt:lpstr>Cambria Math</vt:lpstr>
      <vt:lpstr>Franklin Gothic Book</vt:lpstr>
      <vt:lpstr>Wingdings</vt:lpstr>
      <vt:lpstr>Crop</vt:lpstr>
      <vt:lpstr>Group design project</vt:lpstr>
      <vt:lpstr>Timing plan</vt:lpstr>
      <vt:lpstr>MicroBit research</vt:lpstr>
      <vt:lpstr>Arduino Work</vt:lpstr>
      <vt:lpstr>PowerPoint Presentation</vt:lpstr>
      <vt:lpstr>PowerPoint Presentation</vt:lpstr>
      <vt:lpstr>PowerPoint Presentation</vt:lpstr>
      <vt:lpstr>PowerPoint Presentation</vt:lpstr>
      <vt:lpstr>PowerPoint Presentation</vt:lpstr>
      <vt:lpstr>Vehicle design</vt:lpstr>
      <vt:lpstr>Modelling work &amp; Wiring diagram</vt:lpstr>
      <vt:lpstr>Prototype Motor System</vt:lpstr>
      <vt:lpstr>Prototype Analysis </vt:lpstr>
      <vt:lpstr>New Motor System</vt:lpstr>
      <vt:lpstr>Weight Savings </vt:lpstr>
      <vt:lpstr>Size Difference </vt:lpstr>
      <vt:lpstr>Linear Speed</vt:lpstr>
      <vt:lpstr>Benefits of The New Motor System </vt:lpstr>
      <vt:lpstr>PowerPoint Presentation</vt:lpstr>
      <vt:lpstr>Energy/Power</vt:lpstr>
      <vt:lpstr>Battery selection </vt:lpstr>
      <vt:lpstr>Bill of Materials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design project</dc:title>
  <dc:creator>Sophie Reed (2000492)</dc:creator>
  <cp:lastModifiedBy>Sophie Reed (2000492)</cp:lastModifiedBy>
  <cp:revision>3</cp:revision>
  <dcterms:created xsi:type="dcterms:W3CDTF">2024-03-18T15:25:38Z</dcterms:created>
  <dcterms:modified xsi:type="dcterms:W3CDTF">2024-03-18T23:33:00Z</dcterms:modified>
</cp:coreProperties>
</file>