
<file path=[Content_Types].xml><?xml version="1.0" encoding="utf-8"?>
<Types xmlns="http://schemas.openxmlformats.org/package/2006/content-types">
  <Default Extension="xml" ContentType="application/xml"/>
  <Default Extension="wmf" ContentType="image/x-wmf"/>
  <Default Extension="jpeg" ContentType="image/jpeg"/>
  <Default Extension="rels" ContentType="application/vnd.openxmlformats-package.relationships+xml"/>
  <Default Extension="emf" ContentType="image/x-em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7"/>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338"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992" autoAdjust="0"/>
  </p:normalViewPr>
  <p:slideViewPr>
    <p:cSldViewPr snapToGrid="0" snapToObjects="1">
      <p:cViewPr varScale="1">
        <p:scale>
          <a:sx n="61" d="100"/>
          <a:sy n="61" d="100"/>
        </p:scale>
        <p:origin x="-1416"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notesMaster" Target="notesMasters/notesMaster1.xml"/><Relationship Id="rId38" Type="http://schemas.openxmlformats.org/officeDocument/2006/relationships/printerSettings" Target="printerSettings/printerSettings1.bin"/><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t>22/10/2012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b="1" dirty="0" smtClean="0"/>
              <a:t>IP addressing plan</a:t>
            </a:r>
            <a:r>
              <a:rPr lang="en-US" dirty="0" smtClean="0"/>
              <a:t>: </a:t>
            </a:r>
          </a:p>
          <a:p>
            <a:pPr lvl="1"/>
            <a:r>
              <a:rPr lang="en-US" dirty="0" smtClean="0"/>
              <a:t>The IP addressing plan</a:t>
            </a:r>
            <a:r>
              <a:rPr lang="en-US" b="1" dirty="0" smtClean="0"/>
              <a:t> </a:t>
            </a:r>
            <a:r>
              <a:rPr lang="en-US" dirty="0" smtClean="0"/>
              <a:t>governs how EIGRP can be deployed and how well the EIGRP deployment will scale. A detailed IP subnet and addressing plan must be produced, and should be hierarchical to enable EIGRP summarization, allow the network to scale more easily, and to optimize EIGRP behavior.</a:t>
            </a:r>
          </a:p>
          <a:p>
            <a:pPr lvl="0"/>
            <a:r>
              <a:rPr lang="en-US" b="1" dirty="0" smtClean="0"/>
              <a:t>Network topology: </a:t>
            </a:r>
          </a:p>
          <a:p>
            <a:pPr lvl="1"/>
            <a:r>
              <a:rPr lang="en-US" dirty="0" smtClean="0"/>
              <a:t>The topology consists of the devices (routers, switches, and so on) and the links connecting them. A detailed network topology should be created to assess EIGRP scalability requirements and to determine which EIGRP features might be required (for example, EIGRP stub routing).</a:t>
            </a:r>
          </a:p>
          <a:p>
            <a:pPr lvl="0"/>
            <a:r>
              <a:rPr lang="en-US" b="1" dirty="0" smtClean="0"/>
              <a:t>EIGRP traffic engineering: </a:t>
            </a:r>
          </a:p>
          <a:p>
            <a:pPr lvl="1"/>
            <a:r>
              <a:rPr lang="en-US" dirty="0" smtClean="0"/>
              <a:t>By changing the interface metrics, EIGRP traffic engineering can be deployed to improve bandwidth utilization and enable the administrator to have control over traffic patterns.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To configure basic EIGRP for IP, perform the following steps:</a:t>
            </a:r>
          </a:p>
          <a:p>
            <a:pPr marL="224325" indent="-224325"/>
            <a:endParaRPr lang="en-US" b="1" smtClean="0"/>
          </a:p>
          <a:p>
            <a:pPr marL="224325" indent="-224325"/>
            <a:r>
              <a:rPr lang="en-US" b="1" smtClean="0"/>
              <a:t>Step </a:t>
            </a:r>
            <a:r>
              <a:rPr lang="en-US" b="1" dirty="0"/>
              <a:t>1:  </a:t>
            </a:r>
            <a:r>
              <a:rPr lang="en-US" dirty="0"/>
              <a:t>Enable EIGRP and define the autonomous system using the </a:t>
            </a:r>
            <a:r>
              <a:rPr lang="en-US" b="1" dirty="0"/>
              <a:t>router eigrp</a:t>
            </a:r>
            <a:r>
              <a:rPr lang="en-US" dirty="0"/>
              <a:t> </a:t>
            </a:r>
            <a:r>
              <a:rPr lang="en-US" i="1" dirty="0"/>
              <a:t>autonomous-system-number</a:t>
            </a:r>
            <a:r>
              <a:rPr lang="en-US" b="1" dirty="0"/>
              <a:t> </a:t>
            </a:r>
            <a:r>
              <a:rPr lang="en-US" dirty="0"/>
              <a:t>command. The autonomous system number value must match on all routers within the autonomous system</a:t>
            </a:r>
            <a:r>
              <a:rPr lang="en-US" dirty="0" smtClean="0"/>
              <a:t>.</a:t>
            </a: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b="1" dirty="0" smtClean="0"/>
              <a:t>Step </a:t>
            </a:r>
            <a:r>
              <a:rPr lang="en-US" b="1" dirty="0"/>
              <a:t>2:  </a:t>
            </a:r>
            <a:r>
              <a:rPr lang="en-US" dirty="0"/>
              <a:t>Indicate which networks are part of the EIGRP autonomous system using the </a:t>
            </a:r>
            <a:r>
              <a:rPr lang="en-US" b="1" dirty="0"/>
              <a:t>network</a:t>
            </a:r>
            <a:r>
              <a:rPr lang="en-US" dirty="0"/>
              <a:t> command</a:t>
            </a:r>
            <a:r>
              <a:rPr lang="en-US" b="1" dirty="0"/>
              <a:t>. </a:t>
            </a:r>
            <a:r>
              <a:rPr lang="en-US" dirty="0"/>
              <a:t>This command determines which interfaces of the router are participating in EIGRP and which networks the router advertises. The wildcard mask can be entered as a network mask or as an inverse mask.  It will be displayed as an inverse mask</a:t>
            </a:r>
            <a:r>
              <a:rPr lang="en-US" dirty="0" smtClean="0"/>
              <a:t>. </a:t>
            </a:r>
            <a:r>
              <a:rPr lang="en-US" sz="800" dirty="0">
                <a:latin typeface="Arial" charset="0"/>
              </a:rPr>
              <a:t>Network commands should only be configured for interfaces on which the router will send and receive updates. </a:t>
            </a:r>
          </a:p>
          <a:p>
            <a:pPr marL="224325" indent="-224325"/>
            <a:endParaRPr lang="en-US" sz="800" dirty="0">
              <a:latin typeface="Arial" charset="0"/>
            </a:endParaRPr>
          </a:p>
          <a:p>
            <a:r>
              <a:rPr lang="en-US" dirty="0">
                <a:latin typeface="Arial" charset="0"/>
              </a:rPr>
              <a:t>If you do not use the optional wildcard mask, the EIGRP process assumes that all directly connected networks that are part of the major network will participate in the EIGRP routing process, and EIGRP will attempt to establish EIGRP neighbor relationships from each interface that is part of the overall Class A, B, or C network.</a:t>
            </a:r>
          </a:p>
          <a:p>
            <a:r>
              <a:rPr lang="en-US" dirty="0">
                <a:latin typeface="Arial" charset="0"/>
              </a:rPr>
              <a:t>Use the optional wildcard mask to identify a specific IP address, subnet, or network. The router interprets the network number using the wildcard mask to determine which connected interfaces will participate in the EIGRP routing process; the router then attempts to establish neighbor relationships on those interfaces. If you want to specify an interface address, use the mask 0.0.0.0 to match all 4 octets of the address. An address and wildcard mask combination of 0.0.0.0 255.255.255.255 matches all interfaces on the router.</a:t>
            </a:r>
          </a:p>
          <a:p>
            <a:r>
              <a:rPr lang="en-US" dirty="0">
                <a:latin typeface="Arial" charset="0"/>
              </a:rPr>
              <a:t>There is no limit to the number of </a:t>
            </a:r>
            <a:r>
              <a:rPr lang="en-US" b="1" dirty="0">
                <a:latin typeface="Arial" charset="0"/>
              </a:rPr>
              <a:t>network</a:t>
            </a:r>
            <a:r>
              <a:rPr lang="en-US" dirty="0">
                <a:latin typeface="Arial" charset="0"/>
              </a:rPr>
              <a:t> commands that can be configured on the router. </a:t>
            </a:r>
          </a:p>
          <a:p>
            <a:pPr marL="224325" indent="-224325"/>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EIGRP assumes that the bandwidth on the link is the default, which varies with interface type. Recall that EIGRP uses bandwidth as part of its metric calculation. If the link is actually slower than the default, the router might not be able to converge, or routing updates might become lost. </a:t>
            </a:r>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EIGRP assumes that the bandwidth on the link is the default, which varies with interface type. Recall that EIGRP uses bandwidth as part of its metric calculation. If the link is actually slower than the default, the router might not be able to converge, or routing updates might become lost. </a:t>
            </a: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Interfaces are configured on routers R1 and R2.</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Specific</a:t>
            </a:r>
            <a:r>
              <a:rPr lang="en-US" baseline="0" dirty="0" smtClean="0"/>
              <a:t> </a:t>
            </a:r>
            <a:r>
              <a:rPr lang="en-US" dirty="0" smtClean="0"/>
              <a:t>network subnets are identified (without a wildcard mask) on R1 and R2. </a:t>
            </a:r>
          </a:p>
          <a:p>
            <a:r>
              <a:rPr lang="en-US" dirty="0" smtClean="0"/>
              <a:t>The EIGRP adjacency</a:t>
            </a:r>
            <a:r>
              <a:rPr lang="en-US" baseline="0" dirty="0" smtClean="0"/>
              <a:t> automatically establishes once the R2 S0/0/0 network is configured.</a:t>
            </a: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Notice that </a:t>
            </a:r>
            <a:r>
              <a:rPr lang="en-US" baseline="0" dirty="0" smtClean="0"/>
              <a:t>the R1 running configuration </a:t>
            </a:r>
            <a:r>
              <a:rPr lang="en-US" dirty="0" smtClean="0"/>
              <a:t>did not recognize the specific configured subnets</a:t>
            </a:r>
            <a:r>
              <a:rPr lang="en-US" baseline="0" dirty="0" smtClean="0"/>
              <a:t> but instead configured the classful networks.</a:t>
            </a:r>
          </a:p>
          <a:p>
            <a:r>
              <a:rPr lang="en-US" baseline="0" dirty="0" smtClean="0"/>
              <a:t>As well, the R1 routing table only included the classful 172.17.0.0/16 network and not the more specific 172.17.2.0/24.</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Notice that </a:t>
            </a:r>
            <a:r>
              <a:rPr lang="en-US" baseline="0" dirty="0" smtClean="0"/>
              <a:t>the R2 running configuration </a:t>
            </a:r>
            <a:r>
              <a:rPr lang="en-US" dirty="0" smtClean="0"/>
              <a:t>did not recognize the specific configured subnets</a:t>
            </a:r>
            <a:r>
              <a:rPr lang="en-US" baseline="0" dirty="0" smtClean="0"/>
              <a:t> but instead configured the classful networks.</a:t>
            </a:r>
          </a:p>
          <a:p>
            <a:r>
              <a:rPr lang="en-US" baseline="0" dirty="0" smtClean="0"/>
              <a:t>As well, the R2 routing table only included the classful 172.16.0.0/16 network and not the more specific 172.16.1.0/24.</a:t>
            </a:r>
          </a:p>
          <a:p>
            <a:r>
              <a:rPr lang="en-US" baseline="0" dirty="0" smtClean="0"/>
              <a:t>However, pings to the R1 LAN would still be successful.</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On</a:t>
            </a:r>
            <a:r>
              <a:rPr lang="en-US" baseline="0" dirty="0" smtClean="0"/>
              <a:t>e problem that arises from this automatic summarization configuration is that R2 not also advertises EIGRP messages out of its S0/0/0 interface, it also advertises out of its S0/0/1 interface to the non-EIGRP neighbor.</a:t>
            </a:r>
          </a:p>
          <a:p>
            <a:r>
              <a:rPr lang="en-US" baseline="0" dirty="0" smtClean="0"/>
              <a:t>This is because R2 recognized the classful 192.168.1.0/24  and interface S0/0/1 is also on this classful network.</a:t>
            </a:r>
          </a:p>
          <a:p>
            <a:r>
              <a:rPr lang="en-US" baseline="0" dirty="0" smtClean="0"/>
              <a:t>To rectify this situation, the networks should be configured to include the wildcard mask.</a:t>
            </a:r>
          </a:p>
          <a:p>
            <a:pPr marL="110605" indent="-110605" defTabSz="1001675" eaLnBrk="0" fontAlgn="base" hangingPunct="0">
              <a:lnSpc>
                <a:spcPct val="90000"/>
              </a:lnSpc>
              <a:spcBef>
                <a:spcPct val="50000"/>
              </a:spcBef>
              <a:spcAft>
                <a:spcPct val="0"/>
              </a:spcAft>
              <a:buSzPct val="100000"/>
              <a:buFontTx/>
              <a:buChar char="•"/>
              <a:defRPr/>
            </a:pPr>
            <a:r>
              <a:rPr lang="en-US" dirty="0" smtClean="0"/>
              <a:t>Without the wildcard mask, R2 would still send EIGRP packets to the external network out of interface S0/0/1, which would waste bandwidth and CPU cycles and would provide unnecessary information to the external network.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 this case, the router can be configured with a wildcard mask so the router does not try to form an adjacency with the router in the other AS.  </a:t>
            </a:r>
          </a:p>
          <a:p>
            <a:r>
              <a:rPr lang="en-US" dirty="0" smtClean="0"/>
              <a:t>For example, on R2 the EIGRP 100 configuration is first erased and then reentered but now includes the wildcard</a:t>
            </a:r>
            <a:r>
              <a:rPr lang="en-US" baseline="0" dirty="0" smtClean="0"/>
              <a:t> mask.</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smtClean="0"/>
              <a:t>This makes </a:t>
            </a:r>
            <a:r>
              <a:rPr lang="en-US" dirty="0" smtClean="0"/>
              <a:t>EIGRP send messages out</a:t>
            </a:r>
            <a:r>
              <a:rPr lang="en-US" baseline="0" dirty="0" smtClean="0"/>
              <a:t> of interfaces Fa0/0 and S0/0/1 only.</a:t>
            </a:r>
          </a:p>
          <a:p>
            <a:r>
              <a:rPr lang="en-US" baseline="0" dirty="0" smtClean="0"/>
              <a:t>Also notice that the mask is now included in the Routing for Networks section.</a:t>
            </a: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The </a:t>
            </a:r>
            <a:r>
              <a:rPr lang="en-US" b="1" dirty="0" smtClean="0"/>
              <a:t>show ip protocols </a:t>
            </a:r>
            <a:r>
              <a:rPr lang="en-US" dirty="0" smtClean="0"/>
              <a:t>command gives information about any and all dynamic routing protocols running on the router.</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defTabSz="1001675" eaLnBrk="0" fontAlgn="base" hangingPunct="0">
              <a:lnSpc>
                <a:spcPct val="90000"/>
              </a:lnSpc>
              <a:spcBef>
                <a:spcPct val="50000"/>
              </a:spcBef>
              <a:spcAft>
                <a:spcPct val="0"/>
              </a:spcAft>
              <a:buSzPct val="100000"/>
              <a:defRPr/>
            </a:pPr>
            <a:r>
              <a:rPr lang="en-US" dirty="0">
                <a:latin typeface="Arial" charset="0"/>
              </a:rPr>
              <a:t>The EIGRP IP neighbor table can be displayed with the show ip eigrp neighbors command, as shown in the figure. This output table includes the following key </a:t>
            </a:r>
            <a:r>
              <a:rPr lang="en-US">
                <a:latin typeface="Arial" charset="0"/>
              </a:rPr>
              <a:t>elements:</a:t>
            </a:r>
          </a:p>
          <a:p>
            <a:pPr>
              <a:buFontTx/>
              <a:buNone/>
            </a:pPr>
            <a:endParaRPr lang="en-US" dirty="0">
              <a:latin typeface="Arial" charset="0"/>
            </a:endParaRPr>
          </a:p>
          <a:p>
            <a:r>
              <a:rPr lang="en-US" b="1" dirty="0" smtClean="0"/>
              <a:t>H (handle):</a:t>
            </a:r>
            <a:r>
              <a:rPr lang="en-US" dirty="0" smtClean="0"/>
              <a:t> A number used internally by the Cisco IOS software to track a neighbor.</a:t>
            </a:r>
            <a:endParaRPr lang="en-US" b="1" dirty="0" smtClean="0"/>
          </a:p>
          <a:p>
            <a:r>
              <a:rPr lang="en-US" b="1" dirty="0" smtClean="0"/>
              <a:t>Address:</a:t>
            </a:r>
            <a:r>
              <a:rPr lang="en-US" dirty="0" smtClean="0"/>
              <a:t> The neighbor’s network-layer address.</a:t>
            </a:r>
            <a:endParaRPr lang="en-US" b="1" dirty="0" smtClean="0"/>
          </a:p>
          <a:p>
            <a:r>
              <a:rPr lang="en-US" b="1" dirty="0" smtClean="0"/>
              <a:t>Interface: </a:t>
            </a:r>
            <a:r>
              <a:rPr lang="en-US" dirty="0" smtClean="0"/>
              <a:t>The interface on this router through which the neighbor can be reached.</a:t>
            </a:r>
            <a:endParaRPr lang="en-US" b="1" dirty="0" smtClean="0"/>
          </a:p>
          <a:p>
            <a:r>
              <a:rPr lang="en-US" b="1" dirty="0" smtClean="0"/>
              <a:t>Hold Time: </a:t>
            </a:r>
            <a:r>
              <a:rPr lang="en-US" dirty="0" smtClean="0"/>
              <a:t>The maximum time, in seconds, that the router waits to hear from the neighbor without receiving anything from a neighbor before considering the link unavailable. Originally, the expected packet was a hello packet, but in current Cisco IOS software releases, any EIGRP packets received after the first hello from that neighbor resets the timer.</a:t>
            </a:r>
            <a:endParaRPr lang="en-US" b="1" dirty="0" smtClean="0"/>
          </a:p>
          <a:p>
            <a:r>
              <a:rPr lang="en-US" b="1" dirty="0" smtClean="0"/>
              <a:t>Uptime:</a:t>
            </a:r>
            <a:r>
              <a:rPr lang="en-US" dirty="0" smtClean="0"/>
              <a:t> The elapsed time, in hours, minutes, and seconds since the local router first heard from this neighbor.</a:t>
            </a:r>
            <a:endParaRPr lang="en-US" b="1" dirty="0" smtClean="0"/>
          </a:p>
          <a:p>
            <a:r>
              <a:rPr lang="en-US" b="1" dirty="0" smtClean="0"/>
              <a:t>Smooth Round Trip Timer (SRTT):</a:t>
            </a:r>
            <a:r>
              <a:rPr lang="en-US" dirty="0" smtClean="0"/>
              <a:t> The average number of milliseconds it takes for an EIGRP packet to be sent to this neighbor and for the local router to receive an acknowledgment of that packet. This timer is used to determine the retransmit interval, also known as the retransmit timeout (RTO).</a:t>
            </a:r>
            <a:endParaRPr lang="en-US" b="1" dirty="0" smtClean="0"/>
          </a:p>
          <a:p>
            <a:r>
              <a:rPr lang="en-US" b="1" dirty="0" smtClean="0"/>
              <a:t>RTO: </a:t>
            </a:r>
            <a:r>
              <a:rPr lang="en-US" dirty="0" smtClean="0"/>
              <a:t>The amount of time, in milliseconds, that the router waits for an acknowledgment before retransmitting a reliable packet from the retransmission queue to a neighbor. </a:t>
            </a:r>
            <a:endParaRPr lang="en-US" b="1" dirty="0" smtClean="0"/>
          </a:p>
          <a:p>
            <a:r>
              <a:rPr lang="en-US" b="1" dirty="0" smtClean="0"/>
              <a:t>Queue count:</a:t>
            </a:r>
            <a:r>
              <a:rPr lang="en-US" dirty="0" smtClean="0"/>
              <a:t> The number of packets waiting in the queue to be sent out. If this value is constantly higher than 0, a congestion problem might exist. A 0 indicates that no EIGRP packets are in the queue.</a:t>
            </a:r>
            <a:endParaRPr lang="en-US" b="1" dirty="0" smtClean="0"/>
          </a:p>
          <a:p>
            <a:r>
              <a:rPr lang="en-US" b="1" dirty="0" smtClean="0"/>
              <a:t>Seq Num:</a:t>
            </a:r>
            <a:r>
              <a:rPr lang="en-US" dirty="0" smtClean="0"/>
              <a:t> The sequence number of the last update, query, or reply packet that was received from this neighbor.</a:t>
            </a:r>
          </a:p>
          <a:p>
            <a:pPr marL="224325" indent="-224325" defTabSz="1001675" eaLnBrk="0" fontAlgn="base" hangingPunct="0">
              <a:lnSpc>
                <a:spcPct val="90000"/>
              </a:lnSpc>
              <a:spcBef>
                <a:spcPct val="50000"/>
              </a:spcBef>
              <a:spcAft>
                <a:spcPct val="0"/>
              </a:spcAft>
              <a:buSzPct val="100000"/>
              <a:defRPr/>
            </a:pPr>
            <a:endParaRPr lang="en-US" dirty="0">
              <a:latin typeface="Arial" charset="0"/>
            </a:endParaRPr>
          </a:p>
          <a:p>
            <a:pPr defTabSz="1001675" eaLnBrk="0" fontAlgn="base" hangingPunct="0">
              <a:lnSpc>
                <a:spcPct val="90000"/>
              </a:lnSpc>
              <a:spcBef>
                <a:spcPct val="50000"/>
              </a:spcBef>
              <a:spcAft>
                <a:spcPct val="0"/>
              </a:spcAft>
              <a:buSzPct val="100000"/>
              <a:defRPr/>
            </a:pPr>
            <a:r>
              <a:rPr lang="en-US" dirty="0">
                <a:latin typeface="Arial" charset="0"/>
              </a:rPr>
              <a:t>The additional information provided in this command includes the number of items a packet has been retransmitted (2 in this example), the number of times an attempt was made to retransmit a packet (2 in this example), the packets that are currently waiting to be sent (R1 has 3 updates waiting to be sent in this example), and the neighboring router IOS version (12.4 in this example).</a:t>
            </a:r>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As shown in the figure, this command output lists the networks known by this router through the EIGRP routing process. The codes in the command output are as </a:t>
            </a:r>
            <a:r>
              <a:rPr lang="en-US" smtClean="0"/>
              <a:t>follows:</a:t>
            </a:r>
          </a:p>
          <a:p>
            <a:pPr>
              <a:buNone/>
            </a:pPr>
            <a:endParaRPr lang="en-US" b="1" dirty="0" smtClean="0"/>
          </a:p>
          <a:p>
            <a:r>
              <a:rPr lang="en-US" b="1" dirty="0" smtClean="0"/>
              <a:t>Passive (P):</a:t>
            </a:r>
            <a:r>
              <a:rPr lang="en-US" dirty="0" smtClean="0"/>
              <a:t> This network is available, and installation can occur in the routing table. Passive is the correct state for a stable network.</a:t>
            </a:r>
            <a:endParaRPr lang="en-US" b="1" dirty="0" smtClean="0"/>
          </a:p>
          <a:p>
            <a:r>
              <a:rPr lang="en-US" b="1" dirty="0" smtClean="0"/>
              <a:t>Active (A):</a:t>
            </a:r>
            <a:r>
              <a:rPr lang="en-US" dirty="0" smtClean="0"/>
              <a:t> This network is currently unavailable, and installation cannot occur in the routing table. Being active means that there are outstanding queries for this network.</a:t>
            </a:r>
            <a:endParaRPr lang="en-US" b="1" dirty="0" smtClean="0"/>
          </a:p>
          <a:p>
            <a:r>
              <a:rPr lang="en-US" b="1" dirty="0" smtClean="0"/>
              <a:t>Update (U):</a:t>
            </a:r>
            <a:r>
              <a:rPr lang="en-US" dirty="0" smtClean="0"/>
              <a:t> This code applies if a network is being updated (placed in an update packet). This code also applies if the router is waiting for an acknowledgment for this update packet.</a:t>
            </a:r>
            <a:endParaRPr lang="en-US" b="1" dirty="0" smtClean="0"/>
          </a:p>
          <a:p>
            <a:r>
              <a:rPr lang="en-US" b="1" dirty="0" smtClean="0"/>
              <a:t>Query (Q):</a:t>
            </a:r>
            <a:r>
              <a:rPr lang="en-US" dirty="0" smtClean="0"/>
              <a:t> This code applies if there is an outstanding query packet for this network other than being in the active state. This code also applies if the router is waiting for an acknowledgment for a query packet.</a:t>
            </a:r>
            <a:endParaRPr lang="en-US" b="1" dirty="0" smtClean="0"/>
          </a:p>
          <a:p>
            <a:r>
              <a:rPr lang="en-US" b="1" dirty="0" smtClean="0"/>
              <a:t>Reply (R):</a:t>
            </a:r>
            <a:r>
              <a:rPr lang="en-US" dirty="0" smtClean="0"/>
              <a:t> This code applies if the router is generating a reply for this network or is waiting for an acknowledgment for the reply packet.</a:t>
            </a:r>
            <a:endParaRPr lang="en-US" b="1" dirty="0" smtClean="0"/>
          </a:p>
          <a:p>
            <a:r>
              <a:rPr lang="en-US" b="1" dirty="0" smtClean="0"/>
              <a:t>Stuck-in-active (SIA) status:</a:t>
            </a:r>
            <a:r>
              <a:rPr lang="en-US" dirty="0" smtClean="0"/>
              <a:t> This code signifies an EIGRP convergence problem for the network with which it is associated.</a:t>
            </a:r>
          </a:p>
          <a:p>
            <a:r>
              <a:rPr lang="en-US" dirty="0" smtClean="0"/>
              <a:t>The number of successors available for a route is indicated in the command output. In this example, all networks have one successor. If there were equal-cost paths to the same network, a maximum of six paths would be shown. The number of successors corresponds to the number of best routes with equal cost. </a:t>
            </a:r>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To verify that the router recognizes EIGRP routes for any neighbors, use the </a:t>
            </a:r>
            <a:r>
              <a:rPr lang="en-US" b="1" dirty="0" smtClean="0"/>
              <a:t>show ip route</a:t>
            </a:r>
            <a:r>
              <a:rPr lang="en-US" dirty="0" smtClean="0"/>
              <a:t> </a:t>
            </a:r>
            <a:r>
              <a:rPr lang="en-US" b="1" dirty="0" smtClean="0"/>
              <a:t>eigrp</a:t>
            </a:r>
            <a:r>
              <a:rPr lang="en-US" dirty="0" smtClean="0"/>
              <a:t> command, as shown in the figure. The figure also exhibits the </a:t>
            </a:r>
            <a:r>
              <a:rPr lang="en-US" b="1" dirty="0" smtClean="0"/>
              <a:t>show ip route</a:t>
            </a:r>
            <a:r>
              <a:rPr lang="en-US" dirty="0" smtClean="0"/>
              <a:t> command, which displays the full IP routing table, including the EIGRP routes.</a:t>
            </a:r>
          </a:p>
          <a:p>
            <a:r>
              <a:rPr lang="en-US" dirty="0" smtClean="0"/>
              <a:t>EIGRP supports several route types: internal, external, and summary. EIGRP routes are identified with a D in the left column; any external EIGRP routes (from outside of this autonomous system) would be identified with a D EX. </a:t>
            </a:r>
          </a:p>
          <a:p>
            <a:r>
              <a:rPr lang="en-US" dirty="0" smtClean="0"/>
              <a:t>After the network number, there is a field that looks similar to [90/40514560]. (The numbers may be different from the one in the example.) The second number in the brackets is the EIGRP metric; recall that the default EIGRP metric is the least-cost bandwidth plus the accumulated delays. </a:t>
            </a:r>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22</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The </a:t>
            </a:r>
            <a:r>
              <a:rPr lang="en-US" b="1" dirty="0" smtClean="0"/>
              <a:t>show ip eigrp interfaces </a:t>
            </a:r>
            <a:r>
              <a:rPr lang="en-US" dirty="0" smtClean="0"/>
              <a:t>command displays information about interfaces configured for EIGRP. This output includes the following key elements:</a:t>
            </a:r>
            <a:endParaRPr lang="en-US" b="1" dirty="0" smtClean="0"/>
          </a:p>
          <a:p>
            <a:r>
              <a:rPr lang="en-US" b="1" dirty="0" smtClean="0"/>
              <a:t>Interface: </a:t>
            </a:r>
            <a:r>
              <a:rPr lang="en-US" dirty="0" smtClean="0"/>
              <a:t>Interface over which EIGRP is configured</a:t>
            </a:r>
            <a:endParaRPr lang="en-US" b="1" dirty="0" smtClean="0"/>
          </a:p>
          <a:p>
            <a:r>
              <a:rPr lang="en-US" b="1" dirty="0" smtClean="0"/>
              <a:t>Peers:</a:t>
            </a:r>
            <a:r>
              <a:rPr lang="en-US" dirty="0" smtClean="0"/>
              <a:t> Number of directly connected EIGRP neighbors</a:t>
            </a:r>
            <a:endParaRPr lang="en-US" b="1" dirty="0" smtClean="0"/>
          </a:p>
          <a:p>
            <a:r>
              <a:rPr lang="en-US" b="1" dirty="0" smtClean="0"/>
              <a:t>Xmit Queue Un/Reliable:</a:t>
            </a:r>
            <a:r>
              <a:rPr lang="en-US" dirty="0" smtClean="0"/>
              <a:t> Number of packets remaining in the Unreliable and Reliable transmit queues</a:t>
            </a:r>
            <a:endParaRPr lang="en-US" b="1" dirty="0" smtClean="0"/>
          </a:p>
          <a:p>
            <a:r>
              <a:rPr lang="en-US" b="1" dirty="0" smtClean="0"/>
              <a:t>Mean SRTT:</a:t>
            </a:r>
            <a:r>
              <a:rPr lang="en-US" dirty="0" smtClean="0"/>
              <a:t> Mean </a:t>
            </a:r>
            <a:r>
              <a:rPr lang="en-US" altLang="ja-JP" dirty="0" smtClean="0"/>
              <a:t>smoothed round trip time (SRTT) interval, in milliseconds</a:t>
            </a:r>
            <a:endParaRPr lang="en-US" altLang="ja-JP" b="1" dirty="0" smtClean="0"/>
          </a:p>
          <a:p>
            <a:r>
              <a:rPr lang="en-US" altLang="ja-JP" b="1" dirty="0" smtClean="0"/>
              <a:t>Pacing Time Un/Reliable:</a:t>
            </a:r>
            <a:r>
              <a:rPr lang="en-US" altLang="ja-JP" dirty="0" smtClean="0"/>
              <a:t> Pacing time used to determine when EIGRP packets should be sent out the interface (unreliable and reliable packets)</a:t>
            </a:r>
            <a:endParaRPr lang="en-US" altLang="ja-JP" b="1" dirty="0" smtClean="0"/>
          </a:p>
          <a:p>
            <a:r>
              <a:rPr lang="en-US" altLang="ja-JP" b="1" dirty="0" smtClean="0"/>
              <a:t>Multicast Flow Timer:</a:t>
            </a:r>
            <a:r>
              <a:rPr lang="en-US" altLang="ja-JP" dirty="0" smtClean="0"/>
              <a:t> Maximum number of seconds in which the router will send multicast EIGRP packets</a:t>
            </a:r>
            <a:endParaRPr lang="en-US" altLang="ja-JP" b="1" dirty="0" smtClean="0"/>
          </a:p>
          <a:p>
            <a:r>
              <a:rPr lang="en-US" altLang="ja-JP" b="1" dirty="0" smtClean="0"/>
              <a:t>Pending Routes:</a:t>
            </a:r>
            <a:r>
              <a:rPr lang="en-US" altLang="ja-JP" dirty="0" smtClean="0"/>
              <a:t> Number of routes in the packets in the transmit queue waiting to be sent </a:t>
            </a:r>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To display the number of various EIGRP packets sent and received, use the </a:t>
            </a:r>
            <a:r>
              <a:rPr lang="en-US" b="1" dirty="0" smtClean="0"/>
              <a:t>show ip eigrp traffic</a:t>
            </a:r>
            <a:r>
              <a:rPr lang="en-US" dirty="0" smtClean="0"/>
              <a:t> command, as illustrated in the figure. For example, in this network, router R1 has sent 338 hello messages and received 166 hello messages. (this is because</a:t>
            </a:r>
            <a:r>
              <a:rPr lang="en-US" baseline="0" dirty="0" smtClean="0"/>
              <a:t> it is sending messages out of two interfaces but only receiving EIGRP messages through the one interface with a peer.</a:t>
            </a:r>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The output shows normal transmission and receipt of EIGRP packets.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b="1" dirty="0" smtClean="0"/>
              <a:t>Step </a:t>
            </a:r>
            <a:r>
              <a:rPr lang="en-US" b="1" dirty="0"/>
              <a:t>2:  </a:t>
            </a:r>
            <a:r>
              <a:rPr lang="en-US" dirty="0"/>
              <a:t>Indicate which networks are part of the EIGRP autonomous system using the </a:t>
            </a:r>
            <a:r>
              <a:rPr lang="en-US" b="1" dirty="0"/>
              <a:t>network</a:t>
            </a:r>
            <a:r>
              <a:rPr lang="en-US" dirty="0"/>
              <a:t> command</a:t>
            </a:r>
            <a:r>
              <a:rPr lang="en-US" b="1" dirty="0"/>
              <a:t>. </a:t>
            </a:r>
            <a:r>
              <a:rPr lang="en-US" dirty="0"/>
              <a:t>This command determines which interfaces of the router are participating in EIGRP and which networks the router advertises. The wildcard mask can be entered as a network mask or as an inverse mask.  It will be displayed as an inverse mask</a:t>
            </a:r>
            <a:r>
              <a:rPr lang="en-US" dirty="0" smtClean="0"/>
              <a:t>. </a:t>
            </a:r>
            <a:r>
              <a:rPr lang="en-US" sz="800" dirty="0">
                <a:latin typeface="Arial" charset="0"/>
              </a:rPr>
              <a:t>Network commands should only be configured for interfaces on which the router will send and receive updates. </a:t>
            </a:r>
          </a:p>
          <a:p>
            <a:pPr marL="224325" indent="-224325"/>
            <a:endParaRPr lang="en-US" sz="800" dirty="0">
              <a:latin typeface="Arial" charset="0"/>
            </a:endParaRPr>
          </a:p>
          <a:p>
            <a:r>
              <a:rPr lang="en-US" dirty="0">
                <a:latin typeface="Arial" charset="0"/>
              </a:rPr>
              <a:t>If you do not use the optional wildcard mask, the EIGRP process assumes that all directly connected networks that are part of the major network will participate in the EIGRP routing process, and EIGRP will attempt to establish EIGRP neighbor relationships from each interface that is part of the overall Class A, B, or C network.</a:t>
            </a:r>
          </a:p>
          <a:p>
            <a:r>
              <a:rPr lang="en-US" dirty="0">
                <a:latin typeface="Arial" charset="0"/>
              </a:rPr>
              <a:t>Use the optional wildcard mask to identify a specific IP address, subnet, or network. The router interprets the network number using the wildcard mask to determine which connected interfaces will participate in the EIGRP routing process; the router then attempts to establish neighbor relationships on those interfaces. If you want to specify an interface address, use the mask 0.0.0.0 to match all 4 octets of the address. An address and wildcard mask combination of 0.0.0.0 255.255.255.255 matches all interfaces on the router.</a:t>
            </a:r>
          </a:p>
          <a:p>
            <a:r>
              <a:rPr lang="en-US" dirty="0">
                <a:latin typeface="Arial" charset="0"/>
              </a:rPr>
              <a:t>There is no limit to the number of </a:t>
            </a:r>
            <a:r>
              <a:rPr lang="en-US" b="1" dirty="0">
                <a:latin typeface="Arial" charset="0"/>
              </a:rPr>
              <a:t>network</a:t>
            </a:r>
            <a:r>
              <a:rPr lang="en-US" dirty="0">
                <a:latin typeface="Arial" charset="0"/>
              </a:rPr>
              <a:t> commands that can be configured on the router. </a:t>
            </a:r>
          </a:p>
          <a:p>
            <a:pPr marL="224325" indent="-224325"/>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a:t>
            </a:r>
            <a:r>
              <a:rPr lang="en-US" baseline="0" dirty="0" smtClean="0"/>
              <a:t> this configuration, </a:t>
            </a:r>
            <a:r>
              <a:rPr lang="en-US" dirty="0" smtClean="0"/>
              <a:t>routing updates are no longer sent on interface Fa0/0 of R1 and R2.</a:t>
            </a:r>
          </a:p>
          <a:p>
            <a:endParaRPr lang="en-US" dirty="0" smtClean="0"/>
          </a:p>
          <a:p>
            <a:r>
              <a:rPr lang="en-US" dirty="0" smtClean="0"/>
              <a:t>The alternative configuration makes all interfaces</a:t>
            </a:r>
            <a:r>
              <a:rPr lang="en-US" baseline="0" dirty="0" smtClean="0"/>
              <a:t> passive and then makes interface S0/0/0 not passive. This method is efficient when there are many interface that should be passive and only a few that should not be passive.</a:t>
            </a:r>
          </a:p>
          <a:p>
            <a:endParaRPr lang="en-US" baseline="0" dirty="0" smtClean="0"/>
          </a:p>
          <a:p>
            <a:r>
              <a:rPr lang="en-US" baseline="0" dirty="0" smtClean="0"/>
              <a:t>Commands to verify include;</a:t>
            </a:r>
          </a:p>
          <a:p>
            <a:pPr lvl="1"/>
            <a:r>
              <a:rPr lang="en-US" b="1" baseline="0" dirty="0" smtClean="0"/>
              <a:t>show ip protocols</a:t>
            </a:r>
          </a:p>
          <a:p>
            <a:pPr lvl="1"/>
            <a:r>
              <a:rPr lang="en-US" b="1" baseline="0" dirty="0" smtClean="0"/>
              <a:t>show ip </a:t>
            </a:r>
            <a:r>
              <a:rPr lang="en-US" b="1" baseline="0" smtClean="0"/>
              <a:t>eigrp neighbors</a:t>
            </a:r>
            <a:endParaRPr lang="en-US" b="1"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2000" kern="0">
                <a:latin typeface="Arial" charset="0"/>
              </a:rPr>
              <a:t>An error </a:t>
            </a:r>
            <a:r>
              <a:rPr lang="en-US" sz="2000" kern="0" dirty="0">
                <a:latin typeface="Arial" charset="0"/>
              </a:rPr>
              <a:t>will occur if the specified network is a classless (subnetted) network.</a:t>
            </a:r>
          </a:p>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2000" kern="0" dirty="0">
                <a:latin typeface="Arial" charset="0"/>
              </a:rPr>
              <a:t>If the network is not reachable, then the</a:t>
            </a:r>
            <a:r>
              <a:rPr lang="en-US" sz="2000" b="1" kern="0" dirty="0">
                <a:latin typeface="Courier New" pitchFamily="49" charset="0"/>
                <a:cs typeface="Courier New" pitchFamily="49" charset="0"/>
              </a:rPr>
              <a:t> ip default-network </a:t>
            </a:r>
            <a:r>
              <a:rPr lang="en-US" sz="2000" kern="0" dirty="0">
                <a:latin typeface="Arial" charset="0"/>
              </a:rPr>
              <a:t>command may have to be re-entered.</a:t>
            </a:r>
          </a:p>
          <a:p>
            <a:pPr marL="232115" indent="-232115" defTabSz="799159">
              <a:lnSpc>
                <a:spcPct val="95000"/>
              </a:lnSpc>
              <a:spcBef>
                <a:spcPct val="50000"/>
              </a:spcBef>
              <a:buClr>
                <a:srgbClr val="708CA1"/>
              </a:buClr>
              <a:buFont typeface="Wingdings" pitchFamily="2" charset="2"/>
              <a:buChar char="§"/>
              <a:defRPr/>
            </a:pPr>
            <a:r>
              <a:rPr lang="en-US" sz="2000" kern="0" dirty="0"/>
              <a:t>Multiple default networks can be configured.</a:t>
            </a:r>
          </a:p>
          <a:p>
            <a:pPr marL="224325" indent="-224325"/>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Verify the routing tables of the routers.</a:t>
            </a: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29</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network must be reachable therefore, a static route to the desired destination  network is configured and connectivity to it verified.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a:t>
            </a:r>
            <a:r>
              <a:rPr lang="en-US" b="1" dirty="0">
                <a:latin typeface="Arial" charset="0"/>
              </a:rPr>
              <a:t>ip default-network </a:t>
            </a:r>
            <a:r>
              <a:rPr lang="en-US" dirty="0">
                <a:latin typeface="Arial" charset="0"/>
              </a:rPr>
              <a:t>command is then used to specify the network as the default gateway. This install the gateway of last resort in the routing  table of R2 but does not install it into the routing table of R1.</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static is then redistributed into EIGRP and automatically gets propagated to the R1 router. </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30</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routing table of R2 now has the gateway of last resort set and a static route identified as a candidate default route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R1 also has the gateway of last resort set and an EIGRP entry as a candidate default route that was learned from an external source (it was redistributed into EIGRP on R2) with an administrative distance of 170.</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32</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2000" dirty="0"/>
              <a:t>The alternative to </a:t>
            </a:r>
            <a:r>
              <a:rPr lang="en-US" sz="2000" b="1" dirty="0"/>
              <a:t>the ip default-network </a:t>
            </a:r>
            <a:r>
              <a:rPr lang="en-US" sz="2000" dirty="0"/>
              <a:t>command is to use the </a:t>
            </a:r>
            <a:r>
              <a:rPr lang="en-US" sz="2000" b="1" dirty="0"/>
              <a:t>ip route 0.0.0.0 0.0.0.0 </a:t>
            </a:r>
            <a:r>
              <a:rPr lang="en-US" sz="2000" dirty="0"/>
              <a:t>(quad zero) static default route.</a:t>
            </a:r>
          </a:p>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endParaRPr lang="en-US" sz="2000" dirty="0"/>
          </a:p>
          <a:p>
            <a:pPr defTabSz="799159" fontAlgn="base">
              <a:lnSpc>
                <a:spcPct val="95000"/>
              </a:lnSpc>
              <a:spcBef>
                <a:spcPct val="50000"/>
              </a:spcBef>
              <a:spcAft>
                <a:spcPct val="0"/>
              </a:spcAft>
              <a:buClr>
                <a:srgbClr val="708CA1"/>
              </a:buClr>
              <a:buSzPct val="100000"/>
              <a:defRPr/>
            </a:pPr>
            <a:r>
              <a:rPr lang="en-US" sz="2000" b="1" dirty="0">
                <a:latin typeface="Arial" charset="0"/>
              </a:rPr>
              <a:t>Note:</a:t>
            </a:r>
            <a:r>
              <a:rPr lang="en-US" sz="2000" dirty="0">
                <a:latin typeface="Arial" charset="0"/>
              </a:rPr>
              <a:t>  EIGRP (and IGRP) behave differently than RIP when using the </a:t>
            </a:r>
            <a:r>
              <a:rPr lang="en-US" sz="2000" b="1" dirty="0">
                <a:latin typeface="Arial" charset="0"/>
              </a:rPr>
              <a:t>ip route 0.0.0.0 0.0.0.0 </a:t>
            </a:r>
            <a:r>
              <a:rPr lang="en-US" sz="2000" dirty="0">
                <a:latin typeface="Arial" charset="0"/>
              </a:rPr>
              <a:t>command. For example, EIGRP does not redistribute the 0.0.0.0 0.0.0.0 default route by default. However, if the </a:t>
            </a:r>
            <a:r>
              <a:rPr lang="en-US" sz="2000" b="1" dirty="0">
                <a:latin typeface="Arial" charset="0"/>
              </a:rPr>
              <a:t>network 0.0.0.0</a:t>
            </a:r>
            <a:r>
              <a:rPr lang="en-US" sz="2000" dirty="0">
                <a:latin typeface="Arial" charset="0"/>
              </a:rPr>
              <a:t> command is added to the EIGRP configuration, it redistributes a default route as a result of the </a:t>
            </a:r>
            <a:r>
              <a:rPr lang="en-US" sz="2000" b="1" dirty="0">
                <a:latin typeface="Arial" charset="0"/>
              </a:rPr>
              <a:t>ip route 0.0.0.0 0.0.0.0 </a:t>
            </a:r>
            <a:r>
              <a:rPr lang="en-US" sz="2000" i="1" dirty="0">
                <a:latin typeface="Arial" charset="0"/>
              </a:rPr>
              <a:t>interface </a:t>
            </a:r>
            <a:r>
              <a:rPr lang="en-US" sz="2000" dirty="0">
                <a:latin typeface="Arial" charset="0"/>
              </a:rPr>
              <a:t>command (but not as a result of the </a:t>
            </a:r>
            <a:r>
              <a:rPr lang="en-US" sz="2000" b="1" dirty="0">
                <a:latin typeface="Arial" charset="0"/>
              </a:rPr>
              <a:t>ip route 0.0.0.0 0.0.0.0 </a:t>
            </a:r>
            <a:r>
              <a:rPr lang="en-US" sz="2000" i="1" dirty="0">
                <a:latin typeface="Arial" charset="0"/>
              </a:rPr>
              <a:t>address</a:t>
            </a:r>
            <a:r>
              <a:rPr lang="en-US" sz="2000" dirty="0">
                <a:latin typeface="Arial" charset="0"/>
              </a:rPr>
              <a:t> or</a:t>
            </a:r>
            <a:r>
              <a:rPr lang="en-US" sz="2000" b="1" dirty="0">
                <a:latin typeface="Arial" charset="0"/>
              </a:rPr>
              <a:t> ip default-network</a:t>
            </a:r>
            <a:r>
              <a:rPr lang="en-US" sz="2000" dirty="0">
                <a:latin typeface="Arial" charset="0"/>
              </a:rPr>
              <a:t> command</a:t>
            </a:r>
            <a:r>
              <a:rPr lang="en-US" sz="2000">
                <a:latin typeface="Arial" charset="0"/>
              </a:rPr>
              <a:t>). </a:t>
            </a:r>
            <a:endParaRPr lang="en-US" sz="2000"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Specify the outgoing interface creates.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Enter the </a:t>
            </a:r>
            <a:r>
              <a:rPr lang="en-US" b="1" dirty="0">
                <a:latin typeface="Arial" charset="0"/>
              </a:rPr>
              <a:t>network 0.0.0.0 </a:t>
            </a:r>
            <a:r>
              <a:rPr lang="en-US" dirty="0">
                <a:latin typeface="Arial" charset="0"/>
              </a:rPr>
              <a:t>command and the gateway of last resort is propagated to the EIGRP AS.</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An alternative is to specify the outgoing interface creates.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Enter the </a:t>
            </a:r>
            <a:r>
              <a:rPr lang="en-US" b="1" dirty="0">
                <a:latin typeface="Arial" charset="0"/>
              </a:rPr>
              <a:t>network 0.0.0.0 </a:t>
            </a:r>
            <a:r>
              <a:rPr lang="en-US" dirty="0">
                <a:latin typeface="Arial" charset="0"/>
              </a:rPr>
              <a:t>command.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Redistribute the static route.</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gateway of last resort is propagated to the EIGRP AS.</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8" name="Footer Placeholder 7"/>
          <p:cNvSpPr>
            <a:spLocks noGrp="1"/>
          </p:cNvSpPr>
          <p:nvPr>
            <p:ph type="ftr" sz="quarter" idx="11"/>
          </p:nvPr>
        </p:nvSpPr>
        <p:spPr>
          <a:xfrm>
            <a:off x="264458" y="6275668"/>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4" name="Footer Placeholder 3"/>
          <p:cNvSpPr>
            <a:spLocks noGrp="1"/>
          </p:cNvSpPr>
          <p:nvPr>
            <p:ph type="ftr" sz="quarter" idx="11"/>
          </p:nvPr>
        </p:nvSpPr>
        <p:spPr>
          <a:xfrm>
            <a:off x="264458" y="6275668"/>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3" name="Footer Placeholder 2"/>
          <p:cNvSpPr>
            <a:spLocks noGrp="1"/>
          </p:cNvSpPr>
          <p:nvPr>
            <p:ph type="ftr" sz="quarter" idx="11"/>
          </p:nvPr>
        </p:nvSpPr>
        <p:spPr>
          <a:xfrm>
            <a:off x="264458" y="6275668"/>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22/10/2012</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9"/>
            <a:ext cx="8532159" cy="620712"/>
          </a:xfrm>
          <a:prstGeom prst="rect">
            <a:avLst/>
          </a:prstGeom>
        </p:spPr>
        <p:txBody>
          <a:bodyPr/>
          <a:lstStyle/>
          <a:p>
            <a:r>
              <a:rPr lang="en-US" smtClean="0"/>
              <a:t>Click to edit Master title style</a:t>
            </a:r>
            <a:endParaRPr lang="en-US"/>
          </a:p>
        </p:txBody>
      </p:sp>
      <p:sp>
        <p:nvSpPr>
          <p:cNvPr id="7" name="Content Placeholder 2"/>
          <p:cNvSpPr>
            <a:spLocks noGrp="1"/>
          </p:cNvSpPr>
          <p:nvPr>
            <p:ph idx="1"/>
          </p:nvPr>
        </p:nvSpPr>
        <p:spPr>
          <a:xfrm>
            <a:off x="279400" y="113956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677605"/>
            <a:ext cx="7745412" cy="377078"/>
          </a:xfrm>
        </p:spPr>
        <p:txBody>
          <a:bodyPr/>
          <a:lstStyle>
            <a:lvl1pPr>
              <a:buNone/>
              <a:defRPr sz="18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137492"/>
            <a:ext cx="7745412" cy="377078"/>
          </a:xfrm>
          <a:ln w="28575">
            <a:solidFill>
              <a:schemeClr val="tx1"/>
            </a:solidFill>
          </a:ln>
        </p:spPr>
        <p:txBody>
          <a:bodyPr>
            <a:normAutofit/>
          </a:bodyPr>
          <a:lstStyle>
            <a:lvl1pPr>
              <a:buNone/>
              <a:defRPr sz="18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extLst>
      <p:ext uri="{BB962C8B-B14F-4D97-AF65-F5344CB8AC3E}">
        <p14:creationId xmlns:p14="http://schemas.microsoft.com/office/powerpoint/2010/main" val="1443362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with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smtClean="0"/>
              <a:t>Output with Explanation</a:t>
            </a:r>
            <a:endParaRPr lang="en-US"/>
          </a:p>
        </p:txBody>
      </p:sp>
      <p:sp>
        <p:nvSpPr>
          <p:cNvPr id="5" name="Text Placeholder 4"/>
          <p:cNvSpPr>
            <a:spLocks noGrp="1"/>
          </p:cNvSpPr>
          <p:nvPr>
            <p:ph type="body" sz="quarter" idx="10" hasCustomPrompt="1"/>
          </p:nvPr>
        </p:nvSpPr>
        <p:spPr>
          <a:xfrm>
            <a:off x="279399" y="2000922"/>
            <a:ext cx="8531114" cy="4399878"/>
          </a:xfrm>
          <a:ln w="19050">
            <a:solidFill>
              <a:schemeClr val="tx1"/>
            </a:solidFill>
          </a:ln>
        </p:spPr>
        <p:txBody>
          <a:bodyPr/>
          <a:lstStyle>
            <a:lvl1pPr marL="0" indent="0">
              <a:lnSpc>
                <a:spcPct val="100000"/>
              </a:lnSpc>
              <a:spcBef>
                <a:spcPts val="0"/>
              </a:spcBef>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
        <p:nvSpPr>
          <p:cNvPr id="6" name="Content Placeholder 5"/>
          <p:cNvSpPr>
            <a:spLocks noGrp="1"/>
          </p:cNvSpPr>
          <p:nvPr>
            <p:ph sz="quarter" idx="11" hasCustomPrompt="1"/>
          </p:nvPr>
        </p:nvSpPr>
        <p:spPr>
          <a:xfrm>
            <a:off x="279400" y="1215615"/>
            <a:ext cx="8520113" cy="687798"/>
          </a:xfrm>
        </p:spPr>
        <p:txBody>
          <a:bodyPr>
            <a:normAutofit/>
          </a:bodyPr>
          <a:lstStyle>
            <a:lvl1pPr marL="11113" indent="-11113">
              <a:buNone/>
              <a:defRPr sz="2000" b="0"/>
            </a:lvl1pPr>
          </a:lstStyle>
          <a:p>
            <a:pPr lvl="0"/>
            <a:r>
              <a:rPr lang="en-US" smtClean="0"/>
              <a:t>Brief explanation of the command.</a:t>
            </a:r>
          </a:p>
        </p:txBody>
      </p:sp>
    </p:spTree>
    <p:extLst>
      <p:ext uri="{BB962C8B-B14F-4D97-AF65-F5344CB8AC3E}">
        <p14:creationId xmlns:p14="http://schemas.microsoft.com/office/powerpoint/2010/main" val="18307409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smtClean="0"/>
              <a:t>Title and Graphic</a:t>
            </a:r>
            <a:endParaRPr lang="en-US"/>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250899742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7"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8" name="TextBox 7"/>
          <p:cNvSpPr txBox="1"/>
          <p:nvPr userDrawn="1"/>
        </p:nvSpPr>
        <p:spPr>
          <a:xfrm>
            <a:off x="71355" y="6226692"/>
            <a:ext cx="5028297" cy="523220"/>
          </a:xfrm>
          <a:prstGeom prst="rect">
            <a:avLst/>
          </a:prstGeom>
          <a:noFill/>
        </p:spPr>
        <p:txBody>
          <a:bodyPr wrap="square" rtlCol="0">
            <a:spAutoFit/>
          </a:bodyPr>
          <a:lstStyle/>
          <a:p>
            <a:r>
              <a:rPr lang="en-US" sz="1400" b="0" dirty="0" smtClean="0">
                <a:solidFill>
                  <a:schemeClr val="tx2">
                    <a:lumMod val="90000"/>
                    <a:lumOff val="10000"/>
                  </a:schemeClr>
                </a:solidFill>
                <a:latin typeface="+mn-lt"/>
                <a:cs typeface="Apple Chancery"/>
              </a:rPr>
              <a:t>School of Applied Computing</a:t>
            </a:r>
          </a:p>
          <a:p>
            <a:r>
              <a:rPr lang="en-US" sz="1400" b="0" dirty="0" smtClean="0">
                <a:solidFill>
                  <a:schemeClr val="tx2">
                    <a:lumMod val="90000"/>
                    <a:lumOff val="10000"/>
                  </a:schemeClr>
                </a:solidFill>
                <a:latin typeface="+mn-lt"/>
                <a:cs typeface="Apple Chancery"/>
              </a:rPr>
              <a:t>Faculty of Applied Design and Engineering</a:t>
            </a:r>
            <a:endParaRPr lang="en-US" sz="1400" b="0" dirty="0">
              <a:solidFill>
                <a:schemeClr val="tx2">
                  <a:lumMod val="90000"/>
                  <a:lumOff val="10000"/>
                </a:schemeClr>
              </a:solidFill>
              <a:latin typeface="+mn-lt"/>
              <a:cs typeface="Apple Chancery"/>
            </a:endParaRPr>
          </a:p>
        </p:txBody>
      </p:sp>
      <p:pic>
        <p:nvPicPr>
          <p:cNvPr id="9" name="Picture 17" descr="smu80"/>
          <p:cNvPicPr>
            <a:picLocks noChangeAspect="1" noChangeArrowheads="1"/>
          </p:cNvPicPr>
          <p:nvPr userDrawn="1"/>
        </p:nvPicPr>
        <p:blipFill>
          <a:blip r:embed="rId17">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4265892" y="6215637"/>
            <a:ext cx="4800498" cy="523220"/>
          </a:xfrm>
          <a:prstGeom prst="rect">
            <a:avLst/>
          </a:prstGeom>
          <a:noFill/>
        </p:spPr>
        <p:txBody>
          <a:bodyPr wrap="square" rtlCol="0">
            <a:spAutoFit/>
          </a:bodyPr>
          <a:lstStyle/>
          <a:p>
            <a:pPr algn="r"/>
            <a:r>
              <a:rPr lang="en-US" sz="1400" b="0" dirty="0" smtClean="0">
                <a:solidFill>
                  <a:schemeClr val="tx2">
                    <a:lumMod val="90000"/>
                    <a:lumOff val="10000"/>
                  </a:schemeClr>
                </a:solidFill>
                <a:latin typeface="+mn-lt"/>
                <a:cs typeface="Apple Chancery"/>
              </a:rPr>
              <a:t>EIGRP – Part 2</a:t>
            </a:r>
            <a:endParaRPr lang="en-US" sz="1400" b="0" baseline="0" dirty="0" smtClean="0">
              <a:solidFill>
                <a:schemeClr val="tx2">
                  <a:lumMod val="90000"/>
                  <a:lumOff val="10000"/>
                </a:schemeClr>
              </a:solidFill>
              <a:latin typeface="+mn-lt"/>
              <a:cs typeface="Apple Chancery"/>
            </a:endParaRPr>
          </a:p>
          <a:p>
            <a:pPr algn="r"/>
            <a:r>
              <a:rPr lang="en-US" sz="1400" b="0" baseline="0" dirty="0" smtClean="0">
                <a:solidFill>
                  <a:schemeClr val="tx2">
                    <a:lumMod val="90000"/>
                    <a:lumOff val="10000"/>
                  </a:schemeClr>
                </a:solidFill>
                <a:latin typeface="+mn-lt"/>
                <a:cs typeface="Apple Chancery"/>
              </a:rPr>
              <a:t>Lecture 3</a:t>
            </a:r>
            <a:endParaRPr lang="en-US" sz="1400" b="0" dirty="0">
              <a:solidFill>
                <a:schemeClr val="tx2">
                  <a:lumMod val="90000"/>
                  <a:lumOff val="10000"/>
                </a:schemeClr>
              </a:solidFill>
              <a:latin typeface="+mn-lt"/>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9" r:id="rId15"/>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2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Relationships>
</file>

<file path=ppt/slides/_rels/slide29.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24.xml"/></Relationships>
</file>

<file path=ppt/slides/_rels/slide30.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25.xml"/></Relationships>
</file>

<file path=ppt/slides/_rels/slide31.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2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7.xml"/></Relationships>
</file>

<file path=ppt/slides/_rels/slide33.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28.xml"/></Relationships>
</file>

<file path=ppt/slides/_rels/slide34.xml.rels><?xml version="1.0" encoding="UTF-8" standalone="yes"?>
<Relationships xmlns="http://schemas.openxmlformats.org/package/2006/relationships"><Relationship Id="rId3" Type="http://schemas.openxmlformats.org/officeDocument/2006/relationships/image" Target="../media/image3.wmf"/><Relationship Id="rId4" Type="http://schemas.openxmlformats.org/officeDocument/2006/relationships/image" Target="../media/image4.emf"/><Relationship Id="rId1" Type="http://schemas.openxmlformats.org/officeDocument/2006/relationships/slideLayout" Target="../slideLayouts/slideLayout7.xml"/><Relationship Id="rId2" Type="http://schemas.openxmlformats.org/officeDocument/2006/relationships/notesSlide" Target="../notesSlides/notesSlide2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a:latin typeface="Arial"/>
                <a:cs typeface="Arial"/>
              </a:rPr>
              <a:t>Enhanced Interior Gateway Routing </a:t>
            </a:r>
            <a:r>
              <a:rPr lang="en-US" dirty="0" smtClean="0">
                <a:latin typeface="Arial"/>
                <a:cs typeface="Arial"/>
              </a:rPr>
              <a:t>Protocol – Part 2</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475374"/>
          </a:xfrm>
        </p:spPr>
        <p:txBody>
          <a:bodyPr/>
          <a:lstStyle/>
          <a:p>
            <a:r>
              <a:rPr lang="en-US" dirty="0" smtClean="0"/>
              <a:t>Planning to Deploy EIGRP</a:t>
            </a:r>
            <a:endParaRPr lang="en-US" dirty="0"/>
          </a:p>
        </p:txBody>
      </p:sp>
      <p:sp>
        <p:nvSpPr>
          <p:cNvPr id="3" name="Content Placeholder 2"/>
          <p:cNvSpPr>
            <a:spLocks noGrp="1"/>
          </p:cNvSpPr>
          <p:nvPr>
            <p:ph idx="1"/>
          </p:nvPr>
        </p:nvSpPr>
        <p:spPr>
          <a:xfrm>
            <a:off x="549275" y="1913312"/>
            <a:ext cx="8042276" cy="3305204"/>
          </a:xfrm>
        </p:spPr>
        <p:txBody>
          <a:bodyPr/>
          <a:lstStyle/>
          <a:p>
            <a:r>
              <a:rPr lang="en-US" dirty="0" smtClean="0">
                <a:solidFill>
                  <a:srgbClr val="0D0D0D"/>
                </a:solidFill>
              </a:rPr>
              <a:t>Prior to deploying an EIGRP routing solution, the following should be considered:</a:t>
            </a:r>
          </a:p>
          <a:p>
            <a:pPr lvl="1"/>
            <a:r>
              <a:rPr lang="en-US" dirty="0" smtClean="0">
                <a:solidFill>
                  <a:srgbClr val="0D0D0D"/>
                </a:solidFill>
              </a:rPr>
              <a:t>IP addressing plan</a:t>
            </a:r>
          </a:p>
          <a:p>
            <a:pPr lvl="1"/>
            <a:r>
              <a:rPr lang="en-US" dirty="0" smtClean="0">
                <a:solidFill>
                  <a:srgbClr val="0D0D0D"/>
                </a:solidFill>
              </a:rPr>
              <a:t>Network topology</a:t>
            </a:r>
          </a:p>
          <a:p>
            <a:pPr lvl="1"/>
            <a:r>
              <a:rPr lang="en-US" dirty="0" smtClean="0">
                <a:solidFill>
                  <a:srgbClr val="0D0D0D"/>
                </a:solidFill>
              </a:rPr>
              <a:t>EIGRP traffic engineering </a:t>
            </a:r>
          </a:p>
          <a:p>
            <a:r>
              <a:rPr lang="en-US" dirty="0" smtClean="0">
                <a:solidFill>
                  <a:srgbClr val="0D0D0D"/>
                </a:solidFill>
              </a:rPr>
              <a:t>Once the requirements have been assessed, the implementation plan can be created. </a:t>
            </a:r>
          </a:p>
        </p:txBody>
      </p:sp>
    </p:spTree>
    <p:extLst>
      <p:ext uri="{BB962C8B-B14F-4D97-AF65-F5344CB8AC3E}">
        <p14:creationId xmlns:p14="http://schemas.microsoft.com/office/powerpoint/2010/main" val="126176618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7576"/>
            <a:ext cx="6339712" cy="1336956"/>
          </a:xfrm>
        </p:spPr>
        <p:txBody>
          <a:bodyPr/>
          <a:lstStyle/>
          <a:p>
            <a:r>
              <a:rPr lang="en-US" sz="4000" dirty="0" smtClean="0"/>
              <a:t>Implementing EIGRP</a:t>
            </a:r>
            <a:endParaRPr lang="en-US" sz="4000" dirty="0"/>
          </a:p>
        </p:txBody>
      </p:sp>
      <p:sp>
        <p:nvSpPr>
          <p:cNvPr id="3" name="Content Placeholder 2"/>
          <p:cNvSpPr>
            <a:spLocks noGrp="1"/>
          </p:cNvSpPr>
          <p:nvPr>
            <p:ph idx="1"/>
          </p:nvPr>
        </p:nvSpPr>
        <p:spPr>
          <a:xfrm>
            <a:off x="549274" y="1600201"/>
            <a:ext cx="8235627" cy="4343400"/>
          </a:xfrm>
        </p:spPr>
        <p:txBody>
          <a:bodyPr>
            <a:normAutofit fontScale="85000" lnSpcReduction="10000"/>
          </a:bodyPr>
          <a:lstStyle/>
          <a:p>
            <a:r>
              <a:rPr lang="en-US" dirty="0" smtClean="0">
                <a:solidFill>
                  <a:schemeClr val="tx1">
                    <a:lumMod val="95000"/>
                    <a:lumOff val="5000"/>
                  </a:schemeClr>
                </a:solidFill>
              </a:rPr>
              <a:t>The information necessary to implement EIGRP routing includes the following:</a:t>
            </a:r>
          </a:p>
          <a:p>
            <a:pPr lvl="1"/>
            <a:r>
              <a:rPr lang="en-US" dirty="0" smtClean="0">
                <a:solidFill>
                  <a:schemeClr val="tx1">
                    <a:lumMod val="95000"/>
                    <a:lumOff val="5000"/>
                  </a:schemeClr>
                </a:solidFill>
              </a:rPr>
              <a:t>The IP addresses to be configured on individual router interfaces</a:t>
            </a:r>
          </a:p>
          <a:p>
            <a:pPr lvl="1"/>
            <a:r>
              <a:rPr lang="en-US" dirty="0" smtClean="0">
                <a:solidFill>
                  <a:schemeClr val="tx1">
                    <a:lumMod val="95000"/>
                    <a:lumOff val="5000"/>
                  </a:schemeClr>
                </a:solidFill>
              </a:rPr>
              <a:t>The EIGRP AS number, used to enable EIGRP. </a:t>
            </a:r>
          </a:p>
          <a:p>
            <a:pPr lvl="1"/>
            <a:r>
              <a:rPr lang="en-US" dirty="0" smtClean="0">
                <a:solidFill>
                  <a:schemeClr val="tx1">
                    <a:lumMod val="95000"/>
                    <a:lumOff val="5000"/>
                  </a:schemeClr>
                </a:solidFill>
              </a:rPr>
              <a:t>A list of routers and interfaces on which EIGRP is to be enabled.</a:t>
            </a:r>
          </a:p>
          <a:p>
            <a:pPr lvl="1"/>
            <a:r>
              <a:rPr lang="en-US" dirty="0" smtClean="0">
                <a:solidFill>
                  <a:schemeClr val="tx1">
                    <a:lumMod val="95000"/>
                    <a:lumOff val="5000"/>
                  </a:schemeClr>
                </a:solidFill>
              </a:rPr>
              <a:t>Metrics that need to be applied to specific interfaces, or EIGRP traffic engineering. </a:t>
            </a:r>
          </a:p>
          <a:p>
            <a:r>
              <a:rPr lang="en-US" dirty="0" smtClean="0">
                <a:solidFill>
                  <a:schemeClr val="tx1">
                    <a:lumMod val="95000"/>
                    <a:lumOff val="5000"/>
                  </a:schemeClr>
                </a:solidFill>
              </a:rPr>
              <a:t>In the implementation plan, EIGRP the tasks include the following:</a:t>
            </a:r>
          </a:p>
          <a:p>
            <a:pPr lvl="1"/>
            <a:r>
              <a:rPr lang="en-US" dirty="0" smtClean="0">
                <a:solidFill>
                  <a:schemeClr val="tx1">
                    <a:lumMod val="95000"/>
                    <a:lumOff val="5000"/>
                  </a:schemeClr>
                </a:solidFill>
              </a:rPr>
              <a:t>Enabling the EIGRP routing protocol.</a:t>
            </a:r>
          </a:p>
          <a:p>
            <a:pPr lvl="1"/>
            <a:r>
              <a:rPr lang="en-US" dirty="0" smtClean="0">
                <a:solidFill>
                  <a:schemeClr val="tx1">
                    <a:lumMod val="95000"/>
                    <a:lumOff val="5000"/>
                  </a:schemeClr>
                </a:solidFill>
              </a:rPr>
              <a:t>Configuring the proper network statements.</a:t>
            </a:r>
          </a:p>
          <a:p>
            <a:pPr lvl="1"/>
            <a:r>
              <a:rPr lang="en-US" dirty="0" smtClean="0">
                <a:solidFill>
                  <a:schemeClr val="tx1">
                    <a:lumMod val="95000"/>
                    <a:lumOff val="5000"/>
                  </a:schemeClr>
                </a:solidFill>
              </a:rPr>
              <a:t>Optionally configuring the metric to appropriate interfaces.</a:t>
            </a:r>
          </a:p>
        </p:txBody>
      </p:sp>
    </p:spTree>
    <p:extLst>
      <p:ext uri="{BB962C8B-B14F-4D97-AF65-F5344CB8AC3E}">
        <p14:creationId xmlns:p14="http://schemas.microsoft.com/office/powerpoint/2010/main" val="3162121449"/>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982791" cy="1336956"/>
          </a:xfrm>
        </p:spPr>
        <p:txBody>
          <a:bodyPr/>
          <a:lstStyle/>
          <a:p>
            <a:r>
              <a:rPr lang="en-US" dirty="0" smtClean="0"/>
              <a:t>Verifying EIGRP</a:t>
            </a:r>
            <a:endParaRPr lang="en-US" dirty="0"/>
          </a:p>
        </p:txBody>
      </p:sp>
      <p:sp>
        <p:nvSpPr>
          <p:cNvPr id="3" name="Content Placeholder 2"/>
          <p:cNvSpPr>
            <a:spLocks noGrp="1"/>
          </p:cNvSpPr>
          <p:nvPr>
            <p:ph idx="1"/>
          </p:nvPr>
        </p:nvSpPr>
        <p:spPr>
          <a:xfrm>
            <a:off x="208173" y="1600201"/>
            <a:ext cx="8383378" cy="4604532"/>
          </a:xfrm>
        </p:spPr>
        <p:txBody>
          <a:bodyPr>
            <a:normAutofit lnSpcReduction="10000"/>
          </a:bodyPr>
          <a:lstStyle/>
          <a:p>
            <a:r>
              <a:rPr lang="en-US" dirty="0" smtClean="0">
                <a:solidFill>
                  <a:srgbClr val="0D0D0D"/>
                </a:solidFill>
              </a:rPr>
              <a:t>After implementing EIGRP, verification should confirm proper deployment on each router.</a:t>
            </a:r>
          </a:p>
          <a:p>
            <a:r>
              <a:rPr lang="en-US" dirty="0" smtClean="0">
                <a:solidFill>
                  <a:srgbClr val="0D0D0D"/>
                </a:solidFill>
              </a:rPr>
              <a:t>Verification tasks include verifying:</a:t>
            </a:r>
          </a:p>
          <a:p>
            <a:pPr lvl="1"/>
            <a:r>
              <a:rPr lang="en-US" dirty="0" smtClean="0">
                <a:solidFill>
                  <a:srgbClr val="0D0D0D"/>
                </a:solidFill>
              </a:rPr>
              <a:t>The EIGRP neighbor relationships.</a:t>
            </a:r>
          </a:p>
          <a:p>
            <a:pPr lvl="1"/>
            <a:r>
              <a:rPr lang="en-US" dirty="0" smtClean="0">
                <a:solidFill>
                  <a:srgbClr val="0D0D0D"/>
                </a:solidFill>
              </a:rPr>
              <a:t>That the EIGRP topology table is populated with the necessary information.</a:t>
            </a:r>
          </a:p>
          <a:p>
            <a:pPr lvl="1"/>
            <a:r>
              <a:rPr lang="en-US" dirty="0" smtClean="0">
                <a:solidFill>
                  <a:srgbClr val="0D0D0D"/>
                </a:solidFill>
              </a:rPr>
              <a:t>That IP routing table is populated with the necessary information.</a:t>
            </a:r>
          </a:p>
          <a:p>
            <a:pPr lvl="1"/>
            <a:r>
              <a:rPr lang="en-US" dirty="0" smtClean="0">
                <a:solidFill>
                  <a:srgbClr val="0D0D0D"/>
                </a:solidFill>
              </a:rPr>
              <a:t>That there is connectivity in the network between routers and to other devices.</a:t>
            </a:r>
          </a:p>
          <a:p>
            <a:pPr lvl="1"/>
            <a:r>
              <a:rPr lang="en-US" dirty="0" smtClean="0">
                <a:solidFill>
                  <a:srgbClr val="0D0D0D"/>
                </a:solidFill>
              </a:rPr>
              <a:t>That EIGRP behaves as expected in a case of a topology change, by testing link failure and router failure events.</a:t>
            </a:r>
            <a:endParaRPr lang="en-US" dirty="0">
              <a:solidFill>
                <a:srgbClr val="0D0D0D"/>
              </a:solidFill>
            </a:endParaRPr>
          </a:p>
        </p:txBody>
      </p:sp>
    </p:spTree>
    <p:extLst>
      <p:ext uri="{BB962C8B-B14F-4D97-AF65-F5344CB8AC3E}">
        <p14:creationId xmlns:p14="http://schemas.microsoft.com/office/powerpoint/2010/main" val="2197891121"/>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617466" cy="1336956"/>
          </a:xfrm>
        </p:spPr>
        <p:txBody>
          <a:bodyPr/>
          <a:lstStyle/>
          <a:p>
            <a:r>
              <a:rPr lang="en-US" dirty="0" smtClean="0"/>
              <a:t>Documenting</a:t>
            </a:r>
            <a:endParaRPr lang="en-US" dirty="0"/>
          </a:p>
        </p:txBody>
      </p:sp>
      <p:sp>
        <p:nvSpPr>
          <p:cNvPr id="3" name="Content Placeholder 2"/>
          <p:cNvSpPr>
            <a:spLocks noGrp="1"/>
          </p:cNvSpPr>
          <p:nvPr>
            <p:ph idx="1"/>
          </p:nvPr>
        </p:nvSpPr>
        <p:spPr/>
        <p:txBody>
          <a:bodyPr>
            <a:normAutofit/>
          </a:bodyPr>
          <a:lstStyle/>
          <a:p>
            <a:pPr>
              <a:lnSpc>
                <a:spcPct val="120000"/>
              </a:lnSpc>
              <a:spcBef>
                <a:spcPts val="0"/>
              </a:spcBef>
            </a:pPr>
            <a:r>
              <a:rPr lang="en-US" dirty="0" smtClean="0">
                <a:solidFill>
                  <a:srgbClr val="0D0D0D"/>
                </a:solidFill>
              </a:rPr>
              <a:t>After a successful EIGRP deployment, the solution and verification process and results should be documented for future reference. </a:t>
            </a:r>
          </a:p>
          <a:p>
            <a:pPr>
              <a:lnSpc>
                <a:spcPct val="120000"/>
              </a:lnSpc>
              <a:spcBef>
                <a:spcPts val="0"/>
              </a:spcBef>
            </a:pPr>
            <a:r>
              <a:rPr lang="en-US" dirty="0" smtClean="0">
                <a:solidFill>
                  <a:srgbClr val="0D0D0D"/>
                </a:solidFill>
              </a:rPr>
              <a:t>Documentation should include:</a:t>
            </a:r>
          </a:p>
          <a:p>
            <a:pPr lvl="1">
              <a:lnSpc>
                <a:spcPct val="120000"/>
              </a:lnSpc>
              <a:spcBef>
                <a:spcPts val="0"/>
              </a:spcBef>
            </a:pPr>
            <a:r>
              <a:rPr lang="en-US" dirty="0" smtClean="0">
                <a:solidFill>
                  <a:srgbClr val="0D0D0D"/>
                </a:solidFill>
              </a:rPr>
              <a:t>A topology map</a:t>
            </a:r>
          </a:p>
          <a:p>
            <a:pPr lvl="1">
              <a:lnSpc>
                <a:spcPct val="120000"/>
              </a:lnSpc>
              <a:spcBef>
                <a:spcPts val="0"/>
              </a:spcBef>
            </a:pPr>
            <a:r>
              <a:rPr lang="en-US" dirty="0" smtClean="0">
                <a:solidFill>
                  <a:srgbClr val="0D0D0D"/>
                </a:solidFill>
              </a:rPr>
              <a:t>The IP addressing plan</a:t>
            </a:r>
          </a:p>
          <a:p>
            <a:pPr lvl="1">
              <a:lnSpc>
                <a:spcPct val="120000"/>
              </a:lnSpc>
              <a:spcBef>
                <a:spcPts val="0"/>
              </a:spcBef>
            </a:pPr>
            <a:r>
              <a:rPr lang="en-US" dirty="0" smtClean="0">
                <a:solidFill>
                  <a:srgbClr val="0D0D0D"/>
                </a:solidFill>
              </a:rPr>
              <a:t>The AS number used</a:t>
            </a:r>
          </a:p>
          <a:p>
            <a:pPr lvl="1">
              <a:lnSpc>
                <a:spcPct val="120000"/>
              </a:lnSpc>
              <a:spcBef>
                <a:spcPts val="0"/>
              </a:spcBef>
            </a:pPr>
            <a:r>
              <a:rPr lang="en-US" dirty="0" smtClean="0">
                <a:solidFill>
                  <a:srgbClr val="0D0D0D"/>
                </a:solidFill>
              </a:rPr>
              <a:t>The networks included in EIGRP on each router</a:t>
            </a:r>
          </a:p>
          <a:p>
            <a:pPr lvl="1">
              <a:lnSpc>
                <a:spcPct val="120000"/>
              </a:lnSpc>
              <a:spcBef>
                <a:spcPts val="0"/>
              </a:spcBef>
            </a:pPr>
            <a:r>
              <a:rPr lang="en-US" dirty="0" smtClean="0">
                <a:solidFill>
                  <a:srgbClr val="0D0D0D"/>
                </a:solidFill>
              </a:rPr>
              <a:t>Any special metrics configured</a:t>
            </a:r>
          </a:p>
          <a:p>
            <a:pPr>
              <a:lnSpc>
                <a:spcPct val="120000"/>
              </a:lnSpc>
              <a:spcBef>
                <a:spcPts val="0"/>
              </a:spcBef>
            </a:pPr>
            <a:endParaRPr lang="en-US" dirty="0">
              <a:solidFill>
                <a:srgbClr val="0D0D0D"/>
              </a:solidFill>
            </a:endParaRPr>
          </a:p>
        </p:txBody>
      </p:sp>
    </p:spTree>
    <p:extLst>
      <p:ext uri="{BB962C8B-B14F-4D97-AF65-F5344CB8AC3E}">
        <p14:creationId xmlns:p14="http://schemas.microsoft.com/office/powerpoint/2010/main" val="97001723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81642" y="1003518"/>
            <a:ext cx="8532159" cy="620712"/>
          </a:xfrm>
        </p:spPr>
        <p:txBody>
          <a:bodyPr/>
          <a:lstStyle/>
          <a:p>
            <a:r>
              <a:rPr lang="en-US" dirty="0" smtClean="0"/>
              <a:t>Enable EIGRP Routing</a:t>
            </a:r>
            <a:endParaRPr lang="en-US" dirty="0"/>
          </a:p>
        </p:txBody>
      </p:sp>
      <p:sp>
        <p:nvSpPr>
          <p:cNvPr id="13" name="Content Placeholder 12"/>
          <p:cNvSpPr>
            <a:spLocks noGrp="1"/>
          </p:cNvSpPr>
          <p:nvPr>
            <p:ph idx="1"/>
          </p:nvPr>
        </p:nvSpPr>
        <p:spPr>
          <a:xfrm>
            <a:off x="292101" y="2137492"/>
            <a:ext cx="8316913" cy="491994"/>
          </a:xfrm>
        </p:spPr>
        <p:txBody>
          <a:bodyPr/>
          <a:lstStyle/>
          <a:p>
            <a:r>
              <a:rPr lang="en-US" dirty="0" smtClean="0"/>
              <a:t>Define EIGRP as the IP routing protocol.</a:t>
            </a:r>
          </a:p>
          <a:p>
            <a:endParaRPr lang="en-US" dirty="0">
              <a:solidFill>
                <a:srgbClr val="0D0D0D"/>
              </a:solidFill>
            </a:endParaRPr>
          </a:p>
        </p:txBody>
      </p:sp>
      <p:sp>
        <p:nvSpPr>
          <p:cNvPr id="14" name="Text Placeholder 13"/>
          <p:cNvSpPr>
            <a:spLocks noGrp="1"/>
          </p:cNvSpPr>
          <p:nvPr>
            <p:ph type="body" sz="quarter" idx="10"/>
          </p:nvPr>
        </p:nvSpPr>
        <p:spPr>
          <a:xfrm>
            <a:off x="626234" y="2675531"/>
            <a:ext cx="7745412" cy="377078"/>
          </a:xfrm>
        </p:spPr>
        <p:txBody>
          <a:bodyPr/>
          <a:lstStyle/>
          <a:p>
            <a:r>
              <a:rPr lang="en-US" sz="1800" dirty="0" smtClean="0"/>
              <a:t>Router(config)#</a:t>
            </a:r>
            <a:endParaRPr lang="en-US" sz="1800" dirty="0"/>
          </a:p>
        </p:txBody>
      </p:sp>
      <p:sp>
        <p:nvSpPr>
          <p:cNvPr id="15" name="Text Placeholder 14"/>
          <p:cNvSpPr>
            <a:spLocks noGrp="1"/>
          </p:cNvSpPr>
          <p:nvPr>
            <p:ph type="body" sz="quarter" idx="11"/>
          </p:nvPr>
        </p:nvSpPr>
        <p:spPr>
          <a:xfrm>
            <a:off x="628027" y="3135418"/>
            <a:ext cx="7745412" cy="377078"/>
          </a:xfrm>
        </p:spPr>
        <p:txBody>
          <a:bodyPr>
            <a:normAutofit/>
          </a:bodyPr>
          <a:lstStyle/>
          <a:p>
            <a:r>
              <a:rPr lang="en-US" sz="1800" dirty="0" smtClean="0"/>
              <a:t>router eigrp </a:t>
            </a:r>
            <a:r>
              <a:rPr lang="en-US" sz="1800" i="1" dirty="0" smtClean="0"/>
              <a:t>autonomous-system-id</a:t>
            </a:r>
            <a:endParaRPr lang="en-US" sz="1800" dirty="0"/>
          </a:p>
        </p:txBody>
      </p:sp>
      <p:sp>
        <p:nvSpPr>
          <p:cNvPr id="16" name="Rectangle 15"/>
          <p:cNvSpPr/>
          <p:nvPr/>
        </p:nvSpPr>
        <p:spPr>
          <a:xfrm>
            <a:off x="279400" y="3940288"/>
            <a:ext cx="7820025" cy="794064"/>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latin typeface="+mn-lt"/>
              </a:rPr>
              <a:t>To exchange routing updates, EIGRP routers must have the same autonomous system ID.</a:t>
            </a:r>
          </a:p>
        </p:txBody>
      </p:sp>
    </p:spTree>
    <p:extLst>
      <p:ext uri="{BB962C8B-B14F-4D97-AF65-F5344CB8AC3E}">
        <p14:creationId xmlns:p14="http://schemas.microsoft.com/office/powerpoint/2010/main" val="141790177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65970" y="831964"/>
            <a:ext cx="5837207" cy="620712"/>
          </a:xfrm>
        </p:spPr>
        <p:txBody>
          <a:bodyPr/>
          <a:lstStyle/>
          <a:p>
            <a:r>
              <a:rPr lang="en-US" sz="4000" dirty="0" smtClean="0">
                <a:solidFill>
                  <a:srgbClr val="0D0D0D"/>
                </a:solidFill>
              </a:rPr>
              <a:t>Identify EIGRP Networks</a:t>
            </a:r>
            <a:endParaRPr lang="en-US" sz="4000" dirty="0">
              <a:solidFill>
                <a:srgbClr val="0D0D0D"/>
              </a:solidFill>
            </a:endParaRPr>
          </a:p>
        </p:txBody>
      </p:sp>
      <p:sp>
        <p:nvSpPr>
          <p:cNvPr id="13" name="Content Placeholder 12"/>
          <p:cNvSpPr>
            <a:spLocks noGrp="1"/>
          </p:cNvSpPr>
          <p:nvPr>
            <p:ph idx="1"/>
          </p:nvPr>
        </p:nvSpPr>
        <p:spPr>
          <a:xfrm>
            <a:off x="279400" y="1504861"/>
            <a:ext cx="8316913" cy="491994"/>
          </a:xfrm>
        </p:spPr>
        <p:txBody>
          <a:bodyPr>
            <a:normAutofit fontScale="92500"/>
          </a:bodyPr>
          <a:lstStyle/>
          <a:p>
            <a:r>
              <a:rPr lang="en-US" dirty="0" smtClean="0">
                <a:solidFill>
                  <a:srgbClr val="0D0D0D"/>
                </a:solidFill>
              </a:rPr>
              <a:t>Define EIGRP networks to advertise to EIGRP neighbors.</a:t>
            </a:r>
          </a:p>
          <a:p>
            <a:endParaRPr lang="en-US" dirty="0">
              <a:solidFill>
                <a:srgbClr val="0D0D0D"/>
              </a:solidFill>
            </a:endParaRPr>
          </a:p>
        </p:txBody>
      </p:sp>
      <p:sp>
        <p:nvSpPr>
          <p:cNvPr id="14" name="Text Placeholder 13"/>
          <p:cNvSpPr>
            <a:spLocks noGrp="1"/>
          </p:cNvSpPr>
          <p:nvPr>
            <p:ph type="body" sz="quarter" idx="10"/>
          </p:nvPr>
        </p:nvSpPr>
        <p:spPr>
          <a:xfrm>
            <a:off x="613533" y="1955925"/>
            <a:ext cx="7745412" cy="377078"/>
          </a:xfrm>
        </p:spPr>
        <p:txBody>
          <a:bodyPr>
            <a:normAutofit/>
          </a:bodyPr>
          <a:lstStyle/>
          <a:p>
            <a:r>
              <a:rPr lang="en-US" sz="1800" dirty="0" smtClean="0">
                <a:solidFill>
                  <a:srgbClr val="0D0D0D"/>
                </a:solidFill>
              </a:rPr>
              <a:t>Router(config-router)#</a:t>
            </a:r>
            <a:endParaRPr lang="en-US" sz="1800" dirty="0">
              <a:solidFill>
                <a:srgbClr val="0D0D0D"/>
              </a:solidFill>
            </a:endParaRPr>
          </a:p>
        </p:txBody>
      </p:sp>
      <p:sp>
        <p:nvSpPr>
          <p:cNvPr id="15" name="Text Placeholder 14"/>
          <p:cNvSpPr>
            <a:spLocks noGrp="1"/>
          </p:cNvSpPr>
          <p:nvPr>
            <p:ph type="body" sz="quarter" idx="11"/>
          </p:nvPr>
        </p:nvSpPr>
        <p:spPr>
          <a:xfrm>
            <a:off x="615326" y="2415812"/>
            <a:ext cx="7745412" cy="377078"/>
          </a:xfrm>
        </p:spPr>
        <p:txBody>
          <a:bodyPr>
            <a:normAutofit/>
          </a:bodyPr>
          <a:lstStyle/>
          <a:p>
            <a:r>
              <a:rPr lang="en-US" sz="1800" dirty="0" smtClean="0">
                <a:solidFill>
                  <a:srgbClr val="0D0D0D"/>
                </a:solidFill>
              </a:rPr>
              <a:t>network </a:t>
            </a:r>
            <a:r>
              <a:rPr lang="en-US" sz="1800" b="0" i="1" dirty="0" smtClean="0">
                <a:solidFill>
                  <a:srgbClr val="0D0D0D"/>
                </a:solidFill>
              </a:rPr>
              <a:t>network </a:t>
            </a:r>
            <a:r>
              <a:rPr lang="en-US" sz="1800" b="0" dirty="0" smtClean="0">
                <a:solidFill>
                  <a:srgbClr val="0D0D0D"/>
                </a:solidFill>
              </a:rPr>
              <a:t>[</a:t>
            </a:r>
            <a:r>
              <a:rPr lang="en-US" sz="1800" b="0" i="1" dirty="0" smtClean="0">
                <a:solidFill>
                  <a:srgbClr val="0D0D0D"/>
                </a:solidFill>
              </a:rPr>
              <a:t>mask</a:t>
            </a:r>
            <a:r>
              <a:rPr lang="en-US" sz="1800" b="0" dirty="0" smtClean="0">
                <a:solidFill>
                  <a:srgbClr val="0D0D0D"/>
                </a:solidFill>
              </a:rPr>
              <a:t>]</a:t>
            </a:r>
            <a:endParaRPr lang="en-US" sz="1800" b="0" dirty="0">
              <a:solidFill>
                <a:srgbClr val="0D0D0D"/>
              </a:solidFill>
            </a:endParaRPr>
          </a:p>
        </p:txBody>
      </p:sp>
      <p:sp>
        <p:nvSpPr>
          <p:cNvPr id="16" name="Rectangle 15"/>
          <p:cNvSpPr/>
          <p:nvPr/>
        </p:nvSpPr>
        <p:spPr>
          <a:xfrm>
            <a:off x="266699" y="2942362"/>
            <a:ext cx="8487008" cy="2865400"/>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solidFill>
                  <a:srgbClr val="0D0D0D"/>
                </a:solidFill>
                <a:latin typeface="+mn-lt"/>
              </a:rPr>
              <a:t>The </a:t>
            </a:r>
            <a:r>
              <a:rPr lang="en-US" i="1" dirty="0" smtClean="0">
                <a:solidFill>
                  <a:srgbClr val="0D0D0D"/>
                </a:solidFill>
                <a:latin typeface="Courier New" pitchFamily="49" charset="0"/>
                <a:cs typeface="Courier New" pitchFamily="49" charset="0"/>
              </a:rPr>
              <a:t>network</a:t>
            </a:r>
            <a:r>
              <a:rPr lang="en-US" i="1" dirty="0" smtClean="0">
                <a:solidFill>
                  <a:srgbClr val="0D0D0D"/>
                </a:solidFill>
                <a:latin typeface="+mn-lt"/>
              </a:rPr>
              <a:t> </a:t>
            </a:r>
            <a:r>
              <a:rPr lang="en-US" dirty="0" smtClean="0">
                <a:solidFill>
                  <a:srgbClr val="0D0D0D"/>
                </a:solidFill>
                <a:latin typeface="+mn-lt"/>
              </a:rPr>
              <a:t>parameter can be a network, a subnet, or the address of a directly connected interface. 	</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solidFill>
                  <a:srgbClr val="0D0D0D"/>
                </a:solidFill>
                <a:latin typeface="+mn-lt"/>
              </a:rPr>
              <a:t>The </a:t>
            </a:r>
            <a:r>
              <a:rPr lang="en-US" i="1" dirty="0" smtClean="0">
                <a:solidFill>
                  <a:srgbClr val="0D0D0D"/>
                </a:solidFill>
                <a:latin typeface="Courier New" pitchFamily="49" charset="0"/>
                <a:cs typeface="Courier New" pitchFamily="49" charset="0"/>
              </a:rPr>
              <a:t>mask</a:t>
            </a:r>
            <a:r>
              <a:rPr lang="en-US" dirty="0" smtClean="0">
                <a:solidFill>
                  <a:srgbClr val="0D0D0D"/>
                </a:solidFill>
                <a:latin typeface="+mn-lt"/>
              </a:rPr>
              <a:t> is a wildcard mask (inverse mask) used to determine how to interpret the address. </a:t>
            </a:r>
          </a:p>
          <a:p>
            <a:pPr marL="693738" lvl="1" indent="-236538" algn="l" defTabSz="814388" eaLnBrk="1" hangingPunct="1">
              <a:lnSpc>
                <a:spcPct val="95000"/>
              </a:lnSpc>
              <a:spcBef>
                <a:spcPct val="50000"/>
              </a:spcBef>
              <a:buClr>
                <a:srgbClr val="708CA1"/>
              </a:buClr>
              <a:buFont typeface="Arial" pitchFamily="34" charset="0"/>
              <a:buChar char="•"/>
            </a:pPr>
            <a:r>
              <a:rPr lang="en-US" sz="2000" dirty="0" smtClean="0">
                <a:solidFill>
                  <a:srgbClr val="0D0D0D"/>
                </a:solidFill>
                <a:latin typeface="+mn-lt"/>
              </a:rPr>
              <a:t>The mask has wildcard bits, where 0 is a match and 1 is “don’t care.”</a:t>
            </a:r>
          </a:p>
          <a:p>
            <a:pPr marL="693738" lvl="1" indent="-236538" algn="l" defTabSz="814388" eaLnBrk="1" hangingPunct="1">
              <a:lnSpc>
                <a:spcPct val="95000"/>
              </a:lnSpc>
              <a:spcBef>
                <a:spcPct val="50000"/>
              </a:spcBef>
              <a:buClr>
                <a:srgbClr val="708CA1"/>
              </a:buClr>
              <a:buFont typeface="Arial" pitchFamily="34" charset="0"/>
              <a:buChar char="•"/>
            </a:pPr>
            <a:r>
              <a:rPr lang="en-US" sz="2000" dirty="0" smtClean="0">
                <a:solidFill>
                  <a:srgbClr val="0D0D0D"/>
                </a:solidFill>
              </a:rPr>
              <a:t>For example, 0.0.255.255 indicates a match in the first 2 octets.</a:t>
            </a:r>
          </a:p>
        </p:txBody>
      </p:sp>
    </p:spTree>
    <p:extLst>
      <p:ext uri="{BB962C8B-B14F-4D97-AF65-F5344CB8AC3E}">
        <p14:creationId xmlns:p14="http://schemas.microsoft.com/office/powerpoint/2010/main" val="1695472454"/>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US" dirty="0" smtClean="0"/>
              <a:t>Note on EIGRP Masks</a:t>
            </a:r>
            <a:endParaRPr lang="en-US" dirty="0"/>
          </a:p>
        </p:txBody>
      </p:sp>
      <p:sp>
        <p:nvSpPr>
          <p:cNvPr id="3" name="Content Placeholder 2"/>
          <p:cNvSpPr>
            <a:spLocks noGrp="1"/>
          </p:cNvSpPr>
          <p:nvPr>
            <p:ph idx="1"/>
          </p:nvPr>
        </p:nvSpPr>
        <p:spPr/>
        <p:txBody>
          <a:bodyPr/>
          <a:lstStyle/>
          <a:p>
            <a:pPr marL="236538" lvl="1">
              <a:spcBef>
                <a:spcPct val="50000"/>
              </a:spcBef>
              <a:buFont typeface="Wingdings" pitchFamily="2" charset="2"/>
              <a:buChar char="§"/>
            </a:pPr>
            <a:r>
              <a:rPr lang="en-US" sz="2400" dirty="0" smtClean="0">
                <a:solidFill>
                  <a:srgbClr val="0D0D0D"/>
                </a:solidFill>
                <a:ea typeface="+mn-ea"/>
                <a:cs typeface="+mn-cs"/>
              </a:rPr>
              <a:t>Most EIGRP references state that the wildcard mask is required.</a:t>
            </a:r>
          </a:p>
          <a:p>
            <a:pPr marL="236538" lvl="1">
              <a:spcBef>
                <a:spcPct val="50000"/>
              </a:spcBef>
              <a:buFont typeface="Wingdings" pitchFamily="2" charset="2"/>
              <a:buChar char="§"/>
            </a:pPr>
            <a:r>
              <a:rPr lang="en-US" sz="2400" dirty="0" smtClean="0">
                <a:solidFill>
                  <a:srgbClr val="0D0D0D"/>
                </a:solidFill>
                <a:ea typeface="+mn-ea"/>
                <a:cs typeface="+mn-cs"/>
              </a:rPr>
              <a:t>However, since IOS 12.0(4)T, the mask argument can actually be configured using wild card bits or a regular subnet mask.</a:t>
            </a:r>
          </a:p>
          <a:p>
            <a:r>
              <a:rPr lang="en-US" dirty="0" smtClean="0">
                <a:solidFill>
                  <a:srgbClr val="0D0D0D"/>
                </a:solidFill>
              </a:rPr>
              <a:t>For example, either format could be used to configure the 10.10.10.0 network:</a:t>
            </a:r>
          </a:p>
          <a:p>
            <a:pPr lvl="2">
              <a:buNone/>
            </a:pPr>
            <a:r>
              <a:rPr lang="en-US" sz="2000" b="1" dirty="0" smtClean="0">
                <a:solidFill>
                  <a:srgbClr val="0D0D0D"/>
                </a:solidFill>
                <a:latin typeface="Courier New" pitchFamily="49" charset="0"/>
                <a:cs typeface="Courier New" pitchFamily="49" charset="0"/>
              </a:rPr>
              <a:t>network 10.10.10.0 0.0.0.3</a:t>
            </a:r>
          </a:p>
          <a:p>
            <a:pPr lvl="2">
              <a:buNone/>
            </a:pPr>
            <a:r>
              <a:rPr lang="en-US" sz="2000" dirty="0" smtClean="0">
                <a:solidFill>
                  <a:srgbClr val="0D0D0D"/>
                </a:solidFill>
              </a:rPr>
              <a:t>or </a:t>
            </a:r>
          </a:p>
          <a:p>
            <a:pPr lvl="2">
              <a:buNone/>
            </a:pPr>
            <a:r>
              <a:rPr lang="en-US" sz="2000" b="1" dirty="0" smtClean="0">
                <a:solidFill>
                  <a:srgbClr val="0D0D0D"/>
                </a:solidFill>
                <a:latin typeface="Courier New" pitchFamily="49" charset="0"/>
                <a:cs typeface="Courier New" pitchFamily="49" charset="0"/>
              </a:rPr>
              <a:t>network 10.10.10.0 255.255.255.252</a:t>
            </a:r>
          </a:p>
        </p:txBody>
      </p:sp>
    </p:spTree>
    <p:extLst>
      <p:ext uri="{BB962C8B-B14F-4D97-AF65-F5344CB8AC3E}">
        <p14:creationId xmlns:p14="http://schemas.microsoft.com/office/powerpoint/2010/main" val="1414120479"/>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980664"/>
            <a:ext cx="8532159" cy="620712"/>
          </a:xfrm>
        </p:spPr>
        <p:txBody>
          <a:bodyPr/>
          <a:lstStyle/>
          <a:p>
            <a:r>
              <a:rPr lang="en-US" sz="4000" dirty="0" smtClean="0"/>
              <a:t>Define the Interface Bandwidth</a:t>
            </a:r>
            <a:endParaRPr lang="en-US" sz="4000" dirty="0"/>
          </a:p>
        </p:txBody>
      </p:sp>
      <p:sp>
        <p:nvSpPr>
          <p:cNvPr id="13" name="Content Placeholder 12"/>
          <p:cNvSpPr>
            <a:spLocks noGrp="1"/>
          </p:cNvSpPr>
          <p:nvPr>
            <p:ph idx="1"/>
          </p:nvPr>
        </p:nvSpPr>
        <p:spPr>
          <a:xfrm>
            <a:off x="540340" y="1877838"/>
            <a:ext cx="8316913" cy="491994"/>
          </a:xfrm>
        </p:spPr>
        <p:txBody>
          <a:bodyPr>
            <a:normAutofit/>
          </a:bodyPr>
          <a:lstStyle/>
          <a:p>
            <a:r>
              <a:rPr lang="en-US" dirty="0" smtClean="0"/>
              <a:t>Defines the interface’s bandwidth (optional).</a:t>
            </a:r>
          </a:p>
          <a:p>
            <a:endParaRPr lang="en-US" dirty="0"/>
          </a:p>
        </p:txBody>
      </p:sp>
      <p:sp>
        <p:nvSpPr>
          <p:cNvPr id="14" name="Text Placeholder 13"/>
          <p:cNvSpPr>
            <a:spLocks noGrp="1"/>
          </p:cNvSpPr>
          <p:nvPr>
            <p:ph type="body" sz="quarter" idx="10"/>
          </p:nvPr>
        </p:nvSpPr>
        <p:spPr>
          <a:xfrm>
            <a:off x="613533" y="2373407"/>
            <a:ext cx="7745412" cy="377078"/>
          </a:xfrm>
        </p:spPr>
        <p:txBody>
          <a:bodyPr>
            <a:normAutofit/>
          </a:bodyPr>
          <a:lstStyle/>
          <a:p>
            <a:r>
              <a:rPr lang="en-US" sz="1800" dirty="0" smtClean="0"/>
              <a:t>Router(config-if)#</a:t>
            </a:r>
            <a:endParaRPr lang="en-US" sz="1800" dirty="0"/>
          </a:p>
        </p:txBody>
      </p:sp>
      <p:sp>
        <p:nvSpPr>
          <p:cNvPr id="15" name="Text Placeholder 14"/>
          <p:cNvSpPr>
            <a:spLocks noGrp="1"/>
          </p:cNvSpPr>
          <p:nvPr>
            <p:ph type="body" sz="quarter" idx="11"/>
          </p:nvPr>
        </p:nvSpPr>
        <p:spPr>
          <a:xfrm>
            <a:off x="615326" y="2885479"/>
            <a:ext cx="7745412" cy="377078"/>
          </a:xfrm>
        </p:spPr>
        <p:txBody>
          <a:bodyPr>
            <a:normAutofit/>
          </a:bodyPr>
          <a:lstStyle/>
          <a:p>
            <a:r>
              <a:rPr lang="en-US" sz="1800" dirty="0" smtClean="0"/>
              <a:t>bandwidth </a:t>
            </a:r>
            <a:r>
              <a:rPr lang="en-US" sz="1800" b="0" i="1" dirty="0" smtClean="0"/>
              <a:t>kilobits</a:t>
            </a:r>
            <a:endParaRPr lang="en-US" sz="1800" b="0" dirty="0"/>
          </a:p>
        </p:txBody>
      </p:sp>
      <p:sp>
        <p:nvSpPr>
          <p:cNvPr id="7" name="Rectangle 6"/>
          <p:cNvSpPr/>
          <p:nvPr/>
        </p:nvSpPr>
        <p:spPr>
          <a:xfrm>
            <a:off x="266699" y="3552480"/>
            <a:ext cx="8487008" cy="2162900"/>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solidFill>
                  <a:srgbClr val="0D0D0D"/>
                </a:solidFill>
                <a:latin typeface="+mn-lt"/>
              </a:rPr>
              <a:t>The </a:t>
            </a:r>
            <a:r>
              <a:rPr lang="en-US" i="1" dirty="0" smtClean="0">
                <a:solidFill>
                  <a:srgbClr val="0D0D0D"/>
                </a:solidFill>
                <a:latin typeface="Courier New" pitchFamily="49" charset="0"/>
                <a:cs typeface="Courier New" pitchFamily="49" charset="0"/>
              </a:rPr>
              <a:t>kilobits</a:t>
            </a:r>
            <a:r>
              <a:rPr lang="en-US" i="1" dirty="0" smtClean="0">
                <a:solidFill>
                  <a:srgbClr val="0D0D0D"/>
                </a:solidFill>
                <a:latin typeface="+mn-lt"/>
              </a:rPr>
              <a:t> </a:t>
            </a:r>
            <a:r>
              <a:rPr lang="en-US" dirty="0" smtClean="0">
                <a:solidFill>
                  <a:srgbClr val="0D0D0D"/>
                </a:solidFill>
                <a:latin typeface="+mn-lt"/>
              </a:rPr>
              <a:t>parameter </a:t>
            </a:r>
            <a:r>
              <a:rPr lang="en-US" dirty="0" smtClean="0">
                <a:solidFill>
                  <a:srgbClr val="0D0D0D"/>
                </a:solidFill>
              </a:rPr>
              <a:t>indicates the intended bandwidth in kbps.</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latin typeface="+mn-lt"/>
              </a:rPr>
              <a:t>For example, to set the bandwidth to 512,000 bps, use the </a:t>
            </a:r>
            <a:r>
              <a:rPr lang="en-US" sz="2000" b="1" dirty="0" smtClean="0">
                <a:solidFill>
                  <a:srgbClr val="0D0D0D"/>
                </a:solidFill>
                <a:latin typeface="Courier New" pitchFamily="49" charset="0"/>
                <a:cs typeface="Courier New" pitchFamily="49" charset="0"/>
              </a:rPr>
              <a:t>bandwidth 512 </a:t>
            </a:r>
            <a:r>
              <a:rPr lang="en-US" sz="2000" dirty="0" smtClean="0">
                <a:solidFill>
                  <a:srgbClr val="0D0D0D"/>
                </a:solidFill>
                <a:latin typeface="+mn-lt"/>
              </a:rPr>
              <a:t>command.</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solidFill>
                  <a:srgbClr val="0D0D0D"/>
                </a:solidFill>
                <a:latin typeface="+mn-lt"/>
              </a:rPr>
              <a:t>The configured bandwidth is used by routing protocols in the metric calculation. </a:t>
            </a:r>
          </a:p>
          <a:p>
            <a:pPr marL="236538" lvl="1" indent="-236538" algn="l" defTabSz="814388" eaLnBrk="1" hangingPunct="1">
              <a:lnSpc>
                <a:spcPct val="95000"/>
              </a:lnSpc>
              <a:spcBef>
                <a:spcPct val="50000"/>
              </a:spcBef>
              <a:buClr>
                <a:srgbClr val="708CA1"/>
              </a:buClr>
              <a:buFont typeface="Wingdings" pitchFamily="2" charset="2"/>
              <a:buChar char="§"/>
            </a:pPr>
            <a:r>
              <a:rPr lang="en-US" dirty="0" smtClean="0">
                <a:solidFill>
                  <a:srgbClr val="0D0D0D"/>
                </a:solidFill>
                <a:latin typeface="+mn-lt"/>
              </a:rPr>
              <a:t>The command does not actually change the speed of the interface.</a:t>
            </a:r>
          </a:p>
        </p:txBody>
      </p:sp>
    </p:spTree>
    <p:extLst>
      <p:ext uri="{BB962C8B-B14F-4D97-AF65-F5344CB8AC3E}">
        <p14:creationId xmlns:p14="http://schemas.microsoft.com/office/powerpoint/2010/main" val="294788362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0" y="1192077"/>
            <a:ext cx="8875059" cy="620712"/>
          </a:xfrm>
        </p:spPr>
        <p:txBody>
          <a:bodyPr/>
          <a:lstStyle/>
          <a:p>
            <a:r>
              <a:rPr lang="en-US" sz="3200" dirty="0" smtClean="0"/>
              <a:t>Enable / Disable Automatic Summarization</a:t>
            </a:r>
            <a:endParaRPr lang="en-US" sz="3200" dirty="0"/>
          </a:p>
        </p:txBody>
      </p:sp>
      <p:sp>
        <p:nvSpPr>
          <p:cNvPr id="13" name="Content Placeholder 12"/>
          <p:cNvSpPr>
            <a:spLocks noGrp="1"/>
          </p:cNvSpPr>
          <p:nvPr>
            <p:ph idx="1"/>
          </p:nvPr>
        </p:nvSpPr>
        <p:spPr>
          <a:xfrm>
            <a:off x="266699" y="2243134"/>
            <a:ext cx="8530063" cy="491994"/>
          </a:xfrm>
        </p:spPr>
        <p:txBody>
          <a:bodyPr>
            <a:noAutofit/>
          </a:bodyPr>
          <a:lstStyle/>
          <a:p>
            <a:r>
              <a:rPr lang="en-US" dirty="0" smtClean="0"/>
              <a:t>By default, EIGRP automatically summarizes subnets.</a:t>
            </a:r>
          </a:p>
          <a:p>
            <a:endParaRPr lang="en-US" dirty="0"/>
          </a:p>
        </p:txBody>
      </p:sp>
      <p:sp>
        <p:nvSpPr>
          <p:cNvPr id="14" name="Text Placeholder 13"/>
          <p:cNvSpPr>
            <a:spLocks noGrp="1"/>
          </p:cNvSpPr>
          <p:nvPr>
            <p:ph type="body" sz="quarter" idx="10"/>
          </p:nvPr>
        </p:nvSpPr>
        <p:spPr>
          <a:xfrm>
            <a:off x="613533" y="2756098"/>
            <a:ext cx="7745412" cy="377078"/>
          </a:xfrm>
        </p:spPr>
        <p:txBody>
          <a:bodyPr/>
          <a:lstStyle/>
          <a:p>
            <a:r>
              <a:rPr lang="en-US" sz="1800" dirty="0" smtClean="0"/>
              <a:t>Router(config-router)#</a:t>
            </a:r>
            <a:endParaRPr lang="en-US" sz="1800" dirty="0"/>
          </a:p>
        </p:txBody>
      </p:sp>
      <p:sp>
        <p:nvSpPr>
          <p:cNvPr id="15" name="Text Placeholder 14"/>
          <p:cNvSpPr>
            <a:spLocks noGrp="1"/>
          </p:cNvSpPr>
          <p:nvPr>
            <p:ph type="body" sz="quarter" idx="11"/>
          </p:nvPr>
        </p:nvSpPr>
        <p:spPr>
          <a:xfrm>
            <a:off x="613533" y="3320355"/>
            <a:ext cx="7745412" cy="377078"/>
          </a:xfrm>
        </p:spPr>
        <p:txBody>
          <a:bodyPr>
            <a:normAutofit/>
          </a:bodyPr>
          <a:lstStyle/>
          <a:p>
            <a:r>
              <a:rPr lang="en-US" sz="1800" dirty="0" smtClean="0"/>
              <a:t>auto-summary</a:t>
            </a:r>
            <a:endParaRPr lang="en-US" sz="1800" b="0" dirty="0"/>
          </a:p>
        </p:txBody>
      </p:sp>
      <p:sp>
        <p:nvSpPr>
          <p:cNvPr id="7" name="Rectangle 6"/>
          <p:cNvSpPr/>
          <p:nvPr/>
        </p:nvSpPr>
        <p:spPr>
          <a:xfrm>
            <a:off x="266699" y="3958024"/>
            <a:ext cx="8487008" cy="1285737"/>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solidFill>
                  <a:srgbClr val="0D0D0D"/>
                </a:solidFill>
                <a:latin typeface="+mn-lt"/>
              </a:rPr>
              <a:t>This makes EIGRP behave like a classful routing protocol and therefore summarizes subnets on the classful boundary.</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solidFill>
                  <a:srgbClr val="0D0D0D"/>
                </a:solidFill>
                <a:latin typeface="+mn-lt"/>
              </a:rPr>
              <a:t>Automatic summarization can be disabled using the </a:t>
            </a:r>
            <a:r>
              <a:rPr lang="en-US" b="1" dirty="0" smtClean="0">
                <a:solidFill>
                  <a:srgbClr val="0D0D0D"/>
                </a:solidFill>
                <a:latin typeface="Courier New" pitchFamily="49" charset="0"/>
                <a:cs typeface="Courier New" pitchFamily="49" charset="0"/>
              </a:rPr>
              <a:t>no auto-summary </a:t>
            </a:r>
            <a:r>
              <a:rPr lang="en-US" dirty="0" smtClean="0">
                <a:solidFill>
                  <a:srgbClr val="0D0D0D"/>
                </a:solidFill>
                <a:latin typeface="+mn-lt"/>
              </a:rPr>
              <a:t>router configuration command.</a:t>
            </a:r>
          </a:p>
        </p:txBody>
      </p:sp>
    </p:spTree>
    <p:extLst>
      <p:ext uri="{BB962C8B-B14F-4D97-AF65-F5344CB8AC3E}">
        <p14:creationId xmlns:p14="http://schemas.microsoft.com/office/powerpoint/2010/main" val="3101805744"/>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57327" cy="866547"/>
          </a:xfrm>
        </p:spPr>
        <p:txBody>
          <a:bodyPr/>
          <a:lstStyle/>
          <a:p>
            <a:r>
              <a:rPr lang="en-US" sz="3200" dirty="0" smtClean="0"/>
              <a:t>Configuring EIGRP Example: Classful</a:t>
            </a:r>
            <a:endParaRPr lang="en-US" sz="3200" dirty="0"/>
          </a:p>
        </p:txBody>
      </p:sp>
      <p:sp>
        <p:nvSpPr>
          <p:cNvPr id="33" name="Text Placeholder 5"/>
          <p:cNvSpPr>
            <a:spLocks/>
          </p:cNvSpPr>
          <p:nvPr/>
        </p:nvSpPr>
        <p:spPr bwMode="auto">
          <a:xfrm>
            <a:off x="62451" y="3111608"/>
            <a:ext cx="5345786" cy="140195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ip address 172.16.1.1 255.255.255.0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interface S0/0/0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ip address 192.168.1.101 255.255.255.224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exit</a:t>
            </a: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sp>
        <p:nvSpPr>
          <p:cNvPr id="34" name="TextBox 33"/>
          <p:cNvSpPr txBox="1"/>
          <p:nvPr/>
        </p:nvSpPr>
        <p:spPr>
          <a:xfrm>
            <a:off x="104015" y="2790797"/>
            <a:ext cx="3390672" cy="341632"/>
          </a:xfrm>
          <a:prstGeom prst="rect">
            <a:avLst/>
          </a:prstGeom>
          <a:noFill/>
        </p:spPr>
        <p:txBody>
          <a:bodyPr wrap="none" rtlCol="0">
            <a:spAutoFit/>
          </a:bodyPr>
          <a:lstStyle/>
          <a:p>
            <a:r>
              <a:rPr lang="en-US" sz="1800" dirty="0" smtClean="0"/>
              <a:t>Classful configuration example:</a:t>
            </a:r>
            <a:endParaRPr lang="en-US" sz="1800" dirty="0"/>
          </a:p>
        </p:txBody>
      </p:sp>
      <p:sp>
        <p:nvSpPr>
          <p:cNvPr id="44" name="Text Placeholder 5"/>
          <p:cNvSpPr>
            <a:spLocks/>
          </p:cNvSpPr>
          <p:nvPr/>
        </p:nvSpPr>
        <p:spPr bwMode="auto">
          <a:xfrm>
            <a:off x="3967016" y="4091142"/>
            <a:ext cx="5151549" cy="2095640"/>
          </a:xfrm>
          <a:prstGeom prst="rect">
            <a:avLst/>
          </a:prstGeom>
          <a:solidFill>
            <a:schemeClr val="bg1"/>
          </a:solidFill>
          <a:ln w="12700" algn="ctr">
            <a:solidFill>
              <a:schemeClr val="tx1"/>
            </a:solidFill>
            <a:miter lim="800000"/>
            <a:headEnd/>
            <a:tailEnd/>
          </a:ln>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ip address 172.16.2.1 255.255.255.0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interface S0/0/0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ip address 192.168.1.102 255.255.255.224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interface S0/0/1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ip address 192.168.1.1 255.255.255.224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exit</a:t>
            </a:r>
          </a:p>
        </p:txBody>
      </p:sp>
      <p:grpSp>
        <p:nvGrpSpPr>
          <p:cNvPr id="36" name="Group 35"/>
          <p:cNvGrpSpPr/>
          <p:nvPr/>
        </p:nvGrpSpPr>
        <p:grpSpPr>
          <a:xfrm>
            <a:off x="1162690" y="1132402"/>
            <a:ext cx="6806428" cy="1557573"/>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55" name="TextBox 5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6" name="TextBox 5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7" name="TextBox 5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2336871708"/>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357455" y="5528186"/>
            <a:ext cx="5954751" cy="356839"/>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p:txBody>
          <a:bodyPr/>
          <a:lstStyle/>
          <a:p>
            <a:r>
              <a:rPr lang="en-US" sz="3200" dirty="0" smtClean="0"/>
              <a:t>Configuring EIGRP Example: Classful</a:t>
            </a:r>
            <a:endParaRPr lang="en-US" sz="3200" dirty="0"/>
          </a:p>
        </p:txBody>
      </p:sp>
      <p:sp>
        <p:nvSpPr>
          <p:cNvPr id="33" name="Text Placeholder 5"/>
          <p:cNvSpPr>
            <a:spLocks/>
          </p:cNvSpPr>
          <p:nvPr/>
        </p:nvSpPr>
        <p:spPr bwMode="auto">
          <a:xfrm>
            <a:off x="279400" y="4028072"/>
            <a:ext cx="8529749" cy="79963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192.168.1.96</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172.16.1.0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a:t>
            </a: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sp>
        <p:nvSpPr>
          <p:cNvPr id="34" name="TextBox 33"/>
          <p:cNvSpPr txBox="1"/>
          <p:nvPr/>
        </p:nvSpPr>
        <p:spPr>
          <a:xfrm>
            <a:off x="279400" y="3651112"/>
            <a:ext cx="3390672" cy="341632"/>
          </a:xfrm>
          <a:prstGeom prst="rect">
            <a:avLst/>
          </a:prstGeom>
          <a:noFill/>
        </p:spPr>
        <p:txBody>
          <a:bodyPr wrap="none" rtlCol="0">
            <a:spAutoFit/>
          </a:bodyPr>
          <a:lstStyle/>
          <a:p>
            <a:r>
              <a:rPr lang="en-US" sz="1800" dirty="0" smtClean="0"/>
              <a:t>Classful configuration example:</a:t>
            </a:r>
            <a:endParaRPr lang="en-US" sz="1800" dirty="0"/>
          </a:p>
        </p:txBody>
      </p:sp>
      <p:sp>
        <p:nvSpPr>
          <p:cNvPr id="44" name="Text Placeholder 5"/>
          <p:cNvSpPr>
            <a:spLocks/>
          </p:cNvSpPr>
          <p:nvPr/>
        </p:nvSpPr>
        <p:spPr bwMode="auto">
          <a:xfrm>
            <a:off x="279399" y="4904783"/>
            <a:ext cx="8529749" cy="128098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192.168.1.96</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172.17.2.0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*Jul 26 10:02:25.963: %DUAL-5-NBRCHANGE: IP-EIGRP(0) 100: Neighbor 192.168.1.101 (Serial0/0/0) is up: new adjacency 172.17.2.0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a:t>
            </a:r>
            <a:endParaRPr lang="en-US" sz="1100" b="1" kern="0" dirty="0">
              <a:latin typeface="Courier New" pitchFamily="49" charset="0"/>
            </a:endParaRPr>
          </a:p>
        </p:txBody>
      </p:sp>
      <p:grpSp>
        <p:nvGrpSpPr>
          <p:cNvPr id="45" name="Group 44"/>
          <p:cNvGrpSpPr/>
          <p:nvPr/>
        </p:nvGrpSpPr>
        <p:grpSpPr>
          <a:xfrm>
            <a:off x="1162690" y="1593861"/>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55" name="TextBox 5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5" name="TextBox 34"/>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105296676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304971" y="4917458"/>
            <a:ext cx="6326459" cy="2193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5" name="Rectangle 44"/>
          <p:cNvSpPr/>
          <p:nvPr/>
        </p:nvSpPr>
        <p:spPr bwMode="auto">
          <a:xfrm>
            <a:off x="353292" y="3612766"/>
            <a:ext cx="1761895" cy="5241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107576"/>
            <a:ext cx="5487186" cy="727387"/>
          </a:xfrm>
        </p:spPr>
        <p:txBody>
          <a:bodyPr/>
          <a:lstStyle/>
          <a:p>
            <a:r>
              <a:rPr lang="en-US" sz="2800" dirty="0" smtClean="0"/>
              <a:t>Verifying EIGRP Example</a:t>
            </a:r>
            <a:endParaRPr lang="en-US" sz="2800" dirty="0"/>
          </a:p>
        </p:txBody>
      </p:sp>
      <p:sp>
        <p:nvSpPr>
          <p:cNvPr id="33" name="Text Placeholder 5"/>
          <p:cNvSpPr>
            <a:spLocks/>
          </p:cNvSpPr>
          <p:nvPr/>
        </p:nvSpPr>
        <p:spPr bwMode="auto">
          <a:xfrm>
            <a:off x="279400" y="3418130"/>
            <a:ext cx="8529749" cy="310510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 </a:t>
            </a:r>
            <a:r>
              <a:rPr lang="en-US" sz="1100" b="1" kern="0" dirty="0" smtClean="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172.16.0.0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 </a:t>
            </a:r>
            <a:r>
              <a:rPr lang="en-US" sz="11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172.17.0.0/16 [90/40514560] via 192.168.1.102, 00:24:02,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172.16.0.0/16 is variably subnetted, 2 subnets, 2 masks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172.16.0.0/16 is a summary, 00:25:27, Null0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172.16.1.0/24 is directly connected,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192.168.1.0/24 is variably subnetted, 3 subnets, 2 masks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192.168.1.96/27 is directly connected,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192.168.1.0/27 [90/41024000] via 192.168.1.102, 00:16:56,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192.168.1.0/24 is a summary, 00:25:27, Null0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a:t>
            </a:r>
            <a:endParaRPr lang="en-US" sz="1100" kern="0" dirty="0">
              <a:latin typeface="Courier New" pitchFamily="49" charset="0"/>
            </a:endParaRPr>
          </a:p>
        </p:txBody>
      </p:sp>
      <p:sp>
        <p:nvSpPr>
          <p:cNvPr id="34" name="TextBox 33"/>
          <p:cNvSpPr txBox="1"/>
          <p:nvPr/>
        </p:nvSpPr>
        <p:spPr>
          <a:xfrm>
            <a:off x="279400" y="3045798"/>
            <a:ext cx="3390672" cy="341632"/>
          </a:xfrm>
          <a:prstGeom prst="rect">
            <a:avLst/>
          </a:prstGeom>
          <a:noFill/>
        </p:spPr>
        <p:txBody>
          <a:bodyPr wrap="none" rtlCol="0">
            <a:spAutoFit/>
          </a:bodyPr>
          <a:lstStyle/>
          <a:p>
            <a:r>
              <a:rPr lang="en-US" sz="1800" dirty="0" smtClean="0"/>
              <a:t>Classful configuration example:</a:t>
            </a:r>
            <a:endParaRPr lang="en-US" sz="1800" dirty="0"/>
          </a:p>
        </p:txBody>
      </p:sp>
      <p:grpSp>
        <p:nvGrpSpPr>
          <p:cNvPr id="44" name="Group 43"/>
          <p:cNvGrpSpPr/>
          <p:nvPr/>
        </p:nvGrpSpPr>
        <p:grpSpPr>
          <a:xfrm>
            <a:off x="1162690" y="1080886"/>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83665199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338298" y="5409275"/>
            <a:ext cx="6326459" cy="2193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5" name="Rectangle 44"/>
          <p:cNvSpPr/>
          <p:nvPr/>
        </p:nvSpPr>
        <p:spPr bwMode="auto">
          <a:xfrm>
            <a:off x="360861" y="3591637"/>
            <a:ext cx="1761895" cy="5241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107575"/>
            <a:ext cx="4857327" cy="536041"/>
          </a:xfrm>
        </p:spPr>
        <p:txBody>
          <a:bodyPr/>
          <a:lstStyle/>
          <a:p>
            <a:r>
              <a:rPr lang="en-US" sz="3000" dirty="0" smtClean="0"/>
              <a:t>Verifying EIGRP Example</a:t>
            </a:r>
            <a:endParaRPr lang="en-US" sz="3000" dirty="0"/>
          </a:p>
        </p:txBody>
      </p:sp>
      <p:sp>
        <p:nvSpPr>
          <p:cNvPr id="33" name="Text Placeholder 5"/>
          <p:cNvSpPr>
            <a:spLocks/>
          </p:cNvSpPr>
          <p:nvPr/>
        </p:nvSpPr>
        <p:spPr bwMode="auto">
          <a:xfrm>
            <a:off x="279400" y="3397001"/>
            <a:ext cx="8529749" cy="310510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172.17.0.0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endParaRPr lang="en-US" sz="11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172.17.0.0/16 is a summary, 00:13:10, Null0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172.16.0.0/16 [90/40514560] via 192.168.1.101, 00:13:26,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192.168.1.0/24 is variably subnetted, 3 subnets, 2 masks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192.168.1.96/27 is directly connected,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C       192.168.1.0/27 is directly connected, Serial0/0/1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D       192.168.1.0/24 is a summary, 00:13:10, Null0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a:t>
            </a:r>
            <a:endParaRPr lang="en-US" sz="1100" kern="0" dirty="0">
              <a:latin typeface="Courier New" pitchFamily="49" charset="0"/>
            </a:endParaRPr>
          </a:p>
        </p:txBody>
      </p:sp>
      <p:sp>
        <p:nvSpPr>
          <p:cNvPr id="34" name="TextBox 33"/>
          <p:cNvSpPr txBox="1"/>
          <p:nvPr/>
        </p:nvSpPr>
        <p:spPr>
          <a:xfrm>
            <a:off x="279400" y="3058677"/>
            <a:ext cx="3390672" cy="341632"/>
          </a:xfrm>
          <a:prstGeom prst="rect">
            <a:avLst/>
          </a:prstGeom>
          <a:noFill/>
        </p:spPr>
        <p:txBody>
          <a:bodyPr wrap="none" rtlCol="0">
            <a:spAutoFit/>
          </a:bodyPr>
          <a:lstStyle/>
          <a:p>
            <a:r>
              <a:rPr lang="en-US" sz="1800" dirty="0" smtClean="0"/>
              <a:t>Classful configuration example:</a:t>
            </a:r>
            <a:endParaRPr lang="en-US" sz="1800" dirty="0"/>
          </a:p>
        </p:txBody>
      </p:sp>
      <p:grpSp>
        <p:nvGrpSpPr>
          <p:cNvPr id="55" name="Group 54"/>
          <p:cNvGrpSpPr/>
          <p:nvPr/>
        </p:nvGrpSpPr>
        <p:grpSpPr>
          <a:xfrm>
            <a:off x="1162690" y="1093765"/>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311536241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Rectangle 43"/>
          <p:cNvSpPr/>
          <p:nvPr/>
        </p:nvSpPr>
        <p:spPr bwMode="auto">
          <a:xfrm>
            <a:off x="2179897" y="4992768"/>
            <a:ext cx="2152185" cy="17841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438786" y="5516863"/>
            <a:ext cx="2031043" cy="49066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107576"/>
            <a:ext cx="4756461" cy="918732"/>
          </a:xfrm>
        </p:spPr>
        <p:txBody>
          <a:bodyPr/>
          <a:lstStyle/>
          <a:p>
            <a:r>
              <a:rPr lang="en-US" sz="3200" dirty="0" smtClean="0"/>
              <a:t>Verifying EIGRP Example</a:t>
            </a:r>
            <a:endParaRPr lang="en-US" sz="3200" dirty="0"/>
          </a:p>
        </p:txBody>
      </p:sp>
      <p:sp>
        <p:nvSpPr>
          <p:cNvPr id="33" name="Text Placeholder 5"/>
          <p:cNvSpPr>
            <a:spLocks/>
          </p:cNvSpPr>
          <p:nvPr/>
        </p:nvSpPr>
        <p:spPr bwMode="auto">
          <a:xfrm>
            <a:off x="279400" y="3607484"/>
            <a:ext cx="8529749" cy="277056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Automatic network summarization is in effect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Automatic address summarization: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192.168.1.0/24 for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Summarizing with metric 40512000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172.17.0.0/16 for Serial0/0/0, Serial0/0/1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Summarizing with metric 28160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Routing Information Sources: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a:t>
            </a:r>
            <a:endParaRPr lang="en-US" sz="1100" kern="0" dirty="0">
              <a:latin typeface="Courier New" pitchFamily="49" charset="0"/>
            </a:endParaRPr>
          </a:p>
        </p:txBody>
      </p:sp>
      <p:sp>
        <p:nvSpPr>
          <p:cNvPr id="34" name="TextBox 33"/>
          <p:cNvSpPr txBox="1"/>
          <p:nvPr/>
        </p:nvSpPr>
        <p:spPr>
          <a:xfrm>
            <a:off x="279400" y="3261352"/>
            <a:ext cx="3390672" cy="341632"/>
          </a:xfrm>
          <a:prstGeom prst="rect">
            <a:avLst/>
          </a:prstGeom>
          <a:noFill/>
        </p:spPr>
        <p:txBody>
          <a:bodyPr wrap="none" rtlCol="0">
            <a:spAutoFit/>
          </a:bodyPr>
          <a:lstStyle/>
          <a:p>
            <a:r>
              <a:rPr lang="en-US" sz="1800" dirty="0" smtClean="0"/>
              <a:t>Classful configuration example:</a:t>
            </a:r>
            <a:endParaRPr lang="en-US" sz="1800" dirty="0"/>
          </a:p>
        </p:txBody>
      </p:sp>
      <p:grpSp>
        <p:nvGrpSpPr>
          <p:cNvPr id="45" name="Group 44"/>
          <p:cNvGrpSpPr/>
          <p:nvPr/>
        </p:nvGrpSpPr>
        <p:grpSpPr>
          <a:xfrm>
            <a:off x="1878756" y="1158861"/>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418408477"/>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bwMode="auto">
          <a:xfrm>
            <a:off x="6516009" y="5277922"/>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6397062" y="5103220"/>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5" name="Rectangle 34"/>
          <p:cNvSpPr/>
          <p:nvPr/>
        </p:nvSpPr>
        <p:spPr bwMode="auto">
          <a:xfrm>
            <a:off x="7913634" y="4445311"/>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2" name="Rectangle 31"/>
          <p:cNvSpPr/>
          <p:nvPr/>
        </p:nvSpPr>
        <p:spPr bwMode="auto">
          <a:xfrm>
            <a:off x="8062311" y="4281760"/>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107576"/>
            <a:ext cx="4946515" cy="1005707"/>
          </a:xfrm>
        </p:spPr>
        <p:txBody>
          <a:bodyPr/>
          <a:lstStyle/>
          <a:p>
            <a:r>
              <a:rPr lang="en-US" sz="3200" dirty="0" smtClean="0"/>
              <a:t>Configuring EIGRP Example: Classless</a:t>
            </a:r>
            <a:endParaRPr lang="en-US" sz="3200" dirty="0"/>
          </a:p>
        </p:txBody>
      </p:sp>
      <p:sp>
        <p:nvSpPr>
          <p:cNvPr id="34" name="TextBox 33"/>
          <p:cNvSpPr txBox="1"/>
          <p:nvPr/>
        </p:nvSpPr>
        <p:spPr>
          <a:xfrm>
            <a:off x="548640" y="3535200"/>
            <a:ext cx="3557384" cy="341632"/>
          </a:xfrm>
          <a:prstGeom prst="rect">
            <a:avLst/>
          </a:prstGeom>
          <a:noFill/>
        </p:spPr>
        <p:txBody>
          <a:bodyPr wrap="none" rtlCol="0">
            <a:spAutoFit/>
          </a:bodyPr>
          <a:lstStyle/>
          <a:p>
            <a:r>
              <a:rPr lang="en-US" sz="1800" dirty="0" smtClean="0"/>
              <a:t>Classless configuration example:</a:t>
            </a:r>
            <a:endParaRPr lang="en-US" sz="1800" dirty="0"/>
          </a:p>
        </p:txBody>
      </p:sp>
      <p:sp>
        <p:nvSpPr>
          <p:cNvPr id="44" name="Text Placeholder 5"/>
          <p:cNvSpPr>
            <a:spLocks/>
          </p:cNvSpPr>
          <p:nvPr/>
        </p:nvSpPr>
        <p:spPr bwMode="auto">
          <a:xfrm>
            <a:off x="4661210" y="3893841"/>
            <a:ext cx="4238092" cy="192678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no 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192.168.1.96 0.0.0.31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172.17.2.0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run | section router eigrp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172.17.2.0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192.168.1.96 0.0.0.31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a:t>
            </a: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a:latin typeface="Courier New" pitchFamily="49" charset="0"/>
            </a:endParaRPr>
          </a:p>
        </p:txBody>
      </p:sp>
      <p:grpSp>
        <p:nvGrpSpPr>
          <p:cNvPr id="46" name="Group 45"/>
          <p:cNvGrpSpPr/>
          <p:nvPr/>
        </p:nvGrpSpPr>
        <p:grpSpPr>
          <a:xfrm>
            <a:off x="1180086" y="1321740"/>
            <a:ext cx="6806428" cy="1839949"/>
            <a:chOff x="1639213" y="1003612"/>
            <a:chExt cx="6806428" cy="1839949"/>
          </a:xfrm>
        </p:grpSpPr>
        <p:sp>
          <p:nvSpPr>
            <p:cNvPr id="45"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8" name="TextBox 17"/>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31" name="TextBox 3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8" name="TextBox 4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49" name="TextBox 48"/>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0" name="TextBox 49"/>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1" name="TextBox 50"/>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52" name="TextBox 51"/>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3" name="TextBox 52"/>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4" name="TextBox 53"/>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5" name="TextBox 5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6" name="TextBox 5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7" name="TextBox 5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
        <p:nvSpPr>
          <p:cNvPr id="58" name="Rectangle 57"/>
          <p:cNvSpPr/>
          <p:nvPr/>
        </p:nvSpPr>
        <p:spPr bwMode="auto">
          <a:xfrm>
            <a:off x="2157438" y="5274208"/>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9" name="Rectangle 58"/>
          <p:cNvSpPr/>
          <p:nvPr/>
        </p:nvSpPr>
        <p:spPr bwMode="auto">
          <a:xfrm>
            <a:off x="2027340" y="5088355"/>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0" name="Rectangle 59"/>
          <p:cNvSpPr/>
          <p:nvPr/>
        </p:nvSpPr>
        <p:spPr bwMode="auto">
          <a:xfrm>
            <a:off x="3543912" y="4452748"/>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1" name="Rectangle 60"/>
          <p:cNvSpPr/>
          <p:nvPr/>
        </p:nvSpPr>
        <p:spPr bwMode="auto">
          <a:xfrm>
            <a:off x="3692589" y="4266895"/>
            <a:ext cx="847493" cy="156117"/>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2" name="Text Placeholder 5"/>
          <p:cNvSpPr>
            <a:spLocks/>
          </p:cNvSpPr>
          <p:nvPr/>
        </p:nvSpPr>
        <p:spPr bwMode="auto">
          <a:xfrm>
            <a:off x="302634" y="3890127"/>
            <a:ext cx="4243609" cy="192678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no 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192.168.1.96 0.0.0.31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172.16.1.0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 </a:t>
            </a:r>
            <a:r>
              <a:rPr lang="en-US" sz="1100" b="1" kern="0" dirty="0" smtClean="0">
                <a:latin typeface="Courier New" pitchFamily="49" charset="0"/>
              </a:rPr>
              <a:t>show run | section router eigrp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172.16.1.0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network 192.168.1.96 0.0.0.31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a:t>
            </a: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100" b="1" kern="0" dirty="0">
              <a:latin typeface="Courier New" pitchFamily="49" charset="0"/>
            </a:endParaRPr>
          </a:p>
        </p:txBody>
      </p:sp>
    </p:spTree>
    <p:extLst>
      <p:ext uri="{BB962C8B-B14F-4D97-AF65-F5344CB8AC3E}">
        <p14:creationId xmlns:p14="http://schemas.microsoft.com/office/powerpoint/2010/main" val="2775748870"/>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bwMode="auto">
          <a:xfrm>
            <a:off x="2267606" y="4135124"/>
            <a:ext cx="1373101" cy="19327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Rectangle 43"/>
          <p:cNvSpPr/>
          <p:nvPr/>
        </p:nvSpPr>
        <p:spPr bwMode="auto">
          <a:xfrm>
            <a:off x="2170961" y="4473369"/>
            <a:ext cx="1068323" cy="17841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438786" y="4986313"/>
            <a:ext cx="2031043" cy="49066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107576"/>
            <a:ext cx="4946515" cy="744782"/>
          </a:xfrm>
        </p:spPr>
        <p:txBody>
          <a:bodyPr/>
          <a:lstStyle/>
          <a:p>
            <a:r>
              <a:rPr lang="en-US" sz="2800" dirty="0" smtClean="0"/>
              <a:t>Verifying EIGRP Example</a:t>
            </a:r>
            <a:endParaRPr lang="en-US" sz="2800" dirty="0"/>
          </a:p>
        </p:txBody>
      </p:sp>
      <p:sp>
        <p:nvSpPr>
          <p:cNvPr id="33" name="Text Placeholder 5"/>
          <p:cNvSpPr>
            <a:spLocks/>
          </p:cNvSpPr>
          <p:nvPr/>
        </p:nvSpPr>
        <p:spPr bwMode="auto">
          <a:xfrm>
            <a:off x="279399" y="3275123"/>
            <a:ext cx="8529749" cy="330598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Automatic network summarization is in effect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Automatic address summarization:</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192.168.1.0/24 for FastEthernet0/0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Summarizing with metric 40512000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172.17.0.0/16 for Serial0/0/0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Summarizing with metric 28160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172.17.2.0/24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192.168.1.96/27</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Routing Information Sources: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Gateway         Distance      Last Update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(this router)         90      00:00:06</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Gateway         Distance      Last Update</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192.168.1.101         90      00:00:26</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  Distance: internal 90 </a:t>
            </a:r>
            <a:r>
              <a:rPr lang="en-US" sz="1100" kern="0" smtClean="0">
                <a:latin typeface="Courier New" pitchFamily="49" charset="0"/>
              </a:rPr>
              <a:t>external 170</a:t>
            </a:r>
            <a:endParaRPr lang="en-US" sz="1100" kern="0" dirty="0" smtClean="0">
              <a:latin typeface="Courier New" pitchFamily="49" charset="0"/>
            </a:endParaRPr>
          </a:p>
        </p:txBody>
      </p:sp>
      <p:sp>
        <p:nvSpPr>
          <p:cNvPr id="34" name="TextBox 33"/>
          <p:cNvSpPr txBox="1"/>
          <p:nvPr/>
        </p:nvSpPr>
        <p:spPr>
          <a:xfrm>
            <a:off x="279400" y="2917008"/>
            <a:ext cx="3390672" cy="341632"/>
          </a:xfrm>
          <a:prstGeom prst="rect">
            <a:avLst/>
          </a:prstGeom>
          <a:noFill/>
        </p:spPr>
        <p:txBody>
          <a:bodyPr wrap="none" rtlCol="0">
            <a:spAutoFit/>
          </a:bodyPr>
          <a:lstStyle/>
          <a:p>
            <a:r>
              <a:rPr lang="en-US" sz="1800" dirty="0" smtClean="0"/>
              <a:t>Classful configuration example:</a:t>
            </a:r>
            <a:endParaRPr lang="en-US" sz="1800" dirty="0"/>
          </a:p>
        </p:txBody>
      </p:sp>
      <p:grpSp>
        <p:nvGrpSpPr>
          <p:cNvPr id="57" name="Group 56"/>
          <p:cNvGrpSpPr/>
          <p:nvPr/>
        </p:nvGrpSpPr>
        <p:grpSpPr>
          <a:xfrm>
            <a:off x="1162690" y="1003612"/>
            <a:ext cx="6806428" cy="1839949"/>
            <a:chOff x="1639213" y="1003612"/>
            <a:chExt cx="6806428" cy="1839949"/>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3" name="TextBox 42"/>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2940980580"/>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2" y="365379"/>
            <a:ext cx="4915196" cy="740664"/>
          </a:xfrm>
        </p:spPr>
        <p:txBody>
          <a:bodyPr>
            <a:normAutofit fontScale="90000"/>
          </a:bodyPr>
          <a:lstStyle/>
          <a:p>
            <a:r>
              <a:rPr lang="en-US" sz="3200" dirty="0" smtClean="0"/>
              <a:t>Verifying EIGRP: show </a:t>
            </a:r>
            <a:r>
              <a:rPr lang="en-US" sz="3200" dirty="0" err="1" smtClean="0"/>
              <a:t>ip</a:t>
            </a:r>
            <a:r>
              <a:rPr lang="en-US" sz="3200" dirty="0" smtClean="0"/>
              <a:t> protocols</a:t>
            </a:r>
            <a:endParaRPr lang="en-US" sz="3200" dirty="0"/>
          </a:p>
        </p:txBody>
      </p:sp>
      <p:sp>
        <p:nvSpPr>
          <p:cNvPr id="15" name="Text Placeholder 14"/>
          <p:cNvSpPr>
            <a:spLocks noGrp="1"/>
          </p:cNvSpPr>
          <p:nvPr>
            <p:ph type="body" sz="quarter" idx="10"/>
          </p:nvPr>
        </p:nvSpPr>
        <p:spPr>
          <a:xfrm>
            <a:off x="279399" y="1600836"/>
            <a:ext cx="8531114" cy="4399878"/>
          </a:xfrm>
        </p:spPr>
        <p:txBody>
          <a:bodyPr>
            <a:normAutofit fontScale="92500" lnSpcReduction="20000"/>
          </a:bodyPr>
          <a:lstStyle/>
          <a:p>
            <a:pPr>
              <a:lnSpc>
                <a:spcPct val="110000"/>
              </a:lnSpc>
            </a:pPr>
            <a:r>
              <a:rPr lang="en-US" dirty="0" smtClean="0"/>
              <a:t>R1# </a:t>
            </a:r>
            <a:r>
              <a:rPr lang="en-US" b="1" dirty="0" smtClean="0"/>
              <a:t>show </a:t>
            </a:r>
            <a:r>
              <a:rPr lang="en-US" b="1" dirty="0" err="1" smtClean="0"/>
              <a:t>ip</a:t>
            </a:r>
            <a:r>
              <a:rPr lang="en-US" b="1" dirty="0" smtClean="0"/>
              <a:t> protocols</a:t>
            </a:r>
          </a:p>
          <a:p>
            <a:pPr>
              <a:lnSpc>
                <a:spcPct val="110000"/>
              </a:lnSpc>
            </a:pPr>
            <a:r>
              <a:rPr lang="en-US" dirty="0" smtClean="0"/>
              <a:t>Routing Protocol is "</a:t>
            </a:r>
            <a:r>
              <a:rPr lang="en-US" dirty="0" err="1" smtClean="0"/>
              <a:t>eigrp</a:t>
            </a:r>
            <a:r>
              <a:rPr lang="en-US" dirty="0" smtClean="0"/>
              <a:t> 100"</a:t>
            </a:r>
          </a:p>
          <a:p>
            <a:pPr>
              <a:lnSpc>
                <a:spcPct val="110000"/>
              </a:lnSpc>
            </a:pPr>
            <a:r>
              <a:rPr lang="en-US" dirty="0" smtClean="0"/>
              <a:t>&lt;output omitted&gt;</a:t>
            </a:r>
          </a:p>
          <a:p>
            <a:pPr>
              <a:lnSpc>
                <a:spcPct val="110000"/>
              </a:lnSpc>
            </a:pPr>
            <a:r>
              <a:rPr lang="en-US" dirty="0" smtClean="0"/>
              <a:t> EIGRP metric weight K1=1, K2=0, K3=1, K4=0, K5=0</a:t>
            </a:r>
          </a:p>
          <a:p>
            <a:pPr>
              <a:lnSpc>
                <a:spcPct val="110000"/>
              </a:lnSpc>
            </a:pPr>
            <a:r>
              <a:rPr lang="en-US" dirty="0" smtClean="0"/>
              <a:t>  EIGRP maximum </a:t>
            </a:r>
            <a:r>
              <a:rPr lang="en-US" dirty="0" err="1" smtClean="0"/>
              <a:t>hopcount</a:t>
            </a:r>
            <a:r>
              <a:rPr lang="en-US" dirty="0" smtClean="0"/>
              <a:t> 100</a:t>
            </a:r>
          </a:p>
          <a:p>
            <a:pPr>
              <a:lnSpc>
                <a:spcPct val="110000"/>
              </a:lnSpc>
            </a:pPr>
            <a:r>
              <a:rPr lang="en-US" dirty="0" smtClean="0"/>
              <a:t>  EIGRP maximum metric variance 1</a:t>
            </a:r>
          </a:p>
          <a:p>
            <a:pPr>
              <a:lnSpc>
                <a:spcPct val="110000"/>
              </a:lnSpc>
            </a:pPr>
            <a:r>
              <a:rPr lang="en-US" dirty="0" smtClean="0"/>
              <a:t>  Redistributing: </a:t>
            </a:r>
            <a:r>
              <a:rPr lang="en-US" dirty="0" err="1" smtClean="0"/>
              <a:t>eigrp</a:t>
            </a:r>
            <a:r>
              <a:rPr lang="en-US" dirty="0" smtClean="0"/>
              <a:t> 100</a:t>
            </a:r>
          </a:p>
          <a:p>
            <a:pPr>
              <a:lnSpc>
                <a:spcPct val="110000"/>
              </a:lnSpc>
            </a:pPr>
            <a:r>
              <a:rPr lang="en-US" dirty="0" smtClean="0"/>
              <a:t>  EIGRP NSF-aware route hold timer is 240s</a:t>
            </a:r>
          </a:p>
          <a:p>
            <a:pPr>
              <a:lnSpc>
                <a:spcPct val="110000"/>
              </a:lnSpc>
            </a:pPr>
            <a:r>
              <a:rPr lang="en-US" dirty="0" smtClean="0"/>
              <a:t>  Automatic network summarization is in effect</a:t>
            </a:r>
          </a:p>
          <a:p>
            <a:pPr>
              <a:lnSpc>
                <a:spcPct val="110000"/>
              </a:lnSpc>
            </a:pPr>
            <a:r>
              <a:rPr lang="en-US" dirty="0" smtClean="0"/>
              <a:t>  Automatic address summarization:</a:t>
            </a:r>
          </a:p>
          <a:p>
            <a:pPr>
              <a:lnSpc>
                <a:spcPct val="110000"/>
              </a:lnSpc>
            </a:pPr>
            <a:r>
              <a:rPr lang="en-US" dirty="0" smtClean="0"/>
              <a:t>    192.168.1.0/24 for FastEthernet0/0</a:t>
            </a:r>
          </a:p>
          <a:p>
            <a:pPr>
              <a:lnSpc>
                <a:spcPct val="110000"/>
              </a:lnSpc>
            </a:pPr>
            <a:r>
              <a:rPr lang="en-US" dirty="0" smtClean="0"/>
              <a:t>      Summarizing with metric 40512000</a:t>
            </a:r>
          </a:p>
          <a:p>
            <a:pPr>
              <a:lnSpc>
                <a:spcPct val="110000"/>
              </a:lnSpc>
            </a:pPr>
            <a:r>
              <a:rPr lang="en-US" dirty="0" smtClean="0"/>
              <a:t>    172.16.0.0/16 for Serial0/0/0</a:t>
            </a:r>
          </a:p>
          <a:p>
            <a:pPr>
              <a:lnSpc>
                <a:spcPct val="110000"/>
              </a:lnSpc>
            </a:pPr>
            <a:r>
              <a:rPr lang="en-US" dirty="0" smtClean="0"/>
              <a:t>      Summarizing with metric 28160</a:t>
            </a:r>
          </a:p>
          <a:p>
            <a:pPr>
              <a:lnSpc>
                <a:spcPct val="110000"/>
              </a:lnSpc>
            </a:pPr>
            <a:r>
              <a:rPr lang="en-US" dirty="0" smtClean="0"/>
              <a:t>  Maximum path: 4</a:t>
            </a:r>
          </a:p>
          <a:p>
            <a:pPr>
              <a:lnSpc>
                <a:spcPct val="110000"/>
              </a:lnSpc>
            </a:pPr>
            <a:r>
              <a:rPr lang="en-US" dirty="0" smtClean="0"/>
              <a:t>  Routing for Networks:</a:t>
            </a:r>
          </a:p>
          <a:p>
            <a:pPr>
              <a:lnSpc>
                <a:spcPct val="110000"/>
              </a:lnSpc>
            </a:pPr>
            <a:r>
              <a:rPr lang="en-US" dirty="0" smtClean="0"/>
              <a:t>    172.16.1.0/24</a:t>
            </a:r>
          </a:p>
          <a:p>
            <a:pPr>
              <a:lnSpc>
                <a:spcPct val="110000"/>
              </a:lnSpc>
            </a:pPr>
            <a:r>
              <a:rPr lang="en-US" dirty="0" smtClean="0"/>
              <a:t>    192.168.1.96/27</a:t>
            </a:r>
          </a:p>
          <a:p>
            <a:pPr>
              <a:lnSpc>
                <a:spcPct val="110000"/>
              </a:lnSpc>
            </a:pPr>
            <a:r>
              <a:rPr lang="en-US" dirty="0" smtClean="0"/>
              <a:t>  Routing Information Sources:</a:t>
            </a:r>
          </a:p>
          <a:p>
            <a:pPr>
              <a:lnSpc>
                <a:spcPct val="110000"/>
              </a:lnSpc>
            </a:pPr>
            <a:r>
              <a:rPr lang="en-US" dirty="0" smtClean="0"/>
              <a:t>    Gateway         Distance      Last Update</a:t>
            </a:r>
          </a:p>
          <a:p>
            <a:pPr>
              <a:lnSpc>
                <a:spcPct val="110000"/>
              </a:lnSpc>
            </a:pPr>
            <a:r>
              <a:rPr lang="en-US" dirty="0" smtClean="0"/>
              <a:t>    (this router)         90      00:08:56</a:t>
            </a:r>
          </a:p>
          <a:p>
            <a:pPr>
              <a:lnSpc>
                <a:spcPct val="110000"/>
              </a:lnSpc>
            </a:pPr>
            <a:r>
              <a:rPr lang="en-US" dirty="0" smtClean="0"/>
              <a:t>    Gateway         Distance      Last Update</a:t>
            </a:r>
          </a:p>
          <a:p>
            <a:pPr>
              <a:lnSpc>
                <a:spcPct val="110000"/>
              </a:lnSpc>
            </a:pPr>
            <a:r>
              <a:rPr lang="en-US" dirty="0" smtClean="0"/>
              <a:t>    192.168.1.102         90      00:07:59</a:t>
            </a:r>
          </a:p>
          <a:p>
            <a:pPr>
              <a:lnSpc>
                <a:spcPct val="110000"/>
              </a:lnSpc>
            </a:pPr>
            <a:r>
              <a:rPr lang="en-US" dirty="0" smtClean="0"/>
              <a:t>  Distance: internal 90 external 170</a:t>
            </a:r>
          </a:p>
        </p:txBody>
      </p:sp>
      <p:sp>
        <p:nvSpPr>
          <p:cNvPr id="13" name="Content Placeholder 12"/>
          <p:cNvSpPr>
            <a:spLocks noGrp="1"/>
          </p:cNvSpPr>
          <p:nvPr>
            <p:ph sz="quarter" idx="11"/>
          </p:nvPr>
        </p:nvSpPr>
        <p:spPr>
          <a:xfrm>
            <a:off x="279400" y="1093850"/>
            <a:ext cx="8520113" cy="454310"/>
          </a:xfrm>
        </p:spPr>
        <p:txBody>
          <a:bodyPr/>
          <a:lstStyle/>
          <a:p>
            <a:r>
              <a:rPr lang="en-US" smtClean="0"/>
              <a:t>Verify routing protocol information on the router.</a:t>
            </a:r>
            <a:endParaRPr lang="en-US" dirty="0"/>
          </a:p>
        </p:txBody>
      </p:sp>
    </p:spTree>
    <p:extLst>
      <p:ext uri="{BB962C8B-B14F-4D97-AF65-F5344CB8AC3E}">
        <p14:creationId xmlns:p14="http://schemas.microsoft.com/office/powerpoint/2010/main" val="660013126"/>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1476375"/>
            <a:ext cx="8532159" cy="740664"/>
          </a:xfrm>
        </p:spPr>
        <p:txBody>
          <a:bodyPr>
            <a:normAutofit fontScale="90000"/>
          </a:bodyPr>
          <a:lstStyle/>
          <a:p>
            <a:r>
              <a:rPr lang="en-US" dirty="0" smtClean="0"/>
              <a:t>Verifying EIGRP: show ip eigrp neighbors</a:t>
            </a:r>
            <a:endParaRPr lang="en-US" dirty="0"/>
          </a:p>
        </p:txBody>
      </p:sp>
      <p:sp>
        <p:nvSpPr>
          <p:cNvPr id="15" name="Text Placeholder 14"/>
          <p:cNvSpPr>
            <a:spLocks noGrp="1"/>
          </p:cNvSpPr>
          <p:nvPr>
            <p:ph type="body" sz="quarter" idx="10"/>
          </p:nvPr>
        </p:nvSpPr>
        <p:spPr>
          <a:xfrm>
            <a:off x="279399" y="3354289"/>
            <a:ext cx="8531114" cy="1836982"/>
          </a:xfrm>
        </p:spPr>
        <p:txBody>
          <a:bodyPr>
            <a:normAutofit/>
          </a:bodyPr>
          <a:lstStyle/>
          <a:p>
            <a:pPr>
              <a:lnSpc>
                <a:spcPct val="120000"/>
              </a:lnSpc>
              <a:spcBef>
                <a:spcPts val="0"/>
              </a:spcBef>
            </a:pPr>
            <a:r>
              <a:rPr lang="en-US" sz="1400" b="0" dirty="0" smtClean="0">
                <a:solidFill>
                  <a:srgbClr val="000000"/>
                </a:solidFill>
                <a:ea typeface="Times New Roman" pitchFamily="18" charset="0"/>
              </a:rPr>
              <a:t>R1# </a:t>
            </a:r>
            <a:r>
              <a:rPr lang="en-US" sz="1400" b="1" dirty="0" smtClean="0">
                <a:ea typeface="Times New Roman" pitchFamily="18" charset="0"/>
              </a:rPr>
              <a:t>show ip eigrp neighbors</a:t>
            </a:r>
          </a:p>
          <a:p>
            <a:pPr>
              <a:lnSpc>
                <a:spcPct val="120000"/>
              </a:lnSpc>
              <a:spcBef>
                <a:spcPts val="0"/>
              </a:spcBef>
            </a:pPr>
            <a:r>
              <a:rPr lang="en-US" sz="1400" b="0" dirty="0" smtClean="0">
                <a:solidFill>
                  <a:srgbClr val="000000"/>
                </a:solidFill>
                <a:ea typeface="Times New Roman" pitchFamily="18" charset="0"/>
              </a:rPr>
              <a:t>IP-EIGRP neighbors for process 100</a:t>
            </a:r>
          </a:p>
          <a:p>
            <a:pPr>
              <a:lnSpc>
                <a:spcPct val="120000"/>
              </a:lnSpc>
              <a:spcBef>
                <a:spcPts val="0"/>
              </a:spcBef>
            </a:pPr>
            <a:r>
              <a:rPr lang="en-US" sz="1400" b="0" dirty="0" smtClean="0">
                <a:solidFill>
                  <a:srgbClr val="000000"/>
                </a:solidFill>
                <a:ea typeface="Times New Roman" pitchFamily="18" charset="0"/>
              </a:rPr>
              <a:t>H   Address                 Interface       Hold Uptime   SRTT   RTO  Q  Seq</a:t>
            </a:r>
          </a:p>
          <a:p>
            <a:pPr>
              <a:lnSpc>
                <a:spcPct val="120000"/>
              </a:lnSpc>
              <a:spcBef>
                <a:spcPts val="0"/>
              </a:spcBef>
            </a:pPr>
            <a:r>
              <a:rPr lang="en-US" sz="1400" b="0" dirty="0" smtClean="0">
                <a:solidFill>
                  <a:srgbClr val="000000"/>
                </a:solidFill>
                <a:ea typeface="Times New Roman" pitchFamily="18" charset="0"/>
              </a:rPr>
              <a:t>                                            (sec)         (ms)       Cnt Num</a:t>
            </a:r>
          </a:p>
          <a:p>
            <a:pPr>
              <a:lnSpc>
                <a:spcPct val="120000"/>
              </a:lnSpc>
              <a:spcBef>
                <a:spcPts val="0"/>
              </a:spcBef>
            </a:pPr>
            <a:r>
              <a:rPr lang="en-US" sz="1400" b="0" dirty="0" smtClean="0">
                <a:solidFill>
                  <a:srgbClr val="000000"/>
                </a:solidFill>
                <a:ea typeface="Times New Roman" pitchFamily="18" charset="0"/>
              </a:rPr>
              <a:t>0   192.168.1.102           Se0/0/0          11 00:09:17   22  2280  0  5</a:t>
            </a:r>
          </a:p>
          <a:p>
            <a:pPr>
              <a:lnSpc>
                <a:spcPct val="120000"/>
              </a:lnSpc>
              <a:spcBef>
                <a:spcPts val="0"/>
              </a:spcBef>
            </a:pPr>
            <a:r>
              <a:rPr lang="en-US" sz="1400" b="0" dirty="0" smtClean="0">
                <a:solidFill>
                  <a:srgbClr val="000000"/>
                </a:solidFill>
                <a:ea typeface="Times New Roman" pitchFamily="18" charset="0"/>
              </a:rPr>
              <a:t>R1#</a:t>
            </a:r>
            <a:endParaRPr lang="en-US" sz="1400" b="0" dirty="0">
              <a:solidFill>
                <a:srgbClr val="000000"/>
              </a:solidFill>
              <a:ea typeface="Times New Roman" pitchFamily="18" charset="0"/>
            </a:endParaRPr>
          </a:p>
        </p:txBody>
      </p:sp>
      <p:sp>
        <p:nvSpPr>
          <p:cNvPr id="13" name="Content Placeholder 12"/>
          <p:cNvSpPr>
            <a:spLocks noGrp="1"/>
          </p:cNvSpPr>
          <p:nvPr>
            <p:ph sz="quarter" idx="11"/>
          </p:nvPr>
        </p:nvSpPr>
        <p:spPr>
          <a:xfrm>
            <a:off x="279400" y="2598563"/>
            <a:ext cx="8520113" cy="687798"/>
          </a:xfrm>
        </p:spPr>
        <p:txBody>
          <a:bodyPr>
            <a:noAutofit/>
          </a:bodyPr>
          <a:lstStyle/>
          <a:p>
            <a:r>
              <a:rPr lang="en-US" dirty="0" smtClean="0"/>
              <a:t>EIGRP uses the Neighbor table to list adjacent routers.</a:t>
            </a:r>
          </a:p>
          <a:p>
            <a:endParaRPr lang="en-US" dirty="0"/>
          </a:p>
        </p:txBody>
      </p:sp>
    </p:spTree>
    <p:extLst>
      <p:ext uri="{BB962C8B-B14F-4D97-AF65-F5344CB8AC3E}">
        <p14:creationId xmlns:p14="http://schemas.microsoft.com/office/powerpoint/2010/main" val="595649970"/>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194135"/>
          </a:xfrm>
        </p:spPr>
        <p:txBody>
          <a:bodyPr>
            <a:normAutofit/>
          </a:bodyPr>
          <a:lstStyle/>
          <a:p>
            <a:r>
              <a:rPr lang="en-US" sz="3200" dirty="0" smtClean="0"/>
              <a:t>Verifying EIGRP: show ip eigrp topology</a:t>
            </a:r>
            <a:endParaRPr lang="en-US" sz="3200" dirty="0"/>
          </a:p>
        </p:txBody>
      </p:sp>
      <p:sp>
        <p:nvSpPr>
          <p:cNvPr id="15" name="Text Placeholder 14"/>
          <p:cNvSpPr>
            <a:spLocks noGrp="1"/>
          </p:cNvSpPr>
          <p:nvPr>
            <p:ph type="body" sz="quarter" idx="10"/>
          </p:nvPr>
        </p:nvSpPr>
        <p:spPr>
          <a:xfrm>
            <a:off x="279399" y="2313542"/>
            <a:ext cx="8531114" cy="3481951"/>
          </a:xfrm>
        </p:spPr>
        <p:txBody>
          <a:bodyPr>
            <a:noAutofit/>
          </a:bodyPr>
          <a:lstStyle/>
          <a:p>
            <a:pPr>
              <a:lnSpc>
                <a:spcPct val="100000"/>
              </a:lnSpc>
              <a:spcBef>
                <a:spcPts val="0"/>
              </a:spcBef>
            </a:pPr>
            <a:r>
              <a:rPr lang="en-US" sz="1400" b="0" dirty="0" smtClean="0">
                <a:solidFill>
                  <a:srgbClr val="000000"/>
                </a:solidFill>
                <a:ea typeface="Times New Roman" pitchFamily="18" charset="0"/>
              </a:rPr>
              <a:t>R1# </a:t>
            </a:r>
            <a:r>
              <a:rPr lang="en-US" sz="1400" b="1" dirty="0" smtClean="0">
                <a:solidFill>
                  <a:srgbClr val="000000"/>
                </a:solidFill>
                <a:ea typeface="Times New Roman" pitchFamily="18" charset="0"/>
              </a:rPr>
              <a:t>show ip eigrp topology</a:t>
            </a:r>
          </a:p>
          <a:p>
            <a:pPr>
              <a:lnSpc>
                <a:spcPct val="100000"/>
              </a:lnSpc>
              <a:spcBef>
                <a:spcPts val="0"/>
              </a:spcBef>
            </a:pPr>
            <a:r>
              <a:rPr lang="en-US" sz="1400" b="0" dirty="0" smtClean="0">
                <a:solidFill>
                  <a:srgbClr val="000000"/>
                </a:solidFill>
                <a:ea typeface="Times New Roman" pitchFamily="18" charset="0"/>
              </a:rPr>
              <a:t>IP-EIGRP Topology Table for AS(100)/ID(192.168.1.101)</a:t>
            </a:r>
          </a:p>
          <a:p>
            <a:pPr>
              <a:lnSpc>
                <a:spcPct val="100000"/>
              </a:lnSpc>
              <a:spcBef>
                <a:spcPts val="0"/>
              </a:spcBef>
            </a:pPr>
            <a:endParaRPr lang="en-US" sz="1400" b="0" dirty="0" smtClean="0">
              <a:solidFill>
                <a:srgbClr val="000000"/>
              </a:solidFill>
              <a:ea typeface="Times New Roman" pitchFamily="18" charset="0"/>
            </a:endParaRPr>
          </a:p>
          <a:p>
            <a:pPr>
              <a:lnSpc>
                <a:spcPct val="100000"/>
              </a:lnSpc>
              <a:spcBef>
                <a:spcPts val="0"/>
              </a:spcBef>
            </a:pPr>
            <a:r>
              <a:rPr lang="en-US" sz="1400" b="0" dirty="0" smtClean="0">
                <a:solidFill>
                  <a:srgbClr val="000000"/>
                </a:solidFill>
                <a:ea typeface="Times New Roman" pitchFamily="18" charset="0"/>
              </a:rPr>
              <a:t>Codes: P - Passive, A - Active, U - Update, Q - Query, R - Reply,</a:t>
            </a:r>
          </a:p>
          <a:p>
            <a:pPr>
              <a:lnSpc>
                <a:spcPct val="100000"/>
              </a:lnSpc>
              <a:spcBef>
                <a:spcPts val="0"/>
              </a:spcBef>
            </a:pPr>
            <a:r>
              <a:rPr lang="en-US" sz="1400" b="0" dirty="0" smtClean="0">
                <a:solidFill>
                  <a:srgbClr val="000000"/>
                </a:solidFill>
                <a:ea typeface="Times New Roman" pitchFamily="18" charset="0"/>
              </a:rPr>
              <a:t>       r - reply Status, s - sia Status</a:t>
            </a:r>
          </a:p>
          <a:p>
            <a:pPr>
              <a:lnSpc>
                <a:spcPct val="100000"/>
              </a:lnSpc>
              <a:spcBef>
                <a:spcPts val="0"/>
              </a:spcBef>
            </a:pPr>
            <a:endParaRPr lang="en-US" sz="1400" b="0" dirty="0" smtClean="0">
              <a:solidFill>
                <a:srgbClr val="000000"/>
              </a:solidFill>
              <a:ea typeface="Times New Roman" pitchFamily="18" charset="0"/>
            </a:endParaRPr>
          </a:p>
          <a:p>
            <a:pPr>
              <a:lnSpc>
                <a:spcPct val="100000"/>
              </a:lnSpc>
              <a:spcBef>
                <a:spcPts val="0"/>
              </a:spcBef>
            </a:pPr>
            <a:r>
              <a:rPr lang="en-US" sz="1400" b="0" dirty="0" smtClean="0">
                <a:solidFill>
                  <a:srgbClr val="000000"/>
                </a:solidFill>
                <a:ea typeface="Times New Roman" pitchFamily="18" charset="0"/>
              </a:rPr>
              <a:t>P 192.168.1.96/27, 1 successors, FD is 40512000</a:t>
            </a:r>
          </a:p>
          <a:p>
            <a:pPr>
              <a:lnSpc>
                <a:spcPct val="100000"/>
              </a:lnSpc>
              <a:spcBef>
                <a:spcPts val="0"/>
              </a:spcBef>
            </a:pPr>
            <a:r>
              <a:rPr lang="en-US" sz="1400" b="0" dirty="0" smtClean="0">
                <a:solidFill>
                  <a:srgbClr val="000000"/>
                </a:solidFill>
                <a:ea typeface="Times New Roman" pitchFamily="18" charset="0"/>
              </a:rPr>
              <a:t>        via Connected, Serial0/0/0</a:t>
            </a:r>
          </a:p>
          <a:p>
            <a:pPr>
              <a:lnSpc>
                <a:spcPct val="100000"/>
              </a:lnSpc>
              <a:spcBef>
                <a:spcPts val="0"/>
              </a:spcBef>
            </a:pPr>
            <a:r>
              <a:rPr lang="en-US" sz="1400" b="0" dirty="0" smtClean="0">
                <a:solidFill>
                  <a:srgbClr val="000000"/>
                </a:solidFill>
                <a:ea typeface="Times New Roman" pitchFamily="18" charset="0"/>
              </a:rPr>
              <a:t>P 192.168.1.0/24, 1 successors, FD is 40512000</a:t>
            </a:r>
          </a:p>
          <a:p>
            <a:pPr>
              <a:lnSpc>
                <a:spcPct val="100000"/>
              </a:lnSpc>
              <a:spcBef>
                <a:spcPts val="0"/>
              </a:spcBef>
            </a:pPr>
            <a:r>
              <a:rPr lang="en-US" sz="1400" b="0" dirty="0" smtClean="0">
                <a:solidFill>
                  <a:srgbClr val="000000"/>
                </a:solidFill>
                <a:ea typeface="Times New Roman" pitchFamily="18" charset="0"/>
              </a:rPr>
              <a:t>        via Summary (40512000/0), Null0</a:t>
            </a:r>
          </a:p>
          <a:p>
            <a:pPr>
              <a:lnSpc>
                <a:spcPct val="100000"/>
              </a:lnSpc>
              <a:spcBef>
                <a:spcPts val="0"/>
              </a:spcBef>
            </a:pPr>
            <a:r>
              <a:rPr lang="en-US" sz="1400" b="0" dirty="0" smtClean="0">
                <a:solidFill>
                  <a:srgbClr val="000000"/>
                </a:solidFill>
                <a:ea typeface="Times New Roman" pitchFamily="18" charset="0"/>
              </a:rPr>
              <a:t>P 172.16.0.0/16, 1 successors, FD is 28160</a:t>
            </a:r>
          </a:p>
          <a:p>
            <a:pPr>
              <a:lnSpc>
                <a:spcPct val="100000"/>
              </a:lnSpc>
              <a:spcBef>
                <a:spcPts val="0"/>
              </a:spcBef>
            </a:pPr>
            <a:r>
              <a:rPr lang="en-US" sz="1400" b="0" dirty="0" smtClean="0">
                <a:solidFill>
                  <a:srgbClr val="000000"/>
                </a:solidFill>
                <a:ea typeface="Times New Roman" pitchFamily="18" charset="0"/>
              </a:rPr>
              <a:t>        via Summary (28160/0), Null0</a:t>
            </a:r>
          </a:p>
          <a:p>
            <a:pPr>
              <a:lnSpc>
                <a:spcPct val="100000"/>
              </a:lnSpc>
              <a:spcBef>
                <a:spcPts val="0"/>
              </a:spcBef>
            </a:pPr>
            <a:r>
              <a:rPr lang="en-US" sz="1400" b="0" dirty="0" smtClean="0">
                <a:solidFill>
                  <a:srgbClr val="000000"/>
                </a:solidFill>
                <a:ea typeface="Times New Roman" pitchFamily="18" charset="0"/>
              </a:rPr>
              <a:t>P 172.17.0.0/16, 1 successors, FD is 40514560</a:t>
            </a:r>
          </a:p>
          <a:p>
            <a:pPr>
              <a:lnSpc>
                <a:spcPct val="100000"/>
              </a:lnSpc>
              <a:spcBef>
                <a:spcPts val="0"/>
              </a:spcBef>
            </a:pPr>
            <a:r>
              <a:rPr lang="en-US" sz="1400" b="0" dirty="0" smtClean="0">
                <a:solidFill>
                  <a:srgbClr val="000000"/>
                </a:solidFill>
                <a:ea typeface="Times New Roman" pitchFamily="18" charset="0"/>
              </a:rPr>
              <a:t>        via 192.168.1.102 (40514560/28160), Serial0/0/0</a:t>
            </a:r>
          </a:p>
          <a:p>
            <a:pPr>
              <a:lnSpc>
                <a:spcPct val="100000"/>
              </a:lnSpc>
              <a:spcBef>
                <a:spcPts val="0"/>
              </a:spcBef>
            </a:pPr>
            <a:r>
              <a:rPr lang="en-US" sz="1400" b="0" dirty="0" smtClean="0">
                <a:solidFill>
                  <a:srgbClr val="000000"/>
                </a:solidFill>
                <a:ea typeface="Times New Roman" pitchFamily="18" charset="0"/>
              </a:rPr>
              <a:t>P 172.16.1.0/24, 1 successors, FD is 28160</a:t>
            </a:r>
          </a:p>
          <a:p>
            <a:pPr>
              <a:lnSpc>
                <a:spcPct val="100000"/>
              </a:lnSpc>
              <a:spcBef>
                <a:spcPts val="0"/>
              </a:spcBef>
            </a:pPr>
            <a:r>
              <a:rPr lang="en-US" sz="1400" b="0" dirty="0" smtClean="0">
                <a:solidFill>
                  <a:srgbClr val="000000"/>
                </a:solidFill>
                <a:ea typeface="Times New Roman" pitchFamily="18" charset="0"/>
              </a:rPr>
              <a:t>        via Connected, FastEthernet0/0</a:t>
            </a:r>
          </a:p>
          <a:p>
            <a:pPr>
              <a:lnSpc>
                <a:spcPct val="100000"/>
              </a:lnSpc>
              <a:spcBef>
                <a:spcPts val="0"/>
              </a:spcBef>
            </a:pPr>
            <a:r>
              <a:rPr lang="en-US" sz="1400" b="0" dirty="0" smtClean="0">
                <a:solidFill>
                  <a:srgbClr val="000000"/>
                </a:solidFill>
                <a:ea typeface="Times New Roman" pitchFamily="18" charset="0"/>
              </a:rPr>
              <a:t>R1#</a:t>
            </a:r>
          </a:p>
        </p:txBody>
      </p:sp>
      <p:sp>
        <p:nvSpPr>
          <p:cNvPr id="13" name="Content Placeholder 12"/>
          <p:cNvSpPr>
            <a:spLocks noGrp="1"/>
          </p:cNvSpPr>
          <p:nvPr>
            <p:ph sz="quarter" idx="11"/>
          </p:nvPr>
        </p:nvSpPr>
        <p:spPr>
          <a:xfrm>
            <a:off x="279400" y="1559514"/>
            <a:ext cx="8520113" cy="687798"/>
          </a:xfrm>
        </p:spPr>
        <p:txBody>
          <a:bodyPr>
            <a:noAutofit/>
          </a:bodyPr>
          <a:lstStyle/>
          <a:p>
            <a:r>
              <a:rPr lang="en-US" dirty="0" smtClean="0"/>
              <a:t>Verify routing protocol information on the router.</a:t>
            </a:r>
            <a:endParaRPr lang="en-US" dirty="0"/>
          </a:p>
        </p:txBody>
      </p:sp>
    </p:spTree>
    <p:extLst>
      <p:ext uri="{BB962C8B-B14F-4D97-AF65-F5344CB8AC3E}">
        <p14:creationId xmlns:p14="http://schemas.microsoft.com/office/powerpoint/2010/main" val="405283784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947745"/>
          </a:xfrm>
        </p:spPr>
        <p:txBody>
          <a:bodyPr>
            <a:normAutofit/>
          </a:bodyPr>
          <a:lstStyle/>
          <a:p>
            <a:r>
              <a:rPr lang="en-US" sz="3200" dirty="0" smtClean="0"/>
              <a:t>Verifying EIGRP: show ip route eigrp</a:t>
            </a:r>
            <a:endParaRPr lang="en-US" sz="3200" dirty="0"/>
          </a:p>
        </p:txBody>
      </p:sp>
      <p:sp>
        <p:nvSpPr>
          <p:cNvPr id="15" name="Text Placeholder 14"/>
          <p:cNvSpPr>
            <a:spLocks noGrp="1"/>
          </p:cNvSpPr>
          <p:nvPr>
            <p:ph type="body" sz="quarter" idx="10"/>
          </p:nvPr>
        </p:nvSpPr>
        <p:spPr>
          <a:xfrm>
            <a:off x="279399" y="1826971"/>
            <a:ext cx="8531114" cy="4232453"/>
          </a:xfrm>
        </p:spPr>
        <p:txBody>
          <a:bodyPr>
            <a:normAutofit lnSpcReduction="10000"/>
          </a:bodyPr>
          <a:lstStyle/>
          <a:p>
            <a:pPr>
              <a:lnSpc>
                <a:spcPct val="110000"/>
              </a:lnSpc>
              <a:spcBef>
                <a:spcPts val="0"/>
              </a:spcBef>
            </a:pPr>
            <a:r>
              <a:rPr lang="en-US" b="0" dirty="0" smtClean="0">
                <a:solidFill>
                  <a:srgbClr val="000000"/>
                </a:solidFill>
                <a:ea typeface="Times New Roman" pitchFamily="18" charset="0"/>
              </a:rPr>
              <a:t>R1# </a:t>
            </a:r>
            <a:r>
              <a:rPr lang="en-US" b="1" dirty="0" smtClean="0">
                <a:solidFill>
                  <a:srgbClr val="000000"/>
                </a:solidFill>
                <a:ea typeface="Times New Roman" pitchFamily="18" charset="0"/>
              </a:rPr>
              <a:t>show ip route eigrp</a:t>
            </a:r>
          </a:p>
          <a:p>
            <a:pPr>
              <a:lnSpc>
                <a:spcPct val="110000"/>
              </a:lnSpc>
              <a:spcBef>
                <a:spcPts val="0"/>
              </a:spcBef>
            </a:pPr>
            <a:r>
              <a:rPr lang="en-US" b="0" dirty="0" smtClean="0">
                <a:solidFill>
                  <a:srgbClr val="000000"/>
                </a:solidFill>
                <a:ea typeface="Times New Roman" pitchFamily="18" charset="0"/>
              </a:rPr>
              <a:t>D    172.17.0.0/16 [90/40514560] via 192.168.1.102, 00:10:18, Serial0/0/0</a:t>
            </a:r>
          </a:p>
          <a:p>
            <a:pPr>
              <a:lnSpc>
                <a:spcPct val="110000"/>
              </a:lnSpc>
              <a:spcBef>
                <a:spcPts val="0"/>
              </a:spcBef>
            </a:pPr>
            <a:r>
              <a:rPr lang="en-US" b="0" dirty="0" smtClean="0">
                <a:solidFill>
                  <a:srgbClr val="000000"/>
                </a:solidFill>
                <a:ea typeface="Times New Roman" pitchFamily="18" charset="0"/>
              </a:rPr>
              <a:t>     172.16.0.0/16 is variably subnetted, 2 subnets, 2 masks</a:t>
            </a:r>
          </a:p>
          <a:p>
            <a:pPr>
              <a:lnSpc>
                <a:spcPct val="110000"/>
              </a:lnSpc>
              <a:spcBef>
                <a:spcPts val="0"/>
              </a:spcBef>
            </a:pPr>
            <a:r>
              <a:rPr lang="en-US" b="0" dirty="0" smtClean="0">
                <a:solidFill>
                  <a:srgbClr val="000000"/>
                </a:solidFill>
                <a:ea typeface="Times New Roman" pitchFamily="18" charset="0"/>
              </a:rPr>
              <a:t>D       172.16.0.0/16 is a summary, 00:11:19, Null0</a:t>
            </a:r>
          </a:p>
          <a:p>
            <a:pPr>
              <a:lnSpc>
                <a:spcPct val="110000"/>
              </a:lnSpc>
              <a:spcBef>
                <a:spcPts val="0"/>
              </a:spcBef>
            </a:pPr>
            <a:r>
              <a:rPr lang="en-US" b="0" dirty="0" smtClean="0">
                <a:solidFill>
                  <a:srgbClr val="000000"/>
                </a:solidFill>
                <a:ea typeface="Times New Roman" pitchFamily="18" charset="0"/>
              </a:rPr>
              <a:t>     192.168.1.0/24 is variably subnetted, 2 subnets, 2 masks</a:t>
            </a:r>
          </a:p>
          <a:p>
            <a:pPr>
              <a:lnSpc>
                <a:spcPct val="110000"/>
              </a:lnSpc>
              <a:spcBef>
                <a:spcPts val="0"/>
              </a:spcBef>
            </a:pPr>
            <a:r>
              <a:rPr lang="en-US" b="0" dirty="0" smtClean="0">
                <a:solidFill>
                  <a:srgbClr val="000000"/>
                </a:solidFill>
                <a:ea typeface="Times New Roman" pitchFamily="18" charset="0"/>
              </a:rPr>
              <a:t>D       192.168.1.0/24 is a summary, 00:11:19, Null0</a:t>
            </a:r>
          </a:p>
          <a:p>
            <a:pPr>
              <a:lnSpc>
                <a:spcPct val="110000"/>
              </a:lnSpc>
              <a:spcBef>
                <a:spcPts val="0"/>
              </a:spcBef>
            </a:pPr>
            <a:r>
              <a:rPr lang="en-US" b="0" dirty="0" smtClean="0">
                <a:solidFill>
                  <a:srgbClr val="000000"/>
                </a:solidFill>
                <a:ea typeface="Times New Roman" pitchFamily="18" charset="0"/>
              </a:rPr>
              <a:t>R1#</a:t>
            </a:r>
          </a:p>
          <a:p>
            <a:pPr>
              <a:lnSpc>
                <a:spcPct val="110000"/>
              </a:lnSpc>
              <a:spcBef>
                <a:spcPts val="0"/>
              </a:spcBef>
            </a:pPr>
            <a:r>
              <a:rPr lang="en-US" b="0" dirty="0" smtClean="0">
                <a:solidFill>
                  <a:srgbClr val="000000"/>
                </a:solidFill>
                <a:ea typeface="Times New Roman" pitchFamily="18" charset="0"/>
              </a:rPr>
              <a:t>R1# </a:t>
            </a:r>
            <a:r>
              <a:rPr lang="en-US" b="1" dirty="0" smtClean="0">
                <a:solidFill>
                  <a:srgbClr val="000000"/>
                </a:solidFill>
                <a:ea typeface="Times New Roman" pitchFamily="18" charset="0"/>
              </a:rPr>
              <a:t>show ip route </a:t>
            </a:r>
          </a:p>
          <a:p>
            <a:pPr>
              <a:lnSpc>
                <a:spcPct val="110000"/>
              </a:lnSpc>
              <a:spcBef>
                <a:spcPts val="0"/>
              </a:spcBef>
            </a:pPr>
            <a:r>
              <a:rPr lang="en-US" b="0" dirty="0" smtClean="0">
                <a:solidFill>
                  <a:srgbClr val="000000"/>
                </a:solidFill>
                <a:ea typeface="Times New Roman" pitchFamily="18" charset="0"/>
              </a:rPr>
              <a:t>&lt;output omitted&gt;</a:t>
            </a:r>
          </a:p>
          <a:p>
            <a:pPr>
              <a:lnSpc>
                <a:spcPct val="110000"/>
              </a:lnSpc>
              <a:spcBef>
                <a:spcPts val="0"/>
              </a:spcBef>
            </a:pPr>
            <a:r>
              <a:rPr lang="en-US" b="0" dirty="0" smtClean="0">
                <a:solidFill>
                  <a:srgbClr val="000000"/>
                </a:solidFill>
                <a:ea typeface="Times New Roman" pitchFamily="18" charset="0"/>
              </a:rPr>
              <a:t>Gateway of last resort is not set</a:t>
            </a:r>
          </a:p>
          <a:p>
            <a:pPr>
              <a:lnSpc>
                <a:spcPct val="110000"/>
              </a:lnSpc>
              <a:spcBef>
                <a:spcPts val="0"/>
              </a:spcBef>
            </a:pPr>
            <a:endParaRPr lang="en-US" b="0" dirty="0" smtClean="0">
              <a:solidFill>
                <a:srgbClr val="000000"/>
              </a:solidFill>
              <a:ea typeface="Times New Roman" pitchFamily="18" charset="0"/>
            </a:endParaRPr>
          </a:p>
          <a:p>
            <a:pPr>
              <a:lnSpc>
                <a:spcPct val="110000"/>
              </a:lnSpc>
              <a:spcBef>
                <a:spcPts val="0"/>
              </a:spcBef>
            </a:pPr>
            <a:r>
              <a:rPr lang="en-US" b="0" dirty="0" smtClean="0">
                <a:solidFill>
                  <a:srgbClr val="000000"/>
                </a:solidFill>
                <a:ea typeface="Times New Roman" pitchFamily="18" charset="0"/>
              </a:rPr>
              <a:t>D    172.17.0.0/16 [90/40514560] via 192.168.1.102, 00:10:35, Serial0/0/0</a:t>
            </a:r>
          </a:p>
          <a:p>
            <a:pPr>
              <a:lnSpc>
                <a:spcPct val="110000"/>
              </a:lnSpc>
              <a:spcBef>
                <a:spcPts val="0"/>
              </a:spcBef>
            </a:pPr>
            <a:r>
              <a:rPr lang="en-US" b="0" dirty="0" smtClean="0">
                <a:solidFill>
                  <a:srgbClr val="000000"/>
                </a:solidFill>
                <a:ea typeface="Times New Roman" pitchFamily="18" charset="0"/>
              </a:rPr>
              <a:t>     172.16.0.0/16 is variably subnetted, 2 subnets, 2 masks</a:t>
            </a:r>
          </a:p>
          <a:p>
            <a:pPr>
              <a:lnSpc>
                <a:spcPct val="110000"/>
              </a:lnSpc>
              <a:spcBef>
                <a:spcPts val="0"/>
              </a:spcBef>
            </a:pPr>
            <a:r>
              <a:rPr lang="en-US" b="0" dirty="0" smtClean="0">
                <a:solidFill>
                  <a:srgbClr val="000000"/>
                </a:solidFill>
                <a:ea typeface="Times New Roman" pitchFamily="18" charset="0"/>
              </a:rPr>
              <a:t>D       172.16.0.0/16 is a summary, 00:11:37, Null0</a:t>
            </a:r>
          </a:p>
          <a:p>
            <a:pPr>
              <a:lnSpc>
                <a:spcPct val="110000"/>
              </a:lnSpc>
              <a:spcBef>
                <a:spcPts val="0"/>
              </a:spcBef>
            </a:pPr>
            <a:r>
              <a:rPr lang="en-US" b="0" dirty="0" smtClean="0">
                <a:solidFill>
                  <a:srgbClr val="000000"/>
                </a:solidFill>
                <a:ea typeface="Times New Roman" pitchFamily="18" charset="0"/>
              </a:rPr>
              <a:t>C       172.16.1.0/24 is directly connected, FastEthernet0/0</a:t>
            </a:r>
          </a:p>
          <a:p>
            <a:pPr>
              <a:lnSpc>
                <a:spcPct val="110000"/>
              </a:lnSpc>
              <a:spcBef>
                <a:spcPts val="0"/>
              </a:spcBef>
            </a:pPr>
            <a:r>
              <a:rPr lang="en-US" b="0" dirty="0" smtClean="0">
                <a:solidFill>
                  <a:srgbClr val="000000"/>
                </a:solidFill>
                <a:ea typeface="Times New Roman" pitchFamily="18" charset="0"/>
              </a:rPr>
              <a:t>     192.168.1.0/24 is variably subnetted, 2 subnets, 2 masks</a:t>
            </a:r>
          </a:p>
          <a:p>
            <a:pPr>
              <a:lnSpc>
                <a:spcPct val="110000"/>
              </a:lnSpc>
              <a:spcBef>
                <a:spcPts val="0"/>
              </a:spcBef>
            </a:pPr>
            <a:r>
              <a:rPr lang="en-US" b="0" dirty="0" smtClean="0">
                <a:solidFill>
                  <a:srgbClr val="000000"/>
                </a:solidFill>
                <a:ea typeface="Times New Roman" pitchFamily="18" charset="0"/>
              </a:rPr>
              <a:t>C       192.168.1.96/27 is directly connected, Serial0/0/0</a:t>
            </a:r>
          </a:p>
          <a:p>
            <a:pPr>
              <a:lnSpc>
                <a:spcPct val="110000"/>
              </a:lnSpc>
              <a:spcBef>
                <a:spcPts val="0"/>
              </a:spcBef>
            </a:pPr>
            <a:r>
              <a:rPr lang="en-US" b="0" dirty="0" smtClean="0">
                <a:solidFill>
                  <a:srgbClr val="000000"/>
                </a:solidFill>
                <a:ea typeface="Times New Roman" pitchFamily="18" charset="0"/>
              </a:rPr>
              <a:t>D       192.168.1.0/24 is a summary, 00:11:37, Null0</a:t>
            </a:r>
          </a:p>
          <a:p>
            <a:pPr>
              <a:lnSpc>
                <a:spcPct val="110000"/>
              </a:lnSpc>
              <a:spcBef>
                <a:spcPts val="0"/>
              </a:spcBef>
            </a:pPr>
            <a:r>
              <a:rPr lang="en-US" b="0" dirty="0" smtClean="0">
                <a:solidFill>
                  <a:srgbClr val="000000"/>
                </a:solidFill>
                <a:ea typeface="Times New Roman" pitchFamily="18" charset="0"/>
              </a:rPr>
              <a:t>R1#</a:t>
            </a:r>
          </a:p>
        </p:txBody>
      </p:sp>
      <p:sp>
        <p:nvSpPr>
          <p:cNvPr id="13" name="Content Placeholder 12"/>
          <p:cNvSpPr>
            <a:spLocks noGrp="1"/>
          </p:cNvSpPr>
          <p:nvPr>
            <p:ph sz="quarter" idx="11"/>
          </p:nvPr>
        </p:nvSpPr>
        <p:spPr>
          <a:xfrm>
            <a:off x="279400" y="1313124"/>
            <a:ext cx="8520113" cy="687798"/>
          </a:xfrm>
        </p:spPr>
        <p:txBody>
          <a:bodyPr>
            <a:noAutofit/>
          </a:bodyPr>
          <a:lstStyle/>
          <a:p>
            <a:r>
              <a:rPr lang="en-US" dirty="0" smtClean="0"/>
              <a:t>Verify that the router recognizes EIGRP routes.</a:t>
            </a:r>
          </a:p>
          <a:p>
            <a:endParaRPr lang="en-US" dirty="0"/>
          </a:p>
        </p:txBody>
      </p:sp>
    </p:spTree>
    <p:extLst>
      <p:ext uri="{BB962C8B-B14F-4D97-AF65-F5344CB8AC3E}">
        <p14:creationId xmlns:p14="http://schemas.microsoft.com/office/powerpoint/2010/main" val="821755283"/>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9"/>
            <a:ext cx="8672825" cy="1304546"/>
          </a:xfrm>
        </p:spPr>
        <p:txBody>
          <a:bodyPr>
            <a:noAutofit/>
          </a:bodyPr>
          <a:lstStyle/>
          <a:p>
            <a:r>
              <a:rPr lang="en-US" sz="3200" dirty="0" smtClean="0"/>
              <a:t>Verifying EIGRP: show ip eigrp interfaces</a:t>
            </a:r>
            <a:endParaRPr lang="en-US" sz="3200" dirty="0"/>
          </a:p>
        </p:txBody>
      </p:sp>
      <p:sp>
        <p:nvSpPr>
          <p:cNvPr id="14" name="Text Placeholder 13"/>
          <p:cNvSpPr>
            <a:spLocks noGrp="1"/>
          </p:cNvSpPr>
          <p:nvPr>
            <p:ph type="body" sz="quarter" idx="10"/>
          </p:nvPr>
        </p:nvSpPr>
        <p:spPr>
          <a:xfrm>
            <a:off x="279399" y="2801095"/>
            <a:ext cx="8531114" cy="1999940"/>
          </a:xfrm>
        </p:spPr>
        <p:txBody>
          <a:bodyPr/>
          <a:lstStyle/>
          <a:p>
            <a:r>
              <a:rPr lang="en-US" smtClean="0">
                <a:solidFill>
                  <a:srgbClr val="000000"/>
                </a:solidFill>
                <a:ea typeface="Times New Roman" pitchFamily="18" charset="0"/>
              </a:rPr>
              <a:t>R1# </a:t>
            </a:r>
            <a:r>
              <a:rPr lang="en-US" b="1" smtClean="0">
                <a:solidFill>
                  <a:srgbClr val="000000"/>
                </a:solidFill>
                <a:ea typeface="Times New Roman" pitchFamily="18" charset="0"/>
              </a:rPr>
              <a:t>show ip eigrp interfaces</a:t>
            </a:r>
          </a:p>
          <a:p>
            <a:r>
              <a:rPr lang="en-US" smtClean="0">
                <a:solidFill>
                  <a:srgbClr val="000000"/>
                </a:solidFill>
                <a:ea typeface="Times New Roman" pitchFamily="18" charset="0"/>
              </a:rPr>
              <a:t>IP-EIGRP interfaces for process 100</a:t>
            </a:r>
          </a:p>
          <a:p>
            <a:endParaRPr lang="en-US" smtClean="0">
              <a:solidFill>
                <a:srgbClr val="000000"/>
              </a:solidFill>
              <a:ea typeface="Times New Roman" pitchFamily="18" charset="0"/>
            </a:endParaRPr>
          </a:p>
          <a:p>
            <a:r>
              <a:rPr lang="en-US" smtClean="0">
                <a:solidFill>
                  <a:srgbClr val="000000"/>
                </a:solidFill>
                <a:ea typeface="Times New Roman" pitchFamily="18" charset="0"/>
              </a:rPr>
              <a:t>                        Xmit Queue   Mean   Pacing Time   Multicast    Pending</a:t>
            </a:r>
          </a:p>
          <a:p>
            <a:r>
              <a:rPr lang="en-US" smtClean="0">
                <a:solidFill>
                  <a:srgbClr val="000000"/>
                </a:solidFill>
                <a:ea typeface="Times New Roman" pitchFamily="18" charset="0"/>
              </a:rPr>
              <a:t>Interface        Peers  Un/Reliable  SRTT   Un/Reliable   Flow Timer   Routes</a:t>
            </a:r>
          </a:p>
          <a:p>
            <a:r>
              <a:rPr lang="en-US" smtClean="0">
                <a:solidFill>
                  <a:srgbClr val="000000"/>
                </a:solidFill>
                <a:ea typeface="Times New Roman" pitchFamily="18" charset="0"/>
              </a:rPr>
              <a:t>Se0/0/0            1        0/0        22      10/380        468           0</a:t>
            </a:r>
          </a:p>
          <a:p>
            <a:r>
              <a:rPr lang="en-US" smtClean="0">
                <a:solidFill>
                  <a:srgbClr val="000000"/>
                </a:solidFill>
                <a:ea typeface="Times New Roman" pitchFamily="18" charset="0"/>
              </a:rPr>
              <a:t>Fa0/0              0        0/0         0       0/1            0           0</a:t>
            </a:r>
          </a:p>
          <a:p>
            <a:r>
              <a:rPr lang="en-US" smtClean="0">
                <a:solidFill>
                  <a:srgbClr val="000000"/>
                </a:solidFill>
                <a:ea typeface="Times New Roman" pitchFamily="18" charset="0"/>
              </a:rPr>
              <a:t>R1#</a:t>
            </a:r>
            <a:endParaRPr lang="en-US" dirty="0" smtClean="0">
              <a:solidFill>
                <a:srgbClr val="000000"/>
              </a:solidFill>
              <a:ea typeface="Times New Roman" pitchFamily="18" charset="0"/>
            </a:endParaRPr>
          </a:p>
        </p:txBody>
      </p:sp>
      <p:sp>
        <p:nvSpPr>
          <p:cNvPr id="13" name="Content Placeholder 12"/>
          <p:cNvSpPr>
            <a:spLocks noGrp="1"/>
          </p:cNvSpPr>
          <p:nvPr>
            <p:ph sz="quarter" idx="11"/>
          </p:nvPr>
        </p:nvSpPr>
        <p:spPr>
          <a:xfrm>
            <a:off x="279400" y="2077855"/>
            <a:ext cx="8520113" cy="687798"/>
          </a:xfrm>
        </p:spPr>
        <p:txBody>
          <a:bodyPr>
            <a:noAutofit/>
          </a:bodyPr>
          <a:lstStyle/>
          <a:p>
            <a:r>
              <a:rPr lang="en-US" dirty="0" smtClean="0"/>
              <a:t>Verify EIGRP configured interfaces.</a:t>
            </a:r>
            <a:endParaRPr lang="en-US" dirty="0"/>
          </a:p>
        </p:txBody>
      </p:sp>
    </p:spTree>
    <p:extLst>
      <p:ext uri="{BB962C8B-B14F-4D97-AF65-F5344CB8AC3E}">
        <p14:creationId xmlns:p14="http://schemas.microsoft.com/office/powerpoint/2010/main" val="235034293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182781"/>
          </a:xfrm>
        </p:spPr>
        <p:txBody>
          <a:bodyPr>
            <a:normAutofit/>
          </a:bodyPr>
          <a:lstStyle/>
          <a:p>
            <a:r>
              <a:rPr lang="en-US" sz="3200" dirty="0" smtClean="0"/>
              <a:t>Verifying EIGRP: show ip eigrp traffic</a:t>
            </a:r>
            <a:endParaRPr lang="en-US" sz="3200" dirty="0"/>
          </a:p>
        </p:txBody>
      </p:sp>
      <p:sp>
        <p:nvSpPr>
          <p:cNvPr id="15" name="Text Placeholder 14"/>
          <p:cNvSpPr>
            <a:spLocks noGrp="1"/>
          </p:cNvSpPr>
          <p:nvPr>
            <p:ph type="body" sz="quarter" idx="10"/>
          </p:nvPr>
        </p:nvSpPr>
        <p:spPr>
          <a:xfrm>
            <a:off x="279399" y="2279243"/>
            <a:ext cx="8531114" cy="3321964"/>
          </a:xfrm>
        </p:spPr>
        <p:txBody>
          <a:bodyPr>
            <a:noAutofit/>
          </a:bodyPr>
          <a:lstStyle/>
          <a:p>
            <a:pPr>
              <a:lnSpc>
                <a:spcPct val="100000"/>
              </a:lnSpc>
              <a:spcBef>
                <a:spcPts val="0"/>
              </a:spcBef>
            </a:pPr>
            <a:r>
              <a:rPr lang="en-US" sz="1400" b="0" dirty="0" smtClean="0">
                <a:solidFill>
                  <a:srgbClr val="000000"/>
                </a:solidFill>
                <a:ea typeface="Times New Roman" pitchFamily="18" charset="0"/>
              </a:rPr>
              <a:t>R1# </a:t>
            </a:r>
            <a:r>
              <a:rPr lang="en-US" sz="1400" b="1" dirty="0" smtClean="0">
                <a:solidFill>
                  <a:srgbClr val="000000"/>
                </a:solidFill>
                <a:ea typeface="Times New Roman" pitchFamily="18" charset="0"/>
              </a:rPr>
              <a:t>show ip eigrp traffic</a:t>
            </a:r>
          </a:p>
          <a:p>
            <a:pPr>
              <a:lnSpc>
                <a:spcPct val="100000"/>
              </a:lnSpc>
              <a:spcBef>
                <a:spcPts val="0"/>
              </a:spcBef>
            </a:pPr>
            <a:r>
              <a:rPr lang="en-US" sz="1400" b="0" dirty="0" smtClean="0">
                <a:solidFill>
                  <a:srgbClr val="000000"/>
                </a:solidFill>
                <a:ea typeface="Times New Roman" pitchFamily="18" charset="0"/>
              </a:rPr>
              <a:t>IP-EIGRP Traffic Statistics for AS 100</a:t>
            </a:r>
          </a:p>
          <a:p>
            <a:pPr>
              <a:lnSpc>
                <a:spcPct val="100000"/>
              </a:lnSpc>
              <a:spcBef>
                <a:spcPts val="0"/>
              </a:spcBef>
            </a:pPr>
            <a:r>
              <a:rPr lang="en-US" sz="1400" b="0" dirty="0" smtClean="0">
                <a:solidFill>
                  <a:srgbClr val="000000"/>
                </a:solidFill>
                <a:ea typeface="Times New Roman" pitchFamily="18" charset="0"/>
              </a:rPr>
              <a:t>  Hellos sent/received: 338/166</a:t>
            </a:r>
          </a:p>
          <a:p>
            <a:pPr>
              <a:lnSpc>
                <a:spcPct val="100000"/>
              </a:lnSpc>
              <a:spcBef>
                <a:spcPts val="0"/>
              </a:spcBef>
            </a:pPr>
            <a:r>
              <a:rPr lang="en-US" sz="1400" b="0" dirty="0" smtClean="0">
                <a:solidFill>
                  <a:srgbClr val="000000"/>
                </a:solidFill>
                <a:ea typeface="Times New Roman" pitchFamily="18" charset="0"/>
              </a:rPr>
              <a:t>  Updates sent/received: 7/7</a:t>
            </a:r>
          </a:p>
          <a:p>
            <a:pPr>
              <a:lnSpc>
                <a:spcPct val="100000"/>
              </a:lnSpc>
              <a:spcBef>
                <a:spcPts val="0"/>
              </a:spcBef>
            </a:pPr>
            <a:r>
              <a:rPr lang="en-US" sz="1400" b="0" dirty="0" smtClean="0">
                <a:solidFill>
                  <a:srgbClr val="000000"/>
                </a:solidFill>
                <a:ea typeface="Times New Roman" pitchFamily="18" charset="0"/>
              </a:rPr>
              <a:t>  Queries sent/received: 0/0</a:t>
            </a:r>
          </a:p>
          <a:p>
            <a:pPr>
              <a:lnSpc>
                <a:spcPct val="100000"/>
              </a:lnSpc>
              <a:spcBef>
                <a:spcPts val="0"/>
              </a:spcBef>
            </a:pPr>
            <a:r>
              <a:rPr lang="en-US" sz="1400" b="0" dirty="0" smtClean="0">
                <a:solidFill>
                  <a:srgbClr val="000000"/>
                </a:solidFill>
                <a:ea typeface="Times New Roman" pitchFamily="18" charset="0"/>
              </a:rPr>
              <a:t>  Replies sent/received: 0/0</a:t>
            </a:r>
          </a:p>
          <a:p>
            <a:pPr>
              <a:lnSpc>
                <a:spcPct val="100000"/>
              </a:lnSpc>
              <a:spcBef>
                <a:spcPts val="0"/>
              </a:spcBef>
            </a:pPr>
            <a:r>
              <a:rPr lang="en-US" sz="1400" b="0" dirty="0" smtClean="0">
                <a:solidFill>
                  <a:srgbClr val="000000"/>
                </a:solidFill>
                <a:ea typeface="Times New Roman" pitchFamily="18" charset="0"/>
              </a:rPr>
              <a:t>  Acks sent/received: 2/2</a:t>
            </a:r>
          </a:p>
          <a:p>
            <a:pPr>
              <a:lnSpc>
                <a:spcPct val="100000"/>
              </a:lnSpc>
              <a:spcBef>
                <a:spcPts val="0"/>
              </a:spcBef>
            </a:pPr>
            <a:r>
              <a:rPr lang="en-US" sz="1400" b="0" dirty="0" smtClean="0">
                <a:solidFill>
                  <a:srgbClr val="000000"/>
                </a:solidFill>
                <a:ea typeface="Times New Roman" pitchFamily="18" charset="0"/>
              </a:rPr>
              <a:t>  SIA-Queries sent/received: 0/0</a:t>
            </a:r>
          </a:p>
          <a:p>
            <a:pPr>
              <a:lnSpc>
                <a:spcPct val="100000"/>
              </a:lnSpc>
              <a:spcBef>
                <a:spcPts val="0"/>
              </a:spcBef>
            </a:pPr>
            <a:r>
              <a:rPr lang="en-US" sz="1400" b="0" dirty="0" smtClean="0">
                <a:solidFill>
                  <a:srgbClr val="000000"/>
                </a:solidFill>
                <a:ea typeface="Times New Roman" pitchFamily="18" charset="0"/>
              </a:rPr>
              <a:t>  SIA-Replies sent/received: 0/0</a:t>
            </a:r>
          </a:p>
          <a:p>
            <a:pPr>
              <a:lnSpc>
                <a:spcPct val="100000"/>
              </a:lnSpc>
              <a:spcBef>
                <a:spcPts val="0"/>
              </a:spcBef>
            </a:pPr>
            <a:r>
              <a:rPr lang="en-US" sz="1400" b="0" dirty="0" smtClean="0">
                <a:solidFill>
                  <a:srgbClr val="000000"/>
                </a:solidFill>
                <a:ea typeface="Times New Roman" pitchFamily="18" charset="0"/>
              </a:rPr>
              <a:t>  Hello Process ID: 228</a:t>
            </a:r>
          </a:p>
          <a:p>
            <a:pPr>
              <a:lnSpc>
                <a:spcPct val="100000"/>
              </a:lnSpc>
              <a:spcBef>
                <a:spcPts val="0"/>
              </a:spcBef>
            </a:pPr>
            <a:r>
              <a:rPr lang="en-US" sz="1400" b="0" dirty="0" smtClean="0">
                <a:solidFill>
                  <a:srgbClr val="000000"/>
                </a:solidFill>
                <a:ea typeface="Times New Roman" pitchFamily="18" charset="0"/>
              </a:rPr>
              <a:t>  PDM Process ID: 226</a:t>
            </a:r>
          </a:p>
          <a:p>
            <a:pPr>
              <a:lnSpc>
                <a:spcPct val="100000"/>
              </a:lnSpc>
              <a:spcBef>
                <a:spcPts val="0"/>
              </a:spcBef>
            </a:pPr>
            <a:r>
              <a:rPr lang="en-US" sz="1400" b="0" dirty="0" smtClean="0">
                <a:solidFill>
                  <a:srgbClr val="000000"/>
                </a:solidFill>
                <a:ea typeface="Times New Roman" pitchFamily="18" charset="0"/>
              </a:rPr>
              <a:t>  IP Socket queue:   0/2000/1/0 (current/max/highest/drops)</a:t>
            </a:r>
          </a:p>
          <a:p>
            <a:pPr>
              <a:lnSpc>
                <a:spcPct val="100000"/>
              </a:lnSpc>
              <a:spcBef>
                <a:spcPts val="0"/>
              </a:spcBef>
            </a:pPr>
            <a:r>
              <a:rPr lang="en-US" sz="1400" b="0" dirty="0" smtClean="0">
                <a:solidFill>
                  <a:srgbClr val="000000"/>
                </a:solidFill>
                <a:ea typeface="Times New Roman" pitchFamily="18" charset="0"/>
              </a:rPr>
              <a:t>  Eigrp input queue: 0/2000/1/0 (current/max/highest/drops)</a:t>
            </a:r>
          </a:p>
          <a:p>
            <a:pPr>
              <a:lnSpc>
                <a:spcPct val="100000"/>
              </a:lnSpc>
              <a:spcBef>
                <a:spcPts val="0"/>
              </a:spcBef>
            </a:pPr>
            <a:endParaRPr lang="en-US" sz="1400" b="0" dirty="0" smtClean="0">
              <a:solidFill>
                <a:srgbClr val="000000"/>
              </a:solidFill>
              <a:ea typeface="Times New Roman" pitchFamily="18" charset="0"/>
            </a:endParaRPr>
          </a:p>
          <a:p>
            <a:pPr>
              <a:lnSpc>
                <a:spcPct val="100000"/>
              </a:lnSpc>
              <a:spcBef>
                <a:spcPts val="0"/>
              </a:spcBef>
            </a:pPr>
            <a:r>
              <a:rPr lang="en-US" sz="1400" b="0" dirty="0" smtClean="0">
                <a:solidFill>
                  <a:srgbClr val="000000"/>
                </a:solidFill>
                <a:ea typeface="Times New Roman" pitchFamily="18" charset="0"/>
              </a:rPr>
              <a:t>R1#</a:t>
            </a:r>
          </a:p>
        </p:txBody>
      </p:sp>
      <p:sp>
        <p:nvSpPr>
          <p:cNvPr id="13" name="Content Placeholder 12"/>
          <p:cNvSpPr>
            <a:spLocks noGrp="1"/>
          </p:cNvSpPr>
          <p:nvPr>
            <p:ph sz="quarter" idx="11"/>
          </p:nvPr>
        </p:nvSpPr>
        <p:spPr>
          <a:xfrm>
            <a:off x="279400" y="1685772"/>
            <a:ext cx="8520113" cy="687798"/>
          </a:xfrm>
        </p:spPr>
        <p:txBody>
          <a:bodyPr>
            <a:noAutofit/>
          </a:bodyPr>
          <a:lstStyle/>
          <a:p>
            <a:r>
              <a:rPr lang="en-US" dirty="0" smtClean="0"/>
              <a:t>Verify EIGRP traffic information.</a:t>
            </a:r>
            <a:endParaRPr lang="en-US" dirty="0"/>
          </a:p>
        </p:txBody>
      </p:sp>
    </p:spTree>
    <p:extLst>
      <p:ext uri="{BB962C8B-B14F-4D97-AF65-F5344CB8AC3E}">
        <p14:creationId xmlns:p14="http://schemas.microsoft.com/office/powerpoint/2010/main" val="1943346089"/>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334534" y="4866569"/>
            <a:ext cx="8218449" cy="56501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Rectangle 7"/>
          <p:cNvSpPr/>
          <p:nvPr/>
        </p:nvSpPr>
        <p:spPr bwMode="auto">
          <a:xfrm>
            <a:off x="334534" y="4056260"/>
            <a:ext cx="8218449" cy="356839"/>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 name="Rectangle 6"/>
          <p:cNvSpPr/>
          <p:nvPr/>
        </p:nvSpPr>
        <p:spPr bwMode="auto">
          <a:xfrm>
            <a:off x="334534" y="3379763"/>
            <a:ext cx="8218449" cy="356839"/>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313193"/>
            <a:ext cx="8532159" cy="997891"/>
          </a:xfrm>
        </p:spPr>
        <p:txBody>
          <a:bodyPr>
            <a:normAutofit/>
          </a:bodyPr>
          <a:lstStyle/>
          <a:p>
            <a:r>
              <a:rPr lang="en-US" sz="3200" dirty="0" smtClean="0"/>
              <a:t>Verifying EIGRP: debug eigrp packets</a:t>
            </a:r>
            <a:endParaRPr lang="en-US" sz="3200" dirty="0"/>
          </a:p>
        </p:txBody>
      </p:sp>
      <p:sp>
        <p:nvSpPr>
          <p:cNvPr id="15" name="Text Placeholder 14"/>
          <p:cNvSpPr>
            <a:spLocks noGrp="1"/>
          </p:cNvSpPr>
          <p:nvPr>
            <p:ph type="body" sz="quarter" idx="10"/>
          </p:nvPr>
        </p:nvSpPr>
        <p:spPr/>
        <p:txBody>
          <a:bodyPr>
            <a:noAutofit/>
          </a:bodyPr>
          <a:lstStyle/>
          <a:p>
            <a:pPr>
              <a:lnSpc>
                <a:spcPct val="100000"/>
              </a:lnSpc>
              <a:spcBef>
                <a:spcPts val="0"/>
              </a:spcBef>
            </a:pPr>
            <a:r>
              <a:rPr lang="en-US" sz="1100" b="0" dirty="0" smtClean="0">
                <a:solidFill>
                  <a:srgbClr val="000000"/>
                </a:solidFill>
                <a:ea typeface="Times New Roman" pitchFamily="18" charset="0"/>
              </a:rPr>
              <a:t>R2# </a:t>
            </a:r>
            <a:r>
              <a:rPr lang="en-US" sz="1100" b="1" dirty="0" smtClean="0">
                <a:solidFill>
                  <a:srgbClr val="000000"/>
                </a:solidFill>
                <a:ea typeface="Times New Roman" pitchFamily="18" charset="0"/>
              </a:rPr>
              <a:t>debug eigrp packets</a:t>
            </a:r>
          </a:p>
          <a:p>
            <a:pPr>
              <a:lnSpc>
                <a:spcPct val="100000"/>
              </a:lnSpc>
              <a:spcBef>
                <a:spcPts val="0"/>
              </a:spcBef>
            </a:pPr>
            <a:r>
              <a:rPr lang="en-US" sz="1100" b="0" dirty="0" smtClean="0">
                <a:solidFill>
                  <a:srgbClr val="000000"/>
                </a:solidFill>
                <a:ea typeface="Times New Roman" pitchFamily="18" charset="0"/>
              </a:rPr>
              <a:t>*Jul 26 10:51:24.051: EIGRP: Sending HELLO on Serial0/0/0</a:t>
            </a:r>
          </a:p>
          <a:p>
            <a:pPr>
              <a:lnSpc>
                <a:spcPct val="100000"/>
              </a:lnSpc>
              <a:spcBef>
                <a:spcPts val="0"/>
              </a:spcBef>
            </a:pPr>
            <a:r>
              <a:rPr lang="en-US" sz="1100" b="0" dirty="0" smtClean="0">
                <a:solidFill>
                  <a:srgbClr val="000000"/>
                </a:solidFill>
                <a:ea typeface="Times New Roman" pitchFamily="18" charset="0"/>
              </a:rPr>
              <a:t>*Jul 26 10:51:24.051: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10:51:24.111: EIGRP: Sending HELLO on FastEthernet0/0</a:t>
            </a:r>
          </a:p>
          <a:p>
            <a:pPr>
              <a:lnSpc>
                <a:spcPct val="100000"/>
              </a:lnSpc>
              <a:spcBef>
                <a:spcPts val="0"/>
              </a:spcBef>
            </a:pPr>
            <a:r>
              <a:rPr lang="en-US" sz="1100" b="0" dirty="0" smtClean="0">
                <a:solidFill>
                  <a:srgbClr val="000000"/>
                </a:solidFill>
                <a:ea typeface="Times New Roman" pitchFamily="18" charset="0"/>
              </a:rPr>
              <a:t>*Jul 26 10:51:24.111: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10:51:26.667: EIGRP: Received HELLO on Serial0/0/0 nbr 192.168.1.101</a:t>
            </a:r>
          </a:p>
          <a:p>
            <a:pPr>
              <a:lnSpc>
                <a:spcPct val="100000"/>
              </a:lnSpc>
              <a:spcBef>
                <a:spcPts val="0"/>
              </a:spcBef>
            </a:pPr>
            <a:r>
              <a:rPr lang="en-US" sz="1100" b="0" dirty="0" smtClean="0">
                <a:solidFill>
                  <a:srgbClr val="000000"/>
                </a:solidFill>
                <a:ea typeface="Times New Roman" pitchFamily="18" charset="0"/>
              </a:rPr>
              <a:t>*Jul 26 10:51:26.667:   AS 100, Flags 0x0, Seq 0/0 idbQ 0/0 iidbQ un/rely 0/0 peerQ un/re</a:t>
            </a:r>
          </a:p>
          <a:p>
            <a:pPr>
              <a:lnSpc>
                <a:spcPct val="100000"/>
              </a:lnSpc>
              <a:spcBef>
                <a:spcPts val="0"/>
              </a:spcBef>
            </a:pPr>
            <a:r>
              <a:rPr lang="en-US" sz="1100" b="0" dirty="0" smtClean="0">
                <a:solidFill>
                  <a:srgbClr val="000000"/>
                </a:solidFill>
                <a:ea typeface="Times New Roman" pitchFamily="18" charset="0"/>
              </a:rPr>
              <a:t>ly 0/0</a:t>
            </a:r>
          </a:p>
          <a:p>
            <a:pPr>
              <a:lnSpc>
                <a:spcPct val="100000"/>
              </a:lnSpc>
              <a:spcBef>
                <a:spcPts val="0"/>
              </a:spcBef>
            </a:pPr>
            <a:r>
              <a:rPr lang="en-US" sz="1100" b="0" dirty="0" smtClean="0">
                <a:solidFill>
                  <a:srgbClr val="000000"/>
                </a:solidFill>
                <a:ea typeface="Times New Roman" pitchFamily="18" charset="0"/>
              </a:rPr>
              <a:t>*Jul 26 10:51:28.451: EIGRP: Sending HELLO on FastEthernet0/0</a:t>
            </a:r>
          </a:p>
          <a:p>
            <a:pPr>
              <a:lnSpc>
                <a:spcPct val="100000"/>
              </a:lnSpc>
              <a:spcBef>
                <a:spcPts val="0"/>
              </a:spcBef>
            </a:pPr>
            <a:r>
              <a:rPr lang="en-US" sz="1100" b="0" dirty="0" smtClean="0">
                <a:solidFill>
                  <a:srgbClr val="000000"/>
                </a:solidFill>
                <a:ea typeface="Times New Roman" pitchFamily="18" charset="0"/>
              </a:rPr>
              <a:t>*Jul 26 10:51:28.451: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10:51:29.027: EIGRP: Sending HELLO on Serial0/0/0</a:t>
            </a:r>
          </a:p>
          <a:p>
            <a:pPr>
              <a:lnSpc>
                <a:spcPct val="100000"/>
              </a:lnSpc>
              <a:spcBef>
                <a:spcPts val="0"/>
              </a:spcBef>
            </a:pPr>
            <a:r>
              <a:rPr lang="en-US" sz="1100" b="0" dirty="0" smtClean="0">
                <a:solidFill>
                  <a:srgbClr val="000000"/>
                </a:solidFill>
                <a:ea typeface="Times New Roman" pitchFamily="18" charset="0"/>
              </a:rPr>
              <a:t>*Jul 26 10:51:29.027: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10:51:31.383: EIGRP: Received HELLO on Serial0/0/0 nbr 192.168.1.101</a:t>
            </a:r>
          </a:p>
          <a:p>
            <a:pPr>
              <a:lnSpc>
                <a:spcPct val="100000"/>
              </a:lnSpc>
              <a:spcBef>
                <a:spcPts val="0"/>
              </a:spcBef>
            </a:pPr>
            <a:r>
              <a:rPr lang="en-US" sz="1100" b="0" dirty="0" smtClean="0">
                <a:solidFill>
                  <a:srgbClr val="000000"/>
                </a:solidFill>
                <a:ea typeface="Times New Roman" pitchFamily="18" charset="0"/>
              </a:rPr>
              <a:t>*Jul 26 10:51:31.383:   AS 100, Flags 0x0, Seq 0/0 idbQ 0/0 iidbQ un/rely 0/0 peerQ un/re</a:t>
            </a:r>
          </a:p>
          <a:p>
            <a:pPr>
              <a:lnSpc>
                <a:spcPct val="100000"/>
              </a:lnSpc>
              <a:spcBef>
                <a:spcPts val="0"/>
              </a:spcBef>
            </a:pPr>
            <a:r>
              <a:rPr lang="en-US" sz="1100" b="0" dirty="0" smtClean="0">
                <a:solidFill>
                  <a:srgbClr val="000000"/>
                </a:solidFill>
                <a:ea typeface="Times New Roman" pitchFamily="18" charset="0"/>
              </a:rPr>
              <a:t>ly 0/0</a:t>
            </a:r>
          </a:p>
          <a:p>
            <a:pPr>
              <a:lnSpc>
                <a:spcPct val="100000"/>
              </a:lnSpc>
              <a:spcBef>
                <a:spcPts val="0"/>
              </a:spcBef>
            </a:pPr>
            <a:r>
              <a:rPr lang="en-US" sz="1100" b="0" dirty="0" smtClean="0">
                <a:solidFill>
                  <a:srgbClr val="000000"/>
                </a:solidFill>
                <a:ea typeface="Times New Roman" pitchFamily="18" charset="0"/>
              </a:rPr>
              <a:t>*Jul 26 10:51:33.339: EIGRP: Sending HELLO on FastEthernet0/0</a:t>
            </a:r>
          </a:p>
          <a:p>
            <a:pPr>
              <a:lnSpc>
                <a:spcPct val="100000"/>
              </a:lnSpc>
              <a:spcBef>
                <a:spcPts val="0"/>
              </a:spcBef>
            </a:pPr>
            <a:r>
              <a:rPr lang="en-US" sz="1100" b="0" dirty="0" smtClean="0">
                <a:solidFill>
                  <a:srgbClr val="000000"/>
                </a:solidFill>
                <a:ea typeface="Times New Roman" pitchFamily="18" charset="0"/>
              </a:rPr>
              <a:t>*Jul 26 10:51:33.339: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10:51:33.511: EIGRP: Sending HELLO on Serial0/0/0</a:t>
            </a:r>
          </a:p>
          <a:p>
            <a:pPr>
              <a:lnSpc>
                <a:spcPct val="100000"/>
              </a:lnSpc>
              <a:spcBef>
                <a:spcPts val="0"/>
              </a:spcBef>
            </a:pPr>
            <a:r>
              <a:rPr lang="en-US" sz="1100" b="0" dirty="0" smtClean="0">
                <a:solidFill>
                  <a:srgbClr val="000000"/>
                </a:solidFill>
                <a:ea typeface="Times New Roman" pitchFamily="18" charset="0"/>
              </a:rPr>
              <a:t>*Jul 26 10:51:33.511: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10:51:36.347: EIGRP: Received HELLO on Serial0/0/0 nbr 192.168.1.101</a:t>
            </a:r>
          </a:p>
          <a:p>
            <a:pPr>
              <a:lnSpc>
                <a:spcPct val="100000"/>
              </a:lnSpc>
              <a:spcBef>
                <a:spcPts val="0"/>
              </a:spcBef>
            </a:pPr>
            <a:r>
              <a:rPr lang="en-US" sz="1100" b="0" dirty="0" smtClean="0">
                <a:solidFill>
                  <a:srgbClr val="000000"/>
                </a:solidFill>
                <a:ea typeface="Times New Roman" pitchFamily="18" charset="0"/>
              </a:rPr>
              <a:t>*Jul 26 10:51:36.347:   AS 100, Flags 0x0, Seq 0/0 idbQ 0/0 iidbQ un/rely 0/0 peerQ un/re</a:t>
            </a:r>
          </a:p>
          <a:p>
            <a:pPr>
              <a:lnSpc>
                <a:spcPct val="100000"/>
              </a:lnSpc>
              <a:spcBef>
                <a:spcPts val="0"/>
              </a:spcBef>
            </a:pPr>
            <a:r>
              <a:rPr lang="en-US" sz="1100" b="0" dirty="0" smtClean="0">
                <a:solidFill>
                  <a:srgbClr val="000000"/>
                </a:solidFill>
                <a:ea typeface="Times New Roman" pitchFamily="18" charset="0"/>
              </a:rPr>
              <a:t>ly 0/0</a:t>
            </a:r>
          </a:p>
          <a:p>
            <a:pPr>
              <a:lnSpc>
                <a:spcPct val="100000"/>
              </a:lnSpc>
              <a:spcBef>
                <a:spcPts val="0"/>
              </a:spcBef>
            </a:pPr>
            <a:r>
              <a:rPr lang="en-US" sz="1100" b="0" dirty="0" smtClean="0">
                <a:solidFill>
                  <a:srgbClr val="000000"/>
                </a:solidFill>
                <a:ea typeface="Times New Roman" pitchFamily="18" charset="0"/>
              </a:rPr>
              <a:t>*Jul 26 10:51:37.847: EIGRP: Sending HELLO on Serial0/0/0</a:t>
            </a:r>
          </a:p>
          <a:p>
            <a:pPr>
              <a:lnSpc>
                <a:spcPct val="100000"/>
              </a:lnSpc>
              <a:spcBef>
                <a:spcPts val="0"/>
              </a:spcBef>
            </a:pPr>
            <a:r>
              <a:rPr lang="en-US" sz="1100" b="0" dirty="0" smtClean="0">
                <a:solidFill>
                  <a:srgbClr val="000000"/>
                </a:solidFill>
                <a:ea typeface="Times New Roman" pitchFamily="18" charset="0"/>
              </a:rPr>
              <a:t>*Jul 26 10:51:37.847:   AS 100, Flags 0x0, Seq 0/0 idbQ 0/0 iidbQ un/rely 0/0</a:t>
            </a:r>
          </a:p>
          <a:p>
            <a:pPr>
              <a:lnSpc>
                <a:spcPct val="100000"/>
              </a:lnSpc>
              <a:spcBef>
                <a:spcPts val="0"/>
              </a:spcBef>
            </a:pPr>
            <a:r>
              <a:rPr lang="en-US" sz="1100" b="0" dirty="0" smtClean="0">
                <a:solidFill>
                  <a:srgbClr val="000000"/>
                </a:solidFill>
                <a:ea typeface="Times New Roman" pitchFamily="18" charset="0"/>
              </a:rPr>
              <a:t>*Jul 26 10:51:37.899: EIGRP: Sending HELLO on FastEthernet0/0</a:t>
            </a:r>
          </a:p>
        </p:txBody>
      </p:sp>
      <p:sp>
        <p:nvSpPr>
          <p:cNvPr id="13" name="Content Placeholder 12"/>
          <p:cNvSpPr>
            <a:spLocks noGrp="1"/>
          </p:cNvSpPr>
          <p:nvPr>
            <p:ph sz="quarter" idx="11"/>
          </p:nvPr>
        </p:nvSpPr>
        <p:spPr>
          <a:xfrm>
            <a:off x="279400" y="1363270"/>
            <a:ext cx="8520113" cy="687798"/>
          </a:xfrm>
        </p:spPr>
        <p:txBody>
          <a:bodyPr>
            <a:noAutofit/>
          </a:bodyPr>
          <a:lstStyle/>
          <a:p>
            <a:r>
              <a:rPr lang="en-US" dirty="0" smtClean="0"/>
              <a:t>Traces transmission and receipt of EIGRP packets.</a:t>
            </a:r>
            <a:endParaRPr lang="en-US" dirty="0"/>
          </a:p>
        </p:txBody>
      </p:sp>
    </p:spTree>
    <p:extLst>
      <p:ext uri="{BB962C8B-B14F-4D97-AF65-F5344CB8AC3E}">
        <p14:creationId xmlns:p14="http://schemas.microsoft.com/office/powerpoint/2010/main" val="3939198344"/>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0" y="365462"/>
            <a:ext cx="6011171" cy="620712"/>
          </a:xfrm>
        </p:spPr>
        <p:txBody>
          <a:bodyPr/>
          <a:lstStyle/>
          <a:p>
            <a:r>
              <a:rPr lang="en-US" sz="3200" dirty="0" smtClean="0"/>
              <a:t>EIGRP Passive-Interface</a:t>
            </a:r>
            <a:endParaRPr lang="en-US" sz="3200" dirty="0"/>
          </a:p>
        </p:txBody>
      </p:sp>
      <p:sp>
        <p:nvSpPr>
          <p:cNvPr id="13" name="Content Placeholder 12"/>
          <p:cNvSpPr>
            <a:spLocks noGrp="1"/>
          </p:cNvSpPr>
          <p:nvPr>
            <p:ph idx="1"/>
          </p:nvPr>
        </p:nvSpPr>
        <p:spPr>
          <a:xfrm>
            <a:off x="279400" y="1631560"/>
            <a:ext cx="8316913" cy="491994"/>
          </a:xfrm>
        </p:spPr>
        <p:txBody>
          <a:bodyPr>
            <a:normAutofit fontScale="92500"/>
          </a:bodyPr>
          <a:lstStyle/>
          <a:p>
            <a:r>
              <a:rPr lang="en-US" dirty="0" smtClean="0"/>
              <a:t>Prevent EIGRP updates out a specified router interface.</a:t>
            </a:r>
            <a:endParaRPr lang="en-US" dirty="0"/>
          </a:p>
        </p:txBody>
      </p:sp>
      <p:sp>
        <p:nvSpPr>
          <p:cNvPr id="14" name="Text Placeholder 13"/>
          <p:cNvSpPr>
            <a:spLocks noGrp="1"/>
          </p:cNvSpPr>
          <p:nvPr>
            <p:ph type="body" sz="quarter" idx="10"/>
          </p:nvPr>
        </p:nvSpPr>
        <p:spPr>
          <a:xfrm>
            <a:off x="458758" y="2216852"/>
            <a:ext cx="7745412" cy="377078"/>
          </a:xfrm>
        </p:spPr>
        <p:txBody>
          <a:bodyPr/>
          <a:lstStyle/>
          <a:p>
            <a:r>
              <a:rPr lang="en-US" dirty="0" smtClean="0"/>
              <a:t>Router(config-router)#</a:t>
            </a:r>
            <a:endParaRPr lang="en-US" dirty="0"/>
          </a:p>
        </p:txBody>
      </p:sp>
      <p:sp>
        <p:nvSpPr>
          <p:cNvPr id="15" name="Text Placeholder 14"/>
          <p:cNvSpPr>
            <a:spLocks noGrp="1"/>
          </p:cNvSpPr>
          <p:nvPr>
            <p:ph type="body" sz="quarter" idx="11"/>
          </p:nvPr>
        </p:nvSpPr>
        <p:spPr>
          <a:xfrm>
            <a:off x="458758" y="2728924"/>
            <a:ext cx="7745412" cy="377078"/>
          </a:xfrm>
        </p:spPr>
        <p:txBody>
          <a:bodyPr/>
          <a:lstStyle/>
          <a:p>
            <a:r>
              <a:rPr lang="en-US" dirty="0" smtClean="0"/>
              <a:t>passive-interface </a:t>
            </a:r>
            <a:r>
              <a:rPr lang="en-US" b="0" i="1" dirty="0" smtClean="0"/>
              <a:t>type number</a:t>
            </a:r>
            <a:r>
              <a:rPr lang="en-US" dirty="0" smtClean="0"/>
              <a:t> [default]</a:t>
            </a:r>
            <a:endParaRPr lang="en-US" dirty="0"/>
          </a:p>
        </p:txBody>
      </p:sp>
      <p:sp>
        <p:nvSpPr>
          <p:cNvPr id="16" name="Rectangle 15"/>
          <p:cNvSpPr/>
          <p:nvPr/>
        </p:nvSpPr>
        <p:spPr>
          <a:xfrm>
            <a:off x="279400" y="3272868"/>
            <a:ext cx="8487008" cy="2767681"/>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t>Set a particular interface or all router interfaces to passive.</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t>The</a:t>
            </a:r>
            <a:r>
              <a:rPr lang="en-US" b="1" dirty="0" smtClean="0">
                <a:latin typeface="Courier New" pitchFamily="49" charset="0"/>
                <a:cs typeface="Courier New" pitchFamily="49" charset="0"/>
              </a:rPr>
              <a:t> default </a:t>
            </a:r>
            <a:r>
              <a:rPr lang="en-US" dirty="0" smtClean="0"/>
              <a:t>option sets all router interfaces to passive.</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t>For EIGRP, the command:</a:t>
            </a:r>
          </a:p>
          <a:p>
            <a:pPr marL="693738" lvl="1" indent="-236538" algn="l" defTabSz="814388" eaLnBrk="1" hangingPunct="1">
              <a:lnSpc>
                <a:spcPct val="95000"/>
              </a:lnSpc>
              <a:spcBef>
                <a:spcPct val="50000"/>
              </a:spcBef>
              <a:buClr>
                <a:srgbClr val="708CA1"/>
              </a:buClr>
              <a:buFont typeface="Wingdings" pitchFamily="2" charset="2"/>
              <a:buChar char="§"/>
            </a:pPr>
            <a:r>
              <a:rPr lang="en-US" dirty="0" smtClean="0"/>
              <a:t>Prevents neighbor relationships from being established.</a:t>
            </a:r>
          </a:p>
          <a:p>
            <a:pPr marL="693738" lvl="1" indent="-236538" algn="l" defTabSz="814388" eaLnBrk="1" hangingPunct="1">
              <a:lnSpc>
                <a:spcPct val="95000"/>
              </a:lnSpc>
              <a:spcBef>
                <a:spcPct val="50000"/>
              </a:spcBef>
              <a:buClr>
                <a:srgbClr val="708CA1"/>
              </a:buClr>
              <a:buFont typeface="Wingdings" pitchFamily="2" charset="2"/>
              <a:buChar char="§"/>
            </a:pPr>
            <a:r>
              <a:rPr lang="en-US" dirty="0" smtClean="0"/>
              <a:t>Routing updates from a neighbor are ignored.</a:t>
            </a:r>
          </a:p>
          <a:p>
            <a:pPr marL="693738" lvl="1" indent="-236538" algn="l" defTabSz="814388" eaLnBrk="1" hangingPunct="1">
              <a:lnSpc>
                <a:spcPct val="95000"/>
              </a:lnSpc>
              <a:spcBef>
                <a:spcPct val="50000"/>
              </a:spcBef>
              <a:buClr>
                <a:srgbClr val="708CA1"/>
              </a:buClr>
              <a:buFont typeface="Wingdings" pitchFamily="2" charset="2"/>
              <a:buChar char="§"/>
            </a:pPr>
            <a:r>
              <a:rPr lang="en-US" dirty="0" smtClean="0"/>
              <a:t>Allows a subnet on a passive interface to be announced in EIGRP</a:t>
            </a:r>
          </a:p>
          <a:p>
            <a:pPr marL="236538" indent="-236538" algn="l" defTabSz="814388" eaLnBrk="1" hangingPunct="1">
              <a:lnSpc>
                <a:spcPct val="95000"/>
              </a:lnSpc>
              <a:spcBef>
                <a:spcPct val="50000"/>
              </a:spcBef>
              <a:buClr>
                <a:srgbClr val="708CA1"/>
              </a:buClr>
              <a:buFont typeface="Wingdings" pitchFamily="2" charset="2"/>
              <a:buChar char="§"/>
            </a:pPr>
            <a:endParaRPr lang="en-US" dirty="0" smtClean="0"/>
          </a:p>
        </p:txBody>
      </p:sp>
    </p:spTree>
    <p:extLst>
      <p:ext uri="{BB962C8B-B14F-4D97-AF65-F5344CB8AC3E}">
        <p14:creationId xmlns:p14="http://schemas.microsoft.com/office/powerpoint/2010/main" val="2022432523"/>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p:cNvSpPr/>
          <p:nvPr/>
        </p:nvSpPr>
        <p:spPr bwMode="auto">
          <a:xfrm>
            <a:off x="2074286" y="5254186"/>
            <a:ext cx="2494157" cy="4014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9" name="Rectangle 58"/>
          <p:cNvSpPr/>
          <p:nvPr/>
        </p:nvSpPr>
        <p:spPr bwMode="auto">
          <a:xfrm>
            <a:off x="2070654" y="6056398"/>
            <a:ext cx="2494157" cy="4014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8" name="Rectangle 57"/>
          <p:cNvSpPr/>
          <p:nvPr/>
        </p:nvSpPr>
        <p:spPr bwMode="auto">
          <a:xfrm>
            <a:off x="2049164" y="4129631"/>
            <a:ext cx="2285997" cy="17842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2051982" y="3352912"/>
            <a:ext cx="2285997" cy="17842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 y="107577"/>
            <a:ext cx="5495790" cy="657806"/>
          </a:xfrm>
        </p:spPr>
        <p:txBody>
          <a:bodyPr/>
          <a:lstStyle/>
          <a:p>
            <a:r>
              <a:rPr lang="en-US" sz="3200" dirty="0" smtClean="0"/>
              <a:t>Passive-Interface Example</a:t>
            </a:r>
            <a:endParaRPr lang="en-US" sz="3200" dirty="0"/>
          </a:p>
        </p:txBody>
      </p:sp>
      <p:sp>
        <p:nvSpPr>
          <p:cNvPr id="33" name="Text Placeholder 5"/>
          <p:cNvSpPr>
            <a:spLocks/>
          </p:cNvSpPr>
          <p:nvPr/>
        </p:nvSpPr>
        <p:spPr bwMode="auto">
          <a:xfrm>
            <a:off x="283109" y="3158297"/>
            <a:ext cx="8401694" cy="61835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passive-interface fa0/0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kern="0" dirty="0">
              <a:latin typeface="Courier New" pitchFamily="49" charset="0"/>
            </a:endParaRPr>
          </a:p>
        </p:txBody>
      </p:sp>
      <p:sp>
        <p:nvSpPr>
          <p:cNvPr id="44" name="Text Placeholder 5"/>
          <p:cNvSpPr>
            <a:spLocks/>
          </p:cNvSpPr>
          <p:nvPr/>
        </p:nvSpPr>
        <p:spPr bwMode="auto">
          <a:xfrm>
            <a:off x="279834" y="3912687"/>
            <a:ext cx="8407615" cy="61094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passive-interface fa0/0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a:latin typeface="Courier New" pitchFamily="49" charset="0"/>
            </a:endParaRPr>
          </a:p>
        </p:txBody>
      </p:sp>
      <p:sp>
        <p:nvSpPr>
          <p:cNvPr id="31" name="TextBox 30"/>
          <p:cNvSpPr txBox="1"/>
          <p:nvPr/>
        </p:nvSpPr>
        <p:spPr>
          <a:xfrm>
            <a:off x="279400" y="4615366"/>
            <a:ext cx="2820003" cy="369332"/>
          </a:xfrm>
          <a:prstGeom prst="rect">
            <a:avLst/>
          </a:prstGeom>
          <a:noFill/>
        </p:spPr>
        <p:txBody>
          <a:bodyPr wrap="none" rtlCol="0">
            <a:spAutoFit/>
          </a:bodyPr>
          <a:lstStyle/>
          <a:p>
            <a:r>
              <a:rPr lang="en-US" sz="2000" smtClean="0"/>
              <a:t>Alternate </a:t>
            </a:r>
            <a:r>
              <a:rPr lang="en-US" sz="2000" dirty="0" smtClean="0"/>
              <a:t>configuration:</a:t>
            </a:r>
            <a:endParaRPr lang="en-US" sz="2000" dirty="0"/>
          </a:p>
        </p:txBody>
      </p:sp>
      <p:sp>
        <p:nvSpPr>
          <p:cNvPr id="32" name="Text Placeholder 5"/>
          <p:cNvSpPr>
            <a:spLocks/>
          </p:cNvSpPr>
          <p:nvPr/>
        </p:nvSpPr>
        <p:spPr bwMode="auto">
          <a:xfrm>
            <a:off x="278939" y="5048360"/>
            <a:ext cx="8385602" cy="68902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passive-interface default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no passive-interface S0/0/0</a:t>
            </a:r>
            <a:endParaRPr lang="en-US" sz="1200" kern="0" dirty="0">
              <a:latin typeface="Courier New" pitchFamily="49" charset="0"/>
            </a:endParaRPr>
          </a:p>
        </p:txBody>
      </p:sp>
      <p:sp>
        <p:nvSpPr>
          <p:cNvPr id="35" name="Text Placeholder 5"/>
          <p:cNvSpPr>
            <a:spLocks/>
          </p:cNvSpPr>
          <p:nvPr/>
        </p:nvSpPr>
        <p:spPr bwMode="auto">
          <a:xfrm>
            <a:off x="279399" y="5854292"/>
            <a:ext cx="8413839" cy="67872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passive-interface default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no passive-interface S0/0/0</a:t>
            </a:r>
            <a:endParaRPr lang="en-US" sz="1200" b="1" kern="0" dirty="0">
              <a:latin typeface="Courier New" pitchFamily="49" charset="0"/>
            </a:endParaRPr>
          </a:p>
        </p:txBody>
      </p:sp>
      <p:grpSp>
        <p:nvGrpSpPr>
          <p:cNvPr id="45" name="Group 44"/>
          <p:cNvGrpSpPr/>
          <p:nvPr/>
        </p:nvGrpSpPr>
        <p:grpSpPr>
          <a:xfrm>
            <a:off x="1712029" y="1051720"/>
            <a:ext cx="6806428" cy="1839949"/>
            <a:chOff x="1639213" y="1003612"/>
            <a:chExt cx="6806428" cy="1839949"/>
          </a:xfrm>
        </p:grpSpPr>
        <p:sp>
          <p:nvSpPr>
            <p:cNvPr id="5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53" name="TextBox 52"/>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4" name="TextBox 53"/>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55" name="TextBox 54"/>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56" name="TextBox 5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61" name="TextBox 60"/>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62" name="TextBox 61"/>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63" name="TextBox 62"/>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64" name="TextBox 63"/>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65" name="TextBox 64"/>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66" name="TextBox 65"/>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grpSp>
    </p:spTree>
    <p:extLst>
      <p:ext uri="{BB962C8B-B14F-4D97-AF65-F5344CB8AC3E}">
        <p14:creationId xmlns:p14="http://schemas.microsoft.com/office/powerpoint/2010/main" val="2298034184"/>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6690" name="Rectangle 2"/>
          <p:cNvSpPr>
            <a:spLocks noGrp="1" noChangeArrowheads="1"/>
          </p:cNvSpPr>
          <p:nvPr>
            <p:ph type="title"/>
          </p:nvPr>
        </p:nvSpPr>
        <p:spPr/>
        <p:txBody>
          <a:bodyPr/>
          <a:lstStyle/>
          <a:p>
            <a:r>
              <a:rPr lang="en-US" dirty="0"/>
              <a:t>Propagating a Default Route</a:t>
            </a:r>
          </a:p>
        </p:txBody>
      </p:sp>
      <p:sp>
        <p:nvSpPr>
          <p:cNvPr id="1266691" name="Rectangle 3"/>
          <p:cNvSpPr>
            <a:spLocks noGrp="1" noChangeArrowheads="1"/>
          </p:cNvSpPr>
          <p:nvPr>
            <p:ph type="body" idx="1"/>
          </p:nvPr>
        </p:nvSpPr>
        <p:spPr/>
        <p:txBody>
          <a:bodyPr/>
          <a:lstStyle/>
          <a:p>
            <a:r>
              <a:rPr lang="en-US" dirty="0">
                <a:solidFill>
                  <a:srgbClr val="0D0D0D"/>
                </a:solidFill>
              </a:rPr>
              <a:t>To propagate a default route </a:t>
            </a:r>
            <a:r>
              <a:rPr lang="en-US" dirty="0" smtClean="0">
                <a:solidFill>
                  <a:srgbClr val="0D0D0D"/>
                </a:solidFill>
              </a:rPr>
              <a:t>in EIGRP, </a:t>
            </a:r>
            <a:r>
              <a:rPr lang="en-US" dirty="0">
                <a:solidFill>
                  <a:srgbClr val="0D0D0D"/>
                </a:solidFill>
              </a:rPr>
              <a:t>use either the:</a:t>
            </a:r>
          </a:p>
          <a:p>
            <a:pPr lvl="1" indent="1588">
              <a:buNone/>
            </a:pPr>
            <a:r>
              <a:rPr lang="en-US" b="1" dirty="0" smtClean="0">
                <a:solidFill>
                  <a:srgbClr val="0D0D0D"/>
                </a:solidFill>
                <a:latin typeface="Courier New" pitchFamily="49" charset="0"/>
                <a:cs typeface="Courier New" pitchFamily="49" charset="0"/>
              </a:rPr>
              <a:t>ip default-network </a:t>
            </a:r>
            <a:r>
              <a:rPr lang="en-US" i="1" dirty="0" smtClean="0">
                <a:solidFill>
                  <a:srgbClr val="0D0D0D"/>
                </a:solidFill>
                <a:latin typeface="Courier New" pitchFamily="49" charset="0"/>
                <a:cs typeface="Courier New" pitchFamily="49" charset="0"/>
              </a:rPr>
              <a:t>network-number</a:t>
            </a:r>
            <a:r>
              <a:rPr lang="en-US" dirty="0" smtClean="0">
                <a:solidFill>
                  <a:srgbClr val="0D0D0D"/>
                </a:solidFill>
                <a:latin typeface="Courier New" pitchFamily="49" charset="0"/>
                <a:cs typeface="Courier New" pitchFamily="49" charset="0"/>
              </a:rPr>
              <a:t> </a:t>
            </a:r>
            <a:r>
              <a:rPr lang="en-US" dirty="0" smtClean="0">
                <a:solidFill>
                  <a:srgbClr val="0D0D0D"/>
                </a:solidFill>
              </a:rPr>
              <a:t>global configuration command.</a:t>
            </a:r>
          </a:p>
          <a:p>
            <a:pPr lvl="1">
              <a:buFontTx/>
              <a:buNone/>
            </a:pPr>
            <a:r>
              <a:rPr lang="en-US" b="1" dirty="0" smtClean="0">
                <a:solidFill>
                  <a:srgbClr val="0D0D0D"/>
                </a:solidFill>
              </a:rPr>
              <a:t>Or </a:t>
            </a:r>
            <a:endParaRPr lang="en-US" b="1" dirty="0">
              <a:solidFill>
                <a:srgbClr val="0D0D0D"/>
              </a:solidFill>
            </a:endParaRPr>
          </a:p>
          <a:p>
            <a:pPr lvl="1" indent="1588">
              <a:buNone/>
            </a:pPr>
            <a:r>
              <a:rPr lang="en-US" b="1" dirty="0" smtClean="0">
                <a:solidFill>
                  <a:srgbClr val="0D0D0D"/>
                </a:solidFill>
                <a:latin typeface="Courier New" pitchFamily="49" charset="0"/>
                <a:cs typeface="Courier New" pitchFamily="49" charset="0"/>
              </a:rPr>
              <a:t>ip route 0.0.0.0 0.0.0.0 </a:t>
            </a:r>
            <a:r>
              <a:rPr lang="en-US" i="1" dirty="0" smtClean="0">
                <a:solidFill>
                  <a:srgbClr val="0D0D0D"/>
                </a:solidFill>
                <a:latin typeface="Courier New" pitchFamily="49" charset="0"/>
                <a:cs typeface="Courier New" pitchFamily="49" charset="0"/>
              </a:rPr>
              <a:t>next-hop</a:t>
            </a:r>
            <a:r>
              <a:rPr lang="en-US" b="1" dirty="0" smtClean="0">
                <a:solidFill>
                  <a:srgbClr val="0D0D0D"/>
                </a:solidFill>
                <a:latin typeface="Courier New" pitchFamily="49" charset="0"/>
                <a:cs typeface="Courier New" pitchFamily="49" charset="0"/>
              </a:rPr>
              <a:t> | </a:t>
            </a:r>
            <a:r>
              <a:rPr lang="en-US" i="1" dirty="0" smtClean="0">
                <a:solidFill>
                  <a:srgbClr val="0D0D0D"/>
                </a:solidFill>
                <a:latin typeface="Courier New" pitchFamily="49" charset="0"/>
                <a:cs typeface="Courier New" pitchFamily="49" charset="0"/>
              </a:rPr>
              <a:t>interface </a:t>
            </a:r>
            <a:r>
              <a:rPr lang="en-US" dirty="0" smtClean="0">
                <a:solidFill>
                  <a:srgbClr val="0D0D0D"/>
                </a:solidFill>
              </a:rPr>
              <a:t>router configuration command.</a:t>
            </a:r>
          </a:p>
          <a:p>
            <a:r>
              <a:rPr lang="en-US" dirty="0" smtClean="0">
                <a:solidFill>
                  <a:srgbClr val="0D0D0D"/>
                </a:solidFill>
              </a:rPr>
              <a:t>Once configured, the default route has to be propagated into the EIGRP AS.</a:t>
            </a:r>
          </a:p>
        </p:txBody>
      </p:sp>
    </p:spTree>
    <p:extLst>
      <p:ext uri="{BB962C8B-B14F-4D97-AF65-F5344CB8AC3E}">
        <p14:creationId xmlns:p14="http://schemas.microsoft.com/office/powerpoint/2010/main" val="121311447"/>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83367" y="631450"/>
            <a:ext cx="7263715" cy="620712"/>
          </a:xfrm>
        </p:spPr>
        <p:txBody>
          <a:bodyPr/>
          <a:lstStyle/>
          <a:p>
            <a:r>
              <a:rPr lang="en-US" sz="3200" dirty="0" err="1" smtClean="0">
                <a:latin typeface="Courier New" pitchFamily="49" charset="0"/>
                <a:cs typeface="Courier New" pitchFamily="49" charset="0"/>
              </a:rPr>
              <a:t>ip</a:t>
            </a:r>
            <a:r>
              <a:rPr lang="en-US" sz="3200" dirty="0" smtClean="0">
                <a:latin typeface="Courier New" pitchFamily="49" charset="0"/>
                <a:cs typeface="Courier New" pitchFamily="49" charset="0"/>
              </a:rPr>
              <a:t> default-network </a:t>
            </a:r>
            <a:r>
              <a:rPr lang="en-US" sz="3200" dirty="0" smtClean="0"/>
              <a:t>Command </a:t>
            </a:r>
            <a:endParaRPr lang="en-US" sz="3200" dirty="0"/>
          </a:p>
        </p:txBody>
      </p:sp>
      <p:sp>
        <p:nvSpPr>
          <p:cNvPr id="13" name="Content Placeholder 12"/>
          <p:cNvSpPr>
            <a:spLocks noGrp="1"/>
          </p:cNvSpPr>
          <p:nvPr>
            <p:ph idx="1"/>
          </p:nvPr>
        </p:nvSpPr>
        <p:spPr>
          <a:xfrm>
            <a:off x="279400" y="1328951"/>
            <a:ext cx="8316913" cy="655780"/>
          </a:xfrm>
        </p:spPr>
        <p:txBody>
          <a:bodyPr>
            <a:noAutofit/>
          </a:bodyPr>
          <a:lstStyle/>
          <a:p>
            <a:r>
              <a:rPr lang="en-US" sz="2000" dirty="0" smtClean="0">
                <a:solidFill>
                  <a:srgbClr val="0D0D0D"/>
                </a:solidFill>
              </a:rPr>
              <a:t>Configures a router to advertise a network as the gateway of last resort.</a:t>
            </a:r>
          </a:p>
          <a:p>
            <a:pPr>
              <a:buNone/>
            </a:pPr>
            <a:endParaRPr lang="en-US" sz="2000" dirty="0">
              <a:solidFill>
                <a:srgbClr val="0D0D0D"/>
              </a:solidFill>
            </a:endParaRPr>
          </a:p>
        </p:txBody>
      </p:sp>
      <p:sp>
        <p:nvSpPr>
          <p:cNvPr id="14" name="Text Placeholder 13"/>
          <p:cNvSpPr>
            <a:spLocks noGrp="1"/>
          </p:cNvSpPr>
          <p:nvPr>
            <p:ph type="body" sz="quarter" idx="10"/>
          </p:nvPr>
        </p:nvSpPr>
        <p:spPr>
          <a:xfrm>
            <a:off x="613533" y="1952993"/>
            <a:ext cx="7745412" cy="377078"/>
          </a:xfrm>
        </p:spPr>
        <p:txBody>
          <a:bodyPr/>
          <a:lstStyle/>
          <a:p>
            <a:r>
              <a:rPr lang="en-US" dirty="0" smtClean="0"/>
              <a:t>Router(config)#</a:t>
            </a:r>
            <a:endParaRPr lang="en-US" dirty="0"/>
          </a:p>
        </p:txBody>
      </p:sp>
      <p:sp>
        <p:nvSpPr>
          <p:cNvPr id="15" name="Text Placeholder 14"/>
          <p:cNvSpPr>
            <a:spLocks noGrp="1"/>
          </p:cNvSpPr>
          <p:nvPr>
            <p:ph type="body" sz="quarter" idx="11"/>
          </p:nvPr>
        </p:nvSpPr>
        <p:spPr>
          <a:xfrm>
            <a:off x="615326" y="2325002"/>
            <a:ext cx="7745412" cy="377078"/>
          </a:xfrm>
        </p:spPr>
        <p:txBody>
          <a:bodyPr/>
          <a:lstStyle/>
          <a:p>
            <a:r>
              <a:rPr lang="en-US" dirty="0" smtClean="0"/>
              <a:t>ip default-network </a:t>
            </a:r>
            <a:r>
              <a:rPr lang="en-US" b="0" i="1" dirty="0" smtClean="0"/>
              <a:t>network</a:t>
            </a:r>
            <a:endParaRPr lang="en-US" b="0" dirty="0"/>
          </a:p>
        </p:txBody>
      </p:sp>
      <p:sp>
        <p:nvSpPr>
          <p:cNvPr id="16" name="Rectangle 15"/>
          <p:cNvSpPr/>
          <p:nvPr/>
        </p:nvSpPr>
        <p:spPr>
          <a:xfrm>
            <a:off x="266699" y="2804173"/>
            <a:ext cx="8487008" cy="3155480"/>
          </a:xfrm>
          <a:prstGeom prst="rect">
            <a:avLst/>
          </a:prstGeom>
        </p:spPr>
        <p:txBody>
          <a:bodyPr wrap="square">
            <a:spAutoFit/>
          </a:bodyPr>
          <a:lstStyle/>
          <a:p>
            <a:pPr marL="236538" lvl="0" indent="-236538" algn="l" defTabSz="814388" eaLnBrk="1" hangingPunct="1">
              <a:lnSpc>
                <a:spcPct val="95000"/>
              </a:lnSpc>
              <a:spcBef>
                <a:spcPct val="50000"/>
              </a:spcBef>
              <a:buClr>
                <a:srgbClr val="708CA1"/>
              </a:buClr>
              <a:buFont typeface="Wingdings" pitchFamily="2" charset="2"/>
              <a:buChar char="§"/>
              <a:defRPr/>
            </a:pPr>
            <a:r>
              <a:rPr lang="en-US" kern="0" dirty="0" smtClean="0">
                <a:solidFill>
                  <a:srgbClr val="0D0D0D"/>
                </a:solidFill>
              </a:rPr>
              <a:t>Other routers use their next-hop address to the advertised network as their default route.</a:t>
            </a:r>
          </a:p>
          <a:p>
            <a:pPr marL="236538" indent="-236538" algn="l" defTabSz="814388" eaLnBrk="1" hangingPunct="1">
              <a:lnSpc>
                <a:spcPct val="95000"/>
              </a:lnSpc>
              <a:spcBef>
                <a:spcPct val="50000"/>
              </a:spcBef>
              <a:buClr>
                <a:srgbClr val="708CA1"/>
              </a:buClr>
              <a:buFont typeface="Wingdings" pitchFamily="2" charset="2"/>
              <a:buChar char="§"/>
              <a:defRPr/>
            </a:pPr>
            <a:r>
              <a:rPr lang="en-US" kern="0" dirty="0" smtClean="0">
                <a:solidFill>
                  <a:srgbClr val="0D0D0D"/>
                </a:solidFill>
              </a:rPr>
              <a:t>There is no parameter to specify the subnet mask therefore the command can only be used to advertise a </a:t>
            </a:r>
            <a:r>
              <a:rPr lang="en-US" u="sng" kern="0" dirty="0" smtClean="0">
                <a:solidFill>
                  <a:srgbClr val="0D0D0D"/>
                </a:solidFill>
              </a:rPr>
              <a:t>classful</a:t>
            </a:r>
            <a:r>
              <a:rPr lang="en-US" kern="0" dirty="0" smtClean="0">
                <a:solidFill>
                  <a:srgbClr val="0D0D0D"/>
                </a:solidFill>
              </a:rPr>
              <a:t> network.</a:t>
            </a:r>
          </a:p>
          <a:p>
            <a:pPr marL="236538" indent="-236538" algn="l" defTabSz="814388" eaLnBrk="1" hangingPunct="1">
              <a:lnSpc>
                <a:spcPct val="95000"/>
              </a:lnSpc>
              <a:spcBef>
                <a:spcPct val="50000"/>
              </a:spcBef>
              <a:buClr>
                <a:srgbClr val="708CA1"/>
              </a:buClr>
              <a:buFont typeface="Wingdings" pitchFamily="2" charset="2"/>
              <a:buChar char="§"/>
              <a:defRPr/>
            </a:pPr>
            <a:r>
              <a:rPr lang="en-US" kern="0" dirty="0" smtClean="0">
                <a:solidFill>
                  <a:srgbClr val="0D0D0D"/>
                </a:solidFill>
              </a:rPr>
              <a:t>The specified network must be reachable before it is configured.</a:t>
            </a:r>
          </a:p>
          <a:p>
            <a:pPr marL="236538" indent="-236538" algn="l" defTabSz="814388" eaLnBrk="1" hangingPunct="1">
              <a:lnSpc>
                <a:spcPct val="95000"/>
              </a:lnSpc>
              <a:spcBef>
                <a:spcPct val="50000"/>
              </a:spcBef>
              <a:buClr>
                <a:srgbClr val="708CA1"/>
              </a:buClr>
              <a:buFont typeface="Wingdings" pitchFamily="2" charset="2"/>
              <a:buChar char="§"/>
              <a:defRPr/>
            </a:pPr>
            <a:r>
              <a:rPr lang="en-US" kern="0" dirty="0" smtClean="0">
                <a:solidFill>
                  <a:srgbClr val="0D0D0D"/>
                </a:solidFill>
              </a:rPr>
              <a:t>If the specified network is reachable through:</a:t>
            </a:r>
          </a:p>
          <a:p>
            <a:pPr marL="693738" lvl="1" indent="-236538" algn="l" defTabSz="814388" eaLnBrk="1" hangingPunct="1">
              <a:lnSpc>
                <a:spcPct val="95000"/>
              </a:lnSpc>
              <a:spcBef>
                <a:spcPct val="50000"/>
              </a:spcBef>
              <a:buClr>
                <a:srgbClr val="708CA1"/>
              </a:buClr>
              <a:buFont typeface="Wingdings" pitchFamily="2" charset="2"/>
              <a:buChar char="§"/>
              <a:defRPr/>
            </a:pPr>
            <a:r>
              <a:rPr lang="en-US" kern="0" dirty="0" smtClean="0">
                <a:solidFill>
                  <a:srgbClr val="0D0D0D"/>
                </a:solidFill>
              </a:rPr>
              <a:t>EIGRP, then the default route is propagated automatically to other EIGRP routers in the AS.</a:t>
            </a:r>
          </a:p>
          <a:p>
            <a:pPr marL="693738" lvl="1" indent="-236538" algn="l" defTabSz="814388" eaLnBrk="1" hangingPunct="1">
              <a:lnSpc>
                <a:spcPct val="95000"/>
              </a:lnSpc>
              <a:spcBef>
                <a:spcPct val="50000"/>
              </a:spcBef>
              <a:buClr>
                <a:srgbClr val="708CA1"/>
              </a:buClr>
              <a:buFont typeface="Wingdings" pitchFamily="2" charset="2"/>
              <a:buChar char="§"/>
              <a:defRPr/>
            </a:pPr>
            <a:r>
              <a:rPr lang="en-US" kern="0" dirty="0" smtClean="0">
                <a:solidFill>
                  <a:srgbClr val="0D0D0D"/>
                </a:solidFill>
              </a:rPr>
              <a:t>A static route, then the static route must be redistributed into EIGRP.</a:t>
            </a:r>
          </a:p>
        </p:txBody>
      </p:sp>
    </p:spTree>
    <p:extLst>
      <p:ext uri="{BB962C8B-B14F-4D97-AF65-F5344CB8AC3E}">
        <p14:creationId xmlns:p14="http://schemas.microsoft.com/office/powerpoint/2010/main" val="1054298877"/>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320286" y="5930291"/>
            <a:ext cx="3159515" cy="18214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301718" y="3594323"/>
            <a:ext cx="3233857" cy="22301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0020" y="55391"/>
            <a:ext cx="5770012" cy="1183077"/>
          </a:xfrm>
        </p:spPr>
        <p:txBody>
          <a:bodyPr/>
          <a:lstStyle/>
          <a:p>
            <a:r>
              <a:rPr lang="en-US" sz="3200" dirty="0" smtClean="0">
                <a:latin typeface="Courier New" pitchFamily="49" charset="0"/>
                <a:cs typeface="Courier New" pitchFamily="49" charset="0"/>
              </a:rPr>
              <a:t>ip default-network </a:t>
            </a:r>
            <a:r>
              <a:rPr lang="en-US" sz="3200" dirty="0" smtClean="0"/>
              <a:t>Example</a:t>
            </a:r>
            <a:endParaRPr lang="en-US" sz="3200" dirty="0"/>
          </a:p>
        </p:txBody>
      </p:sp>
      <p:sp>
        <p:nvSpPr>
          <p:cNvPr id="44" name="Text Placeholder 5"/>
          <p:cNvSpPr>
            <a:spLocks/>
          </p:cNvSpPr>
          <p:nvPr/>
        </p:nvSpPr>
        <p:spPr bwMode="auto">
          <a:xfrm>
            <a:off x="279399" y="3206394"/>
            <a:ext cx="8529750" cy="221561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172.17.0.0/16 is a summary, 02:27:56, Null0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172.16.0.0/16 [90/40514560] via 192.168.1.101, 02:27:56,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p>
          <a:p>
            <a:pPr marL="236538" indent="-236538" algn="l" defTabSz="814388" eaLnBrk="1" hangingPunct="1">
              <a:lnSpc>
                <a:spcPct val="100000"/>
              </a:lnSpc>
              <a:spcBef>
                <a:spcPts val="0"/>
              </a:spcBef>
              <a:buClr>
                <a:srgbClr val="708CA1"/>
              </a:buClr>
              <a:defRPr/>
            </a:pPr>
            <a:endParaRPr lang="en-US" sz="1200" b="1" kern="0" dirty="0" smtClean="0">
              <a:latin typeface="Courier New" pitchFamily="49" charset="0"/>
            </a:endParaRPr>
          </a:p>
        </p:txBody>
      </p:sp>
      <p:sp>
        <p:nvSpPr>
          <p:cNvPr id="32" name="Text Placeholder 5"/>
          <p:cNvSpPr>
            <a:spLocks/>
          </p:cNvSpPr>
          <p:nvPr/>
        </p:nvSpPr>
        <p:spPr bwMode="auto">
          <a:xfrm>
            <a:off x="279400" y="5523750"/>
            <a:ext cx="8529749" cy="84516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p:txBody>
      </p:sp>
      <p:grpSp>
        <p:nvGrpSpPr>
          <p:cNvPr id="43" name="Group 42"/>
          <p:cNvGrpSpPr/>
          <p:nvPr/>
        </p:nvGrpSpPr>
        <p:grpSpPr>
          <a:xfrm>
            <a:off x="1162690" y="1290653"/>
            <a:ext cx="6806978" cy="1733214"/>
            <a:chOff x="1639213" y="1003612"/>
            <a:chExt cx="6806978" cy="1839949"/>
          </a:xfrm>
        </p:grpSpPr>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28" name="TextBox 2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45" name="TextBox 44"/>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34" name="TextBox 33"/>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36" name="TextBox 3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48" name="TextBox 47"/>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2" name="TextBox 51"/>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3" name="TextBox 52"/>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4" name="TextBox 53"/>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55" name="TextBox 54"/>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Tree>
    <p:extLst>
      <p:ext uri="{BB962C8B-B14F-4D97-AF65-F5344CB8AC3E}">
        <p14:creationId xmlns:p14="http://schemas.microsoft.com/office/powerpoint/2010/main" val="3196181779"/>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1386509" y="3859127"/>
            <a:ext cx="4181724" cy="21185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p:txBody>
          <a:bodyPr/>
          <a:lstStyle/>
          <a:p>
            <a:r>
              <a:rPr lang="en-US" sz="3200" dirty="0" smtClean="0">
                <a:latin typeface="Courier New" pitchFamily="49" charset="0"/>
                <a:cs typeface="Courier New" pitchFamily="49" charset="0"/>
              </a:rPr>
              <a:t>ip default-network </a:t>
            </a:r>
            <a:r>
              <a:rPr lang="en-US" sz="3200" dirty="0" smtClean="0"/>
              <a:t>Example</a:t>
            </a:r>
            <a:endParaRPr lang="en-US" sz="3200" dirty="0"/>
          </a:p>
        </p:txBody>
      </p:sp>
      <p:grpSp>
        <p:nvGrpSpPr>
          <p:cNvPr id="46" name="Group 45"/>
          <p:cNvGrpSpPr/>
          <p:nvPr/>
        </p:nvGrpSpPr>
        <p:grpSpPr>
          <a:xfrm>
            <a:off x="1103267" y="1555221"/>
            <a:ext cx="6806978" cy="1839949"/>
            <a:chOff x="1639213" y="1003612"/>
            <a:chExt cx="6806978" cy="1839949"/>
          </a:xfrm>
        </p:grpSpPr>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28" name="TextBox 2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45" name="TextBox 44"/>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34" name="TextBox 33"/>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36" name="TextBox 3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48" name="TextBox 47"/>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2" name="TextBox 51"/>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3" name="TextBox 52"/>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4" name="TextBox 53"/>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55" name="TextBox 54"/>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
        <p:nvSpPr>
          <p:cNvPr id="43" name="Rectangle 42"/>
          <p:cNvSpPr/>
          <p:nvPr/>
        </p:nvSpPr>
        <p:spPr bwMode="auto">
          <a:xfrm>
            <a:off x="1427399" y="4056132"/>
            <a:ext cx="1687548" cy="19326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6" name="Rectangle 55"/>
          <p:cNvSpPr/>
          <p:nvPr/>
        </p:nvSpPr>
        <p:spPr bwMode="auto">
          <a:xfrm>
            <a:off x="1434836" y="4621118"/>
            <a:ext cx="2761779" cy="17468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2111333" y="4963086"/>
            <a:ext cx="1806502" cy="17841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8" y="3850332"/>
            <a:ext cx="8426718" cy="174836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ip route 172.31.0.0 255.255.0.0 192.168.1.2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do ping 172.31.0.0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Success rate is 100 percent (5/5), round-trip min/avg/max = 28/28/28 ms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ip default-network 172.31.0.0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redistribute static</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end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endParaRPr lang="en-US" sz="1200" b="1" kern="0" dirty="0" smtClean="0">
              <a:latin typeface="Courier New" pitchFamily="49" charset="0"/>
            </a:endParaRPr>
          </a:p>
        </p:txBody>
      </p:sp>
    </p:spTree>
    <p:extLst>
      <p:ext uri="{BB962C8B-B14F-4D97-AF65-F5344CB8AC3E}">
        <p14:creationId xmlns:p14="http://schemas.microsoft.com/office/powerpoint/2010/main" val="725550284"/>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2"/>
          <p:cNvSpPr/>
          <p:nvPr/>
        </p:nvSpPr>
        <p:spPr bwMode="auto">
          <a:xfrm>
            <a:off x="309155" y="3794621"/>
            <a:ext cx="3750520" cy="24903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320286" y="5390020"/>
            <a:ext cx="5690842" cy="20443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312869" y="3452653"/>
            <a:ext cx="5497547" cy="23416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 y="107576"/>
            <a:ext cx="5011160" cy="1067166"/>
          </a:xfrm>
        </p:spPr>
        <p:txBody>
          <a:bodyPr/>
          <a:lstStyle/>
          <a:p>
            <a:r>
              <a:rPr lang="en-US" sz="3200" dirty="0" smtClean="0">
                <a:latin typeface="Courier New" pitchFamily="49" charset="0"/>
                <a:cs typeface="Courier New" pitchFamily="49" charset="0"/>
              </a:rPr>
              <a:t>ip default-network </a:t>
            </a:r>
            <a:r>
              <a:rPr lang="en-US" sz="3200" dirty="0" smtClean="0"/>
              <a:t>Example</a:t>
            </a:r>
            <a:endParaRPr lang="en-US" sz="3200" dirty="0"/>
          </a:p>
        </p:txBody>
      </p:sp>
      <p:sp>
        <p:nvSpPr>
          <p:cNvPr id="44" name="Text Placeholder 5"/>
          <p:cNvSpPr>
            <a:spLocks/>
          </p:cNvSpPr>
          <p:nvPr/>
        </p:nvSpPr>
        <p:spPr bwMode="auto">
          <a:xfrm>
            <a:off x="279399" y="3064725"/>
            <a:ext cx="8431171" cy="178181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192.168.1.2 to network 172.31.0.0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172.31.0.0/16 [1/0] via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a:t>
            </a:r>
            <a:endParaRPr lang="en-US" sz="1200" b="1" kern="0" dirty="0" smtClean="0">
              <a:latin typeface="Courier New" pitchFamily="49" charset="0"/>
            </a:endParaRPr>
          </a:p>
        </p:txBody>
      </p:sp>
      <p:grpSp>
        <p:nvGrpSpPr>
          <p:cNvPr id="57" name="Group 56"/>
          <p:cNvGrpSpPr/>
          <p:nvPr/>
        </p:nvGrpSpPr>
        <p:grpSpPr>
          <a:xfrm>
            <a:off x="1162696" y="1174742"/>
            <a:ext cx="6806978" cy="1733214"/>
            <a:chOff x="1639213" y="1003612"/>
            <a:chExt cx="6806978" cy="1839949"/>
          </a:xfrm>
        </p:grpSpPr>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28" name="TextBox 2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41" name="TextBox 40"/>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45" name="TextBox 44"/>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34" name="TextBox 33"/>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36" name="TextBox 3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48" name="TextBox 47"/>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51" name="TextBox 50"/>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2" name="TextBox 51"/>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3" name="TextBox 52"/>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54" name="TextBox 53"/>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55" name="TextBox 54"/>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
        <p:nvSpPr>
          <p:cNvPr id="56" name="Rectangle 55"/>
          <p:cNvSpPr/>
          <p:nvPr/>
        </p:nvSpPr>
        <p:spPr bwMode="auto">
          <a:xfrm>
            <a:off x="327722" y="5698533"/>
            <a:ext cx="6921191" cy="29736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2" name="Text Placeholder 5"/>
          <p:cNvSpPr>
            <a:spLocks/>
          </p:cNvSpPr>
          <p:nvPr/>
        </p:nvSpPr>
        <p:spPr bwMode="auto">
          <a:xfrm>
            <a:off x="279400" y="4983478"/>
            <a:ext cx="8426718" cy="154768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 </a:t>
            </a:r>
            <a:r>
              <a:rPr lang="en-US" sz="1200" b="1" kern="0" dirty="0" smtClean="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192.168.1.102 to network 172.31.0.0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D*EX 172.31.0.0/16 [170/41024000] via 192.168.1.102, 00:00:20,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1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a:t>
            </a:r>
          </a:p>
        </p:txBody>
      </p:sp>
    </p:spTree>
    <p:extLst>
      <p:ext uri="{BB962C8B-B14F-4D97-AF65-F5344CB8AC3E}">
        <p14:creationId xmlns:p14="http://schemas.microsoft.com/office/powerpoint/2010/main" val="3661434987"/>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1312161"/>
            <a:ext cx="8532159" cy="620712"/>
          </a:xfrm>
        </p:spPr>
        <p:txBody>
          <a:bodyPr/>
          <a:lstStyle/>
          <a:p>
            <a:r>
              <a:rPr lang="en-US" sz="2800" dirty="0" smtClean="0">
                <a:latin typeface="Courier New" pitchFamily="49" charset="0"/>
                <a:cs typeface="Courier New" pitchFamily="49" charset="0"/>
              </a:rPr>
              <a:t>ip route 0.0.0.0 0.0.0.0 </a:t>
            </a:r>
            <a:r>
              <a:rPr lang="en-US" sz="2800" b="0" i="1" dirty="0" smtClean="0">
                <a:latin typeface="Courier New" pitchFamily="49" charset="0"/>
                <a:cs typeface="Courier New" pitchFamily="49" charset="0"/>
              </a:rPr>
              <a:t>next-hop</a:t>
            </a:r>
            <a:r>
              <a:rPr lang="en-US" sz="2800" dirty="0" smtClean="0">
                <a:latin typeface="Courier New" pitchFamily="49" charset="0"/>
                <a:cs typeface="Courier New" pitchFamily="49" charset="0"/>
              </a:rPr>
              <a:t> | </a:t>
            </a:r>
            <a:r>
              <a:rPr lang="en-US" sz="2800" b="0" i="1" dirty="0" smtClean="0">
                <a:latin typeface="Courier New" pitchFamily="49" charset="0"/>
                <a:cs typeface="Courier New" pitchFamily="49" charset="0"/>
              </a:rPr>
              <a:t>interface </a:t>
            </a:r>
            <a:r>
              <a:rPr lang="en-US" sz="2800" b="0" dirty="0" smtClean="0">
                <a:cs typeface="Courier New" pitchFamily="49" charset="0"/>
              </a:rPr>
              <a:t>Command</a:t>
            </a:r>
            <a:endParaRPr lang="en-US" sz="2800" b="0" dirty="0">
              <a:cs typeface="Courier New" pitchFamily="49" charset="0"/>
            </a:endParaRPr>
          </a:p>
        </p:txBody>
      </p:sp>
      <p:sp>
        <p:nvSpPr>
          <p:cNvPr id="13" name="Content Placeholder 12"/>
          <p:cNvSpPr>
            <a:spLocks noGrp="1"/>
          </p:cNvSpPr>
          <p:nvPr>
            <p:ph idx="1"/>
          </p:nvPr>
        </p:nvSpPr>
        <p:spPr>
          <a:xfrm>
            <a:off x="279400" y="1985058"/>
            <a:ext cx="8316913" cy="655780"/>
          </a:xfrm>
        </p:spPr>
        <p:txBody>
          <a:bodyPr>
            <a:noAutofit/>
          </a:bodyPr>
          <a:lstStyle/>
          <a:p>
            <a:r>
              <a:rPr lang="en-US" sz="2000" dirty="0" smtClean="0">
                <a:solidFill>
                  <a:srgbClr val="0D0D0D"/>
                </a:solidFill>
              </a:rPr>
              <a:t>Configures a router to advertise a default route as the gateway of last resort.</a:t>
            </a:r>
          </a:p>
          <a:p>
            <a:pPr>
              <a:buNone/>
            </a:pPr>
            <a:endParaRPr lang="en-US" sz="2000" dirty="0">
              <a:solidFill>
                <a:srgbClr val="0D0D0D"/>
              </a:solidFill>
            </a:endParaRPr>
          </a:p>
        </p:txBody>
      </p:sp>
      <p:sp>
        <p:nvSpPr>
          <p:cNvPr id="14" name="Text Placeholder 13"/>
          <p:cNvSpPr>
            <a:spLocks noGrp="1"/>
          </p:cNvSpPr>
          <p:nvPr>
            <p:ph type="body" sz="quarter" idx="10"/>
          </p:nvPr>
        </p:nvSpPr>
        <p:spPr>
          <a:xfrm>
            <a:off x="613533" y="2590183"/>
            <a:ext cx="7745412" cy="377078"/>
          </a:xfrm>
        </p:spPr>
        <p:txBody>
          <a:bodyPr/>
          <a:lstStyle/>
          <a:p>
            <a:r>
              <a:rPr lang="en-US" dirty="0" smtClean="0"/>
              <a:t>Router(config)#</a:t>
            </a:r>
            <a:endParaRPr lang="en-US" dirty="0"/>
          </a:p>
        </p:txBody>
      </p:sp>
      <p:sp>
        <p:nvSpPr>
          <p:cNvPr id="15" name="Text Placeholder 14"/>
          <p:cNvSpPr>
            <a:spLocks noGrp="1"/>
          </p:cNvSpPr>
          <p:nvPr>
            <p:ph type="body" sz="quarter" idx="11"/>
          </p:nvPr>
        </p:nvSpPr>
        <p:spPr>
          <a:xfrm>
            <a:off x="615326" y="3102255"/>
            <a:ext cx="7745412" cy="377078"/>
          </a:xfrm>
        </p:spPr>
        <p:txBody>
          <a:bodyPr>
            <a:normAutofit/>
          </a:bodyPr>
          <a:lstStyle/>
          <a:p>
            <a:r>
              <a:rPr lang="en-US" dirty="0" smtClean="0"/>
              <a:t>ip route 0.0.0.0 0.0.0.0 </a:t>
            </a:r>
            <a:r>
              <a:rPr lang="en-US" b="0" i="1" dirty="0" smtClean="0"/>
              <a:t>interface </a:t>
            </a:r>
            <a:r>
              <a:rPr lang="en-US" dirty="0" smtClean="0"/>
              <a:t>| </a:t>
            </a:r>
            <a:r>
              <a:rPr lang="en-US" b="0" i="1" dirty="0" smtClean="0"/>
              <a:t>next-hop </a:t>
            </a:r>
            <a:endParaRPr lang="en-US" b="0" i="1" dirty="0"/>
          </a:p>
        </p:txBody>
      </p:sp>
      <p:sp>
        <p:nvSpPr>
          <p:cNvPr id="16" name="Rectangle 15"/>
          <p:cNvSpPr/>
          <p:nvPr/>
        </p:nvSpPr>
        <p:spPr>
          <a:xfrm>
            <a:off x="266699" y="3698384"/>
            <a:ext cx="8487008" cy="2160591"/>
          </a:xfrm>
          <a:prstGeom prst="rect">
            <a:avLst/>
          </a:prstGeom>
        </p:spPr>
        <p:txBody>
          <a:bodyPr wrap="square">
            <a:spAutoFit/>
          </a:bodyPr>
          <a:lstStyle/>
          <a:p>
            <a:pPr marL="236538" lvl="0" indent="-236538" algn="l" defTabSz="814388" eaLnBrk="1" hangingPunct="1">
              <a:lnSpc>
                <a:spcPct val="95000"/>
              </a:lnSpc>
              <a:spcBef>
                <a:spcPct val="50000"/>
              </a:spcBef>
              <a:buClr>
                <a:srgbClr val="708CA1"/>
              </a:buClr>
              <a:buFont typeface="Wingdings" pitchFamily="2" charset="2"/>
              <a:buChar char="§"/>
              <a:defRPr/>
            </a:pPr>
            <a:r>
              <a:rPr lang="en-US" sz="2000" kern="0" dirty="0" smtClean="0">
                <a:solidFill>
                  <a:srgbClr val="0D0D0D"/>
                </a:solidFill>
              </a:rPr>
              <a:t>The choice of parameter affects the next selection of commands.</a:t>
            </a:r>
          </a:p>
          <a:p>
            <a:pPr marL="693738" lvl="1" indent="-236538" algn="l" defTabSz="814388" eaLnBrk="1" hangingPunct="1">
              <a:lnSpc>
                <a:spcPct val="95000"/>
              </a:lnSpc>
              <a:spcBef>
                <a:spcPct val="50000"/>
              </a:spcBef>
              <a:buClr>
                <a:srgbClr val="708CA1"/>
              </a:buClr>
              <a:buFont typeface="Wingdings" pitchFamily="2" charset="2"/>
              <a:buChar char="§"/>
              <a:defRPr/>
            </a:pPr>
            <a:r>
              <a:rPr lang="en-US" sz="1800" kern="0" dirty="0" smtClean="0">
                <a:solidFill>
                  <a:srgbClr val="0D0D0D"/>
                </a:solidFill>
              </a:rPr>
              <a:t>If the</a:t>
            </a:r>
            <a:r>
              <a:rPr lang="en-US" sz="1800" b="1" kern="0" dirty="0" smtClean="0">
                <a:solidFill>
                  <a:srgbClr val="0D0D0D"/>
                </a:solidFill>
                <a:latin typeface="Courier New" pitchFamily="49" charset="0"/>
                <a:cs typeface="Courier New" pitchFamily="49" charset="0"/>
              </a:rPr>
              <a:t> </a:t>
            </a:r>
            <a:r>
              <a:rPr lang="en-US" sz="1800" i="1" kern="0" dirty="0" smtClean="0">
                <a:solidFill>
                  <a:srgbClr val="0D0D0D"/>
                </a:solidFill>
                <a:latin typeface="Courier New" pitchFamily="49" charset="0"/>
                <a:cs typeface="Courier New" pitchFamily="49" charset="0"/>
              </a:rPr>
              <a:t>interface </a:t>
            </a:r>
            <a:r>
              <a:rPr lang="en-US" sz="1800" kern="0" dirty="0" smtClean="0">
                <a:solidFill>
                  <a:srgbClr val="0D0D0D"/>
                </a:solidFill>
              </a:rPr>
              <a:t>parameter is used, then only the</a:t>
            </a:r>
            <a:r>
              <a:rPr lang="en-US" sz="1800" b="1" kern="0" dirty="0" smtClean="0">
                <a:solidFill>
                  <a:srgbClr val="0D0D0D"/>
                </a:solidFill>
                <a:latin typeface="Courier New" pitchFamily="49" charset="0"/>
                <a:cs typeface="Courier New" pitchFamily="49" charset="0"/>
              </a:rPr>
              <a:t> network 0.0.0.0 </a:t>
            </a:r>
            <a:r>
              <a:rPr lang="en-US" sz="1800" kern="0" dirty="0" smtClean="0">
                <a:solidFill>
                  <a:srgbClr val="0D0D0D"/>
                </a:solidFill>
              </a:rPr>
              <a:t>needs to also be entered.</a:t>
            </a:r>
          </a:p>
          <a:p>
            <a:pPr marL="693738" lvl="1" indent="-236538" algn="l" defTabSz="814388" eaLnBrk="1" hangingPunct="1">
              <a:lnSpc>
                <a:spcPct val="95000"/>
              </a:lnSpc>
              <a:spcBef>
                <a:spcPct val="50000"/>
              </a:spcBef>
              <a:buClr>
                <a:srgbClr val="708CA1"/>
              </a:buClr>
              <a:buFont typeface="Wingdings" pitchFamily="2" charset="2"/>
              <a:buChar char="§"/>
              <a:defRPr/>
            </a:pPr>
            <a:r>
              <a:rPr lang="en-US" sz="1800" kern="0" dirty="0" smtClean="0">
                <a:solidFill>
                  <a:srgbClr val="0D0D0D"/>
                </a:solidFill>
              </a:rPr>
              <a:t>If the</a:t>
            </a:r>
            <a:r>
              <a:rPr lang="en-US" sz="1800" b="1" kern="0" dirty="0" smtClean="0">
                <a:solidFill>
                  <a:srgbClr val="0D0D0D"/>
                </a:solidFill>
                <a:latin typeface="Courier New" pitchFamily="49" charset="0"/>
                <a:cs typeface="Courier New" pitchFamily="49" charset="0"/>
              </a:rPr>
              <a:t> </a:t>
            </a:r>
            <a:r>
              <a:rPr lang="en-US" sz="1800" i="1" kern="0" dirty="0" smtClean="0">
                <a:solidFill>
                  <a:srgbClr val="0D0D0D"/>
                </a:solidFill>
                <a:latin typeface="Courier New" pitchFamily="49" charset="0"/>
                <a:cs typeface="Courier New" pitchFamily="49" charset="0"/>
              </a:rPr>
              <a:t>next-hop </a:t>
            </a:r>
            <a:r>
              <a:rPr lang="en-US" sz="1800" kern="0" dirty="0" smtClean="0">
                <a:solidFill>
                  <a:srgbClr val="0D0D0D"/>
                </a:solidFill>
              </a:rPr>
              <a:t>parameter is used, then the</a:t>
            </a:r>
            <a:r>
              <a:rPr lang="en-US" sz="1800" b="1" kern="0" dirty="0" smtClean="0">
                <a:solidFill>
                  <a:srgbClr val="0D0D0D"/>
                </a:solidFill>
                <a:latin typeface="Courier New" pitchFamily="49" charset="0"/>
                <a:cs typeface="Courier New" pitchFamily="49" charset="0"/>
              </a:rPr>
              <a:t> network 0.0.0.0 </a:t>
            </a:r>
            <a:r>
              <a:rPr lang="en-US" sz="1800" kern="0" dirty="0" smtClean="0">
                <a:solidFill>
                  <a:srgbClr val="0D0D0D"/>
                </a:solidFill>
              </a:rPr>
              <a:t>and the</a:t>
            </a:r>
            <a:r>
              <a:rPr lang="en-US" sz="1800" b="1" kern="0" dirty="0" smtClean="0">
                <a:solidFill>
                  <a:srgbClr val="0D0D0D"/>
                </a:solidFill>
                <a:latin typeface="Courier New" pitchFamily="49" charset="0"/>
                <a:cs typeface="Courier New" pitchFamily="49" charset="0"/>
              </a:rPr>
              <a:t> redistribute static </a:t>
            </a:r>
            <a:r>
              <a:rPr lang="en-US" sz="1800" kern="0" dirty="0" smtClean="0">
                <a:solidFill>
                  <a:srgbClr val="0D0D0D"/>
                </a:solidFill>
              </a:rPr>
              <a:t>command must be configured.</a:t>
            </a:r>
          </a:p>
          <a:p>
            <a:pPr marL="693738" lvl="1" indent="-236538" algn="l" defTabSz="814388" eaLnBrk="1" hangingPunct="1">
              <a:lnSpc>
                <a:spcPct val="95000"/>
              </a:lnSpc>
              <a:spcBef>
                <a:spcPct val="50000"/>
              </a:spcBef>
              <a:buClr>
                <a:srgbClr val="708CA1"/>
              </a:buClr>
              <a:buFont typeface="Wingdings" pitchFamily="2" charset="2"/>
              <a:buChar char="§"/>
              <a:defRPr/>
            </a:pPr>
            <a:endParaRPr lang="en-US" sz="2000" kern="0" dirty="0" smtClean="0">
              <a:solidFill>
                <a:srgbClr val="0D0D0D"/>
              </a:solidFill>
            </a:endParaRPr>
          </a:p>
        </p:txBody>
      </p:sp>
    </p:spTree>
    <p:extLst>
      <p:ext uri="{BB962C8B-B14F-4D97-AF65-F5344CB8AC3E}">
        <p14:creationId xmlns:p14="http://schemas.microsoft.com/office/powerpoint/2010/main" val="1070391485"/>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Rectangle 90"/>
          <p:cNvSpPr/>
          <p:nvPr/>
        </p:nvSpPr>
        <p:spPr bwMode="auto">
          <a:xfrm>
            <a:off x="327162" y="6050273"/>
            <a:ext cx="4616586" cy="18959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2074183" y="3849795"/>
            <a:ext cx="1464529" cy="19328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1386541" y="3485522"/>
            <a:ext cx="3021947" cy="16726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0" y="369152"/>
            <a:ext cx="8904915" cy="1167479"/>
          </a:xfrm>
        </p:spPr>
        <p:txBody>
          <a:bodyPr>
            <a:normAutofit/>
          </a:bodyPr>
          <a:lstStyle/>
          <a:p>
            <a:pPr algn="l"/>
            <a:r>
              <a:rPr lang="en-US" sz="3000" dirty="0" smtClean="0">
                <a:latin typeface="Courier New" pitchFamily="49" charset="0"/>
                <a:cs typeface="Courier New" pitchFamily="49" charset="0"/>
              </a:rPr>
              <a:t>ip route 0.0.0.0 0.0.0.0 </a:t>
            </a:r>
            <a:br>
              <a:rPr lang="en-US" sz="3000" dirty="0" smtClean="0">
                <a:latin typeface="Courier New" pitchFamily="49" charset="0"/>
                <a:cs typeface="Courier New" pitchFamily="49" charset="0"/>
              </a:rPr>
            </a:br>
            <a:r>
              <a:rPr lang="en-US" sz="3000" b="0" i="1" dirty="0" smtClean="0">
                <a:latin typeface="Courier New" pitchFamily="49" charset="0"/>
                <a:cs typeface="Courier New" pitchFamily="49" charset="0"/>
              </a:rPr>
              <a:t>interface</a:t>
            </a:r>
            <a:r>
              <a:rPr lang="en-US" sz="3000" dirty="0" smtClean="0">
                <a:latin typeface="Courier New" pitchFamily="49" charset="0"/>
                <a:cs typeface="Courier New" pitchFamily="49" charset="0"/>
              </a:rPr>
              <a:t> </a:t>
            </a:r>
            <a:r>
              <a:rPr lang="en-US" sz="3000" dirty="0" smtClean="0"/>
              <a:t>Example</a:t>
            </a:r>
            <a:endParaRPr lang="en-US" sz="3000" dirty="0"/>
          </a:p>
        </p:txBody>
      </p:sp>
      <p:grpSp>
        <p:nvGrpSpPr>
          <p:cNvPr id="40" name="Group 39"/>
          <p:cNvGrpSpPr/>
          <p:nvPr/>
        </p:nvGrpSpPr>
        <p:grpSpPr>
          <a:xfrm>
            <a:off x="1162694" y="1670491"/>
            <a:ext cx="6806978" cy="1572316"/>
            <a:chOff x="1639213" y="1003612"/>
            <a:chExt cx="6806978" cy="1839949"/>
          </a:xfrm>
        </p:grpSpPr>
        <p:sp>
          <p:nvSpPr>
            <p:cNvPr id="5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9" name="Rounded Rectangle 5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61"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62"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63" name="TextBox 6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4" name="TextBox 6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65" name="Straight Connector 64"/>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6" name="Straight Connector 65"/>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7" name="Straight Connector 66"/>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70" name="TextBox 69"/>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71" name="TextBox 70"/>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72" name="TextBox 71"/>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73" name="TextBox 72"/>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74"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75"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76" name="TextBox 75"/>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77" name="TextBox 76"/>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78" name="TextBox 77"/>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79" name="TextBox 78"/>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80" name="TextBox 79"/>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81" name="TextBox 80"/>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82" name="TextBox 81"/>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83" name="TextBox 82"/>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84" name="TextBox 83"/>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85" name="TextBox 8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6" name="TextBox 8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7" name="TextBox 8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8" name="TextBox 87"/>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89" name="TextBox 88"/>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
        <p:nvSpPr>
          <p:cNvPr id="90" name="Rectangle 89"/>
          <p:cNvSpPr/>
          <p:nvPr/>
        </p:nvSpPr>
        <p:spPr bwMode="auto">
          <a:xfrm>
            <a:off x="319725" y="4381337"/>
            <a:ext cx="5259642" cy="19700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8" y="3443288"/>
            <a:ext cx="8426718" cy="309766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ip route 0.0.0.0 0.0.0.0 S0/0/1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0.0.0.0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do 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0.0.0.0 to network 0.0.0.0</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172.17.0.0/16 is a summary, 03:13:25, Null0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172.16.0.0/16 [90/40514560] via 192.168.1.101, 03:13:25,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0.0.0.0/0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smtClean="0">
              <a:latin typeface="Courier New" pitchFamily="49" charset="0"/>
            </a:endParaRPr>
          </a:p>
        </p:txBody>
      </p:sp>
    </p:spTree>
    <p:extLst>
      <p:ext uri="{BB962C8B-B14F-4D97-AF65-F5344CB8AC3E}">
        <p14:creationId xmlns:p14="http://schemas.microsoft.com/office/powerpoint/2010/main" val="3787206531"/>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p:cNvSpPr/>
          <p:nvPr/>
        </p:nvSpPr>
        <p:spPr bwMode="auto">
          <a:xfrm>
            <a:off x="2081620" y="3823015"/>
            <a:ext cx="1836215" cy="21930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ectangle 45"/>
          <p:cNvSpPr/>
          <p:nvPr/>
        </p:nvSpPr>
        <p:spPr bwMode="auto">
          <a:xfrm>
            <a:off x="2074183" y="3670615"/>
            <a:ext cx="1464529" cy="19328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2" name="Rectangle 41"/>
          <p:cNvSpPr/>
          <p:nvPr/>
        </p:nvSpPr>
        <p:spPr bwMode="auto">
          <a:xfrm>
            <a:off x="1386541" y="3306342"/>
            <a:ext cx="3456846" cy="17841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583" y="107576"/>
            <a:ext cx="7223626" cy="1021377"/>
          </a:xfrm>
        </p:spPr>
        <p:txBody>
          <a:bodyPr>
            <a:noAutofit/>
          </a:bodyPr>
          <a:lstStyle/>
          <a:p>
            <a:pPr algn="l"/>
            <a:r>
              <a:rPr lang="en-US" sz="2800" dirty="0" smtClean="0">
                <a:latin typeface="Courier New" pitchFamily="49" charset="0"/>
                <a:cs typeface="Courier New" pitchFamily="49" charset="0"/>
              </a:rPr>
              <a:t>ip route 0.0.0.0 0.0.0.0 </a:t>
            </a:r>
            <a:br>
              <a:rPr lang="en-US" sz="2800" dirty="0" smtClean="0">
                <a:latin typeface="Courier New" pitchFamily="49" charset="0"/>
                <a:cs typeface="Courier New" pitchFamily="49" charset="0"/>
              </a:rPr>
            </a:br>
            <a:r>
              <a:rPr lang="en-US" sz="2800" b="0" i="1" dirty="0" smtClean="0">
                <a:latin typeface="Courier New" pitchFamily="49" charset="0"/>
                <a:cs typeface="Courier New" pitchFamily="49" charset="0"/>
              </a:rPr>
              <a:t>next-hop </a:t>
            </a:r>
            <a:r>
              <a:rPr lang="en-US" sz="2800" dirty="0" smtClean="0"/>
              <a:t>Example</a:t>
            </a:r>
            <a:endParaRPr lang="en-US" sz="2800" dirty="0"/>
          </a:p>
        </p:txBody>
      </p:sp>
      <p:grpSp>
        <p:nvGrpSpPr>
          <p:cNvPr id="41" name="Group 40"/>
          <p:cNvGrpSpPr/>
          <p:nvPr/>
        </p:nvGrpSpPr>
        <p:grpSpPr>
          <a:xfrm>
            <a:off x="1162693" y="1286949"/>
            <a:ext cx="6806978" cy="1839949"/>
            <a:chOff x="1639213" y="1003612"/>
            <a:chExt cx="6806978" cy="1839949"/>
          </a:xfrm>
        </p:grpSpPr>
        <p:sp>
          <p:nvSpPr>
            <p:cNvPr id="5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9" name="Rounded Rectangle 58"/>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61"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62"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63" name="TextBox 6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4" name="TextBox 6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65" name="Straight Connector 64"/>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6" name="Straight Connector 65"/>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7" name="Straight Connector 66"/>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2247423" y="19441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70" name="TextBox 69"/>
            <p:cNvSpPr txBox="1"/>
            <p:nvPr/>
          </p:nvSpPr>
          <p:spPr>
            <a:xfrm>
              <a:off x="4801529" y="19533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71" name="TextBox 70"/>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72" name="TextBox 71"/>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73" name="TextBox 72"/>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smtClean="0"/>
                <a:t>EIGRP AS 100</a:t>
              </a:r>
              <a:endParaRPr lang="en-US" sz="1050" b="1" dirty="0"/>
            </a:p>
          </p:txBody>
        </p:sp>
        <p:pic>
          <p:nvPicPr>
            <p:cNvPr id="74"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75"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76" name="TextBox 75"/>
            <p:cNvSpPr txBox="1"/>
            <p:nvPr/>
          </p:nvSpPr>
          <p:spPr>
            <a:xfrm>
              <a:off x="7548588" y="1899742"/>
              <a:ext cx="700833" cy="244682"/>
            </a:xfrm>
            <a:prstGeom prst="rect">
              <a:avLst/>
            </a:prstGeom>
            <a:noFill/>
          </p:spPr>
          <p:txBody>
            <a:bodyPr wrap="none" rtlCol="0">
              <a:spAutoFit/>
            </a:bodyPr>
            <a:lstStyle/>
            <a:p>
              <a:r>
                <a:rPr lang="en-US" sz="1100" b="1" dirty="0" smtClean="0"/>
                <a:t>Internet</a:t>
              </a:r>
              <a:endParaRPr lang="en-US" sz="1100" b="1" dirty="0"/>
            </a:p>
          </p:txBody>
        </p:sp>
        <p:sp>
          <p:nvSpPr>
            <p:cNvPr id="77" name="TextBox 76"/>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smtClean="0"/>
                <a:t>172.31.0.0 /16</a:t>
              </a:r>
              <a:endParaRPr lang="en-US" sz="1050" dirty="0"/>
            </a:p>
          </p:txBody>
        </p:sp>
        <p:sp>
          <p:nvSpPr>
            <p:cNvPr id="78" name="TextBox 77"/>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smtClean="0"/>
                <a:t>192.168.1.96 /27</a:t>
              </a:r>
              <a:endParaRPr lang="en-US" sz="1050" dirty="0"/>
            </a:p>
          </p:txBody>
        </p:sp>
        <p:sp>
          <p:nvSpPr>
            <p:cNvPr id="79" name="TextBox 78"/>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smtClean="0"/>
                <a:t>172.17.2.0 /24</a:t>
              </a:r>
              <a:endParaRPr lang="en-US" sz="1050" dirty="0"/>
            </a:p>
          </p:txBody>
        </p:sp>
        <p:sp>
          <p:nvSpPr>
            <p:cNvPr id="80" name="TextBox 79"/>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smtClean="0"/>
                <a:t>.101</a:t>
              </a:r>
              <a:endParaRPr lang="en-US" sz="1050" dirty="0"/>
            </a:p>
          </p:txBody>
        </p:sp>
        <p:sp>
          <p:nvSpPr>
            <p:cNvPr id="81" name="TextBox 80"/>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smtClean="0"/>
                <a:t>.102</a:t>
              </a:r>
              <a:endParaRPr lang="en-US" sz="1050" dirty="0"/>
            </a:p>
          </p:txBody>
        </p:sp>
        <p:sp>
          <p:nvSpPr>
            <p:cNvPr id="82" name="TextBox 81"/>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83" name="TextBox 82"/>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84" name="TextBox 83"/>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85" name="TextBox 8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6" name="TextBox 8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7" name="TextBox 8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88" name="TextBox 87"/>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smtClean="0"/>
                <a:t>192.168.1.0 /27</a:t>
              </a:r>
              <a:endParaRPr lang="en-US" sz="1050" dirty="0"/>
            </a:p>
          </p:txBody>
        </p:sp>
        <p:sp>
          <p:nvSpPr>
            <p:cNvPr id="89" name="TextBox 88"/>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grpSp>
      <p:sp>
        <p:nvSpPr>
          <p:cNvPr id="90" name="Rectangle 89"/>
          <p:cNvSpPr/>
          <p:nvPr/>
        </p:nvSpPr>
        <p:spPr bwMode="auto">
          <a:xfrm>
            <a:off x="319725" y="4402875"/>
            <a:ext cx="5259642" cy="19700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0" name="Rectangle 39"/>
          <p:cNvSpPr/>
          <p:nvPr/>
        </p:nvSpPr>
        <p:spPr bwMode="auto">
          <a:xfrm>
            <a:off x="316008" y="6038387"/>
            <a:ext cx="3389954" cy="17842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4" name="Text Placeholder 5"/>
          <p:cNvSpPr>
            <a:spLocks/>
          </p:cNvSpPr>
          <p:nvPr/>
        </p:nvSpPr>
        <p:spPr bwMode="auto">
          <a:xfrm>
            <a:off x="293687" y="3264108"/>
            <a:ext cx="8515461" cy="318687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ip route 0.0.0.0 0.0.0.0 192.168.1.2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0.0.0.0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redistribute static</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do show ip route</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Gateway of last resort is 192.168.1.2 to network 0.0.0.0</a:t>
            </a:r>
          </a:p>
          <a:p>
            <a:pPr marL="236538" indent="-236538" algn="l" defTabSz="814388" eaLnBrk="1" hangingPunct="1">
              <a:lnSpc>
                <a:spcPct val="100000"/>
              </a:lnSpc>
              <a:spcBef>
                <a:spcPts val="0"/>
              </a:spcBef>
              <a:buClr>
                <a:srgbClr val="708CA1"/>
              </a:buClr>
              <a:defRPr/>
            </a:pPr>
            <a:endParaRPr lang="en-US" sz="1200"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172.17.0.0/16 is a summary, 02:53:48, Null0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D    172.16.0.0/16 [90/40514560] via 192.168.1.101, 02:53:48,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S*   0.0.0.0/0 [1/0] via 192.168.1.2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smtClean="0">
              <a:latin typeface="Courier New" pitchFamily="49" charset="0"/>
            </a:endParaRPr>
          </a:p>
        </p:txBody>
      </p:sp>
    </p:spTree>
    <p:extLst>
      <p:ext uri="{BB962C8B-B14F-4D97-AF65-F5344CB8AC3E}">
        <p14:creationId xmlns:p14="http://schemas.microsoft.com/office/powerpoint/2010/main" val="2859588653"/>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8"/>
            <a:ext cx="8521700" cy="3664357"/>
          </a:xfrm>
        </p:spPr>
        <p:txBody>
          <a:bodyPr>
            <a:normAutofit/>
          </a:bodyPr>
          <a:lstStyle/>
          <a:p>
            <a:r>
              <a:rPr lang="en-US" dirty="0" smtClean="0"/>
              <a:t>Summary </a:t>
            </a:r>
            <a:br>
              <a:rPr lang="en-US" dirty="0" smtClean="0"/>
            </a:br>
            <a:r>
              <a:rPr lang="en-US" dirty="0" smtClean="0"/>
              <a:t>&amp;</a:t>
            </a:r>
            <a:br>
              <a:rPr lang="en-US" dirty="0" smtClean="0"/>
            </a:br>
            <a:r>
              <a:rPr lang="en-US" dirty="0" smtClean="0"/>
              <a:t>Questions</a:t>
            </a:r>
            <a:endParaRPr lang="en-US" dirty="0"/>
          </a:p>
        </p:txBody>
      </p:sp>
    </p:spTree>
    <p:extLst>
      <p:ext uri="{BB962C8B-B14F-4D97-AF65-F5344CB8AC3E}">
        <p14:creationId xmlns:p14="http://schemas.microsoft.com/office/powerpoint/2010/main" val="11721674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1499</TotalTime>
  <Words>7559</Words>
  <Application>Microsoft Macintosh PowerPoint</Application>
  <PresentationFormat>On-screen Show (4:3)</PresentationFormat>
  <Paragraphs>848</Paragraphs>
  <Slides>35</Slides>
  <Notes>29</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Breeze</vt:lpstr>
      <vt:lpstr>Enhanced Interior Gateway Routing Protocol – Part 2</vt:lpstr>
      <vt:lpstr>Planning to Deploy EIGRP</vt:lpstr>
      <vt:lpstr>Implementing EIGRP</vt:lpstr>
      <vt:lpstr>Verifying EIGRP</vt:lpstr>
      <vt:lpstr>Documenting</vt:lpstr>
      <vt:lpstr>Enable EIGRP Routing</vt:lpstr>
      <vt:lpstr>Identify EIGRP Networks</vt:lpstr>
      <vt:lpstr>Note on EIGRP Masks</vt:lpstr>
      <vt:lpstr>Define the Interface Bandwidth</vt:lpstr>
      <vt:lpstr>Enable / Disable Automatic Summarization</vt:lpstr>
      <vt:lpstr>Configuring EIGRP Example: Classful</vt:lpstr>
      <vt:lpstr>Configuring EIGRP Example: Classful</vt:lpstr>
      <vt:lpstr>Verifying EIGRP Example</vt:lpstr>
      <vt:lpstr>Verifying EIGRP Example</vt:lpstr>
      <vt:lpstr>Verifying EIGRP Example</vt:lpstr>
      <vt:lpstr>Configuring EIGRP Example: Classless</vt:lpstr>
      <vt:lpstr>Verifying EIGRP Example</vt:lpstr>
      <vt:lpstr>Verifying EIGRP: show ip protocols</vt:lpstr>
      <vt:lpstr>Verifying EIGRP: show ip eigrp neighbors</vt:lpstr>
      <vt:lpstr>Verifying EIGRP: show ip eigrp topology</vt:lpstr>
      <vt:lpstr>Verifying EIGRP: show ip route eigrp</vt:lpstr>
      <vt:lpstr>Verifying EIGRP: show ip eigrp interfaces</vt:lpstr>
      <vt:lpstr>Verifying EIGRP: show ip eigrp traffic</vt:lpstr>
      <vt:lpstr>Verifying EIGRP: debug eigrp packets</vt:lpstr>
      <vt:lpstr>EIGRP Passive-Interface</vt:lpstr>
      <vt:lpstr>Passive-Interface Example</vt:lpstr>
      <vt:lpstr>Propagating a Default Route</vt:lpstr>
      <vt:lpstr>ip default-network Command </vt:lpstr>
      <vt:lpstr>ip default-network Example</vt:lpstr>
      <vt:lpstr>ip default-network Example</vt:lpstr>
      <vt:lpstr>ip default-network Example</vt:lpstr>
      <vt:lpstr>ip route 0.0.0.0 0.0.0.0 next-hop | interface Command</vt:lpstr>
      <vt:lpstr>ip route 0.0.0.0 0.0.0.0  interface Example</vt:lpstr>
      <vt:lpstr>ip route 0.0.0.0 0.0.0.0  next-hop Example</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124</cp:revision>
  <dcterms:created xsi:type="dcterms:W3CDTF">2011-10-03T10:20:59Z</dcterms:created>
  <dcterms:modified xsi:type="dcterms:W3CDTF">2012-10-22T18:39:07Z</dcterms:modified>
</cp:coreProperties>
</file>