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Lst>
  <p:notesMasterIdLst>
    <p:notesMasterId r:id="rId60"/>
  </p:notesMasterIdLst>
  <p:handoutMasterIdLst>
    <p:handoutMasterId r:id="rId61"/>
  </p:handoutMasterIdLst>
  <p:sldIdLst>
    <p:sldId id="308" r:id="rId2"/>
    <p:sldId id="309" r:id="rId3"/>
    <p:sldId id="310" r:id="rId4"/>
    <p:sldId id="347" r:id="rId5"/>
    <p:sldId id="311" r:id="rId6"/>
    <p:sldId id="314" r:id="rId7"/>
    <p:sldId id="315" r:id="rId8"/>
    <p:sldId id="316" r:id="rId9"/>
    <p:sldId id="348" r:id="rId10"/>
    <p:sldId id="317" r:id="rId11"/>
    <p:sldId id="353" r:id="rId12"/>
    <p:sldId id="318" r:id="rId13"/>
    <p:sldId id="352" r:id="rId14"/>
    <p:sldId id="319" r:id="rId15"/>
    <p:sldId id="351" r:id="rId16"/>
    <p:sldId id="320" r:id="rId17"/>
    <p:sldId id="350" r:id="rId18"/>
    <p:sldId id="349" r:id="rId19"/>
    <p:sldId id="354" r:id="rId20"/>
    <p:sldId id="355" r:id="rId21"/>
    <p:sldId id="321" r:id="rId22"/>
    <p:sldId id="322" r:id="rId23"/>
    <p:sldId id="323" r:id="rId24"/>
    <p:sldId id="324" r:id="rId25"/>
    <p:sldId id="325" r:id="rId26"/>
    <p:sldId id="326" r:id="rId27"/>
    <p:sldId id="327" r:id="rId28"/>
    <p:sldId id="328" r:id="rId29"/>
    <p:sldId id="329" r:id="rId30"/>
    <p:sldId id="330" r:id="rId31"/>
    <p:sldId id="356" r:id="rId32"/>
    <p:sldId id="367" r:id="rId33"/>
    <p:sldId id="364" r:id="rId34"/>
    <p:sldId id="365" r:id="rId35"/>
    <p:sldId id="359" r:id="rId36"/>
    <p:sldId id="368" r:id="rId37"/>
    <p:sldId id="363" r:id="rId38"/>
    <p:sldId id="369" r:id="rId39"/>
    <p:sldId id="362" r:id="rId40"/>
    <p:sldId id="370" r:id="rId41"/>
    <p:sldId id="360" r:id="rId42"/>
    <p:sldId id="371" r:id="rId43"/>
    <p:sldId id="361" r:id="rId44"/>
    <p:sldId id="331" r:id="rId45"/>
    <p:sldId id="332" r:id="rId46"/>
    <p:sldId id="333" r:id="rId47"/>
    <p:sldId id="334" r:id="rId48"/>
    <p:sldId id="335" r:id="rId49"/>
    <p:sldId id="336" r:id="rId50"/>
    <p:sldId id="337" r:id="rId51"/>
    <p:sldId id="338" r:id="rId52"/>
    <p:sldId id="346" r:id="rId53"/>
    <p:sldId id="340" r:id="rId54"/>
    <p:sldId id="341" r:id="rId55"/>
    <p:sldId id="343" r:id="rId56"/>
    <p:sldId id="344" r:id="rId57"/>
    <p:sldId id="366" r:id="rId58"/>
    <p:sldId id="345" r:id="rId59"/>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7" autoAdjust="0"/>
    <p:restoredTop sz="78815" autoAdjust="0"/>
  </p:normalViewPr>
  <p:slideViewPr>
    <p:cSldViewPr>
      <p:cViewPr varScale="1">
        <p:scale>
          <a:sx n="72" d="100"/>
          <a:sy n="72" d="100"/>
        </p:scale>
        <p:origin x="1335" y="33"/>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11866E2-AFD8-4814-A978-FEA38B7C4DBE}" type="datetimeFigureOut">
              <a:rPr lang="en-GB" smtClean="0"/>
              <a:t>05/11/2020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4F326409-F423-436D-9DBD-BD314C47240D}" type="slidenum">
              <a:rPr lang="en-GB" smtClean="0"/>
              <a:t>‹#›</a:t>
            </a:fld>
            <a:endParaRPr lang="en-GB"/>
          </a:p>
        </p:txBody>
      </p:sp>
    </p:spTree>
    <p:extLst>
      <p:ext uri="{BB962C8B-B14F-4D97-AF65-F5344CB8AC3E}">
        <p14:creationId xmlns:p14="http://schemas.microsoft.com/office/powerpoint/2010/main" val="3927674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24579" name="Rectangle 3"/>
          <p:cNvSpPr>
            <a:spLocks noGrp="1" noChangeArrowheads="1"/>
          </p:cNvSpPr>
          <p:nvPr>
            <p:ph type="dt"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052"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4581" name="Rectangle 5"/>
          <p:cNvSpPr>
            <a:spLocks noGrp="1" noChangeArrowheads="1"/>
          </p:cNvSpPr>
          <p:nvPr>
            <p:ph type="body" sz="quarter" idx="3"/>
          </p:nvPr>
        </p:nvSpPr>
        <p:spPr bwMode="auto">
          <a:xfrm>
            <a:off x="666909" y="4632960"/>
            <a:ext cx="5335270" cy="4389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smtClean="0"/>
              <a:t>Click to edit Master text styles</a:t>
            </a:r>
          </a:p>
          <a:p>
            <a:pPr lvl="1"/>
            <a:r>
              <a:rPr lang="en-GB" altLang="cy-GB" noProof="0" smtClean="0"/>
              <a:t>Second level</a:t>
            </a:r>
          </a:p>
          <a:p>
            <a:pPr lvl="2"/>
            <a:r>
              <a:rPr lang="en-GB" altLang="cy-GB" noProof="0" smtClean="0"/>
              <a:t>Third level</a:t>
            </a:r>
          </a:p>
          <a:p>
            <a:pPr lvl="3"/>
            <a:r>
              <a:rPr lang="en-GB" altLang="cy-GB" noProof="0" smtClean="0"/>
              <a:t>Fourth level</a:t>
            </a:r>
          </a:p>
          <a:p>
            <a:pPr lvl="4"/>
            <a:r>
              <a:rPr lang="en-GB" altLang="cy-GB" noProof="0" smtClean="0"/>
              <a:t>Fifth level</a:t>
            </a:r>
          </a:p>
        </p:txBody>
      </p:sp>
      <p:sp>
        <p:nvSpPr>
          <p:cNvPr id="24582" name="Rectangle 6"/>
          <p:cNvSpPr>
            <a:spLocks noGrp="1" noChangeArrowheads="1"/>
          </p:cNvSpPr>
          <p:nvPr>
            <p:ph type="ftr" sz="quarter" idx="4"/>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24583" name="Rectangle 7"/>
          <p:cNvSpPr>
            <a:spLocks noGrp="1" noChangeArrowheads="1"/>
          </p:cNvSpPr>
          <p:nvPr>
            <p:ph type="sldNum" sz="quarter" idx="5"/>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1134706C-2566-4601-82E9-725052585166}" type="slidenum">
              <a:rPr lang="en-GB" altLang="cy-GB"/>
              <a:pPr>
                <a:defRPr/>
              </a:pPr>
              <a:t>‹#›</a:t>
            </a:fld>
            <a:endParaRPr lang="en-GB" altLang="cy-GB"/>
          </a:p>
        </p:txBody>
      </p:sp>
    </p:spTree>
    <p:extLst>
      <p:ext uri="{BB962C8B-B14F-4D97-AF65-F5344CB8AC3E}">
        <p14:creationId xmlns:p14="http://schemas.microsoft.com/office/powerpoint/2010/main" val="28453039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614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7AC226A-31CE-413D-A44A-D6DF46180C44}" type="slidenum">
              <a:rPr lang="en-GB" altLang="cy-GB" smtClean="0"/>
              <a:pPr>
                <a:spcBef>
                  <a:spcPct val="0"/>
                </a:spcBef>
              </a:pPr>
              <a:t>2</a:t>
            </a:fld>
            <a:endParaRPr lang="en-GB" altLang="cy-GB" smtClean="0"/>
          </a:p>
        </p:txBody>
      </p:sp>
    </p:spTree>
    <p:extLst>
      <p:ext uri="{BB962C8B-B14F-4D97-AF65-F5344CB8AC3E}">
        <p14:creationId xmlns:p14="http://schemas.microsoft.com/office/powerpoint/2010/main" val="7020626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90525" y="846138"/>
            <a:ext cx="5648325" cy="423703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3</a:t>
            </a:fld>
            <a:endParaRPr lang="en-GB"/>
          </a:p>
        </p:txBody>
      </p:sp>
    </p:spTree>
    <p:extLst>
      <p:ext uri="{BB962C8B-B14F-4D97-AF65-F5344CB8AC3E}">
        <p14:creationId xmlns:p14="http://schemas.microsoft.com/office/powerpoint/2010/main" val="2784478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90525" y="846138"/>
            <a:ext cx="5648325" cy="4237037"/>
          </a:xfrm>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5</a:t>
            </a:fld>
            <a:endParaRPr lang="en-GB"/>
          </a:p>
        </p:txBody>
      </p:sp>
    </p:spTree>
    <p:extLst>
      <p:ext uri="{BB962C8B-B14F-4D97-AF65-F5344CB8AC3E}">
        <p14:creationId xmlns:p14="http://schemas.microsoft.com/office/powerpoint/2010/main" val="2037423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F6BA355-A187-419B-AA07-6DCA9D19DA4F}" type="slidenum">
              <a:rPr lang="en-GB" altLang="cy-GB" smtClean="0"/>
              <a:pPr>
                <a:spcBef>
                  <a:spcPct val="0"/>
                </a:spcBef>
              </a:pPr>
              <a:t>6</a:t>
            </a:fld>
            <a:endParaRPr lang="en-GB" altLang="cy-GB" smtClean="0"/>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p:spPr>
        <p:txBody>
          <a:bodyPr/>
          <a:lstStyle/>
          <a:p>
            <a:pPr eaLnBrk="1" hangingPunct="1"/>
            <a:endParaRPr lang="en-GB" altLang="cy-GB" dirty="0" smtClean="0">
              <a:latin typeface="Arial" panose="020B0604020202020204" pitchFamily="34" charset="0"/>
            </a:endParaRPr>
          </a:p>
          <a:p>
            <a:pPr eaLnBrk="1" hangingPunct="1"/>
            <a:endParaRPr lang="en-GB" altLang="cy-GB" dirty="0" smtClean="0">
              <a:latin typeface="Arial" panose="020B0604020202020204" pitchFamily="34" charset="0"/>
            </a:endParaRPr>
          </a:p>
          <a:p>
            <a:pPr eaLnBrk="1" hangingPunct="1"/>
            <a:endParaRPr lang="en-GB" altLang="cy-GB" dirty="0" smtClean="0">
              <a:latin typeface="Arial" panose="020B0604020202020204" pitchFamily="34" charset="0"/>
            </a:endParaRPr>
          </a:p>
          <a:p>
            <a:pPr eaLnBrk="1" hangingPunct="1"/>
            <a:endParaRPr lang="en-GB" altLang="cy-GB" dirty="0" smtClean="0">
              <a:latin typeface="Arial" panose="020B0604020202020204" pitchFamily="34" charset="0"/>
            </a:endParaRPr>
          </a:p>
          <a:p>
            <a:pPr eaLnBrk="1" hangingPunct="1"/>
            <a:endParaRPr lang="en-GB" altLang="cy-GB" dirty="0" smtClean="0">
              <a:latin typeface="Arial" panose="020B0604020202020204" pitchFamily="34" charset="0"/>
            </a:endParaRPr>
          </a:p>
        </p:txBody>
      </p:sp>
    </p:spTree>
    <p:extLst>
      <p:ext uri="{BB962C8B-B14F-4D97-AF65-F5344CB8AC3E}">
        <p14:creationId xmlns:p14="http://schemas.microsoft.com/office/powerpoint/2010/main" val="10398120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4DB7485-E7D4-45C2-A464-587D020B769F}" type="slidenum">
              <a:rPr lang="en-GB" altLang="cy-GB" smtClean="0"/>
              <a:pPr>
                <a:spcBef>
                  <a:spcPct val="0"/>
                </a:spcBef>
              </a:pPr>
              <a:t>7</a:t>
            </a:fld>
            <a:endParaRPr lang="en-GB" altLang="cy-GB" smtClean="0"/>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noFill/>
        </p:spPr>
        <p:txBody>
          <a:bodyPr/>
          <a:lstStyle/>
          <a:p>
            <a:pPr eaLnBrk="1" hangingPunct="1"/>
            <a:endParaRPr lang="en-US" altLang="cy-GB" smtClean="0">
              <a:latin typeface="Arial" panose="020B0604020202020204" pitchFamily="34" charset="0"/>
            </a:endParaRPr>
          </a:p>
        </p:txBody>
      </p:sp>
    </p:spTree>
    <p:extLst>
      <p:ext uri="{BB962C8B-B14F-4D97-AF65-F5344CB8AC3E}">
        <p14:creationId xmlns:p14="http://schemas.microsoft.com/office/powerpoint/2010/main" val="31436688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9144B05-BAE8-4F1B-BB42-05CE54D394BC}" type="slidenum">
              <a:rPr lang="en-GB" altLang="cy-GB" smtClean="0"/>
              <a:pPr>
                <a:spcBef>
                  <a:spcPct val="0"/>
                </a:spcBef>
              </a:pPr>
              <a:t>8</a:t>
            </a:fld>
            <a:endParaRPr lang="en-GB" altLang="cy-GB" smtClean="0"/>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US" altLang="cy-GB" dirty="0" smtClean="0">
              <a:latin typeface="Arial" panose="020B0604020202020204" pitchFamily="34" charset="0"/>
            </a:endParaRPr>
          </a:p>
        </p:txBody>
      </p:sp>
    </p:spTree>
    <p:extLst>
      <p:ext uri="{BB962C8B-B14F-4D97-AF65-F5344CB8AC3E}">
        <p14:creationId xmlns:p14="http://schemas.microsoft.com/office/powerpoint/2010/main" val="14531260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83C6E8A-96B2-4AE7-A032-C9919A0DD6D8}" type="slidenum">
              <a:rPr lang="en-GB" altLang="cy-GB" smtClean="0"/>
              <a:pPr>
                <a:spcBef>
                  <a:spcPct val="0"/>
                </a:spcBef>
              </a:pPr>
              <a:t>10</a:t>
            </a:fld>
            <a:endParaRPr lang="en-GB" altLang="cy-GB" smtClean="0"/>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endParaRPr lang="en-GB" altLang="cy-GB" smtClean="0">
              <a:latin typeface="Arial" panose="020B0604020202020204" pitchFamily="34" charset="0"/>
            </a:endParaRPr>
          </a:p>
        </p:txBody>
      </p:sp>
    </p:spTree>
    <p:extLst>
      <p:ext uri="{BB962C8B-B14F-4D97-AF65-F5344CB8AC3E}">
        <p14:creationId xmlns:p14="http://schemas.microsoft.com/office/powerpoint/2010/main" val="28130160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32F8B18-5651-4D19-88E9-C80C667772A8}" type="slidenum">
              <a:rPr lang="en-GB" altLang="cy-GB" smtClean="0"/>
              <a:pPr>
                <a:spcBef>
                  <a:spcPct val="0"/>
                </a:spcBef>
              </a:pPr>
              <a:t>12</a:t>
            </a:fld>
            <a:endParaRPr lang="en-GB" altLang="cy-GB" smtClean="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p:spPr>
        <p:txBody>
          <a:bodyPr/>
          <a:lstStyle/>
          <a:p>
            <a:pPr eaLnBrk="1" hangingPunct="1"/>
            <a:endParaRPr lang="en-GB" altLang="cy-GB" smtClean="0">
              <a:latin typeface="Arial" panose="020B0604020202020204" pitchFamily="34" charset="0"/>
            </a:endParaRPr>
          </a:p>
        </p:txBody>
      </p:sp>
    </p:spTree>
    <p:extLst>
      <p:ext uri="{BB962C8B-B14F-4D97-AF65-F5344CB8AC3E}">
        <p14:creationId xmlns:p14="http://schemas.microsoft.com/office/powerpoint/2010/main" val="13545635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32F8B18-5651-4D19-88E9-C80C667772A8}" type="slidenum">
              <a:rPr lang="en-GB" altLang="cy-GB" smtClean="0"/>
              <a:pPr>
                <a:spcBef>
                  <a:spcPct val="0"/>
                </a:spcBef>
              </a:pPr>
              <a:t>14</a:t>
            </a:fld>
            <a:endParaRPr lang="en-GB" altLang="cy-GB" smtClean="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p:spPr>
        <p:txBody>
          <a:bodyPr/>
          <a:lstStyle/>
          <a:p>
            <a:pPr eaLnBrk="1" hangingPunct="1"/>
            <a:endParaRPr lang="en-GB" altLang="cy-GB" dirty="0" smtClean="0">
              <a:latin typeface="Arial" panose="020B0604020202020204" pitchFamily="34" charset="0"/>
            </a:endParaRPr>
          </a:p>
        </p:txBody>
      </p:sp>
    </p:spTree>
    <p:extLst>
      <p:ext uri="{BB962C8B-B14F-4D97-AF65-F5344CB8AC3E}">
        <p14:creationId xmlns:p14="http://schemas.microsoft.com/office/powerpoint/2010/main" val="40673921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15</a:t>
            </a:fld>
            <a:endParaRPr lang="en-GB" altLang="cy-GB"/>
          </a:p>
        </p:txBody>
      </p:sp>
    </p:spTree>
    <p:extLst>
      <p:ext uri="{BB962C8B-B14F-4D97-AF65-F5344CB8AC3E}">
        <p14:creationId xmlns:p14="http://schemas.microsoft.com/office/powerpoint/2010/main" val="34428188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1458422-825A-4FAA-9370-315405751EF0}" type="slidenum">
              <a:rPr lang="en-GB" altLang="cy-GB" smtClean="0"/>
              <a:pPr>
                <a:spcBef>
                  <a:spcPct val="0"/>
                </a:spcBef>
              </a:pPr>
              <a:t>16</a:t>
            </a:fld>
            <a:endParaRPr lang="en-GB" altLang="cy-GB" smtClean="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p:spPr>
        <p:txBody>
          <a:bodyPr/>
          <a:lstStyle/>
          <a:p>
            <a:pPr eaLnBrk="1" hangingPunct="1"/>
            <a:endParaRPr lang="en-GB" altLang="cy-GB" smtClean="0">
              <a:latin typeface="Arial" panose="020B0604020202020204" pitchFamily="34" charset="0"/>
            </a:endParaRPr>
          </a:p>
        </p:txBody>
      </p:sp>
    </p:spTree>
    <p:extLst>
      <p:ext uri="{BB962C8B-B14F-4D97-AF65-F5344CB8AC3E}">
        <p14:creationId xmlns:p14="http://schemas.microsoft.com/office/powerpoint/2010/main" val="32781811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17</a:t>
            </a:fld>
            <a:endParaRPr lang="en-GB" altLang="cy-GB"/>
          </a:p>
        </p:txBody>
      </p:sp>
    </p:spTree>
    <p:extLst>
      <p:ext uri="{BB962C8B-B14F-4D97-AF65-F5344CB8AC3E}">
        <p14:creationId xmlns:p14="http://schemas.microsoft.com/office/powerpoint/2010/main" val="1290924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Baobab = a short tree with a very thick trunk and large edible fruit</a:t>
            </a:r>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18</a:t>
            </a:fld>
            <a:endParaRPr lang="en-GB" altLang="cy-GB"/>
          </a:p>
        </p:txBody>
      </p:sp>
    </p:spTree>
    <p:extLst>
      <p:ext uri="{BB962C8B-B14F-4D97-AF65-F5344CB8AC3E}">
        <p14:creationId xmlns:p14="http://schemas.microsoft.com/office/powerpoint/2010/main" val="35862418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21</a:t>
            </a:fld>
            <a:endParaRPr lang="en-GB" altLang="cy-GB" smtClean="0"/>
          </a:p>
        </p:txBody>
      </p:sp>
    </p:spTree>
    <p:extLst>
      <p:ext uri="{BB962C8B-B14F-4D97-AF65-F5344CB8AC3E}">
        <p14:creationId xmlns:p14="http://schemas.microsoft.com/office/powerpoint/2010/main" val="4545331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22</a:t>
            </a:fld>
            <a:endParaRPr lang="en-GB" altLang="cy-GB" smtClean="0"/>
          </a:p>
        </p:txBody>
      </p:sp>
    </p:spTree>
    <p:extLst>
      <p:ext uri="{BB962C8B-B14F-4D97-AF65-F5344CB8AC3E}">
        <p14:creationId xmlns:p14="http://schemas.microsoft.com/office/powerpoint/2010/main" val="8832695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23</a:t>
            </a:fld>
            <a:endParaRPr lang="en-GB" altLang="cy-GB" smtClean="0"/>
          </a:p>
        </p:txBody>
      </p:sp>
    </p:spTree>
    <p:extLst>
      <p:ext uri="{BB962C8B-B14F-4D97-AF65-F5344CB8AC3E}">
        <p14:creationId xmlns:p14="http://schemas.microsoft.com/office/powerpoint/2010/main" val="11751393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24</a:t>
            </a:fld>
            <a:endParaRPr lang="en-GB" altLang="cy-GB" smtClean="0"/>
          </a:p>
        </p:txBody>
      </p:sp>
    </p:spTree>
    <p:extLst>
      <p:ext uri="{BB962C8B-B14F-4D97-AF65-F5344CB8AC3E}">
        <p14:creationId xmlns:p14="http://schemas.microsoft.com/office/powerpoint/2010/main" val="9843051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25</a:t>
            </a:fld>
            <a:endParaRPr lang="en-GB" altLang="cy-GB" smtClean="0"/>
          </a:p>
        </p:txBody>
      </p:sp>
    </p:spTree>
    <p:extLst>
      <p:ext uri="{BB962C8B-B14F-4D97-AF65-F5344CB8AC3E}">
        <p14:creationId xmlns:p14="http://schemas.microsoft.com/office/powerpoint/2010/main" val="37970250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26</a:t>
            </a:fld>
            <a:endParaRPr lang="en-GB" altLang="cy-GB" smtClean="0"/>
          </a:p>
        </p:txBody>
      </p:sp>
    </p:spTree>
    <p:extLst>
      <p:ext uri="{BB962C8B-B14F-4D97-AF65-F5344CB8AC3E}">
        <p14:creationId xmlns:p14="http://schemas.microsoft.com/office/powerpoint/2010/main" val="38423949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27</a:t>
            </a:fld>
            <a:endParaRPr lang="en-GB" altLang="cy-GB" smtClean="0"/>
          </a:p>
        </p:txBody>
      </p:sp>
    </p:spTree>
    <p:extLst>
      <p:ext uri="{BB962C8B-B14F-4D97-AF65-F5344CB8AC3E}">
        <p14:creationId xmlns:p14="http://schemas.microsoft.com/office/powerpoint/2010/main" val="19978578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28</a:t>
            </a:fld>
            <a:endParaRPr lang="en-GB" altLang="cy-GB" smtClean="0"/>
          </a:p>
        </p:txBody>
      </p:sp>
    </p:spTree>
    <p:extLst>
      <p:ext uri="{BB962C8B-B14F-4D97-AF65-F5344CB8AC3E}">
        <p14:creationId xmlns:p14="http://schemas.microsoft.com/office/powerpoint/2010/main" val="30636741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253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6017-87E1-4BEE-8864-016042785ABD}" type="slidenum">
              <a:rPr lang="en-GB" altLang="cy-GB" smtClean="0"/>
              <a:pPr>
                <a:spcBef>
                  <a:spcPct val="0"/>
                </a:spcBef>
              </a:pPr>
              <a:t>29</a:t>
            </a:fld>
            <a:endParaRPr lang="en-GB" altLang="cy-GB" smtClean="0"/>
          </a:p>
        </p:txBody>
      </p:sp>
    </p:spTree>
    <p:extLst>
      <p:ext uri="{BB962C8B-B14F-4D97-AF65-F5344CB8AC3E}">
        <p14:creationId xmlns:p14="http://schemas.microsoft.com/office/powerpoint/2010/main" val="20385780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876DEBD-9776-4589-B30D-45C18405F30B}" type="slidenum">
              <a:rPr lang="en-GB" altLang="cy-GB" smtClean="0"/>
              <a:pPr>
                <a:spcBef>
                  <a:spcPct val="0"/>
                </a:spcBef>
              </a:pPr>
              <a:t>30</a:t>
            </a:fld>
            <a:endParaRPr lang="en-GB" altLang="cy-GB"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p:spPr>
        <p:txBody>
          <a:bodyPr/>
          <a:lstStyle/>
          <a:p>
            <a:pPr eaLnBrk="1" hangingPunct="1"/>
            <a:endParaRPr lang="en-GB" altLang="cy-GB" dirty="0" smtClean="0">
              <a:latin typeface="Arial" panose="020B0604020202020204" pitchFamily="34" charset="0"/>
            </a:endParaRPr>
          </a:p>
          <a:p>
            <a:pPr eaLnBrk="1" hangingPunct="1"/>
            <a:endParaRPr lang="cy-GB" altLang="cy-GB" dirty="0" smtClean="0">
              <a:latin typeface="Lucida Sans" panose="020B0602030504020204" pitchFamily="34" charset="0"/>
            </a:endParaRPr>
          </a:p>
          <a:p>
            <a:pPr eaLnBrk="1" hangingPunct="1"/>
            <a:endParaRPr lang="cy-GB" altLang="cy-GB" dirty="0" smtClean="0">
              <a:latin typeface="Lucida Sans" panose="020B0602030504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altLang="cy-GB" dirty="0" smtClean="0">
              <a:solidFill>
                <a:srgbClr val="0000FF"/>
              </a:solidFill>
              <a:latin typeface="Lucida Sans" panose="020B0602030504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lang="cy-GB" altLang="cy-GB" dirty="0" smtClean="0">
              <a:latin typeface="Lucida Sans" panose="020B0602030504020204" pitchFamily="34" charset="0"/>
            </a:endParaRPr>
          </a:p>
          <a:p>
            <a:pPr eaLnBrk="1" hangingPunct="1"/>
            <a:endParaRPr lang="en-GB" altLang="cy-GB" dirty="0" smtClean="0">
              <a:solidFill>
                <a:srgbClr val="0000FF"/>
              </a:solidFill>
              <a:latin typeface="Lucida Sans" panose="020B0602030504020204" pitchFamily="34" charset="0"/>
            </a:endParaRPr>
          </a:p>
          <a:p>
            <a:pPr eaLnBrk="1" hangingPunct="1"/>
            <a:endParaRPr lang="cy-GB" altLang="cy-GB" dirty="0" smtClean="0">
              <a:latin typeface="Lucida Sans" panose="020B0602030504020204" pitchFamily="34" charset="0"/>
            </a:endParaRPr>
          </a:p>
          <a:p>
            <a:pPr eaLnBrk="1" hangingPunct="1"/>
            <a:endParaRPr lang="en-GB" altLang="cy-GB" dirty="0" smtClean="0">
              <a:solidFill>
                <a:srgbClr val="0000FF"/>
              </a:solidFill>
              <a:latin typeface="Lucida Sans" panose="020B0602030504020204" pitchFamily="34" charset="0"/>
            </a:endParaRPr>
          </a:p>
          <a:p>
            <a:pPr eaLnBrk="1" hangingPunct="1"/>
            <a:endParaRPr lang="en-GB" altLang="cy-GB" dirty="0" smtClean="0">
              <a:latin typeface="Lucida Sans" panose="020B0602030504020204" pitchFamily="34" charset="0"/>
            </a:endParaRPr>
          </a:p>
          <a:p>
            <a:pPr eaLnBrk="1" hangingPunct="1"/>
            <a:endParaRPr lang="en-US" altLang="cy-GB" dirty="0" smtClean="0">
              <a:latin typeface="Lucida Sans" panose="020B0602030504020204" pitchFamily="34" charset="0"/>
            </a:endParaRPr>
          </a:p>
          <a:p>
            <a:pPr eaLnBrk="1" hangingPunct="1">
              <a:lnSpc>
                <a:spcPct val="90000"/>
              </a:lnSpc>
            </a:pPr>
            <a:endParaRPr lang="en-GB" altLang="cy-GB" dirty="0" smtClean="0">
              <a:solidFill>
                <a:srgbClr val="0000FF"/>
              </a:solidFill>
              <a:latin typeface="Lucida Sans" panose="020B0602030504020204" pitchFamily="34" charset="0"/>
            </a:endParaRPr>
          </a:p>
          <a:p>
            <a:pPr eaLnBrk="1" hangingPunct="1">
              <a:lnSpc>
                <a:spcPct val="90000"/>
              </a:lnSpc>
            </a:pPr>
            <a:endParaRPr lang="cy-GB" altLang="cy-GB" dirty="0" smtClean="0">
              <a:latin typeface="Lucida Sans" panose="020B0602030504020204" pitchFamily="34" charset="0"/>
            </a:endParaRPr>
          </a:p>
          <a:p>
            <a:pPr eaLnBrk="1" hangingPunct="1">
              <a:lnSpc>
                <a:spcPct val="90000"/>
              </a:lnSpc>
            </a:pPr>
            <a:endParaRPr lang="cy-GB" altLang="cy-GB" dirty="0" smtClean="0">
              <a:latin typeface="Lucida Sans" panose="020B0602030504020204" pitchFamily="34" charset="0"/>
            </a:endParaRPr>
          </a:p>
          <a:p>
            <a:pPr eaLnBrk="1" hangingPunct="1"/>
            <a:endParaRPr lang="cy-GB" altLang="cy-GB" sz="1200" dirty="0" smtClean="0">
              <a:latin typeface="Lucida Sans" panose="020B0602030504020204" pitchFamily="34" charset="0"/>
            </a:endParaRPr>
          </a:p>
          <a:p>
            <a:pPr eaLnBrk="1" hangingPunct="1"/>
            <a:endParaRPr lang="en-GB" altLang="cy-GB" dirty="0" smtClean="0">
              <a:solidFill>
                <a:srgbClr val="0000FF"/>
              </a:solidFill>
              <a:latin typeface="Lucida Sans" panose="020B0602030504020204" pitchFamily="34" charset="0"/>
            </a:endParaRPr>
          </a:p>
          <a:p>
            <a:pPr eaLnBrk="1" hangingPunct="1">
              <a:lnSpc>
                <a:spcPct val="90000"/>
              </a:lnSpc>
            </a:pPr>
            <a:endParaRPr lang="en-GB" altLang="cy-GB" dirty="0" smtClean="0">
              <a:solidFill>
                <a:srgbClr val="0000FF"/>
              </a:solidFill>
              <a:latin typeface="Lucida Sans" panose="020B0602030504020204" pitchFamily="34" charset="0"/>
            </a:endParaRPr>
          </a:p>
          <a:p>
            <a:pPr eaLnBrk="1" hangingPunct="1"/>
            <a:endParaRPr lang="en-GB" altLang="cy-GB" dirty="0" smtClean="0">
              <a:latin typeface="Arial" panose="020B0604020202020204" pitchFamily="34" charset="0"/>
            </a:endParaRPr>
          </a:p>
        </p:txBody>
      </p:sp>
    </p:spTree>
    <p:extLst>
      <p:ext uri="{BB962C8B-B14F-4D97-AF65-F5344CB8AC3E}">
        <p14:creationId xmlns:p14="http://schemas.microsoft.com/office/powerpoint/2010/main" val="26439725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35</a:t>
            </a:fld>
            <a:endParaRPr lang="en-GB" altLang="cy-GB"/>
          </a:p>
        </p:txBody>
      </p:sp>
    </p:spTree>
    <p:extLst>
      <p:ext uri="{BB962C8B-B14F-4D97-AF65-F5344CB8AC3E}">
        <p14:creationId xmlns:p14="http://schemas.microsoft.com/office/powerpoint/2010/main" val="15137834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36</a:t>
            </a:fld>
            <a:endParaRPr lang="en-GB" altLang="cy-GB"/>
          </a:p>
        </p:txBody>
      </p:sp>
    </p:spTree>
    <p:extLst>
      <p:ext uri="{BB962C8B-B14F-4D97-AF65-F5344CB8AC3E}">
        <p14:creationId xmlns:p14="http://schemas.microsoft.com/office/powerpoint/2010/main" val="13401016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Referents – the thing in the</a:t>
            </a:r>
            <a:r>
              <a:rPr lang="en-GB" baseline="0" dirty="0" smtClean="0"/>
              <a:t> world that a word or phrase denotes or stands for</a:t>
            </a:r>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43</a:t>
            </a:fld>
            <a:endParaRPr lang="en-GB" altLang="cy-GB"/>
          </a:p>
        </p:txBody>
      </p:sp>
    </p:spTree>
    <p:extLst>
      <p:ext uri="{BB962C8B-B14F-4D97-AF65-F5344CB8AC3E}">
        <p14:creationId xmlns:p14="http://schemas.microsoft.com/office/powerpoint/2010/main" val="360788120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6AA8235-3696-4760-9861-96240D05AC2C}" type="slidenum">
              <a:rPr lang="en-GB" altLang="cy-GB" smtClean="0"/>
              <a:pPr>
                <a:spcBef>
                  <a:spcPct val="0"/>
                </a:spcBef>
              </a:pPr>
              <a:t>44</a:t>
            </a:fld>
            <a:endParaRPr lang="en-GB" altLang="cy-GB" smtClean="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p:spPr>
        <p:txBody>
          <a:bodyPr/>
          <a:lstStyle/>
          <a:p>
            <a:pPr eaLnBrk="1" hangingPunct="1"/>
            <a:endParaRPr lang="en-US" altLang="cy-GB" smtClean="0">
              <a:latin typeface="Arial" panose="020B0604020202020204" pitchFamily="34" charset="0"/>
            </a:endParaRPr>
          </a:p>
        </p:txBody>
      </p:sp>
    </p:spTree>
    <p:extLst>
      <p:ext uri="{BB962C8B-B14F-4D97-AF65-F5344CB8AC3E}">
        <p14:creationId xmlns:p14="http://schemas.microsoft.com/office/powerpoint/2010/main" val="18684808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45</a:t>
            </a:fld>
            <a:endParaRPr lang="en-GB" altLang="cy-GB"/>
          </a:p>
        </p:txBody>
      </p:sp>
    </p:spTree>
    <p:extLst>
      <p:ext uri="{BB962C8B-B14F-4D97-AF65-F5344CB8AC3E}">
        <p14:creationId xmlns:p14="http://schemas.microsoft.com/office/powerpoint/2010/main" val="5737487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46</a:t>
            </a:fld>
            <a:endParaRPr lang="en-GB" altLang="cy-GB"/>
          </a:p>
        </p:txBody>
      </p:sp>
    </p:spTree>
    <p:extLst>
      <p:ext uri="{BB962C8B-B14F-4D97-AF65-F5344CB8AC3E}">
        <p14:creationId xmlns:p14="http://schemas.microsoft.com/office/powerpoint/2010/main" val="3154201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47</a:t>
            </a:fld>
            <a:endParaRPr lang="en-GB" altLang="cy-GB"/>
          </a:p>
        </p:txBody>
      </p:sp>
    </p:spTree>
    <p:extLst>
      <p:ext uri="{BB962C8B-B14F-4D97-AF65-F5344CB8AC3E}">
        <p14:creationId xmlns:p14="http://schemas.microsoft.com/office/powerpoint/2010/main" val="41612419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49</a:t>
            </a:fld>
            <a:endParaRPr lang="en-GB" altLang="cy-GB"/>
          </a:p>
        </p:txBody>
      </p:sp>
    </p:spTree>
    <p:extLst>
      <p:ext uri="{BB962C8B-B14F-4D97-AF65-F5344CB8AC3E}">
        <p14:creationId xmlns:p14="http://schemas.microsoft.com/office/powerpoint/2010/main" val="361271842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50</a:t>
            </a:fld>
            <a:endParaRPr lang="en-GB" altLang="cy-GB"/>
          </a:p>
        </p:txBody>
      </p:sp>
    </p:spTree>
    <p:extLst>
      <p:ext uri="{BB962C8B-B14F-4D97-AF65-F5344CB8AC3E}">
        <p14:creationId xmlns:p14="http://schemas.microsoft.com/office/powerpoint/2010/main" val="312124985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51</a:t>
            </a:fld>
            <a:endParaRPr lang="en-GB" altLang="cy-GB"/>
          </a:p>
        </p:txBody>
      </p:sp>
    </p:spTree>
    <p:extLst>
      <p:ext uri="{BB962C8B-B14F-4D97-AF65-F5344CB8AC3E}">
        <p14:creationId xmlns:p14="http://schemas.microsoft.com/office/powerpoint/2010/main" val="10792105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52</a:t>
            </a:fld>
            <a:endParaRPr lang="en-GB" altLang="cy-GB"/>
          </a:p>
        </p:txBody>
      </p:sp>
    </p:spTree>
    <p:extLst>
      <p:ext uri="{BB962C8B-B14F-4D97-AF65-F5344CB8AC3E}">
        <p14:creationId xmlns:p14="http://schemas.microsoft.com/office/powerpoint/2010/main" val="31513913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53</a:t>
            </a:fld>
            <a:endParaRPr lang="en-GB" altLang="cy-GB"/>
          </a:p>
        </p:txBody>
      </p:sp>
    </p:spTree>
    <p:extLst>
      <p:ext uri="{BB962C8B-B14F-4D97-AF65-F5344CB8AC3E}">
        <p14:creationId xmlns:p14="http://schemas.microsoft.com/office/powerpoint/2010/main" val="170231340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34706C-2566-4601-82E9-725052585166}" type="slidenum">
              <a:rPr lang="en-GB" altLang="cy-GB" smtClean="0"/>
              <a:pPr>
                <a:defRPr/>
              </a:pPr>
              <a:t>54</a:t>
            </a:fld>
            <a:endParaRPr lang="en-GB" altLang="cy-GB"/>
          </a:p>
        </p:txBody>
      </p:sp>
    </p:spTree>
    <p:extLst>
      <p:ext uri="{BB962C8B-B14F-4D97-AF65-F5344CB8AC3E}">
        <p14:creationId xmlns:p14="http://schemas.microsoft.com/office/powerpoint/2010/main" val="363115612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5530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88BEDB1-390F-4513-9F25-0237994AE684}" type="slidenum">
              <a:rPr lang="en-GB" altLang="cy-GB" smtClean="0"/>
              <a:pPr>
                <a:spcBef>
                  <a:spcPct val="0"/>
                </a:spcBef>
              </a:pPr>
              <a:t>55</a:t>
            </a:fld>
            <a:endParaRPr lang="en-GB" altLang="cy-GB" smtClean="0"/>
          </a:p>
        </p:txBody>
      </p:sp>
    </p:spTree>
    <p:extLst>
      <p:ext uri="{BB962C8B-B14F-4D97-AF65-F5344CB8AC3E}">
        <p14:creationId xmlns:p14="http://schemas.microsoft.com/office/powerpoint/2010/main" val="98885728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418BD10-A4EB-45D9-AE4A-F00A4A8B4BAB}" type="slidenum">
              <a:rPr lang="en-GB" altLang="cy-GB" smtClean="0"/>
              <a:pPr>
                <a:spcBef>
                  <a:spcPct val="0"/>
                </a:spcBef>
              </a:pPr>
              <a:t>56</a:t>
            </a:fld>
            <a:endParaRPr lang="en-GB" altLang="cy-GB"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p:spPr>
        <p:txBody>
          <a:bodyPr/>
          <a:lstStyle/>
          <a:p>
            <a:pPr eaLnBrk="1" hangingPunct="1"/>
            <a:endParaRPr lang="en-US" altLang="cy-GB" dirty="0" smtClean="0">
              <a:latin typeface="Arial" panose="020B0604020202020204" pitchFamily="34" charset="0"/>
            </a:endParaRPr>
          </a:p>
        </p:txBody>
      </p:sp>
    </p:spTree>
    <p:extLst>
      <p:ext uri="{BB962C8B-B14F-4D97-AF65-F5344CB8AC3E}">
        <p14:creationId xmlns:p14="http://schemas.microsoft.com/office/powerpoint/2010/main" val="114301181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418BD10-A4EB-45D9-AE4A-F00A4A8B4BAB}" type="slidenum">
              <a:rPr lang="en-GB" altLang="cy-GB" smtClean="0"/>
              <a:pPr>
                <a:spcBef>
                  <a:spcPct val="0"/>
                </a:spcBef>
              </a:pPr>
              <a:t>57</a:t>
            </a:fld>
            <a:endParaRPr lang="en-GB" altLang="cy-GB"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p:spPr>
        <p:txBody>
          <a:bodyPr/>
          <a:lstStyle/>
          <a:p>
            <a:pPr eaLnBrk="1" hangingPunct="1"/>
            <a:endParaRPr lang="en-US" altLang="cy-GB" dirty="0" smtClean="0">
              <a:latin typeface="Arial" panose="020B0604020202020204" pitchFamily="34" charset="0"/>
            </a:endParaRPr>
          </a:p>
        </p:txBody>
      </p:sp>
    </p:spTree>
    <p:extLst>
      <p:ext uri="{BB962C8B-B14F-4D97-AF65-F5344CB8AC3E}">
        <p14:creationId xmlns:p14="http://schemas.microsoft.com/office/powerpoint/2010/main" val="398811456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593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9CDAFC9-7200-4BE1-A13A-F75DE2D21763}" type="slidenum">
              <a:rPr lang="en-GB" altLang="cy-GB" smtClean="0"/>
              <a:pPr>
                <a:spcBef>
                  <a:spcPct val="0"/>
                </a:spcBef>
              </a:pPr>
              <a:t>58</a:t>
            </a:fld>
            <a:endParaRPr lang="en-GB" altLang="cy-GB" smtClean="0"/>
          </a:p>
        </p:txBody>
      </p:sp>
    </p:spTree>
    <p:extLst>
      <p:ext uri="{BB962C8B-B14F-4D97-AF65-F5344CB8AC3E}">
        <p14:creationId xmlns:p14="http://schemas.microsoft.com/office/powerpoint/2010/main" val="32158531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62097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127970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59266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11172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123115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980797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89825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0312381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380472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4270383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6325085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17F952-3246-44B1-9AC9-E6CD807A6C59}" type="datetimeFigureOut">
              <a:rPr lang="en-GB"/>
              <a:pPr>
                <a:defRPr/>
              </a:pPr>
              <a:t>05/11/2020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F05CBED-193F-40F1-A5C0-9629842B2743}" type="slidenum">
              <a:rPr lang="en-GB" altLang="en-US"/>
              <a:pPr>
                <a:defRPr/>
              </a:pPr>
              <a:t>‹#›</a:t>
            </a:fld>
            <a:endParaRPr lang="en-GB" altLang="en-US"/>
          </a:p>
        </p:txBody>
      </p:sp>
    </p:spTree>
    <p:extLst>
      <p:ext uri="{BB962C8B-B14F-4D97-AF65-F5344CB8AC3E}">
        <p14:creationId xmlns:p14="http://schemas.microsoft.com/office/powerpoint/2010/main" val="8553390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cy-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cy-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cy-GB"/>
          </a:p>
        </p:txBody>
      </p:sp>
      <p:sp>
        <p:nvSpPr>
          <p:cNvPr id="7" name="Rectangle 6"/>
          <p:cNvSpPr>
            <a:spLocks noGrp="1" noChangeArrowheads="1"/>
          </p:cNvSpPr>
          <p:nvPr>
            <p:ph type="sldNum" sz="quarter" idx="12"/>
          </p:nvPr>
        </p:nvSpPr>
        <p:spPr>
          <a:ln/>
        </p:spPr>
        <p:txBody>
          <a:bodyPr/>
          <a:lstStyle>
            <a:lvl1pPr>
              <a:defRPr/>
            </a:lvl1pPr>
          </a:lstStyle>
          <a:p>
            <a:pPr>
              <a:defRPr/>
            </a:pPr>
            <a:fld id="{A6B0853B-5B72-44D5-B144-29DFE7001536}" type="slidenum">
              <a:rPr lang="en-GB" altLang="cy-GB"/>
              <a:pPr>
                <a:defRPr/>
              </a:pPr>
              <a:t>‹#›</a:t>
            </a:fld>
            <a:endParaRPr lang="en-GB" altLang="cy-GB"/>
          </a:p>
        </p:txBody>
      </p:sp>
    </p:spTree>
    <p:extLst>
      <p:ext uri="{BB962C8B-B14F-4D97-AF65-F5344CB8AC3E}">
        <p14:creationId xmlns:p14="http://schemas.microsoft.com/office/powerpoint/2010/main" val="33950529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cy-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cy-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cy-GB"/>
          </a:p>
        </p:txBody>
      </p:sp>
      <p:sp>
        <p:nvSpPr>
          <p:cNvPr id="7" name="Rectangle 6"/>
          <p:cNvSpPr>
            <a:spLocks noGrp="1" noChangeArrowheads="1"/>
          </p:cNvSpPr>
          <p:nvPr>
            <p:ph type="sldNum" sz="quarter" idx="12"/>
          </p:nvPr>
        </p:nvSpPr>
        <p:spPr>
          <a:ln/>
        </p:spPr>
        <p:txBody>
          <a:bodyPr/>
          <a:lstStyle>
            <a:lvl1pPr>
              <a:defRPr/>
            </a:lvl1pPr>
          </a:lstStyle>
          <a:p>
            <a:pPr>
              <a:defRPr/>
            </a:pPr>
            <a:fld id="{AE20E8E0-E378-4831-B649-F5D8789320A1}" type="slidenum">
              <a:rPr lang="en-GB" altLang="cy-GB"/>
              <a:pPr>
                <a:defRPr/>
              </a:pPr>
              <a:t>‹#›</a:t>
            </a:fld>
            <a:endParaRPr lang="en-GB" altLang="cy-GB"/>
          </a:p>
        </p:txBody>
      </p:sp>
    </p:spTree>
    <p:extLst>
      <p:ext uri="{BB962C8B-B14F-4D97-AF65-F5344CB8AC3E}">
        <p14:creationId xmlns:p14="http://schemas.microsoft.com/office/powerpoint/2010/main" val="4283615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cy-GB"/>
          </a:p>
        </p:txBody>
      </p:sp>
      <p:sp>
        <p:nvSpPr>
          <p:cNvPr id="3" name="Table Placeholder 2"/>
          <p:cNvSpPr>
            <a:spLocks noGrp="1"/>
          </p:cNvSpPr>
          <p:nvPr>
            <p:ph type="tbl" idx="1"/>
          </p:nvPr>
        </p:nvSpPr>
        <p:spPr>
          <a:xfrm>
            <a:off x="457200" y="1600200"/>
            <a:ext cx="8229600" cy="4525963"/>
          </a:xfrm>
        </p:spPr>
        <p:txBody>
          <a:bodyPr/>
          <a:lstStyle/>
          <a:p>
            <a:pPr lvl="0"/>
            <a:endParaRPr lang="cy-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cy-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cy-GB"/>
          </a:p>
        </p:txBody>
      </p:sp>
      <p:sp>
        <p:nvSpPr>
          <p:cNvPr id="6" name="Rectangle 6"/>
          <p:cNvSpPr>
            <a:spLocks noGrp="1" noChangeArrowheads="1"/>
          </p:cNvSpPr>
          <p:nvPr>
            <p:ph type="sldNum" sz="quarter" idx="12"/>
          </p:nvPr>
        </p:nvSpPr>
        <p:spPr>
          <a:ln/>
        </p:spPr>
        <p:txBody>
          <a:bodyPr/>
          <a:lstStyle>
            <a:lvl1pPr>
              <a:defRPr/>
            </a:lvl1pPr>
          </a:lstStyle>
          <a:p>
            <a:pPr>
              <a:defRPr/>
            </a:pPr>
            <a:fld id="{CD783473-4AAE-4A69-97D5-C2ECCA8AA495}" type="slidenum">
              <a:rPr lang="en-GB" altLang="cy-GB"/>
              <a:pPr>
                <a:defRPr/>
              </a:pPr>
              <a:t>‹#›</a:t>
            </a:fld>
            <a:endParaRPr lang="en-GB" altLang="cy-GB"/>
          </a:p>
        </p:txBody>
      </p:sp>
    </p:spTree>
    <p:extLst>
      <p:ext uri="{BB962C8B-B14F-4D97-AF65-F5344CB8AC3E}">
        <p14:creationId xmlns:p14="http://schemas.microsoft.com/office/powerpoint/2010/main" val="1701745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11/5/2020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7">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84454556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CvS3JQ7qGcc" TargetMode="External"/><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12.jpg"/></Relationships>
</file>

<file path=ppt/slides/_rels/slide1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hyperlink" Target="https://www.youtube.com/watch?v=t7J87fhD5wg&amp;list=PLfgvYZbIGCU6cbLCIqIBEXWkDo-KgCSLQ" TargetMode="Externa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hyperlink" Target="https://www.youtube.com/watch?v=arr8gpJ_09g" TargetMode="Externa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youtube.com/watch?v=dwFvD5Cv9n8" TargetMode="Externa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hyperlink" Target="https://llyw.cymru/sites/default/files/publications/2018-03/llawlyfr-proffil-y-cyfnod-sylfaen-diwygiwyd-medi-2017.pdf" TargetMode="External"/><Relationship Id="rId2" Type="http://schemas.openxmlformats.org/officeDocument/2006/relationships/notesSlide" Target="../notesSlides/notesSlide29.xml"/><Relationship Id="rId1" Type="http://schemas.openxmlformats.org/officeDocument/2006/relationships/slideLayout" Target="../slideLayouts/slideLayout4.xml"/><Relationship Id="rId4" Type="http://schemas.openxmlformats.org/officeDocument/2006/relationships/hyperlink" Target="https://gov.wales/sites/default/files/publications/2018-03/foundation-phase-profile-handbook-revised-september-2017.pdf" TargetMode="Externa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hyperlink" Target="https://www.youtube.com/watch?v=y2Vrdc2wv_o" TargetMode="Externa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3" Type="http://schemas.openxmlformats.org/officeDocument/2006/relationships/hyperlink" Target="https://www.youtube.com/watch?v=0ySasQdLkso" TargetMode="External"/><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3" Type="http://schemas.openxmlformats.org/officeDocument/2006/relationships/hyperlink" Target="https://www.bbc.com/culture/article/20150610-the-dark-side-of-nursery-rhymes" TargetMode="External"/><Relationship Id="rId2" Type="http://schemas.openxmlformats.org/officeDocument/2006/relationships/notesSlide" Target="../notesSlides/notesSlide38.xml"/><Relationship Id="rId1" Type="http://schemas.openxmlformats.org/officeDocument/2006/relationships/slideLayout" Target="../slideLayouts/slideLayout12.xml"/><Relationship Id="rId4" Type="http://schemas.openxmlformats.org/officeDocument/2006/relationships/hyperlink" Target="http://www.coa.uga.edu/jolle/2011_1/harper.pdf" TargetMode="External"/></Relationships>
</file>

<file path=ppt/slides/_rels/slide57.xml.rels><?xml version="1.0" encoding="UTF-8" standalone="yes"?>
<Relationships xmlns="http://schemas.openxmlformats.org/package/2006/relationships"><Relationship Id="rId3" Type="http://schemas.openxmlformats.org/officeDocument/2006/relationships/hyperlink" Target="https://inews.co.uk/inews-lifestyle/people/children-no-longer-learning-traditional-nursery-rhymes-thats-sad-news-101889" TargetMode="External"/><Relationship Id="rId2" Type="http://schemas.openxmlformats.org/officeDocument/2006/relationships/notesSlide" Target="../notesSlides/notesSlide39.xml"/><Relationship Id="rId1" Type="http://schemas.openxmlformats.org/officeDocument/2006/relationships/slideLayout" Target="../slideLayouts/slideLayout12.xml"/><Relationship Id="rId6" Type="http://schemas.openxmlformats.org/officeDocument/2006/relationships/hyperlink" Target="http://tactyc.org.uk/pdfs/Sacha%20Powell.pdf" TargetMode="External"/><Relationship Id="rId5" Type="http://schemas.openxmlformats.org/officeDocument/2006/relationships/hyperlink" Target="https://www.youtube.com/watch?v=dwFvD5Cv9n8" TargetMode="External"/><Relationship Id="rId4" Type="http://schemas.openxmlformats.org/officeDocument/2006/relationships/hyperlink" Target="http://news.bbc.co.uk/welsh/hi/newsid_9470000/newsid_9476400/9476439.stm" TargetMode="External"/></Relationships>
</file>

<file path=ppt/slides/_rels/slide58.xml.rels><?xml version="1.0" encoding="UTF-8" standalone="yes"?>
<Relationships xmlns="http://schemas.openxmlformats.org/package/2006/relationships"><Relationship Id="rId3" Type="http://schemas.openxmlformats.org/officeDocument/2006/relationships/hyperlink" Target="https://www.nwemail.co.uk/news/16426581.political-correctness-gone-mad-readers-gobsmacked-overhaul-traditional-nursery-rhymes/" TargetMode="External"/><Relationship Id="rId2" Type="http://schemas.openxmlformats.org/officeDocument/2006/relationships/notesSlide" Target="../notesSlides/notesSlide40.xml"/><Relationship Id="rId1" Type="http://schemas.openxmlformats.org/officeDocument/2006/relationships/slideLayout" Target="../slideLayouts/slideLayout12.xml"/><Relationship Id="rId4" Type="http://schemas.openxmlformats.org/officeDocument/2006/relationships/hyperlink" Target="https://www.education.vic.gov.au/school/teachers/teachingresources/discipline/english/literacy/readingviewing/Pages/litfocusphonologicalexample.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sz="half" idx="1"/>
          </p:nvPr>
        </p:nvSpPr>
        <p:spPr/>
        <p:txBody>
          <a:bodyPr/>
          <a:lstStyle/>
          <a:p>
            <a:pPr marL="0" indent="0">
              <a:buNone/>
            </a:pPr>
            <a:r>
              <a:rPr lang="en-GB" altLang="cy-GB" b="1" dirty="0">
                <a:latin typeface="Lucida Sans" panose="020B0602030504020204" pitchFamily="34" charset="0"/>
              </a:rPr>
              <a:t>EAEE5004C </a:t>
            </a:r>
          </a:p>
          <a:p>
            <a:pPr marL="0" indent="0">
              <a:buNone/>
            </a:pPr>
            <a:r>
              <a:rPr lang="en-GB" altLang="cy-GB" b="1" dirty="0">
                <a:latin typeface="Lucida Sans" panose="020B0602030504020204" pitchFamily="34" charset="0"/>
              </a:rPr>
              <a:t/>
            </a:r>
            <a:br>
              <a:rPr lang="en-GB" altLang="cy-GB" b="1" dirty="0">
                <a:latin typeface="Lucida Sans" panose="020B0602030504020204" pitchFamily="34" charset="0"/>
              </a:rPr>
            </a:br>
            <a:r>
              <a:rPr lang="en-GB" altLang="cy-GB" dirty="0" err="1">
                <a:latin typeface="Lucida Sans" panose="020B0602030504020204" pitchFamily="34" charset="0"/>
              </a:rPr>
              <a:t>Iaith</a:t>
            </a:r>
            <a:r>
              <a:rPr lang="en-GB" altLang="cy-GB" dirty="0">
                <a:latin typeface="Lucida Sans" panose="020B0602030504020204" pitchFamily="34" charset="0"/>
              </a:rPr>
              <a:t> a </a:t>
            </a:r>
            <a:r>
              <a:rPr lang="en-GB" altLang="cy-GB" dirty="0" err="1">
                <a:latin typeface="Lucida Sans" panose="020B0602030504020204" pitchFamily="34" charset="0"/>
              </a:rPr>
              <a:t>llythrennedd</a:t>
            </a:r>
            <a:r>
              <a:rPr lang="en-GB" altLang="cy-GB" dirty="0">
                <a:latin typeface="Lucida Sans" panose="020B0602030504020204" pitchFamily="34" charset="0"/>
              </a:rPr>
              <a:t> </a:t>
            </a:r>
            <a:r>
              <a:rPr lang="en-GB" altLang="cy-GB" dirty="0" err="1">
                <a:latin typeface="Lucida Sans" panose="020B0602030504020204" pitchFamily="34" charset="0"/>
              </a:rPr>
              <a:t>yn</a:t>
            </a:r>
            <a:r>
              <a:rPr lang="en-GB" altLang="cy-GB" dirty="0">
                <a:latin typeface="Lucida Sans" panose="020B0602030504020204" pitchFamily="34" charset="0"/>
              </a:rPr>
              <a:t> y </a:t>
            </a:r>
            <a:r>
              <a:rPr lang="en-GB" altLang="cy-GB" dirty="0" err="1">
                <a:latin typeface="Lucida Sans" panose="020B0602030504020204" pitchFamily="34" charset="0"/>
              </a:rPr>
              <a:t>blynyddoedd</a:t>
            </a:r>
            <a:r>
              <a:rPr lang="en-GB" altLang="cy-GB" dirty="0">
                <a:latin typeface="Lucida Sans" panose="020B0602030504020204" pitchFamily="34" charset="0"/>
              </a:rPr>
              <a:t> </a:t>
            </a:r>
            <a:r>
              <a:rPr lang="en-GB" altLang="cy-GB" dirty="0" err="1" smtClean="0">
                <a:latin typeface="Lucida Sans" panose="020B0602030504020204" pitchFamily="34" charset="0"/>
              </a:rPr>
              <a:t>cynnar</a:t>
            </a:r>
            <a:endParaRPr lang="en-GB" altLang="cy-GB" dirty="0" smtClean="0">
              <a:latin typeface="Lucida Sans" panose="020B0602030504020204" pitchFamily="34" charset="0"/>
            </a:endParaRPr>
          </a:p>
          <a:p>
            <a:pPr marL="0" indent="0">
              <a:buNone/>
            </a:pPr>
            <a:endParaRPr lang="en-GB" altLang="cy-GB" dirty="0">
              <a:latin typeface="Lucida Sans" panose="020B0602030504020204" pitchFamily="34" charset="0"/>
            </a:endParaRPr>
          </a:p>
          <a:p>
            <a:pPr marL="0" indent="0">
              <a:buNone/>
            </a:pPr>
            <a:r>
              <a:rPr lang="en-GB" altLang="cy-GB" dirty="0">
                <a:latin typeface="Lucida Sans" panose="020B0602030504020204" pitchFamily="34" charset="0"/>
              </a:rPr>
              <a:t/>
            </a:r>
            <a:br>
              <a:rPr lang="en-GB" altLang="cy-GB" dirty="0">
                <a:latin typeface="Lucida Sans" panose="020B0602030504020204" pitchFamily="34" charset="0"/>
              </a:rPr>
            </a:br>
            <a:r>
              <a:rPr lang="en-GB" altLang="cy-GB" b="1" dirty="0" err="1" smtClean="0">
                <a:latin typeface="Lucida Sans" panose="020B0602030504020204" pitchFamily="34" charset="0"/>
              </a:rPr>
              <a:t>Hwiangerddi</a:t>
            </a:r>
            <a:endParaRPr lang="en-GB" dirty="0"/>
          </a:p>
        </p:txBody>
      </p:sp>
      <p:sp>
        <p:nvSpPr>
          <p:cNvPr id="6" name="Content Placeholder 5"/>
          <p:cNvSpPr>
            <a:spLocks noGrp="1"/>
          </p:cNvSpPr>
          <p:nvPr>
            <p:ph sz="half" idx="2"/>
          </p:nvPr>
        </p:nvSpPr>
        <p:spPr/>
        <p:txBody>
          <a:bodyPr/>
          <a:lstStyle/>
          <a:p>
            <a:pPr marL="0" indent="0">
              <a:buNone/>
            </a:pPr>
            <a:r>
              <a:rPr lang="en-GB" altLang="cy-GB" b="1" dirty="0">
                <a:solidFill>
                  <a:srgbClr val="0000FF"/>
                </a:solidFill>
                <a:latin typeface="Lucida Sans" panose="020B0602030504020204" pitchFamily="34" charset="0"/>
              </a:rPr>
              <a:t>EAEE5004 </a:t>
            </a:r>
          </a:p>
          <a:p>
            <a:pPr marL="0" indent="0">
              <a:buNone/>
            </a:pPr>
            <a:r>
              <a:rPr lang="en-GB" altLang="cy-GB" b="1" dirty="0">
                <a:solidFill>
                  <a:srgbClr val="0000FF"/>
                </a:solidFill>
                <a:latin typeface="Lucida Sans" panose="020B0602030504020204" pitchFamily="34" charset="0"/>
              </a:rPr>
              <a:t/>
            </a:r>
            <a:br>
              <a:rPr lang="en-GB" altLang="cy-GB" b="1" dirty="0">
                <a:solidFill>
                  <a:srgbClr val="0000FF"/>
                </a:solidFill>
                <a:latin typeface="Lucida Sans" panose="020B0602030504020204" pitchFamily="34" charset="0"/>
              </a:rPr>
            </a:br>
            <a:r>
              <a:rPr lang="en-GB" altLang="cy-GB" dirty="0" smtClean="0">
                <a:solidFill>
                  <a:srgbClr val="0000FF"/>
                </a:solidFill>
                <a:latin typeface="Lucida Sans" panose="020B0602030504020204" pitchFamily="34" charset="0"/>
              </a:rPr>
              <a:t>Language </a:t>
            </a:r>
            <a:r>
              <a:rPr lang="en-GB" altLang="cy-GB" dirty="0">
                <a:solidFill>
                  <a:srgbClr val="0000FF"/>
                </a:solidFill>
                <a:latin typeface="Lucida Sans" panose="020B0602030504020204" pitchFamily="34" charset="0"/>
              </a:rPr>
              <a:t>and literacy in the early </a:t>
            </a:r>
            <a:r>
              <a:rPr lang="en-GB" altLang="cy-GB" dirty="0" smtClean="0">
                <a:solidFill>
                  <a:srgbClr val="0000FF"/>
                </a:solidFill>
                <a:latin typeface="Lucida Sans" panose="020B0602030504020204" pitchFamily="34" charset="0"/>
              </a:rPr>
              <a:t>years</a:t>
            </a:r>
          </a:p>
          <a:p>
            <a:pPr marL="0" indent="0">
              <a:buNone/>
            </a:pPr>
            <a:endParaRPr lang="en-GB" altLang="cy-GB" dirty="0">
              <a:solidFill>
                <a:srgbClr val="0000FF"/>
              </a:solidFill>
              <a:latin typeface="Lucida Sans" panose="020B0602030504020204" pitchFamily="34" charset="0"/>
            </a:endParaRPr>
          </a:p>
          <a:p>
            <a:pPr marL="0" indent="0">
              <a:buNone/>
            </a:pPr>
            <a:r>
              <a:rPr lang="en-GB" altLang="cy-GB" dirty="0">
                <a:solidFill>
                  <a:srgbClr val="0000FF"/>
                </a:solidFill>
                <a:latin typeface="Lucida Sans" panose="020B0602030504020204" pitchFamily="34" charset="0"/>
              </a:rPr>
              <a:t/>
            </a:r>
            <a:br>
              <a:rPr lang="en-GB" altLang="cy-GB" dirty="0">
                <a:solidFill>
                  <a:srgbClr val="0000FF"/>
                </a:solidFill>
                <a:latin typeface="Lucida Sans" panose="020B0602030504020204" pitchFamily="34" charset="0"/>
              </a:rPr>
            </a:br>
            <a:r>
              <a:rPr lang="en-GB" altLang="cy-GB" b="1" dirty="0" smtClean="0">
                <a:solidFill>
                  <a:srgbClr val="0000FF"/>
                </a:solidFill>
                <a:latin typeface="Lucida Sans" panose="020B0602030504020204" pitchFamily="34" charset="0"/>
              </a:rPr>
              <a:t>Nursery Rhymes</a:t>
            </a:r>
            <a:endParaRPr lang="en-GB" b="1" dirty="0"/>
          </a:p>
        </p:txBody>
      </p:sp>
    </p:spTree>
    <p:extLst>
      <p:ext uri="{BB962C8B-B14F-4D97-AF65-F5344CB8AC3E}">
        <p14:creationId xmlns:p14="http://schemas.microsoft.com/office/powerpoint/2010/main" val="24685698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3"/>
          <p:cNvSpPr>
            <a:spLocks noGrp="1"/>
          </p:cNvSpPr>
          <p:nvPr>
            <p:ph type="title"/>
          </p:nvPr>
        </p:nvSpPr>
        <p:spPr>
          <a:xfrm>
            <a:off x="628650" y="365127"/>
            <a:ext cx="7886700" cy="759618"/>
          </a:xfrm>
        </p:spPr>
        <p:txBody>
          <a:bodyPr>
            <a:normAutofit fontScale="90000"/>
          </a:bodyPr>
          <a:lstStyle/>
          <a:p>
            <a:pPr eaLnBrk="1" hangingPunct="1"/>
            <a:r>
              <a:rPr lang="en-GB" altLang="cy-GB" sz="3600" dirty="0" err="1" smtClean="0">
                <a:latin typeface="Lucida Sans" panose="020B0602030504020204" pitchFamily="34" charset="0"/>
              </a:rPr>
              <a:t>Cynnwys</a:t>
            </a:r>
            <a:r>
              <a:rPr lang="en-GB" altLang="cy-GB" sz="3600" dirty="0" smtClean="0">
                <a:latin typeface="Lucida Sans" panose="020B0602030504020204" pitchFamily="34" charset="0"/>
              </a:rPr>
              <a:t/>
            </a:r>
            <a:br>
              <a:rPr lang="en-GB" altLang="cy-GB" sz="3600" dirty="0" smtClean="0">
                <a:latin typeface="Lucida Sans" panose="020B0602030504020204" pitchFamily="34" charset="0"/>
              </a:rPr>
            </a:br>
            <a:r>
              <a:rPr lang="en-GB" altLang="cy-GB" sz="3600" dirty="0" smtClean="0">
                <a:solidFill>
                  <a:srgbClr val="0000FF"/>
                </a:solidFill>
                <a:latin typeface="Lucida Sans" panose="020B0602030504020204" pitchFamily="34" charset="0"/>
              </a:rPr>
              <a:t>Contents</a:t>
            </a:r>
            <a:endParaRPr lang="cy-GB" altLang="cy-GB" sz="3600" dirty="0" smtClean="0">
              <a:solidFill>
                <a:srgbClr val="0000FF"/>
              </a:solidFill>
              <a:latin typeface="Lucida Sans" panose="020B0602030504020204" pitchFamily="34" charset="0"/>
            </a:endParaRPr>
          </a:p>
        </p:txBody>
      </p:sp>
      <p:sp>
        <p:nvSpPr>
          <p:cNvPr id="5123" name="Content Placeholder 4"/>
          <p:cNvSpPr>
            <a:spLocks noGrp="1"/>
          </p:cNvSpPr>
          <p:nvPr>
            <p:ph sz="half" idx="1"/>
          </p:nvPr>
        </p:nvSpPr>
        <p:spPr>
          <a:xfrm>
            <a:off x="628650" y="1268761"/>
            <a:ext cx="3886200" cy="4248472"/>
          </a:xfrm>
        </p:spPr>
        <p:txBody>
          <a:bodyPr>
            <a:normAutofit fontScale="92500"/>
          </a:bodyPr>
          <a:lstStyle/>
          <a:p>
            <a:pPr eaLnBrk="1" hangingPunct="1"/>
            <a:r>
              <a:rPr lang="cy-GB" altLang="cy-GB" sz="2400" dirty="0" smtClean="0">
                <a:latin typeface="Lucida Sans" panose="020B0602030504020204" pitchFamily="34" charset="0"/>
              </a:rPr>
              <a:t>Ail edrychiad</a:t>
            </a:r>
          </a:p>
          <a:p>
            <a:pPr eaLnBrk="1" hangingPunct="1"/>
            <a:r>
              <a:rPr lang="cy-GB" altLang="cy-GB" sz="2400" dirty="0" smtClean="0">
                <a:latin typeface="Lucida Sans" panose="020B0602030504020204" pitchFamily="34" charset="0"/>
              </a:rPr>
              <a:t>Hanes hwiangerddi</a:t>
            </a:r>
          </a:p>
          <a:p>
            <a:pPr eaLnBrk="1" hangingPunct="1"/>
            <a:r>
              <a:rPr lang="cy-GB" altLang="cy-GB" sz="2400" dirty="0" smtClean="0">
                <a:latin typeface="Lucida Sans" panose="020B0602030504020204" pitchFamily="34" charset="0"/>
              </a:rPr>
              <a:t>Cysylltiadau diwylliannol</a:t>
            </a:r>
          </a:p>
          <a:p>
            <a:pPr eaLnBrk="1" hangingPunct="1"/>
            <a:r>
              <a:rPr lang="cy-GB" altLang="cy-GB" sz="2400" dirty="0" smtClean="0">
                <a:latin typeface="Lucida Sans" panose="020B0602030504020204" pitchFamily="34" charset="0"/>
              </a:rPr>
              <a:t>Trafodaethau</a:t>
            </a:r>
          </a:p>
          <a:p>
            <a:pPr eaLnBrk="1" hangingPunct="1"/>
            <a:r>
              <a:rPr lang="cy-GB" altLang="cy-GB" sz="2400" dirty="0" smtClean="0">
                <a:latin typeface="Lucida Sans" panose="020B0602030504020204" pitchFamily="34" charset="0"/>
              </a:rPr>
              <a:t>Ymchwil</a:t>
            </a:r>
          </a:p>
          <a:p>
            <a:pPr eaLnBrk="1" hangingPunct="1"/>
            <a:r>
              <a:rPr lang="cy-GB" altLang="cy-GB" sz="2400" dirty="0" smtClean="0">
                <a:latin typeface="Lucida Sans" panose="020B0602030504020204" pitchFamily="34" charset="0"/>
              </a:rPr>
              <a:t>Damcaniaeth</a:t>
            </a:r>
          </a:p>
          <a:p>
            <a:pPr eaLnBrk="1" hangingPunct="1"/>
            <a:r>
              <a:rPr lang="cy-GB" altLang="cy-GB" sz="2400" dirty="0" smtClean="0">
                <a:latin typeface="Lucida Sans" panose="020B0602030504020204" pitchFamily="34" charset="0"/>
              </a:rPr>
              <a:t>Nodweddion hwiangerddi</a:t>
            </a:r>
          </a:p>
          <a:p>
            <a:pPr eaLnBrk="1" hangingPunct="1"/>
            <a:r>
              <a:rPr lang="cy-GB" altLang="cy-GB" sz="2400" dirty="0" smtClean="0">
                <a:latin typeface="Lucida Sans" panose="020B0602030504020204" pitchFamily="34" charset="0"/>
              </a:rPr>
              <a:t>Cwestiynau</a:t>
            </a:r>
          </a:p>
          <a:p>
            <a:pPr eaLnBrk="1" hangingPunct="1"/>
            <a:r>
              <a:rPr lang="cy-GB" altLang="cy-GB" sz="2400" dirty="0" smtClean="0">
                <a:latin typeface="Lucida Sans" panose="020B0602030504020204" pitchFamily="34" charset="0"/>
              </a:rPr>
              <a:t>Tasg gr</a:t>
            </a:r>
            <a:r>
              <a:rPr lang="cy-GB" altLang="cy-GB" sz="2400" dirty="0" smtClean="0">
                <a:latin typeface="Calibri" panose="020F0502020204030204" pitchFamily="34" charset="0"/>
              </a:rPr>
              <a:t>ŵ</a:t>
            </a:r>
            <a:r>
              <a:rPr lang="cy-GB" altLang="cy-GB" sz="2400" dirty="0" smtClean="0">
                <a:latin typeface="Lucida Sans" panose="020B0602030504020204" pitchFamily="34" charset="0"/>
              </a:rPr>
              <a:t>p </a:t>
            </a:r>
          </a:p>
        </p:txBody>
      </p:sp>
      <p:sp>
        <p:nvSpPr>
          <p:cNvPr id="5124" name="Content Placeholder 5"/>
          <p:cNvSpPr>
            <a:spLocks noGrp="1"/>
          </p:cNvSpPr>
          <p:nvPr>
            <p:ph sz="half" idx="2"/>
          </p:nvPr>
        </p:nvSpPr>
        <p:spPr>
          <a:xfrm>
            <a:off x="4629150" y="1268760"/>
            <a:ext cx="4263330" cy="4908203"/>
          </a:xfrm>
        </p:spPr>
        <p:txBody>
          <a:bodyPr>
            <a:normAutofit fontScale="92500"/>
          </a:bodyPr>
          <a:lstStyle/>
          <a:p>
            <a:pPr eaLnBrk="1" hangingPunct="1"/>
            <a:r>
              <a:rPr lang="en-GB" altLang="cy-GB" sz="2400" dirty="0" smtClean="0">
                <a:solidFill>
                  <a:srgbClr val="0000FF"/>
                </a:solidFill>
                <a:latin typeface="Lucida Sans" panose="020B0602030504020204" pitchFamily="34" charset="0"/>
              </a:rPr>
              <a:t>Recap</a:t>
            </a:r>
          </a:p>
          <a:p>
            <a:pPr eaLnBrk="1" hangingPunct="1"/>
            <a:r>
              <a:rPr lang="en-GB" altLang="cy-GB" sz="2400" dirty="0" smtClean="0">
                <a:solidFill>
                  <a:srgbClr val="0000FF"/>
                </a:solidFill>
                <a:latin typeface="Lucida Sans" panose="020B0602030504020204" pitchFamily="34" charset="0"/>
              </a:rPr>
              <a:t>History of nursery rhymes</a:t>
            </a:r>
          </a:p>
          <a:p>
            <a:pPr eaLnBrk="1" hangingPunct="1"/>
            <a:r>
              <a:rPr lang="en-GB" altLang="cy-GB" sz="2400" dirty="0" smtClean="0">
                <a:solidFill>
                  <a:srgbClr val="0000FF"/>
                </a:solidFill>
                <a:latin typeface="Lucida Sans" panose="020B0602030504020204" pitchFamily="34" charset="0"/>
              </a:rPr>
              <a:t>Cultural links</a:t>
            </a:r>
          </a:p>
          <a:p>
            <a:pPr eaLnBrk="1" hangingPunct="1"/>
            <a:r>
              <a:rPr lang="en-GB" altLang="cy-GB" sz="2400" dirty="0" smtClean="0">
                <a:solidFill>
                  <a:srgbClr val="0000FF"/>
                </a:solidFill>
                <a:latin typeface="Lucida Sans" panose="020B0602030504020204" pitchFamily="34" charset="0"/>
              </a:rPr>
              <a:t>Discussions</a:t>
            </a:r>
          </a:p>
          <a:p>
            <a:pPr eaLnBrk="1" hangingPunct="1"/>
            <a:r>
              <a:rPr lang="en-GB" altLang="cy-GB" sz="2400" dirty="0" smtClean="0">
                <a:solidFill>
                  <a:srgbClr val="0000FF"/>
                </a:solidFill>
                <a:latin typeface="Lucida Sans" panose="020B0602030504020204" pitchFamily="34" charset="0"/>
              </a:rPr>
              <a:t>Research</a:t>
            </a:r>
          </a:p>
          <a:p>
            <a:pPr eaLnBrk="1" hangingPunct="1"/>
            <a:r>
              <a:rPr lang="en-GB" altLang="cy-GB" sz="2400" dirty="0" smtClean="0">
                <a:solidFill>
                  <a:srgbClr val="0000FF"/>
                </a:solidFill>
                <a:latin typeface="Lucida Sans" panose="020B0602030504020204" pitchFamily="34" charset="0"/>
              </a:rPr>
              <a:t>Theory</a:t>
            </a:r>
          </a:p>
          <a:p>
            <a:pPr eaLnBrk="1" hangingPunct="1"/>
            <a:r>
              <a:rPr lang="en-GB" altLang="cy-GB" sz="2400" dirty="0" smtClean="0">
                <a:solidFill>
                  <a:srgbClr val="0000FF"/>
                </a:solidFill>
                <a:latin typeface="Lucida Sans" panose="020B0602030504020204" pitchFamily="34" charset="0"/>
              </a:rPr>
              <a:t>Features of nursery rhymes</a:t>
            </a:r>
          </a:p>
          <a:p>
            <a:pPr eaLnBrk="1" hangingPunct="1"/>
            <a:r>
              <a:rPr lang="en-GB" altLang="cy-GB" sz="2400" dirty="0" smtClean="0">
                <a:solidFill>
                  <a:srgbClr val="0000FF"/>
                </a:solidFill>
                <a:latin typeface="Lucida Sans" panose="020B0602030504020204" pitchFamily="34" charset="0"/>
              </a:rPr>
              <a:t>Questions</a:t>
            </a:r>
          </a:p>
          <a:p>
            <a:pPr eaLnBrk="1" hangingPunct="1"/>
            <a:r>
              <a:rPr lang="en-GB" altLang="cy-GB" sz="2400" dirty="0" smtClean="0">
                <a:solidFill>
                  <a:srgbClr val="0000FF"/>
                </a:solidFill>
                <a:latin typeface="Lucida Sans" panose="020B0602030504020204" pitchFamily="34" charset="0"/>
              </a:rPr>
              <a:t>Group task</a:t>
            </a:r>
          </a:p>
          <a:p>
            <a:pPr eaLnBrk="1" hangingPunct="1"/>
            <a:endParaRPr lang="cy-GB" altLang="cy-GB" dirty="0" smtClean="0"/>
          </a:p>
        </p:txBody>
      </p:sp>
    </p:spTree>
    <p:extLst>
      <p:ext uri="{BB962C8B-B14F-4D97-AF65-F5344CB8AC3E}">
        <p14:creationId xmlns:p14="http://schemas.microsoft.com/office/powerpoint/2010/main" val="40772129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365127"/>
            <a:ext cx="8407846" cy="903634"/>
          </a:xfrm>
        </p:spPr>
        <p:txBody>
          <a:bodyPr>
            <a:noAutofit/>
          </a:bodyPr>
          <a:lstStyle/>
          <a:p>
            <a:r>
              <a:rPr lang="en-GB" sz="3200" dirty="0" smtClean="0">
                <a:latin typeface="Lucida Sans" panose="020B0602030504020204" pitchFamily="34" charset="0"/>
              </a:rPr>
              <a:t>Sgiliau </a:t>
            </a:r>
            <a:r>
              <a:rPr lang="en-GB" sz="3200" dirty="0" err="1" smtClean="0">
                <a:latin typeface="Lucida Sans" panose="020B0602030504020204" pitchFamily="34" charset="0"/>
              </a:rPr>
              <a:t>Cyflogadwyedd</a:t>
            </a:r>
            <a:r>
              <a:rPr lang="en-GB" sz="3200" dirty="0" smtClean="0">
                <a:latin typeface="Lucida Sans" panose="020B0602030504020204" pitchFamily="34" charset="0"/>
              </a:rPr>
              <a:t>/</a:t>
            </a:r>
            <a:r>
              <a:rPr lang="en-GB" sz="3200" dirty="0" err="1" smtClean="0">
                <a:latin typeface="Lucida Sans" panose="020B0602030504020204" pitchFamily="34" charset="0"/>
              </a:rPr>
              <a:t>Trosglwyddadwy</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00FF"/>
                </a:solidFill>
                <a:latin typeface="Lucida Sans" panose="020B0602030504020204" pitchFamily="34" charset="0"/>
              </a:rPr>
              <a:t>Employability/Transferable Skills</a:t>
            </a:r>
            <a:endParaRPr lang="en-US" sz="32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457200" y="1600201"/>
            <a:ext cx="4038600" cy="3989040"/>
          </a:xfrm>
        </p:spPr>
        <p:txBody>
          <a:bodyPr>
            <a:normAutofit lnSpcReduction="10000"/>
          </a:bodyPr>
          <a:lstStyle/>
          <a:p>
            <a:r>
              <a:rPr lang="en-GB" dirty="0" err="1" smtClean="0">
                <a:latin typeface="Lucida Sans" panose="020B0602030504020204" pitchFamily="34" charset="0"/>
              </a:rPr>
              <a:t>Trefnu</a:t>
            </a:r>
            <a:endParaRPr lang="en-GB" dirty="0" smtClean="0">
              <a:latin typeface="Lucida Sans" panose="020B0602030504020204" pitchFamily="34" charset="0"/>
            </a:endParaRPr>
          </a:p>
          <a:p>
            <a:r>
              <a:rPr lang="en-GB" dirty="0" err="1" smtClean="0">
                <a:latin typeface="Lucida Sans" panose="020B0602030504020204" pitchFamily="34" charset="0"/>
              </a:rPr>
              <a:t>Cynllunio</a:t>
            </a:r>
            <a:endParaRPr lang="en-GB" dirty="0" smtClean="0">
              <a:latin typeface="Lucida Sans" panose="020B0602030504020204" pitchFamily="34" charset="0"/>
            </a:endParaRPr>
          </a:p>
          <a:p>
            <a:r>
              <a:rPr lang="en-GB" dirty="0" err="1" smtClean="0">
                <a:latin typeface="Lucida Sans" panose="020B0602030504020204" pitchFamily="34" charset="0"/>
              </a:rPr>
              <a:t>Ymchwilio</a:t>
            </a:r>
            <a:endParaRPr lang="en-GB" dirty="0" smtClean="0">
              <a:latin typeface="Lucida Sans" panose="020B0602030504020204" pitchFamily="34" charset="0"/>
            </a:endParaRPr>
          </a:p>
          <a:p>
            <a:r>
              <a:rPr lang="en-GB" dirty="0" err="1" smtClean="0">
                <a:latin typeface="Lucida Sans" panose="020B0602030504020204" pitchFamily="34" charset="0"/>
              </a:rPr>
              <a:t>Cymryd</a:t>
            </a:r>
            <a:r>
              <a:rPr lang="en-GB" dirty="0" smtClean="0">
                <a:latin typeface="Lucida Sans" panose="020B0602030504020204" pitchFamily="34" charset="0"/>
              </a:rPr>
              <a:t> </a:t>
            </a:r>
            <a:r>
              <a:rPr lang="en-GB" dirty="0" err="1" smtClean="0">
                <a:latin typeface="Lucida Sans" panose="020B0602030504020204" pitchFamily="34" charset="0"/>
              </a:rPr>
              <a:t>nodiadau</a:t>
            </a:r>
            <a:endParaRPr lang="en-US" dirty="0">
              <a:latin typeface="Lucida Sans" panose="020B0602030504020204" pitchFamily="34" charset="0"/>
            </a:endParaRPr>
          </a:p>
          <a:p>
            <a:r>
              <a:rPr lang="en-US" dirty="0" err="1" smtClean="0">
                <a:latin typeface="Lucida Sans" panose="020B0602030504020204" pitchFamily="34" charset="0"/>
              </a:rPr>
              <a:t>Cyfathrebu</a:t>
            </a:r>
            <a:endParaRPr lang="en-US" dirty="0" smtClean="0">
              <a:latin typeface="Lucida Sans" panose="020B0602030504020204" pitchFamily="34" charset="0"/>
            </a:endParaRPr>
          </a:p>
          <a:p>
            <a:r>
              <a:rPr lang="en-GB" dirty="0" err="1" smtClean="0">
                <a:latin typeface="Lucida Sans" panose="020B0602030504020204" pitchFamily="34" charset="0"/>
              </a:rPr>
              <a:t>Rhyngweithio</a:t>
            </a:r>
            <a:endParaRPr lang="en-US" dirty="0" smtClean="0">
              <a:latin typeface="Lucida Sans" panose="020B0602030504020204" pitchFamily="34" charset="0"/>
            </a:endParaRPr>
          </a:p>
          <a:p>
            <a:r>
              <a:rPr lang="en-US" dirty="0" err="1" smtClean="0">
                <a:latin typeface="Lucida Sans" panose="020B0602030504020204" pitchFamily="34" charset="0"/>
              </a:rPr>
              <a:t>Cyflwyno</a:t>
            </a:r>
            <a:endParaRPr lang="en-US" dirty="0" smtClean="0">
              <a:latin typeface="Lucida Sans" panose="020B0602030504020204" pitchFamily="34" charset="0"/>
            </a:endParaRPr>
          </a:p>
          <a:p>
            <a:r>
              <a:rPr lang="en-US" dirty="0" err="1" smtClean="0">
                <a:latin typeface="Lucida Sans" panose="020B0602030504020204" pitchFamily="34" charset="0"/>
              </a:rPr>
              <a:t>Gwaith</a:t>
            </a:r>
            <a:r>
              <a:rPr lang="en-US" dirty="0" smtClean="0">
                <a:latin typeface="Lucida Sans" panose="020B0602030504020204" pitchFamily="34" charset="0"/>
              </a:rPr>
              <a:t> </a:t>
            </a:r>
            <a:r>
              <a:rPr lang="en-US" dirty="0" err="1" smtClean="0">
                <a:latin typeface="Lucida Sans" panose="020B0602030504020204" pitchFamily="34" charset="0"/>
              </a:rPr>
              <a:t>tîm</a:t>
            </a:r>
            <a:r>
              <a:rPr lang="en-US" dirty="0" smtClean="0">
                <a:latin typeface="Lucida Sans" panose="020B0602030504020204" pitchFamily="34" charset="0"/>
              </a:rPr>
              <a:t> </a:t>
            </a:r>
            <a:endParaRPr lang="en-US" dirty="0">
              <a:latin typeface="Lucida Sans" panose="020B0602030504020204" pitchFamily="34" charset="0"/>
            </a:endParaRPr>
          </a:p>
        </p:txBody>
      </p:sp>
      <p:sp>
        <p:nvSpPr>
          <p:cNvPr id="4" name="Content Placeholder 3"/>
          <p:cNvSpPr>
            <a:spLocks noGrp="1"/>
          </p:cNvSpPr>
          <p:nvPr>
            <p:ph sz="half" idx="2"/>
          </p:nvPr>
        </p:nvSpPr>
        <p:spPr>
          <a:xfrm>
            <a:off x="4629150" y="1484784"/>
            <a:ext cx="3886200" cy="4692179"/>
          </a:xfrm>
        </p:spPr>
        <p:txBody>
          <a:bodyPr>
            <a:normAutofit lnSpcReduction="10000"/>
          </a:bodyPr>
          <a:lstStyle/>
          <a:p>
            <a:r>
              <a:rPr lang="en-GB" dirty="0" smtClean="0">
                <a:solidFill>
                  <a:srgbClr val="0000FF"/>
                </a:solidFill>
                <a:latin typeface="Lucida Sans" panose="020B0602030504020204" pitchFamily="34" charset="0"/>
              </a:rPr>
              <a:t>Organisation</a:t>
            </a:r>
          </a:p>
          <a:p>
            <a:r>
              <a:rPr lang="en-GB" dirty="0" smtClean="0">
                <a:solidFill>
                  <a:srgbClr val="0000FF"/>
                </a:solidFill>
                <a:latin typeface="Lucida Sans" panose="020B0602030504020204" pitchFamily="34" charset="0"/>
              </a:rPr>
              <a:t>Planning</a:t>
            </a:r>
          </a:p>
          <a:p>
            <a:r>
              <a:rPr lang="en-GB" dirty="0" smtClean="0">
                <a:solidFill>
                  <a:srgbClr val="0000FF"/>
                </a:solidFill>
                <a:latin typeface="Lucida Sans" panose="020B0602030504020204" pitchFamily="34" charset="0"/>
              </a:rPr>
              <a:t>Researching</a:t>
            </a:r>
          </a:p>
          <a:p>
            <a:r>
              <a:rPr lang="en-GB" dirty="0" smtClean="0">
                <a:solidFill>
                  <a:srgbClr val="0000FF"/>
                </a:solidFill>
                <a:latin typeface="Lucida Sans" panose="020B0602030504020204" pitchFamily="34" charset="0"/>
              </a:rPr>
              <a:t>Note taking</a:t>
            </a:r>
          </a:p>
          <a:p>
            <a:r>
              <a:rPr lang="en-GB" dirty="0" smtClean="0">
                <a:solidFill>
                  <a:srgbClr val="0000FF"/>
                </a:solidFill>
                <a:latin typeface="Lucida Sans" panose="020B0602030504020204" pitchFamily="34" charset="0"/>
              </a:rPr>
              <a:t>Communication</a:t>
            </a:r>
          </a:p>
          <a:p>
            <a:r>
              <a:rPr lang="en-GB" dirty="0" smtClean="0">
                <a:solidFill>
                  <a:srgbClr val="0000FF"/>
                </a:solidFill>
                <a:latin typeface="Lucida Sans" panose="020B0602030504020204" pitchFamily="34" charset="0"/>
              </a:rPr>
              <a:t>Interaction</a:t>
            </a:r>
          </a:p>
          <a:p>
            <a:r>
              <a:rPr lang="en-GB" dirty="0" smtClean="0">
                <a:solidFill>
                  <a:srgbClr val="0000FF"/>
                </a:solidFill>
                <a:latin typeface="Lucida Sans" panose="020B0602030504020204" pitchFamily="34" charset="0"/>
              </a:rPr>
              <a:t>Presenting</a:t>
            </a:r>
          </a:p>
          <a:p>
            <a:r>
              <a:rPr lang="en-GB" dirty="0" smtClean="0">
                <a:solidFill>
                  <a:srgbClr val="0000FF"/>
                </a:solidFill>
                <a:latin typeface="Lucida Sans" panose="020B0602030504020204" pitchFamily="34" charset="0"/>
              </a:rPr>
              <a:t>Teamwork</a:t>
            </a:r>
            <a:endParaRPr lang="en-US"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1937801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200" dirty="0" err="1" smtClean="0">
                <a:latin typeface="Lucida Sans" panose="020B0602030504020204" pitchFamily="34" charset="0"/>
              </a:rPr>
              <a:t>Adnoddau</a:t>
            </a:r>
            <a:r>
              <a:rPr lang="en-GB" sz="3200" dirty="0" smtClean="0">
                <a:latin typeface="Lucida Sans" panose="020B0602030504020204" pitchFamily="34" charset="0"/>
              </a:rPr>
              <a:t> </a:t>
            </a:r>
            <a:r>
              <a:rPr lang="en-GB" sz="3200" dirty="0">
                <a:latin typeface="Lucida Sans" panose="020B0602030504020204" pitchFamily="34" charset="0"/>
              </a:rPr>
              <a:t/>
            </a:r>
            <a:br>
              <a:rPr lang="en-GB" sz="3200" dirty="0">
                <a:latin typeface="Lucida Sans" panose="020B0602030504020204" pitchFamily="34" charset="0"/>
              </a:rPr>
            </a:br>
            <a:r>
              <a:rPr lang="en-GB" sz="3200" dirty="0" smtClean="0">
                <a:solidFill>
                  <a:srgbClr val="0000FF"/>
                </a:solidFill>
                <a:latin typeface="Lucida Sans" panose="020B0602030504020204" pitchFamily="34" charset="0"/>
              </a:rPr>
              <a:t>Resources</a:t>
            </a:r>
            <a:endParaRPr lang="en-GB" sz="3200" dirty="0"/>
          </a:p>
        </p:txBody>
      </p:sp>
      <p:sp>
        <p:nvSpPr>
          <p:cNvPr id="5" name="Content Placeholder 4"/>
          <p:cNvSpPr>
            <a:spLocks noGrp="1"/>
          </p:cNvSpPr>
          <p:nvPr>
            <p:ph sz="half" idx="1"/>
          </p:nvPr>
        </p:nvSpPr>
        <p:spPr>
          <a:xfrm>
            <a:off x="628650" y="1600201"/>
            <a:ext cx="3886200" cy="4576762"/>
          </a:xfrm>
        </p:spPr>
        <p:txBody>
          <a:bodyPr>
            <a:normAutofit/>
          </a:bodyPr>
          <a:lstStyle/>
          <a:p>
            <a:r>
              <a:rPr lang="en-GB" dirty="0" smtClean="0">
                <a:latin typeface="Lucida Sans" panose="020B0602030504020204" pitchFamily="34" charset="0"/>
              </a:rPr>
              <a:t>PP </a:t>
            </a:r>
            <a:r>
              <a:rPr lang="en-GB" dirty="0" err="1" smtClean="0">
                <a:latin typeface="Lucida Sans" panose="020B0602030504020204" pitchFamily="34" charset="0"/>
              </a:rPr>
              <a:t>ar</a:t>
            </a:r>
            <a:r>
              <a:rPr lang="en-GB" dirty="0" smtClean="0">
                <a:latin typeface="Lucida Sans" panose="020B0602030504020204" pitchFamily="34" charset="0"/>
              </a:rPr>
              <a:t> </a:t>
            </a:r>
            <a:r>
              <a:rPr lang="en-GB" dirty="0" err="1" smtClean="0">
                <a:latin typeface="Lucida Sans" panose="020B0602030504020204" pitchFamily="34" charset="0"/>
              </a:rPr>
              <a:t>gyfer</a:t>
            </a:r>
            <a:r>
              <a:rPr lang="en-GB" dirty="0" smtClean="0">
                <a:latin typeface="Lucida Sans" panose="020B0602030504020204" pitchFamily="34" charset="0"/>
              </a:rPr>
              <a:t> y </a:t>
            </a:r>
            <a:r>
              <a:rPr lang="en-GB" dirty="0" err="1" smtClean="0">
                <a:latin typeface="Lucida Sans" panose="020B0602030504020204" pitchFamily="34" charset="0"/>
              </a:rPr>
              <a:t>ddarlith</a:t>
            </a:r>
            <a:endParaRPr lang="en-GB" dirty="0" smtClean="0">
              <a:latin typeface="Lucida Sans" panose="020B0602030504020204" pitchFamily="34" charset="0"/>
            </a:endParaRPr>
          </a:p>
          <a:p>
            <a:r>
              <a:rPr lang="en-GB" dirty="0" err="1" smtClean="0">
                <a:latin typeface="Lucida Sans" panose="020B0602030504020204" pitchFamily="34" charset="0"/>
              </a:rPr>
              <a:t>Hwiangerddi</a:t>
            </a:r>
            <a:endParaRPr lang="en-GB" dirty="0" smtClean="0">
              <a:latin typeface="Lucida Sans" panose="020B0602030504020204" pitchFamily="34" charset="0"/>
            </a:endParaRPr>
          </a:p>
          <a:p>
            <a:r>
              <a:rPr lang="en-GB" dirty="0" err="1" smtClean="0">
                <a:latin typeface="Lucida Sans" panose="020B0602030504020204" pitchFamily="34" charset="0"/>
              </a:rPr>
              <a:t>Ymchwil</a:t>
            </a:r>
            <a:r>
              <a:rPr lang="en-GB" dirty="0" smtClean="0">
                <a:latin typeface="Lucida Sans" panose="020B0602030504020204" pitchFamily="34" charset="0"/>
              </a:rPr>
              <a:t> </a:t>
            </a:r>
          </a:p>
          <a:p>
            <a:r>
              <a:rPr lang="en-GB" dirty="0" err="1" smtClean="0">
                <a:latin typeface="Lucida Sans" panose="020B0602030504020204" pitchFamily="34" charset="0"/>
              </a:rPr>
              <a:t>Clipiau</a:t>
            </a:r>
            <a:r>
              <a:rPr lang="en-GB" dirty="0" smtClean="0">
                <a:latin typeface="Lucida Sans" panose="020B0602030504020204" pitchFamily="34" charset="0"/>
              </a:rPr>
              <a:t> </a:t>
            </a:r>
            <a:r>
              <a:rPr lang="en-GB" dirty="0" err="1" smtClean="0">
                <a:latin typeface="Lucida Sans" panose="020B0602030504020204" pitchFamily="34" charset="0"/>
              </a:rPr>
              <a:t>fideo</a:t>
            </a:r>
            <a:endParaRPr lang="en-GB" dirty="0" smtClean="0">
              <a:latin typeface="Lucida Sans" panose="020B0602030504020204" pitchFamily="34" charset="0"/>
            </a:endParaRPr>
          </a:p>
          <a:p>
            <a:r>
              <a:rPr lang="en-GB" dirty="0" err="1" smtClean="0">
                <a:latin typeface="Lucida Sans" panose="020B0602030504020204" pitchFamily="34" charset="0"/>
              </a:rPr>
              <a:t>Gwefannau</a:t>
            </a:r>
            <a:endParaRPr lang="en-GB" dirty="0" smtClean="0">
              <a:latin typeface="Lucida Sans" panose="020B0602030504020204" pitchFamily="34" charset="0"/>
            </a:endParaRPr>
          </a:p>
          <a:p>
            <a:pPr marL="0" indent="0">
              <a:buNone/>
            </a:pPr>
            <a:endParaRPr lang="en-GB" dirty="0">
              <a:latin typeface="Lucida Sans" panose="020B0602030504020204" pitchFamily="34" charset="0"/>
            </a:endParaRPr>
          </a:p>
        </p:txBody>
      </p:sp>
      <p:sp>
        <p:nvSpPr>
          <p:cNvPr id="6" name="Content Placeholder 5"/>
          <p:cNvSpPr>
            <a:spLocks noGrp="1"/>
          </p:cNvSpPr>
          <p:nvPr>
            <p:ph sz="half" idx="2"/>
          </p:nvPr>
        </p:nvSpPr>
        <p:spPr>
          <a:xfrm>
            <a:off x="4648200" y="1600201"/>
            <a:ext cx="4316288" cy="3989040"/>
          </a:xfrm>
        </p:spPr>
        <p:txBody>
          <a:bodyPr>
            <a:normAutofit/>
          </a:bodyPr>
          <a:lstStyle/>
          <a:p>
            <a:r>
              <a:rPr lang="en-GB" dirty="0" smtClean="0">
                <a:solidFill>
                  <a:srgbClr val="0000FF"/>
                </a:solidFill>
                <a:latin typeface="Lucida Sans" panose="020B0602030504020204" pitchFamily="34" charset="0"/>
              </a:rPr>
              <a:t>PP for the lecture</a:t>
            </a:r>
          </a:p>
          <a:p>
            <a:r>
              <a:rPr lang="en-GB" dirty="0" smtClean="0">
                <a:solidFill>
                  <a:srgbClr val="0000FF"/>
                </a:solidFill>
                <a:latin typeface="Lucida Sans" panose="020B0602030504020204" pitchFamily="34" charset="0"/>
              </a:rPr>
              <a:t>Nursery rhymes</a:t>
            </a:r>
          </a:p>
          <a:p>
            <a:r>
              <a:rPr lang="en-GB" dirty="0" smtClean="0">
                <a:solidFill>
                  <a:srgbClr val="0000FF"/>
                </a:solidFill>
                <a:latin typeface="Lucida Sans" panose="020B0602030504020204" pitchFamily="34" charset="0"/>
              </a:rPr>
              <a:t>Research</a:t>
            </a:r>
          </a:p>
          <a:p>
            <a:r>
              <a:rPr lang="en-GB" dirty="0">
                <a:solidFill>
                  <a:srgbClr val="0000FF"/>
                </a:solidFill>
                <a:latin typeface="Lucida Sans" panose="020B0602030504020204" pitchFamily="34" charset="0"/>
              </a:rPr>
              <a:t>V</a:t>
            </a:r>
            <a:r>
              <a:rPr lang="en-GB" dirty="0" smtClean="0">
                <a:solidFill>
                  <a:srgbClr val="0000FF"/>
                </a:solidFill>
                <a:latin typeface="Lucida Sans" panose="020B0602030504020204" pitchFamily="34" charset="0"/>
              </a:rPr>
              <a:t>ideo clips</a:t>
            </a:r>
          </a:p>
          <a:p>
            <a:r>
              <a:rPr lang="en-GB" dirty="0" smtClean="0">
                <a:solidFill>
                  <a:srgbClr val="0000FF"/>
                </a:solidFill>
                <a:latin typeface="Lucida Sans" panose="020B0602030504020204" pitchFamily="34" charset="0"/>
              </a:rPr>
              <a:t>Websites</a:t>
            </a:r>
          </a:p>
          <a:p>
            <a:pPr marL="0" indent="0">
              <a:buNone/>
            </a:pPr>
            <a:endParaRPr lang="en-GB"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149189844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dirty="0" err="1" smtClean="0">
                <a:latin typeface="Lucida Sans" panose="020B0602030504020204" pitchFamily="34" charset="0"/>
              </a:rPr>
              <a:t>Rhaglen</a:t>
            </a:r>
            <a:r>
              <a:rPr lang="en-GB" sz="3200" dirty="0" smtClean="0">
                <a:latin typeface="Lucida Sans" panose="020B0602030504020204" pitchFamily="34" charset="0"/>
              </a:rPr>
              <a:t> </a:t>
            </a:r>
            <a:r>
              <a:rPr lang="en-GB" sz="3200" b="1" dirty="0" err="1" smtClean="0">
                <a:latin typeface="Lucida Sans" panose="020B0602030504020204" pitchFamily="34" charset="0"/>
              </a:rPr>
              <a:t>Ymarferydd</a:t>
            </a:r>
            <a:r>
              <a:rPr lang="en-GB" sz="3200" b="1" dirty="0" smtClean="0">
                <a:latin typeface="Lucida Sans" panose="020B0602030504020204" pitchFamily="34" charset="0"/>
              </a:rPr>
              <a:t> </a:t>
            </a:r>
            <a:r>
              <a:rPr lang="en-GB" sz="3200" b="1" dirty="0" err="1" smtClean="0">
                <a:latin typeface="Lucida Sans" panose="020B0602030504020204" pitchFamily="34" charset="0"/>
              </a:rPr>
              <a:t>Blynyddoedd</a:t>
            </a:r>
            <a:r>
              <a:rPr lang="en-GB" sz="3200" b="1" dirty="0" smtClean="0">
                <a:latin typeface="Lucida Sans" panose="020B0602030504020204" pitchFamily="34" charset="0"/>
              </a:rPr>
              <a:t> </a:t>
            </a:r>
            <a:r>
              <a:rPr lang="en-GB" sz="3200" b="1" dirty="0" err="1" smtClean="0">
                <a:latin typeface="Lucida Sans" panose="020B0602030504020204" pitchFamily="34" charset="0"/>
              </a:rPr>
              <a:t>Cynnar</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b="1" dirty="0" smtClean="0">
                <a:solidFill>
                  <a:srgbClr val="0000FF"/>
                </a:solidFill>
                <a:latin typeface="Lucida Sans" panose="020B0602030504020204" pitchFamily="34" charset="0"/>
              </a:rPr>
              <a:t>Early Years Practitioner </a:t>
            </a:r>
            <a:r>
              <a:rPr lang="en-GB" sz="3200" dirty="0" smtClean="0">
                <a:solidFill>
                  <a:srgbClr val="0000FF"/>
                </a:solidFill>
                <a:latin typeface="Lucida Sans" panose="020B0602030504020204" pitchFamily="34" charset="0"/>
              </a:rPr>
              <a:t>programme</a:t>
            </a:r>
            <a:endParaRPr lang="en-US" sz="32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179512" y="1600200"/>
            <a:ext cx="4316288" cy="4525963"/>
          </a:xfrm>
        </p:spPr>
        <p:txBody>
          <a:bodyPr>
            <a:normAutofit fontScale="92500" lnSpcReduction="10000"/>
          </a:bodyPr>
          <a:lstStyle/>
          <a:p>
            <a:r>
              <a:rPr lang="en-GB" dirty="0" err="1" smtClean="0">
                <a:latin typeface="Lucida Sans" panose="020B0602030504020204" pitchFamily="34" charset="0"/>
              </a:rPr>
              <a:t>Meini</a:t>
            </a:r>
            <a:r>
              <a:rPr lang="en-GB" dirty="0" smtClean="0">
                <a:latin typeface="Lucida Sans" panose="020B0602030504020204" pitchFamily="34" charset="0"/>
              </a:rPr>
              <a:t> </a:t>
            </a:r>
            <a:r>
              <a:rPr lang="en-GB" dirty="0" err="1" smtClean="0">
                <a:latin typeface="Lucida Sans" panose="020B0602030504020204" pitchFamily="34" charset="0"/>
              </a:rPr>
              <a:t>prawf</a:t>
            </a:r>
            <a:r>
              <a:rPr lang="en-GB" dirty="0" smtClean="0">
                <a:latin typeface="Lucida Sans" panose="020B0602030504020204" pitchFamily="34" charset="0"/>
              </a:rPr>
              <a:t> y NOS a </a:t>
            </a:r>
            <a:r>
              <a:rPr lang="en-GB" dirty="0" err="1" smtClean="0">
                <a:latin typeface="Lucida Sans" panose="020B0602030504020204" pitchFamily="34" charset="0"/>
              </a:rPr>
              <a:t>gyflawnwyd</a:t>
            </a:r>
            <a:r>
              <a:rPr lang="en-GB" dirty="0" smtClean="0">
                <a:latin typeface="Lucida Sans" panose="020B0602030504020204" pitchFamily="34" charset="0"/>
              </a:rPr>
              <a:t> </a:t>
            </a:r>
            <a:r>
              <a:rPr lang="en-GB" dirty="0" err="1" smtClean="0">
                <a:latin typeface="Lucida Sans" panose="020B0602030504020204" pitchFamily="34" charset="0"/>
              </a:rPr>
              <a:t>yn</a:t>
            </a:r>
            <a:r>
              <a:rPr lang="en-GB" dirty="0" smtClean="0">
                <a:latin typeface="Lucida Sans" panose="020B0602030504020204" pitchFamily="34" charset="0"/>
              </a:rPr>
              <a:t> y </a:t>
            </a:r>
            <a:r>
              <a:rPr lang="en-GB" dirty="0" err="1" smtClean="0">
                <a:latin typeface="Lucida Sans" panose="020B0602030504020204" pitchFamily="34" charset="0"/>
              </a:rPr>
              <a:t>ddarlith</a:t>
            </a:r>
            <a:r>
              <a:rPr lang="en-GB" dirty="0" smtClean="0">
                <a:latin typeface="Lucida Sans" panose="020B0602030504020204" pitchFamily="34" charset="0"/>
              </a:rPr>
              <a:t> hon:</a:t>
            </a:r>
          </a:p>
          <a:p>
            <a:pPr marL="0" lvl="0" indent="0">
              <a:buNone/>
            </a:pPr>
            <a:r>
              <a:rPr lang="en-GB" sz="1800" dirty="0" smtClean="0">
                <a:solidFill>
                  <a:schemeClr val="tx2"/>
                </a:solidFill>
                <a:latin typeface="Lucida Sans" panose="020B0602030504020204" pitchFamily="34" charset="0"/>
              </a:rPr>
              <a:t>Core </a:t>
            </a:r>
            <a:r>
              <a:rPr lang="en-GB" sz="1800" dirty="0">
                <a:solidFill>
                  <a:schemeClr val="tx2"/>
                </a:solidFill>
                <a:latin typeface="Lucida Sans" panose="020B0602030504020204" pitchFamily="34" charset="0"/>
              </a:rPr>
              <a:t>– K7, K8, K12, K13, K14, K17, K24, K26, K27</a:t>
            </a:r>
          </a:p>
          <a:p>
            <a:pPr marL="0" lvl="0" indent="0">
              <a:buNone/>
            </a:pPr>
            <a:r>
              <a:rPr lang="en-GB" sz="1800" dirty="0">
                <a:solidFill>
                  <a:schemeClr val="tx2"/>
                </a:solidFill>
                <a:latin typeface="Lucida Sans" panose="020B0602030504020204" pitchFamily="34" charset="0"/>
              </a:rPr>
              <a:t>0401 – K56, K57, K58, K59, K60; P3, P4, P5, P7, P8</a:t>
            </a:r>
          </a:p>
          <a:p>
            <a:pPr marL="0" lvl="0" indent="0">
              <a:buNone/>
            </a:pPr>
            <a:r>
              <a:rPr lang="en-GB" sz="1800" dirty="0">
                <a:solidFill>
                  <a:schemeClr val="tx2"/>
                </a:solidFill>
                <a:latin typeface="Lucida Sans" panose="020B0602030504020204" pitchFamily="34" charset="0"/>
              </a:rPr>
              <a:t>0403 – K60, K61, K62, K63, K64</a:t>
            </a:r>
          </a:p>
          <a:p>
            <a:pPr marL="0" lvl="0" indent="0">
              <a:buNone/>
            </a:pPr>
            <a:r>
              <a:rPr lang="en-GB" sz="1800" dirty="0">
                <a:solidFill>
                  <a:schemeClr val="tx2"/>
                </a:solidFill>
                <a:latin typeface="Lucida Sans" panose="020B0602030504020204" pitchFamily="34" charset="0"/>
              </a:rPr>
              <a:t>0408 – K57, K59, K63, K66, K67</a:t>
            </a:r>
          </a:p>
          <a:p>
            <a:pPr marL="0" lvl="0" indent="0">
              <a:buNone/>
            </a:pPr>
            <a:r>
              <a:rPr lang="en-GB" sz="1800" dirty="0">
                <a:solidFill>
                  <a:schemeClr val="tx2"/>
                </a:solidFill>
                <a:latin typeface="Lucida Sans" panose="020B0602030504020204" pitchFamily="34" charset="0"/>
              </a:rPr>
              <a:t>0409 – K60, K61, K62, K63, K64, K65, K66, K67, K68, K69, K70, K71, K72; P1, P19, P20, P22</a:t>
            </a:r>
          </a:p>
        </p:txBody>
      </p:sp>
      <p:sp>
        <p:nvSpPr>
          <p:cNvPr id="4" name="Content Placeholder 3"/>
          <p:cNvSpPr>
            <a:spLocks noGrp="1"/>
          </p:cNvSpPr>
          <p:nvPr>
            <p:ph sz="half" idx="2"/>
          </p:nvPr>
        </p:nvSpPr>
        <p:spPr>
          <a:xfrm>
            <a:off x="4629150" y="1825625"/>
            <a:ext cx="4335338" cy="3763615"/>
          </a:xfrm>
        </p:spPr>
        <p:txBody>
          <a:bodyPr>
            <a:normAutofit fontScale="92500" lnSpcReduction="10000"/>
          </a:bodyPr>
          <a:lstStyle/>
          <a:p>
            <a:pPr marL="0" indent="0">
              <a:buNone/>
            </a:pPr>
            <a:r>
              <a:rPr lang="en-GB" dirty="0" smtClean="0">
                <a:solidFill>
                  <a:srgbClr val="0000FF"/>
                </a:solidFill>
                <a:latin typeface="Lucida Sans" panose="020B0602030504020204" pitchFamily="34" charset="0"/>
              </a:rPr>
              <a:t>The NOS criteria met in this lecture:</a:t>
            </a:r>
          </a:p>
          <a:p>
            <a:pPr marL="0" indent="0">
              <a:buNone/>
            </a:pPr>
            <a:endParaRPr lang="en-GB" dirty="0" smtClean="0">
              <a:solidFill>
                <a:srgbClr val="0000FF"/>
              </a:solidFill>
              <a:latin typeface="Lucida Sans" panose="020B0602030504020204" pitchFamily="34" charset="0"/>
            </a:endParaRPr>
          </a:p>
          <a:p>
            <a:pPr marL="0" indent="0">
              <a:buNone/>
            </a:pPr>
            <a:r>
              <a:rPr lang="en-GB" sz="1800" dirty="0" smtClean="0">
                <a:solidFill>
                  <a:srgbClr val="0000FF"/>
                </a:solidFill>
                <a:latin typeface="Lucida Sans" panose="020B0602030504020204" pitchFamily="34" charset="0"/>
              </a:rPr>
              <a:t>Core </a:t>
            </a:r>
            <a:r>
              <a:rPr lang="en-GB" sz="1800" dirty="0">
                <a:solidFill>
                  <a:srgbClr val="0000FF"/>
                </a:solidFill>
                <a:latin typeface="Lucida Sans" panose="020B0602030504020204" pitchFamily="34" charset="0"/>
              </a:rPr>
              <a:t>– </a:t>
            </a:r>
            <a:r>
              <a:rPr lang="en-GB" sz="1800" dirty="0" smtClean="0">
                <a:solidFill>
                  <a:srgbClr val="0000FF"/>
                </a:solidFill>
                <a:latin typeface="Lucida Sans" panose="020B0602030504020204" pitchFamily="34" charset="0"/>
              </a:rPr>
              <a:t>K7, K8, K12, K13, K14, K17, K24, K26, K27</a:t>
            </a:r>
            <a:endParaRPr lang="en-GB" sz="1800" dirty="0">
              <a:solidFill>
                <a:srgbClr val="0000FF"/>
              </a:solidFill>
              <a:latin typeface="Lucida Sans" panose="020B0602030504020204" pitchFamily="34" charset="0"/>
            </a:endParaRPr>
          </a:p>
          <a:p>
            <a:pPr marL="0" indent="0">
              <a:buNone/>
            </a:pPr>
            <a:r>
              <a:rPr lang="en-GB" sz="1800" dirty="0">
                <a:solidFill>
                  <a:srgbClr val="0000FF"/>
                </a:solidFill>
                <a:latin typeface="Lucida Sans" panose="020B0602030504020204" pitchFamily="34" charset="0"/>
              </a:rPr>
              <a:t>0401 – </a:t>
            </a:r>
            <a:r>
              <a:rPr lang="en-GB" sz="1800" dirty="0" smtClean="0">
                <a:solidFill>
                  <a:srgbClr val="0000FF"/>
                </a:solidFill>
                <a:latin typeface="Lucida Sans" panose="020B0602030504020204" pitchFamily="34" charset="0"/>
              </a:rPr>
              <a:t>K56, K57, K58, K59, K60; P3, P4, P5, P7, P8</a:t>
            </a:r>
            <a:endParaRPr lang="en-GB" sz="1800" dirty="0">
              <a:solidFill>
                <a:srgbClr val="0000FF"/>
              </a:solidFill>
              <a:latin typeface="Lucida Sans" panose="020B0602030504020204" pitchFamily="34" charset="0"/>
            </a:endParaRPr>
          </a:p>
          <a:p>
            <a:pPr marL="0" indent="0">
              <a:buNone/>
            </a:pPr>
            <a:r>
              <a:rPr lang="en-GB" sz="1800" dirty="0">
                <a:solidFill>
                  <a:srgbClr val="0000FF"/>
                </a:solidFill>
                <a:latin typeface="Lucida Sans" panose="020B0602030504020204" pitchFamily="34" charset="0"/>
              </a:rPr>
              <a:t>0403 – </a:t>
            </a:r>
            <a:r>
              <a:rPr lang="en-GB" sz="1800" dirty="0" smtClean="0">
                <a:solidFill>
                  <a:srgbClr val="0000FF"/>
                </a:solidFill>
                <a:latin typeface="Lucida Sans" panose="020B0602030504020204" pitchFamily="34" charset="0"/>
              </a:rPr>
              <a:t>K60, K61, K62, K63, K64</a:t>
            </a:r>
          </a:p>
          <a:p>
            <a:pPr marL="0" indent="0">
              <a:buNone/>
            </a:pPr>
            <a:r>
              <a:rPr lang="en-GB" sz="1800" dirty="0" smtClean="0">
                <a:solidFill>
                  <a:srgbClr val="0000FF"/>
                </a:solidFill>
                <a:latin typeface="Lucida Sans" panose="020B0602030504020204" pitchFamily="34" charset="0"/>
              </a:rPr>
              <a:t>0408 – K57, K59, K63, K66, K67</a:t>
            </a:r>
            <a:endParaRPr lang="en-GB" sz="1800" dirty="0">
              <a:solidFill>
                <a:srgbClr val="0000FF"/>
              </a:solidFill>
              <a:latin typeface="Lucida Sans" panose="020B0602030504020204" pitchFamily="34" charset="0"/>
            </a:endParaRPr>
          </a:p>
          <a:p>
            <a:pPr marL="0" indent="0">
              <a:buNone/>
            </a:pPr>
            <a:r>
              <a:rPr lang="en-GB" sz="1800" dirty="0">
                <a:solidFill>
                  <a:srgbClr val="0000FF"/>
                </a:solidFill>
                <a:latin typeface="Lucida Sans" panose="020B0602030504020204" pitchFamily="34" charset="0"/>
              </a:rPr>
              <a:t>0409 – </a:t>
            </a:r>
            <a:r>
              <a:rPr lang="en-GB" sz="1800" dirty="0" smtClean="0">
                <a:solidFill>
                  <a:srgbClr val="0000FF"/>
                </a:solidFill>
                <a:latin typeface="Lucida Sans" panose="020B0602030504020204" pitchFamily="34" charset="0"/>
              </a:rPr>
              <a:t>K60, K61, K62</a:t>
            </a:r>
            <a:r>
              <a:rPr lang="en-GB" sz="1800" dirty="0">
                <a:solidFill>
                  <a:srgbClr val="0000FF"/>
                </a:solidFill>
                <a:latin typeface="Lucida Sans" panose="020B0602030504020204" pitchFamily="34" charset="0"/>
              </a:rPr>
              <a:t>, K63, </a:t>
            </a:r>
            <a:r>
              <a:rPr lang="en-GB" sz="1800" dirty="0" smtClean="0">
                <a:solidFill>
                  <a:srgbClr val="0000FF"/>
                </a:solidFill>
                <a:latin typeface="Lucida Sans" panose="020B0602030504020204" pitchFamily="34" charset="0"/>
              </a:rPr>
              <a:t>K64, K65, K66, K67, K68, K69, K70, K71, K72; P1, P19, P20, P22</a:t>
            </a:r>
            <a:endParaRPr lang="en-GB" sz="1800"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3636094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538163" y="457200"/>
            <a:ext cx="8229600" cy="1143000"/>
          </a:xfrm>
        </p:spPr>
        <p:txBody>
          <a:bodyPr/>
          <a:lstStyle/>
          <a:p>
            <a:pPr algn="l" eaLnBrk="1" hangingPunct="1"/>
            <a:r>
              <a:rPr lang="en-GB" altLang="cy-GB" sz="3600" dirty="0" err="1" smtClean="0">
                <a:latin typeface="Lucida Sans" panose="020B0602030504020204" pitchFamily="34" charset="0"/>
              </a:rPr>
              <a:t>Hwiangerddi</a:t>
            </a:r>
            <a:r>
              <a:rPr lang="en-GB" altLang="cy-GB" sz="3600" dirty="0" smtClean="0">
                <a:latin typeface="Lucida Sans" panose="020B0602030504020204" pitchFamily="34" charset="0"/>
              </a:rPr>
              <a:t> - O </a:t>
            </a:r>
            <a:r>
              <a:rPr lang="cy-GB" altLang="cy-GB" sz="3600" dirty="0" smtClean="0">
                <a:latin typeface="Lucida Sans" panose="020B0602030504020204" pitchFamily="34" charset="0"/>
              </a:rPr>
              <a:t>ble</a:t>
            </a:r>
            <a:r>
              <a:rPr lang="en-GB" altLang="cy-GB" sz="3600" dirty="0" smtClean="0">
                <a:latin typeface="Lucida Sans" panose="020B0602030504020204" pitchFamily="34" charset="0"/>
              </a:rPr>
              <a:t>?</a:t>
            </a:r>
            <a:br>
              <a:rPr lang="en-GB" altLang="cy-GB" sz="3600" dirty="0" smtClean="0">
                <a:latin typeface="Lucida Sans" panose="020B0602030504020204" pitchFamily="34" charset="0"/>
              </a:rPr>
            </a:br>
            <a:r>
              <a:rPr lang="en-GB" altLang="cy-GB" sz="3600" dirty="0" smtClean="0">
                <a:solidFill>
                  <a:srgbClr val="0000FF"/>
                </a:solidFill>
                <a:latin typeface="Lucida Sans" panose="020B0602030504020204" pitchFamily="34" charset="0"/>
              </a:rPr>
              <a:t>Nursery rhymes - From where?</a:t>
            </a:r>
          </a:p>
        </p:txBody>
      </p:sp>
      <p:sp>
        <p:nvSpPr>
          <p:cNvPr id="7171" name="Rectangle 4"/>
          <p:cNvSpPr>
            <a:spLocks noGrp="1" noChangeArrowheads="1"/>
          </p:cNvSpPr>
          <p:nvPr>
            <p:ph type="body" sz="half" idx="1"/>
          </p:nvPr>
        </p:nvSpPr>
        <p:spPr>
          <a:xfrm>
            <a:off x="457200" y="1916832"/>
            <a:ext cx="4033838" cy="4209331"/>
          </a:xfrm>
        </p:spPr>
        <p:txBody>
          <a:bodyPr/>
          <a:lstStyle/>
          <a:p>
            <a:pPr eaLnBrk="1" hangingPunct="1"/>
            <a:r>
              <a:rPr lang="cy-GB" altLang="cy-GB" dirty="0" smtClean="0">
                <a:latin typeface="Lucida Sans" panose="020B0602030504020204" pitchFamily="34" charset="0"/>
              </a:rPr>
              <a:t>Rhieni</a:t>
            </a:r>
          </a:p>
          <a:p>
            <a:pPr eaLnBrk="1" hangingPunct="1"/>
            <a:r>
              <a:rPr lang="cy-GB" altLang="cy-GB" dirty="0" smtClean="0">
                <a:latin typeface="Lucida Sans" panose="020B0602030504020204" pitchFamily="34" charset="0"/>
              </a:rPr>
              <a:t>Aelodau teulu arall</a:t>
            </a:r>
          </a:p>
          <a:p>
            <a:pPr eaLnBrk="1" hangingPunct="1"/>
            <a:r>
              <a:rPr lang="cy-GB" altLang="cy-GB" dirty="0" smtClean="0">
                <a:latin typeface="Lucida Sans" panose="020B0602030504020204" pitchFamily="34" charset="0"/>
              </a:rPr>
              <a:t>Profiadau diwylliannol</a:t>
            </a:r>
          </a:p>
          <a:p>
            <a:pPr eaLnBrk="1" hangingPunct="1"/>
            <a:r>
              <a:rPr lang="cy-GB" altLang="cy-GB" dirty="0" smtClean="0">
                <a:latin typeface="Lucida Sans" panose="020B0602030504020204" pitchFamily="34" charset="0"/>
              </a:rPr>
              <a:t>Profiadau cymdeithasol</a:t>
            </a:r>
          </a:p>
          <a:p>
            <a:pPr eaLnBrk="1" hangingPunct="1"/>
            <a:r>
              <a:rPr lang="cy-GB" altLang="cy-GB" dirty="0" smtClean="0">
                <a:latin typeface="Lucida Sans" panose="020B0602030504020204" pitchFamily="34" charset="0"/>
              </a:rPr>
              <a:t>Rhywle arall?</a:t>
            </a:r>
          </a:p>
        </p:txBody>
      </p:sp>
      <p:sp>
        <p:nvSpPr>
          <p:cNvPr id="4100" name="Rectangle 5"/>
          <p:cNvSpPr>
            <a:spLocks noGrp="1" noChangeArrowheads="1"/>
          </p:cNvSpPr>
          <p:nvPr>
            <p:ph type="body" sz="half" idx="2"/>
          </p:nvPr>
        </p:nvSpPr>
        <p:spPr>
          <a:xfrm>
            <a:off x="4652963" y="1916832"/>
            <a:ext cx="4033837" cy="4209331"/>
          </a:xfrm>
        </p:spPr>
        <p:txBody>
          <a:bodyPr>
            <a:normAutofit/>
          </a:bodyPr>
          <a:lstStyle/>
          <a:p>
            <a:pPr eaLnBrk="1" hangingPunct="1">
              <a:defRPr/>
            </a:pPr>
            <a:r>
              <a:rPr lang="en-GB" altLang="cy-GB" dirty="0" smtClean="0">
                <a:solidFill>
                  <a:srgbClr val="0000FF"/>
                </a:solidFill>
                <a:latin typeface="Lucida Sans" pitchFamily="34" charset="0"/>
              </a:rPr>
              <a:t>Parents</a:t>
            </a:r>
          </a:p>
          <a:p>
            <a:pPr eaLnBrk="1" hangingPunct="1">
              <a:defRPr/>
            </a:pPr>
            <a:r>
              <a:rPr lang="en-GB" altLang="cy-GB" dirty="0" smtClean="0">
                <a:solidFill>
                  <a:srgbClr val="0000FF"/>
                </a:solidFill>
                <a:latin typeface="Lucida Sans" pitchFamily="34" charset="0"/>
              </a:rPr>
              <a:t>Other family members</a:t>
            </a:r>
          </a:p>
          <a:p>
            <a:pPr eaLnBrk="1" hangingPunct="1">
              <a:defRPr/>
            </a:pPr>
            <a:r>
              <a:rPr lang="en-GB" altLang="cy-GB" dirty="0" smtClean="0">
                <a:solidFill>
                  <a:srgbClr val="0000FF"/>
                </a:solidFill>
                <a:latin typeface="Lucida Sans" pitchFamily="34" charset="0"/>
              </a:rPr>
              <a:t>Cultural experiences</a:t>
            </a:r>
          </a:p>
          <a:p>
            <a:pPr eaLnBrk="1" hangingPunct="1">
              <a:defRPr/>
            </a:pPr>
            <a:r>
              <a:rPr lang="en-GB" altLang="cy-GB" dirty="0" smtClean="0">
                <a:solidFill>
                  <a:srgbClr val="0000FF"/>
                </a:solidFill>
                <a:latin typeface="Lucida Sans" pitchFamily="34" charset="0"/>
              </a:rPr>
              <a:t>Social experiences</a:t>
            </a:r>
          </a:p>
          <a:p>
            <a:pPr eaLnBrk="1" hangingPunct="1">
              <a:defRPr/>
            </a:pPr>
            <a:r>
              <a:rPr lang="en-GB" altLang="cy-GB" dirty="0" smtClean="0">
                <a:solidFill>
                  <a:srgbClr val="0000FF"/>
                </a:solidFill>
                <a:latin typeface="Lucida Sans" pitchFamily="34" charset="0"/>
              </a:rPr>
              <a:t>Anywhere else?</a:t>
            </a:r>
          </a:p>
          <a:p>
            <a:pPr marL="0" indent="0" algn="r" eaLnBrk="1" hangingPunct="1">
              <a:buFontTx/>
              <a:buNone/>
              <a:defRPr/>
            </a:pPr>
            <a:r>
              <a:rPr lang="en-GB" altLang="cy-GB" sz="1800" dirty="0" smtClean="0">
                <a:solidFill>
                  <a:schemeClr val="tx2"/>
                </a:solidFill>
                <a:latin typeface="Lucida Sans" pitchFamily="34" charset="0"/>
              </a:rPr>
              <a:t>(Neaum, 2012)</a:t>
            </a:r>
          </a:p>
        </p:txBody>
      </p:sp>
    </p:spTree>
    <p:extLst>
      <p:ext uri="{BB962C8B-B14F-4D97-AF65-F5344CB8AC3E}">
        <p14:creationId xmlns:p14="http://schemas.microsoft.com/office/powerpoint/2010/main" val="28123967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algn="l" eaLnBrk="1" hangingPunct="1"/>
            <a:r>
              <a:rPr lang="en-GB" altLang="cy-GB" sz="4000" smtClean="0">
                <a:latin typeface="Lucida Sans" panose="020B0602030504020204" pitchFamily="34" charset="0"/>
              </a:rPr>
              <a:t>Bach o </a:t>
            </a:r>
            <a:r>
              <a:rPr lang="cy-GB" altLang="cy-GB" sz="4000" smtClean="0">
                <a:latin typeface="Lucida Sans" panose="020B0602030504020204" pitchFamily="34" charset="0"/>
              </a:rPr>
              <a:t>hanes</a:t>
            </a:r>
            <a:r>
              <a:rPr lang="en-GB" altLang="cy-GB" sz="4000" smtClean="0">
                <a:latin typeface="Lucida Sans" panose="020B0602030504020204" pitchFamily="34" charset="0"/>
              </a:rPr>
              <a:t>….</a:t>
            </a:r>
            <a:br>
              <a:rPr lang="en-GB" altLang="cy-GB" sz="4000" smtClean="0">
                <a:latin typeface="Lucida Sans" panose="020B0602030504020204" pitchFamily="34" charset="0"/>
              </a:rPr>
            </a:br>
            <a:r>
              <a:rPr lang="en-GB" altLang="cy-GB" sz="4000" smtClean="0">
                <a:solidFill>
                  <a:srgbClr val="0000FF"/>
                </a:solidFill>
                <a:latin typeface="Lucida Sans" panose="020B0602030504020204" pitchFamily="34" charset="0"/>
              </a:rPr>
              <a:t>A little history…</a:t>
            </a:r>
          </a:p>
        </p:txBody>
      </p:sp>
      <p:sp>
        <p:nvSpPr>
          <p:cNvPr id="11267" name="Rectangle 7"/>
          <p:cNvSpPr>
            <a:spLocks noGrp="1" noChangeArrowheads="1"/>
          </p:cNvSpPr>
          <p:nvPr>
            <p:ph type="body" sz="half" idx="1"/>
          </p:nvPr>
        </p:nvSpPr>
        <p:spPr>
          <a:xfrm>
            <a:off x="457200" y="1600200"/>
            <a:ext cx="4033838" cy="4525963"/>
          </a:xfrm>
        </p:spPr>
        <p:txBody>
          <a:bodyPr/>
          <a:lstStyle/>
          <a:p>
            <a:pPr eaLnBrk="1" hangingPunct="1">
              <a:lnSpc>
                <a:spcPct val="80000"/>
              </a:lnSpc>
            </a:pPr>
            <a:r>
              <a:rPr lang="cy-GB" altLang="cy-GB" sz="2400" smtClean="0">
                <a:latin typeface="Lucida Sans" panose="020B0602030504020204" pitchFamily="34" charset="0"/>
              </a:rPr>
              <a:t>Wedi cael eu hymadrodd i, a gan, blant am gannoedd o flynyddoedd;</a:t>
            </a:r>
          </a:p>
          <a:p>
            <a:pPr eaLnBrk="1" hangingPunct="1">
              <a:lnSpc>
                <a:spcPct val="80000"/>
              </a:lnSpc>
            </a:pPr>
            <a:r>
              <a:rPr lang="cy-GB" altLang="cy-GB" sz="2400" smtClean="0">
                <a:latin typeface="Lucida Sans" panose="020B0602030504020204" pitchFamily="34" charset="0"/>
              </a:rPr>
              <a:t>Gwraidd rhan fwyaf o hwiangerddi yn adlewyrchu digwyddiadau hanesyddol;</a:t>
            </a:r>
          </a:p>
          <a:p>
            <a:pPr eaLnBrk="1" hangingPunct="1">
              <a:lnSpc>
                <a:spcPct val="80000"/>
              </a:lnSpc>
            </a:pPr>
            <a:r>
              <a:rPr lang="cy-GB" altLang="cy-GB" sz="2400" smtClean="0">
                <a:latin typeface="Lucida Sans" panose="020B0602030504020204" pitchFamily="34" charset="0"/>
              </a:rPr>
              <a:t>Yn bwysig am ein hanes ac ein diwylliant.</a:t>
            </a:r>
          </a:p>
        </p:txBody>
      </p:sp>
      <p:sp>
        <p:nvSpPr>
          <p:cNvPr id="11268" name="Rectangle 8"/>
          <p:cNvSpPr>
            <a:spLocks noGrp="1" noChangeArrowheads="1"/>
          </p:cNvSpPr>
          <p:nvPr>
            <p:ph type="body" sz="half" idx="2"/>
          </p:nvPr>
        </p:nvSpPr>
        <p:spPr>
          <a:xfrm>
            <a:off x="4652963" y="1600200"/>
            <a:ext cx="4033837" cy="4525963"/>
          </a:xfrm>
        </p:spPr>
        <p:txBody>
          <a:bodyPr/>
          <a:lstStyle/>
          <a:p>
            <a:pPr eaLnBrk="1" hangingPunct="1">
              <a:lnSpc>
                <a:spcPct val="80000"/>
              </a:lnSpc>
            </a:pPr>
            <a:r>
              <a:rPr lang="en-GB" altLang="cy-GB" sz="2400" smtClean="0">
                <a:solidFill>
                  <a:srgbClr val="0000FF"/>
                </a:solidFill>
                <a:latin typeface="Lucida Sans" panose="020B0602030504020204" pitchFamily="34" charset="0"/>
              </a:rPr>
              <a:t>Have been recited to, and by, children for hundreds of years;</a:t>
            </a:r>
          </a:p>
          <a:p>
            <a:pPr eaLnBrk="1" hangingPunct="1">
              <a:lnSpc>
                <a:spcPct val="80000"/>
              </a:lnSpc>
            </a:pPr>
            <a:r>
              <a:rPr lang="en-GB" altLang="cy-GB" sz="2400" smtClean="0">
                <a:solidFill>
                  <a:srgbClr val="0000FF"/>
                </a:solidFill>
                <a:latin typeface="Lucida Sans" panose="020B0602030504020204" pitchFamily="34" charset="0"/>
              </a:rPr>
              <a:t>Origins of most nursery rhymes reflect historical events;</a:t>
            </a:r>
          </a:p>
          <a:p>
            <a:pPr eaLnBrk="1" hangingPunct="1">
              <a:lnSpc>
                <a:spcPct val="80000"/>
              </a:lnSpc>
            </a:pPr>
            <a:r>
              <a:rPr lang="en-GB" altLang="cy-GB" sz="2400" smtClean="0">
                <a:solidFill>
                  <a:srgbClr val="0000FF"/>
                </a:solidFill>
                <a:latin typeface="Lucida Sans" panose="020B0602030504020204" pitchFamily="34" charset="0"/>
              </a:rPr>
              <a:t>Important for our history and culture.</a:t>
            </a:r>
            <a:endParaRPr lang="en-US" altLang="cy-GB" sz="2400" smtClean="0">
              <a:solidFill>
                <a:srgbClr val="0000FF"/>
              </a:solidFill>
              <a:latin typeface="Lucida Sans" panose="020B0602030504020204" pitchFamily="34" charset="0"/>
            </a:endParaRPr>
          </a:p>
        </p:txBody>
      </p:sp>
    </p:spTree>
    <p:extLst>
      <p:ext uri="{BB962C8B-B14F-4D97-AF65-F5344CB8AC3E}">
        <p14:creationId xmlns:p14="http://schemas.microsoft.com/office/powerpoint/2010/main" val="385487599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p:cNvSpPr>
            <a:spLocks noGrp="1" noChangeArrowheads="1"/>
          </p:cNvSpPr>
          <p:nvPr>
            <p:ph type="title"/>
          </p:nvPr>
        </p:nvSpPr>
        <p:spPr/>
        <p:txBody>
          <a:bodyPr/>
          <a:lstStyle/>
          <a:p>
            <a:pPr algn="l" eaLnBrk="1" hangingPunct="1"/>
            <a:r>
              <a:rPr lang="cy-GB" altLang="cy-GB" sz="4000" smtClean="0">
                <a:latin typeface="Lucida Sans" panose="020B0602030504020204" pitchFamily="34" charset="0"/>
              </a:rPr>
              <a:t>Ydych chi’n cofio rhain?</a:t>
            </a:r>
            <a:r>
              <a:rPr lang="en-GB" altLang="cy-GB" sz="4000" smtClean="0">
                <a:latin typeface="Lucida Sans" panose="020B0602030504020204" pitchFamily="34" charset="0"/>
              </a:rPr>
              <a:t/>
            </a:r>
            <a:br>
              <a:rPr lang="en-GB" altLang="cy-GB" sz="4000" smtClean="0">
                <a:latin typeface="Lucida Sans" panose="020B0602030504020204" pitchFamily="34" charset="0"/>
              </a:rPr>
            </a:br>
            <a:r>
              <a:rPr lang="en-GB" altLang="cy-GB" sz="4000" smtClean="0">
                <a:solidFill>
                  <a:srgbClr val="0000FF"/>
                </a:solidFill>
                <a:latin typeface="Lucida Sans" panose="020B0602030504020204" pitchFamily="34" charset="0"/>
              </a:rPr>
              <a:t>Do you remember these?</a:t>
            </a:r>
          </a:p>
        </p:txBody>
      </p:sp>
      <p:sp>
        <p:nvSpPr>
          <p:cNvPr id="9219" name="Rectangle 5"/>
          <p:cNvSpPr>
            <a:spLocks noGrp="1" noChangeArrowheads="1"/>
          </p:cNvSpPr>
          <p:nvPr>
            <p:ph type="body" sz="half" idx="1"/>
          </p:nvPr>
        </p:nvSpPr>
        <p:spPr>
          <a:xfrm>
            <a:off x="457200" y="1600200"/>
            <a:ext cx="4027488" cy="4525963"/>
          </a:xfrm>
        </p:spPr>
        <p:txBody>
          <a:bodyPr/>
          <a:lstStyle/>
          <a:p>
            <a:pPr eaLnBrk="1" hangingPunct="1"/>
            <a:r>
              <a:rPr lang="cy-GB" altLang="cy-GB" smtClean="0">
                <a:latin typeface="Lucida Sans" panose="020B0602030504020204" pitchFamily="34" charset="0"/>
              </a:rPr>
              <a:t>Gee Ceffyl Bach</a:t>
            </a:r>
          </a:p>
          <a:p>
            <a:pPr eaLnBrk="1" hangingPunct="1"/>
            <a:r>
              <a:rPr lang="cy-GB" altLang="cy-GB" smtClean="0">
                <a:latin typeface="Lucida Sans" panose="020B0602030504020204" pitchFamily="34" charset="0"/>
              </a:rPr>
              <a:t>Dacw Mam yn Dwad</a:t>
            </a:r>
          </a:p>
          <a:p>
            <a:pPr eaLnBrk="1" hangingPunct="1"/>
            <a:r>
              <a:rPr lang="cy-GB" altLang="cy-GB" smtClean="0">
                <a:latin typeface="Lucida Sans" panose="020B0602030504020204" pitchFamily="34" charset="0"/>
              </a:rPr>
              <a:t>Dau Gi Bach</a:t>
            </a:r>
          </a:p>
          <a:p>
            <a:pPr eaLnBrk="1" hangingPunct="1"/>
            <a:r>
              <a:rPr lang="cy-GB" altLang="cy-GB" smtClean="0">
                <a:latin typeface="Lucida Sans" panose="020B0602030504020204" pitchFamily="34" charset="0"/>
              </a:rPr>
              <a:t>Mynd Drot Drot</a:t>
            </a:r>
          </a:p>
          <a:p>
            <a:pPr eaLnBrk="1" hangingPunct="1"/>
            <a:r>
              <a:rPr lang="cy-GB" altLang="cy-GB" smtClean="0">
                <a:latin typeface="Lucida Sans" panose="020B0602030504020204" pitchFamily="34" charset="0"/>
              </a:rPr>
              <a:t>Mi Welais Jac y Do</a:t>
            </a:r>
          </a:p>
        </p:txBody>
      </p:sp>
      <p:sp>
        <p:nvSpPr>
          <p:cNvPr id="9220" name="Rectangle 6"/>
          <p:cNvSpPr>
            <a:spLocks noGrp="1" noChangeArrowheads="1"/>
          </p:cNvSpPr>
          <p:nvPr>
            <p:ph type="body" sz="half" idx="2"/>
          </p:nvPr>
        </p:nvSpPr>
        <p:spPr>
          <a:xfrm>
            <a:off x="4656138" y="1600200"/>
            <a:ext cx="4030662" cy="4525963"/>
          </a:xfrm>
        </p:spPr>
        <p:txBody>
          <a:bodyPr/>
          <a:lstStyle/>
          <a:p>
            <a:pPr eaLnBrk="1" hangingPunct="1"/>
            <a:r>
              <a:rPr lang="en-GB" altLang="cy-GB" dirty="0" smtClean="0">
                <a:solidFill>
                  <a:srgbClr val="0000FF"/>
                </a:solidFill>
                <a:latin typeface="Lucida Sans" panose="020B0602030504020204" pitchFamily="34" charset="0"/>
              </a:rPr>
              <a:t>Ring-a-ring-o-roses</a:t>
            </a:r>
          </a:p>
          <a:p>
            <a:pPr eaLnBrk="1" hangingPunct="1"/>
            <a:r>
              <a:rPr lang="en-GB" altLang="cy-GB" dirty="0" smtClean="0">
                <a:solidFill>
                  <a:srgbClr val="0000FF"/>
                </a:solidFill>
                <a:latin typeface="Lucida Sans" panose="020B0602030504020204" pitchFamily="34" charset="0"/>
              </a:rPr>
              <a:t>Humpty Dumpty</a:t>
            </a:r>
          </a:p>
          <a:p>
            <a:pPr eaLnBrk="1" hangingPunct="1"/>
            <a:r>
              <a:rPr lang="en-GB" altLang="cy-GB" dirty="0" smtClean="0">
                <a:solidFill>
                  <a:srgbClr val="0000FF"/>
                </a:solidFill>
                <a:latin typeface="Lucida Sans" panose="020B0602030504020204" pitchFamily="34" charset="0"/>
              </a:rPr>
              <a:t>Baa </a:t>
            </a:r>
            <a:r>
              <a:rPr lang="en-GB" altLang="cy-GB" dirty="0" err="1" smtClean="0">
                <a:solidFill>
                  <a:srgbClr val="0000FF"/>
                </a:solidFill>
                <a:latin typeface="Lucida Sans" panose="020B0602030504020204" pitchFamily="34" charset="0"/>
              </a:rPr>
              <a:t>baa</a:t>
            </a:r>
            <a:r>
              <a:rPr lang="en-GB" altLang="cy-GB" dirty="0" smtClean="0">
                <a:solidFill>
                  <a:srgbClr val="0000FF"/>
                </a:solidFill>
                <a:latin typeface="Lucida Sans" panose="020B0602030504020204" pitchFamily="34" charset="0"/>
              </a:rPr>
              <a:t> black sheep</a:t>
            </a:r>
          </a:p>
          <a:p>
            <a:pPr eaLnBrk="1" hangingPunct="1"/>
            <a:r>
              <a:rPr lang="en-GB" altLang="cy-GB" dirty="0" smtClean="0">
                <a:solidFill>
                  <a:srgbClr val="0000FF"/>
                </a:solidFill>
                <a:latin typeface="Lucida Sans" panose="020B0602030504020204" pitchFamily="34" charset="0"/>
              </a:rPr>
              <a:t>Mary, Mary quite contrary</a:t>
            </a:r>
          </a:p>
        </p:txBody>
      </p:sp>
    </p:spTree>
    <p:extLst>
      <p:ext uri="{BB962C8B-B14F-4D97-AF65-F5344CB8AC3E}">
        <p14:creationId xmlns:p14="http://schemas.microsoft.com/office/powerpoint/2010/main" val="10919590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ucida Sans" panose="020B0602030504020204" pitchFamily="34" charset="0"/>
              </a:rPr>
              <a:t>Gee </a:t>
            </a:r>
            <a:r>
              <a:rPr lang="en-GB" dirty="0" err="1" smtClean="0">
                <a:latin typeface="Lucida Sans" panose="020B0602030504020204" pitchFamily="34" charset="0"/>
              </a:rPr>
              <a:t>ceffyl</a:t>
            </a:r>
            <a:r>
              <a:rPr lang="en-GB" dirty="0" smtClean="0">
                <a:latin typeface="Lucida Sans" panose="020B0602030504020204" pitchFamily="34" charset="0"/>
              </a:rPr>
              <a:t> </a:t>
            </a:r>
            <a:r>
              <a:rPr lang="en-GB" dirty="0" err="1" smtClean="0">
                <a:latin typeface="Lucida Sans" panose="020B0602030504020204" pitchFamily="34" charset="0"/>
              </a:rPr>
              <a:t>bach</a:t>
            </a:r>
            <a:endParaRPr lang="en-GB" dirty="0">
              <a:latin typeface="Lucida Sans" panose="020B0602030504020204" pitchFamily="34" charset="0"/>
            </a:endParaRPr>
          </a:p>
        </p:txBody>
      </p:sp>
      <p:sp>
        <p:nvSpPr>
          <p:cNvPr id="8" name="Content Placeholder 7"/>
          <p:cNvSpPr>
            <a:spLocks noGrp="1"/>
          </p:cNvSpPr>
          <p:nvPr>
            <p:ph sz="half" idx="2"/>
          </p:nvPr>
        </p:nvSpPr>
        <p:spPr>
          <a:xfrm>
            <a:off x="395536" y="1417638"/>
            <a:ext cx="4032448" cy="4027587"/>
          </a:xfrm>
        </p:spPr>
        <p:txBody>
          <a:bodyPr/>
          <a:lstStyle/>
          <a:p>
            <a:pPr marL="0" indent="0">
              <a:buNone/>
            </a:pPr>
            <a:r>
              <a:rPr lang="en-GB" dirty="0"/>
              <a:t>Gee </a:t>
            </a:r>
            <a:r>
              <a:rPr lang="en-GB" dirty="0" err="1"/>
              <a:t>ceffyl</a:t>
            </a:r>
            <a:r>
              <a:rPr lang="en-GB" dirty="0"/>
              <a:t> </a:t>
            </a:r>
            <a:r>
              <a:rPr lang="en-GB" dirty="0" err="1"/>
              <a:t>bach</a:t>
            </a:r>
            <a:r>
              <a:rPr lang="en-GB" dirty="0"/>
              <a:t> </a:t>
            </a:r>
            <a:r>
              <a:rPr lang="en-GB" dirty="0" err="1"/>
              <a:t>yn</a:t>
            </a:r>
            <a:r>
              <a:rPr lang="en-GB" dirty="0"/>
              <a:t> </a:t>
            </a:r>
            <a:r>
              <a:rPr lang="en-GB" dirty="0" err="1"/>
              <a:t>cario</a:t>
            </a:r>
            <a:r>
              <a:rPr lang="en-GB" dirty="0"/>
              <a:t> </a:t>
            </a:r>
            <a:r>
              <a:rPr lang="en-GB" dirty="0" err="1"/>
              <a:t>ni'n</a:t>
            </a:r>
            <a:r>
              <a:rPr lang="en-GB" dirty="0"/>
              <a:t> </a:t>
            </a:r>
            <a:r>
              <a:rPr lang="en-GB" dirty="0" err="1"/>
              <a:t>dau</a:t>
            </a:r>
            <a:r>
              <a:rPr lang="en-GB" dirty="0"/>
              <a:t> </a:t>
            </a:r>
            <a:br>
              <a:rPr lang="en-GB" dirty="0"/>
            </a:br>
            <a:r>
              <a:rPr lang="en-GB" dirty="0" err="1"/>
              <a:t>D</a:t>
            </a:r>
            <a:r>
              <a:rPr lang="en-GB" dirty="0" err="1" smtClean="0"/>
              <a:t>ros</a:t>
            </a:r>
            <a:r>
              <a:rPr lang="en-GB" dirty="0" smtClean="0"/>
              <a:t> </a:t>
            </a:r>
            <a:r>
              <a:rPr lang="en-GB" dirty="0"/>
              <a:t>y </a:t>
            </a:r>
            <a:r>
              <a:rPr lang="en-GB" dirty="0" err="1"/>
              <a:t>mynydd</a:t>
            </a:r>
            <a:r>
              <a:rPr lang="en-GB" dirty="0"/>
              <a:t> </a:t>
            </a:r>
            <a:r>
              <a:rPr lang="en-GB" dirty="0" err="1"/>
              <a:t>i</a:t>
            </a:r>
            <a:r>
              <a:rPr lang="en-GB" dirty="0"/>
              <a:t> </a:t>
            </a:r>
            <a:r>
              <a:rPr lang="en-GB" dirty="0" err="1"/>
              <a:t>hela</a:t>
            </a:r>
            <a:r>
              <a:rPr lang="en-GB" dirty="0"/>
              <a:t> </a:t>
            </a:r>
            <a:r>
              <a:rPr lang="en-GB" dirty="0" err="1"/>
              <a:t>cnau</a:t>
            </a:r>
            <a:r>
              <a:rPr lang="en-GB" dirty="0"/>
              <a:t> </a:t>
            </a:r>
            <a:br>
              <a:rPr lang="en-GB" dirty="0"/>
            </a:br>
            <a:r>
              <a:rPr lang="en-GB" dirty="0" err="1"/>
              <a:t>D</a:t>
            </a:r>
            <a:r>
              <a:rPr lang="en-GB" dirty="0" err="1" smtClean="0"/>
              <a:t>ŵr</a:t>
            </a:r>
            <a:r>
              <a:rPr lang="en-GB" dirty="0" smtClean="0"/>
              <a:t> </a:t>
            </a:r>
            <a:r>
              <a:rPr lang="en-GB" dirty="0" err="1"/>
              <a:t>yn</a:t>
            </a:r>
            <a:r>
              <a:rPr lang="en-GB" dirty="0"/>
              <a:t> yr </a:t>
            </a:r>
            <a:r>
              <a:rPr lang="en-GB" dirty="0" err="1"/>
              <a:t>afon</a:t>
            </a:r>
            <a:r>
              <a:rPr lang="en-GB" dirty="0"/>
              <a:t> </a:t>
            </a:r>
            <a:r>
              <a:rPr lang="en-GB" dirty="0" err="1"/>
              <a:t>a'r</a:t>
            </a:r>
            <a:r>
              <a:rPr lang="en-GB" dirty="0"/>
              <a:t> </a:t>
            </a:r>
            <a:r>
              <a:rPr lang="en-GB" dirty="0" err="1"/>
              <a:t>cerrig</a:t>
            </a:r>
            <a:r>
              <a:rPr lang="en-GB" dirty="0"/>
              <a:t> </a:t>
            </a:r>
            <a:r>
              <a:rPr lang="en-GB" dirty="0" err="1"/>
              <a:t>yn</a:t>
            </a:r>
            <a:r>
              <a:rPr lang="en-GB" dirty="0"/>
              <a:t> </a:t>
            </a:r>
            <a:r>
              <a:rPr lang="en-GB" dirty="0" err="1"/>
              <a:t>slic</a:t>
            </a:r>
            <a:r>
              <a:rPr lang="en-GB" dirty="0"/>
              <a:t> </a:t>
            </a:r>
            <a:br>
              <a:rPr lang="en-GB" dirty="0"/>
            </a:br>
            <a:r>
              <a:rPr lang="en-GB" dirty="0" err="1"/>
              <a:t>C</a:t>
            </a:r>
            <a:r>
              <a:rPr lang="en-GB" dirty="0" err="1" smtClean="0"/>
              <a:t>wympo</a:t>
            </a:r>
            <a:r>
              <a:rPr lang="en-GB" dirty="0" smtClean="0"/>
              <a:t> </a:t>
            </a:r>
            <a:r>
              <a:rPr lang="en-GB" dirty="0" err="1"/>
              <a:t>ni'n</a:t>
            </a:r>
            <a:r>
              <a:rPr lang="en-GB" dirty="0"/>
              <a:t> </a:t>
            </a:r>
            <a:r>
              <a:rPr lang="en-GB" dirty="0" err="1"/>
              <a:t>dau</a:t>
            </a:r>
            <a:r>
              <a:rPr lang="en-GB" dirty="0"/>
              <a:t>, </a:t>
            </a:r>
            <a:endParaRPr lang="en-GB" dirty="0" smtClean="0"/>
          </a:p>
          <a:p>
            <a:pPr marL="0" indent="0">
              <a:buNone/>
            </a:pPr>
            <a:r>
              <a:rPr lang="en-GB" dirty="0" err="1" smtClean="0"/>
              <a:t>Wel</a:t>
            </a:r>
            <a:r>
              <a:rPr lang="en-GB" dirty="0" smtClean="0"/>
              <a:t> </a:t>
            </a:r>
            <a:r>
              <a:rPr lang="en-GB" dirty="0"/>
              <a:t>dyna </a:t>
            </a:r>
            <a:r>
              <a:rPr lang="en-GB" dirty="0" err="1"/>
              <a:t>i</a:t>
            </a:r>
            <a:r>
              <a:rPr lang="en-GB" dirty="0"/>
              <a:t> chi </a:t>
            </a:r>
            <a:r>
              <a:rPr lang="en-GB" dirty="0" err="1"/>
              <a:t>dric</a:t>
            </a:r>
            <a:r>
              <a:rPr lang="en-GB" dirty="0"/>
              <a:t>!</a:t>
            </a:r>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00130" y="1484784"/>
            <a:ext cx="4548333" cy="3672408"/>
          </a:xfrm>
          <a:prstGeom prst="rect">
            <a:avLst/>
          </a:prstGeom>
        </p:spPr>
      </p:pic>
    </p:spTree>
    <p:extLst>
      <p:ext uri="{BB962C8B-B14F-4D97-AF65-F5344CB8AC3E}">
        <p14:creationId xmlns:p14="http://schemas.microsoft.com/office/powerpoint/2010/main" val="13371324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274638"/>
            <a:ext cx="6637338" cy="796925"/>
          </a:xfrm>
        </p:spPr>
        <p:txBody>
          <a:bodyPr/>
          <a:lstStyle/>
          <a:p>
            <a:pPr algn="l" eaLnBrk="1" hangingPunct="1"/>
            <a:r>
              <a:rPr lang="en-GB" altLang="cy-GB" sz="4000" smtClean="0">
                <a:latin typeface="Lucida Sans" panose="020B0602030504020204" pitchFamily="34" charset="0"/>
              </a:rPr>
              <a:t>Ring-a-ring-o-roses</a:t>
            </a:r>
          </a:p>
        </p:txBody>
      </p:sp>
      <p:pic>
        <p:nvPicPr>
          <p:cNvPr id="2" name="Content Placeholder 1"/>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55192" y="1600200"/>
            <a:ext cx="4028776" cy="3268960"/>
          </a:xfrm>
        </p:spPr>
      </p:pic>
      <p:sp>
        <p:nvSpPr>
          <p:cNvPr id="13316" name="Rectangle 5"/>
          <p:cNvSpPr>
            <a:spLocks noGrp="1" noChangeArrowheads="1"/>
          </p:cNvSpPr>
          <p:nvPr>
            <p:ph type="body" sz="half" idx="2"/>
          </p:nvPr>
        </p:nvSpPr>
        <p:spPr>
          <a:xfrm>
            <a:off x="4652963" y="1600200"/>
            <a:ext cx="4033837" cy="4525963"/>
          </a:xfrm>
        </p:spPr>
        <p:txBody>
          <a:bodyPr/>
          <a:lstStyle/>
          <a:p>
            <a:pPr eaLnBrk="1" hangingPunct="1">
              <a:buFontTx/>
              <a:buNone/>
            </a:pPr>
            <a:r>
              <a:rPr lang="en-GB" altLang="cy-GB" sz="3000" smtClean="0">
                <a:latin typeface="Lucida Sans" panose="020B0602030504020204" pitchFamily="34" charset="0"/>
              </a:rPr>
              <a:t>Ring-a-ring-o-rosies,</a:t>
            </a:r>
          </a:p>
          <a:p>
            <a:pPr eaLnBrk="1" hangingPunct="1">
              <a:buFontTx/>
              <a:buNone/>
            </a:pPr>
            <a:r>
              <a:rPr lang="en-GB" altLang="cy-GB" sz="3000" smtClean="0">
                <a:latin typeface="Lucida Sans" panose="020B0602030504020204" pitchFamily="34" charset="0"/>
              </a:rPr>
              <a:t>A pocketful of posies</a:t>
            </a:r>
          </a:p>
          <a:p>
            <a:pPr eaLnBrk="1" hangingPunct="1">
              <a:buFontTx/>
              <a:buNone/>
            </a:pPr>
            <a:r>
              <a:rPr lang="en-GB" altLang="cy-GB" sz="3000" smtClean="0">
                <a:latin typeface="Lucida Sans" panose="020B0602030504020204" pitchFamily="34" charset="0"/>
              </a:rPr>
              <a:t>Atishoo, atishoo,</a:t>
            </a:r>
          </a:p>
          <a:p>
            <a:pPr eaLnBrk="1" hangingPunct="1">
              <a:buFontTx/>
              <a:buNone/>
            </a:pPr>
            <a:r>
              <a:rPr lang="en-GB" altLang="cy-GB" sz="3000" smtClean="0">
                <a:latin typeface="Lucida Sans" panose="020B0602030504020204" pitchFamily="34" charset="0"/>
              </a:rPr>
              <a:t>We all fall down.</a:t>
            </a:r>
          </a:p>
        </p:txBody>
      </p:sp>
    </p:spTree>
    <p:extLst>
      <p:ext uri="{BB962C8B-B14F-4D97-AF65-F5344CB8AC3E}">
        <p14:creationId xmlns:p14="http://schemas.microsoft.com/office/powerpoint/2010/main" val="41656470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latin typeface="Lucida Sans" panose="020B0602030504020204" pitchFamily="34" charset="0"/>
              </a:rPr>
              <a:t>Dacw</a:t>
            </a:r>
            <a:r>
              <a:rPr lang="en-GB" dirty="0" smtClean="0">
                <a:latin typeface="Lucida Sans" panose="020B0602030504020204" pitchFamily="34" charset="0"/>
              </a:rPr>
              <a:t> Mam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dwad</a:t>
            </a:r>
            <a:endParaRPr lang="en-GB" dirty="0">
              <a:latin typeface="Lucida Sans" panose="020B0602030504020204" pitchFamily="34" charset="0"/>
            </a:endParaRPr>
          </a:p>
        </p:txBody>
      </p:sp>
      <p:sp>
        <p:nvSpPr>
          <p:cNvPr id="3" name="Text Placeholder 2"/>
          <p:cNvSpPr>
            <a:spLocks noGrp="1"/>
          </p:cNvSpPr>
          <p:nvPr>
            <p:ph type="body" sz="half" idx="1"/>
          </p:nvPr>
        </p:nvSpPr>
        <p:spPr>
          <a:xfrm>
            <a:off x="4427984" y="1110742"/>
            <a:ext cx="4038600" cy="4857403"/>
          </a:xfrm>
        </p:spPr>
        <p:txBody>
          <a:bodyPr>
            <a:normAutofit/>
          </a:bodyPr>
          <a:lstStyle/>
          <a:p>
            <a:endParaRPr lang="en-GB" dirty="0"/>
          </a:p>
        </p:txBody>
      </p:sp>
      <p:sp>
        <p:nvSpPr>
          <p:cNvPr id="4" name="Content Placeholder 3"/>
          <p:cNvSpPr>
            <a:spLocks noGrp="1"/>
          </p:cNvSpPr>
          <p:nvPr>
            <p:ph sz="half" idx="2"/>
          </p:nvPr>
        </p:nvSpPr>
        <p:spPr>
          <a:xfrm>
            <a:off x="4648200" y="1417639"/>
            <a:ext cx="4244280" cy="4243610"/>
          </a:xfrm>
        </p:spPr>
        <p:txBody>
          <a:bodyPr>
            <a:normAutofit/>
          </a:bodyPr>
          <a:lstStyle/>
          <a:p>
            <a:pPr marL="0" indent="0">
              <a:buNone/>
            </a:pP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183653"/>
            <a:ext cx="7859216" cy="5114925"/>
          </a:xfrm>
          <a:prstGeom prst="rect">
            <a:avLst/>
          </a:prstGeom>
        </p:spPr>
      </p:pic>
    </p:spTree>
    <p:extLst>
      <p:ext uri="{BB962C8B-B14F-4D97-AF65-F5344CB8AC3E}">
        <p14:creationId xmlns:p14="http://schemas.microsoft.com/office/powerpoint/2010/main" val="155109502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274638"/>
            <a:ext cx="7586663" cy="746125"/>
          </a:xfrm>
        </p:spPr>
        <p:txBody>
          <a:bodyPr/>
          <a:lstStyle/>
          <a:p>
            <a:pPr algn="l" eaLnBrk="1" hangingPunct="1"/>
            <a:r>
              <a:rPr lang="en-GB" altLang="cy-GB" sz="4000" smtClean="0">
                <a:latin typeface="Lucida Sans" panose="020B0602030504020204" pitchFamily="34" charset="0"/>
              </a:rPr>
              <a:t>Humpty Dumpty</a:t>
            </a:r>
          </a:p>
        </p:txBody>
      </p:sp>
      <p:pic>
        <p:nvPicPr>
          <p:cNvPr id="2" name="Content Placeholder 1"/>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611560" y="1484784"/>
            <a:ext cx="3672408" cy="3600400"/>
          </a:xfrm>
        </p:spPr>
      </p:pic>
      <p:sp>
        <p:nvSpPr>
          <p:cNvPr id="17412" name="Rectangle 5"/>
          <p:cNvSpPr>
            <a:spLocks noGrp="1" noChangeArrowheads="1"/>
          </p:cNvSpPr>
          <p:nvPr>
            <p:ph type="body" sz="half" idx="2"/>
          </p:nvPr>
        </p:nvSpPr>
        <p:spPr>
          <a:xfrm>
            <a:off x="4652963" y="1600200"/>
            <a:ext cx="4033837" cy="4525963"/>
          </a:xfrm>
        </p:spPr>
        <p:txBody>
          <a:bodyPr/>
          <a:lstStyle/>
          <a:p>
            <a:pPr eaLnBrk="1" hangingPunct="1">
              <a:buFontTx/>
              <a:buNone/>
            </a:pPr>
            <a:r>
              <a:rPr lang="en-GB" altLang="cy-GB" sz="2400" smtClean="0">
                <a:latin typeface="Lucida Sans" panose="020B0602030504020204" pitchFamily="34" charset="0"/>
              </a:rPr>
              <a:t>Humpty Dumpty sat on a wall</a:t>
            </a:r>
          </a:p>
          <a:p>
            <a:pPr eaLnBrk="1" hangingPunct="1">
              <a:buFontTx/>
              <a:buNone/>
            </a:pPr>
            <a:r>
              <a:rPr lang="en-GB" altLang="cy-GB" sz="2400" smtClean="0">
                <a:latin typeface="Lucida Sans" panose="020B0602030504020204" pitchFamily="34" charset="0"/>
              </a:rPr>
              <a:t>Humpty Dumpty had a great fall.</a:t>
            </a:r>
          </a:p>
          <a:p>
            <a:pPr eaLnBrk="1" hangingPunct="1">
              <a:buFontTx/>
              <a:buNone/>
            </a:pPr>
            <a:r>
              <a:rPr lang="en-GB" altLang="cy-GB" sz="2400" smtClean="0">
                <a:latin typeface="Lucida Sans" panose="020B0602030504020204" pitchFamily="34" charset="0"/>
              </a:rPr>
              <a:t>All the king’s horses and all the king’s men</a:t>
            </a:r>
          </a:p>
          <a:p>
            <a:pPr eaLnBrk="1" hangingPunct="1">
              <a:buFontTx/>
              <a:buNone/>
            </a:pPr>
            <a:r>
              <a:rPr lang="en-GB" altLang="cy-GB" sz="2400" smtClean="0">
                <a:latin typeface="Lucida Sans" panose="020B0602030504020204" pitchFamily="34" charset="0"/>
              </a:rPr>
              <a:t>Couldn’t put Humpty together again.</a:t>
            </a:r>
          </a:p>
        </p:txBody>
      </p:sp>
    </p:spTree>
    <p:extLst>
      <p:ext uri="{BB962C8B-B14F-4D97-AF65-F5344CB8AC3E}">
        <p14:creationId xmlns:p14="http://schemas.microsoft.com/office/powerpoint/2010/main" val="326390956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latin typeface="Lucida Sans" panose="020B0602030504020204" pitchFamily="34" charset="0"/>
              </a:rPr>
              <a:t>Mi</a:t>
            </a:r>
            <a:r>
              <a:rPr lang="en-GB" dirty="0" smtClean="0">
                <a:latin typeface="Lucida Sans" panose="020B0602030504020204" pitchFamily="34" charset="0"/>
              </a:rPr>
              <a:t> </a:t>
            </a:r>
            <a:r>
              <a:rPr lang="en-GB" dirty="0" err="1" smtClean="0">
                <a:latin typeface="Lucida Sans" panose="020B0602030504020204" pitchFamily="34" charset="0"/>
              </a:rPr>
              <a:t>welais</a:t>
            </a:r>
            <a:r>
              <a:rPr lang="en-GB" dirty="0" smtClean="0">
                <a:latin typeface="Lucida Sans" panose="020B0602030504020204" pitchFamily="34" charset="0"/>
              </a:rPr>
              <a:t> Jac y Do</a:t>
            </a:r>
            <a:endParaRPr lang="en-GB" dirty="0">
              <a:latin typeface="Lucida Sans" panose="020B0602030504020204" pitchFamily="34" charset="0"/>
            </a:endParaRPr>
          </a:p>
        </p:txBody>
      </p:sp>
      <p:sp>
        <p:nvSpPr>
          <p:cNvPr id="3" name="Text Placeholder 2"/>
          <p:cNvSpPr>
            <a:spLocks noGrp="1"/>
          </p:cNvSpPr>
          <p:nvPr>
            <p:ph type="body" sz="half" idx="1"/>
          </p:nvPr>
        </p:nvSpPr>
        <p:spPr/>
        <p:txBody>
          <a:bodyPr/>
          <a:lstStyle/>
          <a:p>
            <a:pPr marL="0" indent="0">
              <a:buNone/>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39552" y="1340768"/>
            <a:ext cx="7632848" cy="4464495"/>
          </a:xfrm>
        </p:spPr>
      </p:pic>
    </p:spTree>
    <p:extLst>
      <p:ext uri="{BB962C8B-B14F-4D97-AF65-F5344CB8AC3E}">
        <p14:creationId xmlns:p14="http://schemas.microsoft.com/office/powerpoint/2010/main" val="302369316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274638"/>
            <a:ext cx="7586663" cy="746125"/>
          </a:xfrm>
        </p:spPr>
        <p:txBody>
          <a:bodyPr/>
          <a:lstStyle/>
          <a:p>
            <a:pPr algn="l" eaLnBrk="1" hangingPunct="1"/>
            <a:r>
              <a:rPr lang="en-GB" altLang="cy-GB" sz="4000" dirty="0" smtClean="0">
                <a:latin typeface="Lucida Sans" panose="020B0602030504020204" pitchFamily="34" charset="0"/>
              </a:rPr>
              <a:t>Baa </a:t>
            </a:r>
            <a:r>
              <a:rPr lang="en-GB" altLang="cy-GB" sz="4000" dirty="0" err="1" smtClean="0">
                <a:latin typeface="Lucida Sans" panose="020B0602030504020204" pitchFamily="34" charset="0"/>
              </a:rPr>
              <a:t>Baa</a:t>
            </a:r>
            <a:r>
              <a:rPr lang="en-GB" altLang="cy-GB" sz="4000" dirty="0" smtClean="0">
                <a:latin typeface="Lucida Sans" panose="020B0602030504020204" pitchFamily="34" charset="0"/>
              </a:rPr>
              <a:t> Black Sheep</a:t>
            </a:r>
          </a:p>
        </p:txBody>
      </p:sp>
      <p:sp>
        <p:nvSpPr>
          <p:cNvPr id="17412" name="Rectangle 5"/>
          <p:cNvSpPr>
            <a:spLocks noGrp="1" noChangeArrowheads="1"/>
          </p:cNvSpPr>
          <p:nvPr>
            <p:ph type="body" sz="half" idx="2"/>
          </p:nvPr>
        </p:nvSpPr>
        <p:spPr>
          <a:xfrm>
            <a:off x="4652963" y="1600200"/>
            <a:ext cx="4033837" cy="4525963"/>
          </a:xfrm>
        </p:spPr>
        <p:txBody>
          <a:bodyPr/>
          <a:lstStyle/>
          <a:p>
            <a:pPr eaLnBrk="1" hangingPunct="1">
              <a:buFontTx/>
              <a:buNone/>
            </a:pPr>
            <a:r>
              <a:rPr lang="en-GB" altLang="cy-GB" sz="2400" dirty="0" smtClean="0">
                <a:latin typeface="Lucida Sans" panose="020B0602030504020204" pitchFamily="34" charset="0"/>
              </a:rPr>
              <a:t>Baa </a:t>
            </a:r>
            <a:r>
              <a:rPr lang="en-GB" altLang="cy-GB" sz="2400" dirty="0" err="1" smtClean="0">
                <a:latin typeface="Lucida Sans" panose="020B0602030504020204" pitchFamily="34" charset="0"/>
              </a:rPr>
              <a:t>baa</a:t>
            </a:r>
            <a:r>
              <a:rPr lang="en-GB" altLang="cy-GB" sz="2400" dirty="0" smtClean="0">
                <a:latin typeface="Lucida Sans" panose="020B0602030504020204" pitchFamily="34" charset="0"/>
              </a:rPr>
              <a:t> black sheep</a:t>
            </a:r>
          </a:p>
          <a:p>
            <a:pPr eaLnBrk="1" hangingPunct="1">
              <a:buFontTx/>
              <a:buNone/>
            </a:pPr>
            <a:r>
              <a:rPr lang="en-GB" altLang="cy-GB" sz="2400" dirty="0" smtClean="0">
                <a:latin typeface="Lucida Sans" panose="020B0602030504020204" pitchFamily="34" charset="0"/>
              </a:rPr>
              <a:t>Have you any wool?</a:t>
            </a:r>
          </a:p>
          <a:p>
            <a:pPr eaLnBrk="1" hangingPunct="1">
              <a:buFontTx/>
              <a:buNone/>
            </a:pPr>
            <a:r>
              <a:rPr lang="en-GB" altLang="cy-GB" sz="2400" dirty="0" smtClean="0">
                <a:latin typeface="Lucida Sans" panose="020B0602030504020204" pitchFamily="34" charset="0"/>
              </a:rPr>
              <a:t>Yes Sir, Yes Sir,</a:t>
            </a:r>
          </a:p>
          <a:p>
            <a:pPr eaLnBrk="1" hangingPunct="1">
              <a:buFontTx/>
              <a:buNone/>
            </a:pPr>
            <a:r>
              <a:rPr lang="en-GB" altLang="cy-GB" sz="2400" dirty="0" smtClean="0">
                <a:latin typeface="Lucida Sans" panose="020B0602030504020204" pitchFamily="34" charset="0"/>
              </a:rPr>
              <a:t>Three bags full – </a:t>
            </a:r>
          </a:p>
          <a:p>
            <a:pPr eaLnBrk="1" hangingPunct="1">
              <a:buFontTx/>
              <a:buNone/>
            </a:pPr>
            <a:r>
              <a:rPr lang="en-GB" altLang="cy-GB" sz="2400" dirty="0" smtClean="0">
                <a:latin typeface="Lucida Sans" panose="020B0602030504020204" pitchFamily="34" charset="0"/>
              </a:rPr>
              <a:t>One for the master</a:t>
            </a:r>
          </a:p>
          <a:p>
            <a:pPr eaLnBrk="1" hangingPunct="1">
              <a:buFontTx/>
              <a:buNone/>
            </a:pPr>
            <a:r>
              <a:rPr lang="en-GB" altLang="cy-GB" sz="2400" dirty="0" smtClean="0">
                <a:latin typeface="Lucida Sans" panose="020B0602030504020204" pitchFamily="34" charset="0"/>
              </a:rPr>
              <a:t>And one for the dame.</a:t>
            </a:r>
          </a:p>
          <a:p>
            <a:pPr eaLnBrk="1" hangingPunct="1">
              <a:buFontTx/>
              <a:buNone/>
            </a:pPr>
            <a:r>
              <a:rPr lang="en-GB" altLang="cy-GB" sz="2400" dirty="0" smtClean="0">
                <a:latin typeface="Lucida Sans" panose="020B0602030504020204" pitchFamily="34" charset="0"/>
              </a:rPr>
              <a:t>And one for the little boy</a:t>
            </a:r>
          </a:p>
          <a:p>
            <a:pPr eaLnBrk="1" hangingPunct="1">
              <a:buFontTx/>
              <a:buNone/>
            </a:pPr>
            <a:r>
              <a:rPr lang="en-GB" altLang="cy-GB" sz="2400" dirty="0" smtClean="0">
                <a:latin typeface="Lucida Sans" panose="020B0602030504020204" pitchFamily="34" charset="0"/>
              </a:rPr>
              <a:t>Who lives down the lane.</a:t>
            </a:r>
          </a:p>
        </p:txBody>
      </p:sp>
      <p:pic>
        <p:nvPicPr>
          <p:cNvPr id="4" name="Content Placeholder 3"/>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57200" y="1600200"/>
            <a:ext cx="3448050" cy="3556992"/>
          </a:xfrm>
        </p:spPr>
      </p:pic>
    </p:spTree>
    <p:extLst>
      <p:ext uri="{BB962C8B-B14F-4D97-AF65-F5344CB8AC3E}">
        <p14:creationId xmlns:p14="http://schemas.microsoft.com/office/powerpoint/2010/main" val="393592466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a:bodyPr>
          <a:lstStyle/>
          <a:p>
            <a:r>
              <a:rPr lang="en-GB" sz="4000" dirty="0" err="1" smtClean="0">
                <a:latin typeface="Lucida Sans" panose="020B0602030504020204" pitchFamily="34" charset="0"/>
              </a:rPr>
              <a:t>Mynd</a:t>
            </a:r>
            <a:r>
              <a:rPr lang="en-GB" sz="4000" dirty="0" smtClean="0">
                <a:latin typeface="Lucida Sans" panose="020B0602030504020204" pitchFamily="34" charset="0"/>
              </a:rPr>
              <a:t> </a:t>
            </a:r>
            <a:r>
              <a:rPr lang="en-GB" sz="4000" dirty="0" err="1" smtClean="0">
                <a:latin typeface="Lucida Sans" panose="020B0602030504020204" pitchFamily="34" charset="0"/>
              </a:rPr>
              <a:t>drot</a:t>
            </a:r>
            <a:r>
              <a:rPr lang="en-GB" sz="4000" dirty="0" smtClean="0">
                <a:latin typeface="Lucida Sans" panose="020B0602030504020204" pitchFamily="34" charset="0"/>
              </a:rPr>
              <a:t>, </a:t>
            </a:r>
            <a:r>
              <a:rPr lang="en-GB" sz="4000" dirty="0" err="1" smtClean="0">
                <a:latin typeface="Lucida Sans" panose="020B0602030504020204" pitchFamily="34" charset="0"/>
              </a:rPr>
              <a:t>drot</a:t>
            </a:r>
            <a:endParaRPr lang="en-GB" sz="4000" dirty="0">
              <a:latin typeface="Lucida Sans" panose="020B0602030504020204" pitchFamily="34" charset="0"/>
            </a:endParaRPr>
          </a:p>
        </p:txBody>
      </p:sp>
      <p:sp>
        <p:nvSpPr>
          <p:cNvPr id="3" name="Text Placeholder 2"/>
          <p:cNvSpPr>
            <a:spLocks noGrp="1"/>
          </p:cNvSpPr>
          <p:nvPr>
            <p:ph type="body" sz="half" idx="1"/>
          </p:nvPr>
        </p:nvSpPr>
        <p:spPr>
          <a:xfrm>
            <a:off x="457200" y="1196752"/>
            <a:ext cx="4038600" cy="4929411"/>
          </a:xfrm>
        </p:spPr>
        <p:txBody>
          <a:bodyPr/>
          <a:lstStyle/>
          <a:p>
            <a:pPr marL="0" indent="0">
              <a:buNone/>
            </a:pPr>
            <a:endParaRPr lang="en-GB" dirty="0"/>
          </a:p>
        </p:txBody>
      </p:sp>
      <p:sp>
        <p:nvSpPr>
          <p:cNvPr id="4" name="Content Placeholder 3"/>
          <p:cNvSpPr>
            <a:spLocks noGrp="1"/>
          </p:cNvSpPr>
          <p:nvPr>
            <p:ph sz="half" idx="2"/>
          </p:nvPr>
        </p:nvSpPr>
        <p:spPr>
          <a:xfrm>
            <a:off x="4648200" y="1196752"/>
            <a:ext cx="4316288" cy="4929411"/>
          </a:xfrm>
        </p:spPr>
        <p:txBody>
          <a:bodyPr/>
          <a:lstStyle/>
          <a:p>
            <a:pPr marL="0" indent="0">
              <a:buNone/>
            </a:pPr>
            <a:r>
              <a:rPr lang="en-GB" dirty="0" err="1"/>
              <a:t>Mynd</a:t>
            </a:r>
            <a:r>
              <a:rPr lang="en-GB" dirty="0"/>
              <a:t> </a:t>
            </a:r>
            <a:r>
              <a:rPr lang="en-GB" dirty="0" err="1"/>
              <a:t>drot</a:t>
            </a:r>
            <a:r>
              <a:rPr lang="en-GB" dirty="0"/>
              <a:t> </a:t>
            </a:r>
            <a:r>
              <a:rPr lang="en-GB" dirty="0" err="1"/>
              <a:t>drot</a:t>
            </a:r>
            <a:r>
              <a:rPr lang="en-GB" dirty="0"/>
              <a:t> </a:t>
            </a:r>
            <a:r>
              <a:rPr lang="en-GB" dirty="0" err="1"/>
              <a:t>ar</a:t>
            </a:r>
            <a:r>
              <a:rPr lang="en-GB" dirty="0"/>
              <a:t> y </a:t>
            </a:r>
            <a:r>
              <a:rPr lang="en-GB" dirty="0" err="1"/>
              <a:t>gaseg</a:t>
            </a:r>
            <a:r>
              <a:rPr lang="en-GB" dirty="0"/>
              <a:t> wen</a:t>
            </a:r>
            <a:br>
              <a:rPr lang="en-GB" dirty="0"/>
            </a:br>
            <a:r>
              <a:rPr lang="en-GB" dirty="0" err="1"/>
              <a:t>M</a:t>
            </a:r>
            <a:r>
              <a:rPr lang="en-GB" dirty="0" err="1" smtClean="0"/>
              <a:t>ynd</a:t>
            </a:r>
            <a:r>
              <a:rPr lang="en-GB" dirty="0" smtClean="0"/>
              <a:t> </a:t>
            </a:r>
            <a:r>
              <a:rPr lang="en-GB" dirty="0" err="1"/>
              <a:t>drot</a:t>
            </a:r>
            <a:r>
              <a:rPr lang="en-GB" dirty="0"/>
              <a:t> </a:t>
            </a:r>
            <a:r>
              <a:rPr lang="en-GB" dirty="0" err="1"/>
              <a:t>drot</a:t>
            </a:r>
            <a:r>
              <a:rPr lang="en-GB" dirty="0"/>
              <a:t> </a:t>
            </a:r>
            <a:r>
              <a:rPr lang="en-GB" dirty="0" err="1"/>
              <a:t>i'r</a:t>
            </a:r>
            <a:r>
              <a:rPr lang="en-GB" dirty="0"/>
              <a:t> </a:t>
            </a:r>
            <a:r>
              <a:rPr lang="en-GB" dirty="0" err="1"/>
              <a:t>dref</a:t>
            </a:r>
            <a:r>
              <a:rPr lang="en-GB" dirty="0"/>
              <a:t/>
            </a:r>
            <a:br>
              <a:rPr lang="en-GB" dirty="0"/>
            </a:br>
            <a:r>
              <a:rPr lang="en-GB" dirty="0" err="1"/>
              <a:t>M</a:t>
            </a:r>
            <a:r>
              <a:rPr lang="en-GB" dirty="0" err="1" smtClean="0"/>
              <a:t>ami'n</a:t>
            </a:r>
            <a:r>
              <a:rPr lang="en-GB" dirty="0" smtClean="0"/>
              <a:t> </a:t>
            </a:r>
            <a:r>
              <a:rPr lang="en-GB" dirty="0" err="1"/>
              <a:t>dod</a:t>
            </a:r>
            <a:r>
              <a:rPr lang="en-GB" dirty="0"/>
              <a:t> </a:t>
            </a:r>
            <a:r>
              <a:rPr lang="en-GB" dirty="0" err="1"/>
              <a:t>nôl</a:t>
            </a:r>
            <a:r>
              <a:rPr lang="en-GB" dirty="0"/>
              <a:t> </a:t>
            </a:r>
            <a:r>
              <a:rPr lang="en-GB" dirty="0" err="1"/>
              <a:t>dros</a:t>
            </a:r>
            <a:r>
              <a:rPr lang="en-GB" dirty="0"/>
              <a:t> </a:t>
            </a:r>
            <a:r>
              <a:rPr lang="en-GB" dirty="0" err="1"/>
              <a:t>fryn</a:t>
            </a:r>
            <a:r>
              <a:rPr lang="en-GB" dirty="0"/>
              <a:t> a </a:t>
            </a:r>
            <a:r>
              <a:rPr lang="en-GB" dirty="0" err="1"/>
              <a:t>dôl</a:t>
            </a:r>
            <a:r>
              <a:rPr lang="en-GB" dirty="0"/>
              <a:t/>
            </a:r>
            <a:br>
              <a:rPr lang="en-GB" dirty="0"/>
            </a:br>
            <a:r>
              <a:rPr lang="en-GB" dirty="0" smtClean="0"/>
              <a:t>A </a:t>
            </a:r>
            <a:r>
              <a:rPr lang="en-GB" dirty="0" err="1" smtClean="0"/>
              <a:t>rhywbeth</a:t>
            </a:r>
            <a:r>
              <a:rPr lang="en-GB" dirty="0" smtClean="0"/>
              <a:t> </a:t>
            </a:r>
            <a:r>
              <a:rPr lang="en-GB" dirty="0" err="1"/>
              <a:t>neis</a:t>
            </a:r>
            <a:r>
              <a:rPr lang="en-GB" dirty="0"/>
              <a:t> </a:t>
            </a:r>
            <a:r>
              <a:rPr lang="en-GB" dirty="0" err="1"/>
              <a:t>neis</a:t>
            </a:r>
            <a:r>
              <a:rPr lang="en-GB" dirty="0"/>
              <a:t> </a:t>
            </a:r>
            <a:r>
              <a:rPr lang="en-GB" dirty="0" err="1"/>
              <a:t>i</a:t>
            </a:r>
            <a:r>
              <a:rPr lang="en-GB" dirty="0"/>
              <a:t> de</a:t>
            </a:r>
          </a:p>
          <a:p>
            <a:pPr marL="0" indent="0">
              <a:buNone/>
            </a:pPr>
            <a:r>
              <a:rPr lang="en-GB" dirty="0" err="1"/>
              <a:t>T</a:t>
            </a:r>
            <a:r>
              <a:rPr lang="en-GB" dirty="0" err="1" smtClean="0"/>
              <a:t>eisen</a:t>
            </a:r>
            <a:r>
              <a:rPr lang="en-GB" dirty="0" smtClean="0"/>
              <a:t> </a:t>
            </a:r>
            <a:r>
              <a:rPr lang="en-GB" dirty="0" err="1"/>
              <a:t>i</a:t>
            </a:r>
            <a:r>
              <a:rPr lang="en-GB" dirty="0"/>
              <a:t> </a:t>
            </a:r>
            <a:r>
              <a:rPr lang="en-GB" dirty="0" err="1"/>
              <a:t>Sil</a:t>
            </a:r>
            <a:r>
              <a:rPr lang="en-GB" dirty="0"/>
              <a:t>, banana </a:t>
            </a:r>
            <a:r>
              <a:rPr lang="en-GB" dirty="0" err="1"/>
              <a:t>i</a:t>
            </a:r>
            <a:r>
              <a:rPr lang="en-GB" dirty="0"/>
              <a:t> </a:t>
            </a:r>
            <a:r>
              <a:rPr lang="en-GB" dirty="0" err="1"/>
              <a:t>Bil</a:t>
            </a:r>
            <a:r>
              <a:rPr lang="en-GB" dirty="0"/>
              <a:t/>
            </a:r>
            <a:br>
              <a:rPr lang="en-GB" dirty="0"/>
            </a:br>
            <a:r>
              <a:rPr lang="en-GB" dirty="0" smtClean="0"/>
              <a:t>A </a:t>
            </a:r>
            <a:r>
              <a:rPr lang="en-GB" dirty="0" err="1" smtClean="0"/>
              <a:t>thamaid</a:t>
            </a:r>
            <a:r>
              <a:rPr lang="en-GB" dirty="0" smtClean="0"/>
              <a:t> </a:t>
            </a:r>
            <a:r>
              <a:rPr lang="en-GB" dirty="0" err="1"/>
              <a:t>i'r</a:t>
            </a:r>
            <a:r>
              <a:rPr lang="en-GB" dirty="0"/>
              <a:t> </a:t>
            </a:r>
            <a:r>
              <a:rPr lang="en-GB" dirty="0" err="1"/>
              <a:t>gath</a:t>
            </a:r>
            <a:r>
              <a:rPr lang="en-GB" dirty="0"/>
              <a:t> </a:t>
            </a:r>
            <a:r>
              <a:rPr lang="en-GB" dirty="0" err="1"/>
              <a:t>a'r</a:t>
            </a:r>
            <a:r>
              <a:rPr lang="en-GB" dirty="0"/>
              <a:t> ci</a:t>
            </a:r>
            <a:br>
              <a:rPr lang="en-GB" dirty="0"/>
            </a:br>
            <a:r>
              <a:rPr lang="en-GB" dirty="0" err="1"/>
              <a:t>Afal</a:t>
            </a:r>
            <a:r>
              <a:rPr lang="en-GB" dirty="0"/>
              <a:t> </a:t>
            </a:r>
            <a:r>
              <a:rPr lang="en-GB" dirty="0" err="1"/>
              <a:t>mawr</a:t>
            </a:r>
            <a:r>
              <a:rPr lang="en-GB" dirty="0"/>
              <a:t> </a:t>
            </a:r>
            <a:r>
              <a:rPr lang="en-GB" dirty="0" err="1"/>
              <a:t>iach</a:t>
            </a:r>
            <a:r>
              <a:rPr lang="en-GB" dirty="0"/>
              <a:t> </a:t>
            </a:r>
            <a:r>
              <a:rPr lang="en-GB" dirty="0" err="1"/>
              <a:t>i</a:t>
            </a:r>
            <a:r>
              <a:rPr lang="en-GB" dirty="0"/>
              <a:t> Ben y </a:t>
            </a:r>
            <a:r>
              <a:rPr lang="en-GB" dirty="0" err="1"/>
              <a:t>gwas</a:t>
            </a:r>
            <a:r>
              <a:rPr lang="en-GB" dirty="0"/>
              <a:t> </a:t>
            </a:r>
            <a:r>
              <a:rPr lang="en-GB" dirty="0" err="1"/>
              <a:t>bach</a:t>
            </a:r>
            <a:r>
              <a:rPr lang="en-GB" dirty="0"/>
              <a:t/>
            </a:r>
            <a:br>
              <a:rPr lang="en-GB" dirty="0"/>
            </a:br>
            <a:r>
              <a:rPr lang="en-GB" dirty="0" smtClean="0"/>
              <a:t>A </a:t>
            </a:r>
            <a:r>
              <a:rPr lang="en-GB" dirty="0" err="1" smtClean="0"/>
              <a:t>rhywbeth</a:t>
            </a:r>
            <a:r>
              <a:rPr lang="en-GB" dirty="0" smtClean="0"/>
              <a:t> </a:t>
            </a:r>
            <a:r>
              <a:rPr lang="en-GB" dirty="0" err="1"/>
              <a:t>neis</a:t>
            </a:r>
            <a:r>
              <a:rPr lang="en-GB" dirty="0"/>
              <a:t> </a:t>
            </a:r>
            <a:r>
              <a:rPr lang="en-GB" dirty="0" err="1"/>
              <a:t>neis</a:t>
            </a:r>
            <a:r>
              <a:rPr lang="en-GB" dirty="0"/>
              <a:t> </a:t>
            </a:r>
            <a:r>
              <a:rPr lang="en-GB" dirty="0" err="1"/>
              <a:t>i</a:t>
            </a:r>
            <a:r>
              <a:rPr lang="en-GB" dirty="0"/>
              <a:t> fi</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1628800"/>
            <a:ext cx="4100264" cy="3600400"/>
          </a:xfrm>
          <a:prstGeom prst="rect">
            <a:avLst/>
          </a:prstGeom>
        </p:spPr>
      </p:pic>
    </p:spTree>
    <p:extLst>
      <p:ext uri="{BB962C8B-B14F-4D97-AF65-F5344CB8AC3E}">
        <p14:creationId xmlns:p14="http://schemas.microsoft.com/office/powerpoint/2010/main" val="38317200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274638"/>
            <a:ext cx="8229600" cy="796925"/>
          </a:xfrm>
        </p:spPr>
        <p:txBody>
          <a:bodyPr/>
          <a:lstStyle/>
          <a:p>
            <a:pPr algn="l" eaLnBrk="1" hangingPunct="1"/>
            <a:r>
              <a:rPr lang="en-GB" altLang="cy-GB" sz="4000" dirty="0" smtClean="0">
                <a:latin typeface="Lucida Sans" panose="020B0602030504020204" pitchFamily="34" charset="0"/>
              </a:rPr>
              <a:t>Mary, Mary</a:t>
            </a:r>
          </a:p>
        </p:txBody>
      </p:sp>
      <p:sp>
        <p:nvSpPr>
          <p:cNvPr id="19459" name="Rectangle 4"/>
          <p:cNvSpPr>
            <a:spLocks noGrp="1" noChangeArrowheads="1"/>
          </p:cNvSpPr>
          <p:nvPr>
            <p:ph type="body" sz="half" idx="1"/>
          </p:nvPr>
        </p:nvSpPr>
        <p:spPr>
          <a:xfrm>
            <a:off x="610170" y="1772816"/>
            <a:ext cx="4033838" cy="4525963"/>
          </a:xfrm>
        </p:spPr>
        <p:txBody>
          <a:bodyPr/>
          <a:lstStyle/>
          <a:p>
            <a:pPr eaLnBrk="1" hangingPunct="1">
              <a:lnSpc>
                <a:spcPct val="90000"/>
              </a:lnSpc>
              <a:buFontTx/>
              <a:buNone/>
            </a:pPr>
            <a:r>
              <a:rPr lang="en-GB" altLang="cy-GB" sz="2800" smtClean="0">
                <a:latin typeface="Lucida Sans" panose="020B0602030504020204" pitchFamily="34" charset="0"/>
              </a:rPr>
              <a:t>Mary, Mary quite contrary</a:t>
            </a:r>
          </a:p>
          <a:p>
            <a:pPr eaLnBrk="1" hangingPunct="1">
              <a:lnSpc>
                <a:spcPct val="90000"/>
              </a:lnSpc>
              <a:buFontTx/>
              <a:buNone/>
            </a:pPr>
            <a:r>
              <a:rPr lang="en-GB" altLang="cy-GB" sz="2800" smtClean="0">
                <a:latin typeface="Lucida Sans" panose="020B0602030504020204" pitchFamily="34" charset="0"/>
              </a:rPr>
              <a:t>How does your garden grow?</a:t>
            </a:r>
          </a:p>
          <a:p>
            <a:pPr eaLnBrk="1" hangingPunct="1">
              <a:lnSpc>
                <a:spcPct val="90000"/>
              </a:lnSpc>
              <a:buFontTx/>
              <a:buNone/>
            </a:pPr>
            <a:r>
              <a:rPr lang="en-GB" altLang="cy-GB" sz="2800" smtClean="0">
                <a:latin typeface="Lucida Sans" panose="020B0602030504020204" pitchFamily="34" charset="0"/>
              </a:rPr>
              <a:t>With silver bells and cockle shells</a:t>
            </a:r>
          </a:p>
          <a:p>
            <a:pPr eaLnBrk="1" hangingPunct="1">
              <a:lnSpc>
                <a:spcPct val="90000"/>
              </a:lnSpc>
              <a:buFontTx/>
              <a:buNone/>
            </a:pPr>
            <a:r>
              <a:rPr lang="en-GB" altLang="cy-GB" sz="2800" smtClean="0">
                <a:latin typeface="Lucida Sans" panose="020B0602030504020204" pitchFamily="34" charset="0"/>
              </a:rPr>
              <a:t>And pretty maids all in a row.</a:t>
            </a:r>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4008" y="1600200"/>
            <a:ext cx="3816423" cy="3773015"/>
          </a:xfrm>
        </p:spPr>
      </p:pic>
    </p:spTree>
    <p:extLst>
      <p:ext uri="{BB962C8B-B14F-4D97-AF65-F5344CB8AC3E}">
        <p14:creationId xmlns:p14="http://schemas.microsoft.com/office/powerpoint/2010/main" val="395102165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43945"/>
          </a:xfrm>
        </p:spPr>
        <p:txBody>
          <a:bodyPr>
            <a:noAutofit/>
          </a:bodyPr>
          <a:lstStyle/>
          <a:p>
            <a:r>
              <a:rPr lang="en-GB" sz="3600" dirty="0" err="1" smtClean="0">
                <a:latin typeface="Lucida Sans" panose="020B0602030504020204" pitchFamily="34" charset="0"/>
              </a:rPr>
              <a:t>Ffrainc</a:t>
            </a:r>
            <a:r>
              <a:rPr lang="en-GB" sz="3600" dirty="0" smtClean="0">
                <a:latin typeface="Lucida Sans" panose="020B0602030504020204" pitchFamily="34" charset="0"/>
              </a:rPr>
              <a:t/>
            </a:r>
            <a:br>
              <a:rPr lang="en-GB" sz="3600" dirty="0" smtClean="0">
                <a:latin typeface="Lucida Sans" panose="020B0602030504020204" pitchFamily="34" charset="0"/>
              </a:rPr>
            </a:br>
            <a:r>
              <a:rPr lang="en-GB" sz="3600" dirty="0" smtClean="0">
                <a:solidFill>
                  <a:srgbClr val="0000FF"/>
                </a:solidFill>
                <a:latin typeface="Lucida Sans" panose="020B0602030504020204" pitchFamily="34" charset="0"/>
              </a:rPr>
              <a:t>France</a:t>
            </a:r>
            <a:endParaRPr lang="en-GB" sz="3600" dirty="0">
              <a:solidFill>
                <a:srgbClr val="0000FF"/>
              </a:solidFill>
              <a:latin typeface="Lucida Sans" panose="020B0602030504020204" pitchFamily="34" charset="0"/>
            </a:endParaRPr>
          </a:p>
        </p:txBody>
      </p:sp>
      <p:sp>
        <p:nvSpPr>
          <p:cNvPr id="3" name="Text Placeholder 2"/>
          <p:cNvSpPr>
            <a:spLocks noGrp="1"/>
          </p:cNvSpPr>
          <p:nvPr>
            <p:ph type="body" sz="half" idx="1"/>
          </p:nvPr>
        </p:nvSpPr>
        <p:spPr/>
        <p:txBody>
          <a:bodyPr/>
          <a:lstStyle/>
          <a:p>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395536" y="1118583"/>
            <a:ext cx="8064896" cy="5334753"/>
          </a:xfrm>
        </p:spPr>
      </p:pic>
    </p:spTree>
    <p:extLst>
      <p:ext uri="{BB962C8B-B14F-4D97-AF65-F5344CB8AC3E}">
        <p14:creationId xmlns:p14="http://schemas.microsoft.com/office/powerpoint/2010/main" val="312106865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Lucida Sans" panose="020B0602030504020204" pitchFamily="34" charset="0"/>
              </a:rPr>
              <a:t>Affrica</a:t>
            </a:r>
            <a:r>
              <a:rPr lang="en-GB" dirty="0" smtClean="0">
                <a:latin typeface="Lucida Sans" panose="020B0602030504020204" pitchFamily="34" charset="0"/>
              </a:rPr>
              <a:t/>
            </a:r>
            <a:br>
              <a:rPr lang="en-GB" dirty="0" smtClean="0">
                <a:latin typeface="Lucida Sans" panose="020B0602030504020204" pitchFamily="34" charset="0"/>
              </a:rPr>
            </a:br>
            <a:r>
              <a:rPr lang="en-GB" dirty="0" smtClean="0">
                <a:solidFill>
                  <a:srgbClr val="0000FF"/>
                </a:solidFill>
                <a:latin typeface="Lucida Sans" panose="020B0602030504020204" pitchFamily="34" charset="0"/>
              </a:rPr>
              <a:t>Africa</a:t>
            </a:r>
            <a:endParaRPr lang="en-GB" dirty="0">
              <a:solidFill>
                <a:srgbClr val="0000FF"/>
              </a:solidFill>
              <a:latin typeface="Lucida Sans" panose="020B0602030504020204" pitchFamily="34" charset="0"/>
            </a:endParaRPr>
          </a:p>
        </p:txBody>
      </p:sp>
      <p:sp>
        <p:nvSpPr>
          <p:cNvPr id="3" name="Text Placeholder 2"/>
          <p:cNvSpPr>
            <a:spLocks noGrp="1"/>
          </p:cNvSpPr>
          <p:nvPr>
            <p:ph type="body" sz="half" idx="1"/>
          </p:nvPr>
        </p:nvSpPr>
        <p:spPr>
          <a:xfrm>
            <a:off x="457200" y="1600200"/>
            <a:ext cx="8075240" cy="4525963"/>
          </a:xfrm>
        </p:spPr>
        <p:txBody>
          <a:bodyPr>
            <a:normAutofit/>
          </a:bodyPr>
          <a:lstStyle/>
          <a:p>
            <a:pPr marL="0" indent="0">
              <a:buNone/>
            </a:pPr>
            <a:r>
              <a:rPr lang="en-GB" sz="4000" dirty="0" smtClean="0">
                <a:hlinkClick r:id="rId3"/>
              </a:rPr>
              <a:t>Songs from the Baobab</a:t>
            </a:r>
            <a:endParaRPr lang="en-GB" sz="4000" dirty="0">
              <a:hlinkClick r:id="rId3"/>
            </a:endParaRPr>
          </a:p>
          <a:p>
            <a:pPr marL="0" indent="0">
              <a:buNone/>
            </a:pPr>
            <a:endParaRPr lang="en-GB" sz="4000" dirty="0" smtClean="0">
              <a:hlinkClick r:id="rId3"/>
            </a:endParaRPr>
          </a:p>
          <a:p>
            <a:pPr marL="0" indent="0">
              <a:buNone/>
            </a:pPr>
            <a:endParaRPr lang="en-GB" sz="4000"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3568" y="2564904"/>
            <a:ext cx="7344816" cy="3816424"/>
          </a:xfrm>
          <a:prstGeom prst="rect">
            <a:avLst/>
          </a:prstGeom>
        </p:spPr>
      </p:pic>
    </p:spTree>
    <p:extLst>
      <p:ext uri="{BB962C8B-B14F-4D97-AF65-F5344CB8AC3E}">
        <p14:creationId xmlns:p14="http://schemas.microsoft.com/office/powerpoint/2010/main" val="186216183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latin typeface="Lucida Sans" panose="020B0602030504020204" pitchFamily="34" charset="0"/>
              </a:rPr>
              <a:t>Mandarin Tsieineaidd</a:t>
            </a:r>
            <a:r>
              <a:rPr lang="en-GB" dirty="0" smtClean="0">
                <a:latin typeface="Lucida Sans" panose="020B0602030504020204" pitchFamily="34" charset="0"/>
              </a:rPr>
              <a:t/>
            </a:r>
            <a:br>
              <a:rPr lang="en-GB" dirty="0" smtClean="0">
                <a:latin typeface="Lucida Sans" panose="020B0602030504020204" pitchFamily="34" charset="0"/>
              </a:rPr>
            </a:br>
            <a:r>
              <a:rPr lang="en-GB" dirty="0" smtClean="0">
                <a:solidFill>
                  <a:srgbClr val="0000FF"/>
                </a:solidFill>
                <a:latin typeface="Lucida Sans" panose="020B0602030504020204" pitchFamily="34" charset="0"/>
              </a:rPr>
              <a:t>Chinese Mandarin</a:t>
            </a:r>
            <a:endParaRPr lang="en-GB" dirty="0">
              <a:solidFill>
                <a:srgbClr val="0000FF"/>
              </a:solidFill>
              <a:latin typeface="Lucida Sans" panose="020B0602030504020204" pitchFamily="34" charset="0"/>
            </a:endParaRPr>
          </a:p>
        </p:txBody>
      </p:sp>
      <p:sp>
        <p:nvSpPr>
          <p:cNvPr id="3" name="Text Placeholder 2"/>
          <p:cNvSpPr>
            <a:spLocks noGrp="1"/>
          </p:cNvSpPr>
          <p:nvPr>
            <p:ph type="body" sz="half" idx="1"/>
          </p:nvPr>
        </p:nvSpPr>
        <p:spPr/>
        <p:txBody>
          <a:bodyPr>
            <a:normAutofit/>
          </a:bodyPr>
          <a:lstStyle/>
          <a:p>
            <a:pPr marL="0" indent="0">
              <a:buNone/>
            </a:pPr>
            <a:endParaRPr lang="en-GB" sz="4000" dirty="0" smtClean="0">
              <a:hlinkClick r:id="rId2"/>
            </a:endParaRPr>
          </a:p>
          <a:p>
            <a:pPr marL="0" indent="0">
              <a:buNone/>
            </a:pPr>
            <a:r>
              <a:rPr lang="en-GB" sz="4000" dirty="0" smtClean="0">
                <a:hlinkClick r:id="rId2"/>
              </a:rPr>
              <a:t>Shi Shang </a:t>
            </a:r>
            <a:r>
              <a:rPr lang="en-GB" sz="4000" dirty="0" err="1" smtClean="0">
                <a:hlinkClick r:id="rId2"/>
              </a:rPr>
              <a:t>Zhi</a:t>
            </a:r>
            <a:r>
              <a:rPr lang="en-GB" sz="4000" dirty="0" smtClean="0">
                <a:hlinkClick r:id="rId2"/>
              </a:rPr>
              <a:t> You Mama </a:t>
            </a:r>
            <a:r>
              <a:rPr lang="en-GB" sz="4000" dirty="0" err="1" smtClean="0">
                <a:hlinkClick r:id="rId2"/>
              </a:rPr>
              <a:t>Hao</a:t>
            </a:r>
            <a:endParaRPr lang="en-GB" sz="4000" dirty="0"/>
          </a:p>
        </p:txBody>
      </p:sp>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932040" y="1600200"/>
            <a:ext cx="3672408" cy="3917032"/>
          </a:xfrm>
        </p:spPr>
      </p:pic>
    </p:spTree>
    <p:extLst>
      <p:ext uri="{BB962C8B-B14F-4D97-AF65-F5344CB8AC3E}">
        <p14:creationId xmlns:p14="http://schemas.microsoft.com/office/powerpoint/2010/main" val="4741804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Lucida Sans" panose="020B0602030504020204" pitchFamily="34" charset="0"/>
              </a:rPr>
              <a:t>Amerig</a:t>
            </a:r>
            <a:r>
              <a:rPr lang="en-GB" dirty="0" smtClean="0">
                <a:latin typeface="Lucida Sans" panose="020B0602030504020204" pitchFamily="34" charset="0"/>
              </a:rPr>
              <a:t> </a:t>
            </a:r>
            <a:r>
              <a:rPr lang="en-GB" dirty="0" err="1" smtClean="0">
                <a:latin typeface="Lucida Sans" panose="020B0602030504020204" pitchFamily="34" charset="0"/>
              </a:rPr>
              <a:t>Lladin</a:t>
            </a:r>
            <a:r>
              <a:rPr lang="en-GB" dirty="0" smtClean="0">
                <a:latin typeface="Lucida Sans" panose="020B0602030504020204" pitchFamily="34" charset="0"/>
              </a:rPr>
              <a:t/>
            </a:r>
            <a:br>
              <a:rPr lang="en-GB" dirty="0" smtClean="0">
                <a:latin typeface="Lucida Sans" panose="020B0602030504020204" pitchFamily="34" charset="0"/>
              </a:rPr>
            </a:br>
            <a:r>
              <a:rPr lang="en-GB" dirty="0" smtClean="0">
                <a:solidFill>
                  <a:srgbClr val="0000FF"/>
                </a:solidFill>
                <a:latin typeface="Lucida Sans" panose="020B0602030504020204" pitchFamily="34" charset="0"/>
              </a:rPr>
              <a:t>Latin America</a:t>
            </a:r>
            <a:endParaRPr lang="en-GB" dirty="0">
              <a:solidFill>
                <a:srgbClr val="0000FF"/>
              </a:solidFill>
              <a:latin typeface="Lucida Sans" panose="020B0602030504020204" pitchFamily="34" charset="0"/>
            </a:endParaRPr>
          </a:p>
        </p:txBody>
      </p:sp>
      <p:sp>
        <p:nvSpPr>
          <p:cNvPr id="3" name="Text Placeholder 2"/>
          <p:cNvSpPr>
            <a:spLocks noGrp="1"/>
          </p:cNvSpPr>
          <p:nvPr>
            <p:ph type="body" sz="half" idx="1"/>
          </p:nvPr>
        </p:nvSpPr>
        <p:spPr/>
        <p:txBody>
          <a:bodyPr/>
          <a:lstStyle/>
          <a:p>
            <a:pPr marL="0" indent="0">
              <a:buNone/>
            </a:pPr>
            <a:endParaRPr lang="en-GB" dirty="0" smtClean="0"/>
          </a:p>
          <a:p>
            <a:pPr marL="0" indent="0">
              <a:buNone/>
            </a:pPr>
            <a:r>
              <a:rPr lang="en-GB" sz="4800" dirty="0" smtClean="0">
                <a:hlinkClick r:id="rId2"/>
              </a:rPr>
              <a:t>La Cucaracha</a:t>
            </a:r>
            <a:endParaRPr lang="en-GB" sz="4800"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16016" y="1600200"/>
            <a:ext cx="3970783" cy="4133055"/>
          </a:xfrm>
        </p:spPr>
      </p:pic>
    </p:spTree>
    <p:extLst>
      <p:ext uri="{BB962C8B-B14F-4D97-AF65-F5344CB8AC3E}">
        <p14:creationId xmlns:p14="http://schemas.microsoft.com/office/powerpoint/2010/main" val="28571965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457200" y="274638"/>
            <a:ext cx="8229600" cy="706090"/>
          </a:xfrm>
        </p:spPr>
        <p:txBody>
          <a:bodyPr>
            <a:normAutofit fontScale="90000"/>
          </a:bodyPr>
          <a:lstStyle/>
          <a:p>
            <a:r>
              <a:rPr lang="cy-GB" altLang="en-US" sz="3200" dirty="0" smtClean="0">
                <a:solidFill>
                  <a:schemeClr val="tx1"/>
                </a:solidFill>
                <a:latin typeface="Lucida Sans" panose="020B0602030504020204" pitchFamily="34" charset="0"/>
              </a:rPr>
              <a:t>Barn heddiw...</a:t>
            </a:r>
            <a:r>
              <a:rPr lang="cy-GB" altLang="en-US" sz="3200" dirty="0">
                <a:solidFill>
                  <a:srgbClr val="0000FF"/>
                </a:solidFill>
                <a:latin typeface="Lucida Sans" panose="020B0602030504020204" pitchFamily="34" charset="0"/>
              </a:rPr>
              <a:t/>
            </a:r>
            <a:br>
              <a:rPr lang="cy-GB" altLang="en-US" sz="3200" dirty="0">
                <a:solidFill>
                  <a:srgbClr val="0000FF"/>
                </a:solidFill>
                <a:latin typeface="Lucida Sans" panose="020B0602030504020204" pitchFamily="34" charset="0"/>
              </a:rPr>
            </a:br>
            <a:r>
              <a:rPr lang="cy-GB" altLang="en-US" sz="3200" dirty="0" err="1" smtClean="0">
                <a:solidFill>
                  <a:srgbClr val="0000FF"/>
                </a:solidFill>
                <a:latin typeface="Lucida Sans" panose="020B0602030504020204" pitchFamily="34" charset="0"/>
              </a:rPr>
              <a:t>Today’s</a:t>
            </a:r>
            <a:r>
              <a:rPr lang="cy-GB" altLang="en-US" sz="3200" dirty="0" smtClean="0">
                <a:solidFill>
                  <a:srgbClr val="0000FF"/>
                </a:solidFill>
                <a:latin typeface="Lucida Sans" panose="020B0602030504020204" pitchFamily="34" charset="0"/>
              </a:rPr>
              <a:t> </a:t>
            </a:r>
            <a:r>
              <a:rPr lang="cy-GB" altLang="en-US" sz="3200" dirty="0" err="1" smtClean="0">
                <a:solidFill>
                  <a:srgbClr val="0000FF"/>
                </a:solidFill>
                <a:latin typeface="Lucida Sans" panose="020B0602030504020204" pitchFamily="34" charset="0"/>
              </a:rPr>
              <a:t>thinking</a:t>
            </a:r>
            <a:r>
              <a:rPr lang="cy-GB" altLang="en-US" sz="3200" dirty="0" smtClean="0">
                <a:solidFill>
                  <a:srgbClr val="0000FF"/>
                </a:solidFill>
                <a:latin typeface="Lucida Sans" panose="020B0602030504020204" pitchFamily="34" charset="0"/>
              </a:rPr>
              <a:t>...</a:t>
            </a:r>
          </a:p>
        </p:txBody>
      </p:sp>
      <p:sp>
        <p:nvSpPr>
          <p:cNvPr id="3" name="Text Placeholder 2"/>
          <p:cNvSpPr>
            <a:spLocks noGrp="1"/>
          </p:cNvSpPr>
          <p:nvPr>
            <p:ph type="body" sz="half" idx="1"/>
          </p:nvPr>
        </p:nvSpPr>
        <p:spPr>
          <a:xfrm>
            <a:off x="457200" y="1196752"/>
            <a:ext cx="4038600" cy="4929411"/>
          </a:xfrm>
        </p:spPr>
        <p:txBody>
          <a:bodyPr>
            <a:normAutofit fontScale="92500" lnSpcReduction="10000"/>
          </a:bodyPr>
          <a:lstStyle/>
          <a:p>
            <a:pPr algn="just">
              <a:defRPr/>
            </a:pPr>
            <a:r>
              <a:rPr lang="cy-GB" sz="2800" dirty="0" smtClean="0">
                <a:latin typeface="Lucida Sans" panose="020B0602040502020204" pitchFamily="34" charset="0"/>
              </a:rPr>
              <a:t>Hen ffasiwn</a:t>
            </a:r>
          </a:p>
          <a:p>
            <a:pPr algn="just">
              <a:defRPr/>
            </a:pPr>
            <a:r>
              <a:rPr lang="cy-GB" dirty="0" smtClean="0">
                <a:latin typeface="Lucida Sans" panose="020B0602040502020204" pitchFamily="34" charset="0"/>
              </a:rPr>
              <a:t>Hynafol</a:t>
            </a:r>
            <a:endParaRPr lang="cy-GB" sz="2800" dirty="0" smtClean="0">
              <a:latin typeface="Lucida Sans" panose="020B0602040502020204" pitchFamily="34" charset="0"/>
            </a:endParaRPr>
          </a:p>
          <a:p>
            <a:pPr algn="just">
              <a:defRPr/>
            </a:pPr>
            <a:r>
              <a:rPr lang="cy-GB" sz="2800" dirty="0" smtClean="0">
                <a:latin typeface="Lucida Sans" panose="020B0602040502020204" pitchFamily="34" charset="0"/>
              </a:rPr>
              <a:t>Consyrn</a:t>
            </a:r>
          </a:p>
          <a:p>
            <a:pPr algn="just">
              <a:buFontTx/>
              <a:buChar char="-"/>
              <a:defRPr/>
            </a:pPr>
            <a:r>
              <a:rPr lang="cy-GB" dirty="0" smtClean="0">
                <a:latin typeface="Lucida Sans" panose="020B0602040502020204" pitchFamily="34" charset="0"/>
              </a:rPr>
              <a:t>Straeon tywyll</a:t>
            </a:r>
          </a:p>
          <a:p>
            <a:pPr algn="just">
              <a:buFontTx/>
              <a:buChar char="-"/>
              <a:defRPr/>
            </a:pPr>
            <a:r>
              <a:rPr lang="cy-GB" sz="2800" dirty="0" smtClean="0">
                <a:latin typeface="Lucida Sans" panose="020B0602040502020204" pitchFamily="34" charset="0"/>
              </a:rPr>
              <a:t>Od</a:t>
            </a:r>
          </a:p>
          <a:p>
            <a:pPr>
              <a:defRPr/>
            </a:pPr>
            <a:r>
              <a:rPr lang="cy-GB" sz="2800" dirty="0" smtClean="0">
                <a:latin typeface="Lucida Sans" panose="020B0602040502020204" pitchFamily="34" charset="0"/>
              </a:rPr>
              <a:t>Dim gwerth addysgol</a:t>
            </a:r>
          </a:p>
          <a:p>
            <a:pPr>
              <a:defRPr/>
            </a:pPr>
            <a:r>
              <a:rPr lang="cy-GB" dirty="0" smtClean="0">
                <a:latin typeface="Lucida Sans" panose="020B0602040502020204" pitchFamily="34" charset="0"/>
              </a:rPr>
              <a:t>Dim yn wleidyddol gywir</a:t>
            </a:r>
            <a:endParaRPr lang="cy-GB" sz="2800" dirty="0" smtClean="0">
              <a:latin typeface="Lucida Sans" panose="020B0602040502020204" pitchFamily="34" charset="0"/>
            </a:endParaRPr>
          </a:p>
          <a:p>
            <a:pPr algn="just">
              <a:defRPr/>
            </a:pPr>
            <a:r>
              <a:rPr lang="cy-GB" sz="2800" dirty="0" smtClean="0">
                <a:latin typeface="Lucida Sans" panose="020B0602040502020204" pitchFamily="34" charset="0"/>
              </a:rPr>
              <a:t>Dim amser</a:t>
            </a:r>
          </a:p>
          <a:p>
            <a:pPr marL="0" indent="0" algn="just">
              <a:buFontTx/>
              <a:buNone/>
              <a:defRPr/>
            </a:pPr>
            <a:endParaRPr lang="en-GB" sz="2400" dirty="0" smtClean="0">
              <a:latin typeface="Lucida Sans" panose="020B0602040502020204" pitchFamily="34" charset="0"/>
            </a:endParaRPr>
          </a:p>
          <a:p>
            <a:pPr marL="0" indent="0" algn="just">
              <a:buFontTx/>
              <a:buNone/>
              <a:defRPr/>
            </a:pPr>
            <a:r>
              <a:rPr lang="en-GB" dirty="0" smtClean="0"/>
              <a:t> </a:t>
            </a:r>
            <a:endParaRPr lang="cy-GB" dirty="0"/>
          </a:p>
        </p:txBody>
      </p:sp>
      <p:sp>
        <p:nvSpPr>
          <p:cNvPr id="4" name="Content Placeholder 3"/>
          <p:cNvSpPr>
            <a:spLocks noGrp="1"/>
          </p:cNvSpPr>
          <p:nvPr>
            <p:ph sz="half" idx="2"/>
          </p:nvPr>
        </p:nvSpPr>
        <p:spPr>
          <a:xfrm>
            <a:off x="4648200" y="1196752"/>
            <a:ext cx="4316413" cy="4929411"/>
          </a:xfrm>
        </p:spPr>
        <p:txBody>
          <a:bodyPr>
            <a:normAutofit fontScale="92500" lnSpcReduction="10000"/>
          </a:bodyPr>
          <a:lstStyle/>
          <a:p>
            <a:pPr>
              <a:defRPr/>
            </a:pPr>
            <a:r>
              <a:rPr lang="en-GB" dirty="0" smtClean="0">
                <a:solidFill>
                  <a:srgbClr val="0000FF"/>
                </a:solidFill>
                <a:latin typeface="Lucida Sans" panose="020B0602040502020204" pitchFamily="34" charset="0"/>
              </a:rPr>
              <a:t>Outdated</a:t>
            </a:r>
          </a:p>
          <a:p>
            <a:pPr>
              <a:defRPr/>
            </a:pPr>
            <a:r>
              <a:rPr lang="en-GB" dirty="0" smtClean="0">
                <a:solidFill>
                  <a:srgbClr val="0000FF"/>
                </a:solidFill>
                <a:latin typeface="Lucida Sans" panose="020B0602040502020204" pitchFamily="34" charset="0"/>
              </a:rPr>
              <a:t>Obsolete</a:t>
            </a:r>
          </a:p>
          <a:p>
            <a:pPr>
              <a:defRPr/>
            </a:pPr>
            <a:r>
              <a:rPr lang="en-GB" dirty="0" smtClean="0">
                <a:solidFill>
                  <a:srgbClr val="0000FF"/>
                </a:solidFill>
                <a:latin typeface="Lucida Sans" panose="020B0602040502020204" pitchFamily="34" charset="0"/>
              </a:rPr>
              <a:t>Concerns</a:t>
            </a:r>
          </a:p>
          <a:p>
            <a:pPr marL="0" indent="0">
              <a:buNone/>
              <a:defRPr/>
            </a:pPr>
            <a:r>
              <a:rPr lang="en-GB" dirty="0" smtClean="0">
                <a:solidFill>
                  <a:srgbClr val="0000FF"/>
                </a:solidFill>
                <a:latin typeface="Lucida Sans" panose="020B0602040502020204" pitchFamily="34" charset="0"/>
              </a:rPr>
              <a:t>- Dark stories</a:t>
            </a:r>
          </a:p>
          <a:p>
            <a:pPr marL="0" indent="0">
              <a:buNone/>
              <a:defRPr/>
            </a:pPr>
            <a:r>
              <a:rPr lang="en-GB" dirty="0" smtClean="0">
                <a:solidFill>
                  <a:srgbClr val="0000FF"/>
                </a:solidFill>
                <a:latin typeface="Lucida Sans" panose="020B0602040502020204" pitchFamily="34" charset="0"/>
              </a:rPr>
              <a:t>- Bizarre</a:t>
            </a:r>
          </a:p>
          <a:p>
            <a:pPr>
              <a:defRPr/>
            </a:pPr>
            <a:r>
              <a:rPr lang="en-GB" dirty="0" smtClean="0">
                <a:solidFill>
                  <a:srgbClr val="0000FF"/>
                </a:solidFill>
                <a:latin typeface="Lucida Sans" panose="020B0602040502020204" pitchFamily="34" charset="0"/>
              </a:rPr>
              <a:t>No educational value</a:t>
            </a:r>
          </a:p>
          <a:p>
            <a:pPr>
              <a:defRPr/>
            </a:pPr>
            <a:r>
              <a:rPr lang="en-GB" dirty="0" smtClean="0">
                <a:solidFill>
                  <a:srgbClr val="0000FF"/>
                </a:solidFill>
                <a:latin typeface="Lucida Sans" panose="020B0602040502020204" pitchFamily="34" charset="0"/>
              </a:rPr>
              <a:t>Not politically correct</a:t>
            </a:r>
          </a:p>
          <a:p>
            <a:pPr>
              <a:defRPr/>
            </a:pPr>
            <a:r>
              <a:rPr lang="en-GB" dirty="0" smtClean="0">
                <a:solidFill>
                  <a:srgbClr val="0000FF"/>
                </a:solidFill>
                <a:latin typeface="Lucida Sans" panose="020B0602040502020204" pitchFamily="34" charset="0"/>
              </a:rPr>
              <a:t>No time</a:t>
            </a:r>
          </a:p>
          <a:p>
            <a:pPr marL="0" indent="0" algn="r">
              <a:buFontTx/>
              <a:buNone/>
              <a:defRPr/>
            </a:pPr>
            <a:r>
              <a:rPr lang="en-GB" sz="1600" dirty="0" smtClean="0">
                <a:solidFill>
                  <a:srgbClr val="0000FF"/>
                </a:solidFill>
                <a:latin typeface="Lucida Sans" panose="020B0602040502020204" pitchFamily="34" charset="0"/>
              </a:rPr>
              <a:t>(The Mail, 2018; Lee, 2017; Burton-Hill, 2015; BBC News, 2011)</a:t>
            </a:r>
            <a:endParaRPr lang="cy-GB" sz="1600" dirty="0">
              <a:solidFill>
                <a:srgbClr val="0000FF"/>
              </a:solidFill>
              <a:latin typeface="Lucida Sans" panose="020B0602040502020204" pitchFamily="34" charset="0"/>
            </a:endParaRPr>
          </a:p>
        </p:txBody>
      </p:sp>
    </p:spTree>
    <p:extLst>
      <p:ext uri="{BB962C8B-B14F-4D97-AF65-F5344CB8AC3E}">
        <p14:creationId xmlns:p14="http://schemas.microsoft.com/office/powerpoint/2010/main" val="161260943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457200" y="274638"/>
            <a:ext cx="8229600" cy="778098"/>
          </a:xfrm>
        </p:spPr>
        <p:txBody>
          <a:bodyPr>
            <a:normAutofit fontScale="90000"/>
          </a:bodyPr>
          <a:lstStyle/>
          <a:p>
            <a:r>
              <a:rPr lang="cy-GB" altLang="en-US" sz="3200" dirty="0">
                <a:latin typeface="Lucida Sans" panose="020B0602030504020204" pitchFamily="34" charset="0"/>
              </a:rPr>
              <a:t>Fodd bynnag...</a:t>
            </a:r>
            <a:r>
              <a:rPr lang="en-GB" altLang="en-US" sz="3200" dirty="0">
                <a:latin typeface="Lucida Sans" panose="020B0602030504020204" pitchFamily="34" charset="0"/>
              </a:rPr>
              <a:t/>
            </a:r>
            <a:br>
              <a:rPr lang="en-GB" altLang="en-US" sz="3200" dirty="0">
                <a:latin typeface="Lucida Sans" panose="020B0602030504020204" pitchFamily="34" charset="0"/>
              </a:rPr>
            </a:br>
            <a:r>
              <a:rPr lang="en-GB" altLang="en-US" sz="3200" dirty="0">
                <a:solidFill>
                  <a:srgbClr val="0000FF"/>
                </a:solidFill>
                <a:latin typeface="Lucida Sans" panose="020B0602030504020204" pitchFamily="34" charset="0"/>
              </a:rPr>
              <a:t>However… </a:t>
            </a:r>
            <a:endParaRPr lang="cy-GB" altLang="en-US" sz="3200" dirty="0" smtClean="0">
              <a:solidFill>
                <a:srgbClr val="0000FF"/>
              </a:solidFill>
              <a:latin typeface="Lucida Sans" panose="020B0602030504020204" pitchFamily="34" charset="0"/>
            </a:endParaRPr>
          </a:p>
        </p:txBody>
      </p:sp>
      <p:sp>
        <p:nvSpPr>
          <p:cNvPr id="3" name="Text Placeholder 2"/>
          <p:cNvSpPr>
            <a:spLocks noGrp="1"/>
          </p:cNvSpPr>
          <p:nvPr>
            <p:ph type="body" sz="half" idx="1"/>
          </p:nvPr>
        </p:nvSpPr>
        <p:spPr>
          <a:xfrm>
            <a:off x="457200" y="1340768"/>
            <a:ext cx="4038600" cy="4785395"/>
          </a:xfrm>
        </p:spPr>
        <p:txBody>
          <a:bodyPr>
            <a:normAutofit fontScale="92500" lnSpcReduction="20000"/>
          </a:bodyPr>
          <a:lstStyle/>
          <a:p>
            <a:pPr>
              <a:defRPr/>
            </a:pPr>
            <a:r>
              <a:rPr lang="cy-GB" sz="2400" dirty="0" smtClean="0">
                <a:latin typeface="Lucida Sans" panose="020B0602040502020204" pitchFamily="34" charset="0"/>
              </a:rPr>
              <a:t>Bond corfforol</a:t>
            </a:r>
          </a:p>
          <a:p>
            <a:pPr>
              <a:defRPr/>
            </a:pPr>
            <a:r>
              <a:rPr lang="cy-GB" sz="2400" dirty="0" smtClean="0">
                <a:latin typeface="Lucida Sans" panose="020B0602040502020204" pitchFamily="34" charset="0"/>
              </a:rPr>
              <a:t>Symudiadau rhythmig</a:t>
            </a:r>
          </a:p>
          <a:p>
            <a:pPr>
              <a:defRPr/>
            </a:pPr>
            <a:r>
              <a:rPr lang="cy-GB" sz="2400" dirty="0" smtClean="0">
                <a:latin typeface="Lucida Sans" panose="020B0602040502020204" pitchFamily="34" charset="0"/>
              </a:rPr>
              <a:t>Cymdeithasoli trwy ganu</a:t>
            </a:r>
          </a:p>
          <a:p>
            <a:pPr>
              <a:defRPr/>
            </a:pPr>
            <a:r>
              <a:rPr lang="cy-GB" sz="2400" dirty="0" smtClean="0">
                <a:latin typeface="Lucida Sans" panose="020B0602040502020204" pitchFamily="34" charset="0"/>
              </a:rPr>
              <a:t>Ystumiau</a:t>
            </a:r>
          </a:p>
          <a:p>
            <a:pPr>
              <a:defRPr/>
            </a:pPr>
            <a:r>
              <a:rPr lang="cy-GB" sz="2400" dirty="0" smtClean="0">
                <a:latin typeface="Lucida Sans" panose="020B0602040502020204" pitchFamily="34" charset="0"/>
              </a:rPr>
              <a:t>Mynegiadau wynebol</a:t>
            </a:r>
          </a:p>
          <a:p>
            <a:pPr>
              <a:defRPr/>
            </a:pPr>
            <a:r>
              <a:rPr lang="cy-GB" sz="2400" dirty="0" smtClean="0">
                <a:latin typeface="Lucida Sans" panose="020B0602040502020204" pitchFamily="34" charset="0"/>
              </a:rPr>
              <a:t>Dull effeithiol o ddysgu iaith/ail iaith</a:t>
            </a:r>
          </a:p>
          <a:p>
            <a:pPr>
              <a:defRPr/>
            </a:pPr>
            <a:r>
              <a:rPr lang="cy-GB" sz="2400" dirty="0" smtClean="0">
                <a:latin typeface="Lucida Sans" panose="020B0602040502020204" pitchFamily="34" charset="0"/>
              </a:rPr>
              <a:t>Hybu canfyddiad clywedol</a:t>
            </a:r>
          </a:p>
          <a:p>
            <a:pPr>
              <a:defRPr/>
            </a:pPr>
            <a:r>
              <a:rPr lang="cy-GB" sz="2400" dirty="0" smtClean="0">
                <a:latin typeface="Lucida Sans" panose="020B0602040502020204" pitchFamily="34" charset="0"/>
              </a:rPr>
              <a:t>Deall stori syml</a:t>
            </a:r>
          </a:p>
          <a:p>
            <a:pPr>
              <a:defRPr/>
            </a:pPr>
            <a:r>
              <a:rPr lang="cy-GB" sz="2400" dirty="0" smtClean="0">
                <a:latin typeface="Lucida Sans" panose="020B0602040502020204" pitchFamily="34" charset="0"/>
              </a:rPr>
              <a:t>Hwylus – dysgu sut i chwarae gyda geiriau</a:t>
            </a:r>
          </a:p>
          <a:p>
            <a:pPr marL="0" indent="0" algn="r">
              <a:buFontTx/>
              <a:buNone/>
              <a:defRPr/>
            </a:pPr>
            <a:endParaRPr lang="en-GB" sz="1800" dirty="0" smtClean="0">
              <a:latin typeface="Lucida Sans" panose="020B0602040502020204" pitchFamily="34" charset="0"/>
            </a:endParaRPr>
          </a:p>
          <a:p>
            <a:pPr marL="0" indent="0" algn="just">
              <a:buFontTx/>
              <a:buNone/>
              <a:defRPr/>
            </a:pPr>
            <a:endParaRPr lang="en-GB" sz="2400" dirty="0" smtClean="0">
              <a:latin typeface="Lucida Sans" panose="020B0602040502020204" pitchFamily="34" charset="0"/>
            </a:endParaRPr>
          </a:p>
          <a:p>
            <a:pPr marL="0" indent="0" algn="just">
              <a:buFontTx/>
              <a:buNone/>
              <a:defRPr/>
            </a:pPr>
            <a:r>
              <a:rPr lang="en-GB" dirty="0" smtClean="0"/>
              <a:t> </a:t>
            </a:r>
            <a:endParaRPr lang="cy-GB" dirty="0"/>
          </a:p>
        </p:txBody>
      </p:sp>
      <p:sp>
        <p:nvSpPr>
          <p:cNvPr id="4" name="Content Placeholder 3"/>
          <p:cNvSpPr>
            <a:spLocks noGrp="1"/>
          </p:cNvSpPr>
          <p:nvPr>
            <p:ph sz="half" idx="2"/>
          </p:nvPr>
        </p:nvSpPr>
        <p:spPr>
          <a:xfrm>
            <a:off x="4648200" y="1340768"/>
            <a:ext cx="4316413" cy="4785395"/>
          </a:xfrm>
        </p:spPr>
        <p:txBody>
          <a:bodyPr>
            <a:normAutofit fontScale="92500" lnSpcReduction="20000"/>
          </a:bodyPr>
          <a:lstStyle/>
          <a:p>
            <a:pPr>
              <a:defRPr/>
            </a:pPr>
            <a:r>
              <a:rPr lang="en-GB" sz="2400" dirty="0" smtClean="0">
                <a:solidFill>
                  <a:srgbClr val="0000FF"/>
                </a:solidFill>
                <a:latin typeface="Lucida Sans" panose="020B0602040502020204" pitchFamily="34" charset="0"/>
              </a:rPr>
              <a:t>Physical bond</a:t>
            </a:r>
          </a:p>
          <a:p>
            <a:pPr>
              <a:defRPr/>
            </a:pPr>
            <a:r>
              <a:rPr lang="en-GB" sz="2400" dirty="0" smtClean="0">
                <a:solidFill>
                  <a:srgbClr val="0000FF"/>
                </a:solidFill>
                <a:latin typeface="Lucida Sans" panose="020B0602040502020204" pitchFamily="34" charset="0"/>
              </a:rPr>
              <a:t>Rhythmic movements</a:t>
            </a:r>
          </a:p>
          <a:p>
            <a:pPr>
              <a:defRPr/>
            </a:pPr>
            <a:r>
              <a:rPr lang="en-GB" sz="2400" dirty="0" smtClean="0">
                <a:solidFill>
                  <a:srgbClr val="0000FF"/>
                </a:solidFill>
                <a:latin typeface="Lucida Sans" panose="020B0602040502020204" pitchFamily="34" charset="0"/>
              </a:rPr>
              <a:t>Socialization by singing</a:t>
            </a:r>
          </a:p>
          <a:p>
            <a:pPr>
              <a:defRPr/>
            </a:pPr>
            <a:r>
              <a:rPr lang="en-GB" sz="2400" dirty="0" smtClean="0">
                <a:solidFill>
                  <a:srgbClr val="0000FF"/>
                </a:solidFill>
                <a:latin typeface="Lucida Sans" panose="020B0602040502020204" pitchFamily="34" charset="0"/>
              </a:rPr>
              <a:t>Gestures</a:t>
            </a:r>
          </a:p>
          <a:p>
            <a:pPr>
              <a:defRPr/>
            </a:pPr>
            <a:r>
              <a:rPr lang="en-GB" sz="2400" dirty="0" smtClean="0">
                <a:solidFill>
                  <a:srgbClr val="0000FF"/>
                </a:solidFill>
                <a:latin typeface="Lucida Sans" panose="020B0602040502020204" pitchFamily="34" charset="0"/>
              </a:rPr>
              <a:t>Facial expressions</a:t>
            </a:r>
          </a:p>
          <a:p>
            <a:pPr>
              <a:defRPr/>
            </a:pPr>
            <a:r>
              <a:rPr lang="en-GB" sz="2400" dirty="0" smtClean="0">
                <a:solidFill>
                  <a:srgbClr val="0000FF"/>
                </a:solidFill>
                <a:latin typeface="Lucida Sans" panose="020B0602040502020204" pitchFamily="34" charset="0"/>
              </a:rPr>
              <a:t>Effective way of learning language/second language</a:t>
            </a:r>
          </a:p>
          <a:p>
            <a:pPr>
              <a:defRPr/>
            </a:pPr>
            <a:r>
              <a:rPr lang="en-GB" sz="2400" dirty="0" smtClean="0">
                <a:solidFill>
                  <a:srgbClr val="0000FF"/>
                </a:solidFill>
                <a:latin typeface="Lucida Sans" panose="020B0602040502020204" pitchFamily="34" charset="0"/>
              </a:rPr>
              <a:t>Promotes auditory perception</a:t>
            </a:r>
          </a:p>
          <a:p>
            <a:pPr>
              <a:defRPr/>
            </a:pPr>
            <a:r>
              <a:rPr lang="en-GB" sz="2400" dirty="0" smtClean="0">
                <a:solidFill>
                  <a:srgbClr val="0000FF"/>
                </a:solidFill>
                <a:latin typeface="Lucida Sans" panose="020B0602040502020204" pitchFamily="34" charset="0"/>
              </a:rPr>
              <a:t>Understand simple story</a:t>
            </a:r>
          </a:p>
          <a:p>
            <a:pPr>
              <a:defRPr/>
            </a:pPr>
            <a:r>
              <a:rPr lang="en-GB" sz="2400" dirty="0" smtClean="0">
                <a:solidFill>
                  <a:srgbClr val="0000FF"/>
                </a:solidFill>
                <a:latin typeface="Lucida Sans" panose="020B0602040502020204" pitchFamily="34" charset="0"/>
              </a:rPr>
              <a:t>Fun – learn about wordplay</a:t>
            </a:r>
          </a:p>
          <a:p>
            <a:pPr marL="0" indent="0" algn="r">
              <a:buNone/>
              <a:defRPr/>
            </a:pPr>
            <a:r>
              <a:rPr lang="en-GB" sz="2000" dirty="0" smtClean="0">
                <a:solidFill>
                  <a:srgbClr val="0000FF"/>
                </a:solidFill>
                <a:latin typeface="Lucida Sans" panose="020B0602040502020204" pitchFamily="34" charset="0"/>
              </a:rPr>
              <a:t>(Lee, 2017; </a:t>
            </a:r>
            <a:r>
              <a:rPr lang="en-GB" sz="2000" dirty="0" err="1" smtClean="0">
                <a:solidFill>
                  <a:srgbClr val="0000FF"/>
                </a:solidFill>
                <a:latin typeface="Lucida Sans" panose="020B0602040502020204" pitchFamily="34" charset="0"/>
              </a:rPr>
              <a:t>Pourkalhor</a:t>
            </a:r>
            <a:r>
              <a:rPr lang="en-GB" sz="2000" dirty="0" smtClean="0">
                <a:solidFill>
                  <a:srgbClr val="0000FF"/>
                </a:solidFill>
                <a:latin typeface="Lucida Sans" panose="020B0602040502020204" pitchFamily="34" charset="0"/>
              </a:rPr>
              <a:t> and </a:t>
            </a:r>
            <a:r>
              <a:rPr lang="en-GB" sz="2000" dirty="0" err="1" smtClean="0">
                <a:solidFill>
                  <a:srgbClr val="0000FF"/>
                </a:solidFill>
                <a:latin typeface="Lucida Sans" panose="020B0602040502020204" pitchFamily="34" charset="0"/>
              </a:rPr>
              <a:t>Tavakoli</a:t>
            </a:r>
            <a:r>
              <a:rPr lang="en-GB" sz="2000" dirty="0" smtClean="0">
                <a:solidFill>
                  <a:srgbClr val="0000FF"/>
                </a:solidFill>
                <a:latin typeface="Lucida Sans" panose="020B0602040502020204" pitchFamily="34" charset="0"/>
              </a:rPr>
              <a:t>, 2017)</a:t>
            </a:r>
          </a:p>
          <a:p>
            <a:pPr marL="0" indent="0" algn="r">
              <a:buFontTx/>
              <a:buNone/>
              <a:defRPr/>
            </a:pPr>
            <a:endParaRPr lang="en-GB" sz="1800" dirty="0" smtClean="0">
              <a:solidFill>
                <a:srgbClr val="0000FF"/>
              </a:solidFill>
              <a:latin typeface="Lucida Sans" panose="020B0602040502020204" pitchFamily="34" charset="0"/>
            </a:endParaRPr>
          </a:p>
        </p:txBody>
      </p:sp>
    </p:spTree>
    <p:extLst>
      <p:ext uri="{BB962C8B-B14F-4D97-AF65-F5344CB8AC3E}">
        <p14:creationId xmlns:p14="http://schemas.microsoft.com/office/powerpoint/2010/main" val="290064389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457200" y="274638"/>
            <a:ext cx="8229600" cy="778098"/>
          </a:xfrm>
        </p:spPr>
        <p:txBody>
          <a:bodyPr/>
          <a:lstStyle/>
          <a:p>
            <a:r>
              <a:rPr lang="en-GB" altLang="en-US" sz="3600" dirty="0" smtClean="0">
                <a:latin typeface="Lucida Sans" panose="020B0602030504020204" pitchFamily="34" charset="0"/>
              </a:rPr>
              <a:t>David Crystal</a:t>
            </a:r>
            <a:endParaRPr lang="cy-GB" altLang="en-US" sz="3600" dirty="0" smtClean="0">
              <a:solidFill>
                <a:srgbClr val="0000FF"/>
              </a:solidFill>
              <a:latin typeface="Lucida Sans" panose="020B0602030504020204" pitchFamily="34" charset="0"/>
            </a:endParaRPr>
          </a:p>
        </p:txBody>
      </p:sp>
      <p:sp>
        <p:nvSpPr>
          <p:cNvPr id="3" name="Text Placeholder 2"/>
          <p:cNvSpPr>
            <a:spLocks noGrp="1"/>
          </p:cNvSpPr>
          <p:nvPr>
            <p:ph type="body" sz="half" idx="1"/>
          </p:nvPr>
        </p:nvSpPr>
        <p:spPr>
          <a:xfrm>
            <a:off x="457200" y="1412776"/>
            <a:ext cx="4038600" cy="4713387"/>
          </a:xfrm>
        </p:spPr>
        <p:txBody>
          <a:bodyPr>
            <a:normAutofit fontScale="92500" lnSpcReduction="20000"/>
          </a:bodyPr>
          <a:lstStyle/>
          <a:p>
            <a:pPr>
              <a:defRPr/>
            </a:pPr>
            <a:r>
              <a:rPr lang="cy-GB" sz="2400" dirty="0" smtClean="0">
                <a:latin typeface="Lucida Sans" panose="020B0602040502020204" pitchFamily="34" charset="0"/>
              </a:rPr>
              <a:t>Ieithydd, academydd, awdur</a:t>
            </a:r>
            <a:endParaRPr lang="cy-GB" sz="2400" dirty="0">
              <a:latin typeface="Lucida Sans" panose="020B0602040502020204" pitchFamily="34" charset="0"/>
            </a:endParaRPr>
          </a:p>
          <a:p>
            <a:pPr>
              <a:defRPr/>
            </a:pPr>
            <a:r>
              <a:rPr lang="cy-GB" sz="2400" dirty="0" smtClean="0">
                <a:latin typeface="Lucida Sans" panose="020B0602040502020204" pitchFamily="34" charset="0"/>
              </a:rPr>
              <a:t>Chwarae â geiriau/iaith</a:t>
            </a:r>
            <a:endParaRPr lang="cy-GB" sz="2400" dirty="0">
              <a:latin typeface="Lucida Sans" panose="020B0602040502020204" pitchFamily="34" charset="0"/>
            </a:endParaRPr>
          </a:p>
          <a:p>
            <a:pPr marL="0" indent="0">
              <a:buNone/>
              <a:defRPr/>
            </a:pPr>
            <a:endParaRPr lang="cy-GB" sz="2400" dirty="0">
              <a:latin typeface="Lucida Sans" panose="020B0602040502020204" pitchFamily="34" charset="0"/>
            </a:endParaRPr>
          </a:p>
          <a:p>
            <a:pPr marL="0" indent="0">
              <a:buNone/>
              <a:defRPr/>
            </a:pPr>
            <a:r>
              <a:rPr lang="cy-GB" sz="2400" dirty="0" smtClean="0">
                <a:latin typeface="Lucida Sans" panose="020B0602040502020204" pitchFamily="34" charset="0"/>
              </a:rPr>
              <a:t>Mae hwiangerddi yn:</a:t>
            </a:r>
            <a:endParaRPr lang="cy-GB" sz="2400" dirty="0">
              <a:latin typeface="Lucida Sans" panose="020B0602040502020204" pitchFamily="34" charset="0"/>
            </a:endParaRPr>
          </a:p>
          <a:p>
            <a:pPr>
              <a:defRPr/>
            </a:pPr>
            <a:r>
              <a:rPr lang="cy-GB" sz="2400" dirty="0" smtClean="0">
                <a:latin typeface="Lucida Sans" panose="020B0602040502020204" pitchFamily="34" charset="0"/>
              </a:rPr>
              <a:t>Effeithiol</a:t>
            </a:r>
          </a:p>
          <a:p>
            <a:pPr>
              <a:defRPr/>
            </a:pPr>
            <a:r>
              <a:rPr lang="cy-GB" sz="2400" dirty="0" smtClean="0">
                <a:latin typeface="Lucida Sans" panose="020B0602040502020204" pitchFamily="34" charset="0"/>
              </a:rPr>
              <a:t>Gweledol</a:t>
            </a:r>
            <a:endParaRPr lang="cy-GB" sz="2400" dirty="0">
              <a:latin typeface="Lucida Sans" panose="020B0602040502020204" pitchFamily="34" charset="0"/>
            </a:endParaRPr>
          </a:p>
          <a:p>
            <a:pPr>
              <a:defRPr/>
            </a:pPr>
            <a:r>
              <a:rPr lang="cy-GB" sz="2400" dirty="0" smtClean="0">
                <a:latin typeface="Lucida Sans" panose="020B0602040502020204" pitchFamily="34" charset="0"/>
              </a:rPr>
              <a:t>Cyffyrddol</a:t>
            </a:r>
            <a:endParaRPr lang="cy-GB" sz="2400" dirty="0">
              <a:latin typeface="Lucida Sans" panose="020B0602040502020204" pitchFamily="34" charset="0"/>
            </a:endParaRPr>
          </a:p>
          <a:p>
            <a:pPr>
              <a:defRPr/>
            </a:pPr>
            <a:r>
              <a:rPr lang="cy-GB" sz="2400" i="1" dirty="0" smtClean="0">
                <a:latin typeface="Lucida Sans" panose="020B0602040502020204" pitchFamily="34" charset="0"/>
              </a:rPr>
              <a:t>“coreograffi lleisiol-gweledol</a:t>
            </a:r>
            <a:r>
              <a:rPr lang="cy-GB" sz="2400" dirty="0" smtClean="0">
                <a:latin typeface="Lucida Sans" panose="020B0602040502020204" pitchFamily="34" charset="0"/>
              </a:rPr>
              <a:t>”</a:t>
            </a:r>
            <a:endParaRPr lang="cy-GB" sz="2400" dirty="0">
              <a:latin typeface="Lucida Sans" panose="020B0602040502020204" pitchFamily="34" charset="0"/>
            </a:endParaRPr>
          </a:p>
          <a:p>
            <a:pPr marL="0" indent="0" algn="r">
              <a:buNone/>
              <a:defRPr/>
            </a:pPr>
            <a:r>
              <a:rPr lang="cy-GB" sz="1800" dirty="0">
                <a:latin typeface="Lucida Sans" panose="020B0602040502020204" pitchFamily="34" charset="0"/>
              </a:rPr>
              <a:t>(Crystal, 1998: 164)</a:t>
            </a:r>
          </a:p>
          <a:p>
            <a:pPr marL="0" indent="0" algn="just">
              <a:buFontTx/>
              <a:buNone/>
              <a:defRPr/>
            </a:pPr>
            <a:endParaRPr lang="en-GB" sz="2400" dirty="0" smtClean="0">
              <a:latin typeface="Lucida Sans" panose="020B0602040502020204" pitchFamily="34" charset="0"/>
            </a:endParaRPr>
          </a:p>
          <a:p>
            <a:pPr marL="0" indent="0" algn="just">
              <a:buFontTx/>
              <a:buNone/>
              <a:defRPr/>
            </a:pPr>
            <a:r>
              <a:rPr lang="en-GB" dirty="0" smtClean="0"/>
              <a:t> </a:t>
            </a:r>
            <a:endParaRPr lang="cy-GB" dirty="0"/>
          </a:p>
        </p:txBody>
      </p:sp>
      <p:sp>
        <p:nvSpPr>
          <p:cNvPr id="4" name="Content Placeholder 3"/>
          <p:cNvSpPr>
            <a:spLocks noGrp="1"/>
          </p:cNvSpPr>
          <p:nvPr>
            <p:ph sz="half" idx="2"/>
          </p:nvPr>
        </p:nvSpPr>
        <p:spPr>
          <a:xfrm>
            <a:off x="4648200" y="1412776"/>
            <a:ext cx="4316413" cy="3960440"/>
          </a:xfrm>
        </p:spPr>
        <p:txBody>
          <a:bodyPr>
            <a:normAutofit fontScale="92500" lnSpcReduction="20000"/>
          </a:bodyPr>
          <a:lstStyle/>
          <a:p>
            <a:pPr>
              <a:defRPr/>
            </a:pPr>
            <a:r>
              <a:rPr lang="cy-GB" sz="2400" dirty="0" smtClean="0">
                <a:solidFill>
                  <a:srgbClr val="0000FF"/>
                </a:solidFill>
                <a:latin typeface="Lucida Sans" panose="020B0602040502020204" pitchFamily="34" charset="0"/>
              </a:rPr>
              <a:t>Linguist, academic and author</a:t>
            </a:r>
          </a:p>
          <a:p>
            <a:pPr>
              <a:defRPr/>
            </a:pPr>
            <a:r>
              <a:rPr lang="cy-GB" sz="2400" dirty="0" smtClean="0">
                <a:solidFill>
                  <a:srgbClr val="0000FF"/>
                </a:solidFill>
                <a:latin typeface="Lucida Sans" panose="020B0602040502020204" pitchFamily="34" charset="0"/>
              </a:rPr>
              <a:t>Wordplay/language play</a:t>
            </a:r>
          </a:p>
          <a:p>
            <a:pPr marL="0" indent="0">
              <a:buNone/>
              <a:defRPr/>
            </a:pPr>
            <a:endParaRPr lang="cy-GB" sz="2400" dirty="0">
              <a:solidFill>
                <a:srgbClr val="0000FF"/>
              </a:solidFill>
              <a:latin typeface="Lucida Sans" panose="020B0602040502020204" pitchFamily="34" charset="0"/>
            </a:endParaRPr>
          </a:p>
          <a:p>
            <a:pPr marL="0" indent="0">
              <a:buNone/>
              <a:defRPr/>
            </a:pPr>
            <a:r>
              <a:rPr lang="cy-GB" sz="2400" dirty="0" smtClean="0">
                <a:solidFill>
                  <a:srgbClr val="0000FF"/>
                </a:solidFill>
                <a:latin typeface="Lucida Sans" panose="020B0602040502020204" pitchFamily="34" charset="0"/>
              </a:rPr>
              <a:t>Nursery rhymes are:</a:t>
            </a:r>
          </a:p>
          <a:p>
            <a:pPr>
              <a:defRPr/>
            </a:pPr>
            <a:r>
              <a:rPr lang="cy-GB" sz="2400" dirty="0" smtClean="0">
                <a:solidFill>
                  <a:srgbClr val="0000FF"/>
                </a:solidFill>
                <a:latin typeface="Lucida Sans" panose="020B0602040502020204" pitchFamily="34" charset="0"/>
              </a:rPr>
              <a:t>Effective</a:t>
            </a:r>
          </a:p>
          <a:p>
            <a:pPr>
              <a:defRPr/>
            </a:pPr>
            <a:r>
              <a:rPr lang="cy-GB" sz="2400" dirty="0" smtClean="0">
                <a:solidFill>
                  <a:srgbClr val="0000FF"/>
                </a:solidFill>
                <a:latin typeface="Lucida Sans" panose="020B0602040502020204" pitchFamily="34" charset="0"/>
              </a:rPr>
              <a:t>Visual </a:t>
            </a:r>
          </a:p>
          <a:p>
            <a:pPr>
              <a:defRPr/>
            </a:pPr>
            <a:r>
              <a:rPr lang="cy-GB" sz="2400" dirty="0" smtClean="0">
                <a:solidFill>
                  <a:srgbClr val="0000FF"/>
                </a:solidFill>
                <a:latin typeface="Lucida Sans" panose="020B0602040502020204" pitchFamily="34" charset="0"/>
              </a:rPr>
              <a:t>Tactile</a:t>
            </a:r>
          </a:p>
          <a:p>
            <a:pPr>
              <a:defRPr/>
            </a:pPr>
            <a:r>
              <a:rPr lang="cy-GB" sz="2400" i="1" dirty="0" smtClean="0">
                <a:solidFill>
                  <a:srgbClr val="0000FF"/>
                </a:solidFill>
                <a:latin typeface="Lucida Sans" panose="020B0602040502020204" pitchFamily="34" charset="0"/>
              </a:rPr>
              <a:t>“vocal-visual choreography”</a:t>
            </a:r>
          </a:p>
          <a:p>
            <a:pPr marL="0" indent="0" algn="r">
              <a:buNone/>
              <a:defRPr/>
            </a:pPr>
            <a:r>
              <a:rPr lang="cy-GB" sz="2400" dirty="0" smtClean="0">
                <a:solidFill>
                  <a:srgbClr val="0000FF"/>
                </a:solidFill>
                <a:latin typeface="Lucida Sans" panose="020B0602040502020204" pitchFamily="34" charset="0"/>
              </a:rPr>
              <a:t>(Crystal, 1998: 164)</a:t>
            </a:r>
            <a:endParaRPr lang="cy-GB" sz="2400" dirty="0">
              <a:solidFill>
                <a:srgbClr val="0000FF"/>
              </a:solidFill>
              <a:latin typeface="Lucida Sans" panose="020B0602040502020204" pitchFamily="34" charset="0"/>
            </a:endParaRPr>
          </a:p>
        </p:txBody>
      </p:sp>
    </p:spTree>
    <p:extLst>
      <p:ext uri="{BB962C8B-B14F-4D97-AF65-F5344CB8AC3E}">
        <p14:creationId xmlns:p14="http://schemas.microsoft.com/office/powerpoint/2010/main" val="413415350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457200" y="274638"/>
            <a:ext cx="8229600" cy="850106"/>
          </a:xfrm>
        </p:spPr>
        <p:txBody>
          <a:bodyPr/>
          <a:lstStyle/>
          <a:p>
            <a:r>
              <a:rPr lang="en-GB" altLang="en-US" sz="3600" dirty="0" smtClean="0">
                <a:latin typeface="Lucida Sans" panose="020B0602030504020204" pitchFamily="34" charset="0"/>
              </a:rPr>
              <a:t>David Crystal (2017: 69)</a:t>
            </a:r>
            <a:endParaRPr lang="cy-GB" altLang="en-US" sz="3600" dirty="0" smtClean="0">
              <a:solidFill>
                <a:srgbClr val="0000FF"/>
              </a:solidFill>
              <a:latin typeface="Lucida Sans" panose="020B0602030504020204" pitchFamily="34" charset="0"/>
            </a:endParaRPr>
          </a:p>
        </p:txBody>
      </p:sp>
      <p:sp>
        <p:nvSpPr>
          <p:cNvPr id="3" name="Text Placeholder 2"/>
          <p:cNvSpPr>
            <a:spLocks noGrp="1"/>
          </p:cNvSpPr>
          <p:nvPr>
            <p:ph idx="1"/>
          </p:nvPr>
        </p:nvSpPr>
        <p:spPr/>
        <p:txBody>
          <a:bodyPr>
            <a:normAutofit lnSpcReduction="10000"/>
          </a:bodyPr>
          <a:lstStyle/>
          <a:p>
            <a:pPr marL="0" indent="0" algn="just">
              <a:buFontTx/>
              <a:buNone/>
              <a:defRPr/>
            </a:pPr>
            <a:r>
              <a:rPr lang="cy-GB" sz="3000" i="1" dirty="0" smtClean="0">
                <a:latin typeface="Lucida Sans" panose="020B0602030504020204" pitchFamily="34" charset="0"/>
              </a:rPr>
              <a:t>“Emphatic rhythm permeates the interactions between carers and children during the period from around 6 to 18 months. Think of the games that are played – tickling games, clapping games, knee-bobbing games, repetition songs and a lot of activity nursery rhymes. They all have one thing in common: a strong rhythm, usually reinforced by touch and body movement.”</a:t>
            </a:r>
            <a:endParaRPr lang="en-GB" sz="3000" i="1" dirty="0" smtClean="0">
              <a:latin typeface="Lucida Sans" panose="020B0602030504020204" pitchFamily="34" charset="0"/>
            </a:endParaRPr>
          </a:p>
        </p:txBody>
      </p:sp>
    </p:spTree>
    <p:extLst>
      <p:ext uri="{BB962C8B-B14F-4D97-AF65-F5344CB8AC3E}">
        <p14:creationId xmlns:p14="http://schemas.microsoft.com/office/powerpoint/2010/main" val="409490567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sz="3600" dirty="0" smtClean="0">
                <a:latin typeface="Lucida Sans" panose="020B0602030504020204" pitchFamily="34" charset="0"/>
              </a:rPr>
              <a:t>David Crystal (2017)</a:t>
            </a:r>
            <a:endParaRPr lang="cy-GB" altLang="en-US" sz="3600" dirty="0" smtClean="0">
              <a:solidFill>
                <a:srgbClr val="0000FF"/>
              </a:solidFill>
              <a:latin typeface="Lucida Sans" panose="020B0602030504020204" pitchFamily="34" charset="0"/>
            </a:endParaRPr>
          </a:p>
        </p:txBody>
      </p:sp>
      <p:sp>
        <p:nvSpPr>
          <p:cNvPr id="2" name="Content Placeholder 1"/>
          <p:cNvSpPr>
            <a:spLocks noGrp="1"/>
          </p:cNvSpPr>
          <p:nvPr>
            <p:ph sz="half" idx="1"/>
          </p:nvPr>
        </p:nvSpPr>
        <p:spPr/>
        <p:txBody>
          <a:bodyPr/>
          <a:lstStyle/>
          <a:p>
            <a:r>
              <a:rPr lang="en-GB" dirty="0" err="1" smtClean="0">
                <a:latin typeface="Lucida Sans" panose="020B0602030504020204" pitchFamily="34" charset="0"/>
              </a:rPr>
              <a:t>Ynganiad</a:t>
            </a:r>
            <a:endParaRPr lang="en-GB" dirty="0" smtClean="0">
              <a:latin typeface="Lucida Sans" panose="020B0602030504020204" pitchFamily="34" charset="0"/>
            </a:endParaRPr>
          </a:p>
          <a:p>
            <a:r>
              <a:rPr lang="en-GB" dirty="0" err="1" smtClean="0">
                <a:latin typeface="Lucida Sans" panose="020B0602030504020204" pitchFamily="34" charset="0"/>
              </a:rPr>
              <a:t>Acenion</a:t>
            </a:r>
            <a:endParaRPr lang="en-GB" dirty="0" smtClean="0">
              <a:latin typeface="Lucida Sans" panose="020B0602030504020204" pitchFamily="34" charset="0"/>
            </a:endParaRPr>
          </a:p>
          <a:p>
            <a:r>
              <a:rPr lang="en-GB" dirty="0" err="1" smtClean="0">
                <a:latin typeface="Lucida Sans" panose="020B0602030504020204" pitchFamily="34" charset="0"/>
              </a:rPr>
              <a:t>Goslef</a:t>
            </a:r>
            <a:endParaRPr lang="en-US" dirty="0" smtClean="0">
              <a:latin typeface="Lucida Sans" panose="020B0602030504020204" pitchFamily="34" charset="0"/>
            </a:endParaRPr>
          </a:p>
          <a:p>
            <a:r>
              <a:rPr lang="en-US" dirty="0" err="1" smtClean="0">
                <a:latin typeface="Lucida Sans" panose="020B0602030504020204" pitchFamily="34" charset="0"/>
              </a:rPr>
              <a:t>Cyflymdra</a:t>
            </a:r>
            <a:endParaRPr lang="en-US" dirty="0">
              <a:latin typeface="Lucida Sans" panose="020B0602030504020204" pitchFamily="34" charset="0"/>
            </a:endParaRPr>
          </a:p>
        </p:txBody>
      </p:sp>
      <p:sp>
        <p:nvSpPr>
          <p:cNvPr id="4" name="Content Placeholder 3"/>
          <p:cNvSpPr>
            <a:spLocks noGrp="1"/>
          </p:cNvSpPr>
          <p:nvPr>
            <p:ph sz="half" idx="2"/>
          </p:nvPr>
        </p:nvSpPr>
        <p:spPr/>
        <p:txBody>
          <a:bodyPr/>
          <a:lstStyle/>
          <a:p>
            <a:r>
              <a:rPr lang="en-GB" dirty="0" smtClean="0">
                <a:solidFill>
                  <a:srgbClr val="0000FF"/>
                </a:solidFill>
                <a:latin typeface="Lucida Sans" panose="020B0602030504020204" pitchFamily="34" charset="0"/>
              </a:rPr>
              <a:t>Pronunciation</a:t>
            </a:r>
          </a:p>
          <a:p>
            <a:r>
              <a:rPr lang="en-GB" dirty="0" smtClean="0">
                <a:solidFill>
                  <a:srgbClr val="0000FF"/>
                </a:solidFill>
                <a:latin typeface="Lucida Sans" panose="020B0602030504020204" pitchFamily="34" charset="0"/>
              </a:rPr>
              <a:t>Accents</a:t>
            </a:r>
          </a:p>
          <a:p>
            <a:r>
              <a:rPr lang="en-GB" dirty="0" smtClean="0">
                <a:solidFill>
                  <a:srgbClr val="0000FF"/>
                </a:solidFill>
                <a:latin typeface="Lucida Sans" panose="020B0602030504020204" pitchFamily="34" charset="0"/>
              </a:rPr>
              <a:t>Intonation</a:t>
            </a:r>
          </a:p>
          <a:p>
            <a:r>
              <a:rPr lang="en-GB" dirty="0" smtClean="0">
                <a:solidFill>
                  <a:srgbClr val="0000FF"/>
                </a:solidFill>
                <a:latin typeface="Lucida Sans" panose="020B0602030504020204" pitchFamily="34" charset="0"/>
              </a:rPr>
              <a:t>Pace</a:t>
            </a:r>
          </a:p>
          <a:p>
            <a:pPr marL="0" indent="0">
              <a:buNone/>
            </a:pPr>
            <a:endParaRPr lang="en-GB" dirty="0" smtClean="0">
              <a:solidFill>
                <a:srgbClr val="0000FF"/>
              </a:solidFill>
              <a:latin typeface="Lucida Sans" panose="020B0602030504020204" pitchFamily="34" charset="0"/>
            </a:endParaRPr>
          </a:p>
          <a:p>
            <a:pPr marL="0" indent="0">
              <a:buNone/>
            </a:pPr>
            <a:r>
              <a:rPr lang="en-GB" i="1" dirty="0" smtClean="0">
                <a:solidFill>
                  <a:srgbClr val="0000FF"/>
                </a:solidFill>
                <a:latin typeface="Lucida Sans" panose="020B0602030504020204" pitchFamily="34" charset="0"/>
              </a:rPr>
              <a:t>“It’s not what you say...It’s the way that you say it….”</a:t>
            </a:r>
          </a:p>
          <a:p>
            <a:pPr marL="0" indent="0">
              <a:buNone/>
            </a:pPr>
            <a:endParaRPr lang="en-US"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54581217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457200" y="274638"/>
            <a:ext cx="8229600" cy="850106"/>
          </a:xfrm>
        </p:spPr>
        <p:txBody>
          <a:bodyPr>
            <a:normAutofit fontScale="90000"/>
          </a:bodyPr>
          <a:lstStyle/>
          <a:p>
            <a:pPr algn="l"/>
            <a:r>
              <a:rPr lang="en-GB" altLang="en-US" sz="3200" dirty="0" err="1" smtClean="0">
                <a:latin typeface="Lucida Sans" panose="020B0602030504020204" pitchFamily="34" charset="0"/>
              </a:rPr>
              <a:t>Ewch</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amdani</a:t>
            </a:r>
            <a:r>
              <a:rPr lang="en-GB" altLang="en-US" sz="3200" dirty="0" smtClean="0">
                <a:latin typeface="Lucida Sans" panose="020B0602030504020204" pitchFamily="34" charset="0"/>
              </a:rPr>
              <a:t>…</a:t>
            </a:r>
            <a:br>
              <a:rPr lang="en-GB" altLang="en-US" sz="3200" dirty="0" smtClean="0">
                <a:latin typeface="Lucida Sans" panose="020B0602030504020204" pitchFamily="34" charset="0"/>
              </a:rPr>
            </a:br>
            <a:r>
              <a:rPr lang="en-GB" altLang="en-US" sz="3200" dirty="0" smtClean="0">
                <a:solidFill>
                  <a:srgbClr val="0000FF"/>
                </a:solidFill>
                <a:latin typeface="Lucida Sans" panose="020B0602030504020204" pitchFamily="34" charset="0"/>
              </a:rPr>
              <a:t>Have a go…</a:t>
            </a:r>
            <a:endParaRPr lang="cy-GB" altLang="en-US" sz="3200" dirty="0" smtClean="0">
              <a:solidFill>
                <a:srgbClr val="0000FF"/>
              </a:solidFill>
              <a:latin typeface="Lucida Sans" panose="020B0602030504020204" pitchFamily="34" charset="0"/>
            </a:endParaRPr>
          </a:p>
        </p:txBody>
      </p:sp>
      <p:sp>
        <p:nvSpPr>
          <p:cNvPr id="2" name="Content Placeholder 1"/>
          <p:cNvSpPr>
            <a:spLocks noGrp="1"/>
          </p:cNvSpPr>
          <p:nvPr>
            <p:ph sz="half" idx="1"/>
          </p:nvPr>
        </p:nvSpPr>
        <p:spPr>
          <a:xfrm>
            <a:off x="179512" y="1124745"/>
            <a:ext cx="4316288" cy="4464496"/>
          </a:xfrm>
        </p:spPr>
        <p:txBody>
          <a:bodyPr>
            <a:normAutofit fontScale="92500" lnSpcReduction="20000"/>
          </a:bodyPr>
          <a:lstStyle/>
          <a:p>
            <a:r>
              <a:rPr lang="cy-GB" sz="2000" dirty="0" smtClean="0">
                <a:latin typeface="Lucida Sans" panose="020B0602030504020204" pitchFamily="34" charset="0"/>
              </a:rPr>
              <a:t>Dychmygwch eich bod yn byw mewn cyfnod cyn cyfryngau cyhoeddis</a:t>
            </a:r>
          </a:p>
          <a:p>
            <a:r>
              <a:rPr lang="cy-GB" sz="2000" dirty="0" smtClean="0">
                <a:latin typeface="Lucida Sans" panose="020B0602030504020204" pitchFamily="34" charset="0"/>
              </a:rPr>
              <a:t>Gofynnwyd i chi rhannu hanes Humpty Dumpty</a:t>
            </a:r>
          </a:p>
          <a:p>
            <a:r>
              <a:rPr lang="cy-GB" sz="2000" dirty="0" smtClean="0">
                <a:latin typeface="Lucida Sans" panose="020B0602030504020204" pitchFamily="34" charset="0"/>
              </a:rPr>
              <a:t>Mewn grwpiau bach, adroddwch y newyddion fel pe bai chi’n:</a:t>
            </a:r>
          </a:p>
          <a:p>
            <a:pPr>
              <a:buFontTx/>
              <a:buChar char="-"/>
            </a:pPr>
            <a:r>
              <a:rPr lang="cy-GB" sz="2000" dirty="0" smtClean="0">
                <a:latin typeface="Lucida Sans" panose="020B0602030504020204" pitchFamily="34" charset="0"/>
              </a:rPr>
              <a:t>darllenwr y newyddion</a:t>
            </a:r>
          </a:p>
          <a:p>
            <a:pPr>
              <a:buFontTx/>
              <a:buChar char="-"/>
            </a:pPr>
            <a:r>
              <a:rPr lang="cy-GB" sz="2000" dirty="0" smtClean="0">
                <a:latin typeface="Lucida Sans" panose="020B0602030504020204" pitchFamily="34" charset="0"/>
              </a:rPr>
              <a:t>plentyn 5 oed</a:t>
            </a:r>
          </a:p>
          <a:p>
            <a:pPr>
              <a:buFontTx/>
              <a:buChar char="-"/>
            </a:pPr>
            <a:r>
              <a:rPr lang="cy-GB" sz="2000" dirty="0" err="1" smtClean="0">
                <a:latin typeface="Lucida Sans" panose="020B0602030504020204" pitchFamily="34" charset="0"/>
              </a:rPr>
              <a:t>sloth</a:t>
            </a:r>
            <a:endParaRPr lang="cy-GB" sz="2000" dirty="0" smtClean="0">
              <a:latin typeface="Lucida Sans" panose="020B0602030504020204" pitchFamily="34" charset="0"/>
            </a:endParaRPr>
          </a:p>
          <a:p>
            <a:pPr>
              <a:buFontTx/>
              <a:buChar char="-"/>
            </a:pPr>
            <a:r>
              <a:rPr lang="cy-GB" sz="2000" dirty="0" smtClean="0">
                <a:latin typeface="Lucida Sans" panose="020B0602030504020204" pitchFamily="34" charset="0"/>
              </a:rPr>
              <a:t>Sion Corn</a:t>
            </a:r>
          </a:p>
          <a:p>
            <a:pPr>
              <a:buFontTx/>
              <a:buChar char="-"/>
            </a:pPr>
            <a:r>
              <a:rPr lang="cy-GB" sz="2000" dirty="0" smtClean="0">
                <a:latin typeface="Lucida Sans" panose="020B0602030504020204" pitchFamily="34" charset="0"/>
              </a:rPr>
              <a:t>sylwebydd </a:t>
            </a:r>
            <a:r>
              <a:rPr lang="cy-GB" sz="2000" dirty="0" err="1" smtClean="0">
                <a:latin typeface="Lucida Sans" panose="020B0602030504020204" pitchFamily="34" charset="0"/>
              </a:rPr>
              <a:t>pel</a:t>
            </a:r>
            <a:r>
              <a:rPr lang="cy-GB" sz="2000" dirty="0" smtClean="0">
                <a:latin typeface="Lucida Sans" panose="020B0602030504020204" pitchFamily="34" charset="0"/>
              </a:rPr>
              <a:t>-droed </a:t>
            </a:r>
          </a:p>
          <a:p>
            <a:pPr>
              <a:buFontTx/>
              <a:buChar char="-"/>
            </a:pPr>
            <a:r>
              <a:rPr lang="cy-GB" sz="2000" dirty="0" smtClean="0">
                <a:latin typeface="Lucida Sans" panose="020B0602030504020204" pitchFamily="34" charset="0"/>
              </a:rPr>
              <a:t>David Attenborough</a:t>
            </a:r>
          </a:p>
          <a:p>
            <a:pPr marL="0" indent="0">
              <a:buNone/>
            </a:pPr>
            <a:r>
              <a:rPr lang="cy-GB" sz="2000" dirty="0" smtClean="0">
                <a:latin typeface="Lucida Sans" panose="020B0602030504020204" pitchFamily="34" charset="0"/>
              </a:rPr>
              <a:t>A fedrwch meddwl am eraill?</a:t>
            </a:r>
          </a:p>
          <a:p>
            <a:pPr>
              <a:buFontTx/>
              <a:buChar char="-"/>
            </a:pPr>
            <a:endParaRPr lang="en-US" sz="2000" dirty="0">
              <a:latin typeface="Lucida Sans" panose="020B0602030504020204" pitchFamily="34" charset="0"/>
            </a:endParaRPr>
          </a:p>
        </p:txBody>
      </p:sp>
      <p:sp>
        <p:nvSpPr>
          <p:cNvPr id="4" name="Content Placeholder 3"/>
          <p:cNvSpPr>
            <a:spLocks noGrp="1"/>
          </p:cNvSpPr>
          <p:nvPr>
            <p:ph sz="half" idx="2"/>
          </p:nvPr>
        </p:nvSpPr>
        <p:spPr>
          <a:xfrm>
            <a:off x="4648200" y="1268760"/>
            <a:ext cx="4244280" cy="4857403"/>
          </a:xfrm>
        </p:spPr>
        <p:txBody>
          <a:bodyPr>
            <a:normAutofit fontScale="92500" lnSpcReduction="20000"/>
          </a:bodyPr>
          <a:lstStyle/>
          <a:p>
            <a:r>
              <a:rPr lang="en-GB" sz="2000" dirty="0" smtClean="0">
                <a:solidFill>
                  <a:srgbClr val="0000FF"/>
                </a:solidFill>
                <a:latin typeface="Lucida Sans" panose="020B0602030504020204" pitchFamily="34" charset="0"/>
              </a:rPr>
              <a:t>Imagine that you are living in an era before social media</a:t>
            </a:r>
          </a:p>
          <a:p>
            <a:r>
              <a:rPr lang="en-GB" sz="2000" dirty="0" smtClean="0">
                <a:solidFill>
                  <a:srgbClr val="0000FF"/>
                </a:solidFill>
                <a:latin typeface="Lucida Sans" panose="020B0602030504020204" pitchFamily="34" charset="0"/>
              </a:rPr>
              <a:t>You are asked to share what has happened to Humpty Dumpty</a:t>
            </a:r>
          </a:p>
          <a:p>
            <a:r>
              <a:rPr lang="en-GB" sz="2000" dirty="0" smtClean="0">
                <a:solidFill>
                  <a:srgbClr val="0000FF"/>
                </a:solidFill>
                <a:latin typeface="Lucida Sans" panose="020B0602030504020204" pitchFamily="34" charset="0"/>
              </a:rPr>
              <a:t>In small groups, relay the news as if you were:</a:t>
            </a:r>
          </a:p>
          <a:p>
            <a:pPr>
              <a:buFontTx/>
              <a:buChar char="-"/>
            </a:pPr>
            <a:r>
              <a:rPr lang="en-GB" sz="2000" dirty="0" smtClean="0">
                <a:solidFill>
                  <a:srgbClr val="0000FF"/>
                </a:solidFill>
                <a:latin typeface="Lucida Sans" panose="020B0602030504020204" pitchFamily="34" charset="0"/>
              </a:rPr>
              <a:t>a newsreader</a:t>
            </a:r>
          </a:p>
          <a:p>
            <a:pPr>
              <a:buFontTx/>
              <a:buChar char="-"/>
            </a:pPr>
            <a:r>
              <a:rPr lang="en-GB" sz="2000" dirty="0" smtClean="0">
                <a:solidFill>
                  <a:srgbClr val="0000FF"/>
                </a:solidFill>
                <a:latin typeface="Lucida Sans" panose="020B0602030504020204" pitchFamily="34" charset="0"/>
              </a:rPr>
              <a:t>a 5 year old</a:t>
            </a:r>
          </a:p>
          <a:p>
            <a:pPr>
              <a:buFontTx/>
              <a:buChar char="-"/>
            </a:pPr>
            <a:r>
              <a:rPr lang="en-GB" sz="2000" dirty="0" smtClean="0">
                <a:solidFill>
                  <a:srgbClr val="0000FF"/>
                </a:solidFill>
                <a:latin typeface="Lucida Sans" panose="020B0602030504020204" pitchFamily="34" charset="0"/>
              </a:rPr>
              <a:t>a sloth</a:t>
            </a:r>
          </a:p>
          <a:p>
            <a:pPr>
              <a:buFontTx/>
              <a:buChar char="-"/>
            </a:pPr>
            <a:r>
              <a:rPr lang="en-GB" sz="2000" dirty="0" smtClean="0">
                <a:solidFill>
                  <a:srgbClr val="0000FF"/>
                </a:solidFill>
                <a:latin typeface="Lucida Sans" panose="020B0602030504020204" pitchFamily="34" charset="0"/>
              </a:rPr>
              <a:t>Father Christmas</a:t>
            </a:r>
          </a:p>
          <a:p>
            <a:pPr>
              <a:buFontTx/>
              <a:buChar char="-"/>
            </a:pPr>
            <a:r>
              <a:rPr lang="en-GB" sz="2000" dirty="0" smtClean="0">
                <a:solidFill>
                  <a:srgbClr val="0000FF"/>
                </a:solidFill>
                <a:latin typeface="Lucida Sans" panose="020B0602030504020204" pitchFamily="34" charset="0"/>
              </a:rPr>
              <a:t>a football commentator</a:t>
            </a:r>
          </a:p>
          <a:p>
            <a:pPr>
              <a:buFontTx/>
              <a:buChar char="-"/>
            </a:pPr>
            <a:r>
              <a:rPr lang="en-GB" sz="2000" dirty="0" smtClean="0">
                <a:solidFill>
                  <a:srgbClr val="0000FF"/>
                </a:solidFill>
                <a:latin typeface="Lucida Sans" panose="020B0602030504020204" pitchFamily="34" charset="0"/>
              </a:rPr>
              <a:t>David Attenborough</a:t>
            </a:r>
          </a:p>
          <a:p>
            <a:pPr marL="0" indent="0">
              <a:buNone/>
            </a:pPr>
            <a:r>
              <a:rPr lang="en-GB" sz="2000" dirty="0" smtClean="0">
                <a:solidFill>
                  <a:srgbClr val="0000FF"/>
                </a:solidFill>
                <a:latin typeface="Lucida Sans" panose="020B0602030504020204" pitchFamily="34" charset="0"/>
              </a:rPr>
              <a:t>Can you think of others?</a:t>
            </a:r>
            <a:endParaRPr lang="en-US" sz="2000"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81517078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457200" y="274638"/>
            <a:ext cx="8229600" cy="778098"/>
          </a:xfrm>
        </p:spPr>
        <p:txBody>
          <a:bodyPr/>
          <a:lstStyle/>
          <a:p>
            <a:r>
              <a:rPr lang="en-GB" altLang="en-US" sz="3600" dirty="0" smtClean="0">
                <a:latin typeface="Lucida Sans" panose="020B0602030504020204" pitchFamily="34" charset="0"/>
              </a:rPr>
              <a:t>Friedrich Froebel</a:t>
            </a:r>
            <a:endParaRPr lang="cy-GB" altLang="en-US" sz="3600" dirty="0" smtClean="0">
              <a:solidFill>
                <a:srgbClr val="0000FF"/>
              </a:solidFill>
              <a:latin typeface="Lucida Sans" panose="020B0602030504020204" pitchFamily="34" charset="0"/>
            </a:endParaRPr>
          </a:p>
        </p:txBody>
      </p:sp>
      <p:sp>
        <p:nvSpPr>
          <p:cNvPr id="3" name="Text Placeholder 2"/>
          <p:cNvSpPr>
            <a:spLocks noGrp="1"/>
          </p:cNvSpPr>
          <p:nvPr>
            <p:ph type="body" sz="half" idx="1"/>
          </p:nvPr>
        </p:nvSpPr>
        <p:spPr>
          <a:xfrm>
            <a:off x="457200" y="1412776"/>
            <a:ext cx="4038600" cy="4713387"/>
          </a:xfrm>
        </p:spPr>
        <p:txBody>
          <a:bodyPr/>
          <a:lstStyle/>
          <a:p>
            <a:pPr>
              <a:defRPr/>
            </a:pPr>
            <a:r>
              <a:rPr lang="cy-GB" sz="2400" dirty="0" smtClean="0">
                <a:latin typeface="Lucida Sans" panose="020B0602040502020204" pitchFamily="34" charset="0"/>
              </a:rPr>
              <a:t>Mae canu yn ffordd i gyfleu cariad a gofal mamol</a:t>
            </a:r>
          </a:p>
          <a:p>
            <a:pPr>
              <a:defRPr/>
            </a:pPr>
            <a:r>
              <a:rPr lang="cy-GB" sz="2400" dirty="0" smtClean="0">
                <a:latin typeface="Lucida Sans" panose="020B0602040502020204" pitchFamily="34" charset="0"/>
              </a:rPr>
              <a:t>Gall ganu fod yn offeryn pedagogaidd</a:t>
            </a:r>
          </a:p>
          <a:p>
            <a:pPr>
              <a:defRPr/>
            </a:pPr>
            <a:r>
              <a:rPr lang="cy-GB" sz="2400" dirty="0" smtClean="0">
                <a:latin typeface="Lucida Sans" panose="020B0602040502020204" pitchFamily="34" charset="0"/>
              </a:rPr>
              <a:t>Gall ganu rhigymau fod yn ddargludiad emosiynol</a:t>
            </a:r>
            <a:endParaRPr lang="cy-GB" dirty="0"/>
          </a:p>
        </p:txBody>
      </p:sp>
      <p:sp>
        <p:nvSpPr>
          <p:cNvPr id="4" name="Content Placeholder 3"/>
          <p:cNvSpPr>
            <a:spLocks noGrp="1"/>
          </p:cNvSpPr>
          <p:nvPr>
            <p:ph sz="half" idx="2"/>
          </p:nvPr>
        </p:nvSpPr>
        <p:spPr>
          <a:xfrm>
            <a:off x="4648200" y="1412776"/>
            <a:ext cx="4316413" cy="4968552"/>
          </a:xfrm>
        </p:spPr>
        <p:txBody>
          <a:bodyPr/>
          <a:lstStyle/>
          <a:p>
            <a:pPr>
              <a:defRPr/>
            </a:pPr>
            <a:r>
              <a:rPr lang="cy-GB" sz="2400" dirty="0" smtClean="0">
                <a:solidFill>
                  <a:srgbClr val="0000FF"/>
                </a:solidFill>
                <a:latin typeface="Lucida Sans" panose="020B0602040502020204" pitchFamily="34" charset="0"/>
              </a:rPr>
              <a:t>Act of singing is a way to convey motherly love and care</a:t>
            </a:r>
          </a:p>
          <a:p>
            <a:pPr>
              <a:defRPr/>
            </a:pPr>
            <a:r>
              <a:rPr lang="cy-GB" sz="2400" dirty="0" smtClean="0">
                <a:solidFill>
                  <a:srgbClr val="0000FF"/>
                </a:solidFill>
                <a:latin typeface="Lucida Sans" panose="020B0602040502020204" pitchFamily="34" charset="0"/>
              </a:rPr>
              <a:t>Singing can be a pedagogical tool</a:t>
            </a:r>
          </a:p>
          <a:p>
            <a:pPr>
              <a:defRPr/>
            </a:pPr>
            <a:r>
              <a:rPr lang="cy-GB" sz="2400" dirty="0" smtClean="0">
                <a:solidFill>
                  <a:srgbClr val="0000FF"/>
                </a:solidFill>
                <a:latin typeface="Lucida Sans" panose="020B0602040502020204" pitchFamily="34" charset="0"/>
              </a:rPr>
              <a:t>Singing rhymes can be an emotional conduit</a:t>
            </a:r>
          </a:p>
          <a:p>
            <a:pPr marL="0" indent="0" algn="r">
              <a:buNone/>
              <a:defRPr/>
            </a:pPr>
            <a:r>
              <a:rPr lang="cy-GB" sz="2000" dirty="0" smtClean="0">
                <a:solidFill>
                  <a:srgbClr val="0000FF"/>
                </a:solidFill>
                <a:latin typeface="Lucida Sans" panose="020B0602040502020204" pitchFamily="34" charset="0"/>
              </a:rPr>
              <a:t>(Powell et al., 2013)</a:t>
            </a:r>
            <a:endParaRPr lang="cy-GB" sz="2000" dirty="0">
              <a:solidFill>
                <a:srgbClr val="0000FF"/>
              </a:solidFill>
              <a:latin typeface="Lucida Sans" panose="020B0602040502020204" pitchFamily="34" charset="0"/>
            </a:endParaRPr>
          </a:p>
        </p:txBody>
      </p:sp>
    </p:spTree>
    <p:extLst>
      <p:ext uri="{BB962C8B-B14F-4D97-AF65-F5344CB8AC3E}">
        <p14:creationId xmlns:p14="http://schemas.microsoft.com/office/powerpoint/2010/main" val="137816590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457200" y="274638"/>
            <a:ext cx="8229600" cy="778098"/>
          </a:xfrm>
        </p:spPr>
        <p:txBody>
          <a:bodyPr/>
          <a:lstStyle/>
          <a:p>
            <a:r>
              <a:rPr lang="cy-GB" altLang="en-US" sz="2800" dirty="0" smtClean="0">
                <a:solidFill>
                  <a:schemeClr val="tx1"/>
                </a:solidFill>
                <a:latin typeface="Lucida Sans" panose="020B0602030504020204" pitchFamily="34" charset="0"/>
              </a:rPr>
              <a:t>The Baby Room Project (Powell et al., 2013)</a:t>
            </a:r>
          </a:p>
        </p:txBody>
      </p:sp>
      <p:sp>
        <p:nvSpPr>
          <p:cNvPr id="3" name="Text Placeholder 2"/>
          <p:cNvSpPr>
            <a:spLocks noGrp="1"/>
          </p:cNvSpPr>
          <p:nvPr>
            <p:ph type="body" sz="half" idx="1"/>
          </p:nvPr>
        </p:nvSpPr>
        <p:spPr>
          <a:xfrm>
            <a:off x="179512" y="1196752"/>
            <a:ext cx="4316288" cy="5184576"/>
          </a:xfrm>
        </p:spPr>
        <p:txBody>
          <a:bodyPr/>
          <a:lstStyle/>
          <a:p>
            <a:pPr>
              <a:defRPr/>
            </a:pPr>
            <a:r>
              <a:rPr lang="cy-GB" sz="2400" dirty="0" smtClean="0">
                <a:latin typeface="Lucida Sans" panose="020B0602030504020204" pitchFamily="34" charset="0"/>
              </a:rPr>
              <a:t>Deilliodd o athroniaeth </a:t>
            </a:r>
            <a:r>
              <a:rPr lang="cy-GB" sz="2400" dirty="0">
                <a:latin typeface="Lucida Sans" panose="020B0602030504020204" pitchFamily="34" charset="0"/>
              </a:rPr>
              <a:t>Froebel </a:t>
            </a:r>
            <a:r>
              <a:rPr lang="cy-GB" sz="2400" dirty="0" smtClean="0">
                <a:latin typeface="Lucida Sans" panose="020B0602030504020204" pitchFamily="34" charset="0"/>
              </a:rPr>
              <a:t>am </a:t>
            </a:r>
            <a:r>
              <a:rPr lang="cy-GB" sz="2400" dirty="0">
                <a:latin typeface="Lucida Sans" panose="020B0602030504020204" pitchFamily="34" charset="0"/>
              </a:rPr>
              <a:t>ganu gyda phlant </a:t>
            </a:r>
            <a:r>
              <a:rPr lang="cy-GB" sz="2400" dirty="0" smtClean="0">
                <a:latin typeface="Lucida Sans" panose="020B0602030504020204" pitchFamily="34" charset="0"/>
              </a:rPr>
              <a:t>ifanc</a:t>
            </a:r>
          </a:p>
          <a:p>
            <a:pPr>
              <a:defRPr/>
            </a:pPr>
            <a:r>
              <a:rPr lang="cy-GB" sz="2400" dirty="0" smtClean="0">
                <a:latin typeface="Lucida Sans" panose="020B0602030504020204" pitchFamily="34" charset="0"/>
              </a:rPr>
              <a:t>Ymchwiliwyd defnydd o ganu (a </a:t>
            </a:r>
            <a:r>
              <a:rPr lang="cy-GB" sz="2400" dirty="0">
                <a:latin typeface="Lucida Sans" panose="020B0602030504020204" pitchFamily="34" charset="0"/>
              </a:rPr>
              <a:t>deialog) rhwng ymarferwyr </a:t>
            </a:r>
            <a:r>
              <a:rPr lang="cy-GB" sz="2400" dirty="0" smtClean="0">
                <a:latin typeface="Lucida Sans" panose="020B0602030504020204" pitchFamily="34" charset="0"/>
              </a:rPr>
              <a:t>blynyddoedd cynnar a babanod </a:t>
            </a:r>
          </a:p>
          <a:p>
            <a:pPr>
              <a:defRPr/>
            </a:pPr>
            <a:r>
              <a:rPr lang="cy-GB" sz="2400" dirty="0" smtClean="0">
                <a:latin typeface="Lucida Sans" panose="020B0602030504020204" pitchFamily="34" charset="0"/>
              </a:rPr>
              <a:t>Rhwystrau (a nodwyd gan ymarferwyr)</a:t>
            </a:r>
          </a:p>
          <a:p>
            <a:pPr>
              <a:buFontTx/>
              <a:buChar char="-"/>
              <a:defRPr/>
            </a:pPr>
            <a:r>
              <a:rPr lang="cy-GB" sz="2400" dirty="0" smtClean="0">
                <a:latin typeface="Lucida Sans" panose="020B0602030504020204" pitchFamily="34" charset="0"/>
              </a:rPr>
              <a:t>Gorfod cadw at arferion</a:t>
            </a:r>
          </a:p>
          <a:p>
            <a:pPr>
              <a:buFontTx/>
              <a:buChar char="-"/>
              <a:defRPr/>
            </a:pPr>
            <a:r>
              <a:rPr lang="cy-GB" sz="2400" dirty="0" smtClean="0">
                <a:latin typeface="Lucida Sans" panose="020B0602030504020204" pitchFamily="34" charset="0"/>
              </a:rPr>
              <a:t>Lleoliadau yn rhy brysur</a:t>
            </a:r>
            <a:endParaRPr lang="cy-GB" dirty="0">
              <a:latin typeface="Lucida Sans" panose="020B0602030504020204" pitchFamily="34" charset="0"/>
            </a:endParaRPr>
          </a:p>
        </p:txBody>
      </p:sp>
      <p:sp>
        <p:nvSpPr>
          <p:cNvPr id="4" name="Content Placeholder 3"/>
          <p:cNvSpPr>
            <a:spLocks noGrp="1"/>
          </p:cNvSpPr>
          <p:nvPr>
            <p:ph sz="half" idx="2"/>
          </p:nvPr>
        </p:nvSpPr>
        <p:spPr>
          <a:xfrm>
            <a:off x="4648200" y="1196752"/>
            <a:ext cx="4316413" cy="5184576"/>
          </a:xfrm>
        </p:spPr>
        <p:txBody>
          <a:bodyPr/>
          <a:lstStyle/>
          <a:p>
            <a:pPr>
              <a:defRPr/>
            </a:pPr>
            <a:r>
              <a:rPr lang="cy-GB" sz="2400" dirty="0" smtClean="0">
                <a:solidFill>
                  <a:srgbClr val="0000FF"/>
                </a:solidFill>
                <a:latin typeface="Lucida Sans" panose="020B0602040502020204" pitchFamily="34" charset="0"/>
              </a:rPr>
              <a:t>Stemmed from Froebel’s philosophy of singing with young children</a:t>
            </a:r>
          </a:p>
          <a:p>
            <a:pPr>
              <a:defRPr/>
            </a:pPr>
            <a:r>
              <a:rPr lang="cy-GB" sz="2400" dirty="0" smtClean="0">
                <a:solidFill>
                  <a:srgbClr val="0000FF"/>
                </a:solidFill>
                <a:latin typeface="Lucida Sans" panose="020B0602040502020204" pitchFamily="34" charset="0"/>
              </a:rPr>
              <a:t>Researched use of singing (and dialogue) between early years’ practitioners and babies</a:t>
            </a:r>
          </a:p>
          <a:p>
            <a:pPr>
              <a:defRPr/>
            </a:pPr>
            <a:r>
              <a:rPr lang="cy-GB" sz="2400" dirty="0" smtClean="0">
                <a:solidFill>
                  <a:srgbClr val="0000FF"/>
                </a:solidFill>
                <a:latin typeface="Lucida Sans" panose="020B0602040502020204" pitchFamily="34" charset="0"/>
              </a:rPr>
              <a:t>Barriers (as identified by practitioners)</a:t>
            </a:r>
          </a:p>
          <a:p>
            <a:pPr>
              <a:buFontTx/>
              <a:buChar char="-"/>
              <a:defRPr/>
            </a:pPr>
            <a:r>
              <a:rPr lang="cy-GB" sz="2400" dirty="0" smtClean="0">
                <a:solidFill>
                  <a:srgbClr val="0000FF"/>
                </a:solidFill>
                <a:latin typeface="Lucida Sans" panose="020B0602040502020204" pitchFamily="34" charset="0"/>
              </a:rPr>
              <a:t>Need to keep to routines</a:t>
            </a:r>
          </a:p>
          <a:p>
            <a:pPr>
              <a:buFontTx/>
              <a:buChar char="-"/>
              <a:defRPr/>
            </a:pPr>
            <a:r>
              <a:rPr lang="cy-GB" sz="2400" dirty="0" smtClean="0">
                <a:solidFill>
                  <a:srgbClr val="0000FF"/>
                </a:solidFill>
                <a:latin typeface="Lucida Sans" panose="020B0602040502020204" pitchFamily="34" charset="0"/>
              </a:rPr>
              <a:t>Settings too busy</a:t>
            </a:r>
            <a:endParaRPr lang="cy-GB" sz="2000" dirty="0">
              <a:solidFill>
                <a:srgbClr val="0000FF"/>
              </a:solidFill>
              <a:latin typeface="Lucida Sans" panose="020B0602040502020204" pitchFamily="34" charset="0"/>
            </a:endParaRPr>
          </a:p>
        </p:txBody>
      </p:sp>
    </p:spTree>
    <p:extLst>
      <p:ext uri="{BB962C8B-B14F-4D97-AF65-F5344CB8AC3E}">
        <p14:creationId xmlns:p14="http://schemas.microsoft.com/office/powerpoint/2010/main" val="160402767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457200" y="274638"/>
            <a:ext cx="8229600" cy="778098"/>
          </a:xfrm>
        </p:spPr>
        <p:txBody>
          <a:bodyPr/>
          <a:lstStyle/>
          <a:p>
            <a:r>
              <a:rPr lang="cy-GB" altLang="en-US" sz="2800" dirty="0" smtClean="0">
                <a:solidFill>
                  <a:schemeClr val="tx1"/>
                </a:solidFill>
                <a:latin typeface="Lucida Sans" panose="020B0602030504020204" pitchFamily="34" charset="0"/>
              </a:rPr>
              <a:t>The Baby Room Project (Powell et al., 2013)</a:t>
            </a:r>
          </a:p>
        </p:txBody>
      </p:sp>
      <p:sp>
        <p:nvSpPr>
          <p:cNvPr id="3" name="Text Placeholder 2"/>
          <p:cNvSpPr>
            <a:spLocks noGrp="1"/>
          </p:cNvSpPr>
          <p:nvPr>
            <p:ph type="body" sz="half" idx="1"/>
          </p:nvPr>
        </p:nvSpPr>
        <p:spPr>
          <a:xfrm>
            <a:off x="179512" y="1196752"/>
            <a:ext cx="4316288" cy="5184576"/>
          </a:xfrm>
        </p:spPr>
        <p:txBody>
          <a:bodyPr>
            <a:normAutofit/>
          </a:bodyPr>
          <a:lstStyle/>
          <a:p>
            <a:pPr marL="0" indent="0">
              <a:buNone/>
              <a:defRPr/>
            </a:pPr>
            <a:r>
              <a:rPr lang="cy-GB" sz="2400" dirty="0" smtClean="0">
                <a:latin typeface="Lucida Sans" panose="020B0602030504020204" pitchFamily="34" charset="0"/>
              </a:rPr>
              <a:t>Canfyddiadau:</a:t>
            </a:r>
          </a:p>
          <a:p>
            <a:pPr marL="457200" indent="-457200">
              <a:buAutoNum type="arabicPeriod"/>
              <a:defRPr/>
            </a:pPr>
            <a:r>
              <a:rPr lang="cy-GB" sz="2400" dirty="0" smtClean="0">
                <a:latin typeface="Lucida Sans" panose="020B0602030504020204" pitchFamily="34" charset="0"/>
              </a:rPr>
              <a:t>Babanod yn </a:t>
            </a:r>
            <a:r>
              <a:rPr lang="cy-GB" sz="2400" dirty="0">
                <a:latin typeface="Lucida Sans" panose="020B0602030504020204" pitchFamily="34" charset="0"/>
              </a:rPr>
              <a:t>fwy </a:t>
            </a:r>
            <a:r>
              <a:rPr lang="cy-GB" sz="2400" dirty="0" smtClean="0">
                <a:latin typeface="Lucida Sans" panose="020B0602030504020204" pitchFamily="34" charset="0"/>
              </a:rPr>
              <a:t>ymgysylltiedig</a:t>
            </a:r>
          </a:p>
          <a:p>
            <a:pPr marL="457200" indent="-457200">
              <a:buAutoNum type="arabicPeriod"/>
              <a:defRPr/>
            </a:pPr>
            <a:r>
              <a:rPr lang="cy-GB" sz="2400" dirty="0" smtClean="0">
                <a:latin typeface="Lucida Sans" panose="020B0602030504020204" pitchFamily="34" charset="0"/>
              </a:rPr>
              <a:t>Teimladau </a:t>
            </a:r>
            <a:r>
              <a:rPr lang="cy-GB" sz="2400" dirty="0">
                <a:latin typeface="Lucida Sans" panose="020B0602030504020204" pitchFamily="34" charset="0"/>
              </a:rPr>
              <a:t>cyfnewidiol o hapusrwydd </a:t>
            </a:r>
            <a:endParaRPr lang="cy-GB" sz="2400" dirty="0" smtClean="0">
              <a:latin typeface="Lucida Sans" panose="020B0602030504020204" pitchFamily="34" charset="0"/>
            </a:endParaRPr>
          </a:p>
          <a:p>
            <a:pPr marL="457200" indent="-457200">
              <a:buAutoNum type="arabicPeriod"/>
              <a:defRPr/>
            </a:pPr>
            <a:r>
              <a:rPr lang="cy-GB" sz="2400" dirty="0" smtClean="0">
                <a:latin typeface="Lucida Sans" panose="020B0602030504020204" pitchFamily="34" charset="0"/>
              </a:rPr>
              <a:t>Mwy </a:t>
            </a:r>
            <a:r>
              <a:rPr lang="cy-GB" sz="2400" dirty="0">
                <a:latin typeface="Lucida Sans" panose="020B0602030504020204" pitchFamily="34" charset="0"/>
              </a:rPr>
              <a:t>o gyswllt llygad, cyfathrebu a </a:t>
            </a:r>
            <a:r>
              <a:rPr lang="cy-GB" sz="2400" dirty="0" smtClean="0">
                <a:latin typeface="Lucida Sans" panose="020B0602030504020204" pitchFamily="34" charset="0"/>
              </a:rPr>
              <a:t>gallu i ddehongli </a:t>
            </a:r>
            <a:r>
              <a:rPr lang="cy-GB" sz="2400" dirty="0">
                <a:latin typeface="Lucida Sans" panose="020B0602030504020204" pitchFamily="34" charset="0"/>
              </a:rPr>
              <a:t>caneuon dewisol </a:t>
            </a:r>
            <a:r>
              <a:rPr lang="cy-GB" sz="2400" dirty="0" smtClean="0">
                <a:latin typeface="Lucida Sans" panose="020B0602030504020204" pitchFamily="34" charset="0"/>
              </a:rPr>
              <a:t>y babanod</a:t>
            </a:r>
            <a:r>
              <a:rPr lang="cy-GB" sz="2400" dirty="0">
                <a:latin typeface="Lucida Sans" panose="020B0602030504020204" pitchFamily="34" charset="0"/>
              </a:rPr>
              <a:t>. </a:t>
            </a:r>
            <a:endParaRPr lang="cy-GB" sz="2400" dirty="0" smtClean="0">
              <a:latin typeface="Lucida Sans" panose="020B0602030504020204" pitchFamily="34" charset="0"/>
            </a:endParaRPr>
          </a:p>
          <a:p>
            <a:pPr marL="0" indent="0">
              <a:buNone/>
              <a:defRPr/>
            </a:pPr>
            <a:r>
              <a:rPr lang="cy-GB" sz="2200" b="1" dirty="0" smtClean="0">
                <a:latin typeface="Lucida Sans" panose="020B0602030504020204" pitchFamily="34" charset="0"/>
              </a:rPr>
              <a:t>Nid </a:t>
            </a:r>
            <a:r>
              <a:rPr lang="cy-GB" sz="2200" b="1" dirty="0">
                <a:latin typeface="Lucida Sans" panose="020B0602030504020204" pitchFamily="34" charset="0"/>
              </a:rPr>
              <a:t>oedd </a:t>
            </a:r>
            <a:r>
              <a:rPr lang="cy-GB" sz="2200" b="1" dirty="0" smtClean="0">
                <a:latin typeface="Lucida Sans" panose="020B0602030504020204" pitchFamily="34" charset="0"/>
              </a:rPr>
              <a:t>un </a:t>
            </a:r>
            <a:r>
              <a:rPr lang="cy-GB" sz="2200" b="1" dirty="0">
                <a:latin typeface="Lucida Sans" panose="020B0602030504020204" pitchFamily="34" charset="0"/>
              </a:rPr>
              <a:t>o'r ymarferwyr yn gwybod am Froebel.</a:t>
            </a:r>
          </a:p>
        </p:txBody>
      </p:sp>
      <p:sp>
        <p:nvSpPr>
          <p:cNvPr id="4" name="Content Placeholder 3"/>
          <p:cNvSpPr>
            <a:spLocks noGrp="1"/>
          </p:cNvSpPr>
          <p:nvPr>
            <p:ph sz="half" idx="2"/>
          </p:nvPr>
        </p:nvSpPr>
        <p:spPr>
          <a:xfrm>
            <a:off x="4648200" y="1196752"/>
            <a:ext cx="4316413" cy="4248472"/>
          </a:xfrm>
        </p:spPr>
        <p:txBody>
          <a:bodyPr>
            <a:normAutofit lnSpcReduction="10000"/>
          </a:bodyPr>
          <a:lstStyle/>
          <a:p>
            <a:pPr marL="0" indent="0">
              <a:buNone/>
              <a:defRPr/>
            </a:pPr>
            <a:r>
              <a:rPr lang="cy-GB" sz="2400" dirty="0" smtClean="0">
                <a:solidFill>
                  <a:srgbClr val="0000FF"/>
                </a:solidFill>
                <a:latin typeface="Lucida Sans" panose="020B0602040502020204" pitchFamily="34" charset="0"/>
              </a:rPr>
              <a:t>Findings:</a:t>
            </a:r>
          </a:p>
          <a:p>
            <a:pPr marL="457200" indent="-457200">
              <a:buAutoNum type="arabicPeriod"/>
              <a:defRPr/>
            </a:pPr>
            <a:r>
              <a:rPr lang="cy-GB" sz="2400" dirty="0" smtClean="0">
                <a:solidFill>
                  <a:srgbClr val="0000FF"/>
                </a:solidFill>
                <a:latin typeface="Lucida Sans" panose="020B0602040502020204" pitchFamily="34" charset="0"/>
              </a:rPr>
              <a:t>Babies were more engaged</a:t>
            </a:r>
          </a:p>
          <a:p>
            <a:pPr marL="457200" indent="-457200">
              <a:buAutoNum type="arabicPeriod"/>
              <a:defRPr/>
            </a:pPr>
            <a:r>
              <a:rPr lang="cy-GB" sz="2400" dirty="0" smtClean="0">
                <a:solidFill>
                  <a:srgbClr val="0000FF"/>
                </a:solidFill>
                <a:latin typeface="Lucida Sans" panose="020B0602040502020204" pitchFamily="34" charset="0"/>
              </a:rPr>
              <a:t>Mutual feelings of happiness</a:t>
            </a:r>
          </a:p>
          <a:p>
            <a:pPr marL="457200" indent="-457200">
              <a:buAutoNum type="arabicPeriod"/>
              <a:defRPr/>
            </a:pPr>
            <a:r>
              <a:rPr lang="cy-GB" sz="2400" dirty="0" smtClean="0">
                <a:solidFill>
                  <a:srgbClr val="0000FF"/>
                </a:solidFill>
                <a:latin typeface="Lucida Sans" panose="020B0602040502020204" pitchFamily="34" charset="0"/>
              </a:rPr>
              <a:t>Increased eye contact, communication and interpretation of babies’ preferred songs.</a:t>
            </a:r>
          </a:p>
          <a:p>
            <a:pPr marL="457200" indent="-457200">
              <a:buAutoNum type="arabicPeriod"/>
              <a:defRPr/>
            </a:pPr>
            <a:endParaRPr lang="cy-GB" sz="2400" dirty="0">
              <a:solidFill>
                <a:srgbClr val="0000FF"/>
              </a:solidFill>
              <a:latin typeface="Lucida Sans" panose="020B0602040502020204" pitchFamily="34" charset="0"/>
            </a:endParaRPr>
          </a:p>
          <a:p>
            <a:pPr marL="0" indent="0">
              <a:buNone/>
              <a:defRPr/>
            </a:pPr>
            <a:r>
              <a:rPr lang="cy-GB" sz="2400" b="1" dirty="0" smtClean="0">
                <a:solidFill>
                  <a:srgbClr val="0000FF"/>
                </a:solidFill>
                <a:latin typeface="Lucida Sans" panose="020B0602040502020204" pitchFamily="34" charset="0"/>
              </a:rPr>
              <a:t>None of the practitioners knew of Froebel</a:t>
            </a:r>
            <a:r>
              <a:rPr lang="cy-GB" sz="2400" dirty="0" smtClean="0">
                <a:solidFill>
                  <a:srgbClr val="0000FF"/>
                </a:solidFill>
                <a:latin typeface="Lucida Sans" panose="020B0602040502020204" pitchFamily="34" charset="0"/>
              </a:rPr>
              <a:t>.</a:t>
            </a:r>
          </a:p>
          <a:p>
            <a:pPr>
              <a:defRPr/>
            </a:pPr>
            <a:endParaRPr lang="cy-GB" sz="2000" dirty="0">
              <a:solidFill>
                <a:srgbClr val="0000FF"/>
              </a:solidFill>
              <a:latin typeface="Lucida Sans" panose="020B0602040502020204" pitchFamily="34" charset="0"/>
            </a:endParaRPr>
          </a:p>
        </p:txBody>
      </p:sp>
    </p:spTree>
    <p:extLst>
      <p:ext uri="{BB962C8B-B14F-4D97-AF65-F5344CB8AC3E}">
        <p14:creationId xmlns:p14="http://schemas.microsoft.com/office/powerpoint/2010/main" val="86470876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fontScale="90000"/>
          </a:bodyPr>
          <a:lstStyle/>
          <a:p>
            <a:pPr algn="l" eaLnBrk="1" hangingPunct="1"/>
            <a:r>
              <a:rPr lang="cy-GB" altLang="cy-GB" sz="3600" dirty="0" smtClean="0">
                <a:latin typeface="Lucida Sans" panose="020B0602030504020204" pitchFamily="34" charset="0"/>
              </a:rPr>
              <a:t/>
            </a:r>
            <a:br>
              <a:rPr lang="cy-GB" altLang="cy-GB" sz="3600" dirty="0" smtClean="0">
                <a:latin typeface="Lucida Sans" panose="020B0602030504020204" pitchFamily="34" charset="0"/>
              </a:rPr>
            </a:br>
            <a:r>
              <a:rPr lang="cy-GB" altLang="cy-GB" sz="3600" dirty="0" smtClean="0">
                <a:latin typeface="Lucida Sans" panose="020B0602030504020204" pitchFamily="34" charset="0"/>
              </a:rPr>
              <a:t>Sgiliau ieithyddol</a:t>
            </a:r>
            <a:br>
              <a:rPr lang="cy-GB" altLang="cy-GB" sz="3600" dirty="0" smtClean="0">
                <a:latin typeface="Lucida Sans" panose="020B0602030504020204" pitchFamily="34" charset="0"/>
              </a:rPr>
            </a:br>
            <a:r>
              <a:rPr lang="cy-GB" altLang="cy-GB" sz="3600" dirty="0" smtClean="0">
                <a:solidFill>
                  <a:srgbClr val="0000FF"/>
                </a:solidFill>
                <a:latin typeface="Lucida Sans" panose="020B0602030504020204" pitchFamily="34" charset="0"/>
              </a:rPr>
              <a:t>Linguistic skills</a:t>
            </a:r>
            <a:r>
              <a:rPr lang="cy-GB" altLang="cy-GB" sz="4000" dirty="0" smtClean="0">
                <a:latin typeface="Lucida Sans" panose="020B0602030504020204" pitchFamily="34" charset="0"/>
              </a:rPr>
              <a:t/>
            </a:r>
            <a:br>
              <a:rPr lang="cy-GB" altLang="cy-GB" sz="4000" dirty="0" smtClean="0">
                <a:latin typeface="Lucida Sans" panose="020B0602030504020204" pitchFamily="34" charset="0"/>
              </a:rPr>
            </a:br>
            <a:endParaRPr lang="en-GB" altLang="cy-GB" sz="4000" dirty="0" smtClean="0">
              <a:solidFill>
                <a:srgbClr val="0000FF"/>
              </a:solidFill>
              <a:latin typeface="Lucida Sans" panose="020B0602030504020204" pitchFamily="34" charset="0"/>
            </a:endParaRPr>
          </a:p>
        </p:txBody>
      </p:sp>
      <p:sp>
        <p:nvSpPr>
          <p:cNvPr id="29699" name="Rectangle 4"/>
          <p:cNvSpPr>
            <a:spLocks noGrp="1" noChangeArrowheads="1"/>
          </p:cNvSpPr>
          <p:nvPr>
            <p:ph type="body" sz="half" idx="1"/>
          </p:nvPr>
        </p:nvSpPr>
        <p:spPr>
          <a:xfrm>
            <a:off x="457200" y="1600201"/>
            <a:ext cx="4033838" cy="3989040"/>
          </a:xfrm>
        </p:spPr>
        <p:txBody>
          <a:bodyPr>
            <a:normAutofit fontScale="92500" lnSpcReduction="10000"/>
          </a:bodyPr>
          <a:lstStyle/>
          <a:p>
            <a:pPr eaLnBrk="1" hangingPunct="1">
              <a:lnSpc>
                <a:spcPct val="90000"/>
              </a:lnSpc>
            </a:pPr>
            <a:r>
              <a:rPr lang="cy-GB" altLang="cy-GB" dirty="0">
                <a:latin typeface="Lucida Sans" panose="020B0602030504020204" pitchFamily="34" charset="0"/>
              </a:rPr>
              <a:t>Ymwybyddiaeth </a:t>
            </a:r>
            <a:r>
              <a:rPr lang="cy-GB" altLang="cy-GB" dirty="0" smtClean="0">
                <a:latin typeface="Lucida Sans" panose="020B0602030504020204" pitchFamily="34" charset="0"/>
              </a:rPr>
              <a:t>ffonolegol</a:t>
            </a:r>
          </a:p>
          <a:p>
            <a:pPr eaLnBrk="1" hangingPunct="1">
              <a:lnSpc>
                <a:spcPct val="90000"/>
              </a:lnSpc>
            </a:pPr>
            <a:r>
              <a:rPr lang="cy-GB" altLang="cy-GB" dirty="0" smtClean="0">
                <a:latin typeface="Lucida Sans" panose="020B0602030504020204" pitchFamily="34" charset="0"/>
              </a:rPr>
              <a:t>Sillafau</a:t>
            </a:r>
          </a:p>
          <a:p>
            <a:pPr eaLnBrk="1" hangingPunct="1">
              <a:lnSpc>
                <a:spcPct val="90000"/>
              </a:lnSpc>
            </a:pPr>
            <a:r>
              <a:rPr lang="cy-GB" altLang="cy-GB" dirty="0" smtClean="0">
                <a:latin typeface="Lucida Sans" panose="020B0602030504020204" pitchFamily="34" charset="0"/>
              </a:rPr>
              <a:t>Ffonemau</a:t>
            </a:r>
          </a:p>
          <a:p>
            <a:pPr eaLnBrk="1" hangingPunct="1">
              <a:lnSpc>
                <a:spcPct val="90000"/>
              </a:lnSpc>
            </a:pPr>
            <a:r>
              <a:rPr lang="cy-GB" altLang="cy-GB" dirty="0" smtClean="0">
                <a:latin typeface="Lucida Sans" panose="020B0602030504020204" pitchFamily="34" charset="0"/>
              </a:rPr>
              <a:t>Odl</a:t>
            </a:r>
          </a:p>
          <a:p>
            <a:pPr eaLnBrk="1" hangingPunct="1">
              <a:lnSpc>
                <a:spcPct val="90000"/>
              </a:lnSpc>
            </a:pPr>
            <a:r>
              <a:rPr lang="cy-GB" altLang="cy-GB" dirty="0" smtClean="0">
                <a:latin typeface="Lucida Sans" panose="020B0602030504020204" pitchFamily="34" charset="0"/>
              </a:rPr>
              <a:t>Ailadroddiad</a:t>
            </a:r>
          </a:p>
          <a:p>
            <a:pPr eaLnBrk="1" hangingPunct="1">
              <a:lnSpc>
                <a:spcPct val="90000"/>
              </a:lnSpc>
            </a:pPr>
            <a:r>
              <a:rPr lang="cy-GB" altLang="cy-GB" dirty="0" smtClean="0">
                <a:latin typeface="Lucida Sans" panose="020B0602030504020204" pitchFamily="34" charset="0"/>
              </a:rPr>
              <a:t>Cyflythreniad</a:t>
            </a:r>
          </a:p>
          <a:p>
            <a:pPr eaLnBrk="1" hangingPunct="1">
              <a:lnSpc>
                <a:spcPct val="90000"/>
              </a:lnSpc>
            </a:pPr>
            <a:r>
              <a:rPr lang="cy-GB" altLang="cy-GB" dirty="0" smtClean="0">
                <a:latin typeface="Lucida Sans" panose="020B0602030504020204" pitchFamily="34" charset="0"/>
              </a:rPr>
              <a:t>Onomatopeia</a:t>
            </a:r>
          </a:p>
          <a:p>
            <a:pPr eaLnBrk="1" hangingPunct="1">
              <a:lnSpc>
                <a:spcPct val="90000"/>
              </a:lnSpc>
            </a:pPr>
            <a:r>
              <a:rPr lang="cy-GB" altLang="cy-GB" dirty="0">
                <a:latin typeface="Lucida Sans" panose="020B0602030504020204" pitchFamily="34" charset="0"/>
              </a:rPr>
              <a:t>Rhythm</a:t>
            </a:r>
            <a:endParaRPr lang="cy-GB" altLang="cy-GB" dirty="0" smtClean="0"/>
          </a:p>
        </p:txBody>
      </p:sp>
      <p:sp>
        <p:nvSpPr>
          <p:cNvPr id="29700" name="Rectangle 5"/>
          <p:cNvSpPr>
            <a:spLocks noGrp="1" noChangeArrowheads="1"/>
          </p:cNvSpPr>
          <p:nvPr>
            <p:ph type="body" sz="half" idx="2"/>
          </p:nvPr>
        </p:nvSpPr>
        <p:spPr>
          <a:xfrm>
            <a:off x="4652963" y="1600201"/>
            <a:ext cx="4033837" cy="3845024"/>
          </a:xfrm>
        </p:spPr>
        <p:txBody>
          <a:bodyPr>
            <a:normAutofit fontScale="92500" lnSpcReduction="10000"/>
          </a:bodyPr>
          <a:lstStyle/>
          <a:p>
            <a:pPr eaLnBrk="1" hangingPunct="1">
              <a:lnSpc>
                <a:spcPct val="90000"/>
              </a:lnSpc>
            </a:pPr>
            <a:r>
              <a:rPr lang="en-GB" altLang="cy-GB" dirty="0">
                <a:solidFill>
                  <a:srgbClr val="0000FF"/>
                </a:solidFill>
                <a:latin typeface="Lucida Sans" panose="020B0602030504020204" pitchFamily="34" charset="0"/>
              </a:rPr>
              <a:t>Phonological </a:t>
            </a:r>
            <a:r>
              <a:rPr lang="en-GB" altLang="cy-GB" dirty="0" smtClean="0">
                <a:solidFill>
                  <a:srgbClr val="0000FF"/>
                </a:solidFill>
                <a:latin typeface="Lucida Sans" panose="020B0602030504020204" pitchFamily="34" charset="0"/>
              </a:rPr>
              <a:t>awareness</a:t>
            </a:r>
          </a:p>
          <a:p>
            <a:pPr eaLnBrk="1" hangingPunct="1">
              <a:lnSpc>
                <a:spcPct val="90000"/>
              </a:lnSpc>
            </a:pPr>
            <a:r>
              <a:rPr lang="en-GB" altLang="cy-GB" dirty="0" smtClean="0">
                <a:solidFill>
                  <a:srgbClr val="0000FF"/>
                </a:solidFill>
                <a:latin typeface="Lucida Sans" panose="020B0602030504020204" pitchFamily="34" charset="0"/>
              </a:rPr>
              <a:t>Syllables</a:t>
            </a:r>
          </a:p>
          <a:p>
            <a:pPr eaLnBrk="1" hangingPunct="1">
              <a:lnSpc>
                <a:spcPct val="90000"/>
              </a:lnSpc>
            </a:pPr>
            <a:r>
              <a:rPr lang="en-GB" altLang="cy-GB" dirty="0" smtClean="0">
                <a:solidFill>
                  <a:srgbClr val="0000FF"/>
                </a:solidFill>
                <a:latin typeface="Lucida Sans" panose="020B0602030504020204" pitchFamily="34" charset="0"/>
              </a:rPr>
              <a:t>Phonemes</a:t>
            </a:r>
          </a:p>
          <a:p>
            <a:pPr eaLnBrk="1" hangingPunct="1">
              <a:lnSpc>
                <a:spcPct val="90000"/>
              </a:lnSpc>
            </a:pPr>
            <a:r>
              <a:rPr lang="en-GB" altLang="cy-GB" dirty="0" smtClean="0">
                <a:solidFill>
                  <a:srgbClr val="0000FF"/>
                </a:solidFill>
                <a:latin typeface="Lucida Sans" panose="020B0602030504020204" pitchFamily="34" charset="0"/>
              </a:rPr>
              <a:t>Rhyme</a:t>
            </a:r>
          </a:p>
          <a:p>
            <a:pPr eaLnBrk="1" hangingPunct="1">
              <a:lnSpc>
                <a:spcPct val="90000"/>
              </a:lnSpc>
            </a:pPr>
            <a:r>
              <a:rPr lang="en-GB" altLang="cy-GB" dirty="0" smtClean="0">
                <a:solidFill>
                  <a:srgbClr val="0000FF"/>
                </a:solidFill>
                <a:latin typeface="Lucida Sans" panose="020B0602030504020204" pitchFamily="34" charset="0"/>
              </a:rPr>
              <a:t>Repetition</a:t>
            </a:r>
          </a:p>
          <a:p>
            <a:pPr eaLnBrk="1" hangingPunct="1">
              <a:lnSpc>
                <a:spcPct val="90000"/>
              </a:lnSpc>
            </a:pPr>
            <a:r>
              <a:rPr lang="en-GB" altLang="cy-GB" dirty="0" smtClean="0">
                <a:solidFill>
                  <a:srgbClr val="0000FF"/>
                </a:solidFill>
                <a:latin typeface="Lucida Sans" panose="020B0602030504020204" pitchFamily="34" charset="0"/>
              </a:rPr>
              <a:t>Alliteration</a:t>
            </a:r>
          </a:p>
          <a:p>
            <a:pPr eaLnBrk="1" hangingPunct="1">
              <a:lnSpc>
                <a:spcPct val="90000"/>
              </a:lnSpc>
            </a:pPr>
            <a:r>
              <a:rPr lang="en-GB" altLang="cy-GB" dirty="0" smtClean="0">
                <a:solidFill>
                  <a:srgbClr val="0000FF"/>
                </a:solidFill>
                <a:latin typeface="Lucida Sans" panose="020B0602030504020204" pitchFamily="34" charset="0"/>
              </a:rPr>
              <a:t>Onomatopoeia</a:t>
            </a:r>
          </a:p>
          <a:p>
            <a:pPr eaLnBrk="1" hangingPunct="1">
              <a:lnSpc>
                <a:spcPct val="90000"/>
              </a:lnSpc>
            </a:pPr>
            <a:r>
              <a:rPr lang="cy-GB" altLang="cy-GB" dirty="0">
                <a:solidFill>
                  <a:srgbClr val="0000FF"/>
                </a:solidFill>
                <a:latin typeface="Lucida Sans" panose="020B0602030504020204" pitchFamily="34" charset="0"/>
              </a:rPr>
              <a:t>Rhythm</a:t>
            </a:r>
            <a:endParaRPr lang="en-GB" altLang="cy-GB" dirty="0" smtClean="0">
              <a:solidFill>
                <a:srgbClr val="0000FF"/>
              </a:solidFill>
              <a:latin typeface="Lucida Sans" panose="020B0602030504020204" pitchFamily="34" charset="0"/>
            </a:endParaRPr>
          </a:p>
          <a:p>
            <a:pPr eaLnBrk="1" hangingPunct="1">
              <a:lnSpc>
                <a:spcPct val="90000"/>
              </a:lnSpc>
            </a:pPr>
            <a:endParaRPr lang="en-GB" altLang="cy-GB" dirty="0" smtClean="0">
              <a:solidFill>
                <a:srgbClr val="0000FF"/>
              </a:solidFill>
              <a:latin typeface="Lucida Sans" panose="020B0602030504020204" pitchFamily="34" charset="0"/>
            </a:endParaRPr>
          </a:p>
        </p:txBody>
      </p:sp>
    </p:spTree>
    <p:extLst>
      <p:ext uri="{BB962C8B-B14F-4D97-AF65-F5344CB8AC3E}">
        <p14:creationId xmlns:p14="http://schemas.microsoft.com/office/powerpoint/2010/main" val="411985848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59618"/>
          </a:xfrm>
        </p:spPr>
        <p:txBody>
          <a:bodyPr>
            <a:normAutofit fontScale="90000"/>
          </a:bodyPr>
          <a:lstStyle/>
          <a:p>
            <a:r>
              <a:rPr lang="en-GB" sz="3200" dirty="0" err="1" smtClean="0">
                <a:latin typeface="Lucida Sans" panose="020B0602030504020204" pitchFamily="34" charset="0"/>
              </a:rPr>
              <a:t>Ymwybyddiaeth</a:t>
            </a:r>
            <a:r>
              <a:rPr lang="en-GB" sz="3200" dirty="0" smtClean="0">
                <a:latin typeface="Lucida Sans" panose="020B0602030504020204" pitchFamily="34" charset="0"/>
              </a:rPr>
              <a:t> </a:t>
            </a:r>
            <a:r>
              <a:rPr lang="en-GB" sz="3200" dirty="0" err="1" smtClean="0">
                <a:latin typeface="Lucida Sans" panose="020B0602030504020204" pitchFamily="34" charset="0"/>
              </a:rPr>
              <a:t>ffonolegol</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00FF"/>
                </a:solidFill>
                <a:latin typeface="Lucida Sans" panose="020B0602030504020204" pitchFamily="34" charset="0"/>
              </a:rPr>
              <a:t>Phonological awareness</a:t>
            </a:r>
            <a:endParaRPr lang="en-GB" sz="32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628650" y="1340768"/>
            <a:ext cx="3886200" cy="4836195"/>
          </a:xfrm>
        </p:spPr>
        <p:txBody>
          <a:bodyPr>
            <a:normAutofit/>
          </a:bodyPr>
          <a:lstStyle/>
          <a:p>
            <a:r>
              <a:rPr lang="en-GB" sz="2400" dirty="0" smtClean="0">
                <a:latin typeface="Lucida Sans" panose="020B0602030504020204" pitchFamily="34" charset="0"/>
              </a:rPr>
              <a:t>Y </a:t>
            </a:r>
            <a:r>
              <a:rPr lang="en-GB" sz="2400" dirty="0" err="1">
                <a:latin typeface="Lucida Sans" panose="020B0602030504020204" pitchFamily="34" charset="0"/>
              </a:rPr>
              <a:t>gallu</a:t>
            </a:r>
            <a:r>
              <a:rPr lang="en-GB" sz="2400" dirty="0">
                <a:latin typeface="Lucida Sans" panose="020B0602030504020204" pitchFamily="34" charset="0"/>
              </a:rPr>
              <a:t> </a:t>
            </a:r>
            <a:r>
              <a:rPr lang="en-GB" sz="2400" dirty="0" err="1">
                <a:latin typeface="Lucida Sans" panose="020B0602030504020204" pitchFamily="34" charset="0"/>
              </a:rPr>
              <a:t>i</a:t>
            </a:r>
            <a:r>
              <a:rPr lang="en-GB" sz="2400" dirty="0">
                <a:latin typeface="Lucida Sans" panose="020B0602030504020204" pitchFamily="34" charset="0"/>
              </a:rPr>
              <a:t> </a:t>
            </a:r>
            <a:r>
              <a:rPr lang="en-GB" sz="2400" dirty="0" err="1">
                <a:latin typeface="Lucida Sans" panose="020B0602030504020204" pitchFamily="34" charset="0"/>
              </a:rPr>
              <a:t>ddeall</a:t>
            </a:r>
            <a:r>
              <a:rPr lang="en-GB" sz="2400" dirty="0">
                <a:latin typeface="Lucida Sans" panose="020B0602030504020204" pitchFamily="34" charset="0"/>
              </a:rPr>
              <a:t> bod </a:t>
            </a:r>
            <a:r>
              <a:rPr lang="en-GB" sz="2400" dirty="0" err="1">
                <a:latin typeface="Lucida Sans" panose="020B0602030504020204" pitchFamily="34" charset="0"/>
              </a:rPr>
              <a:t>llythrennau'r</a:t>
            </a:r>
            <a:r>
              <a:rPr lang="en-GB" sz="2400" dirty="0">
                <a:latin typeface="Lucida Sans" panose="020B0602030504020204" pitchFamily="34" charset="0"/>
              </a:rPr>
              <a:t> </a:t>
            </a:r>
            <a:r>
              <a:rPr lang="en-GB" sz="2400" dirty="0" err="1">
                <a:latin typeface="Lucida Sans" panose="020B0602030504020204" pitchFamily="34" charset="0"/>
              </a:rPr>
              <a:t>wyddor</a:t>
            </a:r>
            <a:r>
              <a:rPr lang="en-GB" sz="2400" dirty="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cynrychioli</a:t>
            </a:r>
            <a:r>
              <a:rPr lang="en-GB" sz="2400" dirty="0">
                <a:latin typeface="Lucida Sans" panose="020B0602030504020204" pitchFamily="34" charset="0"/>
              </a:rPr>
              <a:t> </a:t>
            </a:r>
            <a:r>
              <a:rPr lang="en-GB" sz="2400" dirty="0" err="1">
                <a:latin typeface="Lucida Sans" panose="020B0602030504020204" pitchFamily="34" charset="0"/>
              </a:rPr>
              <a:t>ffonemau</a:t>
            </a:r>
            <a:r>
              <a:rPr lang="en-GB" sz="2400" dirty="0">
                <a:latin typeface="Lucida Sans" panose="020B0602030504020204" pitchFamily="34" charset="0"/>
              </a:rPr>
              <a:t> </a:t>
            </a:r>
            <a:r>
              <a:rPr lang="en-GB" sz="2400" dirty="0" err="1">
                <a:latin typeface="Lucida Sans" panose="020B0602030504020204" pitchFamily="34" charset="0"/>
              </a:rPr>
              <a:t>mewn</a:t>
            </a:r>
            <a:r>
              <a:rPr lang="en-GB" sz="2400" dirty="0">
                <a:latin typeface="Lucida Sans" panose="020B0602030504020204" pitchFamily="34" charset="0"/>
              </a:rPr>
              <a:t> </a:t>
            </a:r>
            <a:r>
              <a:rPr lang="en-GB" sz="2400" dirty="0" err="1" smtClean="0">
                <a:latin typeface="Lucida Sans" panose="020B0602030504020204" pitchFamily="34" charset="0"/>
              </a:rPr>
              <a:t>lleferydd</a:t>
            </a:r>
            <a:endParaRPr lang="en-GB" sz="2400" dirty="0" smtClean="0">
              <a:latin typeface="Lucida Sans" panose="020B0602030504020204" pitchFamily="34" charset="0"/>
            </a:endParaRPr>
          </a:p>
          <a:p>
            <a:r>
              <a:rPr lang="en-GB" sz="2400" dirty="0" err="1" smtClean="0">
                <a:latin typeface="Lucida Sans" panose="020B0602030504020204" pitchFamily="34" charset="0"/>
              </a:rPr>
              <a:t>Rhagflaenydd</a:t>
            </a:r>
            <a:r>
              <a:rPr lang="en-GB" sz="2400" dirty="0" smtClean="0">
                <a:latin typeface="Lucida Sans" panose="020B0602030504020204" pitchFamily="34" charset="0"/>
              </a:rPr>
              <a:t> </a:t>
            </a:r>
            <a:r>
              <a:rPr lang="en-GB" sz="2400" dirty="0" err="1">
                <a:latin typeface="Lucida Sans" panose="020B0602030504020204" pitchFamily="34" charset="0"/>
              </a:rPr>
              <a:t>pwysig</a:t>
            </a:r>
            <a:r>
              <a:rPr lang="en-GB" sz="2400" dirty="0">
                <a:latin typeface="Lucida Sans" panose="020B0602030504020204" pitchFamily="34" charset="0"/>
              </a:rPr>
              <a:t> </a:t>
            </a:r>
            <a:r>
              <a:rPr lang="en-GB" sz="2400" dirty="0" err="1">
                <a:latin typeface="Lucida Sans" panose="020B0602030504020204" pitchFamily="34" charset="0"/>
              </a:rPr>
              <a:t>wrth</a:t>
            </a:r>
            <a:r>
              <a:rPr lang="en-GB" sz="2400" dirty="0">
                <a:latin typeface="Lucida Sans" panose="020B0602030504020204" pitchFamily="34" charset="0"/>
              </a:rPr>
              <a:t> </a:t>
            </a:r>
            <a:r>
              <a:rPr lang="en-GB" sz="2400" dirty="0" err="1">
                <a:latin typeface="Lucida Sans" panose="020B0602030504020204" pitchFamily="34" charset="0"/>
              </a:rPr>
              <a:t>ddysgu</a:t>
            </a:r>
            <a:r>
              <a:rPr lang="en-GB" sz="2400" dirty="0">
                <a:latin typeface="Lucida Sans" panose="020B0602030504020204" pitchFamily="34" charset="0"/>
              </a:rPr>
              <a:t> </a:t>
            </a:r>
            <a:r>
              <a:rPr lang="en-GB" sz="2400" dirty="0" err="1" smtClean="0">
                <a:latin typeface="Lucida Sans" panose="020B0602030504020204" pitchFamily="34" charset="0"/>
              </a:rPr>
              <a:t>darllen</a:t>
            </a:r>
            <a:endParaRPr lang="en-GB" sz="2400" dirty="0" smtClean="0">
              <a:latin typeface="Lucida Sans" panose="020B0602030504020204" pitchFamily="34" charset="0"/>
            </a:endParaRPr>
          </a:p>
          <a:p>
            <a:r>
              <a:rPr lang="en-GB" sz="2400" dirty="0" err="1" smtClean="0">
                <a:latin typeface="Lucida Sans" panose="020B0602030504020204" pitchFamily="34" charset="0"/>
              </a:rPr>
              <a:t>Yn</a:t>
            </a:r>
            <a:r>
              <a:rPr lang="en-GB" sz="2400" dirty="0" smtClean="0">
                <a:latin typeface="Lucida Sans" panose="020B0602030504020204" pitchFamily="34" charset="0"/>
              </a:rPr>
              <a:t> </a:t>
            </a:r>
            <a:r>
              <a:rPr lang="en-GB" sz="2400" dirty="0" err="1">
                <a:latin typeface="Lucida Sans" panose="020B0602030504020204" pitchFamily="34" charset="0"/>
              </a:rPr>
              <a:t>gysylltiedig</a:t>
            </a:r>
            <a:r>
              <a:rPr lang="en-GB" sz="2400" dirty="0">
                <a:latin typeface="Lucida Sans" panose="020B0602030504020204" pitchFamily="34" charset="0"/>
              </a:rPr>
              <a:t> â </a:t>
            </a:r>
            <a:r>
              <a:rPr lang="en-GB" sz="2400" dirty="0" err="1">
                <a:latin typeface="Lucida Sans" panose="020B0602030504020204" pitchFamily="34" charset="0"/>
              </a:rPr>
              <a:t>darllen</a:t>
            </a:r>
            <a:r>
              <a:rPr lang="en-GB" sz="2400" dirty="0">
                <a:latin typeface="Lucida Sans" panose="020B0602030504020204" pitchFamily="34" charset="0"/>
              </a:rPr>
              <a:t> </a:t>
            </a:r>
            <a:r>
              <a:rPr lang="en-GB" sz="2400" dirty="0" err="1">
                <a:latin typeface="Lucida Sans" panose="020B0602030504020204" pitchFamily="34" charset="0"/>
              </a:rPr>
              <a:t>cynnar</a:t>
            </a:r>
            <a:r>
              <a:rPr lang="en-GB" sz="2400" dirty="0">
                <a:latin typeface="Lucida Sans" panose="020B0602030504020204" pitchFamily="34" charset="0"/>
              </a:rPr>
              <a:t> a </a:t>
            </a:r>
            <a:r>
              <a:rPr lang="en-GB" sz="2400" dirty="0" err="1" smtClean="0">
                <a:latin typeface="Lucida Sans" panose="020B0602030504020204" pitchFamily="34" charset="0"/>
              </a:rPr>
              <a:t>sillafu</a:t>
            </a:r>
            <a:r>
              <a:rPr lang="en-GB" sz="2400" dirty="0" smtClean="0">
                <a:latin typeface="Lucida Sans" panose="020B0602030504020204" pitchFamily="34" charset="0"/>
              </a:rPr>
              <a:t> </a:t>
            </a:r>
            <a:r>
              <a:rPr lang="en-GB" sz="2400" dirty="0" err="1" smtClean="0">
                <a:latin typeface="Lucida Sans" panose="020B0602030504020204" pitchFamily="34" charset="0"/>
              </a:rPr>
              <a:t>llwyddiannus</a:t>
            </a:r>
            <a:endParaRPr lang="en-GB" sz="2400" dirty="0">
              <a:latin typeface="Lucida Sans" panose="020B0602030504020204" pitchFamily="34" charset="0"/>
            </a:endParaRPr>
          </a:p>
        </p:txBody>
      </p:sp>
      <p:sp>
        <p:nvSpPr>
          <p:cNvPr id="4" name="Content Placeholder 3"/>
          <p:cNvSpPr>
            <a:spLocks noGrp="1"/>
          </p:cNvSpPr>
          <p:nvPr>
            <p:ph sz="half" idx="2"/>
          </p:nvPr>
        </p:nvSpPr>
        <p:spPr>
          <a:xfrm>
            <a:off x="4629150" y="1340768"/>
            <a:ext cx="3886200" cy="4836195"/>
          </a:xfrm>
        </p:spPr>
        <p:txBody>
          <a:bodyPr>
            <a:normAutofit/>
          </a:bodyPr>
          <a:lstStyle/>
          <a:p>
            <a:r>
              <a:rPr lang="en-GB" sz="2400" dirty="0" smtClean="0">
                <a:solidFill>
                  <a:srgbClr val="0000FF"/>
                </a:solidFill>
                <a:latin typeface="Lucida Sans" panose="020B0602030504020204" pitchFamily="34" charset="0"/>
              </a:rPr>
              <a:t>The ability to understand that letters of the alphabet represent phonemes in speech</a:t>
            </a:r>
          </a:p>
          <a:p>
            <a:r>
              <a:rPr lang="en-GB" sz="2400" dirty="0" smtClean="0">
                <a:solidFill>
                  <a:srgbClr val="0000FF"/>
                </a:solidFill>
                <a:latin typeface="Lucida Sans" panose="020B0602030504020204" pitchFamily="34" charset="0"/>
              </a:rPr>
              <a:t>An important precursor in learning to read</a:t>
            </a:r>
          </a:p>
          <a:p>
            <a:r>
              <a:rPr lang="en-GB" sz="2400" dirty="0" smtClean="0">
                <a:solidFill>
                  <a:srgbClr val="0000FF"/>
                </a:solidFill>
                <a:latin typeface="Lucida Sans" panose="020B0602030504020204" pitchFamily="34" charset="0"/>
              </a:rPr>
              <a:t>Linked to early reading and success with spelling</a:t>
            </a:r>
          </a:p>
          <a:p>
            <a:pPr marL="0" indent="0" algn="r">
              <a:buNone/>
            </a:pPr>
            <a:r>
              <a:rPr lang="en-GB" sz="1600" dirty="0" smtClean="0">
                <a:solidFill>
                  <a:srgbClr val="0000FF"/>
                </a:solidFill>
                <a:latin typeface="Lucida Sans" panose="020B0602030504020204" pitchFamily="34" charset="0"/>
              </a:rPr>
              <a:t>(Harper, 2011)</a:t>
            </a:r>
          </a:p>
          <a:p>
            <a:pPr marL="0" indent="0">
              <a:buNone/>
            </a:pPr>
            <a:endParaRPr lang="en-GB"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22052015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365127"/>
            <a:ext cx="8640960" cy="759618"/>
          </a:xfrm>
        </p:spPr>
        <p:txBody>
          <a:bodyPr>
            <a:normAutofit fontScale="90000"/>
          </a:bodyPr>
          <a:lstStyle/>
          <a:p>
            <a:r>
              <a:rPr lang="en-GB" sz="2700" dirty="0" err="1" smtClean="0">
                <a:latin typeface="Lucida Sans" panose="020B0602030504020204" pitchFamily="34" charset="0"/>
              </a:rPr>
              <a:t>Gweithgareddau</a:t>
            </a:r>
            <a:r>
              <a:rPr lang="en-GB" sz="2700" dirty="0" smtClean="0">
                <a:latin typeface="Lucida Sans" panose="020B0602030504020204" pitchFamily="34" charset="0"/>
              </a:rPr>
              <a:t> </a:t>
            </a:r>
            <a:r>
              <a:rPr lang="en-GB" sz="2700" dirty="0" err="1" smtClean="0">
                <a:latin typeface="Lucida Sans" panose="020B0602030504020204" pitchFamily="34" charset="0"/>
              </a:rPr>
              <a:t>i</a:t>
            </a:r>
            <a:r>
              <a:rPr lang="en-GB" sz="2700" dirty="0" smtClean="0">
                <a:latin typeface="Lucida Sans" panose="020B0602030504020204" pitchFamily="34" charset="0"/>
              </a:rPr>
              <a:t> </a:t>
            </a:r>
            <a:r>
              <a:rPr lang="en-GB" sz="2700" dirty="0" err="1" smtClean="0">
                <a:latin typeface="Lucida Sans" panose="020B0602030504020204" pitchFamily="34" charset="0"/>
              </a:rPr>
              <a:t>hyrwryddo</a:t>
            </a:r>
            <a:r>
              <a:rPr lang="en-GB" sz="2700" dirty="0" smtClean="0">
                <a:latin typeface="Lucida Sans" panose="020B0602030504020204" pitchFamily="34" charset="0"/>
              </a:rPr>
              <a:t> </a:t>
            </a:r>
            <a:r>
              <a:rPr lang="en-GB" sz="2700" dirty="0" err="1" smtClean="0">
                <a:latin typeface="Lucida Sans" panose="020B0602030504020204" pitchFamily="34" charset="0"/>
              </a:rPr>
              <a:t>ymwybyddiaeth</a:t>
            </a:r>
            <a:r>
              <a:rPr lang="en-GB" sz="2700" dirty="0" smtClean="0">
                <a:latin typeface="Lucida Sans" panose="020B0602030504020204" pitchFamily="34" charset="0"/>
              </a:rPr>
              <a:t> </a:t>
            </a:r>
            <a:r>
              <a:rPr lang="en-GB" sz="2700" dirty="0" err="1" smtClean="0">
                <a:latin typeface="Lucida Sans" panose="020B0602030504020204" pitchFamily="34" charset="0"/>
              </a:rPr>
              <a:t>ffonolegol</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2700" dirty="0" smtClean="0">
                <a:solidFill>
                  <a:srgbClr val="0000FF"/>
                </a:solidFill>
                <a:latin typeface="Lucida Sans" panose="020B0602030504020204" pitchFamily="34" charset="0"/>
              </a:rPr>
              <a:t>Activities to promote phonological awareness</a:t>
            </a:r>
            <a:endParaRPr lang="en-GB" sz="27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628650" y="1340768"/>
            <a:ext cx="3886200" cy="4836195"/>
          </a:xfrm>
        </p:spPr>
        <p:txBody>
          <a:bodyPr>
            <a:normAutofit/>
          </a:bodyPr>
          <a:lstStyle/>
          <a:p>
            <a:r>
              <a:rPr lang="en-GB" dirty="0" err="1" smtClean="0">
                <a:latin typeface="Lucida Sans" panose="020B0602030504020204" pitchFamily="34" charset="0"/>
              </a:rPr>
              <a:t>Tynnu</a:t>
            </a:r>
            <a:r>
              <a:rPr lang="en-GB" dirty="0" smtClean="0">
                <a:latin typeface="Lucida Sans" panose="020B0602030504020204" pitchFamily="34" charset="0"/>
              </a:rPr>
              <a:t> </a:t>
            </a:r>
            <a:r>
              <a:rPr lang="en-GB" dirty="0" err="1">
                <a:latin typeface="Lucida Sans" panose="020B0602030504020204" pitchFamily="34" charset="0"/>
              </a:rPr>
              <a:t>sylw</a:t>
            </a:r>
            <a:r>
              <a:rPr lang="en-GB" dirty="0">
                <a:latin typeface="Lucida Sans" panose="020B0602030504020204" pitchFamily="34" charset="0"/>
              </a:rPr>
              <a:t> at </a:t>
            </a:r>
            <a:r>
              <a:rPr lang="en-GB" dirty="0" err="1">
                <a:latin typeface="Lucida Sans" panose="020B0602030504020204" pitchFamily="34" charset="0"/>
              </a:rPr>
              <a:t>ymwybyddiaeth</a:t>
            </a:r>
            <a:r>
              <a:rPr lang="en-GB" dirty="0">
                <a:latin typeface="Lucida Sans" panose="020B0602030504020204" pitchFamily="34" charset="0"/>
              </a:rPr>
              <a:t> </a:t>
            </a:r>
            <a:r>
              <a:rPr lang="en-GB" dirty="0" err="1">
                <a:latin typeface="Lucida Sans" panose="020B0602030504020204" pitchFamily="34" charset="0"/>
              </a:rPr>
              <a:t>ffonolegol</a:t>
            </a:r>
            <a:r>
              <a:rPr lang="en-GB" dirty="0">
                <a:latin typeface="Lucida Sans" panose="020B0602030504020204" pitchFamily="34" charset="0"/>
              </a:rPr>
              <a:t> </a:t>
            </a:r>
            <a:r>
              <a:rPr lang="en-GB" dirty="0" err="1">
                <a:latin typeface="Lucida Sans" panose="020B0602030504020204" pitchFamily="34" charset="0"/>
              </a:rPr>
              <a:t>mewn</a:t>
            </a:r>
            <a:r>
              <a:rPr lang="en-GB" dirty="0">
                <a:latin typeface="Lucida Sans" panose="020B0602030504020204" pitchFamily="34" charset="0"/>
              </a:rPr>
              <a:t> </a:t>
            </a:r>
            <a:r>
              <a:rPr lang="en-GB" dirty="0" err="1">
                <a:latin typeface="Lucida Sans" panose="020B0602030504020204" pitchFamily="34" charset="0"/>
              </a:rPr>
              <a:t>rhigymau</a:t>
            </a:r>
            <a:r>
              <a:rPr lang="en-GB" dirty="0">
                <a:latin typeface="Lucida Sans" panose="020B0602030504020204" pitchFamily="34" charset="0"/>
              </a:rPr>
              <a:t>, </a:t>
            </a:r>
            <a:r>
              <a:rPr lang="en-GB" dirty="0" err="1">
                <a:latin typeface="Lucida Sans" panose="020B0602030504020204" pitchFamily="34" charset="0"/>
              </a:rPr>
              <a:t>caneuon</a:t>
            </a:r>
            <a:r>
              <a:rPr lang="en-GB" dirty="0">
                <a:latin typeface="Lucida Sans" panose="020B0602030504020204" pitchFamily="34" charset="0"/>
              </a:rPr>
              <a:t> a </a:t>
            </a:r>
            <a:r>
              <a:rPr lang="en-GB" dirty="0" err="1">
                <a:latin typeface="Lucida Sans" panose="020B0602030504020204" pitchFamily="34" charset="0"/>
              </a:rPr>
              <a:t>straeon</a:t>
            </a:r>
            <a:r>
              <a:rPr lang="en-GB" dirty="0">
                <a:latin typeface="Lucida Sans" panose="020B0602030504020204" pitchFamily="34" charset="0"/>
              </a:rPr>
              <a:t> </a:t>
            </a:r>
            <a:endParaRPr lang="en-GB" dirty="0" smtClean="0">
              <a:latin typeface="Lucida Sans" panose="020B0602030504020204" pitchFamily="34" charset="0"/>
            </a:endParaRPr>
          </a:p>
          <a:p>
            <a:r>
              <a:rPr lang="en-GB" dirty="0" err="1" smtClean="0">
                <a:latin typeface="Lucida Sans" panose="020B0602030504020204" pitchFamily="34" charset="0"/>
              </a:rPr>
              <a:t>Cyfatebu</a:t>
            </a:r>
            <a:r>
              <a:rPr lang="en-GB" dirty="0" smtClean="0">
                <a:latin typeface="Lucida Sans" panose="020B0602030504020204" pitchFamily="34" charset="0"/>
              </a:rPr>
              <a:t> </a:t>
            </a:r>
            <a:r>
              <a:rPr lang="en-GB" dirty="0" err="1" smtClean="0">
                <a:latin typeface="Lucida Sans" panose="020B0602030504020204" pitchFamily="34" charset="0"/>
              </a:rPr>
              <a:t>lluniau</a:t>
            </a:r>
            <a:r>
              <a:rPr lang="en-GB" dirty="0" smtClean="0">
                <a:latin typeface="Lucida Sans" panose="020B0602030504020204" pitchFamily="34" charset="0"/>
              </a:rPr>
              <a:t> â </a:t>
            </a:r>
            <a:r>
              <a:rPr lang="en-GB" dirty="0" err="1" smtClean="0">
                <a:latin typeface="Lucida Sans" panose="020B0602030504020204" pitchFamily="34" charset="0"/>
              </a:rPr>
              <a:t>geiriau</a:t>
            </a:r>
            <a:r>
              <a:rPr lang="en-GB" dirty="0" smtClean="0">
                <a:latin typeface="Lucida Sans" panose="020B0602030504020204" pitchFamily="34" charset="0"/>
              </a:rPr>
              <a:t> </a:t>
            </a:r>
          </a:p>
          <a:p>
            <a:r>
              <a:rPr lang="en-GB" dirty="0" err="1" smtClean="0">
                <a:latin typeface="Lucida Sans" panose="020B0602030504020204" pitchFamily="34" charset="0"/>
              </a:rPr>
              <a:t>Cyfatebu</a:t>
            </a:r>
            <a:r>
              <a:rPr lang="en-GB" dirty="0" smtClean="0">
                <a:latin typeface="Lucida Sans" panose="020B0602030504020204" pitchFamily="34" charset="0"/>
              </a:rPr>
              <a:t> </a:t>
            </a:r>
            <a:r>
              <a:rPr lang="en-GB" dirty="0" err="1" smtClean="0">
                <a:latin typeface="Lucida Sans" panose="020B0602030504020204" pitchFamily="34" charset="0"/>
              </a:rPr>
              <a:t>geiriau</a:t>
            </a:r>
            <a:r>
              <a:rPr lang="en-GB" dirty="0" smtClean="0">
                <a:latin typeface="Lucida Sans" panose="020B0602030504020204" pitchFamily="34" charset="0"/>
              </a:rPr>
              <a:t> </a:t>
            </a:r>
            <a:r>
              <a:rPr lang="en-GB" dirty="0">
                <a:latin typeface="Lucida Sans" panose="020B0602030504020204" pitchFamily="34" charset="0"/>
              </a:rPr>
              <a:t>â </a:t>
            </a:r>
            <a:r>
              <a:rPr lang="en-GB" dirty="0" err="1">
                <a:latin typeface="Lucida Sans" panose="020B0602030504020204" pitchFamily="34" charset="0"/>
              </a:rPr>
              <a:t>geiriau</a:t>
            </a:r>
            <a:endParaRPr lang="en-GB" dirty="0">
              <a:latin typeface="Lucida Sans" panose="020B0602030504020204" pitchFamily="34" charset="0"/>
            </a:endParaRPr>
          </a:p>
        </p:txBody>
      </p:sp>
      <p:sp>
        <p:nvSpPr>
          <p:cNvPr id="4" name="Content Placeholder 3"/>
          <p:cNvSpPr>
            <a:spLocks noGrp="1"/>
          </p:cNvSpPr>
          <p:nvPr>
            <p:ph sz="half" idx="2"/>
          </p:nvPr>
        </p:nvSpPr>
        <p:spPr>
          <a:xfrm>
            <a:off x="4629150" y="1340768"/>
            <a:ext cx="3886200" cy="4836195"/>
          </a:xfrm>
        </p:spPr>
        <p:txBody>
          <a:bodyPr>
            <a:normAutofit/>
          </a:bodyPr>
          <a:lstStyle/>
          <a:p>
            <a:r>
              <a:rPr lang="en-GB" dirty="0" smtClean="0">
                <a:solidFill>
                  <a:srgbClr val="0000FF"/>
                </a:solidFill>
                <a:latin typeface="Lucida Sans" panose="020B0602030504020204" pitchFamily="34" charset="0"/>
              </a:rPr>
              <a:t>Highlight phonological awareness in rhymes, songs and stories</a:t>
            </a:r>
          </a:p>
          <a:p>
            <a:r>
              <a:rPr lang="en-GB" dirty="0" smtClean="0">
                <a:solidFill>
                  <a:srgbClr val="0000FF"/>
                </a:solidFill>
                <a:latin typeface="Lucida Sans" panose="020B0602030504020204" pitchFamily="34" charset="0"/>
              </a:rPr>
              <a:t>Match pictures to words</a:t>
            </a:r>
          </a:p>
          <a:p>
            <a:r>
              <a:rPr lang="en-GB" dirty="0" smtClean="0">
                <a:solidFill>
                  <a:srgbClr val="0000FF"/>
                </a:solidFill>
                <a:latin typeface="Lucida Sans" panose="020B0602030504020204" pitchFamily="34" charset="0"/>
              </a:rPr>
              <a:t>Match words to words</a:t>
            </a:r>
            <a:endParaRPr lang="en-GB" sz="1800" dirty="0">
              <a:solidFill>
                <a:srgbClr val="0000FF"/>
              </a:solidFill>
              <a:latin typeface="Lucida Sans" panose="020B0602030504020204" pitchFamily="34" charset="0"/>
            </a:endParaRPr>
          </a:p>
          <a:p>
            <a:endParaRPr lang="en-GB" sz="1600" dirty="0" smtClean="0">
              <a:solidFill>
                <a:srgbClr val="0000FF"/>
              </a:solidFill>
              <a:latin typeface="Lucida Sans" panose="020B0602030504020204" pitchFamily="34" charset="0"/>
            </a:endParaRPr>
          </a:p>
          <a:p>
            <a:pPr marL="0" indent="0">
              <a:buNone/>
            </a:pPr>
            <a:endParaRPr lang="en-GB"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3104997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790031" cy="883568"/>
          </a:xfrm>
        </p:spPr>
        <p:txBody>
          <a:bodyPr>
            <a:normAutofit fontScale="90000"/>
          </a:bodyPr>
          <a:lstStyle/>
          <a:p>
            <a:r>
              <a:rPr lang="en-GB" sz="3200" dirty="0" err="1" smtClean="0">
                <a:latin typeface="Lucida Sans" panose="020B0602030504020204" pitchFamily="34" charset="0"/>
              </a:rPr>
              <a:t>Ffonemau</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00FF"/>
                </a:solidFill>
                <a:latin typeface="Lucida Sans" panose="020B0602030504020204" pitchFamily="34" charset="0"/>
              </a:rPr>
              <a:t>Phonemes</a:t>
            </a:r>
            <a:endParaRPr lang="en-GB" sz="3200" dirty="0"/>
          </a:p>
        </p:txBody>
      </p:sp>
      <p:sp>
        <p:nvSpPr>
          <p:cNvPr id="6" name="Text Placeholder 5"/>
          <p:cNvSpPr>
            <a:spLocks noGrp="1"/>
          </p:cNvSpPr>
          <p:nvPr>
            <p:ph type="body" sz="half" idx="2"/>
          </p:nvPr>
        </p:nvSpPr>
        <p:spPr>
          <a:xfrm>
            <a:off x="629841" y="1484784"/>
            <a:ext cx="2949178" cy="4384204"/>
          </a:xfrm>
        </p:spPr>
        <p:txBody>
          <a:bodyPr>
            <a:normAutofit/>
          </a:bodyPr>
          <a:lstStyle/>
          <a:p>
            <a:r>
              <a:rPr lang="en-GB" sz="3200" dirty="0" smtClean="0">
                <a:latin typeface="Lucida Sans" panose="020B0602030504020204" pitchFamily="34" charset="0"/>
                <a:hlinkClick r:id="rId2"/>
              </a:rPr>
              <a:t>What is a phoneme?</a:t>
            </a:r>
            <a:r>
              <a:rPr lang="en-GB" sz="3200" dirty="0" smtClean="0">
                <a:latin typeface="Lucida Sans" panose="020B0602030504020204" pitchFamily="34" charset="0"/>
              </a:rPr>
              <a:t> </a:t>
            </a:r>
            <a:endParaRPr lang="en-GB" sz="3200" dirty="0">
              <a:latin typeface="Lucida Sans" panose="020B0602030504020204" pitchFamily="34" charset="0"/>
            </a:endParaRPr>
          </a:p>
        </p:txBody>
      </p:sp>
      <p:pic>
        <p:nvPicPr>
          <p:cNvPr id="1027" name="Picture Placeholder 1026"/>
          <p:cNvPicPr>
            <a:picLocks noGrp="1" noChangeAspect="1"/>
          </p:cNvPicPr>
          <p:nvPr>
            <p:ph type="pic" idx="1"/>
          </p:nvPr>
        </p:nvPicPr>
        <p:blipFill>
          <a:blip r:embed="rId3"/>
          <a:srcRect l="15827" r="15827"/>
          <a:stretch>
            <a:fillRect/>
          </a:stretch>
        </p:blipFill>
        <p:spPr>
          <a:xfrm>
            <a:off x="3887390" y="987426"/>
            <a:ext cx="4861073" cy="4873625"/>
          </a:xfrm>
          <a:prstGeom prst="rect">
            <a:avLst/>
          </a:prstGeom>
        </p:spPr>
      </p:pic>
    </p:spTree>
    <p:extLst>
      <p:ext uri="{BB962C8B-B14F-4D97-AF65-F5344CB8AC3E}">
        <p14:creationId xmlns:p14="http://schemas.microsoft.com/office/powerpoint/2010/main" val="31623390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543593"/>
          </a:xfrm>
        </p:spPr>
        <p:txBody>
          <a:bodyPr>
            <a:noAutofit/>
          </a:bodyPr>
          <a:lstStyle/>
          <a:p>
            <a:r>
              <a:rPr lang="en-GB" sz="2800" dirty="0" err="1" smtClean="0">
                <a:latin typeface="Lucida Sans" panose="020B0602030504020204" pitchFamily="34" charset="0"/>
              </a:rPr>
              <a:t>Sillafau</a:t>
            </a:r>
            <a:r>
              <a:rPr lang="en-GB" sz="2800" dirty="0" smtClean="0">
                <a:latin typeface="Lucida Sans" panose="020B0602030504020204" pitchFamily="34" charset="0"/>
              </a:rPr>
              <a:t> &amp; Rhythm</a:t>
            </a:r>
            <a:br>
              <a:rPr lang="en-GB" sz="2800" dirty="0" smtClean="0">
                <a:latin typeface="Lucida Sans" panose="020B0602030504020204" pitchFamily="34" charset="0"/>
              </a:rPr>
            </a:br>
            <a:r>
              <a:rPr lang="en-GB" sz="2800" dirty="0" smtClean="0">
                <a:solidFill>
                  <a:srgbClr val="0000FF"/>
                </a:solidFill>
                <a:latin typeface="Lucida Sans" panose="020B0602030504020204" pitchFamily="34" charset="0"/>
              </a:rPr>
              <a:t>Syllables &amp; Rhythm</a:t>
            </a:r>
            <a:endParaRPr lang="en-GB" sz="28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323528" y="1124744"/>
            <a:ext cx="4104456" cy="4980211"/>
          </a:xfrm>
        </p:spPr>
        <p:txBody>
          <a:bodyPr>
            <a:normAutofit/>
          </a:bodyPr>
          <a:lstStyle/>
          <a:p>
            <a:pPr>
              <a:spcBef>
                <a:spcPts val="0"/>
              </a:spcBef>
            </a:pPr>
            <a:r>
              <a:rPr lang="en-GB" sz="2200" dirty="0" err="1">
                <a:latin typeface="Lucida Sans" panose="020B0602030504020204" pitchFamily="34" charset="0"/>
              </a:rPr>
              <a:t>S</a:t>
            </a:r>
            <a:r>
              <a:rPr lang="en-GB" sz="2200" dirty="0" err="1" smtClean="0">
                <a:latin typeface="Lucida Sans" panose="020B0602030504020204" pitchFamily="34" charset="0"/>
              </a:rPr>
              <a:t>illafau</a:t>
            </a:r>
            <a:r>
              <a:rPr lang="en-GB" sz="2200" dirty="0" smtClean="0">
                <a:latin typeface="Lucida Sans" panose="020B0602030504020204" pitchFamily="34" charset="0"/>
              </a:rPr>
              <a:t> </a:t>
            </a:r>
            <a:r>
              <a:rPr lang="en-GB" sz="2200" dirty="0" err="1">
                <a:latin typeface="Lucida Sans" panose="020B0602030504020204" pitchFamily="34" charset="0"/>
              </a:rPr>
              <a:t>mewn</a:t>
            </a:r>
            <a:r>
              <a:rPr lang="en-GB" sz="2200" dirty="0">
                <a:latin typeface="Lucida Sans" panose="020B0602030504020204" pitchFamily="34" charset="0"/>
              </a:rPr>
              <a:t> </a:t>
            </a:r>
            <a:r>
              <a:rPr lang="en-GB" sz="2200" dirty="0" err="1">
                <a:latin typeface="Lucida Sans" panose="020B0602030504020204" pitchFamily="34" charset="0"/>
              </a:rPr>
              <a:t>hwiangerddi</a:t>
            </a:r>
            <a:r>
              <a:rPr lang="en-GB" sz="2200" dirty="0">
                <a:latin typeface="Lucida Sans" panose="020B0602030504020204" pitchFamily="34" charset="0"/>
              </a:rPr>
              <a:t> </a:t>
            </a:r>
            <a:r>
              <a:rPr lang="en-GB" sz="2200" dirty="0" err="1">
                <a:latin typeface="Lucida Sans" panose="020B0602030504020204" pitchFamily="34" charset="0"/>
              </a:rPr>
              <a:t>yn</a:t>
            </a:r>
            <a:r>
              <a:rPr lang="en-GB" sz="2200" dirty="0">
                <a:latin typeface="Lucida Sans" panose="020B0602030504020204" pitchFamily="34" charset="0"/>
              </a:rPr>
              <a:t> </a:t>
            </a:r>
            <a:r>
              <a:rPr lang="en-GB" sz="2200" dirty="0" err="1">
                <a:latin typeface="Lucida Sans" panose="020B0602030504020204" pitchFamily="34" charset="0"/>
              </a:rPr>
              <a:t>helpu</a:t>
            </a:r>
            <a:r>
              <a:rPr lang="en-GB" sz="2200" dirty="0">
                <a:latin typeface="Lucida Sans" panose="020B0602030504020204" pitchFamily="34" charset="0"/>
              </a:rPr>
              <a:t> </a:t>
            </a:r>
            <a:r>
              <a:rPr lang="en-GB" sz="2200" dirty="0" err="1" smtClean="0">
                <a:latin typeface="Lucida Sans" panose="020B0602030504020204" pitchFamily="34" charset="0"/>
              </a:rPr>
              <a:t>llunio’u</a:t>
            </a:r>
            <a:r>
              <a:rPr lang="en-GB" sz="2200" dirty="0" smtClean="0">
                <a:latin typeface="Lucida Sans" panose="020B0602030504020204" pitchFamily="34" charset="0"/>
              </a:rPr>
              <a:t> rhythm</a:t>
            </a:r>
            <a:endParaRPr lang="en-GB" sz="2200" dirty="0">
              <a:latin typeface="Lucida Sans" panose="020B0602030504020204" pitchFamily="34" charset="0"/>
            </a:endParaRPr>
          </a:p>
          <a:p>
            <a:pPr>
              <a:spcBef>
                <a:spcPts val="0"/>
              </a:spcBef>
            </a:pPr>
            <a:r>
              <a:rPr lang="en-GB" sz="2200" dirty="0" err="1">
                <a:latin typeface="Lucida Sans" panose="020B0602030504020204" pitchFamily="34" charset="0"/>
              </a:rPr>
              <a:t>Yn</a:t>
            </a:r>
            <a:r>
              <a:rPr lang="en-GB" sz="2200" dirty="0">
                <a:latin typeface="Lucida Sans" panose="020B0602030504020204" pitchFamily="34" charset="0"/>
              </a:rPr>
              <a:t> </a:t>
            </a:r>
            <a:r>
              <a:rPr lang="en-GB" sz="2200" dirty="0" err="1">
                <a:latin typeface="Lucida Sans" panose="020B0602030504020204" pitchFamily="34" charset="0"/>
              </a:rPr>
              <a:t>ymgysylltu</a:t>
            </a:r>
            <a:r>
              <a:rPr lang="en-GB" sz="2200" dirty="0">
                <a:latin typeface="Lucida Sans" panose="020B0602030504020204" pitchFamily="34" charset="0"/>
              </a:rPr>
              <a:t> â </a:t>
            </a:r>
            <a:r>
              <a:rPr lang="en-GB" sz="2200" dirty="0" err="1">
                <a:latin typeface="Lucida Sans" panose="020B0602030504020204" pitchFamily="34" charset="0"/>
              </a:rPr>
              <a:t>gwrandawyr</a:t>
            </a:r>
            <a:r>
              <a:rPr lang="en-GB" sz="2200" dirty="0">
                <a:latin typeface="Lucida Sans" panose="020B0602030504020204" pitchFamily="34" charset="0"/>
              </a:rPr>
              <a:t> ac </a:t>
            </a:r>
            <a:r>
              <a:rPr lang="en-GB" sz="2200" dirty="0" err="1">
                <a:latin typeface="Lucida Sans" panose="020B0602030504020204" pitchFamily="34" charset="0"/>
              </a:rPr>
              <a:t>yn</a:t>
            </a:r>
            <a:r>
              <a:rPr lang="en-GB" sz="2200" dirty="0">
                <a:latin typeface="Lucida Sans" panose="020B0602030504020204" pitchFamily="34" charset="0"/>
              </a:rPr>
              <a:t> </a:t>
            </a:r>
            <a:r>
              <a:rPr lang="en-GB" sz="2200" dirty="0" err="1">
                <a:latin typeface="Lucida Sans" panose="020B0602030504020204" pitchFamily="34" charset="0"/>
              </a:rPr>
              <a:t>gwahodd</a:t>
            </a:r>
            <a:r>
              <a:rPr lang="en-GB" sz="2200" dirty="0">
                <a:latin typeface="Lucida Sans" panose="020B0602030504020204" pitchFamily="34" charset="0"/>
              </a:rPr>
              <a:t> </a:t>
            </a:r>
            <a:r>
              <a:rPr lang="en-GB" sz="2200" dirty="0" err="1">
                <a:latin typeface="Lucida Sans" panose="020B0602030504020204" pitchFamily="34" charset="0"/>
              </a:rPr>
              <a:t>ymatebion</a:t>
            </a:r>
            <a:r>
              <a:rPr lang="en-GB" sz="2200" dirty="0">
                <a:latin typeface="Lucida Sans" panose="020B0602030504020204" pitchFamily="34" charset="0"/>
              </a:rPr>
              <a:t> </a:t>
            </a:r>
            <a:r>
              <a:rPr lang="en-GB" sz="2200" dirty="0" err="1">
                <a:latin typeface="Lucida Sans" panose="020B0602030504020204" pitchFamily="34" charset="0"/>
              </a:rPr>
              <a:t>ar</a:t>
            </a:r>
            <a:r>
              <a:rPr lang="en-GB" sz="2200" dirty="0">
                <a:latin typeface="Lucida Sans" panose="020B0602030504020204" pitchFamily="34" charset="0"/>
              </a:rPr>
              <a:t> </a:t>
            </a:r>
            <a:r>
              <a:rPr lang="en-GB" sz="2200" dirty="0" err="1" smtClean="0">
                <a:latin typeface="Lucida Sans" panose="020B0602030504020204" pitchFamily="34" charset="0"/>
              </a:rPr>
              <a:t>unwaith</a:t>
            </a:r>
            <a:endParaRPr lang="en-GB" sz="2200" dirty="0" smtClean="0">
              <a:latin typeface="Lucida Sans" panose="020B0602030504020204" pitchFamily="34" charset="0"/>
            </a:endParaRPr>
          </a:p>
          <a:p>
            <a:pPr marL="0" indent="0">
              <a:spcBef>
                <a:spcPts val="0"/>
              </a:spcBef>
              <a:buNone/>
            </a:pPr>
            <a:r>
              <a:rPr lang="en-GB" sz="2200" dirty="0" smtClean="0">
                <a:latin typeface="Lucida Sans" panose="020B0602030504020204" pitchFamily="34" charset="0"/>
              </a:rPr>
              <a:t>- </a:t>
            </a:r>
            <a:r>
              <a:rPr lang="en-GB" sz="2200" dirty="0" err="1" smtClean="0">
                <a:latin typeface="Lucida Sans" panose="020B0602030504020204" pitchFamily="34" charset="0"/>
              </a:rPr>
              <a:t>Clapio</a:t>
            </a:r>
            <a:r>
              <a:rPr lang="en-GB" sz="2200" dirty="0" smtClean="0">
                <a:latin typeface="Lucida Sans" panose="020B0602030504020204" pitchFamily="34" charset="0"/>
              </a:rPr>
              <a:t> </a:t>
            </a:r>
            <a:r>
              <a:rPr lang="en-GB" sz="2200" dirty="0" err="1" smtClean="0">
                <a:latin typeface="Lucida Sans" panose="020B0602030504020204" pitchFamily="34" charset="0"/>
              </a:rPr>
              <a:t>dwylo</a:t>
            </a:r>
            <a:endParaRPr lang="en-GB" sz="2200" dirty="0" smtClean="0">
              <a:latin typeface="Lucida Sans" panose="020B0602030504020204" pitchFamily="34" charset="0"/>
            </a:endParaRPr>
          </a:p>
          <a:p>
            <a:pPr marL="0" indent="0">
              <a:spcBef>
                <a:spcPts val="0"/>
              </a:spcBef>
              <a:buNone/>
            </a:pPr>
            <a:r>
              <a:rPr lang="en-GB" sz="2200" dirty="0" smtClean="0">
                <a:latin typeface="Lucida Sans" panose="020B0602030504020204" pitchFamily="34" charset="0"/>
              </a:rPr>
              <a:t>- </a:t>
            </a:r>
            <a:r>
              <a:rPr lang="en-GB" sz="2200" dirty="0" err="1" smtClean="0">
                <a:latin typeface="Lucida Sans" panose="020B0602030504020204" pitchFamily="34" charset="0"/>
              </a:rPr>
              <a:t>Neidio</a:t>
            </a:r>
            <a:r>
              <a:rPr lang="en-GB" sz="2200" dirty="0" smtClean="0">
                <a:latin typeface="Lucida Sans" panose="020B0602030504020204" pitchFamily="34" charset="0"/>
              </a:rPr>
              <a:t> </a:t>
            </a:r>
            <a:r>
              <a:rPr lang="en-GB" sz="2200" dirty="0" err="1">
                <a:latin typeface="Lucida Sans" panose="020B0602030504020204" pitchFamily="34" charset="0"/>
              </a:rPr>
              <a:t>i</a:t>
            </a:r>
            <a:r>
              <a:rPr lang="en-GB" sz="2200" dirty="0">
                <a:latin typeface="Lucida Sans" panose="020B0602030504020204" pitchFamily="34" charset="0"/>
              </a:rPr>
              <a:t> </a:t>
            </a:r>
            <a:r>
              <a:rPr lang="en-GB" sz="2200" dirty="0" err="1">
                <a:latin typeface="Lucida Sans" panose="020B0602030504020204" pitchFamily="34" charset="0"/>
              </a:rPr>
              <a:t>fyny</a:t>
            </a:r>
            <a:r>
              <a:rPr lang="en-GB" sz="2200" dirty="0">
                <a:latin typeface="Lucida Sans" panose="020B0602030504020204" pitchFamily="34" charset="0"/>
              </a:rPr>
              <a:t> ac </a:t>
            </a:r>
            <a:r>
              <a:rPr lang="en-GB" sz="2200" dirty="0" err="1">
                <a:latin typeface="Lucida Sans" panose="020B0602030504020204" pitchFamily="34" charset="0"/>
              </a:rPr>
              <a:t>i</a:t>
            </a:r>
            <a:r>
              <a:rPr lang="en-GB" sz="2200" dirty="0">
                <a:latin typeface="Lucida Sans" panose="020B0602030504020204" pitchFamily="34" charset="0"/>
              </a:rPr>
              <a:t> </a:t>
            </a:r>
            <a:r>
              <a:rPr lang="en-GB" sz="2200" dirty="0" err="1">
                <a:latin typeface="Lucida Sans" panose="020B0602030504020204" pitchFamily="34" charset="0"/>
              </a:rPr>
              <a:t>lawr</a:t>
            </a:r>
            <a:endParaRPr lang="en-GB" sz="2200" dirty="0">
              <a:latin typeface="Lucida Sans" panose="020B0602030504020204" pitchFamily="34" charset="0"/>
            </a:endParaRPr>
          </a:p>
          <a:p>
            <a:pPr marL="0" indent="0" algn="r">
              <a:buNone/>
            </a:pPr>
            <a:r>
              <a:rPr lang="en-GB" sz="1700" dirty="0">
                <a:latin typeface="Lucida Sans" panose="020B0602030504020204" pitchFamily="34" charset="0"/>
              </a:rPr>
              <a:t>(</a:t>
            </a:r>
            <a:r>
              <a:rPr lang="en-GB" sz="1700" dirty="0" err="1">
                <a:latin typeface="Lucida Sans" panose="020B0602030504020204" pitchFamily="34" charset="0"/>
              </a:rPr>
              <a:t>Sayakhan</a:t>
            </a:r>
            <a:r>
              <a:rPr lang="en-GB" sz="1700" dirty="0">
                <a:latin typeface="Lucida Sans" panose="020B0602030504020204" pitchFamily="34" charset="0"/>
              </a:rPr>
              <a:t> et al., 2019)</a:t>
            </a:r>
          </a:p>
          <a:p>
            <a:r>
              <a:rPr lang="en-GB" sz="2200" dirty="0" err="1">
                <a:latin typeface="Lucida Sans" panose="020B0602030504020204" pitchFamily="34" charset="0"/>
              </a:rPr>
              <a:t>G</a:t>
            </a:r>
            <a:r>
              <a:rPr lang="en-GB" sz="2200" dirty="0" err="1" smtClean="0">
                <a:latin typeface="Lucida Sans" panose="020B0602030504020204" pitchFamily="34" charset="0"/>
              </a:rPr>
              <a:t>weithgaredd</a:t>
            </a:r>
            <a:r>
              <a:rPr lang="en-GB" sz="2200" dirty="0" smtClean="0">
                <a:latin typeface="Lucida Sans" panose="020B0602030504020204" pitchFamily="34" charset="0"/>
              </a:rPr>
              <a:t> </a:t>
            </a:r>
            <a:r>
              <a:rPr lang="en-GB" sz="2200" dirty="0" err="1">
                <a:latin typeface="Lucida Sans" panose="020B0602030504020204" pitchFamily="34" charset="0"/>
              </a:rPr>
              <a:t>cerddorol</a:t>
            </a:r>
            <a:r>
              <a:rPr lang="en-GB" sz="2200" dirty="0">
                <a:latin typeface="Lucida Sans" panose="020B0602030504020204" pitchFamily="34" charset="0"/>
              </a:rPr>
              <a:t> </a:t>
            </a:r>
            <a:r>
              <a:rPr lang="en-GB" sz="2200" dirty="0" err="1">
                <a:latin typeface="Lucida Sans" panose="020B0602030504020204" pitchFamily="34" charset="0"/>
              </a:rPr>
              <a:t>yn</a:t>
            </a:r>
            <a:r>
              <a:rPr lang="en-GB" sz="2200" dirty="0">
                <a:latin typeface="Lucida Sans" panose="020B0602030504020204" pitchFamily="34" charset="0"/>
              </a:rPr>
              <a:t> </a:t>
            </a:r>
            <a:r>
              <a:rPr lang="en-GB" sz="2200" dirty="0" err="1">
                <a:latin typeface="Lucida Sans" panose="020B0602030504020204" pitchFamily="34" charset="0"/>
              </a:rPr>
              <a:t>gwella</a:t>
            </a:r>
            <a:r>
              <a:rPr lang="en-GB" sz="2200" dirty="0">
                <a:latin typeface="Lucida Sans" panose="020B0602030504020204" pitchFamily="34" charset="0"/>
              </a:rPr>
              <a:t> </a:t>
            </a:r>
            <a:r>
              <a:rPr lang="en-GB" sz="2200" dirty="0" err="1" smtClean="0">
                <a:latin typeface="Lucida Sans" panose="020B0602030504020204" pitchFamily="34" charset="0"/>
              </a:rPr>
              <a:t>caffaeliad</a:t>
            </a:r>
            <a:r>
              <a:rPr lang="en-GB" sz="2200" dirty="0" smtClean="0">
                <a:latin typeface="Lucida Sans" panose="020B0602030504020204" pitchFamily="34" charset="0"/>
              </a:rPr>
              <a:t> </a:t>
            </a:r>
            <a:r>
              <a:rPr lang="en-GB" sz="2200" dirty="0" err="1">
                <a:latin typeface="Lucida Sans" panose="020B0602030504020204" pitchFamily="34" charset="0"/>
              </a:rPr>
              <a:t>sgiliau</a:t>
            </a:r>
            <a:r>
              <a:rPr lang="en-GB" sz="2200" dirty="0">
                <a:latin typeface="Lucida Sans" panose="020B0602030504020204" pitchFamily="34" charset="0"/>
              </a:rPr>
              <a:t> </a:t>
            </a:r>
            <a:r>
              <a:rPr lang="en-GB" sz="2200" dirty="0" err="1">
                <a:latin typeface="Lucida Sans" panose="020B0602030504020204" pitchFamily="34" charset="0"/>
              </a:rPr>
              <a:t>darllen</a:t>
            </a:r>
            <a:endParaRPr lang="en-GB" sz="2200" dirty="0">
              <a:latin typeface="Lucida Sans" panose="020B0602030504020204" pitchFamily="34" charset="0"/>
            </a:endParaRPr>
          </a:p>
          <a:p>
            <a:pPr marL="0" indent="0" algn="r">
              <a:buNone/>
            </a:pPr>
            <a:r>
              <a:rPr lang="en-GB" sz="1700" dirty="0">
                <a:latin typeface="Lucida Sans" panose="020B0602030504020204" pitchFamily="34" charset="0"/>
              </a:rPr>
              <a:t>(Moritz et al., 2012</a:t>
            </a:r>
            <a:r>
              <a:rPr lang="en-GB" sz="1700" dirty="0"/>
              <a:t>)</a:t>
            </a:r>
          </a:p>
        </p:txBody>
      </p:sp>
      <p:sp>
        <p:nvSpPr>
          <p:cNvPr id="4" name="Content Placeholder 3"/>
          <p:cNvSpPr>
            <a:spLocks noGrp="1"/>
          </p:cNvSpPr>
          <p:nvPr>
            <p:ph sz="half" idx="2"/>
          </p:nvPr>
        </p:nvSpPr>
        <p:spPr>
          <a:xfrm>
            <a:off x="4629150" y="1124744"/>
            <a:ext cx="4047306" cy="5052219"/>
          </a:xfrm>
        </p:spPr>
        <p:txBody>
          <a:bodyPr>
            <a:normAutofit/>
          </a:bodyPr>
          <a:lstStyle/>
          <a:p>
            <a:pPr>
              <a:spcBef>
                <a:spcPts val="0"/>
              </a:spcBef>
            </a:pPr>
            <a:r>
              <a:rPr lang="en-GB" sz="2200" dirty="0" smtClean="0">
                <a:solidFill>
                  <a:srgbClr val="0000FF"/>
                </a:solidFill>
                <a:latin typeface="Lucida Sans" panose="020B0602030504020204" pitchFamily="34" charset="0"/>
              </a:rPr>
              <a:t>Syllables in nursery rhymes help make up their rhythm</a:t>
            </a:r>
          </a:p>
          <a:p>
            <a:pPr>
              <a:spcBef>
                <a:spcPts val="0"/>
              </a:spcBef>
            </a:pPr>
            <a:r>
              <a:rPr lang="en-GB" sz="2200" dirty="0" smtClean="0">
                <a:solidFill>
                  <a:srgbClr val="0000FF"/>
                </a:solidFill>
                <a:latin typeface="Lucida Sans" panose="020B0602030504020204" pitchFamily="34" charset="0"/>
              </a:rPr>
              <a:t>Engages listeners and invites immediate reactions</a:t>
            </a:r>
          </a:p>
          <a:p>
            <a:pPr>
              <a:spcBef>
                <a:spcPts val="0"/>
              </a:spcBef>
              <a:buFontTx/>
              <a:buChar char="-"/>
            </a:pPr>
            <a:r>
              <a:rPr lang="en-GB" sz="2200" dirty="0" smtClean="0">
                <a:solidFill>
                  <a:srgbClr val="0000FF"/>
                </a:solidFill>
                <a:latin typeface="Lucida Sans" panose="020B0602030504020204" pitchFamily="34" charset="0"/>
              </a:rPr>
              <a:t>Hand clapping</a:t>
            </a:r>
          </a:p>
          <a:p>
            <a:pPr>
              <a:spcBef>
                <a:spcPts val="0"/>
              </a:spcBef>
              <a:buFontTx/>
              <a:buChar char="-"/>
            </a:pPr>
            <a:r>
              <a:rPr lang="en-GB" sz="2200" dirty="0" smtClean="0">
                <a:solidFill>
                  <a:srgbClr val="0000FF"/>
                </a:solidFill>
                <a:latin typeface="Lucida Sans" panose="020B0602030504020204" pitchFamily="34" charset="0"/>
              </a:rPr>
              <a:t>Jumping up and down</a:t>
            </a:r>
          </a:p>
          <a:p>
            <a:pPr marL="0" indent="0" algn="r">
              <a:buNone/>
            </a:pPr>
            <a:r>
              <a:rPr lang="en-GB" sz="1600" dirty="0" smtClean="0">
                <a:solidFill>
                  <a:srgbClr val="0000FF"/>
                </a:solidFill>
                <a:latin typeface="Lucida Sans" panose="020B0602030504020204" pitchFamily="34" charset="0"/>
              </a:rPr>
              <a:t>(</a:t>
            </a:r>
            <a:r>
              <a:rPr lang="en-GB" sz="1600" dirty="0" err="1" smtClean="0">
                <a:solidFill>
                  <a:srgbClr val="0000FF"/>
                </a:solidFill>
                <a:latin typeface="Lucida Sans" panose="020B0602030504020204" pitchFamily="34" charset="0"/>
              </a:rPr>
              <a:t>Sayakhan</a:t>
            </a:r>
            <a:r>
              <a:rPr lang="en-GB" sz="1600" dirty="0" smtClean="0">
                <a:solidFill>
                  <a:srgbClr val="0000FF"/>
                </a:solidFill>
                <a:latin typeface="Lucida Sans" panose="020B0602030504020204" pitchFamily="34" charset="0"/>
              </a:rPr>
              <a:t> et al., 2019)</a:t>
            </a:r>
          </a:p>
          <a:p>
            <a:pPr algn="just"/>
            <a:r>
              <a:rPr lang="en-GB" sz="2200" dirty="0" smtClean="0">
                <a:solidFill>
                  <a:srgbClr val="0000FF"/>
                </a:solidFill>
                <a:latin typeface="Lucida Sans" panose="020B0602030504020204" pitchFamily="34" charset="0"/>
              </a:rPr>
              <a:t>Musical activity enhances acquisition of reading skills</a:t>
            </a:r>
          </a:p>
          <a:p>
            <a:pPr marL="0" indent="0" algn="r">
              <a:buNone/>
            </a:pPr>
            <a:r>
              <a:rPr lang="en-GB" sz="1600" dirty="0" smtClean="0">
                <a:solidFill>
                  <a:srgbClr val="0000FF"/>
                </a:solidFill>
                <a:latin typeface="Lucida Sans" panose="020B0602030504020204" pitchFamily="34" charset="0"/>
              </a:rPr>
              <a:t>(Moritz et al., 2012)</a:t>
            </a:r>
          </a:p>
        </p:txBody>
      </p:sp>
    </p:spTree>
    <p:extLst>
      <p:ext uri="{BB962C8B-B14F-4D97-AF65-F5344CB8AC3E}">
        <p14:creationId xmlns:p14="http://schemas.microsoft.com/office/powerpoint/2010/main" val="417884339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599841"/>
          </a:xfrm>
        </p:spPr>
        <p:txBody>
          <a:bodyPr>
            <a:normAutofit/>
          </a:bodyPr>
          <a:lstStyle/>
          <a:p>
            <a:r>
              <a:rPr lang="en-GB" sz="3200" dirty="0" err="1" smtClean="0">
                <a:latin typeface="Lucida Sans" panose="020B0602030504020204" pitchFamily="34" charset="0"/>
              </a:rPr>
              <a:t>Overy</a:t>
            </a:r>
            <a:r>
              <a:rPr lang="en-GB" sz="3200" dirty="0" smtClean="0">
                <a:latin typeface="Lucida Sans" panose="020B0602030504020204" pitchFamily="34" charset="0"/>
              </a:rPr>
              <a:t> (2003)</a:t>
            </a:r>
            <a:endParaRPr lang="en-GB" sz="3200" dirty="0">
              <a:latin typeface="Lucida Sans" panose="020B0602030504020204" pitchFamily="34" charset="0"/>
            </a:endParaRPr>
          </a:p>
        </p:txBody>
      </p:sp>
      <p:pic>
        <p:nvPicPr>
          <p:cNvPr id="9" name="Content Placeholder 8"/>
          <p:cNvPicPr>
            <a:picLocks noGrp="1" noChangeAspect="1"/>
          </p:cNvPicPr>
          <p:nvPr>
            <p:ph sz="half" idx="1"/>
          </p:nvPr>
        </p:nvPicPr>
        <p:blipFill>
          <a:blip r:embed="rId3"/>
          <a:stretch>
            <a:fillRect/>
          </a:stretch>
        </p:blipFill>
        <p:spPr>
          <a:xfrm>
            <a:off x="395537" y="3789040"/>
            <a:ext cx="1728192" cy="1728192"/>
          </a:xfrm>
          <a:prstGeom prst="rect">
            <a:avLst/>
          </a:prstGeom>
          <a:solidFill>
            <a:srgbClr val="FFC000"/>
          </a:solidFill>
        </p:spPr>
      </p:pic>
      <p:sp>
        <p:nvSpPr>
          <p:cNvPr id="8" name="Flowchart: Alternate Process 7"/>
          <p:cNvSpPr/>
          <p:nvPr/>
        </p:nvSpPr>
        <p:spPr>
          <a:xfrm>
            <a:off x="395536" y="1340768"/>
            <a:ext cx="1728192" cy="1584176"/>
          </a:xfrm>
          <a:prstGeom prst="flowChartAlternateProcess">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err="1" smtClean="0">
                <a:solidFill>
                  <a:srgbClr val="FFFFCC"/>
                </a:solidFill>
                <a:latin typeface="Lucida Sans" panose="020B0602030504020204" pitchFamily="34" charset="0"/>
              </a:rPr>
              <a:t>Gallu</a:t>
            </a:r>
            <a:endParaRPr lang="en-GB" sz="2000" dirty="0" smtClean="0">
              <a:solidFill>
                <a:srgbClr val="FFFFCC"/>
              </a:solidFill>
              <a:latin typeface="Lucida Sans" panose="020B0602030504020204" pitchFamily="34" charset="0"/>
            </a:endParaRPr>
          </a:p>
          <a:p>
            <a:pPr algn="ctr"/>
            <a:r>
              <a:rPr lang="en-GB" sz="2000" dirty="0" err="1" smtClean="0">
                <a:solidFill>
                  <a:srgbClr val="FFFFCC"/>
                </a:solidFill>
                <a:latin typeface="Lucida Sans" panose="020B0602030504020204" pitchFamily="34" charset="0"/>
              </a:rPr>
              <a:t>Patrwm</a:t>
            </a:r>
            <a:r>
              <a:rPr lang="en-GB" sz="2000" dirty="0" smtClean="0">
                <a:solidFill>
                  <a:srgbClr val="FFFFCC"/>
                </a:solidFill>
                <a:latin typeface="Lucida Sans" panose="020B0602030504020204" pitchFamily="34" charset="0"/>
              </a:rPr>
              <a:t> Rhythm</a:t>
            </a:r>
            <a:endParaRPr lang="en-GB" sz="2000" dirty="0">
              <a:solidFill>
                <a:srgbClr val="FFFFCC"/>
              </a:solidFill>
              <a:latin typeface="Lucida Sans" panose="020B0602030504020204" pitchFamily="34" charset="0"/>
            </a:endParaRPr>
          </a:p>
        </p:txBody>
      </p:sp>
      <p:cxnSp>
        <p:nvCxnSpPr>
          <p:cNvPr id="11" name="Straight Arrow Connector 10"/>
          <p:cNvCxnSpPr>
            <a:stCxn id="9" idx="0"/>
            <a:endCxn id="8" idx="2"/>
          </p:cNvCxnSpPr>
          <p:nvPr/>
        </p:nvCxnSpPr>
        <p:spPr>
          <a:xfrm flipH="1" flipV="1">
            <a:off x="1259632" y="2924944"/>
            <a:ext cx="1" cy="86409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17" name="Flowchart: Connector 16"/>
          <p:cNvSpPr/>
          <p:nvPr/>
        </p:nvSpPr>
        <p:spPr>
          <a:xfrm>
            <a:off x="2623930" y="1340768"/>
            <a:ext cx="2236103" cy="4032448"/>
          </a:xfrm>
          <a:prstGeom prst="flowChartConnector">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Arrow Connector 18"/>
          <p:cNvCxnSpPr>
            <a:endCxn id="17" idx="2"/>
          </p:cNvCxnSpPr>
          <p:nvPr/>
        </p:nvCxnSpPr>
        <p:spPr>
          <a:xfrm>
            <a:off x="1259632" y="3356992"/>
            <a:ext cx="136429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Flowchart: Process 20"/>
          <p:cNvSpPr/>
          <p:nvPr/>
        </p:nvSpPr>
        <p:spPr>
          <a:xfrm>
            <a:off x="5512361" y="1340768"/>
            <a:ext cx="1723935" cy="4032448"/>
          </a:xfrm>
          <a:prstGeom prst="flowChartProcess">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3" name="Straight Arrow Connector 22"/>
          <p:cNvCxnSpPr>
            <a:stCxn id="17" idx="6"/>
            <a:endCxn id="21" idx="1"/>
          </p:cNvCxnSpPr>
          <p:nvPr/>
        </p:nvCxnSpPr>
        <p:spPr>
          <a:xfrm>
            <a:off x="4860033" y="3356992"/>
            <a:ext cx="65232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5" name="Picture 24"/>
          <p:cNvPicPr>
            <a:picLocks noChangeAspect="1"/>
          </p:cNvPicPr>
          <p:nvPr/>
        </p:nvPicPr>
        <p:blipFill>
          <a:blip r:embed="rId3"/>
          <a:stretch>
            <a:fillRect/>
          </a:stretch>
        </p:blipFill>
        <p:spPr>
          <a:xfrm>
            <a:off x="7671212" y="2067338"/>
            <a:ext cx="1301789" cy="2945837"/>
          </a:xfrm>
          <a:prstGeom prst="rect">
            <a:avLst/>
          </a:prstGeom>
          <a:solidFill>
            <a:srgbClr val="00B0F0"/>
          </a:solidFill>
        </p:spPr>
      </p:pic>
      <p:cxnSp>
        <p:nvCxnSpPr>
          <p:cNvPr id="27" name="Straight Arrow Connector 26"/>
          <p:cNvCxnSpPr/>
          <p:nvPr/>
        </p:nvCxnSpPr>
        <p:spPr>
          <a:xfrm>
            <a:off x="7308304" y="3356992"/>
            <a:ext cx="360040"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73" name="TextBox 72"/>
          <p:cNvSpPr txBox="1"/>
          <p:nvPr/>
        </p:nvSpPr>
        <p:spPr>
          <a:xfrm flipH="1">
            <a:off x="395536" y="3789040"/>
            <a:ext cx="1728192" cy="1754326"/>
          </a:xfrm>
          <a:prstGeom prst="rect">
            <a:avLst/>
          </a:prstGeom>
          <a:solidFill>
            <a:srgbClr val="FFC000"/>
          </a:solidFill>
        </p:spPr>
        <p:txBody>
          <a:bodyPr wrap="square" rtlCol="0">
            <a:spAutoFit/>
          </a:bodyPr>
          <a:lstStyle/>
          <a:p>
            <a:pPr algn="ctr"/>
            <a:endParaRPr lang="en-GB" dirty="0" smtClean="0">
              <a:latin typeface="Lucida Sans" panose="020B0602030504020204" pitchFamily="34" charset="0"/>
            </a:endParaRPr>
          </a:p>
          <a:p>
            <a:pPr algn="ctr"/>
            <a:r>
              <a:rPr lang="en-GB" dirty="0" err="1" smtClean="0">
                <a:latin typeface="Lucida Sans" panose="020B0602030504020204" pitchFamily="34" charset="0"/>
              </a:rPr>
              <a:t>Gallu</a:t>
            </a:r>
            <a:endParaRPr lang="en-GB" dirty="0" smtClean="0">
              <a:latin typeface="Lucida Sans" panose="020B0602030504020204" pitchFamily="34" charset="0"/>
            </a:endParaRPr>
          </a:p>
          <a:p>
            <a:pPr algn="ctr"/>
            <a:r>
              <a:rPr lang="en-GB" dirty="0" err="1" smtClean="0">
                <a:latin typeface="Lucida Sans" panose="020B0602030504020204" pitchFamily="34" charset="0"/>
              </a:rPr>
              <a:t>Segmentu</a:t>
            </a:r>
            <a:endParaRPr lang="en-GB" dirty="0" smtClean="0">
              <a:latin typeface="Lucida Sans" panose="020B0602030504020204" pitchFamily="34" charset="0"/>
            </a:endParaRPr>
          </a:p>
          <a:p>
            <a:pPr algn="ctr"/>
            <a:r>
              <a:rPr lang="en-GB" dirty="0" err="1" smtClean="0">
                <a:latin typeface="Lucida Sans" panose="020B0602030504020204" pitchFamily="34" charset="0"/>
              </a:rPr>
              <a:t>Ffonolegol</a:t>
            </a:r>
            <a:endParaRPr lang="en-GB" dirty="0" smtClean="0">
              <a:latin typeface="Lucida Sans" panose="020B0602030504020204" pitchFamily="34" charset="0"/>
            </a:endParaRPr>
          </a:p>
          <a:p>
            <a:pPr algn="ctr"/>
            <a:endParaRPr lang="en-GB" dirty="0">
              <a:latin typeface="Lucida Sans" panose="020B0602030504020204" pitchFamily="34" charset="0"/>
            </a:endParaRPr>
          </a:p>
          <a:p>
            <a:pPr algn="ctr"/>
            <a:endParaRPr lang="en-GB" dirty="0">
              <a:latin typeface="Lucida Sans" panose="020B0602030504020204" pitchFamily="34" charset="0"/>
            </a:endParaRPr>
          </a:p>
        </p:txBody>
      </p:sp>
      <p:sp>
        <p:nvSpPr>
          <p:cNvPr id="76" name="TextBox 75"/>
          <p:cNvSpPr txBox="1"/>
          <p:nvPr/>
        </p:nvSpPr>
        <p:spPr>
          <a:xfrm flipH="1">
            <a:off x="2776054" y="1852369"/>
            <a:ext cx="1942087" cy="2554545"/>
          </a:xfrm>
          <a:prstGeom prst="rect">
            <a:avLst/>
          </a:prstGeom>
          <a:noFill/>
        </p:spPr>
        <p:txBody>
          <a:bodyPr wrap="square" rtlCol="0">
            <a:spAutoFit/>
          </a:bodyPr>
          <a:lstStyle/>
          <a:p>
            <a:pPr algn="ctr"/>
            <a:r>
              <a:rPr lang="en-GB" sz="2400" b="1" dirty="0" smtClean="0">
                <a:latin typeface="Lucida Sans" panose="020B0602030504020204" pitchFamily="34" charset="0"/>
              </a:rPr>
              <a:t>A</a:t>
            </a:r>
          </a:p>
          <a:p>
            <a:pPr algn="ctr"/>
            <a:r>
              <a:rPr lang="en-GB" dirty="0" err="1" smtClean="0">
                <a:latin typeface="Lucida Sans" panose="020B0602030504020204" pitchFamily="34" charset="0"/>
              </a:rPr>
              <a:t>Hyfforddiant</a:t>
            </a:r>
            <a:r>
              <a:rPr lang="en-GB" dirty="0" smtClean="0">
                <a:latin typeface="Lucida Sans" panose="020B0602030504020204" pitchFamily="34" charset="0"/>
              </a:rPr>
              <a:t> </a:t>
            </a:r>
            <a:r>
              <a:rPr lang="en-GB" dirty="0" err="1" smtClean="0">
                <a:latin typeface="Lucida Sans" panose="020B0602030504020204" pitchFamily="34" charset="0"/>
              </a:rPr>
              <a:t>Cerddorol</a:t>
            </a:r>
            <a:r>
              <a:rPr lang="en-GB" dirty="0" smtClean="0">
                <a:latin typeface="Lucida Sans" panose="020B0602030504020204" pitchFamily="34" charset="0"/>
              </a:rPr>
              <a:t> </a:t>
            </a:r>
            <a:r>
              <a:rPr lang="en-GB" dirty="0" err="1" smtClean="0">
                <a:latin typeface="Lucida Sans" panose="020B0602030504020204" pitchFamily="34" charset="0"/>
              </a:rPr>
              <a:t>Dwys</a:t>
            </a:r>
            <a:endParaRPr lang="en-GB" dirty="0" smtClean="0">
              <a:latin typeface="Lucida Sans" panose="020B0602030504020204" pitchFamily="34" charset="0"/>
            </a:endParaRPr>
          </a:p>
          <a:p>
            <a:pPr algn="ctr"/>
            <a:endParaRPr lang="en-GB" dirty="0" smtClean="0">
              <a:latin typeface="Lucida Sans" panose="020B0602030504020204" pitchFamily="34" charset="0"/>
            </a:endParaRPr>
          </a:p>
          <a:p>
            <a:pPr algn="ctr"/>
            <a:r>
              <a:rPr lang="en-GB" sz="1600" i="1" dirty="0" err="1" smtClean="0">
                <a:latin typeface="Lucida Sans" panose="020B0602030504020204" pitchFamily="34" charset="0"/>
              </a:rPr>
              <a:t>Gweithgareddau</a:t>
            </a:r>
            <a:r>
              <a:rPr lang="en-GB" sz="1600" i="1" dirty="0" smtClean="0">
                <a:latin typeface="Lucida Sans" panose="020B0602030504020204" pitchFamily="34" charset="0"/>
              </a:rPr>
              <a:t> </a:t>
            </a:r>
            <a:r>
              <a:rPr lang="en-GB" sz="1600" i="1" dirty="0" err="1" smtClean="0">
                <a:latin typeface="Lucida Sans" panose="020B0602030504020204" pitchFamily="34" charset="0"/>
              </a:rPr>
              <a:t>Patrwm</a:t>
            </a:r>
            <a:r>
              <a:rPr lang="en-GB" sz="1600" i="1" dirty="0" smtClean="0">
                <a:latin typeface="Lucida Sans" panose="020B0602030504020204" pitchFamily="34" charset="0"/>
              </a:rPr>
              <a:t> Rhythm a </a:t>
            </a:r>
            <a:r>
              <a:rPr lang="en-GB" sz="1600" i="1" dirty="0" err="1" smtClean="0">
                <a:latin typeface="Lucida Sans" panose="020B0602030504020204" pitchFamily="34" charset="0"/>
              </a:rPr>
              <a:t>Chaneuon</a:t>
            </a:r>
            <a:r>
              <a:rPr lang="en-GB" sz="1600" i="1" dirty="0" smtClean="0">
                <a:latin typeface="Lucida Sans" panose="020B0602030504020204" pitchFamily="34" charset="0"/>
              </a:rPr>
              <a:t> </a:t>
            </a:r>
            <a:r>
              <a:rPr lang="en-GB" sz="1600" i="1" dirty="0" err="1" smtClean="0">
                <a:latin typeface="Lucida Sans" panose="020B0602030504020204" pitchFamily="34" charset="0"/>
              </a:rPr>
              <a:t>gydag</a:t>
            </a:r>
            <a:r>
              <a:rPr lang="en-GB" sz="1600" i="1" dirty="0" smtClean="0">
                <a:latin typeface="Lucida Sans" panose="020B0602030504020204" pitchFamily="34" charset="0"/>
              </a:rPr>
              <a:t> </a:t>
            </a:r>
            <a:r>
              <a:rPr lang="en-GB" sz="1600" i="1" dirty="0" err="1" smtClean="0">
                <a:latin typeface="Lucida Sans" panose="020B0602030504020204" pitchFamily="34" charset="0"/>
              </a:rPr>
              <a:t>odl</a:t>
            </a:r>
            <a:r>
              <a:rPr lang="en-GB" sz="1600" i="1" dirty="0" smtClean="0">
                <a:latin typeface="Lucida Sans" panose="020B0602030504020204" pitchFamily="34" charset="0"/>
              </a:rPr>
              <a:t> </a:t>
            </a:r>
            <a:endParaRPr lang="en-GB" sz="1600" i="1" dirty="0">
              <a:latin typeface="Lucida Sans" panose="020B0602030504020204" pitchFamily="34" charset="0"/>
            </a:endParaRPr>
          </a:p>
        </p:txBody>
      </p:sp>
      <p:sp>
        <p:nvSpPr>
          <p:cNvPr id="79" name="TextBox 78"/>
          <p:cNvSpPr txBox="1"/>
          <p:nvPr/>
        </p:nvSpPr>
        <p:spPr>
          <a:xfrm flipH="1">
            <a:off x="5509493" y="1700808"/>
            <a:ext cx="1706316" cy="2262158"/>
          </a:xfrm>
          <a:prstGeom prst="rect">
            <a:avLst/>
          </a:prstGeom>
          <a:noFill/>
        </p:spPr>
        <p:txBody>
          <a:bodyPr wrap="square" rtlCol="0">
            <a:spAutoFit/>
          </a:bodyPr>
          <a:lstStyle/>
          <a:p>
            <a:pPr algn="ctr"/>
            <a:r>
              <a:rPr lang="en-GB" sz="2400" b="1" dirty="0" smtClean="0">
                <a:latin typeface="Lucida Sans" panose="020B0602030504020204" pitchFamily="34" charset="0"/>
              </a:rPr>
              <a:t>B</a:t>
            </a:r>
          </a:p>
          <a:p>
            <a:pPr algn="ctr"/>
            <a:r>
              <a:rPr lang="en-GB" dirty="0" err="1" smtClean="0">
                <a:latin typeface="Lucida Sans" panose="020B0602030504020204" pitchFamily="34" charset="0"/>
              </a:rPr>
              <a:t>Gallu</a:t>
            </a:r>
            <a:r>
              <a:rPr lang="en-GB" dirty="0" smtClean="0">
                <a:latin typeface="Lucida Sans" panose="020B0602030504020204" pitchFamily="34" charset="0"/>
              </a:rPr>
              <a:t> </a:t>
            </a:r>
            <a:r>
              <a:rPr lang="en-GB" dirty="0" err="1" smtClean="0">
                <a:latin typeface="Lucida Sans" panose="020B0602030504020204" pitchFamily="34" charset="0"/>
              </a:rPr>
              <a:t>Rhigymu</a:t>
            </a:r>
            <a:r>
              <a:rPr lang="en-GB" dirty="0" smtClean="0">
                <a:latin typeface="Lucida Sans" panose="020B0602030504020204" pitchFamily="34" charset="0"/>
              </a:rPr>
              <a:t> a </a:t>
            </a:r>
            <a:r>
              <a:rPr lang="en-GB" dirty="0" err="1" smtClean="0">
                <a:latin typeface="Lucida Sans" panose="020B0602030504020204" pitchFamily="34" charset="0"/>
              </a:rPr>
              <a:t>Segmentu</a:t>
            </a:r>
            <a:r>
              <a:rPr lang="en-GB" dirty="0" smtClean="0">
                <a:latin typeface="Lucida Sans" panose="020B0602030504020204" pitchFamily="34" charset="0"/>
              </a:rPr>
              <a:t> </a:t>
            </a:r>
            <a:r>
              <a:rPr lang="en-GB" dirty="0" err="1" smtClean="0">
                <a:latin typeface="Lucida Sans" panose="020B0602030504020204" pitchFamily="34" charset="0"/>
              </a:rPr>
              <a:t>Gwell</a:t>
            </a:r>
            <a:endParaRPr lang="en-GB" dirty="0" smtClean="0">
              <a:latin typeface="Lucida Sans" panose="020B0602030504020204" pitchFamily="34" charset="0"/>
            </a:endParaRPr>
          </a:p>
          <a:p>
            <a:pPr algn="ctr"/>
            <a:endParaRPr lang="en-GB" sz="1700" dirty="0">
              <a:latin typeface="Lucida Sans" panose="020B0602030504020204" pitchFamily="34" charset="0"/>
            </a:endParaRPr>
          </a:p>
          <a:p>
            <a:pPr algn="ctr"/>
            <a:r>
              <a:rPr lang="en-GB" sz="1400" dirty="0" smtClean="0">
                <a:latin typeface="Lucida Sans" panose="020B0602030504020204" pitchFamily="34" charset="0"/>
              </a:rPr>
              <a:t>(</a:t>
            </a:r>
            <a:r>
              <a:rPr lang="en-GB" sz="1400" dirty="0" err="1" smtClean="0">
                <a:latin typeface="Lucida Sans" panose="020B0602030504020204" pitchFamily="34" charset="0"/>
              </a:rPr>
              <a:t>Ymwybyddiaeth</a:t>
            </a:r>
            <a:r>
              <a:rPr lang="en-GB" sz="1400" dirty="0" smtClean="0">
                <a:latin typeface="Lucida Sans" panose="020B0602030504020204" pitchFamily="34" charset="0"/>
              </a:rPr>
              <a:t> </a:t>
            </a:r>
            <a:r>
              <a:rPr lang="en-GB" sz="1400" dirty="0" err="1" smtClean="0">
                <a:latin typeface="Lucida Sans" panose="020B0602030504020204" pitchFamily="34" charset="0"/>
              </a:rPr>
              <a:t>Ffonolegol</a:t>
            </a:r>
            <a:r>
              <a:rPr lang="en-GB" sz="1400" dirty="0" smtClean="0">
                <a:latin typeface="Lucida Sans" panose="020B0602030504020204" pitchFamily="34" charset="0"/>
              </a:rPr>
              <a:t>)</a:t>
            </a:r>
            <a:endParaRPr lang="en-GB" sz="1400" dirty="0">
              <a:latin typeface="Lucida Sans" panose="020B0602030504020204" pitchFamily="34" charset="0"/>
            </a:endParaRPr>
          </a:p>
        </p:txBody>
      </p:sp>
      <p:sp>
        <p:nvSpPr>
          <p:cNvPr id="81" name="TextBox 80"/>
          <p:cNvSpPr txBox="1"/>
          <p:nvPr/>
        </p:nvSpPr>
        <p:spPr>
          <a:xfrm flipH="1">
            <a:off x="7668338" y="2067338"/>
            <a:ext cx="1304655" cy="3293209"/>
          </a:xfrm>
          <a:prstGeom prst="rect">
            <a:avLst/>
          </a:prstGeom>
          <a:solidFill>
            <a:srgbClr val="00B0F0"/>
          </a:solidFill>
        </p:spPr>
        <p:txBody>
          <a:bodyPr wrap="square" rtlCol="0">
            <a:spAutoFit/>
          </a:bodyPr>
          <a:lstStyle/>
          <a:p>
            <a:pPr algn="ctr"/>
            <a:endParaRPr lang="en-GB" sz="2400" b="1" dirty="0" smtClean="0">
              <a:latin typeface="Lucida Sans" panose="020B0602030504020204" pitchFamily="34" charset="0"/>
            </a:endParaRPr>
          </a:p>
          <a:p>
            <a:pPr algn="ctr"/>
            <a:r>
              <a:rPr lang="en-GB" sz="2400" b="1" dirty="0" smtClean="0">
                <a:latin typeface="Lucida Sans" panose="020B0602030504020204" pitchFamily="34" charset="0"/>
              </a:rPr>
              <a:t>C</a:t>
            </a:r>
          </a:p>
          <a:p>
            <a:pPr algn="ctr"/>
            <a:r>
              <a:rPr lang="en-GB" sz="1600" dirty="0" err="1" smtClean="0">
                <a:latin typeface="Lucida Sans" panose="020B0602030504020204" pitchFamily="34" charset="0"/>
              </a:rPr>
              <a:t>Caffaeliad</a:t>
            </a:r>
            <a:r>
              <a:rPr lang="en-GB" sz="1600" dirty="0" smtClean="0">
                <a:latin typeface="Lucida Sans" panose="020B0602030504020204" pitchFamily="34" charset="0"/>
              </a:rPr>
              <a:t> </a:t>
            </a:r>
            <a:r>
              <a:rPr lang="en-GB" sz="1600" dirty="0" err="1" smtClean="0">
                <a:latin typeface="Lucida Sans" panose="020B0602030504020204" pitchFamily="34" charset="0"/>
              </a:rPr>
              <a:t>Darllen</a:t>
            </a:r>
            <a:endParaRPr lang="en-GB" sz="1600" dirty="0" smtClean="0">
              <a:latin typeface="Lucida Sans" panose="020B0602030504020204" pitchFamily="34" charset="0"/>
            </a:endParaRPr>
          </a:p>
          <a:p>
            <a:pPr algn="ctr"/>
            <a:endParaRPr lang="en-GB" sz="1600" dirty="0">
              <a:latin typeface="Lucida Sans" panose="020B0602030504020204" pitchFamily="34" charset="0"/>
            </a:endParaRPr>
          </a:p>
          <a:p>
            <a:pPr algn="ctr"/>
            <a:endParaRPr lang="en-GB" sz="1600" dirty="0" smtClean="0">
              <a:latin typeface="Lucida Sans" panose="020B0602030504020204" pitchFamily="34" charset="0"/>
            </a:endParaRPr>
          </a:p>
          <a:p>
            <a:pPr algn="ctr"/>
            <a:endParaRPr lang="en-GB" sz="1600" dirty="0">
              <a:latin typeface="Lucida Sans" panose="020B0602030504020204" pitchFamily="34" charset="0"/>
            </a:endParaRPr>
          </a:p>
          <a:p>
            <a:pPr algn="ctr"/>
            <a:endParaRPr lang="en-GB" sz="1600" dirty="0" smtClean="0">
              <a:latin typeface="Lucida Sans" panose="020B0602030504020204" pitchFamily="34" charset="0"/>
            </a:endParaRPr>
          </a:p>
          <a:p>
            <a:pPr algn="ctr"/>
            <a:endParaRPr lang="en-GB" sz="1600" dirty="0">
              <a:latin typeface="Lucida Sans" panose="020B0602030504020204" pitchFamily="34" charset="0"/>
            </a:endParaRPr>
          </a:p>
          <a:p>
            <a:pPr algn="ctr"/>
            <a:endParaRPr lang="en-GB" sz="1600" dirty="0" smtClean="0">
              <a:latin typeface="Lucida Sans" panose="020B0602030504020204" pitchFamily="34" charset="0"/>
            </a:endParaRPr>
          </a:p>
          <a:p>
            <a:pPr algn="ctr"/>
            <a:endParaRPr lang="en-GB" sz="1600" dirty="0">
              <a:latin typeface="Lucida Sans" panose="020B0602030504020204" pitchFamily="34" charset="0"/>
            </a:endParaRPr>
          </a:p>
          <a:p>
            <a:pPr algn="ctr"/>
            <a:r>
              <a:rPr lang="en-GB" sz="1600" dirty="0" smtClean="0">
                <a:latin typeface="Lucida Sans" panose="020B0602030504020204" pitchFamily="34" charset="0"/>
              </a:rPr>
              <a:t> </a:t>
            </a:r>
            <a:endParaRPr lang="en-GB" sz="1600" dirty="0">
              <a:latin typeface="Lucida Sans" panose="020B0602030504020204" pitchFamily="34" charset="0"/>
            </a:endParaRPr>
          </a:p>
        </p:txBody>
      </p:sp>
    </p:spTree>
    <p:extLst>
      <p:ext uri="{BB962C8B-B14F-4D97-AF65-F5344CB8AC3E}">
        <p14:creationId xmlns:p14="http://schemas.microsoft.com/office/powerpoint/2010/main" val="19860389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599841"/>
          </a:xfrm>
        </p:spPr>
        <p:txBody>
          <a:bodyPr>
            <a:normAutofit/>
          </a:bodyPr>
          <a:lstStyle/>
          <a:p>
            <a:r>
              <a:rPr lang="en-GB" sz="3200" dirty="0" err="1" smtClean="0">
                <a:latin typeface="Lucida Sans" panose="020B0602030504020204" pitchFamily="34" charset="0"/>
              </a:rPr>
              <a:t>Overy</a:t>
            </a:r>
            <a:r>
              <a:rPr lang="en-GB" sz="3200" dirty="0" smtClean="0">
                <a:latin typeface="Lucida Sans" panose="020B0602030504020204" pitchFamily="34" charset="0"/>
              </a:rPr>
              <a:t> (2003)</a:t>
            </a:r>
            <a:endParaRPr lang="en-GB" sz="3200" dirty="0">
              <a:latin typeface="Lucida Sans" panose="020B0602030504020204" pitchFamily="34" charset="0"/>
            </a:endParaRPr>
          </a:p>
        </p:txBody>
      </p:sp>
      <p:pic>
        <p:nvPicPr>
          <p:cNvPr id="9" name="Content Placeholder 8"/>
          <p:cNvPicPr>
            <a:picLocks noGrp="1" noChangeAspect="1"/>
          </p:cNvPicPr>
          <p:nvPr>
            <p:ph sz="half" idx="1"/>
          </p:nvPr>
        </p:nvPicPr>
        <p:blipFill>
          <a:blip r:embed="rId3"/>
          <a:stretch>
            <a:fillRect/>
          </a:stretch>
        </p:blipFill>
        <p:spPr>
          <a:xfrm>
            <a:off x="395537" y="3789040"/>
            <a:ext cx="1728192" cy="1728192"/>
          </a:xfrm>
          <a:prstGeom prst="rect">
            <a:avLst/>
          </a:prstGeom>
          <a:solidFill>
            <a:srgbClr val="FFC000"/>
          </a:solidFill>
        </p:spPr>
      </p:pic>
      <p:sp>
        <p:nvSpPr>
          <p:cNvPr id="8" name="Flowchart: Alternate Process 7"/>
          <p:cNvSpPr/>
          <p:nvPr/>
        </p:nvSpPr>
        <p:spPr>
          <a:xfrm>
            <a:off x="395536" y="1340768"/>
            <a:ext cx="1728192" cy="1584176"/>
          </a:xfrm>
          <a:prstGeom prst="flowChartAlternateProcess">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rgbClr val="FFFFCC"/>
                </a:solidFill>
                <a:latin typeface="Lucida Sans" panose="020B0602030504020204" pitchFamily="34" charset="0"/>
              </a:rPr>
              <a:t>Rhythm Pattern Ability</a:t>
            </a:r>
            <a:endParaRPr lang="en-GB" sz="2000" dirty="0">
              <a:solidFill>
                <a:srgbClr val="FFFFCC"/>
              </a:solidFill>
              <a:latin typeface="Lucida Sans" panose="020B0602030504020204" pitchFamily="34" charset="0"/>
            </a:endParaRPr>
          </a:p>
        </p:txBody>
      </p:sp>
      <p:cxnSp>
        <p:nvCxnSpPr>
          <p:cNvPr id="11" name="Straight Arrow Connector 10"/>
          <p:cNvCxnSpPr>
            <a:stCxn id="9" idx="0"/>
            <a:endCxn id="8" idx="2"/>
          </p:cNvCxnSpPr>
          <p:nvPr/>
        </p:nvCxnSpPr>
        <p:spPr>
          <a:xfrm flipH="1" flipV="1">
            <a:off x="1259632" y="2924944"/>
            <a:ext cx="1" cy="86409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17" name="Flowchart: Connector 16"/>
          <p:cNvSpPr/>
          <p:nvPr/>
        </p:nvSpPr>
        <p:spPr>
          <a:xfrm>
            <a:off x="2623930" y="1340768"/>
            <a:ext cx="2236103" cy="4032448"/>
          </a:xfrm>
          <a:prstGeom prst="flowChartConnector">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Arrow Connector 18"/>
          <p:cNvCxnSpPr>
            <a:endCxn id="17" idx="2"/>
          </p:cNvCxnSpPr>
          <p:nvPr/>
        </p:nvCxnSpPr>
        <p:spPr>
          <a:xfrm>
            <a:off x="1259632" y="3356992"/>
            <a:ext cx="136429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Flowchart: Process 20"/>
          <p:cNvSpPr/>
          <p:nvPr/>
        </p:nvSpPr>
        <p:spPr>
          <a:xfrm>
            <a:off x="5512361" y="1340768"/>
            <a:ext cx="1723935" cy="4032448"/>
          </a:xfrm>
          <a:prstGeom prst="flowChartProcess">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3" name="Straight Arrow Connector 22"/>
          <p:cNvCxnSpPr>
            <a:stCxn id="17" idx="6"/>
            <a:endCxn id="21" idx="1"/>
          </p:cNvCxnSpPr>
          <p:nvPr/>
        </p:nvCxnSpPr>
        <p:spPr>
          <a:xfrm>
            <a:off x="4860033" y="3356992"/>
            <a:ext cx="65232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5" name="Picture 24"/>
          <p:cNvPicPr>
            <a:picLocks noChangeAspect="1"/>
          </p:cNvPicPr>
          <p:nvPr/>
        </p:nvPicPr>
        <p:blipFill>
          <a:blip r:embed="rId3"/>
          <a:stretch>
            <a:fillRect/>
          </a:stretch>
        </p:blipFill>
        <p:spPr>
          <a:xfrm>
            <a:off x="7671212" y="2067338"/>
            <a:ext cx="1301789" cy="2945837"/>
          </a:xfrm>
          <a:prstGeom prst="rect">
            <a:avLst/>
          </a:prstGeom>
          <a:solidFill>
            <a:srgbClr val="00B0F0"/>
          </a:solidFill>
        </p:spPr>
      </p:pic>
      <p:cxnSp>
        <p:nvCxnSpPr>
          <p:cNvPr id="27" name="Straight Arrow Connector 26"/>
          <p:cNvCxnSpPr/>
          <p:nvPr/>
        </p:nvCxnSpPr>
        <p:spPr>
          <a:xfrm>
            <a:off x="7308304" y="3356992"/>
            <a:ext cx="360040"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73" name="TextBox 72"/>
          <p:cNvSpPr txBox="1"/>
          <p:nvPr/>
        </p:nvSpPr>
        <p:spPr>
          <a:xfrm flipH="1">
            <a:off x="395536" y="3789040"/>
            <a:ext cx="1728192" cy="1754326"/>
          </a:xfrm>
          <a:prstGeom prst="rect">
            <a:avLst/>
          </a:prstGeom>
          <a:solidFill>
            <a:srgbClr val="FFC000"/>
          </a:solidFill>
        </p:spPr>
        <p:txBody>
          <a:bodyPr wrap="square" rtlCol="0">
            <a:spAutoFit/>
          </a:bodyPr>
          <a:lstStyle/>
          <a:p>
            <a:pPr algn="ctr"/>
            <a:endParaRPr lang="en-GB" dirty="0" smtClean="0">
              <a:latin typeface="Lucida Sans" panose="020B0602030504020204" pitchFamily="34" charset="0"/>
            </a:endParaRPr>
          </a:p>
          <a:p>
            <a:pPr algn="ctr"/>
            <a:r>
              <a:rPr lang="en-GB" dirty="0" smtClean="0">
                <a:latin typeface="Lucida Sans" panose="020B0602030504020204" pitchFamily="34" charset="0"/>
              </a:rPr>
              <a:t>Phonological Segmentation Ability</a:t>
            </a:r>
          </a:p>
          <a:p>
            <a:pPr algn="ctr"/>
            <a:endParaRPr lang="en-GB" dirty="0">
              <a:latin typeface="Lucida Sans" panose="020B0602030504020204" pitchFamily="34" charset="0"/>
            </a:endParaRPr>
          </a:p>
          <a:p>
            <a:pPr algn="ctr"/>
            <a:endParaRPr lang="en-GB" dirty="0">
              <a:latin typeface="Lucida Sans" panose="020B0602030504020204" pitchFamily="34" charset="0"/>
            </a:endParaRPr>
          </a:p>
        </p:txBody>
      </p:sp>
      <p:sp>
        <p:nvSpPr>
          <p:cNvPr id="76" name="TextBox 75"/>
          <p:cNvSpPr txBox="1"/>
          <p:nvPr/>
        </p:nvSpPr>
        <p:spPr>
          <a:xfrm flipH="1">
            <a:off x="2843805" y="1844824"/>
            <a:ext cx="1800199" cy="2954655"/>
          </a:xfrm>
          <a:prstGeom prst="rect">
            <a:avLst/>
          </a:prstGeom>
          <a:noFill/>
        </p:spPr>
        <p:txBody>
          <a:bodyPr wrap="square" rtlCol="0">
            <a:spAutoFit/>
          </a:bodyPr>
          <a:lstStyle/>
          <a:p>
            <a:pPr algn="ctr"/>
            <a:r>
              <a:rPr lang="en-GB" sz="2400" b="1" dirty="0" smtClean="0">
                <a:latin typeface="Lucida Sans" panose="020B0602030504020204" pitchFamily="34" charset="0"/>
              </a:rPr>
              <a:t>A</a:t>
            </a:r>
          </a:p>
          <a:p>
            <a:pPr algn="ctr"/>
            <a:r>
              <a:rPr lang="en-GB" dirty="0" smtClean="0">
                <a:latin typeface="Lucida Sans" panose="020B0602030504020204" pitchFamily="34" charset="0"/>
              </a:rPr>
              <a:t>Intensive Musical Training</a:t>
            </a:r>
          </a:p>
          <a:p>
            <a:pPr algn="ctr"/>
            <a:endParaRPr lang="en-GB" dirty="0" smtClean="0">
              <a:latin typeface="Lucida Sans" panose="020B0602030504020204" pitchFamily="34" charset="0"/>
            </a:endParaRPr>
          </a:p>
          <a:p>
            <a:pPr algn="ctr"/>
            <a:r>
              <a:rPr lang="en-GB" i="1" dirty="0" smtClean="0">
                <a:latin typeface="Lucida Sans" panose="020B0602030504020204" pitchFamily="34" charset="0"/>
              </a:rPr>
              <a:t>Rhythm Pattern Activities and Rhyming Songs</a:t>
            </a:r>
            <a:endParaRPr lang="en-GB" i="1" dirty="0">
              <a:latin typeface="Lucida Sans" panose="020B0602030504020204" pitchFamily="34" charset="0"/>
            </a:endParaRPr>
          </a:p>
        </p:txBody>
      </p:sp>
      <p:sp>
        <p:nvSpPr>
          <p:cNvPr id="79" name="TextBox 78"/>
          <p:cNvSpPr txBox="1"/>
          <p:nvPr/>
        </p:nvSpPr>
        <p:spPr>
          <a:xfrm flipH="1">
            <a:off x="5584367" y="1700808"/>
            <a:ext cx="1651928" cy="2554545"/>
          </a:xfrm>
          <a:prstGeom prst="rect">
            <a:avLst/>
          </a:prstGeom>
          <a:noFill/>
        </p:spPr>
        <p:txBody>
          <a:bodyPr wrap="square" rtlCol="0">
            <a:spAutoFit/>
          </a:bodyPr>
          <a:lstStyle/>
          <a:p>
            <a:pPr algn="ctr"/>
            <a:r>
              <a:rPr lang="en-GB" sz="2400" b="1" dirty="0" smtClean="0">
                <a:latin typeface="Lucida Sans" panose="020B0602030504020204" pitchFamily="34" charset="0"/>
              </a:rPr>
              <a:t>B</a:t>
            </a:r>
          </a:p>
          <a:p>
            <a:pPr algn="ctr"/>
            <a:r>
              <a:rPr lang="en-GB" sz="1700" dirty="0" smtClean="0">
                <a:latin typeface="Lucida Sans" panose="020B0602030504020204" pitchFamily="34" charset="0"/>
              </a:rPr>
              <a:t>Enhanced Rhyming and Phonological Segmentation Ability </a:t>
            </a:r>
          </a:p>
          <a:p>
            <a:pPr algn="ctr"/>
            <a:endParaRPr lang="en-GB" sz="1700" dirty="0">
              <a:latin typeface="Lucida Sans" panose="020B0602030504020204" pitchFamily="34" charset="0"/>
            </a:endParaRPr>
          </a:p>
          <a:p>
            <a:pPr algn="ctr"/>
            <a:r>
              <a:rPr lang="en-GB" sz="1700" dirty="0" smtClean="0">
                <a:latin typeface="Lucida Sans" panose="020B0602030504020204" pitchFamily="34" charset="0"/>
              </a:rPr>
              <a:t>(Phonological Awareness)</a:t>
            </a:r>
            <a:endParaRPr lang="en-GB" sz="1700" dirty="0">
              <a:latin typeface="Lucida Sans" panose="020B0602030504020204" pitchFamily="34" charset="0"/>
            </a:endParaRPr>
          </a:p>
        </p:txBody>
      </p:sp>
      <p:sp>
        <p:nvSpPr>
          <p:cNvPr id="81" name="TextBox 80"/>
          <p:cNvSpPr txBox="1"/>
          <p:nvPr/>
        </p:nvSpPr>
        <p:spPr>
          <a:xfrm flipH="1">
            <a:off x="7668338" y="2067338"/>
            <a:ext cx="1304655" cy="3305878"/>
          </a:xfrm>
          <a:prstGeom prst="rect">
            <a:avLst/>
          </a:prstGeom>
          <a:solidFill>
            <a:srgbClr val="00B0F0"/>
          </a:solidFill>
        </p:spPr>
        <p:txBody>
          <a:bodyPr wrap="square" rtlCol="0">
            <a:spAutoFit/>
          </a:bodyPr>
          <a:lstStyle/>
          <a:p>
            <a:pPr algn="ctr"/>
            <a:endParaRPr lang="en-GB" sz="2400" b="1" dirty="0" smtClean="0">
              <a:latin typeface="Lucida Sans" panose="020B0602030504020204" pitchFamily="34" charset="0"/>
            </a:endParaRPr>
          </a:p>
          <a:p>
            <a:pPr algn="ctr"/>
            <a:r>
              <a:rPr lang="en-GB" sz="2400" b="1" dirty="0" smtClean="0">
                <a:latin typeface="Lucida Sans" panose="020B0602030504020204" pitchFamily="34" charset="0"/>
              </a:rPr>
              <a:t>C</a:t>
            </a:r>
          </a:p>
          <a:p>
            <a:pPr algn="ctr"/>
            <a:r>
              <a:rPr lang="en-GB" sz="1600" dirty="0" smtClean="0">
                <a:latin typeface="Lucida Sans" panose="020B0602030504020204" pitchFamily="34" charset="0"/>
              </a:rPr>
              <a:t>Reading Acquisition</a:t>
            </a:r>
          </a:p>
          <a:p>
            <a:pPr algn="ctr"/>
            <a:endParaRPr lang="en-GB" sz="1600" dirty="0">
              <a:latin typeface="Lucida Sans" panose="020B0602030504020204" pitchFamily="34" charset="0"/>
            </a:endParaRPr>
          </a:p>
          <a:p>
            <a:pPr algn="ctr"/>
            <a:endParaRPr lang="en-GB" sz="1600" dirty="0" smtClean="0">
              <a:latin typeface="Lucida Sans" panose="020B0602030504020204" pitchFamily="34" charset="0"/>
            </a:endParaRPr>
          </a:p>
          <a:p>
            <a:pPr algn="ctr"/>
            <a:endParaRPr lang="en-GB" sz="1600" dirty="0">
              <a:latin typeface="Lucida Sans" panose="020B0602030504020204" pitchFamily="34" charset="0"/>
            </a:endParaRPr>
          </a:p>
          <a:p>
            <a:pPr algn="ctr"/>
            <a:endParaRPr lang="en-GB" sz="1600" dirty="0" smtClean="0">
              <a:latin typeface="Lucida Sans" panose="020B0602030504020204" pitchFamily="34" charset="0"/>
            </a:endParaRPr>
          </a:p>
          <a:p>
            <a:pPr algn="ctr"/>
            <a:endParaRPr lang="en-GB" sz="1600" dirty="0">
              <a:latin typeface="Lucida Sans" panose="020B0602030504020204" pitchFamily="34" charset="0"/>
            </a:endParaRPr>
          </a:p>
          <a:p>
            <a:pPr algn="ctr"/>
            <a:endParaRPr lang="en-GB" sz="1600" dirty="0" smtClean="0">
              <a:latin typeface="Lucida Sans" panose="020B0602030504020204" pitchFamily="34" charset="0"/>
            </a:endParaRPr>
          </a:p>
          <a:p>
            <a:pPr algn="ctr"/>
            <a:endParaRPr lang="en-GB" sz="1600" dirty="0">
              <a:latin typeface="Lucida Sans" panose="020B0602030504020204" pitchFamily="34" charset="0"/>
            </a:endParaRPr>
          </a:p>
          <a:p>
            <a:pPr algn="ctr"/>
            <a:r>
              <a:rPr lang="en-GB" sz="1600" dirty="0" smtClean="0">
                <a:latin typeface="Lucida Sans" panose="020B0602030504020204" pitchFamily="34" charset="0"/>
              </a:rPr>
              <a:t> </a:t>
            </a:r>
            <a:endParaRPr lang="en-GB" sz="1600" dirty="0">
              <a:latin typeface="Lucida Sans" panose="020B0602030504020204" pitchFamily="34" charset="0"/>
            </a:endParaRPr>
          </a:p>
        </p:txBody>
      </p:sp>
    </p:spTree>
    <p:extLst>
      <p:ext uri="{BB962C8B-B14F-4D97-AF65-F5344CB8AC3E}">
        <p14:creationId xmlns:p14="http://schemas.microsoft.com/office/powerpoint/2010/main" val="92329446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31626"/>
          </a:xfrm>
        </p:spPr>
        <p:txBody>
          <a:bodyPr>
            <a:normAutofit fontScale="90000"/>
          </a:bodyPr>
          <a:lstStyle/>
          <a:p>
            <a:r>
              <a:rPr lang="en-GB" sz="3200" dirty="0" err="1" smtClean="0">
                <a:latin typeface="Lucida Sans" panose="020B0602030504020204" pitchFamily="34" charset="0"/>
              </a:rPr>
              <a:t>Odl</a:t>
            </a:r>
            <a:r>
              <a:rPr lang="en-GB" sz="3200" dirty="0">
                <a:latin typeface="Lucida Sans" panose="020B0602030504020204" pitchFamily="34" charset="0"/>
              </a:rPr>
              <a:t/>
            </a:r>
            <a:br>
              <a:rPr lang="en-GB" sz="3200" dirty="0">
                <a:latin typeface="Lucida Sans" panose="020B0602030504020204" pitchFamily="34" charset="0"/>
              </a:rPr>
            </a:br>
            <a:r>
              <a:rPr lang="en-GB" sz="3200" dirty="0" smtClean="0">
                <a:solidFill>
                  <a:srgbClr val="0000FF"/>
                </a:solidFill>
                <a:latin typeface="Lucida Sans" panose="020B0602030504020204" pitchFamily="34" charset="0"/>
              </a:rPr>
              <a:t>Rhyme</a:t>
            </a:r>
            <a:endParaRPr lang="en-GB" sz="3200" dirty="0"/>
          </a:p>
        </p:txBody>
      </p:sp>
      <p:sp>
        <p:nvSpPr>
          <p:cNvPr id="3" name="Content Placeholder 2"/>
          <p:cNvSpPr>
            <a:spLocks noGrp="1"/>
          </p:cNvSpPr>
          <p:nvPr>
            <p:ph sz="half" idx="1"/>
          </p:nvPr>
        </p:nvSpPr>
        <p:spPr>
          <a:xfrm>
            <a:off x="251520" y="1340768"/>
            <a:ext cx="4263330" cy="4836195"/>
          </a:xfrm>
        </p:spPr>
        <p:txBody>
          <a:bodyPr>
            <a:normAutofit/>
          </a:bodyPr>
          <a:lstStyle/>
          <a:p>
            <a:r>
              <a:rPr lang="en-GB" sz="2200" dirty="0" err="1">
                <a:latin typeface="Lucida Sans" panose="020B0602030504020204" pitchFamily="34" charset="0"/>
              </a:rPr>
              <a:t>G</a:t>
            </a:r>
            <a:r>
              <a:rPr lang="en-GB" sz="2200" dirty="0" err="1" smtClean="0">
                <a:latin typeface="Lucida Sans" panose="020B0602030504020204" pitchFamily="34" charset="0"/>
              </a:rPr>
              <a:t>wella’r</a:t>
            </a:r>
            <a:r>
              <a:rPr lang="en-GB" sz="2200" dirty="0" smtClean="0">
                <a:latin typeface="Lucida Sans" panose="020B0602030504020204" pitchFamily="34" charset="0"/>
              </a:rPr>
              <a:t> </a:t>
            </a:r>
            <a:r>
              <a:rPr lang="en-GB" sz="2200" dirty="0" err="1">
                <a:latin typeface="Lucida Sans" panose="020B0602030504020204" pitchFamily="34" charset="0"/>
              </a:rPr>
              <a:t>cof</a:t>
            </a:r>
            <a:r>
              <a:rPr lang="en-GB" sz="2200" dirty="0">
                <a:latin typeface="Lucida Sans" panose="020B0602030504020204" pitchFamily="34" charset="0"/>
              </a:rPr>
              <a:t> (</a:t>
            </a:r>
            <a:r>
              <a:rPr lang="en-GB" sz="2200" dirty="0" err="1" smtClean="0">
                <a:latin typeface="Lucida Sans" panose="020B0602030504020204" pitchFamily="34" charset="0"/>
              </a:rPr>
              <a:t>cofio</a:t>
            </a:r>
            <a:r>
              <a:rPr lang="en-GB" sz="2200" dirty="0" smtClean="0">
                <a:latin typeface="Lucida Sans" panose="020B0602030504020204" pitchFamily="34" charset="0"/>
              </a:rPr>
              <a:t> </a:t>
            </a:r>
            <a:r>
              <a:rPr lang="en-GB" sz="2200" dirty="0" err="1" smtClean="0">
                <a:latin typeface="Lucida Sans" panose="020B0602030504020204" pitchFamily="34" charset="0"/>
              </a:rPr>
              <a:t>geiriau</a:t>
            </a:r>
            <a:r>
              <a:rPr lang="en-GB" sz="2200" dirty="0">
                <a:latin typeface="Lucida Sans" panose="020B0602030504020204" pitchFamily="34" charset="0"/>
              </a:rPr>
              <a:t>)</a:t>
            </a:r>
          </a:p>
          <a:p>
            <a:r>
              <a:rPr lang="en-GB" sz="2200" dirty="0">
                <a:latin typeface="Lucida Sans" panose="020B0602030504020204" pitchFamily="34" charset="0"/>
              </a:rPr>
              <a:t>Plant </a:t>
            </a:r>
            <a:r>
              <a:rPr lang="en-GB" sz="2200" dirty="0" err="1">
                <a:latin typeface="Lucida Sans" panose="020B0602030504020204" pitchFamily="34" charset="0"/>
              </a:rPr>
              <a:t>yn</a:t>
            </a:r>
            <a:r>
              <a:rPr lang="en-GB" sz="2200" dirty="0">
                <a:latin typeface="Lucida Sans" panose="020B0602030504020204" pitchFamily="34" charset="0"/>
              </a:rPr>
              <a:t> </a:t>
            </a:r>
            <a:r>
              <a:rPr lang="en-GB" sz="2200" dirty="0" err="1">
                <a:latin typeface="Lucida Sans" panose="020B0602030504020204" pitchFamily="34" charset="0"/>
              </a:rPr>
              <a:t>fwy</a:t>
            </a:r>
            <a:r>
              <a:rPr lang="en-GB" sz="2200" dirty="0">
                <a:latin typeface="Lucida Sans" panose="020B0602030504020204" pitchFamily="34" charset="0"/>
              </a:rPr>
              <a:t> </a:t>
            </a:r>
            <a:r>
              <a:rPr lang="en-GB" sz="2200" dirty="0" err="1">
                <a:latin typeface="Lucida Sans" panose="020B0602030504020204" pitchFamily="34" charset="0"/>
              </a:rPr>
              <a:t>tebygol</a:t>
            </a:r>
            <a:r>
              <a:rPr lang="en-GB" sz="2200" dirty="0">
                <a:latin typeface="Lucida Sans" panose="020B0602030504020204" pitchFamily="34" charset="0"/>
              </a:rPr>
              <a:t> o gofio union </a:t>
            </a:r>
            <a:r>
              <a:rPr lang="en-GB" sz="2200" dirty="0" err="1">
                <a:latin typeface="Lucida Sans" panose="020B0602030504020204" pitchFamily="34" charset="0"/>
              </a:rPr>
              <a:t>eiriau</a:t>
            </a:r>
            <a:endParaRPr lang="en-GB" sz="2200" dirty="0">
              <a:latin typeface="Lucida Sans" panose="020B0602030504020204" pitchFamily="34" charset="0"/>
            </a:endParaRPr>
          </a:p>
          <a:p>
            <a:r>
              <a:rPr lang="en-GB" sz="2200" dirty="0" err="1">
                <a:latin typeface="Lucida Sans" panose="020B0602030504020204" pitchFamily="34" charset="0"/>
              </a:rPr>
              <a:t>C</a:t>
            </a:r>
            <a:r>
              <a:rPr lang="en-GB" sz="2200" dirty="0" err="1" smtClean="0">
                <a:latin typeface="Lucida Sans" panose="020B0602030504020204" pitchFamily="34" charset="0"/>
              </a:rPr>
              <a:t>ryfhau</a:t>
            </a:r>
            <a:r>
              <a:rPr lang="en-GB" sz="2200" dirty="0" smtClean="0">
                <a:latin typeface="Lucida Sans" panose="020B0602030504020204" pitchFamily="34" charset="0"/>
              </a:rPr>
              <a:t> </a:t>
            </a:r>
            <a:r>
              <a:rPr lang="en-GB" sz="2200" dirty="0" err="1">
                <a:latin typeface="Lucida Sans" panose="020B0602030504020204" pitchFamily="34" charset="0"/>
              </a:rPr>
              <a:t>geirfa</a:t>
            </a:r>
            <a:r>
              <a:rPr lang="en-GB" sz="2200" dirty="0">
                <a:latin typeface="Lucida Sans" panose="020B0602030504020204" pitchFamily="34" charset="0"/>
              </a:rPr>
              <a:t> plant</a:t>
            </a:r>
          </a:p>
          <a:p>
            <a:r>
              <a:rPr lang="en-GB" sz="2200" dirty="0" err="1">
                <a:latin typeface="Lucida Sans" panose="020B0602030504020204" pitchFamily="34" charset="0"/>
              </a:rPr>
              <a:t>G</a:t>
            </a:r>
            <a:r>
              <a:rPr lang="en-GB" sz="2200" dirty="0" err="1" smtClean="0">
                <a:latin typeface="Lucida Sans" panose="020B0602030504020204" pitchFamily="34" charset="0"/>
              </a:rPr>
              <a:t>alluogi</a:t>
            </a:r>
            <a:r>
              <a:rPr lang="en-GB" sz="2200" dirty="0" smtClean="0">
                <a:latin typeface="Lucida Sans" panose="020B0602030504020204" pitchFamily="34" charset="0"/>
              </a:rPr>
              <a:t> </a:t>
            </a:r>
            <a:r>
              <a:rPr lang="en-GB" sz="2200" dirty="0">
                <a:latin typeface="Lucida Sans" panose="020B0602030504020204" pitchFamily="34" charset="0"/>
              </a:rPr>
              <a:t>plant </a:t>
            </a:r>
            <a:r>
              <a:rPr lang="en-GB" sz="2200" dirty="0" err="1">
                <a:latin typeface="Lucida Sans" panose="020B0602030504020204" pitchFamily="34" charset="0"/>
              </a:rPr>
              <a:t>i</a:t>
            </a:r>
            <a:r>
              <a:rPr lang="en-GB" sz="2200" dirty="0">
                <a:latin typeface="Lucida Sans" panose="020B0602030504020204" pitchFamily="34" charset="0"/>
              </a:rPr>
              <a:t> </a:t>
            </a:r>
            <a:r>
              <a:rPr lang="en-GB" sz="2200" dirty="0" err="1">
                <a:latin typeface="Lucida Sans" panose="020B0602030504020204" pitchFamily="34" charset="0"/>
              </a:rPr>
              <a:t>ragfynegi</a:t>
            </a:r>
            <a:r>
              <a:rPr lang="en-GB" sz="2200" dirty="0">
                <a:latin typeface="Lucida Sans" panose="020B0602030504020204" pitchFamily="34" charset="0"/>
              </a:rPr>
              <a:t> </a:t>
            </a:r>
            <a:r>
              <a:rPr lang="en-GB" sz="2200" dirty="0" err="1">
                <a:latin typeface="Lucida Sans" panose="020B0602030504020204" pitchFamily="34" charset="0"/>
              </a:rPr>
              <a:t>geiriau</a:t>
            </a:r>
            <a:r>
              <a:rPr lang="en-GB" sz="2200" dirty="0">
                <a:latin typeface="Lucida Sans" panose="020B0602030504020204" pitchFamily="34" charset="0"/>
              </a:rPr>
              <a:t> </a:t>
            </a:r>
            <a:r>
              <a:rPr lang="en-GB" sz="2200" dirty="0" err="1">
                <a:latin typeface="Lucida Sans" panose="020B0602030504020204" pitchFamily="34" charset="0"/>
              </a:rPr>
              <a:t>cyn</a:t>
            </a:r>
            <a:r>
              <a:rPr lang="en-GB" sz="2200" dirty="0">
                <a:latin typeface="Lucida Sans" panose="020B0602030504020204" pitchFamily="34" charset="0"/>
              </a:rPr>
              <a:t> </a:t>
            </a:r>
            <a:r>
              <a:rPr lang="en-GB" sz="2200" dirty="0" err="1">
                <a:latin typeface="Lucida Sans" panose="020B0602030504020204" pitchFamily="34" charset="0"/>
              </a:rPr>
              <a:t>iddynt</a:t>
            </a:r>
            <a:r>
              <a:rPr lang="en-GB" sz="2200" dirty="0">
                <a:latin typeface="Lucida Sans" panose="020B0602030504020204" pitchFamily="34" charset="0"/>
              </a:rPr>
              <a:t> </a:t>
            </a:r>
            <a:r>
              <a:rPr lang="en-GB" sz="2200" dirty="0" err="1">
                <a:latin typeface="Lucida Sans" panose="020B0602030504020204" pitchFamily="34" charset="0"/>
              </a:rPr>
              <a:t>gael</a:t>
            </a:r>
            <a:r>
              <a:rPr lang="en-GB" sz="2200" dirty="0">
                <a:latin typeface="Lucida Sans" panose="020B0602030504020204" pitchFamily="34" charset="0"/>
              </a:rPr>
              <a:t> </a:t>
            </a:r>
            <a:r>
              <a:rPr lang="en-GB" sz="2200" dirty="0" err="1">
                <a:latin typeface="Lucida Sans" panose="020B0602030504020204" pitchFamily="34" charset="0"/>
              </a:rPr>
              <a:t>eu</a:t>
            </a:r>
            <a:r>
              <a:rPr lang="en-GB" sz="2200" dirty="0">
                <a:latin typeface="Lucida Sans" panose="020B0602030504020204" pitchFamily="34" charset="0"/>
              </a:rPr>
              <a:t> </a:t>
            </a:r>
            <a:r>
              <a:rPr lang="en-GB" sz="2200" dirty="0" err="1" smtClean="0">
                <a:latin typeface="Lucida Sans" panose="020B0602030504020204" pitchFamily="34" charset="0"/>
              </a:rPr>
              <a:t>dweud</a:t>
            </a:r>
            <a:r>
              <a:rPr lang="en-GB" sz="2200" dirty="0" smtClean="0">
                <a:latin typeface="Lucida Sans" panose="020B0602030504020204" pitchFamily="34" charset="0"/>
              </a:rPr>
              <a:t>/</a:t>
            </a:r>
            <a:r>
              <a:rPr lang="en-GB" sz="2200" dirty="0" err="1" smtClean="0">
                <a:latin typeface="Lucida Sans" panose="020B0602030504020204" pitchFamily="34" charset="0"/>
              </a:rPr>
              <a:t>darllen</a:t>
            </a:r>
            <a:endParaRPr lang="en-GB" sz="2200" dirty="0">
              <a:latin typeface="Lucida Sans" panose="020B0602030504020204" pitchFamily="34" charset="0"/>
            </a:endParaRPr>
          </a:p>
          <a:p>
            <a:r>
              <a:rPr lang="en-GB" sz="2200" dirty="0" smtClean="0">
                <a:latin typeface="Lucida Sans" panose="020B0602030504020204" pitchFamily="34" charset="0"/>
              </a:rPr>
              <a:t>Plant ‘</a:t>
            </a:r>
            <a:r>
              <a:rPr lang="en-GB" sz="2200" dirty="0" err="1" smtClean="0">
                <a:latin typeface="Lucida Sans" panose="020B0602030504020204" pitchFamily="34" charset="0"/>
              </a:rPr>
              <a:t>ar</a:t>
            </a:r>
            <a:r>
              <a:rPr lang="en-GB" sz="2200" dirty="0" smtClean="0">
                <a:latin typeface="Lucida Sans" panose="020B0602030504020204" pitchFamily="34" charset="0"/>
              </a:rPr>
              <a:t> y </a:t>
            </a:r>
            <a:r>
              <a:rPr lang="en-GB" sz="2200" dirty="0" err="1" smtClean="0">
                <a:latin typeface="Lucida Sans" panose="020B0602030504020204" pitchFamily="34" charset="0"/>
              </a:rPr>
              <a:t>blaen</a:t>
            </a:r>
            <a:r>
              <a:rPr lang="en-GB" sz="2200" dirty="0" smtClean="0">
                <a:latin typeface="Lucida Sans" panose="020B0602030504020204" pitchFamily="34" charset="0"/>
              </a:rPr>
              <a:t>’ o </a:t>
            </a:r>
            <a:r>
              <a:rPr lang="en-GB" sz="2200" dirty="0" err="1" smtClean="0">
                <a:latin typeface="Lucida Sans" panose="020B0602030504020204" pitchFamily="34" charset="0"/>
              </a:rPr>
              <a:t>rhan</a:t>
            </a:r>
            <a:r>
              <a:rPr lang="en-GB" sz="2200" dirty="0" smtClean="0">
                <a:latin typeface="Lucida Sans" panose="020B0602030504020204" pitchFamily="34" charset="0"/>
              </a:rPr>
              <a:t> </a:t>
            </a:r>
            <a:r>
              <a:rPr lang="en-GB" sz="2200" dirty="0" err="1" smtClean="0">
                <a:latin typeface="Lucida Sans" panose="020B0602030504020204" pitchFamily="34" charset="0"/>
              </a:rPr>
              <a:t>deall</a:t>
            </a:r>
            <a:r>
              <a:rPr lang="en-GB" sz="2200" dirty="0" smtClean="0">
                <a:latin typeface="Lucida Sans" panose="020B0602030504020204" pitchFamily="34" charset="0"/>
              </a:rPr>
              <a:t> </a:t>
            </a:r>
            <a:r>
              <a:rPr lang="en-GB" sz="2200" dirty="0" err="1">
                <a:latin typeface="Lucida Sans" panose="020B0602030504020204" pitchFamily="34" charset="0"/>
              </a:rPr>
              <a:t>iaith</a:t>
            </a:r>
            <a:r>
              <a:rPr lang="en-GB" sz="2200" dirty="0">
                <a:latin typeface="Lucida Sans" panose="020B0602030504020204" pitchFamily="34" charset="0"/>
              </a:rPr>
              <a:t> a </a:t>
            </a:r>
            <a:r>
              <a:rPr lang="en-GB" sz="2200" dirty="0" err="1">
                <a:latin typeface="Lucida Sans" panose="020B0602030504020204" pitchFamily="34" charset="0"/>
              </a:rPr>
              <a:t>dysgu</a:t>
            </a:r>
            <a:r>
              <a:rPr lang="en-GB" sz="2200" dirty="0">
                <a:latin typeface="Lucida Sans" panose="020B0602030504020204" pitchFamily="34" charset="0"/>
              </a:rPr>
              <a:t> </a:t>
            </a:r>
            <a:r>
              <a:rPr lang="en-GB" sz="2200" dirty="0" err="1">
                <a:latin typeface="Lucida Sans" panose="020B0602030504020204" pitchFamily="34" charset="0"/>
              </a:rPr>
              <a:t>iaith</a:t>
            </a:r>
            <a:endParaRPr lang="en-GB" sz="2200" dirty="0">
              <a:latin typeface="Lucida Sans" panose="020B0602030504020204" pitchFamily="34" charset="0"/>
            </a:endParaRPr>
          </a:p>
        </p:txBody>
      </p:sp>
      <p:sp>
        <p:nvSpPr>
          <p:cNvPr id="4" name="Content Placeholder 3"/>
          <p:cNvSpPr>
            <a:spLocks noGrp="1"/>
          </p:cNvSpPr>
          <p:nvPr>
            <p:ph sz="half" idx="2"/>
          </p:nvPr>
        </p:nvSpPr>
        <p:spPr>
          <a:xfrm>
            <a:off x="4629150" y="1340769"/>
            <a:ext cx="4263330" cy="4176464"/>
          </a:xfrm>
        </p:spPr>
        <p:txBody>
          <a:bodyPr>
            <a:noAutofit/>
          </a:bodyPr>
          <a:lstStyle/>
          <a:p>
            <a:r>
              <a:rPr lang="en-GB" sz="2000" dirty="0" smtClean="0">
                <a:solidFill>
                  <a:srgbClr val="0000FF"/>
                </a:solidFill>
                <a:latin typeface="Lucida Sans" panose="020B0602030504020204" pitchFamily="34" charset="0"/>
              </a:rPr>
              <a:t>Improves memory (word retention)</a:t>
            </a:r>
          </a:p>
          <a:p>
            <a:r>
              <a:rPr lang="en-GB" sz="2000" dirty="0" smtClean="0">
                <a:solidFill>
                  <a:srgbClr val="0000FF"/>
                </a:solidFill>
                <a:latin typeface="Lucida Sans" panose="020B0602030504020204" pitchFamily="34" charset="0"/>
              </a:rPr>
              <a:t>Children more likely to remember exact words</a:t>
            </a:r>
          </a:p>
          <a:p>
            <a:r>
              <a:rPr lang="en-GB" sz="2000" dirty="0" smtClean="0">
                <a:solidFill>
                  <a:srgbClr val="0000FF"/>
                </a:solidFill>
                <a:latin typeface="Lucida Sans" panose="020B0602030504020204" pitchFamily="34" charset="0"/>
              </a:rPr>
              <a:t>Strengthens children’s vocabulary</a:t>
            </a:r>
          </a:p>
          <a:p>
            <a:r>
              <a:rPr lang="en-GB" sz="2000" dirty="0" smtClean="0">
                <a:solidFill>
                  <a:srgbClr val="0000FF"/>
                </a:solidFill>
                <a:latin typeface="Lucida Sans" panose="020B0602030504020204" pitchFamily="34" charset="0"/>
              </a:rPr>
              <a:t>Enables children to predict words before they are said/read</a:t>
            </a:r>
          </a:p>
          <a:p>
            <a:r>
              <a:rPr lang="en-GB" sz="2000" dirty="0" smtClean="0">
                <a:solidFill>
                  <a:srgbClr val="0000FF"/>
                </a:solidFill>
                <a:latin typeface="Lucida Sans" panose="020B0602030504020204" pitchFamily="34" charset="0"/>
              </a:rPr>
              <a:t>Gives children ‘an edge’ in language comprehension and language learning</a:t>
            </a:r>
          </a:p>
          <a:p>
            <a:pPr marL="0" indent="0" algn="r">
              <a:buNone/>
            </a:pPr>
            <a:r>
              <a:rPr lang="en-GB" sz="1600" dirty="0" smtClean="0">
                <a:solidFill>
                  <a:srgbClr val="0000FF"/>
                </a:solidFill>
                <a:latin typeface="Lucida Sans" panose="020B0602030504020204" pitchFamily="34" charset="0"/>
              </a:rPr>
              <a:t>(Read et al., 2014)</a:t>
            </a:r>
            <a:endParaRPr lang="en-GB" sz="1600"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129385581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31626"/>
          </a:xfrm>
        </p:spPr>
        <p:txBody>
          <a:bodyPr>
            <a:normAutofit fontScale="90000"/>
          </a:bodyPr>
          <a:lstStyle/>
          <a:p>
            <a:r>
              <a:rPr lang="en-GB" sz="3200" dirty="0" err="1" smtClean="0">
                <a:latin typeface="Lucida Sans" panose="020B0602030504020204" pitchFamily="34" charset="0"/>
              </a:rPr>
              <a:t>Odl</a:t>
            </a:r>
            <a:r>
              <a:rPr lang="en-GB" sz="3200" dirty="0" smtClean="0">
                <a:latin typeface="Lucida Sans" panose="020B0602030504020204" pitchFamily="34" charset="0"/>
              </a:rPr>
              <a:t> - </a:t>
            </a:r>
            <a:r>
              <a:rPr lang="en-GB" sz="3200" dirty="0" err="1" smtClean="0">
                <a:latin typeface="Lucida Sans" panose="020B0602030504020204" pitchFamily="34" charset="0"/>
              </a:rPr>
              <a:t>Gweithgaredd</a:t>
            </a:r>
            <a:r>
              <a:rPr lang="en-GB" sz="3200" dirty="0">
                <a:latin typeface="Lucida Sans" panose="020B0602030504020204" pitchFamily="34" charset="0"/>
              </a:rPr>
              <a:t/>
            </a:r>
            <a:br>
              <a:rPr lang="en-GB" sz="3200" dirty="0">
                <a:latin typeface="Lucida Sans" panose="020B0602030504020204" pitchFamily="34" charset="0"/>
              </a:rPr>
            </a:br>
            <a:r>
              <a:rPr lang="en-GB" sz="3200" dirty="0" smtClean="0">
                <a:solidFill>
                  <a:srgbClr val="0000FF"/>
                </a:solidFill>
                <a:latin typeface="Lucida Sans" panose="020B0602030504020204" pitchFamily="34" charset="0"/>
              </a:rPr>
              <a:t>Rhyme - Activity</a:t>
            </a:r>
            <a:endParaRPr lang="en-GB" sz="3200" dirty="0"/>
          </a:p>
        </p:txBody>
      </p:sp>
      <p:sp>
        <p:nvSpPr>
          <p:cNvPr id="3" name="Content Placeholder 2"/>
          <p:cNvSpPr>
            <a:spLocks noGrp="1"/>
          </p:cNvSpPr>
          <p:nvPr>
            <p:ph sz="half" idx="1"/>
          </p:nvPr>
        </p:nvSpPr>
        <p:spPr>
          <a:xfrm>
            <a:off x="467544" y="1340768"/>
            <a:ext cx="4047306" cy="4836195"/>
          </a:xfrm>
        </p:spPr>
        <p:txBody>
          <a:bodyPr>
            <a:normAutofit/>
          </a:bodyPr>
          <a:lstStyle/>
          <a:p>
            <a:pPr marL="0" indent="0">
              <a:buNone/>
            </a:pPr>
            <a:r>
              <a:rPr lang="en-GB" sz="3200" dirty="0" err="1" smtClean="0">
                <a:latin typeface="Lucida Sans" panose="020B0602030504020204" pitchFamily="34" charset="0"/>
              </a:rPr>
              <a:t>Yn</a:t>
            </a:r>
            <a:r>
              <a:rPr lang="en-GB" sz="3200" dirty="0" smtClean="0">
                <a:latin typeface="Lucida Sans" panose="020B0602030504020204" pitchFamily="34" charset="0"/>
              </a:rPr>
              <a:t> yr </a:t>
            </a:r>
            <a:r>
              <a:rPr lang="en-GB" sz="3200" dirty="0" err="1" smtClean="0">
                <a:latin typeface="Lucida Sans" panose="020B0602030504020204" pitchFamily="34" charset="0"/>
              </a:rPr>
              <a:t>amser</a:t>
            </a:r>
            <a:r>
              <a:rPr lang="en-GB" sz="3200" dirty="0" smtClean="0">
                <a:latin typeface="Lucida Sans" panose="020B0602030504020204" pitchFamily="34" charset="0"/>
              </a:rPr>
              <a:t> a </a:t>
            </a:r>
            <a:r>
              <a:rPr lang="en-GB" sz="3200" dirty="0" err="1" smtClean="0">
                <a:latin typeface="Lucida Sans" panose="020B0602030504020204" pitchFamily="34" charset="0"/>
              </a:rPr>
              <a:t>rhoddwyd</a:t>
            </a:r>
            <a:r>
              <a:rPr lang="en-GB" sz="3200" dirty="0" smtClean="0">
                <a:latin typeface="Lucida Sans" panose="020B0602030504020204" pitchFamily="34" charset="0"/>
              </a:rPr>
              <a:t> </a:t>
            </a:r>
            <a:r>
              <a:rPr lang="en-GB" sz="3200" dirty="0" err="1" smtClean="0">
                <a:latin typeface="Lucida Sans" panose="020B0602030504020204" pitchFamily="34" charset="0"/>
              </a:rPr>
              <a:t>gan</a:t>
            </a:r>
            <a:r>
              <a:rPr lang="en-GB" sz="3200" dirty="0" smtClean="0">
                <a:latin typeface="Lucida Sans" panose="020B0602030504020204" pitchFamily="34" charset="0"/>
              </a:rPr>
              <a:t> </a:t>
            </a:r>
            <a:r>
              <a:rPr lang="en-GB" sz="3200" dirty="0" err="1" smtClean="0">
                <a:latin typeface="Lucida Sans" panose="020B0602030504020204" pitchFamily="34" charset="0"/>
              </a:rPr>
              <a:t>eich</a:t>
            </a:r>
            <a:r>
              <a:rPr lang="en-GB" sz="3200" dirty="0" smtClean="0">
                <a:latin typeface="Lucida Sans" panose="020B0602030504020204" pitchFamily="34" charset="0"/>
              </a:rPr>
              <a:t> </a:t>
            </a:r>
            <a:r>
              <a:rPr lang="en-GB" sz="3200" dirty="0" err="1" smtClean="0">
                <a:latin typeface="Lucida Sans" panose="020B0602030504020204" pitchFamily="34" charset="0"/>
              </a:rPr>
              <a:t>darlithydd</a:t>
            </a:r>
            <a:r>
              <a:rPr lang="en-GB" sz="3200" dirty="0" smtClean="0">
                <a:latin typeface="Lucida Sans" panose="020B0602030504020204" pitchFamily="34" charset="0"/>
              </a:rPr>
              <a:t>, </a:t>
            </a:r>
            <a:r>
              <a:rPr lang="en-GB" sz="3200" dirty="0" err="1" smtClean="0">
                <a:latin typeface="Lucida Sans" panose="020B0602030504020204" pitchFamily="34" charset="0"/>
              </a:rPr>
              <a:t>gwnewch</a:t>
            </a:r>
            <a:r>
              <a:rPr lang="en-GB" sz="3200" dirty="0" smtClean="0">
                <a:latin typeface="Lucida Sans" panose="020B0602030504020204" pitchFamily="34" charset="0"/>
              </a:rPr>
              <a:t> </a:t>
            </a:r>
            <a:r>
              <a:rPr lang="en-GB" sz="3200" dirty="0" err="1" smtClean="0">
                <a:latin typeface="Lucida Sans" panose="020B0602030504020204" pitchFamily="34" charset="0"/>
              </a:rPr>
              <a:t>rhestr</a:t>
            </a:r>
            <a:r>
              <a:rPr lang="en-GB" sz="3200" dirty="0" smtClean="0">
                <a:latin typeface="Lucida Sans" panose="020B0602030504020204" pitchFamily="34" charset="0"/>
              </a:rPr>
              <a:t> o </a:t>
            </a:r>
            <a:r>
              <a:rPr lang="en-GB" sz="3200" dirty="0" err="1" smtClean="0">
                <a:latin typeface="Lucida Sans" panose="020B0602030504020204" pitchFamily="34" charset="0"/>
              </a:rPr>
              <a:t>eiriau</a:t>
            </a:r>
            <a:r>
              <a:rPr lang="en-GB" sz="3200" dirty="0" smtClean="0">
                <a:latin typeface="Lucida Sans" panose="020B0602030504020204" pitchFamily="34" charset="0"/>
              </a:rPr>
              <a:t> </a:t>
            </a:r>
            <a:r>
              <a:rPr lang="en-GB" sz="3200" dirty="0" err="1" smtClean="0">
                <a:latin typeface="Lucida Sans" panose="020B0602030504020204" pitchFamily="34" charset="0"/>
              </a:rPr>
              <a:t>sydd</a:t>
            </a:r>
            <a:r>
              <a:rPr lang="en-GB" sz="3200" dirty="0" smtClean="0">
                <a:latin typeface="Lucida Sans" panose="020B0602030504020204" pitchFamily="34" charset="0"/>
              </a:rPr>
              <a:t> </a:t>
            </a:r>
            <a:r>
              <a:rPr lang="en-GB" sz="3200" dirty="0" err="1" smtClean="0">
                <a:latin typeface="Lucida Sans" panose="020B0602030504020204" pitchFamily="34" charset="0"/>
              </a:rPr>
              <a:t>yn</a:t>
            </a:r>
            <a:r>
              <a:rPr lang="en-GB" sz="3200" dirty="0" smtClean="0">
                <a:latin typeface="Lucida Sans" panose="020B0602030504020204" pitchFamily="34" charset="0"/>
              </a:rPr>
              <a:t> </a:t>
            </a:r>
            <a:r>
              <a:rPr lang="en-GB" sz="3200" dirty="0" err="1" smtClean="0">
                <a:latin typeface="Lucida Sans" panose="020B0602030504020204" pitchFamily="34" charset="0"/>
              </a:rPr>
              <a:t>odli</a:t>
            </a:r>
            <a:r>
              <a:rPr lang="en-GB" sz="3200" dirty="0" smtClean="0">
                <a:latin typeface="Lucida Sans" panose="020B0602030504020204" pitchFamily="34" charset="0"/>
              </a:rPr>
              <a:t> </a:t>
            </a:r>
            <a:r>
              <a:rPr lang="en-GB" sz="3200" dirty="0" err="1" smtClean="0">
                <a:latin typeface="Lucida Sans" panose="020B0602030504020204" pitchFamily="34" charset="0"/>
              </a:rPr>
              <a:t>gyda</a:t>
            </a:r>
            <a:r>
              <a:rPr lang="en-GB" sz="3200" dirty="0" smtClean="0">
                <a:latin typeface="Lucida Sans" panose="020B0602030504020204" pitchFamily="34" charset="0"/>
              </a:rPr>
              <a:t> ‘TI’</a:t>
            </a:r>
            <a:endParaRPr lang="en-GB" sz="3200" dirty="0">
              <a:latin typeface="Lucida Sans" panose="020B0602030504020204" pitchFamily="34" charset="0"/>
            </a:endParaRPr>
          </a:p>
        </p:txBody>
      </p:sp>
      <p:sp>
        <p:nvSpPr>
          <p:cNvPr id="4" name="Content Placeholder 3"/>
          <p:cNvSpPr>
            <a:spLocks noGrp="1"/>
          </p:cNvSpPr>
          <p:nvPr>
            <p:ph sz="half" idx="2"/>
          </p:nvPr>
        </p:nvSpPr>
        <p:spPr>
          <a:xfrm>
            <a:off x="4629150" y="1340769"/>
            <a:ext cx="3903290" cy="4176464"/>
          </a:xfrm>
        </p:spPr>
        <p:txBody>
          <a:bodyPr>
            <a:noAutofit/>
          </a:bodyPr>
          <a:lstStyle/>
          <a:p>
            <a:pPr marL="0" indent="0">
              <a:buNone/>
            </a:pPr>
            <a:r>
              <a:rPr lang="en-GB" sz="3200" dirty="0" smtClean="0">
                <a:solidFill>
                  <a:srgbClr val="0000FF"/>
                </a:solidFill>
                <a:latin typeface="Lucida Sans" panose="020B0602030504020204" pitchFamily="34" charset="0"/>
              </a:rPr>
              <a:t>In the time given by your lecturer, make a list of words which rhyme with ‘RHYME’</a:t>
            </a:r>
          </a:p>
          <a:p>
            <a:pPr marL="0" indent="0">
              <a:buNone/>
            </a:pPr>
            <a:endParaRPr lang="en-GB" sz="3200"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219067721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87610"/>
          </a:xfrm>
        </p:spPr>
        <p:txBody>
          <a:bodyPr>
            <a:normAutofit fontScale="90000"/>
          </a:bodyPr>
          <a:lstStyle/>
          <a:p>
            <a:r>
              <a:rPr lang="en-GB" sz="3200" dirty="0" err="1" smtClean="0">
                <a:latin typeface="Lucida Sans" panose="020B0602030504020204" pitchFamily="34" charset="0"/>
              </a:rPr>
              <a:t>Ailadrodd</a:t>
            </a:r>
            <a:r>
              <a:rPr lang="en-GB" sz="3200" dirty="0">
                <a:latin typeface="Lucida Sans" panose="020B0602030504020204" pitchFamily="34" charset="0"/>
              </a:rPr>
              <a:t/>
            </a:r>
            <a:br>
              <a:rPr lang="en-GB" sz="3200" dirty="0">
                <a:latin typeface="Lucida Sans" panose="020B0602030504020204" pitchFamily="34" charset="0"/>
              </a:rPr>
            </a:br>
            <a:r>
              <a:rPr lang="en-GB" sz="3200" dirty="0" smtClean="0">
                <a:solidFill>
                  <a:srgbClr val="0000FF"/>
                </a:solidFill>
                <a:latin typeface="Lucida Sans" panose="020B0602030504020204" pitchFamily="34" charset="0"/>
              </a:rPr>
              <a:t>Repetition</a:t>
            </a:r>
            <a:endParaRPr lang="en-GB" sz="3200" dirty="0"/>
          </a:p>
        </p:txBody>
      </p:sp>
      <p:sp>
        <p:nvSpPr>
          <p:cNvPr id="6" name="Content Placeholder 3"/>
          <p:cNvSpPr>
            <a:spLocks noGrp="1"/>
          </p:cNvSpPr>
          <p:nvPr>
            <p:ph sz="half" idx="1"/>
          </p:nvPr>
        </p:nvSpPr>
        <p:spPr>
          <a:xfrm>
            <a:off x="179512" y="1268760"/>
            <a:ext cx="8424936" cy="4908203"/>
          </a:xfrm>
        </p:spPr>
        <p:txBody>
          <a:bodyPr>
            <a:normAutofit/>
          </a:bodyPr>
          <a:lstStyle/>
          <a:p>
            <a:pPr marL="0" indent="0">
              <a:buNone/>
            </a:pPr>
            <a:r>
              <a:rPr lang="en-GB" sz="2600" i="1" dirty="0" smtClean="0">
                <a:latin typeface="Lucida Sans" panose="020B0602030504020204" pitchFamily="34" charset="0"/>
              </a:rPr>
              <a:t>“…due </a:t>
            </a:r>
            <a:r>
              <a:rPr lang="en-GB" sz="2600" i="1" dirty="0">
                <a:latin typeface="Lucida Sans" panose="020B0602030504020204" pitchFamily="34" charset="0"/>
              </a:rPr>
              <a:t>to the repetitive language and the repetitive nature of their use, nursery rhymes lend themselves well to functioning as linguistic drills, without the accompanying feeling of potential boredom or frustration </a:t>
            </a:r>
            <a:r>
              <a:rPr lang="en-GB" sz="2600" i="1" dirty="0" smtClean="0">
                <a:latin typeface="Lucida Sans" panose="020B0602030504020204" pitchFamily="34" charset="0"/>
              </a:rPr>
              <a:t>and </a:t>
            </a:r>
            <a:r>
              <a:rPr lang="en-GB" sz="2600" i="1" dirty="0">
                <a:latin typeface="Lucida Sans" panose="020B0602030504020204" pitchFamily="34" charset="0"/>
              </a:rPr>
              <a:t>they help in developing automaticity of language use, alongside catering for different learning styles and multiple </a:t>
            </a:r>
            <a:r>
              <a:rPr lang="en-GB" sz="2600" i="1" dirty="0" smtClean="0">
                <a:latin typeface="Lucida Sans" panose="020B0602030504020204" pitchFamily="34" charset="0"/>
              </a:rPr>
              <a:t>intelligences. </a:t>
            </a:r>
            <a:r>
              <a:rPr lang="en-GB" sz="2600" i="1" dirty="0">
                <a:latin typeface="Lucida Sans" panose="020B0602030504020204" pitchFamily="34" charset="0"/>
              </a:rPr>
              <a:t>In addition, they provide ample opportunities for recycling the language by offering a wide range of options for developing classroom activities to accompany </a:t>
            </a:r>
            <a:r>
              <a:rPr lang="en-GB" sz="2600" i="1" dirty="0" smtClean="0">
                <a:latin typeface="Lucida Sans" panose="020B0602030504020204" pitchFamily="34" charset="0"/>
              </a:rPr>
              <a:t>them”</a:t>
            </a:r>
          </a:p>
          <a:p>
            <a:pPr marL="0" indent="0" algn="r">
              <a:buNone/>
            </a:pPr>
            <a:r>
              <a:rPr lang="en-GB" sz="1600" dirty="0" smtClean="0">
                <a:latin typeface="Lucida Sans" panose="020B0602030504020204" pitchFamily="34" charset="0"/>
              </a:rPr>
              <a:t>(</a:t>
            </a:r>
            <a:r>
              <a:rPr lang="en-GB" sz="1600" dirty="0" err="1" smtClean="0">
                <a:latin typeface="Lucida Sans" panose="020B0602030504020204" pitchFamily="34" charset="0"/>
              </a:rPr>
              <a:t>Prosic-Santovac</a:t>
            </a:r>
            <a:r>
              <a:rPr lang="en-GB" sz="1600" dirty="0" smtClean="0">
                <a:latin typeface="Lucida Sans" panose="020B0602030504020204" pitchFamily="34" charset="0"/>
              </a:rPr>
              <a:t>, 2015, p. 27).</a:t>
            </a:r>
          </a:p>
          <a:p>
            <a:pPr marL="0" indent="0" algn="r">
              <a:buNone/>
            </a:pPr>
            <a:endParaRPr lang="en-GB" i="1" dirty="0"/>
          </a:p>
        </p:txBody>
      </p:sp>
    </p:spTree>
    <p:extLst>
      <p:ext uri="{BB962C8B-B14F-4D97-AF65-F5344CB8AC3E}">
        <p14:creationId xmlns:p14="http://schemas.microsoft.com/office/powerpoint/2010/main" val="849448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31626"/>
          </a:xfrm>
        </p:spPr>
        <p:txBody>
          <a:bodyPr>
            <a:normAutofit fontScale="90000"/>
          </a:bodyPr>
          <a:lstStyle/>
          <a:p>
            <a:r>
              <a:rPr lang="en-GB" sz="3200" dirty="0" err="1" smtClean="0">
                <a:latin typeface="Lucida Sans" panose="020B0602030504020204" pitchFamily="34" charset="0"/>
              </a:rPr>
              <a:t>Ailadrodd</a:t>
            </a:r>
            <a:r>
              <a:rPr lang="en-GB" sz="3200" dirty="0" smtClean="0">
                <a:latin typeface="Lucida Sans" panose="020B0602030504020204" pitchFamily="34" charset="0"/>
              </a:rPr>
              <a:t> – </a:t>
            </a:r>
            <a:r>
              <a:rPr lang="en-GB" sz="3200" dirty="0" err="1" smtClean="0">
                <a:latin typeface="Lucida Sans" panose="020B0602030504020204" pitchFamily="34" charset="0"/>
              </a:rPr>
              <a:t>Trafodwch</a:t>
            </a:r>
            <a:r>
              <a:rPr lang="en-GB" sz="3200" dirty="0" smtClean="0">
                <a:latin typeface="Lucida Sans" panose="020B0602030504020204" pitchFamily="34" charset="0"/>
              </a:rPr>
              <a:t>…</a:t>
            </a:r>
            <a:br>
              <a:rPr lang="en-GB" sz="3200" dirty="0" smtClean="0">
                <a:latin typeface="Lucida Sans" panose="020B0602030504020204" pitchFamily="34" charset="0"/>
              </a:rPr>
            </a:br>
            <a:r>
              <a:rPr lang="en-GB" sz="3200" dirty="0" smtClean="0">
                <a:solidFill>
                  <a:srgbClr val="0000FF"/>
                </a:solidFill>
                <a:latin typeface="Lucida Sans" panose="020B0602030504020204" pitchFamily="34" charset="0"/>
              </a:rPr>
              <a:t>Repetition </a:t>
            </a:r>
            <a:r>
              <a:rPr lang="en-GB" sz="3200" dirty="0" smtClean="0">
                <a:solidFill>
                  <a:srgbClr val="0000FF"/>
                </a:solidFill>
                <a:latin typeface="Lucida Sans" panose="020B0602030504020204" pitchFamily="34" charset="0"/>
              </a:rPr>
              <a:t>– Discuss…</a:t>
            </a:r>
            <a:endParaRPr lang="en-GB" sz="3200" dirty="0"/>
          </a:p>
        </p:txBody>
      </p:sp>
      <p:sp>
        <p:nvSpPr>
          <p:cNvPr id="3" name="Content Placeholder 2"/>
          <p:cNvSpPr>
            <a:spLocks noGrp="1"/>
          </p:cNvSpPr>
          <p:nvPr>
            <p:ph sz="half" idx="1"/>
          </p:nvPr>
        </p:nvSpPr>
        <p:spPr>
          <a:xfrm>
            <a:off x="467544" y="1340768"/>
            <a:ext cx="4047306" cy="4836195"/>
          </a:xfrm>
        </p:spPr>
        <p:txBody>
          <a:bodyPr>
            <a:normAutofit/>
          </a:bodyPr>
          <a:lstStyle/>
          <a:p>
            <a:r>
              <a:rPr lang="en-GB" sz="2400" dirty="0" smtClean="0">
                <a:latin typeface="Lucida Sans" panose="020B0602030504020204" pitchFamily="34" charset="0"/>
              </a:rPr>
              <a:t>Pam </a:t>
            </a:r>
            <a:r>
              <a:rPr lang="en-GB" sz="2400" dirty="0" err="1">
                <a:latin typeface="Lucida Sans" panose="020B0602030504020204" pitchFamily="34" charset="0"/>
              </a:rPr>
              <a:t>ydych</a:t>
            </a:r>
            <a:r>
              <a:rPr lang="en-GB" sz="2400" dirty="0">
                <a:latin typeface="Lucida Sans" panose="020B0602030504020204" pitchFamily="34" charset="0"/>
              </a:rPr>
              <a:t> </a:t>
            </a:r>
            <a:r>
              <a:rPr lang="en-GB" sz="2400" dirty="0" err="1">
                <a:latin typeface="Lucida Sans" panose="020B0602030504020204" pitchFamily="34" charset="0"/>
              </a:rPr>
              <a:t>chi'n</a:t>
            </a:r>
            <a:r>
              <a:rPr lang="en-GB" sz="2400" dirty="0">
                <a:latin typeface="Lucida Sans" panose="020B0602030504020204" pitchFamily="34" charset="0"/>
              </a:rPr>
              <a:t> </a:t>
            </a:r>
            <a:r>
              <a:rPr lang="en-GB" sz="2400" dirty="0" err="1">
                <a:latin typeface="Lucida Sans" panose="020B0602030504020204" pitchFamily="34" charset="0"/>
              </a:rPr>
              <a:t>meddwl</a:t>
            </a:r>
            <a:r>
              <a:rPr lang="en-GB" sz="2400" dirty="0">
                <a:latin typeface="Lucida Sans" panose="020B0602030504020204" pitchFamily="34" charset="0"/>
              </a:rPr>
              <a:t> bod </a:t>
            </a:r>
            <a:r>
              <a:rPr lang="en-GB" sz="2400" dirty="0" err="1">
                <a:latin typeface="Lucida Sans" panose="020B0602030504020204" pitchFamily="34" charset="0"/>
              </a:rPr>
              <a:t>awduron</a:t>
            </a:r>
            <a:r>
              <a:rPr lang="en-GB" sz="2400" dirty="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defnyddio</a:t>
            </a:r>
            <a:r>
              <a:rPr lang="en-GB" sz="2400" dirty="0">
                <a:latin typeface="Lucida Sans" panose="020B0602030504020204" pitchFamily="34" charset="0"/>
              </a:rPr>
              <a:t> </a:t>
            </a:r>
            <a:r>
              <a:rPr lang="en-GB" sz="2400" dirty="0" smtClean="0">
                <a:latin typeface="Lucida Sans" panose="020B0602030504020204" pitchFamily="34" charset="0"/>
              </a:rPr>
              <a:t>‘</a:t>
            </a:r>
            <a:r>
              <a:rPr lang="en-GB" sz="2400" dirty="0" err="1" smtClean="0">
                <a:latin typeface="Lucida Sans" panose="020B0602030504020204" pitchFamily="34" charset="0"/>
              </a:rPr>
              <a:t>ailadrodd</a:t>
            </a:r>
            <a:r>
              <a:rPr lang="en-GB" sz="2400" dirty="0" smtClean="0">
                <a:latin typeface="Lucida Sans" panose="020B0602030504020204" pitchFamily="34" charset="0"/>
              </a:rPr>
              <a:t>’ </a:t>
            </a:r>
            <a:r>
              <a:rPr lang="en-GB" sz="2400" dirty="0" err="1">
                <a:latin typeface="Lucida Sans" panose="020B0602030504020204" pitchFamily="34" charset="0"/>
              </a:rPr>
              <a:t>mewn</a:t>
            </a:r>
            <a:r>
              <a:rPr lang="en-GB" sz="2400" dirty="0">
                <a:latin typeface="Lucida Sans" panose="020B0602030504020204" pitchFamily="34" charset="0"/>
              </a:rPr>
              <a:t> </a:t>
            </a:r>
            <a:r>
              <a:rPr lang="en-GB" sz="2400" dirty="0" err="1">
                <a:latin typeface="Lucida Sans" panose="020B0602030504020204" pitchFamily="34" charset="0"/>
              </a:rPr>
              <a:t>llyfrau</a:t>
            </a:r>
            <a:r>
              <a:rPr lang="en-GB" sz="2400" dirty="0">
                <a:latin typeface="Lucida Sans" panose="020B0602030504020204" pitchFamily="34" charset="0"/>
              </a:rPr>
              <a:t> plant? </a:t>
            </a:r>
            <a:endParaRPr lang="en-GB" sz="2400" dirty="0" smtClean="0">
              <a:latin typeface="Lucida Sans" panose="020B0602030504020204" pitchFamily="34" charset="0"/>
            </a:endParaRPr>
          </a:p>
          <a:p>
            <a:r>
              <a:rPr lang="en-GB" sz="2400" dirty="0" err="1" smtClean="0">
                <a:latin typeface="Lucida Sans" panose="020B0602030504020204" pitchFamily="34" charset="0"/>
              </a:rPr>
              <a:t>Ydych</a:t>
            </a:r>
            <a:r>
              <a:rPr lang="en-GB" sz="2400" dirty="0" smtClean="0">
                <a:latin typeface="Lucida Sans" panose="020B0602030504020204" pitchFamily="34" charset="0"/>
              </a:rPr>
              <a:t> </a:t>
            </a:r>
            <a:r>
              <a:rPr lang="en-GB" sz="2400" dirty="0">
                <a:latin typeface="Lucida Sans" panose="020B0602030504020204" pitchFamily="34" charset="0"/>
              </a:rPr>
              <a:t>chi </a:t>
            </a:r>
            <a:r>
              <a:rPr lang="en-GB" sz="2400" dirty="0" err="1">
                <a:latin typeface="Lucida Sans" panose="020B0602030504020204" pitchFamily="34" charset="0"/>
              </a:rPr>
              <a:t>wedi</a:t>
            </a:r>
            <a:r>
              <a:rPr lang="en-GB" sz="2400" dirty="0">
                <a:latin typeface="Lucida Sans" panose="020B0602030504020204" pitchFamily="34" charset="0"/>
              </a:rPr>
              <a:t> </a:t>
            </a:r>
            <a:r>
              <a:rPr lang="en-GB" sz="2400" dirty="0" err="1">
                <a:latin typeface="Lucida Sans" panose="020B0602030504020204" pitchFamily="34" charset="0"/>
              </a:rPr>
              <a:t>sylwi</a:t>
            </a:r>
            <a:r>
              <a:rPr lang="en-GB" sz="2400" dirty="0">
                <a:latin typeface="Lucida Sans" panose="020B0602030504020204" pitchFamily="34" charset="0"/>
              </a:rPr>
              <a:t> </a:t>
            </a:r>
            <a:r>
              <a:rPr lang="en-GB" sz="2400" dirty="0" err="1">
                <a:latin typeface="Lucida Sans" panose="020B0602030504020204" pitchFamily="34" charset="0"/>
              </a:rPr>
              <a:t>ar</a:t>
            </a:r>
            <a:r>
              <a:rPr lang="en-GB" sz="2400" dirty="0">
                <a:latin typeface="Lucida Sans" panose="020B0602030504020204" pitchFamily="34" charset="0"/>
              </a:rPr>
              <a:t> </a:t>
            </a:r>
            <a:r>
              <a:rPr lang="en-GB" sz="2400" dirty="0" err="1">
                <a:latin typeface="Lucida Sans" panose="020B0602030504020204" pitchFamily="34" charset="0"/>
              </a:rPr>
              <a:t>enghreifftiau</a:t>
            </a:r>
            <a:r>
              <a:rPr lang="en-GB" sz="2400" dirty="0">
                <a:latin typeface="Lucida Sans" panose="020B0602030504020204" pitchFamily="34" charset="0"/>
              </a:rPr>
              <a:t> o </a:t>
            </a:r>
            <a:r>
              <a:rPr lang="en-GB" sz="2400" dirty="0" err="1">
                <a:latin typeface="Lucida Sans" panose="020B0602030504020204" pitchFamily="34" charset="0"/>
              </a:rPr>
              <a:t>ailadrodd</a:t>
            </a:r>
            <a:r>
              <a:rPr lang="en-GB" sz="2400" dirty="0">
                <a:latin typeface="Lucida Sans" panose="020B0602030504020204" pitchFamily="34" charset="0"/>
              </a:rPr>
              <a:t> </a:t>
            </a:r>
            <a:r>
              <a:rPr lang="en-GB" sz="2400" dirty="0" err="1">
                <a:latin typeface="Lucida Sans" panose="020B0602030504020204" pitchFamily="34" charset="0"/>
              </a:rPr>
              <a:t>mewn</a:t>
            </a:r>
            <a:r>
              <a:rPr lang="en-GB" sz="2400" dirty="0">
                <a:latin typeface="Lucida Sans" panose="020B0602030504020204" pitchFamily="34" charset="0"/>
              </a:rPr>
              <a:t> </a:t>
            </a:r>
            <a:r>
              <a:rPr lang="en-GB" sz="2400" dirty="0" err="1">
                <a:latin typeface="Lucida Sans" panose="020B0602030504020204" pitchFamily="34" charset="0"/>
              </a:rPr>
              <a:t>llyfrau</a:t>
            </a:r>
            <a:r>
              <a:rPr lang="en-GB" sz="2400" dirty="0">
                <a:latin typeface="Lucida Sans" panose="020B0602030504020204" pitchFamily="34" charset="0"/>
              </a:rPr>
              <a:t> </a:t>
            </a:r>
            <a:r>
              <a:rPr lang="en-GB" sz="2400" dirty="0" err="1">
                <a:latin typeface="Lucida Sans" panose="020B0602030504020204" pitchFamily="34" charset="0"/>
              </a:rPr>
              <a:t>rydych</a:t>
            </a:r>
            <a:r>
              <a:rPr lang="en-GB" sz="2400" dirty="0">
                <a:latin typeface="Lucida Sans" panose="020B0602030504020204" pitchFamily="34" charset="0"/>
              </a:rPr>
              <a:t> chi </a:t>
            </a:r>
            <a:r>
              <a:rPr lang="en-GB" sz="2400" dirty="0" err="1">
                <a:latin typeface="Lucida Sans" panose="020B0602030504020204" pitchFamily="34" charset="0"/>
              </a:rPr>
              <a:t>wedi'u</a:t>
            </a:r>
            <a:r>
              <a:rPr lang="en-GB" sz="2400" dirty="0">
                <a:latin typeface="Lucida Sans" panose="020B0602030504020204" pitchFamily="34" charset="0"/>
              </a:rPr>
              <a:t> </a:t>
            </a:r>
            <a:r>
              <a:rPr lang="en-GB" sz="2400" dirty="0" err="1">
                <a:latin typeface="Lucida Sans" panose="020B0602030504020204" pitchFamily="34" charset="0"/>
              </a:rPr>
              <a:t>darllen</a:t>
            </a:r>
            <a:r>
              <a:rPr lang="en-GB" sz="2400" dirty="0">
                <a:latin typeface="Lucida Sans" panose="020B0602030504020204" pitchFamily="34" charset="0"/>
              </a:rPr>
              <a:t>? </a:t>
            </a:r>
            <a:endParaRPr lang="en-GB" sz="2400" dirty="0" smtClean="0">
              <a:latin typeface="Lucida Sans" panose="020B0602030504020204" pitchFamily="34" charset="0"/>
            </a:endParaRPr>
          </a:p>
          <a:p>
            <a:r>
              <a:rPr lang="en-GB" sz="2400" dirty="0" smtClean="0">
                <a:latin typeface="Lucida Sans" panose="020B0602030504020204" pitchFamily="34" charset="0"/>
              </a:rPr>
              <a:t>Pa </a:t>
            </a:r>
            <a:r>
              <a:rPr lang="en-GB" sz="2400" dirty="0" err="1">
                <a:latin typeface="Lucida Sans" panose="020B0602030504020204" pitchFamily="34" charset="0"/>
              </a:rPr>
              <a:t>wybodaeth</a:t>
            </a:r>
            <a:r>
              <a:rPr lang="en-GB" sz="2400" dirty="0">
                <a:latin typeface="Lucida Sans" panose="020B0602030504020204" pitchFamily="34" charset="0"/>
              </a:rPr>
              <a:t> </a:t>
            </a:r>
            <a:r>
              <a:rPr lang="en-GB" sz="2400" dirty="0" err="1">
                <a:latin typeface="Lucida Sans" panose="020B0602030504020204" pitchFamily="34" charset="0"/>
              </a:rPr>
              <a:t>bwysig</a:t>
            </a:r>
            <a:r>
              <a:rPr lang="en-GB" sz="2400" dirty="0">
                <a:latin typeface="Lucida Sans" panose="020B0602030504020204" pitchFamily="34" charset="0"/>
              </a:rPr>
              <a:t> yr </a:t>
            </a:r>
            <a:r>
              <a:rPr lang="en-GB" sz="2400" dirty="0" err="1">
                <a:latin typeface="Lucida Sans" panose="020B0602030504020204" pitchFamily="34" charset="0"/>
              </a:rPr>
              <a:t>oedd</a:t>
            </a:r>
            <a:r>
              <a:rPr lang="en-GB" sz="2400" dirty="0">
                <a:latin typeface="Lucida Sans" panose="020B0602030504020204" pitchFamily="34" charset="0"/>
              </a:rPr>
              <a:t> yr </a:t>
            </a:r>
            <a:r>
              <a:rPr lang="en-GB" sz="2400" dirty="0" err="1">
                <a:latin typeface="Lucida Sans" panose="020B0602030504020204" pitchFamily="34" charset="0"/>
              </a:rPr>
              <a:t>awdur</a:t>
            </a:r>
            <a:r>
              <a:rPr lang="en-GB" sz="2400" dirty="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tynnu</a:t>
            </a:r>
            <a:r>
              <a:rPr lang="en-GB" sz="2400" dirty="0">
                <a:latin typeface="Lucida Sans" panose="020B0602030504020204" pitchFamily="34" charset="0"/>
              </a:rPr>
              <a:t> </a:t>
            </a:r>
            <a:r>
              <a:rPr lang="en-GB" sz="2400" dirty="0" err="1">
                <a:latin typeface="Lucida Sans" panose="020B0602030504020204" pitchFamily="34" charset="0"/>
              </a:rPr>
              <a:t>eich</a:t>
            </a:r>
            <a:r>
              <a:rPr lang="en-GB" sz="2400" dirty="0">
                <a:latin typeface="Lucida Sans" panose="020B0602030504020204" pitchFamily="34" charset="0"/>
              </a:rPr>
              <a:t> </a:t>
            </a:r>
            <a:r>
              <a:rPr lang="en-GB" sz="2400" dirty="0" err="1">
                <a:latin typeface="Lucida Sans" panose="020B0602030504020204" pitchFamily="34" charset="0"/>
              </a:rPr>
              <a:t>sylw</a:t>
            </a:r>
            <a:r>
              <a:rPr lang="en-GB" sz="2400" dirty="0">
                <a:latin typeface="Lucida Sans" panose="020B0602030504020204" pitchFamily="34" charset="0"/>
              </a:rPr>
              <a:t> </a:t>
            </a:r>
            <a:r>
              <a:rPr lang="en-GB" sz="2400" dirty="0" smtClean="0">
                <a:latin typeface="Lucida Sans" panose="020B0602030504020204" pitchFamily="34" charset="0"/>
              </a:rPr>
              <a:t>at?</a:t>
            </a:r>
            <a:endParaRPr lang="en-GB" dirty="0">
              <a:latin typeface="Lucida Sans" panose="020B0602030504020204" pitchFamily="34" charset="0"/>
            </a:endParaRPr>
          </a:p>
        </p:txBody>
      </p:sp>
      <p:sp>
        <p:nvSpPr>
          <p:cNvPr id="4" name="Content Placeholder 3"/>
          <p:cNvSpPr>
            <a:spLocks noGrp="1"/>
          </p:cNvSpPr>
          <p:nvPr>
            <p:ph sz="half" idx="2"/>
          </p:nvPr>
        </p:nvSpPr>
        <p:spPr>
          <a:xfrm>
            <a:off x="4629150" y="1340769"/>
            <a:ext cx="3903290" cy="4176464"/>
          </a:xfrm>
        </p:spPr>
        <p:txBody>
          <a:bodyPr>
            <a:noAutofit/>
          </a:bodyPr>
          <a:lstStyle/>
          <a:p>
            <a:r>
              <a:rPr lang="en-GB" sz="2400" dirty="0">
                <a:solidFill>
                  <a:srgbClr val="0000FF"/>
                </a:solidFill>
                <a:latin typeface="Lucida Sans" panose="020B0602030504020204" pitchFamily="34" charset="0"/>
              </a:rPr>
              <a:t>Why do you think authors </a:t>
            </a:r>
            <a:r>
              <a:rPr lang="en-GB" sz="2400" dirty="0" smtClean="0">
                <a:solidFill>
                  <a:srgbClr val="0000FF"/>
                </a:solidFill>
                <a:latin typeface="Lucida Sans" panose="020B0602030504020204" pitchFamily="34" charset="0"/>
              </a:rPr>
              <a:t>use repetition </a:t>
            </a:r>
            <a:r>
              <a:rPr lang="en-GB" sz="2400" dirty="0">
                <a:solidFill>
                  <a:srgbClr val="0000FF"/>
                </a:solidFill>
                <a:latin typeface="Lucida Sans" panose="020B0602030504020204" pitchFamily="34" charset="0"/>
              </a:rPr>
              <a:t>in children's books?</a:t>
            </a:r>
          </a:p>
          <a:p>
            <a:r>
              <a:rPr lang="en-GB" sz="2400" dirty="0">
                <a:solidFill>
                  <a:srgbClr val="0000FF"/>
                </a:solidFill>
                <a:latin typeface="Lucida Sans" panose="020B0602030504020204" pitchFamily="34" charset="0"/>
              </a:rPr>
              <a:t>Have you noticed </a:t>
            </a:r>
            <a:r>
              <a:rPr lang="en-GB" sz="2400" dirty="0" smtClean="0">
                <a:solidFill>
                  <a:srgbClr val="0000FF"/>
                </a:solidFill>
                <a:latin typeface="Lucida Sans" panose="020B0602030504020204" pitchFamily="34" charset="0"/>
              </a:rPr>
              <a:t>examples </a:t>
            </a:r>
            <a:r>
              <a:rPr lang="en-GB" sz="2400" dirty="0">
                <a:solidFill>
                  <a:srgbClr val="0000FF"/>
                </a:solidFill>
                <a:latin typeface="Lucida Sans" panose="020B0602030504020204" pitchFamily="34" charset="0"/>
              </a:rPr>
              <a:t>of repetition in books you have </a:t>
            </a:r>
            <a:r>
              <a:rPr lang="en-GB" sz="2400" dirty="0" smtClean="0">
                <a:solidFill>
                  <a:srgbClr val="0000FF"/>
                </a:solidFill>
                <a:latin typeface="Lucida Sans" panose="020B0602030504020204" pitchFamily="34" charset="0"/>
              </a:rPr>
              <a:t>read?</a:t>
            </a:r>
            <a:endParaRPr lang="en-GB" sz="2400" dirty="0">
              <a:solidFill>
                <a:srgbClr val="0000FF"/>
              </a:solidFill>
              <a:latin typeface="Lucida Sans" panose="020B0602030504020204" pitchFamily="34" charset="0"/>
            </a:endParaRPr>
          </a:p>
          <a:p>
            <a:r>
              <a:rPr lang="en-GB" sz="2400" dirty="0">
                <a:solidFill>
                  <a:srgbClr val="0000FF"/>
                </a:solidFill>
                <a:latin typeface="Lucida Sans" panose="020B0602030504020204" pitchFamily="34" charset="0"/>
              </a:rPr>
              <a:t>What important information was the author drawing your attention to?</a:t>
            </a:r>
          </a:p>
        </p:txBody>
      </p:sp>
    </p:spTree>
    <p:extLst>
      <p:ext uri="{BB962C8B-B14F-4D97-AF65-F5344CB8AC3E}">
        <p14:creationId xmlns:p14="http://schemas.microsoft.com/office/powerpoint/2010/main" val="518561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31626"/>
          </a:xfrm>
        </p:spPr>
        <p:txBody>
          <a:bodyPr>
            <a:normAutofit fontScale="90000"/>
          </a:bodyPr>
          <a:lstStyle/>
          <a:p>
            <a:r>
              <a:rPr lang="en-GB" sz="3200" dirty="0" err="1" smtClean="0">
                <a:latin typeface="Lucida Sans" panose="020B0602030504020204" pitchFamily="34" charset="0"/>
              </a:rPr>
              <a:t>Cyflythreniad</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00FF"/>
                </a:solidFill>
                <a:latin typeface="Lucida Sans" panose="020B0602030504020204" pitchFamily="34" charset="0"/>
              </a:rPr>
              <a:t>Alliteration</a:t>
            </a:r>
            <a:endParaRPr lang="en-GB" sz="3200" dirty="0"/>
          </a:p>
        </p:txBody>
      </p:sp>
      <p:sp>
        <p:nvSpPr>
          <p:cNvPr id="3" name="Content Placeholder 2"/>
          <p:cNvSpPr>
            <a:spLocks noGrp="1"/>
          </p:cNvSpPr>
          <p:nvPr>
            <p:ph sz="half" idx="1"/>
          </p:nvPr>
        </p:nvSpPr>
        <p:spPr>
          <a:xfrm>
            <a:off x="179512" y="1340768"/>
            <a:ext cx="4335338" cy="4836195"/>
          </a:xfrm>
        </p:spPr>
        <p:txBody>
          <a:bodyPr>
            <a:normAutofit/>
          </a:bodyPr>
          <a:lstStyle/>
          <a:p>
            <a:r>
              <a:rPr lang="en-GB" sz="2400" dirty="0" err="1" smtClean="0">
                <a:latin typeface="Lucida Sans" panose="020B0602030504020204" pitchFamily="34" charset="0"/>
              </a:rPr>
              <a:t>Geiriau</a:t>
            </a:r>
            <a:r>
              <a:rPr lang="en-GB" sz="2400" dirty="0" smtClean="0">
                <a:latin typeface="Lucida Sans" panose="020B0602030504020204" pitchFamily="34" charset="0"/>
              </a:rPr>
              <a:t> </a:t>
            </a:r>
            <a:r>
              <a:rPr lang="en-GB" sz="2400" dirty="0" err="1">
                <a:latin typeface="Lucida Sans" panose="020B0602030504020204" pitchFamily="34" charset="0"/>
              </a:rPr>
              <a:t>sy'n</a:t>
            </a:r>
            <a:r>
              <a:rPr lang="en-GB" sz="2400" dirty="0">
                <a:latin typeface="Lucida Sans" panose="020B0602030504020204" pitchFamily="34" charset="0"/>
              </a:rPr>
              <a:t> </a:t>
            </a:r>
            <a:r>
              <a:rPr lang="en-GB" sz="2400" dirty="0" err="1">
                <a:latin typeface="Lucida Sans" panose="020B0602030504020204" pitchFamily="34" charset="0"/>
              </a:rPr>
              <a:t>dechrau</a:t>
            </a:r>
            <a:r>
              <a:rPr lang="en-GB" sz="2400" dirty="0">
                <a:latin typeface="Lucida Sans" panose="020B0602030504020204" pitchFamily="34" charset="0"/>
              </a:rPr>
              <a:t> </a:t>
            </a:r>
            <a:r>
              <a:rPr lang="en-GB" sz="2400" dirty="0" err="1">
                <a:latin typeface="Lucida Sans" panose="020B0602030504020204" pitchFamily="34" charset="0"/>
              </a:rPr>
              <a:t>gyda'r</a:t>
            </a:r>
            <a:r>
              <a:rPr lang="en-GB" sz="2400" dirty="0">
                <a:latin typeface="Lucida Sans" panose="020B0602030504020204" pitchFamily="34" charset="0"/>
              </a:rPr>
              <a:t> un </a:t>
            </a:r>
            <a:r>
              <a:rPr lang="en-GB" sz="2400" dirty="0" err="1">
                <a:latin typeface="Lucida Sans" panose="020B0602030504020204" pitchFamily="34" charset="0"/>
              </a:rPr>
              <a:t>sain</a:t>
            </a:r>
            <a:r>
              <a:rPr lang="en-GB" sz="2400" dirty="0">
                <a:latin typeface="Lucida Sans" panose="020B0602030504020204" pitchFamily="34" charset="0"/>
              </a:rPr>
              <a:t> </a:t>
            </a:r>
            <a:r>
              <a:rPr lang="en-GB" sz="2400" dirty="0" err="1" smtClean="0">
                <a:latin typeface="Lucida Sans" panose="020B0602030504020204" pitchFamily="34" charset="0"/>
              </a:rPr>
              <a:t>gychwynnol</a:t>
            </a:r>
            <a:r>
              <a:rPr lang="en-GB" sz="2400" dirty="0" smtClean="0">
                <a:latin typeface="Lucida Sans" panose="020B0602030504020204" pitchFamily="34" charset="0"/>
              </a:rPr>
              <a:t>, </a:t>
            </a:r>
            <a:r>
              <a:rPr lang="en-GB" sz="2400" dirty="0" err="1" smtClean="0">
                <a:latin typeface="Lucida Sans" panose="020B0602030504020204" pitchFamily="34" charset="0"/>
              </a:rPr>
              <a:t>e.e</a:t>
            </a:r>
            <a:r>
              <a:rPr lang="en-GB" sz="2400" dirty="0" smtClean="0">
                <a:latin typeface="Lucida Sans" panose="020B0602030504020204" pitchFamily="34" charset="0"/>
              </a:rPr>
              <a:t>. </a:t>
            </a:r>
            <a:r>
              <a:rPr lang="en-GB" sz="2400" dirty="0" err="1" smtClean="0">
                <a:latin typeface="Lucida Sans" panose="020B0602030504020204" pitchFamily="34" charset="0"/>
              </a:rPr>
              <a:t>clymau</a:t>
            </a:r>
            <a:r>
              <a:rPr lang="en-GB" sz="2400" dirty="0" smtClean="0">
                <a:latin typeface="Lucida Sans" panose="020B0602030504020204" pitchFamily="34" charset="0"/>
              </a:rPr>
              <a:t> </a:t>
            </a:r>
            <a:r>
              <a:rPr lang="en-GB" sz="2400" dirty="0" err="1" smtClean="0">
                <a:latin typeface="Lucida Sans" panose="020B0602030504020204" pitchFamily="34" charset="0"/>
              </a:rPr>
              <a:t>tafod</a:t>
            </a:r>
            <a:endParaRPr lang="en-GB" sz="2400" dirty="0" smtClean="0">
              <a:latin typeface="Lucida Sans" panose="020B0602030504020204" pitchFamily="34" charset="0"/>
            </a:endParaRPr>
          </a:p>
          <a:p>
            <a:r>
              <a:rPr lang="en-GB" sz="2400" dirty="0" err="1" smtClean="0">
                <a:latin typeface="Lucida Sans" panose="020B0602030504020204" pitchFamily="34" charset="0"/>
              </a:rPr>
              <a:t>Gallu</a:t>
            </a:r>
            <a:r>
              <a:rPr lang="en-GB" sz="2400" dirty="0" smtClean="0">
                <a:latin typeface="Lucida Sans" panose="020B0602030504020204" pitchFamily="34" charset="0"/>
              </a:rPr>
              <a:t> </a:t>
            </a:r>
            <a:r>
              <a:rPr lang="en-GB" sz="2400" dirty="0" err="1" smtClean="0">
                <a:latin typeface="Lucida Sans" panose="020B0602030504020204" pitchFamily="34" charset="0"/>
              </a:rPr>
              <a:t>cael</a:t>
            </a:r>
            <a:r>
              <a:rPr lang="en-GB" sz="2400" dirty="0" smtClean="0">
                <a:latin typeface="Lucida Sans" panose="020B0602030504020204" pitchFamily="34" charset="0"/>
              </a:rPr>
              <a:t> </a:t>
            </a:r>
            <a:r>
              <a:rPr lang="en-GB" sz="2400" dirty="0" err="1">
                <a:latin typeface="Lucida Sans" panose="020B0602030504020204" pitchFamily="34" charset="0"/>
              </a:rPr>
              <a:t>effaith</a:t>
            </a:r>
            <a:r>
              <a:rPr lang="en-GB" sz="2400" dirty="0">
                <a:latin typeface="Lucida Sans" panose="020B0602030504020204" pitchFamily="34" charset="0"/>
              </a:rPr>
              <a:t> </a:t>
            </a:r>
            <a:r>
              <a:rPr lang="en-GB" sz="2400" dirty="0" err="1">
                <a:latin typeface="Lucida Sans" panose="020B0602030504020204" pitchFamily="34" charset="0"/>
              </a:rPr>
              <a:t>ar</a:t>
            </a:r>
            <a:r>
              <a:rPr lang="en-GB" sz="2400" dirty="0">
                <a:latin typeface="Lucida Sans" panose="020B0602030504020204" pitchFamily="34" charset="0"/>
              </a:rPr>
              <a:t> </a:t>
            </a:r>
            <a:r>
              <a:rPr lang="en-GB" sz="2400" dirty="0" err="1">
                <a:latin typeface="Lucida Sans" panose="020B0602030504020204" pitchFamily="34" charset="0"/>
              </a:rPr>
              <a:t>sgiliau</a:t>
            </a:r>
            <a:r>
              <a:rPr lang="en-GB" sz="2400" dirty="0">
                <a:latin typeface="Lucida Sans" panose="020B0602030504020204" pitchFamily="34" charset="0"/>
              </a:rPr>
              <a:t> </a:t>
            </a:r>
            <a:r>
              <a:rPr lang="en-GB" sz="2400" dirty="0" err="1">
                <a:latin typeface="Lucida Sans" panose="020B0602030504020204" pitchFamily="34" charset="0"/>
              </a:rPr>
              <a:t>ymwybyddiaeth</a:t>
            </a:r>
            <a:r>
              <a:rPr lang="en-GB" sz="2400" dirty="0">
                <a:latin typeface="Lucida Sans" panose="020B0602030504020204" pitchFamily="34" charset="0"/>
              </a:rPr>
              <a:t> </a:t>
            </a:r>
            <a:r>
              <a:rPr lang="en-GB" sz="2400" dirty="0" err="1">
                <a:latin typeface="Lucida Sans" panose="020B0602030504020204" pitchFamily="34" charset="0"/>
              </a:rPr>
              <a:t>ffonolegol</a:t>
            </a:r>
            <a:r>
              <a:rPr lang="en-GB" sz="2400" dirty="0">
                <a:latin typeface="Lucida Sans" panose="020B0602030504020204" pitchFamily="34" charset="0"/>
              </a:rPr>
              <a:t> </a:t>
            </a:r>
            <a:endParaRPr lang="en-GB" sz="2400" dirty="0" smtClean="0">
              <a:latin typeface="Lucida Sans" panose="020B0602030504020204" pitchFamily="34" charset="0"/>
            </a:endParaRPr>
          </a:p>
          <a:p>
            <a:r>
              <a:rPr lang="en-GB" sz="2400" dirty="0" err="1" smtClean="0">
                <a:latin typeface="Lucida Sans" panose="020B0602030504020204" pitchFamily="34" charset="0"/>
              </a:rPr>
              <a:t>Datblygu</a:t>
            </a:r>
            <a:r>
              <a:rPr lang="en-GB" sz="2400" dirty="0" smtClean="0">
                <a:latin typeface="Lucida Sans" panose="020B0602030504020204" pitchFamily="34" charset="0"/>
              </a:rPr>
              <a:t> </a:t>
            </a:r>
            <a:r>
              <a:rPr lang="en-GB" sz="2400" dirty="0" err="1">
                <a:latin typeface="Lucida Sans" panose="020B0602030504020204" pitchFamily="34" charset="0"/>
              </a:rPr>
              <a:t>sensitifrwydd</a:t>
            </a:r>
            <a:r>
              <a:rPr lang="en-GB" sz="2400" dirty="0">
                <a:latin typeface="Lucida Sans" panose="020B0602030504020204" pitchFamily="34" charset="0"/>
              </a:rPr>
              <a:t> </a:t>
            </a:r>
            <a:r>
              <a:rPr lang="en-GB" sz="2400" dirty="0" err="1">
                <a:latin typeface="Lucida Sans" panose="020B0602030504020204" pitchFamily="34" charset="0"/>
              </a:rPr>
              <a:t>tuag</a:t>
            </a:r>
            <a:r>
              <a:rPr lang="en-GB" sz="2400" dirty="0">
                <a:latin typeface="Lucida Sans" panose="020B0602030504020204" pitchFamily="34" charset="0"/>
              </a:rPr>
              <a:t> at </a:t>
            </a:r>
            <a:r>
              <a:rPr lang="en-GB" sz="2400" dirty="0" err="1" smtClean="0">
                <a:latin typeface="Lucida Sans" panose="020B0602030504020204" pitchFamily="34" charset="0"/>
              </a:rPr>
              <a:t>synau</a:t>
            </a:r>
            <a:r>
              <a:rPr lang="en-GB" sz="2400" dirty="0" smtClean="0">
                <a:latin typeface="Lucida Sans" panose="020B0602030504020204" pitchFamily="34" charset="0"/>
              </a:rPr>
              <a:t> </a:t>
            </a:r>
            <a:r>
              <a:rPr lang="en-GB" sz="2400" dirty="0" err="1">
                <a:latin typeface="Lucida Sans" panose="020B0602030504020204" pitchFamily="34" charset="0"/>
              </a:rPr>
              <a:t>cychwynnol</a:t>
            </a:r>
            <a:r>
              <a:rPr lang="en-GB" sz="2400" dirty="0">
                <a:latin typeface="Lucida Sans" panose="020B0602030504020204" pitchFamily="34" charset="0"/>
              </a:rPr>
              <a:t> </a:t>
            </a:r>
            <a:r>
              <a:rPr lang="en-GB" sz="2400" dirty="0" err="1" smtClean="0">
                <a:latin typeface="Lucida Sans" panose="020B0602030504020204" pitchFamily="34" charset="0"/>
              </a:rPr>
              <a:t>sy’n</a:t>
            </a:r>
            <a:r>
              <a:rPr lang="en-GB" sz="2400" dirty="0" smtClean="0">
                <a:latin typeface="Lucida Sans" panose="020B0602030504020204" pitchFamily="34" charset="0"/>
              </a:rPr>
              <a:t> </a:t>
            </a:r>
            <a:r>
              <a:rPr lang="en-GB" sz="2400" dirty="0" err="1" smtClean="0">
                <a:latin typeface="Lucida Sans" panose="020B0602030504020204" pitchFamily="34" charset="0"/>
              </a:rPr>
              <a:t>cael</a:t>
            </a:r>
            <a:r>
              <a:rPr lang="en-GB" sz="2400" dirty="0" smtClean="0">
                <a:latin typeface="Lucida Sans" panose="020B0602030504020204" pitchFamily="34" charset="0"/>
              </a:rPr>
              <a:t> </a:t>
            </a:r>
            <a:r>
              <a:rPr lang="en-GB" sz="2400" dirty="0" err="1" smtClean="0">
                <a:latin typeface="Lucida Sans" panose="020B0602030504020204" pitchFamily="34" charset="0"/>
              </a:rPr>
              <a:t>eu</a:t>
            </a:r>
            <a:r>
              <a:rPr lang="en-GB" sz="2400" dirty="0" smtClean="0">
                <a:latin typeface="Lucida Sans" panose="020B0602030504020204" pitchFamily="34" charset="0"/>
              </a:rPr>
              <a:t> </a:t>
            </a:r>
            <a:r>
              <a:rPr lang="en-GB" sz="2400" dirty="0" err="1" smtClean="0">
                <a:latin typeface="Lucida Sans" panose="020B0602030504020204" pitchFamily="34" charset="0"/>
              </a:rPr>
              <a:t>hailadrodd</a:t>
            </a:r>
            <a:endParaRPr lang="en-GB" sz="2400" dirty="0" smtClean="0">
              <a:latin typeface="Lucida Sans" panose="020B0602030504020204" pitchFamily="34" charset="0"/>
            </a:endParaRPr>
          </a:p>
          <a:p>
            <a:r>
              <a:rPr lang="en-GB" sz="2400" dirty="0" err="1">
                <a:latin typeface="Lucida Sans" panose="020B0602030504020204" pitchFamily="34" charset="0"/>
              </a:rPr>
              <a:t>G</a:t>
            </a:r>
            <a:r>
              <a:rPr lang="en-GB" sz="2400" dirty="0" err="1" smtClean="0">
                <a:latin typeface="Lucida Sans" panose="020B0602030504020204" pitchFamily="34" charset="0"/>
              </a:rPr>
              <a:t>wella</a:t>
            </a:r>
            <a:r>
              <a:rPr lang="en-GB" sz="2400" dirty="0" smtClean="0">
                <a:latin typeface="Lucida Sans" panose="020B0602030504020204" pitchFamily="34" charset="0"/>
              </a:rPr>
              <a:t> </a:t>
            </a:r>
            <a:r>
              <a:rPr lang="en-GB" sz="2400" dirty="0" err="1">
                <a:latin typeface="Lucida Sans" panose="020B0602030504020204" pitchFamily="34" charset="0"/>
              </a:rPr>
              <a:t>sgiliau</a:t>
            </a:r>
            <a:r>
              <a:rPr lang="en-GB" sz="2400" dirty="0">
                <a:latin typeface="Lucida Sans" panose="020B0602030504020204" pitchFamily="34" charset="0"/>
              </a:rPr>
              <a:t> </a:t>
            </a:r>
            <a:r>
              <a:rPr lang="en-GB" sz="2400" dirty="0" err="1">
                <a:latin typeface="Lucida Sans" panose="020B0602030504020204" pitchFamily="34" charset="0"/>
              </a:rPr>
              <a:t>gwrando</a:t>
            </a:r>
            <a:endParaRPr lang="en-GB" sz="2400" dirty="0">
              <a:latin typeface="Lucida Sans" panose="020B0602030504020204" pitchFamily="34" charset="0"/>
            </a:endParaRPr>
          </a:p>
        </p:txBody>
      </p:sp>
      <p:sp>
        <p:nvSpPr>
          <p:cNvPr id="4" name="Content Placeholder 3"/>
          <p:cNvSpPr>
            <a:spLocks noGrp="1"/>
          </p:cNvSpPr>
          <p:nvPr>
            <p:ph sz="half" idx="2"/>
          </p:nvPr>
        </p:nvSpPr>
        <p:spPr>
          <a:xfrm>
            <a:off x="4629150" y="1340768"/>
            <a:ext cx="4263330" cy="4836195"/>
          </a:xfrm>
        </p:spPr>
        <p:txBody>
          <a:bodyPr>
            <a:normAutofit/>
          </a:bodyPr>
          <a:lstStyle/>
          <a:p>
            <a:r>
              <a:rPr lang="en-GB" sz="2400" dirty="0" smtClean="0">
                <a:solidFill>
                  <a:srgbClr val="0000FF"/>
                </a:solidFill>
                <a:latin typeface="Lucida Sans" panose="020B0602030504020204" pitchFamily="34" charset="0"/>
              </a:rPr>
              <a:t>Words that begin with the same initial sound, e.g. tongue twisters</a:t>
            </a:r>
          </a:p>
          <a:p>
            <a:r>
              <a:rPr lang="en-GB" sz="2400" dirty="0" smtClean="0">
                <a:solidFill>
                  <a:srgbClr val="0000FF"/>
                </a:solidFill>
                <a:latin typeface="Lucida Sans" panose="020B0602030504020204" pitchFamily="34" charset="0"/>
              </a:rPr>
              <a:t>Can have an impact on phonological awareness skills</a:t>
            </a:r>
          </a:p>
          <a:p>
            <a:r>
              <a:rPr lang="en-GB" sz="2400" dirty="0" smtClean="0">
                <a:solidFill>
                  <a:srgbClr val="0000FF"/>
                </a:solidFill>
                <a:latin typeface="Lucida Sans" panose="020B0602030504020204" pitchFamily="34" charset="0"/>
              </a:rPr>
              <a:t>Develops sensitivity towards repetition of initial sounds</a:t>
            </a:r>
          </a:p>
          <a:p>
            <a:r>
              <a:rPr lang="en-GB" sz="2400" dirty="0" smtClean="0">
                <a:solidFill>
                  <a:srgbClr val="0000FF"/>
                </a:solidFill>
                <a:latin typeface="Lucida Sans" panose="020B0602030504020204" pitchFamily="34" charset="0"/>
              </a:rPr>
              <a:t>Enhances listening skills </a:t>
            </a:r>
          </a:p>
          <a:p>
            <a:pPr marL="0" indent="0" algn="r">
              <a:buNone/>
            </a:pPr>
            <a:r>
              <a:rPr lang="en-GB" sz="1600" dirty="0" smtClean="0">
                <a:solidFill>
                  <a:srgbClr val="0000FF"/>
                </a:solidFill>
                <a:latin typeface="Lucida Sans" panose="020B0602030504020204" pitchFamily="34" charset="0"/>
              </a:rPr>
              <a:t>(</a:t>
            </a:r>
            <a:r>
              <a:rPr lang="en-GB" sz="1600" dirty="0" err="1" smtClean="0">
                <a:solidFill>
                  <a:srgbClr val="0000FF"/>
                </a:solidFill>
                <a:latin typeface="Lucida Sans" panose="020B0602030504020204" pitchFamily="34" charset="0"/>
              </a:rPr>
              <a:t>Symmonds</a:t>
            </a:r>
            <a:r>
              <a:rPr lang="en-GB" sz="1600" dirty="0" smtClean="0">
                <a:solidFill>
                  <a:srgbClr val="0000FF"/>
                </a:solidFill>
                <a:latin typeface="Lucida Sans" panose="020B0602030504020204" pitchFamily="34" charset="0"/>
              </a:rPr>
              <a:t>, 2020)</a:t>
            </a:r>
          </a:p>
          <a:p>
            <a:pPr marL="0" indent="0">
              <a:buNone/>
            </a:pPr>
            <a:endParaRPr lang="en-GB" dirty="0" smtClean="0">
              <a:solidFill>
                <a:srgbClr val="0000FF"/>
              </a:solidFill>
              <a:latin typeface="Lucida Sans" panose="020B0602030504020204" pitchFamily="34" charset="0"/>
            </a:endParaRPr>
          </a:p>
        </p:txBody>
      </p:sp>
    </p:spTree>
    <p:extLst>
      <p:ext uri="{BB962C8B-B14F-4D97-AF65-F5344CB8AC3E}">
        <p14:creationId xmlns:p14="http://schemas.microsoft.com/office/powerpoint/2010/main" val="2285338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31626"/>
          </a:xfrm>
        </p:spPr>
        <p:txBody>
          <a:bodyPr>
            <a:normAutofit fontScale="90000"/>
          </a:bodyPr>
          <a:lstStyle/>
          <a:p>
            <a:r>
              <a:rPr lang="en-GB" sz="3200" dirty="0" err="1" smtClean="0">
                <a:latin typeface="Lucida Sans" panose="020B0602030504020204" pitchFamily="34" charset="0"/>
              </a:rPr>
              <a:t>Cyflythreniad</a:t>
            </a:r>
            <a:r>
              <a:rPr lang="en-GB" sz="3200" dirty="0" smtClean="0">
                <a:latin typeface="Lucida Sans" panose="020B0602030504020204" pitchFamily="34" charset="0"/>
              </a:rPr>
              <a:t> – </a:t>
            </a:r>
            <a:r>
              <a:rPr lang="en-GB" sz="3200" dirty="0" err="1" smtClean="0">
                <a:latin typeface="Lucida Sans" panose="020B0602030504020204" pitchFamily="34" charset="0"/>
              </a:rPr>
              <a:t>Ewch</a:t>
            </a:r>
            <a:r>
              <a:rPr lang="en-GB" sz="3200" dirty="0" smtClean="0">
                <a:latin typeface="Lucida Sans" panose="020B0602030504020204" pitchFamily="34" charset="0"/>
              </a:rPr>
              <a:t> </a:t>
            </a:r>
            <a:r>
              <a:rPr lang="en-GB" sz="3200" dirty="0" err="1" smtClean="0">
                <a:latin typeface="Lucida Sans" panose="020B0602030504020204" pitchFamily="34" charset="0"/>
              </a:rPr>
              <a:t>amdani</a:t>
            </a:r>
            <a:r>
              <a:rPr lang="en-GB" sz="3200" dirty="0" smtClean="0">
                <a:latin typeface="Lucida Sans" panose="020B0602030504020204" pitchFamily="34" charset="0"/>
              </a:rPr>
              <a:t>!</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00FF"/>
                </a:solidFill>
                <a:latin typeface="Lucida Sans" panose="020B0602030504020204" pitchFamily="34" charset="0"/>
              </a:rPr>
              <a:t>Alliteration – Have a go!</a:t>
            </a:r>
            <a:endParaRPr lang="en-GB" sz="3200"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95536" y="1628800"/>
            <a:ext cx="3960439" cy="4752527"/>
          </a:xfrm>
        </p:spPr>
      </p:pic>
      <p:sp>
        <p:nvSpPr>
          <p:cNvPr id="4" name="Content Placeholder 3"/>
          <p:cNvSpPr>
            <a:spLocks noGrp="1"/>
          </p:cNvSpPr>
          <p:nvPr>
            <p:ph sz="half" idx="2"/>
          </p:nvPr>
        </p:nvSpPr>
        <p:spPr>
          <a:xfrm>
            <a:off x="4629150" y="1340768"/>
            <a:ext cx="4263330" cy="4836195"/>
          </a:xfrm>
        </p:spPr>
        <p:txBody>
          <a:bodyPr>
            <a:normAutofit/>
          </a:bodyPr>
          <a:lstStyle/>
          <a:p>
            <a:pPr marL="0" indent="0">
              <a:buNone/>
            </a:pPr>
            <a:r>
              <a:rPr lang="en-GB" dirty="0" err="1" smtClean="0">
                <a:latin typeface="Lucida Sans" panose="020B0602030504020204" pitchFamily="34" charset="0"/>
              </a:rPr>
              <a:t>Gan</a:t>
            </a:r>
            <a:r>
              <a:rPr lang="en-GB" dirty="0" smtClean="0">
                <a:latin typeface="Lucida Sans" panose="020B0602030504020204" pitchFamily="34" charset="0"/>
              </a:rPr>
              <a:t> </a:t>
            </a:r>
            <a:r>
              <a:rPr lang="en-GB" dirty="0" err="1" smtClean="0">
                <a:latin typeface="Lucida Sans" panose="020B0602030504020204" pitchFamily="34" charset="0"/>
              </a:rPr>
              <a:t>ddefnyddio</a:t>
            </a:r>
            <a:r>
              <a:rPr lang="en-GB" dirty="0" smtClean="0">
                <a:latin typeface="Lucida Sans" panose="020B0602030504020204" pitchFamily="34" charset="0"/>
              </a:rPr>
              <a:t> </a:t>
            </a:r>
            <a:r>
              <a:rPr lang="en-GB" dirty="0" err="1" smtClean="0">
                <a:latin typeface="Lucida Sans" panose="020B0602030504020204" pitchFamily="34" charset="0"/>
              </a:rPr>
              <a:t>blaenlythyren</a:t>
            </a:r>
            <a:r>
              <a:rPr lang="en-GB" dirty="0" smtClean="0">
                <a:latin typeface="Lucida Sans" panose="020B0602030504020204" pitchFamily="34" charset="0"/>
              </a:rPr>
              <a:t> </a:t>
            </a:r>
            <a:r>
              <a:rPr lang="en-GB" dirty="0" err="1" smtClean="0">
                <a:latin typeface="Lucida Sans" panose="020B0602030504020204" pitchFamily="34" charset="0"/>
              </a:rPr>
              <a:t>eich</a:t>
            </a:r>
            <a:r>
              <a:rPr lang="en-GB" dirty="0" smtClean="0">
                <a:latin typeface="Lucida Sans" panose="020B0602030504020204" pitchFamily="34" charset="0"/>
              </a:rPr>
              <a:t> </a:t>
            </a:r>
            <a:r>
              <a:rPr lang="en-GB" dirty="0" err="1" smtClean="0">
                <a:latin typeface="Lucida Sans" panose="020B0602030504020204" pitchFamily="34" charset="0"/>
              </a:rPr>
              <a:t>enw</a:t>
            </a:r>
            <a:r>
              <a:rPr lang="en-GB" dirty="0" smtClean="0">
                <a:latin typeface="Lucida Sans" panose="020B0602030504020204" pitchFamily="34" charset="0"/>
              </a:rPr>
              <a:t> </a:t>
            </a:r>
            <a:r>
              <a:rPr lang="en-GB" dirty="0" err="1" smtClean="0">
                <a:latin typeface="Lucida Sans" panose="020B0602030504020204" pitchFamily="34" charset="0"/>
              </a:rPr>
              <a:t>cyntaf</a:t>
            </a:r>
            <a:r>
              <a:rPr lang="en-GB" dirty="0" smtClean="0">
                <a:latin typeface="Lucida Sans" panose="020B0602030504020204" pitchFamily="34" charset="0"/>
              </a:rPr>
              <a:t>, </a:t>
            </a:r>
            <a:r>
              <a:rPr lang="en-GB" dirty="0" err="1" smtClean="0">
                <a:latin typeface="Lucida Sans" panose="020B0602030504020204" pitchFamily="34" charset="0"/>
              </a:rPr>
              <a:t>ysgrifennwch</a:t>
            </a:r>
            <a:r>
              <a:rPr lang="en-GB" dirty="0" smtClean="0">
                <a:latin typeface="Lucida Sans" panose="020B0602030504020204" pitchFamily="34" charset="0"/>
              </a:rPr>
              <a:t> </a:t>
            </a:r>
            <a:r>
              <a:rPr lang="en-GB" dirty="0" err="1" smtClean="0">
                <a:latin typeface="Lucida Sans" panose="020B0602030504020204" pitchFamily="34" charset="0"/>
              </a:rPr>
              <a:t>enghraifft</a:t>
            </a:r>
            <a:r>
              <a:rPr lang="en-GB" dirty="0" smtClean="0">
                <a:latin typeface="Lucida Sans" panose="020B0602030504020204" pitchFamily="34" charset="0"/>
              </a:rPr>
              <a:t> o </a:t>
            </a:r>
            <a:r>
              <a:rPr lang="en-GB" dirty="0" err="1" smtClean="0">
                <a:latin typeface="Lucida Sans" panose="020B0602030504020204" pitchFamily="34" charset="0"/>
              </a:rPr>
              <a:t>gyflythreniad</a:t>
            </a:r>
            <a:r>
              <a:rPr lang="en-GB" dirty="0" smtClean="0">
                <a:solidFill>
                  <a:srgbClr val="0000FF"/>
                </a:solidFill>
                <a:latin typeface="Lucida Sans" panose="020B0602030504020204" pitchFamily="34" charset="0"/>
              </a:rPr>
              <a:t>.</a:t>
            </a:r>
          </a:p>
          <a:p>
            <a:pPr marL="0" indent="0">
              <a:buNone/>
            </a:pPr>
            <a:endParaRPr lang="en-GB" dirty="0" smtClean="0">
              <a:solidFill>
                <a:srgbClr val="0000FF"/>
              </a:solidFill>
              <a:latin typeface="Lucida Sans" panose="020B0602030504020204" pitchFamily="34" charset="0"/>
            </a:endParaRPr>
          </a:p>
          <a:p>
            <a:pPr marL="0" indent="0">
              <a:buNone/>
            </a:pPr>
            <a:r>
              <a:rPr lang="en-GB" dirty="0" smtClean="0">
                <a:solidFill>
                  <a:srgbClr val="0000FF"/>
                </a:solidFill>
                <a:latin typeface="Lucida Sans" panose="020B0602030504020204" pitchFamily="34" charset="0"/>
              </a:rPr>
              <a:t>Using the initial of your first name, write your own example of alliteration.</a:t>
            </a:r>
          </a:p>
        </p:txBody>
      </p:sp>
    </p:spTree>
    <p:extLst>
      <p:ext uri="{BB962C8B-B14F-4D97-AF65-F5344CB8AC3E}">
        <p14:creationId xmlns:p14="http://schemas.microsoft.com/office/powerpoint/2010/main" val="11975609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58501"/>
            <a:ext cx="7886700" cy="622228"/>
          </a:xfrm>
        </p:spPr>
        <p:txBody>
          <a:bodyPr>
            <a:normAutofit/>
          </a:bodyPr>
          <a:lstStyle/>
          <a:p>
            <a:r>
              <a:rPr lang="en-GB" sz="3200" dirty="0" smtClean="0">
                <a:latin typeface="Lucida Sans" panose="020B0602030504020204" pitchFamily="34" charset="0"/>
              </a:rPr>
              <a:t>Onomatopoeia</a:t>
            </a:r>
            <a:endParaRPr lang="en-GB" sz="3200" dirty="0"/>
          </a:p>
        </p:txBody>
      </p:sp>
      <p:sp>
        <p:nvSpPr>
          <p:cNvPr id="3" name="Content Placeholder 2"/>
          <p:cNvSpPr>
            <a:spLocks noGrp="1"/>
          </p:cNvSpPr>
          <p:nvPr>
            <p:ph sz="half" idx="1"/>
          </p:nvPr>
        </p:nvSpPr>
        <p:spPr>
          <a:xfrm>
            <a:off x="251520" y="1124744"/>
            <a:ext cx="4263330" cy="4464495"/>
          </a:xfrm>
        </p:spPr>
        <p:txBody>
          <a:bodyPr>
            <a:normAutofit fontScale="92500"/>
          </a:bodyPr>
          <a:lstStyle/>
          <a:p>
            <a:pPr marL="0" indent="0">
              <a:buNone/>
            </a:pPr>
            <a:r>
              <a:rPr lang="en-GB" sz="2200" i="1" dirty="0" smtClean="0">
                <a:latin typeface="Lucida Sans" panose="020B0602030504020204" pitchFamily="34" charset="0"/>
              </a:rPr>
              <a:t>“</a:t>
            </a:r>
            <a:r>
              <a:rPr lang="en-GB" sz="2200" i="1" dirty="0" err="1">
                <a:latin typeface="Lucida Sans" panose="020B0602030504020204" pitchFamily="34" charset="0"/>
              </a:rPr>
              <a:t>f</a:t>
            </a:r>
            <a:r>
              <a:rPr lang="en-GB" sz="2200" i="1" dirty="0" err="1" smtClean="0">
                <a:latin typeface="Lucida Sans" panose="020B0602030504020204" pitchFamily="34" charset="0"/>
              </a:rPr>
              <a:t>furfiau</a:t>
            </a:r>
            <a:r>
              <a:rPr lang="en-GB" sz="2200" i="1" dirty="0" smtClean="0">
                <a:latin typeface="Lucida Sans" panose="020B0602030504020204" pitchFamily="34" charset="0"/>
              </a:rPr>
              <a:t> </a:t>
            </a:r>
            <a:r>
              <a:rPr lang="en-GB" sz="2200" i="1" dirty="0" err="1">
                <a:latin typeface="Lucida Sans" panose="020B0602030504020204" pitchFamily="34" charset="0"/>
              </a:rPr>
              <a:t>ieithyddol</a:t>
            </a:r>
            <a:r>
              <a:rPr lang="en-GB" sz="2200" i="1" dirty="0">
                <a:latin typeface="Lucida Sans" panose="020B0602030504020204" pitchFamily="34" charset="0"/>
              </a:rPr>
              <a:t> </a:t>
            </a:r>
            <a:r>
              <a:rPr lang="en-GB" sz="2200" i="1" dirty="0" err="1">
                <a:latin typeface="Lucida Sans" panose="020B0602030504020204" pitchFamily="34" charset="0"/>
              </a:rPr>
              <a:t>sy'n</a:t>
            </a:r>
            <a:r>
              <a:rPr lang="en-GB" sz="2200" i="1" dirty="0">
                <a:latin typeface="Lucida Sans" panose="020B0602030504020204" pitchFamily="34" charset="0"/>
              </a:rPr>
              <a:t> </a:t>
            </a:r>
            <a:r>
              <a:rPr lang="en-GB" sz="2200" i="1" dirty="0" err="1">
                <a:latin typeface="Lucida Sans" panose="020B0602030504020204" pitchFamily="34" charset="0"/>
              </a:rPr>
              <a:t>dynwared</a:t>
            </a:r>
            <a:r>
              <a:rPr lang="en-GB" sz="2200" i="1" dirty="0">
                <a:latin typeface="Lucida Sans" panose="020B0602030504020204" pitchFamily="34" charset="0"/>
              </a:rPr>
              <a:t> </a:t>
            </a:r>
            <a:r>
              <a:rPr lang="en-GB" sz="2200" i="1" dirty="0" err="1">
                <a:latin typeface="Lucida Sans" panose="020B0602030504020204" pitchFamily="34" charset="0"/>
              </a:rPr>
              <a:t>synau</a:t>
            </a:r>
            <a:r>
              <a:rPr lang="en-GB" sz="2200" i="1" dirty="0">
                <a:latin typeface="Lucida Sans" panose="020B0602030504020204" pitchFamily="34" charset="0"/>
              </a:rPr>
              <a:t> </a:t>
            </a:r>
            <a:r>
              <a:rPr lang="en-GB" sz="2200" i="1" dirty="0" err="1">
                <a:latin typeface="Lucida Sans" panose="020B0602030504020204" pitchFamily="34" charset="0"/>
              </a:rPr>
              <a:t>o'r</a:t>
            </a:r>
            <a:r>
              <a:rPr lang="en-GB" sz="2200" i="1" dirty="0">
                <a:latin typeface="Lucida Sans" panose="020B0602030504020204" pitchFamily="34" charset="0"/>
              </a:rPr>
              <a:t> </a:t>
            </a:r>
            <a:r>
              <a:rPr lang="en-GB" sz="2200" i="1" dirty="0" err="1">
                <a:latin typeface="Lucida Sans" panose="020B0602030504020204" pitchFamily="34" charset="0"/>
              </a:rPr>
              <a:t>amgylchedd</a:t>
            </a:r>
            <a:r>
              <a:rPr lang="en-GB" sz="2200" i="1" dirty="0">
                <a:latin typeface="Lucida Sans" panose="020B0602030504020204" pitchFamily="34" charset="0"/>
              </a:rPr>
              <a:t>” </a:t>
            </a:r>
            <a:endParaRPr lang="en-GB" sz="2200" i="1" dirty="0" smtClean="0">
              <a:latin typeface="Lucida Sans" panose="020B0602030504020204" pitchFamily="34" charset="0"/>
            </a:endParaRPr>
          </a:p>
          <a:p>
            <a:pPr marL="0" indent="0" algn="r">
              <a:buNone/>
            </a:pPr>
            <a:r>
              <a:rPr lang="en-GB" sz="1700" dirty="0" smtClean="0">
                <a:latin typeface="Lucida Sans" panose="020B0602030504020204" pitchFamily="34" charset="0"/>
              </a:rPr>
              <a:t>(</a:t>
            </a:r>
            <a:r>
              <a:rPr lang="en-GB" sz="1700" dirty="0">
                <a:latin typeface="Lucida Sans" panose="020B0602030504020204" pitchFamily="34" charset="0"/>
              </a:rPr>
              <a:t>Laing, 2019, t.4) </a:t>
            </a:r>
            <a:endParaRPr lang="en-GB" sz="1700" dirty="0" smtClean="0">
              <a:latin typeface="Lucida Sans" panose="020B0602030504020204" pitchFamily="34" charset="0"/>
            </a:endParaRPr>
          </a:p>
          <a:p>
            <a:r>
              <a:rPr lang="en-GB" sz="2200" dirty="0" err="1">
                <a:latin typeface="Lucida Sans" panose="020B0602030504020204" pitchFamily="34" charset="0"/>
              </a:rPr>
              <a:t>H</a:t>
            </a:r>
            <a:r>
              <a:rPr lang="en-GB" sz="2200" dirty="0" err="1" smtClean="0">
                <a:latin typeface="Lucida Sans" panose="020B0602030504020204" pitchFamily="34" charset="0"/>
              </a:rPr>
              <a:t>elpu</a:t>
            </a:r>
            <a:r>
              <a:rPr lang="en-GB" sz="2200" dirty="0" smtClean="0">
                <a:latin typeface="Lucida Sans" panose="020B0602030504020204" pitchFamily="34" charset="0"/>
              </a:rPr>
              <a:t> </a:t>
            </a:r>
            <a:r>
              <a:rPr lang="en-GB" sz="2200" dirty="0" err="1">
                <a:latin typeface="Lucida Sans" panose="020B0602030504020204" pitchFamily="34" charset="0"/>
              </a:rPr>
              <a:t>babanod</a:t>
            </a:r>
            <a:r>
              <a:rPr lang="en-GB" sz="2200" dirty="0">
                <a:latin typeface="Lucida Sans" panose="020B0602030504020204" pitchFamily="34" charset="0"/>
              </a:rPr>
              <a:t> </a:t>
            </a:r>
            <a:r>
              <a:rPr lang="en-GB" sz="2200" dirty="0" err="1">
                <a:latin typeface="Lucida Sans" panose="020B0602030504020204" pitchFamily="34" charset="0"/>
              </a:rPr>
              <a:t>i</a:t>
            </a:r>
            <a:r>
              <a:rPr lang="en-GB" sz="2200" dirty="0">
                <a:latin typeface="Lucida Sans" panose="020B0602030504020204" pitchFamily="34" charset="0"/>
              </a:rPr>
              <a:t> </a:t>
            </a:r>
            <a:r>
              <a:rPr lang="en-GB" sz="2200" dirty="0" err="1">
                <a:latin typeface="Lucida Sans" panose="020B0602030504020204" pitchFamily="34" charset="0"/>
              </a:rPr>
              <a:t>gysylltu</a:t>
            </a:r>
            <a:r>
              <a:rPr lang="en-GB" sz="2200" dirty="0">
                <a:latin typeface="Lucida Sans" panose="020B0602030504020204" pitchFamily="34" charset="0"/>
              </a:rPr>
              <a:t> </a:t>
            </a:r>
            <a:r>
              <a:rPr lang="en-GB" sz="2200" dirty="0" err="1">
                <a:latin typeface="Lucida Sans" panose="020B0602030504020204" pitchFamily="34" charset="0"/>
              </a:rPr>
              <a:t>synau</a:t>
            </a:r>
            <a:r>
              <a:rPr lang="en-GB" sz="2200" dirty="0">
                <a:latin typeface="Lucida Sans" panose="020B0602030504020204" pitchFamily="34" charset="0"/>
              </a:rPr>
              <a:t> </a:t>
            </a:r>
            <a:r>
              <a:rPr lang="en-GB" sz="2200" dirty="0" err="1" smtClean="0">
                <a:latin typeface="Lucida Sans" panose="020B0602030504020204" pitchFamily="34" charset="0"/>
              </a:rPr>
              <a:t>lleferydd</a:t>
            </a:r>
            <a:r>
              <a:rPr lang="en-GB" sz="2200" dirty="0">
                <a:latin typeface="Lucida Sans" panose="020B0602030504020204" pitchFamily="34" charset="0"/>
              </a:rPr>
              <a:t> </a:t>
            </a:r>
            <a:r>
              <a:rPr lang="en-GB" sz="2200" dirty="0" err="1" smtClean="0">
                <a:latin typeface="Lucida Sans" panose="020B0602030504020204" pitchFamily="34" charset="0"/>
              </a:rPr>
              <a:t>gyda</a:t>
            </a:r>
            <a:r>
              <a:rPr lang="en-GB" sz="2200" dirty="0" smtClean="0">
                <a:latin typeface="Lucida Sans" panose="020B0602030504020204" pitchFamily="34" charset="0"/>
              </a:rPr>
              <a:t> ‘</a:t>
            </a:r>
            <a:r>
              <a:rPr lang="en-GB" sz="2200" dirty="0" err="1" smtClean="0">
                <a:latin typeface="Lucida Sans" panose="020B0602030504020204" pitchFamily="34" charset="0"/>
              </a:rPr>
              <a:t>phethau</a:t>
            </a:r>
            <a:r>
              <a:rPr lang="en-GB" sz="2200" dirty="0" smtClean="0">
                <a:latin typeface="Lucida Sans" panose="020B0602030504020204" pitchFamily="34" charset="0"/>
              </a:rPr>
              <a:t>’</a:t>
            </a:r>
          </a:p>
          <a:p>
            <a:r>
              <a:rPr lang="en-GB" sz="2200" dirty="0" err="1">
                <a:latin typeface="Lucida Sans" panose="020B0602030504020204" pitchFamily="34" charset="0"/>
              </a:rPr>
              <a:t>G</a:t>
            </a:r>
            <a:r>
              <a:rPr lang="en-GB" sz="2200" dirty="0" err="1" smtClean="0">
                <a:latin typeface="Lucida Sans" panose="020B0602030504020204" pitchFamily="34" charset="0"/>
              </a:rPr>
              <a:t>eirfa</a:t>
            </a:r>
            <a:r>
              <a:rPr lang="en-GB" sz="2200" dirty="0" smtClean="0">
                <a:latin typeface="Lucida Sans" panose="020B0602030504020204" pitchFamily="34" charset="0"/>
              </a:rPr>
              <a:t> </a:t>
            </a:r>
            <a:r>
              <a:rPr lang="en-GB" sz="2200" dirty="0" err="1">
                <a:latin typeface="Lucida Sans" panose="020B0602030504020204" pitchFamily="34" charset="0"/>
              </a:rPr>
              <a:t>gynnar</a:t>
            </a:r>
            <a:r>
              <a:rPr lang="en-GB" sz="2200" dirty="0">
                <a:latin typeface="Lucida Sans" panose="020B0602030504020204" pitchFamily="34" charset="0"/>
              </a:rPr>
              <a:t> </a:t>
            </a:r>
            <a:r>
              <a:rPr lang="en-GB" sz="2200" dirty="0" err="1">
                <a:latin typeface="Lucida Sans" panose="020B0602030504020204" pitchFamily="34" charset="0"/>
              </a:rPr>
              <a:t>yn</a:t>
            </a:r>
            <a:r>
              <a:rPr lang="en-GB" sz="2200" dirty="0">
                <a:latin typeface="Lucida Sans" panose="020B0602030504020204" pitchFamily="34" charset="0"/>
              </a:rPr>
              <a:t> </a:t>
            </a:r>
            <a:r>
              <a:rPr lang="en-GB" sz="2200" dirty="0" err="1">
                <a:latin typeface="Lucida Sans" panose="020B0602030504020204" pitchFamily="34" charset="0"/>
              </a:rPr>
              <a:t>cynnwys</a:t>
            </a:r>
            <a:r>
              <a:rPr lang="en-GB" sz="2200" dirty="0">
                <a:latin typeface="Lucida Sans" panose="020B0602030504020204" pitchFamily="34" charset="0"/>
              </a:rPr>
              <a:t> </a:t>
            </a:r>
            <a:r>
              <a:rPr lang="en-GB" sz="2200" dirty="0" err="1">
                <a:latin typeface="Lucida Sans" panose="020B0602030504020204" pitchFamily="34" charset="0"/>
              </a:rPr>
              <a:t>nifer</a:t>
            </a:r>
            <a:r>
              <a:rPr lang="en-GB" sz="2200" dirty="0">
                <a:latin typeface="Lucida Sans" panose="020B0602030504020204" pitchFamily="34" charset="0"/>
              </a:rPr>
              <a:t> </a:t>
            </a:r>
            <a:r>
              <a:rPr lang="en-GB" sz="2200" dirty="0" err="1">
                <a:latin typeface="Lucida Sans" panose="020B0602030504020204" pitchFamily="34" charset="0"/>
              </a:rPr>
              <a:t>uchel</a:t>
            </a:r>
            <a:r>
              <a:rPr lang="en-GB" sz="2200" dirty="0">
                <a:latin typeface="Lucida Sans" panose="020B0602030504020204" pitchFamily="34" charset="0"/>
              </a:rPr>
              <a:t> o </a:t>
            </a:r>
            <a:r>
              <a:rPr lang="en-GB" sz="2200" dirty="0" err="1">
                <a:latin typeface="Lucida Sans" panose="020B0602030504020204" pitchFamily="34" charset="0"/>
              </a:rPr>
              <a:t>eiriau</a:t>
            </a:r>
            <a:r>
              <a:rPr lang="en-GB" sz="2200" dirty="0">
                <a:latin typeface="Lucida Sans" panose="020B0602030504020204" pitchFamily="34" charset="0"/>
              </a:rPr>
              <a:t> </a:t>
            </a:r>
            <a:r>
              <a:rPr lang="en-GB" sz="2200" dirty="0" err="1" smtClean="0">
                <a:latin typeface="Lucida Sans" panose="020B0602030504020204" pitchFamily="34" charset="0"/>
              </a:rPr>
              <a:t>onomatopoeig</a:t>
            </a:r>
            <a:endParaRPr lang="en-GB" sz="2200" dirty="0" smtClean="0">
              <a:latin typeface="Lucida Sans" panose="020B0602030504020204" pitchFamily="34" charset="0"/>
            </a:endParaRPr>
          </a:p>
          <a:p>
            <a:r>
              <a:rPr lang="en-GB" sz="2200" dirty="0" err="1" smtClean="0">
                <a:latin typeface="Lucida Sans" panose="020B0602030504020204" pitchFamily="34" charset="0"/>
              </a:rPr>
              <a:t>Rhan</a:t>
            </a:r>
            <a:r>
              <a:rPr lang="en-GB" sz="2200" dirty="0" smtClean="0">
                <a:latin typeface="Lucida Sans" panose="020B0602030504020204" pitchFamily="34" charset="0"/>
              </a:rPr>
              <a:t> </a:t>
            </a:r>
            <a:r>
              <a:rPr lang="en-GB" sz="2200" dirty="0">
                <a:latin typeface="Lucida Sans" panose="020B0602030504020204" pitchFamily="34" charset="0"/>
              </a:rPr>
              <a:t>o </a:t>
            </a:r>
            <a:r>
              <a:rPr lang="en-GB" sz="2200" dirty="0" err="1" smtClean="0">
                <a:latin typeface="Lucida Sans" panose="020B0602030504020204" pitchFamily="34" charset="0"/>
              </a:rPr>
              <a:t>leferydd</a:t>
            </a:r>
            <a:r>
              <a:rPr lang="en-GB" sz="2200" dirty="0" smtClean="0">
                <a:latin typeface="Lucida Sans" panose="020B0602030504020204" pitchFamily="34" charset="0"/>
              </a:rPr>
              <a:t> </a:t>
            </a:r>
            <a:r>
              <a:rPr lang="en-GB" sz="2200" dirty="0" err="1" smtClean="0">
                <a:latin typeface="Lucida Sans" panose="020B0602030504020204" pitchFamily="34" charset="0"/>
              </a:rPr>
              <a:t>tuag</a:t>
            </a:r>
            <a:r>
              <a:rPr lang="en-GB" sz="2200" dirty="0">
                <a:latin typeface="Lucida Sans" panose="020B0602030504020204" pitchFamily="34" charset="0"/>
              </a:rPr>
              <a:t> </a:t>
            </a:r>
            <a:r>
              <a:rPr lang="en-GB" sz="2200" dirty="0" smtClean="0">
                <a:latin typeface="Lucida Sans" panose="020B0602030504020204" pitchFamily="34" charset="0"/>
              </a:rPr>
              <a:t>at </a:t>
            </a:r>
            <a:r>
              <a:rPr lang="en-GB" sz="2200" dirty="0" err="1" smtClean="0">
                <a:latin typeface="Lucida Sans" panose="020B0602030504020204" pitchFamily="34" charset="0"/>
              </a:rPr>
              <a:t>blant</a:t>
            </a:r>
            <a:endParaRPr lang="en-GB" sz="2200" dirty="0" smtClean="0">
              <a:latin typeface="Lucida Sans" panose="020B0602030504020204" pitchFamily="34" charset="0"/>
            </a:endParaRPr>
          </a:p>
          <a:p>
            <a:r>
              <a:rPr lang="en-GB" sz="2200" dirty="0" smtClean="0">
                <a:latin typeface="Lucida Sans" panose="020B0602030504020204" pitchFamily="34" charset="0"/>
              </a:rPr>
              <a:t>Well </a:t>
            </a:r>
            <a:r>
              <a:rPr lang="en-GB" sz="2200" dirty="0" err="1" smtClean="0">
                <a:latin typeface="Lucida Sans" panose="020B0602030504020204" pitchFamily="34" charset="0"/>
              </a:rPr>
              <a:t>gan</a:t>
            </a:r>
            <a:r>
              <a:rPr lang="en-GB" sz="2200" dirty="0" smtClean="0">
                <a:latin typeface="Lucida Sans" panose="020B0602030504020204" pitchFamily="34" charset="0"/>
              </a:rPr>
              <a:t> </a:t>
            </a:r>
            <a:r>
              <a:rPr lang="en-GB" sz="2200" dirty="0" err="1" smtClean="0">
                <a:latin typeface="Lucida Sans" panose="020B0602030504020204" pitchFamily="34" charset="0"/>
              </a:rPr>
              <a:t>fabanod</a:t>
            </a:r>
            <a:r>
              <a:rPr lang="en-GB" sz="2200" dirty="0" smtClean="0">
                <a:latin typeface="Lucida Sans" panose="020B0602030504020204" pitchFamily="34" charset="0"/>
              </a:rPr>
              <a:t> </a:t>
            </a:r>
            <a:r>
              <a:rPr lang="en-GB" sz="2200" dirty="0" err="1" smtClean="0">
                <a:latin typeface="Lucida Sans" panose="020B0602030504020204" pitchFamily="34" charset="0"/>
              </a:rPr>
              <a:t>Prydeinig</a:t>
            </a:r>
            <a:r>
              <a:rPr lang="en-GB" sz="2200" dirty="0">
                <a:latin typeface="Lucida Sans" panose="020B0602030504020204" pitchFamily="34" charset="0"/>
              </a:rPr>
              <a:t> </a:t>
            </a:r>
            <a:r>
              <a:rPr lang="en-GB" sz="2200" dirty="0" err="1" smtClean="0">
                <a:latin typeface="Lucida Sans" panose="020B0602030504020204" pitchFamily="34" charset="0"/>
              </a:rPr>
              <a:t>geiriau</a:t>
            </a:r>
            <a:r>
              <a:rPr lang="en-GB" sz="2200" dirty="0" smtClean="0">
                <a:latin typeface="Lucida Sans" panose="020B0602030504020204" pitchFamily="34" charset="0"/>
              </a:rPr>
              <a:t> </a:t>
            </a:r>
            <a:r>
              <a:rPr lang="en-GB" sz="2200" dirty="0" err="1" smtClean="0">
                <a:latin typeface="Lucida Sans" panose="020B0602030504020204" pitchFamily="34" charset="0"/>
              </a:rPr>
              <a:t>onomatopoeig</a:t>
            </a:r>
            <a:r>
              <a:rPr lang="en-GB" sz="2200" dirty="0" smtClean="0">
                <a:latin typeface="Lucida Sans" panose="020B0602030504020204" pitchFamily="34" charset="0"/>
              </a:rPr>
              <a:t> </a:t>
            </a:r>
            <a:r>
              <a:rPr lang="en-GB" sz="2200" dirty="0">
                <a:latin typeface="Lucida Sans" panose="020B0602030504020204" pitchFamily="34" charset="0"/>
              </a:rPr>
              <a:t>nag </a:t>
            </a:r>
            <a:r>
              <a:rPr lang="en-GB" sz="2200" dirty="0" err="1" smtClean="0">
                <a:latin typeface="Lucida Sans" panose="020B0602030504020204" pitchFamily="34" charset="0"/>
              </a:rPr>
              <a:t>enwau</a:t>
            </a:r>
            <a:r>
              <a:rPr lang="en-GB" sz="2200" dirty="0" smtClean="0">
                <a:latin typeface="Lucida Sans" panose="020B0602030504020204" pitchFamily="34" charset="0"/>
              </a:rPr>
              <a:t> (</a:t>
            </a:r>
            <a:r>
              <a:rPr lang="en-GB" sz="2200" dirty="0" err="1" smtClean="0">
                <a:latin typeface="Lucida Sans" panose="020B0602030504020204" pitchFamily="34" charset="0"/>
              </a:rPr>
              <a:t>pethau</a:t>
            </a:r>
            <a:r>
              <a:rPr lang="en-GB" sz="2200" dirty="0" smtClean="0">
                <a:latin typeface="Lucida Sans" panose="020B0602030504020204" pitchFamily="34" charset="0"/>
              </a:rPr>
              <a:t>)</a:t>
            </a:r>
            <a:endParaRPr lang="en-GB" sz="2200" dirty="0">
              <a:latin typeface="Lucida Sans" panose="020B0602030504020204" pitchFamily="34" charset="0"/>
            </a:endParaRPr>
          </a:p>
        </p:txBody>
      </p:sp>
      <p:sp>
        <p:nvSpPr>
          <p:cNvPr id="4" name="Content Placeholder 3"/>
          <p:cNvSpPr>
            <a:spLocks noGrp="1"/>
          </p:cNvSpPr>
          <p:nvPr>
            <p:ph sz="half" idx="2"/>
          </p:nvPr>
        </p:nvSpPr>
        <p:spPr>
          <a:xfrm>
            <a:off x="4629150" y="1124744"/>
            <a:ext cx="4335338" cy="4464495"/>
          </a:xfrm>
        </p:spPr>
        <p:txBody>
          <a:bodyPr>
            <a:normAutofit fontScale="92500"/>
          </a:bodyPr>
          <a:lstStyle/>
          <a:p>
            <a:pPr marL="0" indent="0">
              <a:buNone/>
            </a:pPr>
            <a:r>
              <a:rPr lang="en-GB" sz="2400" i="1" dirty="0" smtClean="0">
                <a:solidFill>
                  <a:srgbClr val="0000FF"/>
                </a:solidFill>
                <a:latin typeface="Lucida Sans" panose="020B0602030504020204" pitchFamily="34" charset="0"/>
              </a:rPr>
              <a:t>“linguistic forms that imitate sounds from the environment”</a:t>
            </a:r>
          </a:p>
          <a:p>
            <a:pPr marL="0" indent="0" algn="r">
              <a:buNone/>
            </a:pPr>
            <a:r>
              <a:rPr lang="en-GB" sz="1600" dirty="0" smtClean="0">
                <a:solidFill>
                  <a:srgbClr val="0000FF"/>
                </a:solidFill>
                <a:latin typeface="Lucida Sans" panose="020B0602030504020204" pitchFamily="34" charset="0"/>
              </a:rPr>
              <a:t>(Laing, 2019, p.4)</a:t>
            </a:r>
            <a:endParaRPr lang="en-GB" sz="1600" dirty="0">
              <a:solidFill>
                <a:srgbClr val="0000FF"/>
              </a:solidFill>
              <a:latin typeface="Lucida Sans" panose="020B0602030504020204" pitchFamily="34" charset="0"/>
            </a:endParaRPr>
          </a:p>
          <a:p>
            <a:r>
              <a:rPr lang="en-GB" sz="2200" dirty="0" smtClean="0">
                <a:solidFill>
                  <a:srgbClr val="0000FF"/>
                </a:solidFill>
                <a:latin typeface="Lucida Sans" panose="020B0602030504020204" pitchFamily="34" charset="0"/>
              </a:rPr>
              <a:t>Helps infants associate speech sounds with referents</a:t>
            </a:r>
          </a:p>
          <a:p>
            <a:r>
              <a:rPr lang="en-GB" sz="2200" dirty="0" smtClean="0">
                <a:solidFill>
                  <a:srgbClr val="0000FF"/>
                </a:solidFill>
                <a:latin typeface="Lucida Sans" panose="020B0602030504020204" pitchFamily="34" charset="0"/>
              </a:rPr>
              <a:t>Early vocabulary consists of high number of onomatopoeic words</a:t>
            </a:r>
          </a:p>
          <a:p>
            <a:r>
              <a:rPr lang="en-GB" sz="2200" dirty="0" smtClean="0">
                <a:solidFill>
                  <a:srgbClr val="0000FF"/>
                </a:solidFill>
                <a:latin typeface="Lucida Sans" panose="020B0602030504020204" pitchFamily="34" charset="0"/>
              </a:rPr>
              <a:t>Part of child-directed speech</a:t>
            </a:r>
          </a:p>
          <a:p>
            <a:r>
              <a:rPr lang="en-GB" sz="2200" dirty="0" smtClean="0">
                <a:solidFill>
                  <a:srgbClr val="0000FF"/>
                </a:solidFill>
                <a:latin typeface="Lucida Sans" panose="020B0602030504020204" pitchFamily="34" charset="0"/>
              </a:rPr>
              <a:t>British babies fixate for longer on </a:t>
            </a:r>
            <a:r>
              <a:rPr lang="en-GB" sz="2200" dirty="0">
                <a:solidFill>
                  <a:srgbClr val="0000FF"/>
                </a:solidFill>
                <a:latin typeface="Lucida Sans" panose="020B0602030504020204" pitchFamily="34" charset="0"/>
              </a:rPr>
              <a:t>onomatopoeic </a:t>
            </a:r>
            <a:r>
              <a:rPr lang="en-GB" sz="2200" dirty="0" smtClean="0">
                <a:solidFill>
                  <a:srgbClr val="0000FF"/>
                </a:solidFill>
                <a:latin typeface="Lucida Sans" panose="020B0602030504020204" pitchFamily="34" charset="0"/>
              </a:rPr>
              <a:t>words than nouns</a:t>
            </a:r>
            <a:endParaRPr lang="en-GB" sz="2200"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39524218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457200" y="274638"/>
            <a:ext cx="8229600" cy="490066"/>
          </a:xfrm>
        </p:spPr>
        <p:txBody>
          <a:bodyPr>
            <a:normAutofit fontScale="90000"/>
          </a:bodyPr>
          <a:lstStyle/>
          <a:p>
            <a:pPr eaLnBrk="1" hangingPunct="1"/>
            <a:r>
              <a:rPr lang="cy-GB" altLang="cy-GB" sz="2400" dirty="0" smtClean="0">
                <a:latin typeface="Lucida Sans" panose="020B0602030504020204" pitchFamily="34" charset="0"/>
              </a:rPr>
              <a:t>Gweithgaredd </a:t>
            </a:r>
            <a:r>
              <a:rPr lang="cy-GB" altLang="cy-GB" sz="2400" dirty="0" err="1" smtClean="0">
                <a:latin typeface="Lucida Sans" panose="020B0602030504020204" pitchFamily="34" charset="0"/>
              </a:rPr>
              <a:t>onomatopeia</a:t>
            </a:r>
            <a:r>
              <a:rPr lang="cy-GB" altLang="cy-GB" sz="2400" dirty="0" smtClean="0">
                <a:latin typeface="Lucida Sans" panose="020B0602030504020204" pitchFamily="34" charset="0"/>
              </a:rPr>
              <a:t/>
            </a:r>
            <a:br>
              <a:rPr lang="cy-GB" altLang="cy-GB" sz="2400" dirty="0" smtClean="0">
                <a:latin typeface="Lucida Sans" panose="020B0602030504020204" pitchFamily="34" charset="0"/>
              </a:rPr>
            </a:br>
            <a:r>
              <a:rPr lang="en-GB" altLang="cy-GB" sz="2400" dirty="0" smtClean="0">
                <a:solidFill>
                  <a:srgbClr val="0000FF"/>
                </a:solidFill>
                <a:latin typeface="Lucida Sans" panose="020B0602030504020204" pitchFamily="34" charset="0"/>
              </a:rPr>
              <a:t>Onomatopoeia activity</a:t>
            </a:r>
          </a:p>
        </p:txBody>
      </p:sp>
      <p:sp>
        <p:nvSpPr>
          <p:cNvPr id="48131" name="Rectangle 3"/>
          <p:cNvSpPr>
            <a:spLocks noGrp="1" noChangeArrowheads="1"/>
          </p:cNvSpPr>
          <p:nvPr>
            <p:ph type="body" sz="half" idx="4294967295"/>
          </p:nvPr>
        </p:nvSpPr>
        <p:spPr>
          <a:xfrm>
            <a:off x="323528" y="908720"/>
            <a:ext cx="7912422" cy="288032"/>
          </a:xfrm>
        </p:spPr>
        <p:txBody>
          <a:bodyPr/>
          <a:lstStyle/>
          <a:p>
            <a:pPr eaLnBrk="1" hangingPunct="1">
              <a:buFontTx/>
              <a:buNone/>
            </a:pPr>
            <a:r>
              <a:rPr lang="en-GB" altLang="cy-GB" sz="1400" i="1" dirty="0" smtClean="0"/>
              <a:t>Match the noisy word on the left with a sentence on the right:</a:t>
            </a:r>
          </a:p>
          <a:p>
            <a:pPr algn="ctr" eaLnBrk="1" hangingPunct="1">
              <a:buFontTx/>
              <a:buNone/>
            </a:pPr>
            <a:endParaRPr lang="cy-GB" altLang="cy-GB" sz="1400" dirty="0" smtClean="0"/>
          </a:p>
        </p:txBody>
      </p:sp>
      <p:graphicFrame>
        <p:nvGraphicFramePr>
          <p:cNvPr id="46270" name="Group 190"/>
          <p:cNvGraphicFramePr>
            <a:graphicFrameLocks noGrp="1"/>
          </p:cNvGraphicFramePr>
          <p:nvPr>
            <p:ph type="tbl" idx="1"/>
            <p:extLst>
              <p:ext uri="{D42A27DB-BD31-4B8C-83A1-F6EECF244321}">
                <p14:modId xmlns:p14="http://schemas.microsoft.com/office/powerpoint/2010/main" val="586529405"/>
              </p:ext>
            </p:extLst>
          </p:nvPr>
        </p:nvGraphicFramePr>
        <p:xfrm>
          <a:off x="323528" y="1340775"/>
          <a:ext cx="8568952" cy="4114800"/>
        </p:xfrm>
        <a:graphic>
          <a:graphicData uri="http://schemas.openxmlformats.org/drawingml/2006/table">
            <a:tbl>
              <a:tblPr/>
              <a:tblGrid>
                <a:gridCol w="1649203">
                  <a:extLst>
                    <a:ext uri="{9D8B030D-6E8A-4147-A177-3AD203B41FA5}">
                      <a16:colId xmlns:a16="http://schemas.microsoft.com/office/drawing/2014/main" val="20000"/>
                    </a:ext>
                  </a:extLst>
                </a:gridCol>
                <a:gridCol w="6919749">
                  <a:extLst>
                    <a:ext uri="{9D8B030D-6E8A-4147-A177-3AD203B41FA5}">
                      <a16:colId xmlns:a16="http://schemas.microsoft.com/office/drawing/2014/main" val="20001"/>
                    </a:ext>
                  </a:extLst>
                </a:gridCol>
              </a:tblGrid>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beep</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dirty="0" smtClean="0">
                          <a:ln>
                            <a:noFill/>
                          </a:ln>
                          <a:solidFill>
                            <a:schemeClr val="tx1"/>
                          </a:solidFill>
                          <a:effectLst/>
                          <a:latin typeface="Arial" charset="0"/>
                        </a:rPr>
                        <a:t>I’m asking you politely to be quiet.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chuckle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It’s not that boring, is it?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clatter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A cat having a nap with its owner.</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ding dong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The sound of money being made.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drip</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The march of time sounds like this.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ker-ching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Is that thunder in the distance?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munch</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A guitar being played, but badly.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purr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An angry motorist or a wake-up call.</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rumble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Can you answer the door please?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shush</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Dropping a dozen plates on the floor.</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9"/>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snore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Do up your coat-it’s cold outside.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0"/>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tick tock</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When something is quite funny.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twang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The sound of a healthy diet.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yawn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Sleeping like a baby.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27363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smtClean="0">
                          <a:ln>
                            <a:noFill/>
                          </a:ln>
                          <a:solidFill>
                            <a:schemeClr val="tx1"/>
                          </a:solidFill>
                          <a:effectLst/>
                          <a:latin typeface="Arial" charset="0"/>
                        </a:rPr>
                        <a:t>zip</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cy-GB" sz="1200" b="0" i="0" u="none" strike="noStrike" cap="none" normalizeH="0" baseline="0" dirty="0" smtClean="0">
                          <a:ln>
                            <a:noFill/>
                          </a:ln>
                          <a:solidFill>
                            <a:schemeClr val="tx1"/>
                          </a:solidFill>
                          <a:effectLst/>
                          <a:latin typeface="Arial" charset="0"/>
                        </a:rPr>
                        <a:t>Turn off the tap properly to avoid this.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bl>
          </a:graphicData>
        </a:graphic>
      </p:graphicFrame>
    </p:spTree>
    <p:extLst>
      <p:ext uri="{BB962C8B-B14F-4D97-AF65-F5344CB8AC3E}">
        <p14:creationId xmlns:p14="http://schemas.microsoft.com/office/powerpoint/2010/main" val="341219192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59618"/>
          </a:xfrm>
        </p:spPr>
        <p:txBody>
          <a:bodyPr>
            <a:normAutofit fontScale="90000"/>
          </a:bodyPr>
          <a:lstStyle/>
          <a:p>
            <a:pPr algn="l"/>
            <a:r>
              <a:rPr lang="en-GB" sz="3200" dirty="0" err="1" smtClean="0">
                <a:latin typeface="Lucida Sans" panose="020B0602030504020204" pitchFamily="34" charset="0"/>
              </a:rPr>
              <a:t>Cyfnod</a:t>
            </a:r>
            <a:r>
              <a:rPr lang="en-GB" sz="3200" dirty="0" smtClean="0">
                <a:latin typeface="Lucida Sans" panose="020B0602030504020204" pitchFamily="34" charset="0"/>
              </a:rPr>
              <a:t> Sylfaen</a:t>
            </a:r>
            <a:br>
              <a:rPr lang="en-GB" sz="3200" dirty="0" smtClean="0">
                <a:latin typeface="Lucida Sans" panose="020B0602030504020204" pitchFamily="34" charset="0"/>
              </a:rPr>
            </a:br>
            <a:r>
              <a:rPr lang="en-GB" sz="3200" dirty="0" smtClean="0">
                <a:solidFill>
                  <a:srgbClr val="0000FF"/>
                </a:solidFill>
                <a:latin typeface="Lucida Sans" panose="020B0602030504020204" pitchFamily="34" charset="0"/>
              </a:rPr>
              <a:t>Foundation Phase</a:t>
            </a:r>
            <a:endParaRPr lang="en-US" sz="3200" dirty="0">
              <a:solidFill>
                <a:srgbClr val="0000FF"/>
              </a:solidFill>
              <a:latin typeface="Lucida Sans" panose="020B0602030504020204" pitchFamily="34" charset="0"/>
            </a:endParaRPr>
          </a:p>
        </p:txBody>
      </p:sp>
      <p:sp>
        <p:nvSpPr>
          <p:cNvPr id="4" name="Content Placeholder 3"/>
          <p:cNvSpPr>
            <a:spLocks noGrp="1"/>
          </p:cNvSpPr>
          <p:nvPr>
            <p:ph sz="half" idx="1"/>
          </p:nvPr>
        </p:nvSpPr>
        <p:spPr>
          <a:xfrm>
            <a:off x="179512" y="1340769"/>
            <a:ext cx="4335338" cy="4248471"/>
          </a:xfrm>
        </p:spPr>
        <p:txBody>
          <a:bodyPr>
            <a:normAutofit fontScale="92500" lnSpcReduction="20000"/>
          </a:bodyPr>
          <a:lstStyle/>
          <a:p>
            <a:r>
              <a:rPr lang="en-GB" sz="2700" dirty="0">
                <a:latin typeface="Lucida Sans" panose="020B0602030504020204" pitchFamily="34" charset="0"/>
              </a:rPr>
              <a:t>Cwricwlwm </a:t>
            </a:r>
            <a:r>
              <a:rPr lang="en-GB" sz="2700" dirty="0" err="1">
                <a:latin typeface="Lucida Sans" panose="020B0602030504020204" pitchFamily="34" charset="0"/>
              </a:rPr>
              <a:t>statudol</a:t>
            </a:r>
            <a:endParaRPr lang="en-GB" sz="2700" dirty="0">
              <a:latin typeface="Lucida Sans" panose="020B0602030504020204" pitchFamily="34" charset="0"/>
            </a:endParaRPr>
          </a:p>
          <a:p>
            <a:r>
              <a:rPr lang="en-GB" sz="2700" dirty="0" err="1">
                <a:latin typeface="Lucida Sans" panose="020B0602030504020204" pitchFamily="34" charset="0"/>
              </a:rPr>
              <a:t>Gweithgareddau</a:t>
            </a:r>
            <a:r>
              <a:rPr lang="en-GB" sz="2700" dirty="0">
                <a:latin typeface="Lucida Sans" panose="020B0602030504020204" pitchFamily="34" charset="0"/>
              </a:rPr>
              <a:t> </a:t>
            </a:r>
            <a:r>
              <a:rPr lang="en-GB" sz="2700" dirty="0" err="1">
                <a:latin typeface="Lucida Sans" panose="020B0602030504020204" pitchFamily="34" charset="0"/>
              </a:rPr>
              <a:t>ymarferol</a:t>
            </a:r>
            <a:endParaRPr lang="en-GB" sz="2700" dirty="0">
              <a:latin typeface="Lucida Sans" panose="020B0602030504020204" pitchFamily="34" charset="0"/>
            </a:endParaRPr>
          </a:p>
          <a:p>
            <a:r>
              <a:rPr lang="en-GB" sz="2700" dirty="0" err="1">
                <a:latin typeface="Lucida Sans" panose="020B0602030504020204" pitchFamily="34" charset="0"/>
              </a:rPr>
              <a:t>Perthnasol</a:t>
            </a:r>
            <a:r>
              <a:rPr lang="en-GB" sz="2700" dirty="0">
                <a:latin typeface="Lucida Sans" panose="020B0602030504020204" pitchFamily="34" charset="0"/>
              </a:rPr>
              <a:t> </a:t>
            </a:r>
            <a:r>
              <a:rPr lang="en-GB" sz="2700" dirty="0" err="1">
                <a:latin typeface="Lucida Sans" panose="020B0602030504020204" pitchFamily="34" charset="0"/>
              </a:rPr>
              <a:t>i</a:t>
            </a:r>
            <a:r>
              <a:rPr lang="en-GB" sz="2700" dirty="0">
                <a:latin typeface="Lucida Sans" panose="020B0602030504020204" pitchFamily="34" charset="0"/>
              </a:rPr>
              <a:t> </a:t>
            </a:r>
            <a:r>
              <a:rPr lang="en-GB" sz="2700" dirty="0" err="1">
                <a:latin typeface="Lucida Sans" panose="020B0602030504020204" pitchFamily="34" charset="0"/>
              </a:rPr>
              <a:t>gyfnod</a:t>
            </a:r>
            <a:r>
              <a:rPr lang="en-GB" sz="2700" dirty="0">
                <a:latin typeface="Lucida Sans" panose="020B0602030504020204" pitchFamily="34" charset="0"/>
              </a:rPr>
              <a:t> </a:t>
            </a:r>
            <a:r>
              <a:rPr lang="en-GB" sz="2700" dirty="0" err="1">
                <a:latin typeface="Lucida Sans" panose="020B0602030504020204" pitchFamily="34" charset="0"/>
              </a:rPr>
              <a:t>datblygiadol</a:t>
            </a:r>
            <a:r>
              <a:rPr lang="en-GB" sz="2700" dirty="0">
                <a:latin typeface="Lucida Sans" panose="020B0602030504020204" pitchFamily="34" charset="0"/>
              </a:rPr>
              <a:t> plant</a:t>
            </a:r>
          </a:p>
          <a:p>
            <a:r>
              <a:rPr lang="en-GB" sz="2700" dirty="0" err="1">
                <a:latin typeface="Lucida Sans" panose="020B0602030504020204" pitchFamily="34" charset="0"/>
              </a:rPr>
              <a:t>Dysgu</a:t>
            </a:r>
            <a:r>
              <a:rPr lang="en-GB" sz="2700" dirty="0">
                <a:latin typeface="Lucida Sans" panose="020B0602030504020204" pitchFamily="34" charset="0"/>
              </a:rPr>
              <a:t> </a:t>
            </a:r>
            <a:r>
              <a:rPr lang="en-GB" sz="2700" dirty="0" err="1">
                <a:latin typeface="Lucida Sans" panose="020B0602030504020204" pitchFamily="34" charset="0"/>
              </a:rPr>
              <a:t>gweithredol</a:t>
            </a:r>
            <a:r>
              <a:rPr lang="en-GB" sz="2700" dirty="0">
                <a:latin typeface="Lucida Sans" panose="020B0602030504020204" pitchFamily="34" charset="0"/>
              </a:rPr>
              <a:t> – </a:t>
            </a:r>
            <a:r>
              <a:rPr lang="en-GB" sz="2700" dirty="0" err="1">
                <a:latin typeface="Lucida Sans" panose="020B0602030504020204" pitchFamily="34" charset="0"/>
              </a:rPr>
              <a:t>tu</a:t>
            </a:r>
            <a:r>
              <a:rPr lang="en-GB" sz="2700" dirty="0">
                <a:latin typeface="Lucida Sans" panose="020B0602030504020204" pitchFamily="34" charset="0"/>
              </a:rPr>
              <a:t> </a:t>
            </a:r>
            <a:r>
              <a:rPr lang="en-GB" sz="2700" dirty="0" err="1">
                <a:latin typeface="Lucida Sans" panose="020B0602030504020204" pitchFamily="34" charset="0"/>
              </a:rPr>
              <a:t>fewn</a:t>
            </a:r>
            <a:r>
              <a:rPr lang="en-GB" sz="2700" dirty="0">
                <a:latin typeface="Lucida Sans" panose="020B0602030504020204" pitchFamily="34" charset="0"/>
              </a:rPr>
              <a:t> a </a:t>
            </a:r>
            <a:r>
              <a:rPr lang="en-GB" sz="2700" dirty="0" err="1">
                <a:latin typeface="Lucida Sans" panose="020B0602030504020204" pitchFamily="34" charset="0"/>
              </a:rPr>
              <a:t>thu</a:t>
            </a:r>
            <a:r>
              <a:rPr lang="en-GB" sz="2700" dirty="0">
                <a:latin typeface="Lucida Sans" panose="020B0602030504020204" pitchFamily="34" charset="0"/>
              </a:rPr>
              <a:t> </a:t>
            </a:r>
            <a:r>
              <a:rPr lang="en-GB" sz="2700" dirty="0" err="1">
                <a:latin typeface="Lucida Sans" panose="020B0602030504020204" pitchFamily="34" charset="0"/>
              </a:rPr>
              <a:t>allan</a:t>
            </a:r>
            <a:endParaRPr lang="en-GB" sz="2700" dirty="0">
              <a:latin typeface="Lucida Sans" panose="020B0602030504020204" pitchFamily="34" charset="0"/>
            </a:endParaRPr>
          </a:p>
          <a:p>
            <a:r>
              <a:rPr lang="en-GB" sz="2700" dirty="0">
                <a:latin typeface="Lucida Sans" panose="020B0602030504020204" pitchFamily="34" charset="0"/>
              </a:rPr>
              <a:t>Proffeil </a:t>
            </a:r>
            <a:r>
              <a:rPr lang="en-GB" sz="2700" dirty="0" err="1">
                <a:latin typeface="Lucida Sans" panose="020B0602030504020204" pitchFamily="34" charset="0"/>
              </a:rPr>
              <a:t>Cyfnod</a:t>
            </a:r>
            <a:r>
              <a:rPr lang="en-GB" sz="2700" dirty="0">
                <a:latin typeface="Lucida Sans" panose="020B0602030504020204" pitchFamily="34" charset="0"/>
              </a:rPr>
              <a:t> Sylfaen</a:t>
            </a:r>
          </a:p>
          <a:p>
            <a:pPr marL="0" indent="0" algn="r">
              <a:buNone/>
            </a:pPr>
            <a:r>
              <a:rPr lang="en-GB" sz="2000" dirty="0">
                <a:latin typeface="Lucida Sans" panose="020B0602030504020204" pitchFamily="34" charset="0"/>
              </a:rPr>
              <a:t>(</a:t>
            </a:r>
            <a:r>
              <a:rPr lang="en-GB" sz="2000" dirty="0" err="1">
                <a:latin typeface="Lucida Sans" panose="020B0602030504020204" pitchFamily="34" charset="0"/>
              </a:rPr>
              <a:t>Llywodraeth</a:t>
            </a:r>
            <a:r>
              <a:rPr lang="en-GB" sz="2000" dirty="0">
                <a:latin typeface="Lucida Sans" panose="020B0602030504020204" pitchFamily="34" charset="0"/>
              </a:rPr>
              <a:t> </a:t>
            </a:r>
            <a:r>
              <a:rPr lang="en-GB" sz="2000" dirty="0" err="1">
                <a:latin typeface="Lucida Sans" panose="020B0602030504020204" pitchFamily="34" charset="0"/>
              </a:rPr>
              <a:t>Cymru</a:t>
            </a:r>
            <a:r>
              <a:rPr lang="en-GB" sz="2000" dirty="0">
                <a:latin typeface="Lucida Sans" panose="020B0602030504020204" pitchFamily="34" charset="0"/>
              </a:rPr>
              <a:t>, 2017</a:t>
            </a:r>
            <a:r>
              <a:rPr lang="en-GB" sz="2000" dirty="0" smtClean="0">
                <a:latin typeface="Lucida Sans" panose="020B0602030504020204" pitchFamily="34" charset="0"/>
              </a:rPr>
              <a:t>)</a:t>
            </a:r>
          </a:p>
          <a:p>
            <a:pPr marL="0" indent="0" algn="r">
              <a:buNone/>
            </a:pPr>
            <a:endParaRPr lang="en-GB" sz="2000" dirty="0">
              <a:latin typeface="Lucida Sans" panose="020B0602030504020204" pitchFamily="34" charset="0"/>
            </a:endParaRPr>
          </a:p>
          <a:p>
            <a:pPr lvl="0"/>
            <a:r>
              <a:rPr lang="en-GB" sz="2700" dirty="0" err="1" smtClean="0">
                <a:solidFill>
                  <a:prstClr val="black"/>
                </a:solidFill>
                <a:latin typeface="Lucida Sans" panose="020B0602030504020204" pitchFamily="34" charset="0"/>
              </a:rPr>
              <a:t>Cwricwlwm</a:t>
            </a:r>
            <a:r>
              <a:rPr lang="en-GB" sz="2700" dirty="0" smtClean="0">
                <a:solidFill>
                  <a:prstClr val="black"/>
                </a:solidFill>
                <a:latin typeface="Lucida Sans" panose="020B0602030504020204" pitchFamily="34" charset="0"/>
              </a:rPr>
              <a:t> </a:t>
            </a:r>
            <a:r>
              <a:rPr lang="en-GB" sz="2700" dirty="0" err="1" smtClean="0">
                <a:solidFill>
                  <a:prstClr val="black"/>
                </a:solidFill>
                <a:latin typeface="Lucida Sans" panose="020B0602030504020204" pitchFamily="34" charset="0"/>
              </a:rPr>
              <a:t>newydd</a:t>
            </a:r>
            <a:r>
              <a:rPr lang="en-GB" sz="2700" dirty="0" smtClean="0">
                <a:solidFill>
                  <a:prstClr val="black"/>
                </a:solidFill>
                <a:latin typeface="Lucida Sans" panose="020B0602030504020204" pitchFamily="34" charset="0"/>
              </a:rPr>
              <a:t>?</a:t>
            </a:r>
          </a:p>
          <a:p>
            <a:pPr lvl="0"/>
            <a:r>
              <a:rPr lang="en-GB" sz="2700" dirty="0" err="1" smtClean="0">
                <a:solidFill>
                  <a:prstClr val="black"/>
                </a:solidFill>
                <a:latin typeface="Lucida Sans" panose="020B0602030504020204" pitchFamily="34" charset="0"/>
              </a:rPr>
              <a:t>Maes</a:t>
            </a:r>
            <a:r>
              <a:rPr lang="en-GB" sz="2700" dirty="0" smtClean="0">
                <a:solidFill>
                  <a:prstClr val="black"/>
                </a:solidFill>
                <a:latin typeface="Lucida Sans" panose="020B0602030504020204" pitchFamily="34" charset="0"/>
              </a:rPr>
              <a:t> </a:t>
            </a:r>
            <a:r>
              <a:rPr lang="en-GB" sz="2700" dirty="0" err="1" smtClean="0">
                <a:solidFill>
                  <a:prstClr val="black"/>
                </a:solidFill>
                <a:latin typeface="Lucida Sans" panose="020B0602030504020204" pitchFamily="34" charset="0"/>
              </a:rPr>
              <a:t>dysgu</a:t>
            </a:r>
            <a:r>
              <a:rPr lang="en-GB" sz="2700" dirty="0" smtClean="0">
                <a:solidFill>
                  <a:prstClr val="black"/>
                </a:solidFill>
                <a:latin typeface="Lucida Sans" panose="020B0602030504020204" pitchFamily="34" charset="0"/>
              </a:rPr>
              <a:t> a </a:t>
            </a:r>
            <a:r>
              <a:rPr lang="en-GB" sz="2700" dirty="0" err="1" smtClean="0">
                <a:solidFill>
                  <a:prstClr val="black"/>
                </a:solidFill>
                <a:latin typeface="Lucida Sans" panose="020B0602030504020204" pitchFamily="34" charset="0"/>
              </a:rPr>
              <a:t>phrofiad</a:t>
            </a:r>
            <a:endParaRPr lang="en-GB" dirty="0"/>
          </a:p>
        </p:txBody>
      </p:sp>
      <p:sp>
        <p:nvSpPr>
          <p:cNvPr id="5" name="Content Placeholder 4"/>
          <p:cNvSpPr>
            <a:spLocks noGrp="1"/>
          </p:cNvSpPr>
          <p:nvPr>
            <p:ph sz="half" idx="2"/>
          </p:nvPr>
        </p:nvSpPr>
        <p:spPr>
          <a:xfrm>
            <a:off x="4629150" y="1340769"/>
            <a:ext cx="4263330" cy="4176464"/>
          </a:xfrm>
        </p:spPr>
        <p:txBody>
          <a:bodyPr>
            <a:normAutofit fontScale="92500" lnSpcReduction="20000"/>
          </a:bodyPr>
          <a:lstStyle/>
          <a:p>
            <a:r>
              <a:rPr lang="en-GB" sz="2700" dirty="0">
                <a:solidFill>
                  <a:srgbClr val="0000FF"/>
                </a:solidFill>
                <a:latin typeface="Lucida Sans" panose="020B0602030504020204" pitchFamily="34" charset="0"/>
              </a:rPr>
              <a:t>Statutory curriculum</a:t>
            </a:r>
          </a:p>
          <a:p>
            <a:r>
              <a:rPr lang="en-GB" sz="2700" dirty="0">
                <a:solidFill>
                  <a:srgbClr val="0000FF"/>
                </a:solidFill>
                <a:latin typeface="Lucida Sans" panose="020B0602030504020204" pitchFamily="34" charset="0"/>
              </a:rPr>
              <a:t>Practical activities</a:t>
            </a:r>
          </a:p>
          <a:p>
            <a:r>
              <a:rPr lang="en-GB" sz="2700" dirty="0">
                <a:solidFill>
                  <a:srgbClr val="0000FF"/>
                </a:solidFill>
                <a:latin typeface="Lucida Sans" panose="020B0602030504020204" pitchFamily="34" charset="0"/>
              </a:rPr>
              <a:t>Relevant to children’s developmental stage</a:t>
            </a:r>
          </a:p>
          <a:p>
            <a:r>
              <a:rPr lang="en-GB" sz="2700" dirty="0">
                <a:solidFill>
                  <a:srgbClr val="0000FF"/>
                </a:solidFill>
                <a:latin typeface="Lucida Sans" panose="020B0602030504020204" pitchFamily="34" charset="0"/>
              </a:rPr>
              <a:t>Active learning – indoors and outdoors</a:t>
            </a:r>
          </a:p>
          <a:p>
            <a:r>
              <a:rPr lang="en-GB" sz="2700" dirty="0">
                <a:solidFill>
                  <a:srgbClr val="0000FF"/>
                </a:solidFill>
                <a:latin typeface="Lucida Sans" panose="020B0602030504020204" pitchFamily="34" charset="0"/>
              </a:rPr>
              <a:t>Foundation Phase </a:t>
            </a:r>
            <a:r>
              <a:rPr lang="en-GB" sz="2700" dirty="0" smtClean="0">
                <a:solidFill>
                  <a:srgbClr val="0000FF"/>
                </a:solidFill>
                <a:latin typeface="Lucida Sans" panose="020B0602030504020204" pitchFamily="34" charset="0"/>
              </a:rPr>
              <a:t>Profile</a:t>
            </a:r>
            <a:endParaRPr lang="en-GB" sz="2700" dirty="0">
              <a:solidFill>
                <a:srgbClr val="0000FF"/>
              </a:solidFill>
              <a:latin typeface="Lucida Sans" panose="020B0602030504020204" pitchFamily="34" charset="0"/>
            </a:endParaRPr>
          </a:p>
          <a:p>
            <a:pPr marL="0" indent="0" algn="r">
              <a:buNone/>
            </a:pPr>
            <a:r>
              <a:rPr lang="en-GB" sz="2000" dirty="0">
                <a:solidFill>
                  <a:srgbClr val="0000FF"/>
                </a:solidFill>
                <a:latin typeface="Lucida Sans" panose="020B0602030504020204" pitchFamily="34" charset="0"/>
              </a:rPr>
              <a:t>(Welsh Government, 2017</a:t>
            </a:r>
            <a:r>
              <a:rPr lang="en-GB" sz="2000" dirty="0" smtClean="0">
                <a:solidFill>
                  <a:srgbClr val="0000FF"/>
                </a:solidFill>
                <a:latin typeface="Lucida Sans" panose="020B0602030504020204" pitchFamily="34" charset="0"/>
              </a:rPr>
              <a:t>)</a:t>
            </a:r>
          </a:p>
          <a:p>
            <a:pPr lvl="0"/>
            <a:r>
              <a:rPr lang="en-GB" sz="2700" dirty="0" smtClean="0">
                <a:solidFill>
                  <a:srgbClr val="0000FF"/>
                </a:solidFill>
                <a:latin typeface="Lucida Sans" panose="020B0602030504020204" pitchFamily="34" charset="0"/>
              </a:rPr>
              <a:t>New curriculum</a:t>
            </a:r>
            <a:r>
              <a:rPr lang="en-GB" sz="2700" dirty="0" smtClean="0">
                <a:solidFill>
                  <a:srgbClr val="0000FF"/>
                </a:solidFill>
                <a:latin typeface="Lucida Sans" panose="020B0602030504020204" pitchFamily="34" charset="0"/>
              </a:rPr>
              <a:t>?</a:t>
            </a:r>
          </a:p>
          <a:p>
            <a:pPr lvl="0"/>
            <a:r>
              <a:rPr lang="en-GB" sz="2700" dirty="0" smtClean="0">
                <a:solidFill>
                  <a:srgbClr val="0000FF"/>
                </a:solidFill>
                <a:latin typeface="Lucida Sans" panose="020B0602030504020204" pitchFamily="34" charset="0"/>
              </a:rPr>
              <a:t>Area of learning and experience</a:t>
            </a:r>
            <a:endParaRPr lang="en-GB" sz="2700" dirty="0">
              <a:solidFill>
                <a:srgbClr val="0000FF"/>
              </a:solidFill>
              <a:latin typeface="Lucida Sans" panose="020B0602030504020204" pitchFamily="34" charset="0"/>
            </a:endParaRPr>
          </a:p>
          <a:p>
            <a:pPr marL="0" indent="0" algn="r">
              <a:buNone/>
            </a:pPr>
            <a:endParaRPr lang="en-GB" sz="2000" dirty="0">
              <a:solidFill>
                <a:srgbClr val="0000FF"/>
              </a:solidFill>
              <a:latin typeface="Lucida Sans" panose="020B0602030504020204" pitchFamily="34" charset="0"/>
            </a:endParaRPr>
          </a:p>
          <a:p>
            <a:endParaRPr lang="en-GB" dirty="0"/>
          </a:p>
        </p:txBody>
      </p:sp>
    </p:spTree>
    <p:extLst>
      <p:ext uri="{BB962C8B-B14F-4D97-AF65-F5344CB8AC3E}">
        <p14:creationId xmlns:p14="http://schemas.microsoft.com/office/powerpoint/2010/main" val="165824225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856984" cy="1143000"/>
          </a:xfrm>
        </p:spPr>
        <p:txBody>
          <a:bodyPr/>
          <a:lstStyle/>
          <a:p>
            <a:pPr algn="l"/>
            <a:r>
              <a:rPr lang="en-GB" sz="2000" dirty="0" smtClean="0">
                <a:latin typeface="Lucida Sans" panose="020B0602030504020204" pitchFamily="34" charset="0"/>
              </a:rPr>
              <a:t>Proffil y </a:t>
            </a:r>
            <a:r>
              <a:rPr lang="en-GB" sz="2000" dirty="0" err="1" smtClean="0">
                <a:latin typeface="Lucida Sans" panose="020B0602030504020204" pitchFamily="34" charset="0"/>
              </a:rPr>
              <a:t>Cyfnod</a:t>
            </a:r>
            <a:r>
              <a:rPr lang="en-GB" sz="2000" dirty="0" smtClean="0">
                <a:latin typeface="Lucida Sans" panose="020B0602030504020204" pitchFamily="34" charset="0"/>
              </a:rPr>
              <a:t> Sylfaen – </a:t>
            </a:r>
            <a:r>
              <a:rPr lang="en-GB" sz="2000" dirty="0" err="1" smtClean="0">
                <a:latin typeface="Lucida Sans" panose="020B0602030504020204" pitchFamily="34" charset="0"/>
              </a:rPr>
              <a:t>Iaith</a:t>
            </a:r>
            <a:r>
              <a:rPr lang="en-GB" sz="2000" dirty="0" smtClean="0">
                <a:latin typeface="Lucida Sans" panose="020B0602030504020204" pitchFamily="34" charset="0"/>
              </a:rPr>
              <a:t>, </a:t>
            </a:r>
            <a:r>
              <a:rPr lang="en-GB" sz="2000" dirty="0" err="1" smtClean="0">
                <a:latin typeface="Lucida Sans" panose="020B0602030504020204" pitchFamily="34" charset="0"/>
              </a:rPr>
              <a:t>Llythrennedd</a:t>
            </a:r>
            <a:r>
              <a:rPr lang="en-GB" sz="2000" dirty="0" smtClean="0">
                <a:latin typeface="Lucida Sans" panose="020B0602030504020204" pitchFamily="34" charset="0"/>
              </a:rPr>
              <a:t> a </a:t>
            </a:r>
            <a:r>
              <a:rPr lang="en-GB" sz="2000" dirty="0" err="1" smtClean="0">
                <a:latin typeface="Lucida Sans" panose="020B0602030504020204" pitchFamily="34" charset="0"/>
              </a:rPr>
              <a:t>Sgiliau</a:t>
            </a:r>
            <a:r>
              <a:rPr lang="en-GB" sz="2000" dirty="0" smtClean="0">
                <a:latin typeface="Lucida Sans" panose="020B0602030504020204" pitchFamily="34" charset="0"/>
              </a:rPr>
              <a:t> </a:t>
            </a:r>
            <a:r>
              <a:rPr lang="en-GB" sz="2000" dirty="0" err="1" smtClean="0">
                <a:latin typeface="Lucida Sans" panose="020B0602030504020204" pitchFamily="34" charset="0"/>
              </a:rPr>
              <a:t>Chyfathrebu</a:t>
            </a:r>
            <a:r>
              <a:rPr lang="en-GB" sz="2400" dirty="0" smtClean="0">
                <a:latin typeface="Lucida Sans" panose="020B0602030504020204" pitchFamily="34" charset="0"/>
              </a:rPr>
              <a:t/>
            </a:r>
            <a:br>
              <a:rPr lang="en-GB" sz="2400" dirty="0" smtClean="0">
                <a:latin typeface="Lucida Sans" panose="020B0602030504020204" pitchFamily="34" charset="0"/>
              </a:rPr>
            </a:br>
            <a:r>
              <a:rPr lang="en-GB" sz="2000" dirty="0" smtClean="0">
                <a:solidFill>
                  <a:srgbClr val="0000FF"/>
                </a:solidFill>
                <a:latin typeface="Lucida Sans" panose="020B0602030504020204" pitchFamily="34" charset="0"/>
              </a:rPr>
              <a:t>Foundation Phase Profile – Language, Literacy and Communication Skills</a:t>
            </a:r>
            <a:endParaRPr lang="en-US" sz="2000" dirty="0">
              <a:solidFill>
                <a:srgbClr val="0000FF"/>
              </a:solidFill>
              <a:latin typeface="Lucida Sans" panose="020B0602030504020204" pitchFamily="34" charset="0"/>
            </a:endParaRPr>
          </a:p>
        </p:txBody>
      </p:sp>
      <p:sp>
        <p:nvSpPr>
          <p:cNvPr id="4" name="Content Placeholder 3"/>
          <p:cNvSpPr>
            <a:spLocks noGrp="1"/>
          </p:cNvSpPr>
          <p:nvPr>
            <p:ph sz="half" idx="1"/>
          </p:nvPr>
        </p:nvSpPr>
        <p:spPr/>
        <p:txBody>
          <a:bodyPr/>
          <a:lstStyle/>
          <a:p>
            <a:pPr marL="0" indent="0">
              <a:buNone/>
            </a:pPr>
            <a:r>
              <a:rPr lang="en-GB" dirty="0" err="1" smtClean="0">
                <a:latin typeface="Lucida Sans" panose="020B0602030504020204" pitchFamily="34" charset="0"/>
                <a:hlinkClick r:id="rId3"/>
              </a:rPr>
              <a:t>Llawlyfr</a:t>
            </a:r>
            <a:r>
              <a:rPr lang="en-GB" dirty="0" smtClean="0">
                <a:latin typeface="Lucida Sans" panose="020B0602030504020204" pitchFamily="34" charset="0"/>
                <a:hlinkClick r:id="rId3"/>
              </a:rPr>
              <a:t> Proffil y </a:t>
            </a:r>
            <a:r>
              <a:rPr lang="en-GB" dirty="0" err="1" smtClean="0">
                <a:latin typeface="Lucida Sans" panose="020B0602030504020204" pitchFamily="34" charset="0"/>
                <a:hlinkClick r:id="rId3"/>
              </a:rPr>
              <a:t>Cyfnod</a:t>
            </a:r>
            <a:r>
              <a:rPr lang="en-GB" smtClean="0">
                <a:latin typeface="Lucida Sans" panose="020B0602030504020204" pitchFamily="34" charset="0"/>
                <a:hlinkClick r:id="rId3"/>
              </a:rPr>
              <a:t> Sylfaen</a:t>
            </a:r>
            <a:endParaRPr lang="en-GB" dirty="0">
              <a:latin typeface="Lucida Sans" panose="020B0602030504020204" pitchFamily="34" charset="0"/>
            </a:endParaRPr>
          </a:p>
        </p:txBody>
      </p:sp>
      <p:sp>
        <p:nvSpPr>
          <p:cNvPr id="5" name="Content Placeholder 4"/>
          <p:cNvSpPr>
            <a:spLocks noGrp="1"/>
          </p:cNvSpPr>
          <p:nvPr>
            <p:ph sz="half" idx="2"/>
          </p:nvPr>
        </p:nvSpPr>
        <p:spPr/>
        <p:txBody>
          <a:bodyPr/>
          <a:lstStyle/>
          <a:p>
            <a:pPr marL="0" indent="0">
              <a:buNone/>
            </a:pPr>
            <a:r>
              <a:rPr lang="en-GB" dirty="0" smtClean="0">
                <a:latin typeface="Lucida Sans" panose="020B0602030504020204" pitchFamily="34" charset="0"/>
                <a:hlinkClick r:id="rId4"/>
              </a:rPr>
              <a:t>Foundation Phase Profile Handbook</a:t>
            </a:r>
            <a:endParaRPr lang="en-GB" dirty="0">
              <a:latin typeface="Lucida Sans" panose="020B0602030504020204" pitchFamily="34" charset="0"/>
            </a:endParaRPr>
          </a:p>
        </p:txBody>
      </p:sp>
    </p:spTree>
    <p:extLst>
      <p:ext uri="{BB962C8B-B14F-4D97-AF65-F5344CB8AC3E}">
        <p14:creationId xmlns:p14="http://schemas.microsoft.com/office/powerpoint/2010/main" val="71249434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59618"/>
          </a:xfrm>
        </p:spPr>
        <p:txBody>
          <a:bodyPr>
            <a:normAutofit fontScale="90000"/>
          </a:bodyPr>
          <a:lstStyle/>
          <a:p>
            <a:pPr algn="l"/>
            <a:r>
              <a:rPr lang="en-GB" sz="2800" dirty="0" err="1" smtClean="0">
                <a:latin typeface="Lucida Sans" panose="020B0602030504020204" pitchFamily="34" charset="0"/>
              </a:rPr>
              <a:t>Fframwaith</a:t>
            </a:r>
            <a:r>
              <a:rPr lang="en-GB" sz="2800" dirty="0" smtClean="0">
                <a:latin typeface="Lucida Sans" panose="020B0602030504020204" pitchFamily="34" charset="0"/>
              </a:rPr>
              <a:t> </a:t>
            </a:r>
            <a:r>
              <a:rPr lang="en-GB" sz="2800" dirty="0" err="1" smtClean="0">
                <a:latin typeface="Lucida Sans" panose="020B0602030504020204" pitchFamily="34" charset="0"/>
              </a:rPr>
              <a:t>Llythrennedd</a:t>
            </a:r>
            <a:r>
              <a:rPr lang="en-GB" sz="2800" dirty="0" smtClean="0">
                <a:latin typeface="Lucida Sans" panose="020B0602030504020204" pitchFamily="34" charset="0"/>
              </a:rPr>
              <a:t> a </a:t>
            </a:r>
            <a:r>
              <a:rPr lang="en-GB" sz="2800" dirty="0" err="1" smtClean="0">
                <a:latin typeface="Lucida Sans" panose="020B0602030504020204" pitchFamily="34" charset="0"/>
              </a:rPr>
              <a:t>Rhifedd</a:t>
            </a:r>
            <a:r>
              <a:rPr lang="en-GB" sz="2800" dirty="0" smtClean="0">
                <a:latin typeface="Lucida Sans" panose="020B0602030504020204" pitchFamily="34" charset="0"/>
              </a:rPr>
              <a:t> (2013)</a:t>
            </a:r>
            <a:br>
              <a:rPr lang="en-GB" sz="2800" dirty="0" smtClean="0">
                <a:latin typeface="Lucida Sans" panose="020B0602030504020204" pitchFamily="34" charset="0"/>
              </a:rPr>
            </a:br>
            <a:r>
              <a:rPr lang="en-GB" sz="2800" dirty="0" smtClean="0">
                <a:solidFill>
                  <a:srgbClr val="0000FF"/>
                </a:solidFill>
                <a:latin typeface="Lucida Sans" panose="020B0602030504020204" pitchFamily="34" charset="0"/>
              </a:rPr>
              <a:t>Literacy and Numeracy Framework (2013)</a:t>
            </a:r>
            <a:endParaRPr lang="en-US" sz="2800" dirty="0">
              <a:solidFill>
                <a:srgbClr val="0000FF"/>
              </a:solidFill>
              <a:latin typeface="Lucida Sans" panose="020B0602030504020204" pitchFamily="34" charset="0"/>
            </a:endParaRPr>
          </a:p>
        </p:txBody>
      </p:sp>
      <p:sp>
        <p:nvSpPr>
          <p:cNvPr id="4" name="Content Placeholder 3"/>
          <p:cNvSpPr>
            <a:spLocks noGrp="1"/>
          </p:cNvSpPr>
          <p:nvPr>
            <p:ph sz="half" idx="1"/>
          </p:nvPr>
        </p:nvSpPr>
        <p:spPr>
          <a:xfrm>
            <a:off x="251520" y="1268761"/>
            <a:ext cx="4263330" cy="4320480"/>
          </a:xfrm>
        </p:spPr>
        <p:txBody>
          <a:bodyPr>
            <a:normAutofit lnSpcReduction="10000"/>
          </a:bodyPr>
          <a:lstStyle/>
          <a:p>
            <a:r>
              <a:rPr lang="en-GB" sz="2400" dirty="0" err="1" smtClean="0">
                <a:latin typeface="Lucida Sans" panose="020B0602030504020204" pitchFamily="34" charset="0"/>
              </a:rPr>
              <a:t>Ysgolion</a:t>
            </a:r>
            <a:r>
              <a:rPr lang="en-GB" sz="2400" dirty="0" smtClean="0">
                <a:latin typeface="Lucida Sans" panose="020B0602030504020204" pitchFamily="34" charset="0"/>
              </a:rPr>
              <a:t> – 2013</a:t>
            </a:r>
          </a:p>
          <a:p>
            <a:r>
              <a:rPr lang="en-GB" sz="2400" dirty="0" smtClean="0">
                <a:latin typeface="Lucida Sans" panose="020B0602030504020204" pitchFamily="34" charset="0"/>
              </a:rPr>
              <a:t>Lleoliadau – 2015</a:t>
            </a:r>
          </a:p>
          <a:p>
            <a:r>
              <a:rPr lang="en-GB" sz="2400" dirty="0" err="1" smtClean="0">
                <a:latin typeface="Lucida Sans" panose="020B0602030504020204" pitchFamily="34" charset="0"/>
              </a:rPr>
              <a:t>Cyflwynwyd</a:t>
            </a:r>
            <a:r>
              <a:rPr lang="en-GB" sz="2400" dirty="0" smtClean="0">
                <a:latin typeface="Lucida Sans" panose="020B0602030504020204" pitchFamily="34" charset="0"/>
              </a:rPr>
              <a:t> </a:t>
            </a:r>
            <a:r>
              <a:rPr lang="en-GB" sz="2400" dirty="0" err="1" smtClean="0">
                <a:latin typeface="Lucida Sans" panose="020B0602030504020204" pitchFamily="34" charset="0"/>
              </a:rPr>
              <a:t>i</a:t>
            </a:r>
            <a:r>
              <a:rPr lang="en-GB" sz="2400" dirty="0" smtClean="0">
                <a:latin typeface="Lucida Sans" panose="020B0602030504020204" pitchFamily="34" charset="0"/>
              </a:rPr>
              <a:t> </a:t>
            </a:r>
            <a:r>
              <a:rPr lang="en-GB" sz="2400" dirty="0" err="1" smtClean="0">
                <a:latin typeface="Lucida Sans" panose="020B0602030504020204" pitchFamily="34" charset="0"/>
              </a:rPr>
              <a:t>godi</a:t>
            </a:r>
            <a:r>
              <a:rPr lang="en-GB" sz="2400" dirty="0" smtClean="0">
                <a:latin typeface="Lucida Sans" panose="020B0602030504020204" pitchFamily="34" charset="0"/>
              </a:rPr>
              <a:t> </a:t>
            </a:r>
            <a:r>
              <a:rPr lang="en-GB" sz="2400" dirty="0" err="1" smtClean="0">
                <a:latin typeface="Lucida Sans" panose="020B0602030504020204" pitchFamily="34" charset="0"/>
              </a:rPr>
              <a:t>safonau</a:t>
            </a:r>
            <a:r>
              <a:rPr lang="en-GB" sz="2400" dirty="0" smtClean="0">
                <a:latin typeface="Lucida Sans" panose="020B0602030504020204" pitchFamily="34" charset="0"/>
              </a:rPr>
              <a:t> </a:t>
            </a:r>
            <a:r>
              <a:rPr lang="en-GB" sz="2400" dirty="0" err="1" smtClean="0">
                <a:latin typeface="Lucida Sans" panose="020B0602030504020204" pitchFamily="34" charset="0"/>
              </a:rPr>
              <a:t>llythrennedd</a:t>
            </a:r>
            <a:r>
              <a:rPr lang="en-GB" sz="2400" dirty="0" smtClean="0">
                <a:latin typeface="Lucida Sans" panose="020B0602030504020204" pitchFamily="34" charset="0"/>
              </a:rPr>
              <a:t> a </a:t>
            </a:r>
            <a:r>
              <a:rPr lang="en-GB" sz="2400" dirty="0" err="1" smtClean="0">
                <a:latin typeface="Lucida Sans" panose="020B0602030504020204" pitchFamily="34" charset="0"/>
              </a:rPr>
              <a:t>rhifedd</a:t>
            </a:r>
            <a:endParaRPr lang="en-GB" sz="2400" dirty="0" smtClean="0">
              <a:latin typeface="Lucida Sans" panose="020B0602030504020204" pitchFamily="34" charset="0"/>
            </a:endParaRPr>
          </a:p>
          <a:p>
            <a:r>
              <a:rPr lang="en-GB" sz="2400" dirty="0" err="1" smtClean="0">
                <a:latin typeface="Lucida Sans" panose="020B0602030504020204" pitchFamily="34" charset="0"/>
              </a:rPr>
              <a:t>Datblygu</a:t>
            </a:r>
            <a:r>
              <a:rPr lang="en-GB" sz="2400" dirty="0" smtClean="0">
                <a:latin typeface="Lucida Sans" panose="020B0602030504020204" pitchFamily="34" charset="0"/>
              </a:rPr>
              <a:t> </a:t>
            </a:r>
            <a:r>
              <a:rPr lang="en-GB" sz="2400" dirty="0" err="1" smtClean="0">
                <a:latin typeface="Lucida Sans" panose="020B0602030504020204" pitchFamily="34" charset="0"/>
              </a:rPr>
              <a:t>sgiliau</a:t>
            </a:r>
            <a:r>
              <a:rPr lang="en-GB" sz="2400" dirty="0" smtClean="0">
                <a:latin typeface="Lucida Sans" panose="020B0602030504020204" pitchFamily="34" charset="0"/>
              </a:rPr>
              <a:t> </a:t>
            </a:r>
            <a:r>
              <a:rPr lang="en-GB" sz="2400" dirty="0" err="1" smtClean="0">
                <a:latin typeface="Lucida Sans" panose="020B0602030504020204" pitchFamily="34" charset="0"/>
              </a:rPr>
              <a:t>llythrennedd</a:t>
            </a:r>
            <a:r>
              <a:rPr lang="en-GB" sz="2400" dirty="0" smtClean="0">
                <a:latin typeface="Lucida Sans" panose="020B0602030504020204" pitchFamily="34" charset="0"/>
              </a:rPr>
              <a:t> a </a:t>
            </a:r>
            <a:r>
              <a:rPr lang="en-GB" sz="2400" dirty="0" err="1" smtClean="0">
                <a:latin typeface="Lucida Sans" panose="020B0602030504020204" pitchFamily="34" charset="0"/>
              </a:rPr>
              <a:t>rhifedd</a:t>
            </a:r>
            <a:r>
              <a:rPr lang="en-GB" sz="2400" dirty="0" smtClean="0">
                <a:latin typeface="Lucida Sans" panose="020B0602030504020204" pitchFamily="34" charset="0"/>
              </a:rPr>
              <a:t> </a:t>
            </a:r>
            <a:r>
              <a:rPr lang="en-GB" sz="2400" dirty="0" err="1" smtClean="0">
                <a:latin typeface="Lucida Sans" panose="020B0602030504020204" pitchFamily="34" charset="0"/>
              </a:rPr>
              <a:t>trwy</a:t>
            </a:r>
            <a:r>
              <a:rPr lang="en-GB" sz="2400" dirty="0" smtClean="0">
                <a:latin typeface="Lucida Sans" panose="020B0602030504020204" pitchFamily="34" charset="0"/>
              </a:rPr>
              <a:t> </a:t>
            </a:r>
            <a:r>
              <a:rPr lang="en-GB" sz="2400" dirty="0" err="1" smtClean="0">
                <a:latin typeface="Lucida Sans" panose="020B0602030504020204" pitchFamily="34" charset="0"/>
              </a:rPr>
              <a:t>meysydd</a:t>
            </a:r>
            <a:r>
              <a:rPr lang="en-GB" sz="2400" dirty="0" smtClean="0">
                <a:latin typeface="Lucida Sans" panose="020B0602030504020204" pitchFamily="34" charset="0"/>
              </a:rPr>
              <a:t> </a:t>
            </a:r>
            <a:r>
              <a:rPr lang="en-GB" sz="2400" dirty="0" err="1" smtClean="0">
                <a:latin typeface="Lucida Sans" panose="020B0602030504020204" pitchFamily="34" charset="0"/>
              </a:rPr>
              <a:t>dysgu</a:t>
            </a:r>
            <a:r>
              <a:rPr lang="en-GB" sz="2400" dirty="0" smtClean="0">
                <a:latin typeface="Lucida Sans" panose="020B0602030504020204" pitchFamily="34" charset="0"/>
              </a:rPr>
              <a:t> (</a:t>
            </a:r>
            <a:r>
              <a:rPr lang="en-GB" sz="2400" dirty="0" err="1" smtClean="0">
                <a:latin typeface="Lucida Sans" panose="020B0602030504020204" pitchFamily="34" charset="0"/>
              </a:rPr>
              <a:t>Cyfnod</a:t>
            </a:r>
            <a:r>
              <a:rPr lang="en-GB" sz="2400" dirty="0" smtClean="0">
                <a:latin typeface="Lucida Sans" panose="020B0602030504020204" pitchFamily="34" charset="0"/>
              </a:rPr>
              <a:t> Sylfaen)</a:t>
            </a:r>
          </a:p>
          <a:p>
            <a:r>
              <a:rPr lang="en-GB" sz="2400" dirty="0" err="1" smtClean="0">
                <a:latin typeface="Lucida Sans" panose="020B0602030504020204" pitchFamily="34" charset="0"/>
              </a:rPr>
              <a:t>Integreiddio</a:t>
            </a:r>
            <a:r>
              <a:rPr lang="en-GB" sz="2400" dirty="0" smtClean="0">
                <a:latin typeface="Lucida Sans" panose="020B0602030504020204" pitchFamily="34" charset="0"/>
              </a:rPr>
              <a:t> </a:t>
            </a:r>
            <a:r>
              <a:rPr lang="en-GB" sz="2400" dirty="0" err="1" smtClean="0">
                <a:latin typeface="Lucida Sans" panose="020B0602030504020204" pitchFamily="34" charset="0"/>
              </a:rPr>
              <a:t>llythrennedd</a:t>
            </a:r>
            <a:r>
              <a:rPr lang="en-GB" sz="2400" dirty="0" smtClean="0">
                <a:latin typeface="Lucida Sans" panose="020B0602030504020204" pitchFamily="34" charset="0"/>
              </a:rPr>
              <a:t> a </a:t>
            </a:r>
            <a:r>
              <a:rPr lang="en-GB" sz="2400" dirty="0" err="1" smtClean="0">
                <a:latin typeface="Lucida Sans" panose="020B0602030504020204" pitchFamily="34" charset="0"/>
              </a:rPr>
              <a:t>rhifedd</a:t>
            </a:r>
            <a:r>
              <a:rPr lang="en-GB" sz="2400" dirty="0" smtClean="0">
                <a:latin typeface="Lucida Sans" panose="020B0602030504020204" pitchFamily="34" charset="0"/>
              </a:rPr>
              <a:t> </a:t>
            </a:r>
            <a:r>
              <a:rPr lang="en-GB" sz="2400" dirty="0" err="1" smtClean="0">
                <a:latin typeface="Lucida Sans" panose="020B0602030504020204" pitchFamily="34" charset="0"/>
              </a:rPr>
              <a:t>tu</a:t>
            </a:r>
            <a:r>
              <a:rPr lang="en-GB" sz="2400" dirty="0" smtClean="0">
                <a:latin typeface="Lucida Sans" panose="020B0602030504020204" pitchFamily="34" charset="0"/>
              </a:rPr>
              <a:t> </a:t>
            </a:r>
            <a:r>
              <a:rPr lang="en-GB" sz="2400" dirty="0" err="1" smtClean="0">
                <a:latin typeface="Lucida Sans" panose="020B0602030504020204" pitchFamily="34" charset="0"/>
              </a:rPr>
              <a:t>fewn</a:t>
            </a:r>
            <a:r>
              <a:rPr lang="en-GB" sz="2400" dirty="0" smtClean="0">
                <a:latin typeface="Lucida Sans" panose="020B0602030504020204" pitchFamily="34" charset="0"/>
              </a:rPr>
              <a:t> a </a:t>
            </a:r>
            <a:r>
              <a:rPr lang="en-GB" sz="2400" dirty="0" err="1" smtClean="0">
                <a:latin typeface="Lucida Sans" panose="020B0602030504020204" pitchFamily="34" charset="0"/>
              </a:rPr>
              <a:t>thu</a:t>
            </a:r>
            <a:r>
              <a:rPr lang="en-GB" sz="2400" dirty="0" smtClean="0">
                <a:latin typeface="Lucida Sans" panose="020B0602030504020204" pitchFamily="34" charset="0"/>
              </a:rPr>
              <a:t> </a:t>
            </a:r>
            <a:r>
              <a:rPr lang="en-GB" sz="2400" dirty="0" err="1" smtClean="0">
                <a:latin typeface="Lucida Sans" panose="020B0602030504020204" pitchFamily="34" charset="0"/>
              </a:rPr>
              <a:t>allan</a:t>
            </a:r>
            <a:endParaRPr lang="en-GB" sz="2400" dirty="0">
              <a:latin typeface="Lucida Sans" panose="020B0602030504020204" pitchFamily="34" charset="0"/>
            </a:endParaRPr>
          </a:p>
        </p:txBody>
      </p:sp>
      <p:sp>
        <p:nvSpPr>
          <p:cNvPr id="5" name="Content Placeholder 4"/>
          <p:cNvSpPr>
            <a:spLocks noGrp="1"/>
          </p:cNvSpPr>
          <p:nvPr>
            <p:ph sz="half" idx="2"/>
          </p:nvPr>
        </p:nvSpPr>
        <p:spPr>
          <a:xfrm>
            <a:off x="4629150" y="1268760"/>
            <a:ext cx="4335338" cy="4908203"/>
          </a:xfrm>
        </p:spPr>
        <p:txBody>
          <a:bodyPr>
            <a:normAutofit lnSpcReduction="10000"/>
          </a:bodyPr>
          <a:lstStyle/>
          <a:p>
            <a:r>
              <a:rPr lang="en-GB" sz="2300" dirty="0" smtClean="0">
                <a:solidFill>
                  <a:srgbClr val="0000FF"/>
                </a:solidFill>
                <a:latin typeface="Lucida Sans" panose="020B0602030504020204" pitchFamily="34" charset="0"/>
              </a:rPr>
              <a:t>Schools – 2013</a:t>
            </a:r>
          </a:p>
          <a:p>
            <a:r>
              <a:rPr lang="en-GB" sz="2300" dirty="0" smtClean="0">
                <a:solidFill>
                  <a:srgbClr val="0000FF"/>
                </a:solidFill>
                <a:latin typeface="Lucida Sans" panose="020B0602030504020204" pitchFamily="34" charset="0"/>
              </a:rPr>
              <a:t>Settings – 2015</a:t>
            </a:r>
            <a:endParaRPr lang="en-GB" sz="2300" dirty="0">
              <a:solidFill>
                <a:srgbClr val="0000FF"/>
              </a:solidFill>
              <a:latin typeface="Lucida Sans" panose="020B0602030504020204" pitchFamily="34" charset="0"/>
            </a:endParaRPr>
          </a:p>
          <a:p>
            <a:r>
              <a:rPr lang="en-GB" sz="2300" dirty="0" smtClean="0">
                <a:solidFill>
                  <a:srgbClr val="0000FF"/>
                </a:solidFill>
                <a:latin typeface="Lucida Sans" panose="020B0602030504020204" pitchFamily="34" charset="0"/>
              </a:rPr>
              <a:t>Introduced to raise standards in literacy and numeracy</a:t>
            </a:r>
          </a:p>
          <a:p>
            <a:r>
              <a:rPr lang="en-GB" sz="2300" dirty="0" smtClean="0">
                <a:solidFill>
                  <a:srgbClr val="0000FF"/>
                </a:solidFill>
                <a:latin typeface="Lucida Sans" panose="020B0602030504020204" pitchFamily="34" charset="0"/>
              </a:rPr>
              <a:t>Develop literacy and numeracy skills throughout areas of learning (Foundation Phase)</a:t>
            </a:r>
          </a:p>
          <a:p>
            <a:r>
              <a:rPr lang="en-GB" sz="2300" dirty="0" smtClean="0">
                <a:solidFill>
                  <a:srgbClr val="0000FF"/>
                </a:solidFill>
                <a:latin typeface="Lucida Sans" panose="020B0602030504020204" pitchFamily="34" charset="0"/>
              </a:rPr>
              <a:t>Integrate literacy and numeracy indoors and outdoors</a:t>
            </a:r>
            <a:endParaRPr lang="en-GB" sz="2300"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191574388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856984" cy="1143000"/>
          </a:xfrm>
        </p:spPr>
        <p:txBody>
          <a:bodyPr/>
          <a:lstStyle/>
          <a:p>
            <a:pPr algn="l"/>
            <a:r>
              <a:rPr lang="en-GB" sz="2800" dirty="0" smtClean="0">
                <a:latin typeface="Lucida Sans" panose="020B0602030504020204" pitchFamily="34" charset="0"/>
              </a:rPr>
              <a:t>Estyn ‘</a:t>
            </a:r>
            <a:r>
              <a:rPr lang="en-GB" sz="2800" dirty="0" err="1" smtClean="0">
                <a:latin typeface="Lucida Sans" panose="020B0602030504020204" pitchFamily="34" charset="0"/>
              </a:rPr>
              <a:t>Dysgu</a:t>
            </a:r>
            <a:r>
              <a:rPr lang="en-GB" sz="2800" dirty="0" smtClean="0">
                <a:latin typeface="Lucida Sans" panose="020B0602030504020204" pitchFamily="34" charset="0"/>
              </a:rPr>
              <a:t> </a:t>
            </a:r>
            <a:r>
              <a:rPr lang="en-GB" sz="2800" dirty="0" err="1" smtClean="0">
                <a:latin typeface="Lucida Sans" panose="020B0602030504020204" pitchFamily="34" charset="0"/>
              </a:rPr>
              <a:t>gweithredol</a:t>
            </a:r>
            <a:r>
              <a:rPr lang="en-GB" sz="2800" dirty="0" smtClean="0">
                <a:latin typeface="Lucida Sans" panose="020B0602030504020204" pitchFamily="34" charset="0"/>
              </a:rPr>
              <a:t> a </a:t>
            </a:r>
            <a:r>
              <a:rPr lang="en-GB" sz="2800" dirty="0" err="1" smtClean="0">
                <a:latin typeface="Lucida Sans" panose="020B0602030504020204" pitchFamily="34" charset="0"/>
              </a:rPr>
              <a:t>thrwy</a:t>
            </a:r>
            <a:r>
              <a:rPr lang="en-GB" sz="2800" dirty="0" smtClean="0">
                <a:latin typeface="Lucida Sans" panose="020B0602030504020204" pitchFamily="34" charset="0"/>
              </a:rPr>
              <a:t> </a:t>
            </a:r>
            <a:r>
              <a:rPr lang="en-GB" sz="2800" dirty="0" err="1" smtClean="0">
                <a:latin typeface="Lucida Sans" panose="020B0602030504020204" pitchFamily="34" charset="0"/>
              </a:rPr>
              <a:t>brofiad</a:t>
            </a:r>
            <a:r>
              <a:rPr lang="en-GB" sz="2800" dirty="0" smtClean="0">
                <a:latin typeface="Lucida Sans" panose="020B0602030504020204" pitchFamily="34" charset="0"/>
              </a:rPr>
              <a:t>’ (2017)</a:t>
            </a:r>
            <a:br>
              <a:rPr lang="en-GB" sz="2800" dirty="0" smtClean="0">
                <a:latin typeface="Lucida Sans" panose="020B0602030504020204" pitchFamily="34" charset="0"/>
              </a:rPr>
            </a:br>
            <a:r>
              <a:rPr lang="en-GB" sz="2800" dirty="0" smtClean="0">
                <a:solidFill>
                  <a:srgbClr val="0000FF"/>
                </a:solidFill>
                <a:latin typeface="Lucida Sans" panose="020B0602030504020204" pitchFamily="34" charset="0"/>
              </a:rPr>
              <a:t>Estyn ‘Active and experiential learning’ (2017)</a:t>
            </a:r>
            <a:endParaRPr lang="en-US" sz="2800" dirty="0">
              <a:solidFill>
                <a:srgbClr val="0000FF"/>
              </a:solidFill>
              <a:latin typeface="Lucida Sans" panose="020B0602030504020204" pitchFamily="34" charset="0"/>
            </a:endParaRPr>
          </a:p>
        </p:txBody>
      </p:sp>
      <p:sp>
        <p:nvSpPr>
          <p:cNvPr id="4" name="Content Placeholder 3"/>
          <p:cNvSpPr>
            <a:spLocks noGrp="1"/>
          </p:cNvSpPr>
          <p:nvPr>
            <p:ph sz="half" idx="1"/>
          </p:nvPr>
        </p:nvSpPr>
        <p:spPr>
          <a:xfrm>
            <a:off x="179512" y="1268760"/>
            <a:ext cx="4316288" cy="5544616"/>
          </a:xfrm>
        </p:spPr>
        <p:txBody>
          <a:bodyPr/>
          <a:lstStyle/>
          <a:p>
            <a:r>
              <a:rPr lang="en-GB" dirty="0" err="1" smtClean="0">
                <a:latin typeface="Lucida Sans" panose="020B0602030504020204" pitchFamily="34" charset="0"/>
              </a:rPr>
              <a:t>Cyngor</a:t>
            </a:r>
            <a:r>
              <a:rPr lang="en-GB" dirty="0" smtClean="0">
                <a:latin typeface="Lucida Sans" panose="020B0602030504020204" pitchFamily="34" charset="0"/>
              </a:rPr>
              <a:t> </a:t>
            </a:r>
            <a:r>
              <a:rPr lang="en-GB" dirty="0" err="1" smtClean="0">
                <a:latin typeface="Lucida Sans" panose="020B0602030504020204" pitchFamily="34" charset="0"/>
              </a:rPr>
              <a:t>gan</a:t>
            </a:r>
            <a:r>
              <a:rPr lang="en-GB" dirty="0" smtClean="0">
                <a:latin typeface="Lucida Sans" panose="020B0602030504020204" pitchFamily="34" charset="0"/>
              </a:rPr>
              <a:t> </a:t>
            </a:r>
            <a:r>
              <a:rPr lang="en-GB" dirty="0" err="1" smtClean="0">
                <a:latin typeface="Lucida Sans" panose="020B0602030504020204" pitchFamily="34" charset="0"/>
              </a:rPr>
              <a:t>Llywodraeth</a:t>
            </a:r>
            <a:r>
              <a:rPr lang="en-GB" dirty="0" smtClean="0">
                <a:latin typeface="Lucida Sans" panose="020B0602030504020204" pitchFamily="34" charset="0"/>
              </a:rPr>
              <a:t> </a:t>
            </a:r>
            <a:r>
              <a:rPr lang="en-GB" dirty="0" err="1" smtClean="0">
                <a:latin typeface="Lucida Sans" panose="020B0602030504020204" pitchFamily="34" charset="0"/>
              </a:rPr>
              <a:t>Cymru</a:t>
            </a:r>
            <a:endParaRPr lang="en-GB" dirty="0" smtClean="0">
              <a:latin typeface="Lucida Sans" panose="020B0602030504020204" pitchFamily="34" charset="0"/>
            </a:endParaRPr>
          </a:p>
          <a:p>
            <a:r>
              <a:rPr lang="en-GB" dirty="0" err="1" smtClean="0">
                <a:latin typeface="Lucida Sans" panose="020B0602030504020204" pitchFamily="34" charset="0"/>
              </a:rPr>
              <a:t>Arfer</a:t>
            </a:r>
            <a:r>
              <a:rPr lang="en-GB" dirty="0" smtClean="0">
                <a:latin typeface="Lucida Sans" panose="020B0602030504020204" pitchFamily="34" charset="0"/>
              </a:rPr>
              <a:t> </a:t>
            </a:r>
            <a:r>
              <a:rPr lang="en-GB" dirty="0" err="1" smtClean="0">
                <a:latin typeface="Lucida Sans" panose="020B0602030504020204" pitchFamily="34" charset="0"/>
              </a:rPr>
              <a:t>effeithiol</a:t>
            </a:r>
            <a:r>
              <a:rPr lang="en-GB" dirty="0" smtClean="0">
                <a:latin typeface="Lucida Sans" panose="020B0602030504020204" pitchFamily="34" charset="0"/>
              </a:rPr>
              <a:t> yn y </a:t>
            </a:r>
            <a:r>
              <a:rPr lang="en-GB" dirty="0" err="1" smtClean="0">
                <a:latin typeface="Lucida Sans" panose="020B0602030504020204" pitchFamily="34" charset="0"/>
              </a:rPr>
              <a:t>Cyfnod</a:t>
            </a:r>
            <a:r>
              <a:rPr lang="en-GB" dirty="0" smtClean="0">
                <a:latin typeface="Lucida Sans" panose="020B0602030504020204" pitchFamily="34" charset="0"/>
              </a:rPr>
              <a:t> Sylfaen – </a:t>
            </a:r>
            <a:r>
              <a:rPr lang="en-GB" dirty="0" err="1" smtClean="0">
                <a:latin typeface="Lucida Sans" panose="020B0602030504020204" pitchFamily="34" charset="0"/>
              </a:rPr>
              <a:t>Blwyddyn</a:t>
            </a:r>
            <a:r>
              <a:rPr lang="en-GB" dirty="0" smtClean="0">
                <a:latin typeface="Lucida Sans" panose="020B0602030504020204" pitchFamily="34" charset="0"/>
              </a:rPr>
              <a:t> 1 a </a:t>
            </a:r>
            <a:r>
              <a:rPr lang="en-GB" dirty="0" err="1" smtClean="0">
                <a:latin typeface="Lucida Sans" panose="020B0602030504020204" pitchFamily="34" charset="0"/>
              </a:rPr>
              <a:t>Blwyddyn</a:t>
            </a:r>
            <a:r>
              <a:rPr lang="en-GB" dirty="0" smtClean="0">
                <a:latin typeface="Lucida Sans" panose="020B0602030504020204" pitchFamily="34" charset="0"/>
              </a:rPr>
              <a:t> 2</a:t>
            </a:r>
          </a:p>
          <a:p>
            <a:r>
              <a:rPr lang="en-GB" dirty="0" err="1" smtClean="0">
                <a:latin typeface="Lucida Sans" panose="020B0602030504020204" pitchFamily="34" charset="0"/>
              </a:rPr>
              <a:t>Cyflwyno</a:t>
            </a:r>
            <a:r>
              <a:rPr lang="en-GB" dirty="0" smtClean="0">
                <a:latin typeface="Lucida Sans" panose="020B0602030504020204" pitchFamily="34" charset="0"/>
              </a:rPr>
              <a:t> </a:t>
            </a:r>
            <a:r>
              <a:rPr lang="en-GB" dirty="0" err="1" smtClean="0">
                <a:latin typeface="Lucida Sans" panose="020B0602030504020204" pitchFamily="34" charset="0"/>
              </a:rPr>
              <a:t>llythrennedd</a:t>
            </a:r>
            <a:r>
              <a:rPr lang="en-GB" dirty="0" smtClean="0">
                <a:latin typeface="Lucida Sans" panose="020B0602030504020204" pitchFamily="34" charset="0"/>
              </a:rPr>
              <a:t> a </a:t>
            </a:r>
            <a:r>
              <a:rPr lang="en-GB" dirty="0" err="1" smtClean="0">
                <a:latin typeface="Lucida Sans" panose="020B0602030504020204" pitchFamily="34" charset="0"/>
              </a:rPr>
              <a:t>rhifedd</a:t>
            </a:r>
            <a:endParaRPr lang="en-GB" dirty="0" smtClean="0">
              <a:latin typeface="Lucida Sans" panose="020B0602030504020204" pitchFamily="34" charset="0"/>
            </a:endParaRPr>
          </a:p>
          <a:p>
            <a:pPr marL="0" indent="0">
              <a:buNone/>
            </a:pPr>
            <a:endParaRPr lang="en-GB" dirty="0" smtClean="0">
              <a:latin typeface="Lucida Sans" panose="020B0602030504020204" pitchFamily="34" charset="0"/>
            </a:endParaRPr>
          </a:p>
          <a:p>
            <a:pPr marL="0" indent="0">
              <a:buNone/>
            </a:pPr>
            <a:r>
              <a:rPr lang="en-GB" sz="2400" dirty="0" smtClean="0">
                <a:latin typeface="Lucida Sans" panose="020B0602030504020204" pitchFamily="34" charset="0"/>
                <a:hlinkClick r:id="rId2"/>
              </a:rPr>
              <a:t>Clip </a:t>
            </a:r>
            <a:r>
              <a:rPr lang="en-GB" sz="2400" dirty="0" err="1" smtClean="0">
                <a:latin typeface="Lucida Sans" panose="020B0602030504020204" pitchFamily="34" charset="0"/>
                <a:hlinkClick r:id="rId2"/>
              </a:rPr>
              <a:t>fideo</a:t>
            </a:r>
            <a:r>
              <a:rPr lang="en-GB" sz="2400" dirty="0" smtClean="0">
                <a:latin typeface="Lucida Sans" panose="020B0602030504020204" pitchFamily="34" charset="0"/>
                <a:hlinkClick r:id="rId2"/>
              </a:rPr>
              <a:t>/Video clip</a:t>
            </a:r>
            <a:endParaRPr lang="en-GB" sz="2400" dirty="0">
              <a:latin typeface="Lucida Sans" panose="020B0602030504020204" pitchFamily="34" charset="0"/>
            </a:endParaRPr>
          </a:p>
        </p:txBody>
      </p:sp>
      <p:sp>
        <p:nvSpPr>
          <p:cNvPr id="5" name="Content Placeholder 4"/>
          <p:cNvSpPr>
            <a:spLocks noGrp="1"/>
          </p:cNvSpPr>
          <p:nvPr>
            <p:ph sz="half" idx="2"/>
          </p:nvPr>
        </p:nvSpPr>
        <p:spPr>
          <a:xfrm>
            <a:off x="4629150" y="1417638"/>
            <a:ext cx="3886200" cy="4759325"/>
          </a:xfrm>
        </p:spPr>
        <p:txBody>
          <a:bodyPr/>
          <a:lstStyle/>
          <a:p>
            <a:r>
              <a:rPr lang="en-GB" dirty="0" smtClean="0">
                <a:solidFill>
                  <a:srgbClr val="0000FF"/>
                </a:solidFill>
                <a:latin typeface="Lucida Sans" panose="020B0602030504020204" pitchFamily="34" charset="0"/>
              </a:rPr>
              <a:t>Advice from Welsh Government</a:t>
            </a:r>
          </a:p>
          <a:p>
            <a:r>
              <a:rPr lang="en-GB" dirty="0" smtClean="0">
                <a:solidFill>
                  <a:srgbClr val="0000FF"/>
                </a:solidFill>
                <a:latin typeface="Lucida Sans" panose="020B0602030504020204" pitchFamily="34" charset="0"/>
              </a:rPr>
              <a:t>Effective Foundation Phase practice – Year 1 and Year 2</a:t>
            </a:r>
          </a:p>
          <a:p>
            <a:r>
              <a:rPr lang="en-GB" dirty="0" smtClean="0">
                <a:solidFill>
                  <a:srgbClr val="0000FF"/>
                </a:solidFill>
                <a:latin typeface="Lucida Sans" panose="020B0602030504020204" pitchFamily="34" charset="0"/>
              </a:rPr>
              <a:t>Delivery of literacy and numeracy</a:t>
            </a:r>
            <a:endParaRPr lang="en-GB"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226948242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856984" cy="994122"/>
          </a:xfrm>
        </p:spPr>
        <p:txBody>
          <a:bodyPr/>
          <a:lstStyle/>
          <a:p>
            <a:pPr algn="l"/>
            <a:r>
              <a:rPr lang="en-GB" sz="3200" dirty="0" smtClean="0">
                <a:solidFill>
                  <a:srgbClr val="0000FF"/>
                </a:solidFill>
                <a:latin typeface="Lucida Sans" panose="020B0602030504020204" pitchFamily="34" charset="0"/>
              </a:rPr>
              <a:t>‘</a:t>
            </a:r>
            <a:r>
              <a:rPr lang="en-GB" sz="3200" dirty="0" err="1" smtClean="0">
                <a:solidFill>
                  <a:srgbClr val="0000FF"/>
                </a:solidFill>
                <a:latin typeface="Lucida Sans" panose="020B0602030504020204" pitchFamily="34" charset="0"/>
              </a:rPr>
              <a:t>Dyfodol</a:t>
            </a:r>
            <a:r>
              <a:rPr lang="en-GB" sz="3200" dirty="0" smtClean="0">
                <a:solidFill>
                  <a:srgbClr val="0000FF"/>
                </a:solidFill>
                <a:latin typeface="Lucida Sans" panose="020B0602030504020204" pitchFamily="34" charset="0"/>
              </a:rPr>
              <a:t> </a:t>
            </a:r>
            <a:r>
              <a:rPr lang="en-GB" sz="3200" dirty="0" err="1" smtClean="0">
                <a:solidFill>
                  <a:srgbClr val="0000FF"/>
                </a:solidFill>
                <a:latin typeface="Lucida Sans" panose="020B0602030504020204" pitchFamily="34" charset="0"/>
              </a:rPr>
              <a:t>Llwyddiannus</a:t>
            </a:r>
            <a:r>
              <a:rPr lang="en-GB" sz="3200" dirty="0" smtClean="0">
                <a:solidFill>
                  <a:srgbClr val="0000FF"/>
                </a:solidFill>
                <a:latin typeface="Lucida Sans" panose="020B0602030504020204" pitchFamily="34" charset="0"/>
              </a:rPr>
              <a:t>’ – Donaldson (2015)</a:t>
            </a:r>
            <a:endParaRPr lang="en-US" sz="3200" dirty="0">
              <a:solidFill>
                <a:srgbClr val="0000FF"/>
              </a:solidFill>
              <a:latin typeface="Lucida Sans" panose="020B0602030504020204" pitchFamily="34" charset="0"/>
            </a:endParaRPr>
          </a:p>
        </p:txBody>
      </p:sp>
      <p:sp>
        <p:nvSpPr>
          <p:cNvPr id="4" name="Content Placeholder 3"/>
          <p:cNvSpPr>
            <a:spLocks noGrp="1"/>
          </p:cNvSpPr>
          <p:nvPr>
            <p:ph idx="1"/>
          </p:nvPr>
        </p:nvSpPr>
        <p:spPr>
          <a:xfrm>
            <a:off x="457200" y="1196752"/>
            <a:ext cx="8507288" cy="4929411"/>
          </a:xfrm>
        </p:spPr>
        <p:txBody>
          <a:bodyPr/>
          <a:lstStyle/>
          <a:p>
            <a:pPr marL="0" indent="0">
              <a:buNone/>
            </a:pPr>
            <a:r>
              <a:rPr lang="en-GB" sz="3000" i="1" dirty="0" smtClean="0">
                <a:latin typeface="Lucida Sans" panose="020B0602030504020204" pitchFamily="34" charset="0"/>
              </a:rPr>
              <a:t>“…y </a:t>
            </a:r>
            <a:r>
              <a:rPr lang="en-GB" sz="3000" i="1" dirty="0" err="1" smtClean="0">
                <a:latin typeface="Lucida Sans" panose="020B0602030504020204" pitchFamily="34" charset="0"/>
              </a:rPr>
              <a:t>dylai</a:t>
            </a:r>
            <a:r>
              <a:rPr lang="en-GB" sz="3000" i="1" dirty="0" smtClean="0">
                <a:latin typeface="Lucida Sans" panose="020B0602030504020204" pitchFamily="34" charset="0"/>
              </a:rPr>
              <a:t> </a:t>
            </a:r>
            <a:r>
              <a:rPr lang="en-GB" sz="3000" i="1" dirty="0" err="1" smtClean="0">
                <a:latin typeface="Lucida Sans" panose="020B0602030504020204" pitchFamily="34" charset="0"/>
              </a:rPr>
              <a:t>llythrennedd</a:t>
            </a:r>
            <a:r>
              <a:rPr lang="en-GB" sz="3000" i="1" dirty="0" smtClean="0">
                <a:latin typeface="Lucida Sans" panose="020B0602030504020204" pitchFamily="34" charset="0"/>
              </a:rPr>
              <a:t> a </a:t>
            </a:r>
            <a:r>
              <a:rPr lang="en-GB" sz="3000" i="1" dirty="0" err="1" smtClean="0">
                <a:latin typeface="Lucida Sans" panose="020B0602030504020204" pitchFamily="34" charset="0"/>
              </a:rPr>
              <a:t>rhifedd</a:t>
            </a:r>
            <a:r>
              <a:rPr lang="en-GB" sz="3000" i="1" dirty="0" smtClean="0">
                <a:latin typeface="Lucida Sans" panose="020B0602030504020204" pitchFamily="34" charset="0"/>
              </a:rPr>
              <a:t> </a:t>
            </a:r>
            <a:r>
              <a:rPr lang="en-GB" sz="3000" i="1" dirty="0" err="1" smtClean="0">
                <a:latin typeface="Lucida Sans" panose="020B0602030504020204" pitchFamily="34" charset="0"/>
              </a:rPr>
              <a:t>fod</a:t>
            </a:r>
            <a:r>
              <a:rPr lang="en-GB" sz="3000" i="1" dirty="0" smtClean="0">
                <a:latin typeface="Lucida Sans" panose="020B0602030504020204" pitchFamily="34" charset="0"/>
              </a:rPr>
              <a:t> yn </a:t>
            </a:r>
            <a:r>
              <a:rPr lang="en-GB" sz="3000" i="1" dirty="0" err="1" smtClean="0">
                <a:latin typeface="Lucida Sans" panose="020B0602030504020204" pitchFamily="34" charset="0"/>
              </a:rPr>
              <a:t>gyfrifoldeb</a:t>
            </a:r>
            <a:r>
              <a:rPr lang="en-GB" sz="3000" i="1" dirty="0" smtClean="0">
                <a:latin typeface="Lucida Sans" panose="020B0602030504020204" pitchFamily="34" charset="0"/>
              </a:rPr>
              <a:t> </a:t>
            </a:r>
            <a:r>
              <a:rPr lang="en-GB" sz="3000" i="1" dirty="0" err="1" smtClean="0">
                <a:latin typeface="Lucida Sans" panose="020B0602030504020204" pitchFamily="34" charset="0"/>
              </a:rPr>
              <a:t>i</a:t>
            </a:r>
            <a:r>
              <a:rPr lang="en-GB" sz="3000" i="1" dirty="0" smtClean="0">
                <a:latin typeface="Lucida Sans" panose="020B0602030504020204" pitchFamily="34" charset="0"/>
              </a:rPr>
              <a:t> bob </a:t>
            </a:r>
            <a:r>
              <a:rPr lang="en-GB" sz="3000" i="1" dirty="0" err="1" smtClean="0">
                <a:latin typeface="Lucida Sans" panose="020B0602030504020204" pitchFamily="34" charset="0"/>
              </a:rPr>
              <a:t>athro</a:t>
            </a:r>
            <a:r>
              <a:rPr lang="en-GB" sz="3000" i="1" dirty="0" smtClean="0">
                <a:latin typeface="Lucida Sans" panose="020B0602030504020204" pitchFamily="34" charset="0"/>
              </a:rPr>
              <a:t>/</a:t>
            </a:r>
            <a:r>
              <a:rPr lang="en-GB" sz="3000" i="1" dirty="0" err="1" smtClean="0">
                <a:latin typeface="Lucida Sans" panose="020B0602030504020204" pitchFamily="34" charset="0"/>
              </a:rPr>
              <a:t>athrawes</a:t>
            </a:r>
            <a:r>
              <a:rPr lang="en-GB" sz="3000" i="1" dirty="0" smtClean="0">
                <a:latin typeface="Lucida Sans" panose="020B0602030504020204" pitchFamily="34" charset="0"/>
              </a:rPr>
              <a:t> a </a:t>
            </a:r>
            <a:r>
              <a:rPr lang="en-GB" sz="3000" i="1" dirty="0" err="1" smtClean="0">
                <a:latin typeface="Lucida Sans" panose="020B0602030504020204" pitchFamily="34" charset="0"/>
              </a:rPr>
              <a:t>dylid</a:t>
            </a:r>
            <a:r>
              <a:rPr lang="en-GB" sz="3000" i="1" dirty="0" smtClean="0">
                <a:latin typeface="Lucida Sans" panose="020B0602030504020204" pitchFamily="34" charset="0"/>
              </a:rPr>
              <a:t> </a:t>
            </a:r>
            <a:r>
              <a:rPr lang="en-GB" sz="3000" i="1" dirty="0" err="1" smtClean="0">
                <a:latin typeface="Lucida Sans" panose="020B0602030504020204" pitchFamily="34" charset="0"/>
              </a:rPr>
              <a:t>cynnwys</a:t>
            </a:r>
            <a:r>
              <a:rPr lang="en-GB" sz="3000" i="1" dirty="0" smtClean="0">
                <a:latin typeface="Lucida Sans" panose="020B0602030504020204" pitchFamily="34" charset="0"/>
              </a:rPr>
              <a:t> y </a:t>
            </a:r>
            <a:r>
              <a:rPr lang="en-GB" sz="3000" i="1" dirty="0" err="1" smtClean="0">
                <a:latin typeface="Lucida Sans" panose="020B0602030504020204" pitchFamily="34" charset="0"/>
              </a:rPr>
              <a:t>ddau</a:t>
            </a:r>
            <a:r>
              <a:rPr lang="en-GB" sz="3000" i="1" dirty="0" smtClean="0">
                <a:latin typeface="Lucida Sans" panose="020B0602030504020204" pitchFamily="34" charset="0"/>
              </a:rPr>
              <a:t> yn y </a:t>
            </a:r>
            <a:r>
              <a:rPr lang="en-GB" sz="3000" i="1" dirty="0" err="1" smtClean="0">
                <a:latin typeface="Lucida Sans" panose="020B0602030504020204" pitchFamily="34" charset="0"/>
              </a:rPr>
              <a:t>cwricwlwm</a:t>
            </a:r>
            <a:r>
              <a:rPr lang="en-GB" sz="3000" i="1" dirty="0" smtClean="0">
                <a:latin typeface="Lucida Sans" panose="020B0602030504020204" pitchFamily="34" charset="0"/>
              </a:rPr>
              <a:t> </a:t>
            </a:r>
            <a:r>
              <a:rPr lang="en-GB" sz="3000" i="1" dirty="0" err="1" smtClean="0">
                <a:latin typeface="Lucida Sans" panose="020B0602030504020204" pitchFamily="34" charset="0"/>
              </a:rPr>
              <a:t>mewn</a:t>
            </a:r>
            <a:r>
              <a:rPr lang="en-GB" sz="3000" i="1" dirty="0" smtClean="0">
                <a:latin typeface="Lucida Sans" panose="020B0602030504020204" pitchFamily="34" charset="0"/>
              </a:rPr>
              <a:t> </a:t>
            </a:r>
            <a:r>
              <a:rPr lang="en-GB" sz="3000" i="1" dirty="0" err="1" smtClean="0">
                <a:latin typeface="Lucida Sans" panose="020B0602030504020204" pitchFamily="34" charset="0"/>
              </a:rPr>
              <a:t>ffyrdd</a:t>
            </a:r>
            <a:r>
              <a:rPr lang="en-GB" sz="3000" i="1" dirty="0" smtClean="0">
                <a:latin typeface="Lucida Sans" panose="020B0602030504020204" pitchFamily="34" charset="0"/>
              </a:rPr>
              <a:t> sy’n </a:t>
            </a:r>
            <a:r>
              <a:rPr lang="en-GB" sz="3000" i="1" dirty="0" err="1" smtClean="0">
                <a:latin typeface="Lucida Sans" panose="020B0602030504020204" pitchFamily="34" charset="0"/>
              </a:rPr>
              <a:t>sicrhau</a:t>
            </a:r>
            <a:r>
              <a:rPr lang="en-GB" sz="3000" i="1" dirty="0" smtClean="0">
                <a:latin typeface="Lucida Sans" panose="020B0602030504020204" pitchFamily="34" charset="0"/>
              </a:rPr>
              <a:t> bod </a:t>
            </a:r>
            <a:r>
              <a:rPr lang="en-GB" sz="3000" i="1" dirty="0" err="1" smtClean="0">
                <a:latin typeface="Lucida Sans" panose="020B0602030504020204" pitchFamily="34" charset="0"/>
              </a:rPr>
              <a:t>yr</a:t>
            </a:r>
            <a:r>
              <a:rPr lang="en-GB" sz="3000" i="1" dirty="0" smtClean="0">
                <a:latin typeface="Lucida Sans" panose="020B0602030504020204" pitchFamily="34" charset="0"/>
              </a:rPr>
              <a:t> </a:t>
            </a:r>
            <a:r>
              <a:rPr lang="en-GB" sz="3000" i="1" dirty="0" err="1" smtClean="0">
                <a:latin typeface="Lucida Sans" panose="020B0602030504020204" pitchFamily="34" charset="0"/>
              </a:rPr>
              <a:t>holl</a:t>
            </a:r>
            <a:r>
              <a:rPr lang="en-GB" sz="3000" i="1" dirty="0" smtClean="0">
                <a:latin typeface="Lucida Sans" panose="020B0602030504020204" pitchFamily="34" charset="0"/>
              </a:rPr>
              <a:t> </a:t>
            </a:r>
            <a:r>
              <a:rPr lang="en-GB" sz="3000" i="1" dirty="0" err="1" smtClean="0">
                <a:latin typeface="Lucida Sans" panose="020B0602030504020204" pitchFamily="34" charset="0"/>
              </a:rPr>
              <a:t>blant</a:t>
            </a:r>
            <a:r>
              <a:rPr lang="en-GB" sz="3000" i="1" dirty="0" smtClean="0">
                <a:latin typeface="Lucida Sans" panose="020B0602030504020204" pitchFamily="34" charset="0"/>
              </a:rPr>
              <a:t> a </a:t>
            </a:r>
            <a:r>
              <a:rPr lang="en-GB" sz="3000" i="1" dirty="0" err="1" smtClean="0">
                <a:latin typeface="Lucida Sans" panose="020B0602030504020204" pitchFamily="34" charset="0"/>
              </a:rPr>
              <a:t>phobl</a:t>
            </a:r>
            <a:r>
              <a:rPr lang="en-GB" sz="3000" i="1" dirty="0" smtClean="0">
                <a:latin typeface="Lucida Sans" panose="020B0602030504020204" pitchFamily="34" charset="0"/>
              </a:rPr>
              <a:t> </a:t>
            </a:r>
            <a:r>
              <a:rPr lang="en-GB" sz="3000" i="1" dirty="0" err="1" smtClean="0">
                <a:latin typeface="Lucida Sans" panose="020B0602030504020204" pitchFamily="34" charset="0"/>
              </a:rPr>
              <a:t>ifanc</a:t>
            </a:r>
            <a:r>
              <a:rPr lang="en-GB" sz="3000" i="1" dirty="0" smtClean="0">
                <a:latin typeface="Lucida Sans" panose="020B0602030504020204" pitchFamily="34" charset="0"/>
              </a:rPr>
              <a:t> yn </a:t>
            </a:r>
            <a:r>
              <a:rPr lang="en-GB" sz="3000" i="1" dirty="0" err="1" smtClean="0">
                <a:latin typeface="Lucida Sans" panose="020B0602030504020204" pitchFamily="34" charset="0"/>
              </a:rPr>
              <a:t>eu</a:t>
            </a:r>
            <a:r>
              <a:rPr lang="en-GB" sz="3000" i="1" dirty="0" smtClean="0">
                <a:latin typeface="Lucida Sans" panose="020B0602030504020204" pitchFamily="34" charset="0"/>
              </a:rPr>
              <a:t> </a:t>
            </a:r>
            <a:r>
              <a:rPr lang="en-GB" sz="3000" i="1" dirty="0" err="1" smtClean="0">
                <a:latin typeface="Lucida Sans" panose="020B0602030504020204" pitchFamily="34" charset="0"/>
              </a:rPr>
              <a:t>datblygu’n</a:t>
            </a:r>
            <a:r>
              <a:rPr lang="en-GB" sz="3000" i="1" dirty="0" smtClean="0">
                <a:latin typeface="Lucida Sans" panose="020B0602030504020204" pitchFamily="34" charset="0"/>
              </a:rPr>
              <a:t> </a:t>
            </a:r>
            <a:r>
              <a:rPr lang="en-GB" sz="3000" i="1" dirty="0" err="1" smtClean="0">
                <a:latin typeface="Lucida Sans" panose="020B0602030504020204" pitchFamily="34" charset="0"/>
              </a:rPr>
              <a:t>gynyddol</a:t>
            </a:r>
            <a:r>
              <a:rPr lang="en-GB" sz="3000" i="1" dirty="0" smtClean="0">
                <a:latin typeface="Lucida Sans" panose="020B0602030504020204" pitchFamily="34" charset="0"/>
              </a:rPr>
              <a:t>. </a:t>
            </a:r>
            <a:r>
              <a:rPr lang="en-GB" sz="3000" i="1" dirty="0" err="1" smtClean="0">
                <a:latin typeface="Lucida Sans" panose="020B0602030504020204" pitchFamily="34" charset="0"/>
              </a:rPr>
              <a:t>Rhaid</a:t>
            </a:r>
            <a:r>
              <a:rPr lang="en-GB" sz="3000" i="1" dirty="0" smtClean="0">
                <a:latin typeface="Lucida Sans" panose="020B0602030504020204" pitchFamily="34" charset="0"/>
              </a:rPr>
              <a:t> </a:t>
            </a:r>
            <a:r>
              <a:rPr lang="en-GB" sz="3000" i="1" dirty="0" err="1" smtClean="0">
                <a:latin typeface="Lucida Sans" panose="020B0602030504020204" pitchFamily="34" charset="0"/>
              </a:rPr>
              <a:t>i</a:t>
            </a:r>
            <a:r>
              <a:rPr lang="en-GB" sz="3000" i="1" dirty="0" smtClean="0">
                <a:latin typeface="Lucida Sans" panose="020B0602030504020204" pitchFamily="34" charset="0"/>
              </a:rPr>
              <a:t> </a:t>
            </a:r>
            <a:r>
              <a:rPr lang="en-GB" sz="3000" i="1" dirty="0" err="1" smtClean="0">
                <a:latin typeface="Lucida Sans" panose="020B0602030504020204" pitchFamily="34" charset="0"/>
              </a:rPr>
              <a:t>lythrennedd</a:t>
            </a:r>
            <a:r>
              <a:rPr lang="en-GB" sz="3000" i="1" dirty="0" smtClean="0">
                <a:latin typeface="Lucida Sans" panose="020B0602030504020204" pitchFamily="34" charset="0"/>
              </a:rPr>
              <a:t> a </a:t>
            </a:r>
            <a:r>
              <a:rPr lang="en-GB" sz="3000" i="1" dirty="0" err="1" smtClean="0">
                <a:latin typeface="Lucida Sans" panose="020B0602030504020204" pitchFamily="34" charset="0"/>
              </a:rPr>
              <a:t>rhifedd</a:t>
            </a:r>
            <a:r>
              <a:rPr lang="en-GB" sz="3000" i="1" dirty="0" smtClean="0">
                <a:latin typeface="Lucida Sans" panose="020B0602030504020204" pitchFamily="34" charset="0"/>
              </a:rPr>
              <a:t> </a:t>
            </a:r>
            <a:r>
              <a:rPr lang="en-GB" sz="3000" i="1" dirty="0" err="1" smtClean="0">
                <a:latin typeface="Lucida Sans" panose="020B0602030504020204" pitchFamily="34" charset="0"/>
              </a:rPr>
              <a:t>olygu</a:t>
            </a:r>
            <a:r>
              <a:rPr lang="en-GB" sz="3000" i="1" dirty="0" smtClean="0">
                <a:latin typeface="Lucida Sans" panose="020B0602030504020204" pitchFamily="34" charset="0"/>
              </a:rPr>
              <a:t> </a:t>
            </a:r>
            <a:r>
              <a:rPr lang="en-GB" sz="3000" i="1" dirty="0" err="1" smtClean="0">
                <a:latin typeface="Lucida Sans" panose="020B0602030504020204" pitchFamily="34" charset="0"/>
              </a:rPr>
              <a:t>mwy</a:t>
            </a:r>
            <a:r>
              <a:rPr lang="en-GB" sz="3000" i="1" dirty="0" smtClean="0">
                <a:latin typeface="Lucida Sans" panose="020B0602030504020204" pitchFamily="34" charset="0"/>
              </a:rPr>
              <a:t> </a:t>
            </a:r>
            <a:r>
              <a:rPr lang="en-GB" sz="3000" i="1" dirty="0" err="1" smtClean="0">
                <a:latin typeface="Lucida Sans" panose="020B0602030504020204" pitchFamily="34" charset="0"/>
              </a:rPr>
              <a:t>na</a:t>
            </a:r>
            <a:r>
              <a:rPr lang="en-GB" sz="3000" i="1" dirty="0" smtClean="0">
                <a:latin typeface="Lucida Sans" panose="020B0602030504020204" pitchFamily="34" charset="0"/>
              </a:rPr>
              <a:t> </a:t>
            </a:r>
            <a:r>
              <a:rPr lang="en-GB" sz="3000" i="1" dirty="0" err="1" smtClean="0">
                <a:latin typeface="Lucida Sans" panose="020B0602030504020204" pitchFamily="34" charset="0"/>
              </a:rPr>
              <a:t>chymhwysedd</a:t>
            </a:r>
            <a:r>
              <a:rPr lang="en-GB" sz="3000" i="1" dirty="0" smtClean="0">
                <a:latin typeface="Lucida Sans" panose="020B0602030504020204" pitchFamily="34" charset="0"/>
              </a:rPr>
              <a:t> </a:t>
            </a:r>
            <a:r>
              <a:rPr lang="en-GB" sz="3000" i="1" dirty="0" err="1" smtClean="0">
                <a:latin typeface="Lucida Sans" panose="020B0602030504020204" pitchFamily="34" charset="0"/>
              </a:rPr>
              <a:t>sylfaenol</a:t>
            </a:r>
            <a:r>
              <a:rPr lang="en-GB" sz="3000" i="1" dirty="0" smtClean="0">
                <a:latin typeface="Lucida Sans" panose="020B0602030504020204" pitchFamily="34" charset="0"/>
              </a:rPr>
              <a:t> a </a:t>
            </a:r>
            <a:r>
              <a:rPr lang="en-GB" sz="3000" i="1" dirty="0" err="1" smtClean="0">
                <a:latin typeface="Lucida Sans" panose="020B0602030504020204" pitchFamily="34" charset="0"/>
              </a:rPr>
              <a:t>rhaid</a:t>
            </a:r>
            <a:r>
              <a:rPr lang="en-GB" sz="3000" i="1" dirty="0" smtClean="0">
                <a:latin typeface="Lucida Sans" panose="020B0602030504020204" pitchFamily="34" charset="0"/>
              </a:rPr>
              <a:t> </a:t>
            </a:r>
            <a:r>
              <a:rPr lang="en-GB" sz="3000" i="1" dirty="0" err="1" smtClean="0">
                <a:latin typeface="Lucida Sans" panose="020B0602030504020204" pitchFamily="34" charset="0"/>
              </a:rPr>
              <a:t>cydnabod</a:t>
            </a:r>
            <a:r>
              <a:rPr lang="en-GB" sz="3000" i="1" dirty="0" smtClean="0">
                <a:latin typeface="Lucida Sans" panose="020B0602030504020204" pitchFamily="34" charset="0"/>
              </a:rPr>
              <a:t> y </a:t>
            </a:r>
            <a:r>
              <a:rPr lang="en-GB" sz="3000" i="1" dirty="0" err="1" smtClean="0">
                <a:latin typeface="Lucida Sans" panose="020B0602030504020204" pitchFamily="34" charset="0"/>
              </a:rPr>
              <a:t>rhan</a:t>
            </a:r>
            <a:r>
              <a:rPr lang="en-GB" sz="3000" i="1" dirty="0" smtClean="0">
                <a:latin typeface="Lucida Sans" panose="020B0602030504020204" pitchFamily="34" charset="0"/>
              </a:rPr>
              <a:t> </a:t>
            </a:r>
            <a:r>
              <a:rPr lang="en-GB" sz="3000" i="1" dirty="0" err="1" smtClean="0">
                <a:latin typeface="Lucida Sans" panose="020B0602030504020204" pitchFamily="34" charset="0"/>
              </a:rPr>
              <a:t>ganolog</a:t>
            </a:r>
            <a:r>
              <a:rPr lang="en-GB" sz="3000" i="1" dirty="0" smtClean="0">
                <a:latin typeface="Lucida Sans" panose="020B0602030504020204" pitchFamily="34" charset="0"/>
              </a:rPr>
              <a:t> y </a:t>
            </a:r>
            <a:r>
              <a:rPr lang="en-GB" sz="3000" i="1" dirty="0" err="1" smtClean="0">
                <a:latin typeface="Lucida Sans" panose="020B0602030504020204" pitchFamily="34" charset="0"/>
              </a:rPr>
              <a:t>maent</a:t>
            </a:r>
            <a:r>
              <a:rPr lang="en-GB" sz="3000" i="1" dirty="0" smtClean="0">
                <a:latin typeface="Lucida Sans" panose="020B0602030504020204" pitchFamily="34" charset="0"/>
              </a:rPr>
              <a:t> yn ei </a:t>
            </a:r>
            <a:r>
              <a:rPr lang="en-GB" sz="3000" i="1" dirty="0" err="1" smtClean="0">
                <a:latin typeface="Lucida Sans" panose="020B0602030504020204" pitchFamily="34" charset="0"/>
              </a:rPr>
              <a:t>chwarae</a:t>
            </a:r>
            <a:r>
              <a:rPr lang="en-GB" sz="3000" i="1" dirty="0" smtClean="0">
                <a:latin typeface="Lucida Sans" panose="020B0602030504020204" pitchFamily="34" charset="0"/>
              </a:rPr>
              <a:t> </a:t>
            </a:r>
            <a:r>
              <a:rPr lang="en-GB" sz="3000" i="1" dirty="0" err="1" smtClean="0">
                <a:latin typeface="Lucida Sans" panose="020B0602030504020204" pitchFamily="34" charset="0"/>
              </a:rPr>
              <a:t>mewn</a:t>
            </a:r>
            <a:r>
              <a:rPr lang="en-GB" sz="3000" i="1" dirty="0" smtClean="0">
                <a:latin typeface="Lucida Sans" panose="020B0602030504020204" pitchFamily="34" charset="0"/>
              </a:rPr>
              <a:t> </a:t>
            </a:r>
            <a:r>
              <a:rPr lang="en-GB" sz="3000" i="1" dirty="0" err="1" smtClean="0">
                <a:latin typeface="Lucida Sans" panose="020B0602030504020204" pitchFamily="34" charset="0"/>
              </a:rPr>
              <a:t>meddwl</a:t>
            </a:r>
            <a:r>
              <a:rPr lang="en-GB" sz="3000" i="1" dirty="0" smtClean="0">
                <a:latin typeface="Lucida Sans" panose="020B0602030504020204" pitchFamily="34" charset="0"/>
              </a:rPr>
              <a:t> </a:t>
            </a:r>
            <a:r>
              <a:rPr lang="en-GB" sz="3000" i="1" dirty="0" err="1" smtClean="0">
                <a:latin typeface="Lucida Sans" panose="020B0602030504020204" pitchFamily="34" charset="0"/>
              </a:rPr>
              <a:t>a’r</a:t>
            </a:r>
            <a:r>
              <a:rPr lang="en-GB" sz="3000" i="1" dirty="0" smtClean="0">
                <a:latin typeface="Lucida Sans" panose="020B0602030504020204" pitchFamily="34" charset="0"/>
              </a:rPr>
              <a:t> </a:t>
            </a:r>
            <a:r>
              <a:rPr lang="en-GB" sz="3000" i="1" dirty="0" err="1" smtClean="0">
                <a:latin typeface="Lucida Sans" panose="020B0602030504020204" pitchFamily="34" charset="0"/>
              </a:rPr>
              <a:t>gallu</a:t>
            </a:r>
            <a:r>
              <a:rPr lang="en-GB" sz="3000" i="1" dirty="0" smtClean="0">
                <a:latin typeface="Lucida Sans" panose="020B0602030504020204" pitchFamily="34" charset="0"/>
              </a:rPr>
              <a:t> </a:t>
            </a:r>
            <a:r>
              <a:rPr lang="en-GB" sz="3000" i="1" dirty="0" err="1" smtClean="0">
                <a:latin typeface="Lucida Sans" panose="020B0602030504020204" pitchFamily="34" charset="0"/>
              </a:rPr>
              <a:t>i</a:t>
            </a:r>
            <a:r>
              <a:rPr lang="en-GB" sz="3000" i="1" dirty="0" smtClean="0">
                <a:latin typeface="Lucida Sans" panose="020B0602030504020204" pitchFamily="34" charset="0"/>
              </a:rPr>
              <a:t> </a:t>
            </a:r>
            <a:r>
              <a:rPr lang="en-GB" sz="3000" i="1" dirty="0" err="1" smtClean="0">
                <a:latin typeface="Lucida Sans" panose="020B0602030504020204" pitchFamily="34" charset="0"/>
              </a:rPr>
              <a:t>ddefnyddio</a:t>
            </a:r>
            <a:r>
              <a:rPr lang="en-GB" sz="3000" i="1" dirty="0" smtClean="0">
                <a:latin typeface="Lucida Sans" panose="020B0602030504020204" pitchFamily="34" charset="0"/>
              </a:rPr>
              <a:t> </a:t>
            </a:r>
            <a:r>
              <a:rPr lang="en-GB" sz="3000" i="1" dirty="0" err="1" smtClean="0">
                <a:latin typeface="Lucida Sans" panose="020B0602030504020204" pitchFamily="34" charset="0"/>
              </a:rPr>
              <a:t>iaith</a:t>
            </a:r>
            <a:r>
              <a:rPr lang="en-GB" sz="3000" i="1" dirty="0" smtClean="0">
                <a:latin typeface="Lucida Sans" panose="020B0602030504020204" pitchFamily="34" charset="0"/>
              </a:rPr>
              <a:t> a </a:t>
            </a:r>
            <a:r>
              <a:rPr lang="en-GB" sz="3000" i="1" dirty="0" err="1" smtClean="0">
                <a:latin typeface="Lucida Sans" panose="020B0602030504020204" pitchFamily="34" charset="0"/>
              </a:rPr>
              <a:t>rhif</a:t>
            </a:r>
            <a:r>
              <a:rPr lang="en-GB" sz="3000" i="1" dirty="0" smtClean="0">
                <a:latin typeface="Lucida Sans" panose="020B0602030504020204" pitchFamily="34" charset="0"/>
              </a:rPr>
              <a:t> yn </a:t>
            </a:r>
            <a:r>
              <a:rPr lang="en-GB" sz="3000" i="1" dirty="0" err="1" smtClean="0">
                <a:latin typeface="Lucida Sans" panose="020B0602030504020204" pitchFamily="34" charset="0"/>
              </a:rPr>
              <a:t>hyderus</a:t>
            </a:r>
            <a:r>
              <a:rPr lang="en-GB" sz="3000" i="1" dirty="0" smtClean="0">
                <a:latin typeface="Lucida Sans" panose="020B0602030504020204" pitchFamily="34" charset="0"/>
              </a:rPr>
              <a:t> a </a:t>
            </a:r>
            <a:r>
              <a:rPr lang="en-GB" sz="3000" i="1" dirty="0" err="1" smtClean="0">
                <a:latin typeface="Lucida Sans" panose="020B0602030504020204" pitchFamily="34" charset="0"/>
              </a:rPr>
              <a:t>chreadigol</a:t>
            </a:r>
            <a:r>
              <a:rPr lang="en-GB" sz="3000" i="1" dirty="0" smtClean="0">
                <a:latin typeface="Lucida Sans" panose="020B0602030504020204" pitchFamily="34" charset="0"/>
              </a:rPr>
              <a:t>.”</a:t>
            </a:r>
            <a:endParaRPr lang="en-GB" sz="3000" i="1" dirty="0">
              <a:latin typeface="Lucida Sans" panose="020B0602030504020204" pitchFamily="34" charset="0"/>
            </a:endParaRPr>
          </a:p>
        </p:txBody>
      </p:sp>
    </p:spTree>
    <p:extLst>
      <p:ext uri="{BB962C8B-B14F-4D97-AF65-F5344CB8AC3E}">
        <p14:creationId xmlns:p14="http://schemas.microsoft.com/office/powerpoint/2010/main" val="200779309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4122"/>
          </a:xfrm>
        </p:spPr>
        <p:txBody>
          <a:bodyPr/>
          <a:lstStyle/>
          <a:p>
            <a:pPr algn="l"/>
            <a:r>
              <a:rPr lang="en-GB" sz="3200" dirty="0" smtClean="0">
                <a:solidFill>
                  <a:srgbClr val="0000FF"/>
                </a:solidFill>
                <a:latin typeface="Lucida Sans" panose="020B0602030504020204" pitchFamily="34" charset="0"/>
              </a:rPr>
              <a:t>‘Successful Futures’ – Donaldson (2015)</a:t>
            </a:r>
            <a:endParaRPr lang="en-US" sz="3200" dirty="0">
              <a:solidFill>
                <a:srgbClr val="0000FF"/>
              </a:solidFill>
              <a:latin typeface="Lucida Sans" panose="020B0602030504020204" pitchFamily="34" charset="0"/>
            </a:endParaRPr>
          </a:p>
        </p:txBody>
      </p:sp>
      <p:sp>
        <p:nvSpPr>
          <p:cNvPr id="4" name="Content Placeholder 3"/>
          <p:cNvSpPr>
            <a:spLocks noGrp="1"/>
          </p:cNvSpPr>
          <p:nvPr>
            <p:ph idx="1"/>
          </p:nvPr>
        </p:nvSpPr>
        <p:spPr>
          <a:xfrm>
            <a:off x="457200" y="1196752"/>
            <a:ext cx="8229600" cy="4929411"/>
          </a:xfrm>
        </p:spPr>
        <p:txBody>
          <a:bodyPr/>
          <a:lstStyle/>
          <a:p>
            <a:pPr marL="0" indent="0">
              <a:buNone/>
            </a:pPr>
            <a:r>
              <a:rPr lang="en-GB" sz="3000" i="1" dirty="0" smtClean="0">
                <a:latin typeface="Lucida Sans" panose="020B0602030504020204" pitchFamily="34" charset="0"/>
              </a:rPr>
              <a:t>“…literacy and numeracy should be the responsibility of all teachers and they should both be represented in the curriculum in ways that ensure their progressive development for all children. Literacy and numeracy must mean more than basic competence and must acknowledge their central role in thinking and the ability to use language and number confidently and creatively.”</a:t>
            </a:r>
            <a:endParaRPr lang="en-GB" sz="3000" i="1" dirty="0">
              <a:latin typeface="Lucida Sans" panose="020B0602030504020204" pitchFamily="34" charset="0"/>
            </a:endParaRPr>
          </a:p>
        </p:txBody>
      </p:sp>
    </p:spTree>
    <p:extLst>
      <p:ext uri="{BB962C8B-B14F-4D97-AF65-F5344CB8AC3E}">
        <p14:creationId xmlns:p14="http://schemas.microsoft.com/office/powerpoint/2010/main" val="1832581448"/>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pPr algn="l"/>
            <a:r>
              <a:rPr lang="en-GB" sz="2800" dirty="0" err="1" smtClean="0">
                <a:latin typeface="Lucida Sans" panose="020B0602030504020204" pitchFamily="34" charset="0"/>
              </a:rPr>
              <a:t>Llafaredd</a:t>
            </a:r>
            <a:r>
              <a:rPr lang="en-GB" sz="2800" dirty="0" smtClean="0">
                <a:latin typeface="Lucida Sans" panose="020B0602030504020204" pitchFamily="34" charset="0"/>
              </a:rPr>
              <a:t> (Estyn, 2017)</a:t>
            </a:r>
            <a:br>
              <a:rPr lang="en-GB" sz="2800" dirty="0" smtClean="0">
                <a:latin typeface="Lucida Sans" panose="020B0602030504020204" pitchFamily="34" charset="0"/>
              </a:rPr>
            </a:br>
            <a:r>
              <a:rPr lang="en-GB" sz="2800" dirty="0" err="1" smtClean="0">
                <a:solidFill>
                  <a:srgbClr val="0000FF"/>
                </a:solidFill>
                <a:latin typeface="Lucida Sans" panose="020B0602030504020204" pitchFamily="34" charset="0"/>
              </a:rPr>
              <a:t>Oracy</a:t>
            </a:r>
            <a:r>
              <a:rPr lang="en-GB" sz="2800" dirty="0">
                <a:solidFill>
                  <a:srgbClr val="0000FF"/>
                </a:solidFill>
                <a:latin typeface="Lucida Sans" panose="020B0602030504020204" pitchFamily="34" charset="0"/>
              </a:rPr>
              <a:t> </a:t>
            </a:r>
            <a:r>
              <a:rPr lang="en-GB" sz="2800" dirty="0" smtClean="0">
                <a:solidFill>
                  <a:srgbClr val="0000FF"/>
                </a:solidFill>
                <a:latin typeface="Lucida Sans" panose="020B0602030504020204" pitchFamily="34" charset="0"/>
              </a:rPr>
              <a:t>(Estyn, 2017)</a:t>
            </a:r>
            <a:endParaRPr lang="en-US" sz="2800" dirty="0">
              <a:solidFill>
                <a:srgbClr val="0000FF"/>
              </a:solidFill>
              <a:latin typeface="Lucida Sans" panose="020B0602030504020204" pitchFamily="34" charset="0"/>
            </a:endParaRPr>
          </a:p>
        </p:txBody>
      </p:sp>
      <p:sp>
        <p:nvSpPr>
          <p:cNvPr id="4" name="Content Placeholder 3"/>
          <p:cNvSpPr>
            <a:spLocks noGrp="1"/>
          </p:cNvSpPr>
          <p:nvPr>
            <p:ph sz="half" idx="1"/>
          </p:nvPr>
        </p:nvSpPr>
        <p:spPr>
          <a:xfrm>
            <a:off x="323528" y="1583722"/>
            <a:ext cx="4248472" cy="4525963"/>
          </a:xfrm>
        </p:spPr>
        <p:txBody>
          <a:bodyPr/>
          <a:lstStyle/>
          <a:p>
            <a:pPr marL="0" indent="0">
              <a:buNone/>
            </a:pPr>
            <a:r>
              <a:rPr lang="en-GB" sz="2400" dirty="0" err="1" smtClean="0">
                <a:solidFill>
                  <a:srgbClr val="00B050"/>
                </a:solidFill>
                <a:latin typeface="Lucida Sans" panose="020B0602030504020204" pitchFamily="34" charset="0"/>
              </a:rPr>
              <a:t>Mewn</a:t>
            </a:r>
            <a:r>
              <a:rPr lang="en-GB" sz="2400" dirty="0" smtClean="0">
                <a:solidFill>
                  <a:srgbClr val="00B050"/>
                </a:solidFill>
                <a:latin typeface="Lucida Sans" panose="020B0602030504020204" pitchFamily="34" charset="0"/>
              </a:rPr>
              <a:t> </a:t>
            </a:r>
            <a:r>
              <a:rPr lang="en-GB" sz="2400" dirty="0" err="1" smtClean="0">
                <a:solidFill>
                  <a:srgbClr val="00B050"/>
                </a:solidFill>
                <a:latin typeface="Lucida Sans" panose="020B0602030504020204" pitchFamily="34" charset="0"/>
              </a:rPr>
              <a:t>mwyafrif</a:t>
            </a:r>
            <a:r>
              <a:rPr lang="en-GB" sz="2400" dirty="0" smtClean="0">
                <a:solidFill>
                  <a:srgbClr val="00B050"/>
                </a:solidFill>
                <a:latin typeface="Lucida Sans" panose="020B0602030504020204" pitchFamily="34" charset="0"/>
              </a:rPr>
              <a:t> o </a:t>
            </a:r>
            <a:r>
              <a:rPr lang="en-GB" sz="2400" dirty="0" err="1" smtClean="0">
                <a:solidFill>
                  <a:srgbClr val="00B050"/>
                </a:solidFill>
                <a:latin typeface="Lucida Sans" panose="020B0602030504020204" pitchFamily="34" charset="0"/>
              </a:rPr>
              <a:t>ysgolion</a:t>
            </a:r>
            <a:r>
              <a:rPr lang="en-GB" sz="2400" dirty="0" smtClean="0">
                <a:solidFill>
                  <a:srgbClr val="00B050"/>
                </a:solidFill>
                <a:latin typeface="Lucida Sans" panose="020B0602030504020204" pitchFamily="34" charset="0"/>
              </a:rPr>
              <a:t>:</a:t>
            </a:r>
          </a:p>
          <a:p>
            <a:r>
              <a:rPr lang="en-GB" sz="2400" dirty="0" err="1" smtClean="0">
                <a:solidFill>
                  <a:srgbClr val="00B050"/>
                </a:solidFill>
                <a:latin typeface="Lucida Sans" panose="020B0602030504020204" pitchFamily="34" charset="0"/>
              </a:rPr>
              <a:t>Oedolion</a:t>
            </a:r>
            <a:r>
              <a:rPr lang="en-GB" sz="2400" dirty="0" smtClean="0">
                <a:solidFill>
                  <a:srgbClr val="00B050"/>
                </a:solidFill>
                <a:latin typeface="Lucida Sans" panose="020B0602030504020204" pitchFamily="34" charset="0"/>
              </a:rPr>
              <a:t> yn </a:t>
            </a:r>
            <a:r>
              <a:rPr lang="en-GB" sz="2400" dirty="0" err="1" smtClean="0">
                <a:solidFill>
                  <a:srgbClr val="00B050"/>
                </a:solidFill>
                <a:latin typeface="Lucida Sans" panose="020B0602030504020204" pitchFamily="34" charset="0"/>
              </a:rPr>
              <a:t>siarad</a:t>
            </a:r>
            <a:r>
              <a:rPr lang="en-GB" sz="2400" dirty="0" smtClean="0">
                <a:solidFill>
                  <a:srgbClr val="00B050"/>
                </a:solidFill>
                <a:latin typeface="Lucida Sans" panose="020B0602030504020204" pitchFamily="34" charset="0"/>
              </a:rPr>
              <a:t> yn </a:t>
            </a:r>
            <a:r>
              <a:rPr lang="en-GB" sz="2400" dirty="0" err="1" smtClean="0">
                <a:solidFill>
                  <a:srgbClr val="00B050"/>
                </a:solidFill>
                <a:latin typeface="Lucida Sans" panose="020B0602030504020204" pitchFamily="34" charset="0"/>
              </a:rPr>
              <a:t>rheolaidd</a:t>
            </a:r>
            <a:r>
              <a:rPr lang="en-GB" sz="2400" dirty="0" smtClean="0">
                <a:solidFill>
                  <a:srgbClr val="00B050"/>
                </a:solidFill>
                <a:latin typeface="Lucida Sans" panose="020B0602030504020204" pitchFamily="34" charset="0"/>
              </a:rPr>
              <a:t> gyda </a:t>
            </a:r>
            <a:r>
              <a:rPr lang="en-GB" sz="2400" dirty="0" err="1" smtClean="0">
                <a:solidFill>
                  <a:srgbClr val="00B050"/>
                </a:solidFill>
                <a:latin typeface="Lucida Sans" panose="020B0602030504020204" pitchFamily="34" charset="0"/>
              </a:rPr>
              <a:t>phlant</a:t>
            </a:r>
            <a:r>
              <a:rPr lang="en-GB" sz="2400" dirty="0" smtClean="0">
                <a:solidFill>
                  <a:srgbClr val="00B050"/>
                </a:solidFill>
                <a:latin typeface="Lucida Sans" panose="020B0602030504020204" pitchFamily="34" charset="0"/>
              </a:rPr>
              <a:t> sydd yn </a:t>
            </a:r>
            <a:r>
              <a:rPr lang="en-GB" sz="2400" dirty="0" err="1" smtClean="0">
                <a:solidFill>
                  <a:srgbClr val="00B050"/>
                </a:solidFill>
                <a:latin typeface="Lucida Sans" panose="020B0602030504020204" pitchFamily="34" charset="0"/>
              </a:rPr>
              <a:t>ymestyn</a:t>
            </a:r>
            <a:r>
              <a:rPr lang="en-GB" sz="2400" dirty="0" smtClean="0">
                <a:solidFill>
                  <a:srgbClr val="00B050"/>
                </a:solidFill>
                <a:latin typeface="Lucida Sans" panose="020B0602030504020204" pitchFamily="34" charset="0"/>
              </a:rPr>
              <a:t> </a:t>
            </a:r>
            <a:r>
              <a:rPr lang="en-GB" sz="2400" dirty="0" err="1" smtClean="0">
                <a:solidFill>
                  <a:srgbClr val="00B050"/>
                </a:solidFill>
                <a:latin typeface="Lucida Sans" panose="020B0602030504020204" pitchFamily="34" charset="0"/>
              </a:rPr>
              <a:t>eu</a:t>
            </a:r>
            <a:r>
              <a:rPr lang="en-GB" sz="2400" dirty="0" smtClean="0">
                <a:solidFill>
                  <a:srgbClr val="00B050"/>
                </a:solidFill>
                <a:latin typeface="Lucida Sans" panose="020B0602030504020204" pitchFamily="34" charset="0"/>
              </a:rPr>
              <a:t> </a:t>
            </a:r>
            <a:r>
              <a:rPr lang="en-GB" sz="2400" dirty="0" err="1" smtClean="0">
                <a:solidFill>
                  <a:srgbClr val="00B050"/>
                </a:solidFill>
                <a:latin typeface="Lucida Sans" panose="020B0602030504020204" pitchFamily="34" charset="0"/>
              </a:rPr>
              <a:t>dysgu</a:t>
            </a:r>
            <a:endParaRPr lang="en-GB" sz="2400" dirty="0" smtClean="0">
              <a:solidFill>
                <a:srgbClr val="00B050"/>
              </a:solidFill>
              <a:latin typeface="Lucida Sans" panose="020B0602030504020204" pitchFamily="34" charset="0"/>
            </a:endParaRPr>
          </a:p>
          <a:p>
            <a:pPr marL="0" indent="0">
              <a:buNone/>
            </a:pPr>
            <a:r>
              <a:rPr lang="en-GB" sz="2400" dirty="0" err="1" smtClean="0">
                <a:solidFill>
                  <a:srgbClr val="FF0000"/>
                </a:solidFill>
                <a:latin typeface="Lucida Sans" panose="020B0602030504020204" pitchFamily="34" charset="0"/>
              </a:rPr>
              <a:t>Mewn</a:t>
            </a:r>
            <a:r>
              <a:rPr lang="en-GB" sz="2400" dirty="0" smtClean="0">
                <a:solidFill>
                  <a:srgbClr val="FF0000"/>
                </a:solidFill>
                <a:latin typeface="Lucida Sans" panose="020B0602030504020204" pitchFamily="34" charset="0"/>
              </a:rPr>
              <a:t> </a:t>
            </a:r>
            <a:r>
              <a:rPr lang="en-GB" sz="2400" dirty="0" err="1" smtClean="0">
                <a:solidFill>
                  <a:srgbClr val="FF0000"/>
                </a:solidFill>
                <a:latin typeface="Lucida Sans" panose="020B0602030504020204" pitchFamily="34" charset="0"/>
              </a:rPr>
              <a:t>rhai</a:t>
            </a:r>
            <a:r>
              <a:rPr lang="en-GB" sz="2400" dirty="0" smtClean="0">
                <a:solidFill>
                  <a:srgbClr val="FF0000"/>
                </a:solidFill>
                <a:latin typeface="Lucida Sans" panose="020B0602030504020204" pitchFamily="34" charset="0"/>
              </a:rPr>
              <a:t> </a:t>
            </a:r>
            <a:r>
              <a:rPr lang="en-GB" sz="2400" dirty="0" err="1" smtClean="0">
                <a:solidFill>
                  <a:srgbClr val="FF0000"/>
                </a:solidFill>
                <a:latin typeface="Lucida Sans" panose="020B0602030504020204" pitchFamily="34" charset="0"/>
              </a:rPr>
              <a:t>ysgolion</a:t>
            </a:r>
            <a:r>
              <a:rPr lang="en-GB" sz="2400" dirty="0" smtClean="0">
                <a:solidFill>
                  <a:srgbClr val="FF0000"/>
                </a:solidFill>
                <a:latin typeface="Lucida Sans" panose="020B0602030504020204" pitchFamily="34" charset="0"/>
              </a:rPr>
              <a:t>:</a:t>
            </a:r>
          </a:p>
          <a:p>
            <a:r>
              <a:rPr lang="en-GB" sz="2400" dirty="0" smtClean="0">
                <a:solidFill>
                  <a:srgbClr val="FF0000"/>
                </a:solidFill>
                <a:latin typeface="Lucida Sans" panose="020B0602030504020204" pitchFamily="34" charset="0"/>
              </a:rPr>
              <a:t>Dim </a:t>
            </a:r>
            <a:r>
              <a:rPr lang="en-GB" sz="2400" dirty="0" err="1" smtClean="0">
                <a:solidFill>
                  <a:srgbClr val="FF0000"/>
                </a:solidFill>
                <a:latin typeface="Lucida Sans" panose="020B0602030504020204" pitchFamily="34" charset="0"/>
              </a:rPr>
              <a:t>digon</a:t>
            </a:r>
            <a:r>
              <a:rPr lang="en-GB" sz="2400" dirty="0" smtClean="0">
                <a:solidFill>
                  <a:srgbClr val="FF0000"/>
                </a:solidFill>
                <a:latin typeface="Lucida Sans" panose="020B0602030504020204" pitchFamily="34" charset="0"/>
              </a:rPr>
              <a:t> o </a:t>
            </a:r>
            <a:r>
              <a:rPr lang="en-GB" sz="2400" dirty="0" err="1" smtClean="0">
                <a:solidFill>
                  <a:srgbClr val="FF0000"/>
                </a:solidFill>
                <a:latin typeface="Lucida Sans" panose="020B0602030504020204" pitchFamily="34" charset="0"/>
              </a:rPr>
              <a:t>gyfleoedd</a:t>
            </a:r>
            <a:r>
              <a:rPr lang="en-GB" sz="2400" dirty="0" smtClean="0">
                <a:solidFill>
                  <a:srgbClr val="FF0000"/>
                </a:solidFill>
                <a:latin typeface="Lucida Sans" panose="020B0602030504020204" pitchFamily="34" charset="0"/>
              </a:rPr>
              <a:t> </a:t>
            </a:r>
            <a:r>
              <a:rPr lang="en-GB" sz="2400" dirty="0" err="1" smtClean="0">
                <a:solidFill>
                  <a:srgbClr val="FF0000"/>
                </a:solidFill>
                <a:latin typeface="Lucida Sans" panose="020B0602030504020204" pitchFamily="34" charset="0"/>
              </a:rPr>
              <a:t>i</a:t>
            </a:r>
            <a:r>
              <a:rPr lang="en-GB" sz="2400" dirty="0" smtClean="0">
                <a:solidFill>
                  <a:srgbClr val="FF0000"/>
                </a:solidFill>
                <a:latin typeface="Lucida Sans" panose="020B0602030504020204" pitchFamily="34" charset="0"/>
              </a:rPr>
              <a:t> </a:t>
            </a:r>
            <a:r>
              <a:rPr lang="en-GB" sz="2400" dirty="0" err="1" smtClean="0">
                <a:solidFill>
                  <a:srgbClr val="FF0000"/>
                </a:solidFill>
                <a:latin typeface="Lucida Sans" panose="020B0602030504020204" pitchFamily="34" charset="0"/>
              </a:rPr>
              <a:t>blant</a:t>
            </a:r>
            <a:r>
              <a:rPr lang="en-GB" sz="2400" dirty="0" smtClean="0">
                <a:solidFill>
                  <a:srgbClr val="FF0000"/>
                </a:solidFill>
                <a:latin typeface="Lucida Sans" panose="020B0602030504020204" pitchFamily="34" charset="0"/>
              </a:rPr>
              <a:t> </a:t>
            </a:r>
            <a:r>
              <a:rPr lang="en-GB" sz="2400" dirty="0" err="1" smtClean="0">
                <a:solidFill>
                  <a:srgbClr val="FF0000"/>
                </a:solidFill>
                <a:latin typeface="Lucida Sans" panose="020B0602030504020204" pitchFamily="34" charset="0"/>
              </a:rPr>
              <a:t>siarad</a:t>
            </a:r>
            <a:r>
              <a:rPr lang="en-GB" sz="2400" dirty="0" smtClean="0">
                <a:solidFill>
                  <a:srgbClr val="FF0000"/>
                </a:solidFill>
                <a:latin typeface="Lucida Sans" panose="020B0602030504020204" pitchFamily="34" charset="0"/>
              </a:rPr>
              <a:t> </a:t>
            </a:r>
            <a:r>
              <a:rPr lang="en-GB" sz="2400" dirty="0" err="1" smtClean="0">
                <a:solidFill>
                  <a:srgbClr val="FF0000"/>
                </a:solidFill>
                <a:latin typeface="Lucida Sans" panose="020B0602030504020204" pitchFamily="34" charset="0"/>
              </a:rPr>
              <a:t>gydag</a:t>
            </a:r>
            <a:r>
              <a:rPr lang="en-GB" sz="2400" dirty="0" smtClean="0">
                <a:solidFill>
                  <a:srgbClr val="FF0000"/>
                </a:solidFill>
                <a:latin typeface="Lucida Sans" panose="020B0602030504020204" pitchFamily="34" charset="0"/>
              </a:rPr>
              <a:t> </a:t>
            </a:r>
            <a:r>
              <a:rPr lang="en-GB" sz="2400" dirty="0" err="1" smtClean="0">
                <a:solidFill>
                  <a:srgbClr val="FF0000"/>
                </a:solidFill>
                <a:latin typeface="Lucida Sans" panose="020B0602030504020204" pitchFamily="34" charset="0"/>
              </a:rPr>
              <a:t>oedolion</a:t>
            </a:r>
            <a:r>
              <a:rPr lang="en-GB" sz="2400" dirty="0" smtClean="0">
                <a:solidFill>
                  <a:srgbClr val="FF0000"/>
                </a:solidFill>
                <a:latin typeface="Lucida Sans" panose="020B0602030504020204" pitchFamily="34" charset="0"/>
              </a:rPr>
              <a:t> am </a:t>
            </a:r>
            <a:r>
              <a:rPr lang="en-GB" sz="2400" dirty="0" err="1" smtClean="0">
                <a:solidFill>
                  <a:srgbClr val="FF0000"/>
                </a:solidFill>
                <a:latin typeface="Lucida Sans" panose="020B0602030504020204" pitchFamily="34" charset="0"/>
              </a:rPr>
              <a:t>destunau</a:t>
            </a:r>
            <a:r>
              <a:rPr lang="en-GB" sz="2400" dirty="0" smtClean="0">
                <a:solidFill>
                  <a:srgbClr val="FF0000"/>
                </a:solidFill>
                <a:latin typeface="Lucida Sans" panose="020B0602030504020204" pitchFamily="34" charset="0"/>
              </a:rPr>
              <a:t> sydd o </a:t>
            </a:r>
            <a:r>
              <a:rPr lang="en-GB" sz="2400" dirty="0" err="1" smtClean="0">
                <a:solidFill>
                  <a:srgbClr val="FF0000"/>
                </a:solidFill>
                <a:latin typeface="Lucida Sans" panose="020B0602030504020204" pitchFamily="34" charset="0"/>
              </a:rPr>
              <a:t>ddiddordeb</a:t>
            </a:r>
            <a:r>
              <a:rPr lang="en-GB" sz="2400" dirty="0" smtClean="0">
                <a:solidFill>
                  <a:srgbClr val="FF0000"/>
                </a:solidFill>
                <a:latin typeface="Lucida Sans" panose="020B0602030504020204" pitchFamily="34" charset="0"/>
              </a:rPr>
              <a:t> </a:t>
            </a:r>
            <a:r>
              <a:rPr lang="en-GB" sz="2400" dirty="0" err="1" smtClean="0">
                <a:solidFill>
                  <a:srgbClr val="FF0000"/>
                </a:solidFill>
                <a:latin typeface="Lucida Sans" panose="020B0602030504020204" pitchFamily="34" charset="0"/>
              </a:rPr>
              <a:t>iddynt</a:t>
            </a:r>
            <a:endParaRPr lang="en-GB" sz="2400" dirty="0" smtClean="0">
              <a:solidFill>
                <a:srgbClr val="FF0000"/>
              </a:solidFill>
              <a:latin typeface="Lucida Sans" panose="020B0602030504020204" pitchFamily="34" charset="0"/>
            </a:endParaRPr>
          </a:p>
          <a:p>
            <a:pPr marL="0" indent="0">
              <a:buNone/>
            </a:pPr>
            <a:endParaRPr lang="en-GB" sz="2400" dirty="0" smtClean="0">
              <a:solidFill>
                <a:srgbClr val="FF0000"/>
              </a:solidFill>
              <a:latin typeface="Lucida Sans" panose="020B0602030504020204" pitchFamily="34" charset="0"/>
            </a:endParaRPr>
          </a:p>
          <a:p>
            <a:endParaRPr lang="en-GB" sz="2400" dirty="0">
              <a:solidFill>
                <a:srgbClr val="00B050"/>
              </a:solidFill>
              <a:latin typeface="Lucida Sans" panose="020B0602030504020204" pitchFamily="34" charset="0"/>
            </a:endParaRPr>
          </a:p>
        </p:txBody>
      </p:sp>
      <p:sp>
        <p:nvSpPr>
          <p:cNvPr id="5" name="Content Placeholder 4"/>
          <p:cNvSpPr>
            <a:spLocks noGrp="1"/>
          </p:cNvSpPr>
          <p:nvPr>
            <p:ph sz="half" idx="2"/>
          </p:nvPr>
        </p:nvSpPr>
        <p:spPr>
          <a:xfrm>
            <a:off x="4629150" y="1484784"/>
            <a:ext cx="3886200" cy="4692179"/>
          </a:xfrm>
        </p:spPr>
        <p:txBody>
          <a:bodyPr/>
          <a:lstStyle/>
          <a:p>
            <a:pPr marL="0" indent="0">
              <a:buNone/>
            </a:pPr>
            <a:r>
              <a:rPr lang="en-GB" sz="2400" dirty="0" smtClean="0">
                <a:solidFill>
                  <a:srgbClr val="00B050"/>
                </a:solidFill>
                <a:latin typeface="Lucida Sans" panose="020B0602030504020204" pitchFamily="34" charset="0"/>
              </a:rPr>
              <a:t>In most schools:</a:t>
            </a:r>
          </a:p>
          <a:p>
            <a:r>
              <a:rPr lang="en-GB" sz="2400" dirty="0" smtClean="0">
                <a:solidFill>
                  <a:srgbClr val="00B050"/>
                </a:solidFill>
                <a:latin typeface="Lucida Sans" panose="020B0602030504020204" pitchFamily="34" charset="0"/>
              </a:rPr>
              <a:t>Adults talk regularly with children which extends their learning</a:t>
            </a:r>
          </a:p>
          <a:p>
            <a:pPr marL="0" indent="0">
              <a:buNone/>
            </a:pPr>
            <a:r>
              <a:rPr lang="en-GB" sz="2400" dirty="0" smtClean="0">
                <a:solidFill>
                  <a:srgbClr val="FF0000"/>
                </a:solidFill>
                <a:latin typeface="Lucida Sans" panose="020B0602030504020204" pitchFamily="34" charset="0"/>
              </a:rPr>
              <a:t>In some schools:</a:t>
            </a:r>
          </a:p>
          <a:p>
            <a:r>
              <a:rPr lang="en-GB" sz="2400" dirty="0" smtClean="0">
                <a:solidFill>
                  <a:srgbClr val="FF0000"/>
                </a:solidFill>
                <a:latin typeface="Lucida Sans" panose="020B0602030504020204" pitchFamily="34" charset="0"/>
              </a:rPr>
              <a:t>Not enough opportunities for children to talk to adults about topics which interest them</a:t>
            </a:r>
            <a:endParaRPr lang="en-GB" sz="2400" dirty="0">
              <a:solidFill>
                <a:srgbClr val="FF0000"/>
              </a:solidFill>
              <a:latin typeface="Lucida Sans" panose="020B0602030504020204" pitchFamily="34" charset="0"/>
            </a:endParaRPr>
          </a:p>
        </p:txBody>
      </p:sp>
    </p:spTree>
    <p:extLst>
      <p:ext uri="{BB962C8B-B14F-4D97-AF65-F5344CB8AC3E}">
        <p14:creationId xmlns:p14="http://schemas.microsoft.com/office/powerpoint/2010/main" val="333628991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pPr algn="l"/>
            <a:r>
              <a:rPr lang="en-GB" sz="2800" dirty="0" err="1" smtClean="0">
                <a:latin typeface="Lucida Sans" panose="020B0602030504020204" pitchFamily="34" charset="0"/>
              </a:rPr>
              <a:t>Darllen</a:t>
            </a:r>
            <a:r>
              <a:rPr lang="en-GB" sz="2800" dirty="0" smtClean="0">
                <a:latin typeface="Lucida Sans" panose="020B0602030504020204" pitchFamily="34" charset="0"/>
              </a:rPr>
              <a:t> (Estyn, 2017)</a:t>
            </a:r>
            <a:br>
              <a:rPr lang="en-GB" sz="2800" dirty="0" smtClean="0">
                <a:latin typeface="Lucida Sans" panose="020B0602030504020204" pitchFamily="34" charset="0"/>
              </a:rPr>
            </a:br>
            <a:r>
              <a:rPr lang="en-GB" sz="2800" dirty="0" smtClean="0">
                <a:solidFill>
                  <a:srgbClr val="0000FF"/>
                </a:solidFill>
                <a:latin typeface="Lucida Sans" panose="020B0602030504020204" pitchFamily="34" charset="0"/>
              </a:rPr>
              <a:t>Reading (Estyn, 2017)</a:t>
            </a:r>
            <a:endParaRPr lang="en-US" sz="2800" dirty="0">
              <a:solidFill>
                <a:srgbClr val="0000FF"/>
              </a:solidFill>
              <a:latin typeface="Lucida Sans" panose="020B0602030504020204" pitchFamily="34" charset="0"/>
            </a:endParaRPr>
          </a:p>
        </p:txBody>
      </p:sp>
      <p:sp>
        <p:nvSpPr>
          <p:cNvPr id="4" name="Content Placeholder 3"/>
          <p:cNvSpPr>
            <a:spLocks noGrp="1"/>
          </p:cNvSpPr>
          <p:nvPr>
            <p:ph sz="half" idx="1"/>
          </p:nvPr>
        </p:nvSpPr>
        <p:spPr>
          <a:xfrm>
            <a:off x="628650" y="1417638"/>
            <a:ext cx="3886200" cy="4759325"/>
          </a:xfrm>
        </p:spPr>
        <p:txBody>
          <a:bodyPr/>
          <a:lstStyle/>
          <a:p>
            <a:pPr marL="0" indent="0">
              <a:buNone/>
            </a:pPr>
            <a:r>
              <a:rPr lang="en-GB" sz="2400" dirty="0" err="1" smtClean="0">
                <a:solidFill>
                  <a:srgbClr val="00B050"/>
                </a:solidFill>
                <a:latin typeface="Lucida Sans" panose="020B0602030504020204" pitchFamily="34" charset="0"/>
              </a:rPr>
              <a:t>Mewn</a:t>
            </a:r>
            <a:r>
              <a:rPr lang="en-GB" sz="2400" dirty="0" smtClean="0">
                <a:solidFill>
                  <a:srgbClr val="00B050"/>
                </a:solidFill>
                <a:latin typeface="Lucida Sans" panose="020B0602030504020204" pitchFamily="34" charset="0"/>
              </a:rPr>
              <a:t> </a:t>
            </a:r>
            <a:r>
              <a:rPr lang="en-GB" sz="2400" dirty="0" err="1" smtClean="0">
                <a:solidFill>
                  <a:srgbClr val="00B050"/>
                </a:solidFill>
                <a:latin typeface="Lucida Sans" panose="020B0602030504020204" pitchFamily="34" charset="0"/>
              </a:rPr>
              <a:t>rhai</a:t>
            </a:r>
            <a:r>
              <a:rPr lang="en-GB" sz="2400" dirty="0" smtClean="0">
                <a:solidFill>
                  <a:srgbClr val="00B050"/>
                </a:solidFill>
                <a:latin typeface="Lucida Sans" panose="020B0602030504020204" pitchFamily="34" charset="0"/>
              </a:rPr>
              <a:t> </a:t>
            </a:r>
            <a:r>
              <a:rPr lang="en-GB" sz="2400" dirty="0" err="1" smtClean="0">
                <a:solidFill>
                  <a:srgbClr val="00B050"/>
                </a:solidFill>
                <a:latin typeface="Lucida Sans" panose="020B0602030504020204" pitchFamily="34" charset="0"/>
              </a:rPr>
              <a:t>ysgolion</a:t>
            </a:r>
            <a:r>
              <a:rPr lang="en-GB" sz="2400" dirty="0" smtClean="0">
                <a:solidFill>
                  <a:srgbClr val="00B050"/>
                </a:solidFill>
                <a:latin typeface="Lucida Sans" panose="020B0602030504020204" pitchFamily="34" charset="0"/>
              </a:rPr>
              <a:t>:</a:t>
            </a:r>
          </a:p>
          <a:p>
            <a:r>
              <a:rPr lang="en-GB" sz="2400" dirty="0" smtClean="0">
                <a:solidFill>
                  <a:srgbClr val="00B050"/>
                </a:solidFill>
                <a:latin typeface="Lucida Sans" panose="020B0602030504020204" pitchFamily="34" charset="0"/>
              </a:rPr>
              <a:t>Mae plant yn </a:t>
            </a:r>
            <a:r>
              <a:rPr lang="en-GB" sz="2400" dirty="0" err="1" smtClean="0">
                <a:solidFill>
                  <a:srgbClr val="00B050"/>
                </a:solidFill>
                <a:latin typeface="Lucida Sans" panose="020B0602030504020204" pitchFamily="34" charset="0"/>
              </a:rPr>
              <a:t>cael</a:t>
            </a:r>
            <a:r>
              <a:rPr lang="en-GB" sz="2400" dirty="0" smtClean="0">
                <a:solidFill>
                  <a:srgbClr val="00B050"/>
                </a:solidFill>
                <a:latin typeface="Lucida Sans" panose="020B0602030504020204" pitchFamily="34" charset="0"/>
              </a:rPr>
              <a:t> </a:t>
            </a:r>
            <a:r>
              <a:rPr lang="en-GB" sz="2400" dirty="0" err="1" smtClean="0">
                <a:solidFill>
                  <a:srgbClr val="00B050"/>
                </a:solidFill>
                <a:latin typeface="Lucida Sans" panose="020B0602030504020204" pitchFamily="34" charset="0"/>
              </a:rPr>
              <a:t>llawer</a:t>
            </a:r>
            <a:r>
              <a:rPr lang="en-GB" sz="2400" dirty="0" smtClean="0">
                <a:solidFill>
                  <a:srgbClr val="00B050"/>
                </a:solidFill>
                <a:latin typeface="Lucida Sans" panose="020B0602030504020204" pitchFamily="34" charset="0"/>
              </a:rPr>
              <a:t> o </a:t>
            </a:r>
            <a:r>
              <a:rPr lang="en-GB" sz="2400" dirty="0" err="1" smtClean="0">
                <a:solidFill>
                  <a:srgbClr val="00B050"/>
                </a:solidFill>
                <a:latin typeface="Lucida Sans" panose="020B0602030504020204" pitchFamily="34" charset="0"/>
              </a:rPr>
              <a:t>gyfleoedd</a:t>
            </a:r>
            <a:r>
              <a:rPr lang="en-GB" sz="2400" dirty="0" smtClean="0">
                <a:solidFill>
                  <a:srgbClr val="00B050"/>
                </a:solidFill>
                <a:latin typeface="Lucida Sans" panose="020B0602030504020204" pitchFamily="34" charset="0"/>
              </a:rPr>
              <a:t> </a:t>
            </a:r>
            <a:r>
              <a:rPr lang="en-GB" sz="2400" dirty="0" err="1" smtClean="0">
                <a:solidFill>
                  <a:srgbClr val="00B050"/>
                </a:solidFill>
                <a:latin typeface="Lucida Sans" panose="020B0602030504020204" pitchFamily="34" charset="0"/>
              </a:rPr>
              <a:t>i</a:t>
            </a:r>
            <a:r>
              <a:rPr lang="en-GB" sz="2400" dirty="0" smtClean="0">
                <a:solidFill>
                  <a:srgbClr val="00B050"/>
                </a:solidFill>
                <a:latin typeface="Lucida Sans" panose="020B0602030504020204" pitchFamily="34" charset="0"/>
              </a:rPr>
              <a:t> </a:t>
            </a:r>
            <a:r>
              <a:rPr lang="en-GB" sz="2400" dirty="0" err="1" smtClean="0">
                <a:solidFill>
                  <a:srgbClr val="00B050"/>
                </a:solidFill>
                <a:latin typeface="Lucida Sans" panose="020B0602030504020204" pitchFamily="34" charset="0"/>
              </a:rPr>
              <a:t>ddarllen</a:t>
            </a:r>
            <a:r>
              <a:rPr lang="en-GB" sz="2400" dirty="0" smtClean="0">
                <a:solidFill>
                  <a:srgbClr val="00B050"/>
                </a:solidFill>
                <a:latin typeface="Lucida Sans" panose="020B0602030504020204" pitchFamily="34" charset="0"/>
              </a:rPr>
              <a:t> </a:t>
            </a:r>
            <a:r>
              <a:rPr lang="en-GB" sz="2400" dirty="0" err="1" smtClean="0">
                <a:solidFill>
                  <a:srgbClr val="00B050"/>
                </a:solidFill>
                <a:latin typeface="Lucida Sans" panose="020B0602030504020204" pitchFamily="34" charset="0"/>
              </a:rPr>
              <a:t>amrywiaeth</a:t>
            </a:r>
            <a:r>
              <a:rPr lang="en-GB" sz="2400" dirty="0">
                <a:solidFill>
                  <a:srgbClr val="00B050"/>
                </a:solidFill>
                <a:latin typeface="Lucida Sans" panose="020B0602030504020204" pitchFamily="34" charset="0"/>
              </a:rPr>
              <a:t> </a:t>
            </a:r>
            <a:r>
              <a:rPr lang="en-GB" sz="2400" dirty="0" smtClean="0">
                <a:solidFill>
                  <a:srgbClr val="00B050"/>
                </a:solidFill>
                <a:latin typeface="Lucida Sans" panose="020B0602030504020204" pitchFamily="34" charset="0"/>
              </a:rPr>
              <a:t>o </a:t>
            </a:r>
            <a:r>
              <a:rPr lang="en-GB" sz="2400" dirty="0" err="1" smtClean="0">
                <a:solidFill>
                  <a:srgbClr val="00B050"/>
                </a:solidFill>
                <a:latin typeface="Lucida Sans" panose="020B0602030504020204" pitchFamily="34" charset="0"/>
              </a:rPr>
              <a:t>destunau</a:t>
            </a:r>
            <a:endParaRPr lang="en-GB" sz="2400" dirty="0" smtClean="0">
              <a:solidFill>
                <a:srgbClr val="00B050"/>
              </a:solidFill>
              <a:latin typeface="Lucida Sans" panose="020B0602030504020204" pitchFamily="34" charset="0"/>
            </a:endParaRPr>
          </a:p>
          <a:p>
            <a:pPr marL="0" indent="0">
              <a:buNone/>
            </a:pPr>
            <a:r>
              <a:rPr lang="en-GB" sz="2400" dirty="0" err="1" smtClean="0">
                <a:solidFill>
                  <a:srgbClr val="FF0000"/>
                </a:solidFill>
                <a:latin typeface="Lucida Sans" panose="020B0602030504020204" pitchFamily="34" charset="0"/>
              </a:rPr>
              <a:t>Fodd</a:t>
            </a:r>
            <a:r>
              <a:rPr lang="en-GB" sz="2400" dirty="0" smtClean="0">
                <a:solidFill>
                  <a:srgbClr val="FF0000"/>
                </a:solidFill>
                <a:latin typeface="Lucida Sans" panose="020B0602030504020204" pitchFamily="34" charset="0"/>
              </a:rPr>
              <a:t> </a:t>
            </a:r>
            <a:r>
              <a:rPr lang="en-GB" sz="2400" dirty="0" err="1" smtClean="0">
                <a:solidFill>
                  <a:srgbClr val="FF0000"/>
                </a:solidFill>
                <a:latin typeface="Lucida Sans" panose="020B0602030504020204" pitchFamily="34" charset="0"/>
              </a:rPr>
              <a:t>bynnag</a:t>
            </a:r>
            <a:r>
              <a:rPr lang="en-GB" sz="2400" dirty="0" smtClean="0">
                <a:solidFill>
                  <a:srgbClr val="FF0000"/>
                </a:solidFill>
                <a:latin typeface="Lucida Sans" panose="020B0602030504020204" pitchFamily="34" charset="0"/>
              </a:rPr>
              <a:t>:</a:t>
            </a:r>
          </a:p>
          <a:p>
            <a:r>
              <a:rPr lang="en-GB" sz="2400" dirty="0" err="1">
                <a:solidFill>
                  <a:srgbClr val="FF0000"/>
                </a:solidFill>
                <a:latin typeface="Lucida Sans" panose="020B0602030504020204" pitchFamily="34" charset="0"/>
              </a:rPr>
              <a:t>C</a:t>
            </a:r>
            <a:r>
              <a:rPr lang="en-GB" sz="2400" dirty="0" err="1" smtClean="0">
                <a:solidFill>
                  <a:srgbClr val="FF0000"/>
                </a:solidFill>
                <a:latin typeface="Lucida Sans" panose="020B0602030504020204" pitchFamily="34" charset="0"/>
              </a:rPr>
              <a:t>ynnydd</a:t>
            </a:r>
            <a:r>
              <a:rPr lang="en-GB" sz="2400" dirty="0" smtClean="0">
                <a:solidFill>
                  <a:srgbClr val="FF0000"/>
                </a:solidFill>
                <a:latin typeface="Lucida Sans" panose="020B0602030504020204" pitchFamily="34" charset="0"/>
              </a:rPr>
              <a:t> </a:t>
            </a:r>
            <a:r>
              <a:rPr lang="en-GB" sz="2400" dirty="0" err="1" smtClean="0">
                <a:solidFill>
                  <a:srgbClr val="FF0000"/>
                </a:solidFill>
                <a:latin typeface="Lucida Sans" panose="020B0602030504020204" pitchFamily="34" charset="0"/>
              </a:rPr>
              <a:t>darllen</a:t>
            </a:r>
            <a:r>
              <a:rPr lang="en-GB" sz="2400" dirty="0" smtClean="0">
                <a:solidFill>
                  <a:srgbClr val="FF0000"/>
                </a:solidFill>
                <a:latin typeface="Lucida Sans" panose="020B0602030504020204" pitchFamily="34" charset="0"/>
              </a:rPr>
              <a:t> plant yn </a:t>
            </a:r>
            <a:r>
              <a:rPr lang="en-GB" sz="2400" dirty="0" err="1" smtClean="0">
                <a:solidFill>
                  <a:srgbClr val="FF0000"/>
                </a:solidFill>
                <a:latin typeface="Lucida Sans" panose="020B0602030504020204" pitchFamily="34" charset="0"/>
              </a:rPr>
              <a:t>cael</a:t>
            </a:r>
            <a:r>
              <a:rPr lang="en-GB" sz="2400" dirty="0" smtClean="0">
                <a:solidFill>
                  <a:srgbClr val="FF0000"/>
                </a:solidFill>
                <a:latin typeface="Lucida Sans" panose="020B0602030504020204" pitchFamily="34" charset="0"/>
              </a:rPr>
              <a:t> ei ‘</a:t>
            </a:r>
            <a:r>
              <a:rPr lang="en-GB" sz="2400" dirty="0" err="1" smtClean="0">
                <a:solidFill>
                  <a:srgbClr val="FF0000"/>
                </a:solidFill>
                <a:latin typeface="Lucida Sans" panose="020B0602030504020204" pitchFamily="34" charset="0"/>
              </a:rPr>
              <a:t>niweidio</a:t>
            </a:r>
            <a:r>
              <a:rPr lang="en-GB" sz="2400" dirty="0" smtClean="0">
                <a:solidFill>
                  <a:srgbClr val="FF0000"/>
                </a:solidFill>
                <a:latin typeface="Lucida Sans" panose="020B0602030504020204" pitchFamily="34" charset="0"/>
              </a:rPr>
              <a:t>’ wrth </a:t>
            </a:r>
            <a:r>
              <a:rPr lang="en-GB" sz="2400" dirty="0" err="1" smtClean="0">
                <a:solidFill>
                  <a:srgbClr val="FF0000"/>
                </a:solidFill>
                <a:latin typeface="Lucida Sans" panose="020B0602030504020204" pitchFamily="34" charset="0"/>
              </a:rPr>
              <a:t>gadw</a:t>
            </a:r>
            <a:r>
              <a:rPr lang="en-GB" sz="2400" dirty="0" smtClean="0">
                <a:solidFill>
                  <a:srgbClr val="FF0000"/>
                </a:solidFill>
                <a:latin typeface="Lucida Sans" panose="020B0602030504020204" pitchFamily="34" charset="0"/>
              </a:rPr>
              <a:t> at </a:t>
            </a:r>
            <a:r>
              <a:rPr lang="en-GB" sz="2400" dirty="0" err="1">
                <a:solidFill>
                  <a:srgbClr val="FF0000"/>
                </a:solidFill>
                <a:latin typeface="Lucida Sans" panose="020B0602030504020204" pitchFamily="34" charset="0"/>
              </a:rPr>
              <a:t>g</a:t>
            </a:r>
            <a:r>
              <a:rPr lang="en-GB" sz="2400" dirty="0" err="1" smtClean="0">
                <a:solidFill>
                  <a:srgbClr val="FF0000"/>
                </a:solidFill>
                <a:latin typeface="Lucida Sans" panose="020B0602030504020204" pitchFamily="34" charset="0"/>
              </a:rPr>
              <a:t>ynlluniau</a:t>
            </a:r>
            <a:r>
              <a:rPr lang="en-GB" sz="2400" dirty="0" smtClean="0">
                <a:solidFill>
                  <a:srgbClr val="FF0000"/>
                </a:solidFill>
                <a:latin typeface="Lucida Sans" panose="020B0602030504020204" pitchFamily="34" charset="0"/>
              </a:rPr>
              <a:t> </a:t>
            </a:r>
            <a:r>
              <a:rPr lang="en-GB" sz="2400" dirty="0" err="1" smtClean="0">
                <a:solidFill>
                  <a:srgbClr val="FF0000"/>
                </a:solidFill>
                <a:latin typeface="Lucida Sans" panose="020B0602030504020204" pitchFamily="34" charset="0"/>
              </a:rPr>
              <a:t>darllen</a:t>
            </a:r>
            <a:endParaRPr lang="en-GB" sz="2400" dirty="0">
              <a:solidFill>
                <a:srgbClr val="FF0000"/>
              </a:solidFill>
              <a:latin typeface="Lucida Sans" panose="020B0602030504020204" pitchFamily="34" charset="0"/>
            </a:endParaRPr>
          </a:p>
        </p:txBody>
      </p:sp>
      <p:sp>
        <p:nvSpPr>
          <p:cNvPr id="5" name="Content Placeholder 4"/>
          <p:cNvSpPr>
            <a:spLocks noGrp="1"/>
          </p:cNvSpPr>
          <p:nvPr>
            <p:ph sz="half" idx="2"/>
          </p:nvPr>
        </p:nvSpPr>
        <p:spPr>
          <a:xfrm>
            <a:off x="4629150" y="1417638"/>
            <a:ext cx="3886200" cy="4759325"/>
          </a:xfrm>
        </p:spPr>
        <p:txBody>
          <a:bodyPr/>
          <a:lstStyle/>
          <a:p>
            <a:pPr marL="0" indent="0">
              <a:buNone/>
            </a:pPr>
            <a:r>
              <a:rPr lang="en-GB" sz="2400" dirty="0" smtClean="0">
                <a:solidFill>
                  <a:srgbClr val="00B050"/>
                </a:solidFill>
                <a:latin typeface="Lucida Sans" panose="020B0602030504020204" pitchFamily="34" charset="0"/>
              </a:rPr>
              <a:t>In some schools:</a:t>
            </a:r>
          </a:p>
          <a:p>
            <a:r>
              <a:rPr lang="en-GB" sz="2400" dirty="0" smtClean="0">
                <a:solidFill>
                  <a:srgbClr val="00B050"/>
                </a:solidFill>
                <a:latin typeface="Lucida Sans" panose="020B0602030504020204" pitchFamily="34" charset="0"/>
              </a:rPr>
              <a:t>Children are provided with numerous opportunities to read a variety of texts</a:t>
            </a:r>
          </a:p>
          <a:p>
            <a:pPr marL="0" indent="0">
              <a:buNone/>
            </a:pPr>
            <a:r>
              <a:rPr lang="en-GB" sz="2400" dirty="0" smtClean="0">
                <a:solidFill>
                  <a:srgbClr val="FF0000"/>
                </a:solidFill>
                <a:latin typeface="Lucida Sans" panose="020B0602030504020204" pitchFamily="34" charset="0"/>
              </a:rPr>
              <a:t>However:</a:t>
            </a:r>
          </a:p>
          <a:p>
            <a:r>
              <a:rPr lang="en-GB" sz="2400" dirty="0" smtClean="0">
                <a:solidFill>
                  <a:srgbClr val="FF0000"/>
                </a:solidFill>
                <a:latin typeface="Lucida Sans" panose="020B0602030504020204" pitchFamily="34" charset="0"/>
              </a:rPr>
              <a:t>Children’s progress in reading can be ‘adversely affected’ by having to adhere to reading schemes</a:t>
            </a:r>
            <a:endParaRPr lang="en-GB" sz="2400" dirty="0">
              <a:solidFill>
                <a:srgbClr val="FF0000"/>
              </a:solidFill>
              <a:latin typeface="Lucida Sans" panose="020B0602030504020204" pitchFamily="34" charset="0"/>
            </a:endParaRPr>
          </a:p>
        </p:txBody>
      </p:sp>
    </p:spTree>
    <p:extLst>
      <p:ext uri="{BB962C8B-B14F-4D97-AF65-F5344CB8AC3E}">
        <p14:creationId xmlns:p14="http://schemas.microsoft.com/office/powerpoint/2010/main" val="1684499969"/>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pPr algn="l"/>
            <a:r>
              <a:rPr lang="en-GB" sz="2800" dirty="0" err="1" smtClean="0">
                <a:latin typeface="Lucida Sans" panose="020B0602030504020204" pitchFamily="34" charset="0"/>
              </a:rPr>
              <a:t>Ysgrifennu</a:t>
            </a:r>
            <a:r>
              <a:rPr lang="en-GB" sz="2800" dirty="0" smtClean="0">
                <a:latin typeface="Lucida Sans" panose="020B0602030504020204" pitchFamily="34" charset="0"/>
              </a:rPr>
              <a:t> (Estyn, 2017)</a:t>
            </a:r>
            <a:br>
              <a:rPr lang="en-GB" sz="2800" dirty="0" smtClean="0">
                <a:latin typeface="Lucida Sans" panose="020B0602030504020204" pitchFamily="34" charset="0"/>
              </a:rPr>
            </a:br>
            <a:r>
              <a:rPr lang="en-GB" sz="2800" dirty="0" smtClean="0">
                <a:solidFill>
                  <a:srgbClr val="0000FF"/>
                </a:solidFill>
                <a:latin typeface="Lucida Sans" panose="020B0602030504020204" pitchFamily="34" charset="0"/>
              </a:rPr>
              <a:t>Writing (Estyn, 2017)</a:t>
            </a:r>
            <a:endParaRPr lang="en-US" sz="2800" dirty="0">
              <a:solidFill>
                <a:srgbClr val="0000FF"/>
              </a:solidFill>
              <a:latin typeface="Lucida Sans" panose="020B0602030504020204" pitchFamily="34" charset="0"/>
            </a:endParaRPr>
          </a:p>
        </p:txBody>
      </p:sp>
      <p:sp>
        <p:nvSpPr>
          <p:cNvPr id="4" name="Content Placeholder 3"/>
          <p:cNvSpPr>
            <a:spLocks noGrp="1"/>
          </p:cNvSpPr>
          <p:nvPr>
            <p:ph sz="half" idx="1"/>
          </p:nvPr>
        </p:nvSpPr>
        <p:spPr>
          <a:xfrm>
            <a:off x="628650" y="1417638"/>
            <a:ext cx="3886200" cy="4759325"/>
          </a:xfrm>
        </p:spPr>
        <p:txBody>
          <a:bodyPr/>
          <a:lstStyle/>
          <a:p>
            <a:pPr marL="0" indent="0">
              <a:buNone/>
            </a:pPr>
            <a:r>
              <a:rPr lang="en-GB" sz="2400" dirty="0" err="1" smtClean="0">
                <a:solidFill>
                  <a:srgbClr val="00B050"/>
                </a:solidFill>
                <a:latin typeface="Lucida Sans" panose="020B0602030504020204" pitchFamily="34" charset="0"/>
              </a:rPr>
              <a:t>Mewn</a:t>
            </a:r>
            <a:r>
              <a:rPr lang="en-GB" sz="2400" dirty="0" smtClean="0">
                <a:solidFill>
                  <a:srgbClr val="00B050"/>
                </a:solidFill>
                <a:latin typeface="Lucida Sans" panose="020B0602030504020204" pitchFamily="34" charset="0"/>
              </a:rPr>
              <a:t> ¼ o </a:t>
            </a:r>
            <a:r>
              <a:rPr lang="en-GB" sz="2400" dirty="0" err="1" smtClean="0">
                <a:solidFill>
                  <a:srgbClr val="00B050"/>
                </a:solidFill>
                <a:latin typeface="Lucida Sans" panose="020B0602030504020204" pitchFamily="34" charset="0"/>
              </a:rPr>
              <a:t>ysgolion</a:t>
            </a:r>
            <a:r>
              <a:rPr lang="en-GB" sz="2400" dirty="0" smtClean="0">
                <a:solidFill>
                  <a:srgbClr val="00B050"/>
                </a:solidFill>
                <a:latin typeface="Lucida Sans" panose="020B0602030504020204" pitchFamily="34" charset="0"/>
              </a:rPr>
              <a:t>:</a:t>
            </a:r>
          </a:p>
          <a:p>
            <a:r>
              <a:rPr lang="en-GB" sz="2400" dirty="0" smtClean="0">
                <a:solidFill>
                  <a:srgbClr val="00B050"/>
                </a:solidFill>
                <a:latin typeface="Lucida Sans" panose="020B0602030504020204" pitchFamily="34" charset="0"/>
              </a:rPr>
              <a:t>Plant yn </a:t>
            </a:r>
            <a:r>
              <a:rPr lang="en-GB" sz="2400" dirty="0" err="1" smtClean="0">
                <a:solidFill>
                  <a:srgbClr val="00B050"/>
                </a:solidFill>
                <a:latin typeface="Lucida Sans" panose="020B0602030504020204" pitchFamily="34" charset="0"/>
              </a:rPr>
              <a:t>cael</a:t>
            </a:r>
            <a:r>
              <a:rPr lang="en-GB" sz="2400" dirty="0" smtClean="0">
                <a:solidFill>
                  <a:srgbClr val="00B050"/>
                </a:solidFill>
                <a:latin typeface="Lucida Sans" panose="020B0602030504020204" pitchFamily="34" charset="0"/>
              </a:rPr>
              <a:t> </a:t>
            </a:r>
            <a:r>
              <a:rPr lang="en-GB" sz="2400" dirty="0" err="1" smtClean="0">
                <a:solidFill>
                  <a:srgbClr val="00B050"/>
                </a:solidFill>
                <a:latin typeface="Lucida Sans" panose="020B0602030504020204" pitchFamily="34" charset="0"/>
              </a:rPr>
              <a:t>cyfleoedd</a:t>
            </a:r>
            <a:r>
              <a:rPr lang="en-GB" sz="2400" dirty="0" smtClean="0">
                <a:solidFill>
                  <a:srgbClr val="00B050"/>
                </a:solidFill>
                <a:latin typeface="Lucida Sans" panose="020B0602030504020204" pitchFamily="34" charset="0"/>
              </a:rPr>
              <a:t> </a:t>
            </a:r>
            <a:r>
              <a:rPr lang="en-GB" sz="2400" dirty="0" err="1" smtClean="0">
                <a:solidFill>
                  <a:srgbClr val="00B050"/>
                </a:solidFill>
                <a:latin typeface="Lucida Sans" panose="020B0602030504020204" pitchFamily="34" charset="0"/>
              </a:rPr>
              <a:t>ystyrlon</a:t>
            </a:r>
            <a:r>
              <a:rPr lang="en-GB" sz="2400" dirty="0" smtClean="0">
                <a:solidFill>
                  <a:srgbClr val="00B050"/>
                </a:solidFill>
                <a:latin typeface="Lucida Sans" panose="020B0602030504020204" pitchFamily="34" charset="0"/>
              </a:rPr>
              <a:t> </a:t>
            </a:r>
            <a:r>
              <a:rPr lang="en-GB" sz="2400" dirty="0" err="1" smtClean="0">
                <a:solidFill>
                  <a:srgbClr val="00B050"/>
                </a:solidFill>
                <a:latin typeface="Lucida Sans" panose="020B0602030504020204" pitchFamily="34" charset="0"/>
              </a:rPr>
              <a:t>i</a:t>
            </a:r>
            <a:r>
              <a:rPr lang="en-GB" sz="2400" dirty="0" smtClean="0">
                <a:solidFill>
                  <a:srgbClr val="00B050"/>
                </a:solidFill>
                <a:latin typeface="Lucida Sans" panose="020B0602030504020204" pitchFamily="34" charset="0"/>
              </a:rPr>
              <a:t> </a:t>
            </a:r>
            <a:r>
              <a:rPr lang="en-GB" sz="2400" dirty="0" err="1" smtClean="0">
                <a:solidFill>
                  <a:srgbClr val="00B050"/>
                </a:solidFill>
                <a:latin typeface="Lucida Sans" panose="020B0602030504020204" pitchFamily="34" charset="0"/>
              </a:rPr>
              <a:t>ysgrifennu</a:t>
            </a:r>
            <a:r>
              <a:rPr lang="en-GB" sz="2400" dirty="0" smtClean="0">
                <a:solidFill>
                  <a:srgbClr val="00B050"/>
                </a:solidFill>
                <a:latin typeface="Lucida Sans" panose="020B0602030504020204" pitchFamily="34" charset="0"/>
              </a:rPr>
              <a:t> am </a:t>
            </a:r>
            <a:r>
              <a:rPr lang="en-GB" sz="2400" dirty="0" err="1" smtClean="0">
                <a:solidFill>
                  <a:srgbClr val="00B050"/>
                </a:solidFill>
                <a:latin typeface="Lucida Sans" panose="020B0602030504020204" pitchFamily="34" charset="0"/>
              </a:rPr>
              <a:t>ystod</a:t>
            </a:r>
            <a:r>
              <a:rPr lang="en-GB" sz="2400" dirty="0" smtClean="0">
                <a:solidFill>
                  <a:srgbClr val="00B050"/>
                </a:solidFill>
                <a:latin typeface="Lucida Sans" panose="020B0602030504020204" pitchFamily="34" charset="0"/>
              </a:rPr>
              <a:t> o </a:t>
            </a:r>
            <a:r>
              <a:rPr lang="en-GB" sz="2400" dirty="0" err="1" smtClean="0">
                <a:solidFill>
                  <a:srgbClr val="00B050"/>
                </a:solidFill>
                <a:latin typeface="Lucida Sans" panose="020B0602030504020204" pitchFamily="34" charset="0"/>
              </a:rPr>
              <a:t>bwrpasau</a:t>
            </a:r>
            <a:endParaRPr lang="en-GB" sz="2400" dirty="0" smtClean="0">
              <a:solidFill>
                <a:srgbClr val="00B050"/>
              </a:solidFill>
              <a:latin typeface="Lucida Sans" panose="020B0602030504020204" pitchFamily="34" charset="0"/>
            </a:endParaRPr>
          </a:p>
          <a:p>
            <a:pPr marL="0" indent="0">
              <a:buNone/>
            </a:pPr>
            <a:r>
              <a:rPr lang="en-GB" sz="2400" dirty="0" err="1" smtClean="0">
                <a:solidFill>
                  <a:srgbClr val="FF0000"/>
                </a:solidFill>
                <a:latin typeface="Lucida Sans" panose="020B0602030504020204" pitchFamily="34" charset="0"/>
              </a:rPr>
              <a:t>Fodd</a:t>
            </a:r>
            <a:r>
              <a:rPr lang="en-GB" sz="2400" dirty="0" smtClean="0">
                <a:solidFill>
                  <a:srgbClr val="FF0000"/>
                </a:solidFill>
                <a:latin typeface="Lucida Sans" panose="020B0602030504020204" pitchFamily="34" charset="0"/>
              </a:rPr>
              <a:t> </a:t>
            </a:r>
            <a:r>
              <a:rPr lang="en-GB" sz="2400" dirty="0" err="1" smtClean="0">
                <a:solidFill>
                  <a:srgbClr val="FF0000"/>
                </a:solidFill>
                <a:latin typeface="Lucida Sans" panose="020B0602030504020204" pitchFamily="34" charset="0"/>
              </a:rPr>
              <a:t>bynnag</a:t>
            </a:r>
            <a:r>
              <a:rPr lang="en-GB" sz="2400" dirty="0" smtClean="0">
                <a:solidFill>
                  <a:srgbClr val="FF0000"/>
                </a:solidFill>
                <a:latin typeface="Lucida Sans" panose="020B0602030504020204" pitchFamily="34" charset="0"/>
              </a:rPr>
              <a:t>:</a:t>
            </a:r>
          </a:p>
          <a:p>
            <a:r>
              <a:rPr lang="en-GB" sz="2400" dirty="0" err="1" smtClean="0">
                <a:solidFill>
                  <a:srgbClr val="FF0000"/>
                </a:solidFill>
                <a:latin typeface="Lucida Sans" panose="020B0602030504020204" pitchFamily="34" charset="0"/>
              </a:rPr>
              <a:t>Gorddibyniaeth</a:t>
            </a:r>
            <a:r>
              <a:rPr lang="en-GB" sz="2400" dirty="0" smtClean="0">
                <a:solidFill>
                  <a:srgbClr val="FF0000"/>
                </a:solidFill>
                <a:latin typeface="Lucida Sans" panose="020B0602030504020204" pitchFamily="34" charset="0"/>
              </a:rPr>
              <a:t> </a:t>
            </a:r>
            <a:r>
              <a:rPr lang="en-GB" sz="2400" dirty="0" err="1" smtClean="0">
                <a:solidFill>
                  <a:srgbClr val="FF0000"/>
                </a:solidFill>
                <a:latin typeface="Lucida Sans" panose="020B0602030504020204" pitchFamily="34" charset="0"/>
              </a:rPr>
              <a:t>ar</a:t>
            </a:r>
            <a:r>
              <a:rPr lang="en-GB" sz="2400" dirty="0" smtClean="0">
                <a:solidFill>
                  <a:srgbClr val="FF0000"/>
                </a:solidFill>
                <a:latin typeface="Lucida Sans" panose="020B0602030504020204" pitchFamily="34" charset="0"/>
              </a:rPr>
              <a:t> </a:t>
            </a:r>
            <a:r>
              <a:rPr lang="en-GB" sz="2400" dirty="0" err="1" smtClean="0">
                <a:solidFill>
                  <a:srgbClr val="FF0000"/>
                </a:solidFill>
                <a:latin typeface="Lucida Sans" panose="020B0602030504020204" pitchFamily="34" charset="0"/>
              </a:rPr>
              <a:t>ddysgu</a:t>
            </a:r>
            <a:r>
              <a:rPr lang="en-GB" sz="2400" dirty="0" smtClean="0">
                <a:solidFill>
                  <a:srgbClr val="FF0000"/>
                </a:solidFill>
                <a:latin typeface="Lucida Sans" panose="020B0602030504020204" pitchFamily="34" charset="0"/>
              </a:rPr>
              <a:t> </a:t>
            </a:r>
            <a:r>
              <a:rPr lang="en-GB" sz="2400" dirty="0" err="1" smtClean="0">
                <a:solidFill>
                  <a:srgbClr val="FF0000"/>
                </a:solidFill>
                <a:latin typeface="Lucida Sans" panose="020B0602030504020204" pitchFamily="34" charset="0"/>
              </a:rPr>
              <a:t>ffurfiol</a:t>
            </a:r>
            <a:r>
              <a:rPr lang="en-GB" sz="2400" dirty="0" smtClean="0">
                <a:solidFill>
                  <a:srgbClr val="FF0000"/>
                </a:solidFill>
                <a:latin typeface="Lucida Sans" panose="020B0602030504020204" pitchFamily="34" charset="0"/>
              </a:rPr>
              <a:t> a </a:t>
            </a:r>
            <a:r>
              <a:rPr lang="en-GB" sz="2400" dirty="0" err="1" smtClean="0">
                <a:solidFill>
                  <a:srgbClr val="FF0000"/>
                </a:solidFill>
                <a:latin typeface="Lucida Sans" panose="020B0602030504020204" pitchFamily="34" charset="0"/>
              </a:rPr>
              <a:t>defnydd</a:t>
            </a:r>
            <a:r>
              <a:rPr lang="en-GB" sz="2400" dirty="0" smtClean="0">
                <a:solidFill>
                  <a:srgbClr val="FF0000"/>
                </a:solidFill>
                <a:latin typeface="Lucida Sans" panose="020B0602030504020204" pitchFamily="34" charset="0"/>
              </a:rPr>
              <a:t> o </a:t>
            </a:r>
            <a:r>
              <a:rPr lang="en-GB" sz="2400" dirty="0" err="1" smtClean="0">
                <a:solidFill>
                  <a:srgbClr val="FF0000"/>
                </a:solidFill>
                <a:latin typeface="Lucida Sans" panose="020B0602030504020204" pitchFamily="34" charset="0"/>
              </a:rPr>
              <a:t>daflenni</a:t>
            </a:r>
            <a:r>
              <a:rPr lang="en-GB" sz="2400" dirty="0" smtClean="0">
                <a:solidFill>
                  <a:srgbClr val="FF0000"/>
                </a:solidFill>
                <a:latin typeface="Lucida Sans" panose="020B0602030504020204" pitchFamily="34" charset="0"/>
              </a:rPr>
              <a:t> gwaith </a:t>
            </a:r>
            <a:r>
              <a:rPr lang="en-GB" sz="2400" dirty="0" err="1" smtClean="0">
                <a:solidFill>
                  <a:srgbClr val="FF0000"/>
                </a:solidFill>
                <a:latin typeface="Lucida Sans" panose="020B0602030504020204" pitchFamily="34" charset="0"/>
              </a:rPr>
              <a:t>i</a:t>
            </a:r>
            <a:r>
              <a:rPr lang="en-GB" sz="2400" dirty="0" smtClean="0">
                <a:solidFill>
                  <a:srgbClr val="FF0000"/>
                </a:solidFill>
                <a:latin typeface="Lucida Sans" panose="020B0602030504020204" pitchFamily="34" charset="0"/>
              </a:rPr>
              <a:t> </a:t>
            </a:r>
            <a:r>
              <a:rPr lang="en-GB" sz="2400" dirty="0" err="1" smtClean="0">
                <a:solidFill>
                  <a:srgbClr val="FF0000"/>
                </a:solidFill>
                <a:latin typeface="Lucida Sans" panose="020B0602030504020204" pitchFamily="34" charset="0"/>
              </a:rPr>
              <a:t>sgaffaldio</a:t>
            </a:r>
            <a:r>
              <a:rPr lang="en-GB" sz="2400" dirty="0" smtClean="0">
                <a:solidFill>
                  <a:srgbClr val="FF0000"/>
                </a:solidFill>
                <a:latin typeface="Lucida Sans" panose="020B0602030504020204" pitchFamily="34" charset="0"/>
              </a:rPr>
              <a:t> </a:t>
            </a:r>
            <a:r>
              <a:rPr lang="en-GB" sz="2400" dirty="0" err="1" smtClean="0">
                <a:solidFill>
                  <a:srgbClr val="FF0000"/>
                </a:solidFill>
                <a:latin typeface="Lucida Sans" panose="020B0602030504020204" pitchFamily="34" charset="0"/>
              </a:rPr>
              <a:t>ysgrifennu</a:t>
            </a:r>
            <a:r>
              <a:rPr lang="en-GB" sz="2400" dirty="0" smtClean="0">
                <a:solidFill>
                  <a:srgbClr val="FF0000"/>
                </a:solidFill>
                <a:latin typeface="Lucida Sans" panose="020B0602030504020204" pitchFamily="34" charset="0"/>
              </a:rPr>
              <a:t> plant</a:t>
            </a:r>
            <a:endParaRPr lang="en-GB" sz="2400" dirty="0">
              <a:solidFill>
                <a:srgbClr val="FF0000"/>
              </a:solidFill>
              <a:latin typeface="Lucida Sans" panose="020B0602030504020204" pitchFamily="34" charset="0"/>
            </a:endParaRPr>
          </a:p>
        </p:txBody>
      </p:sp>
      <p:sp>
        <p:nvSpPr>
          <p:cNvPr id="5" name="Content Placeholder 4"/>
          <p:cNvSpPr>
            <a:spLocks noGrp="1"/>
          </p:cNvSpPr>
          <p:nvPr>
            <p:ph sz="half" idx="2"/>
          </p:nvPr>
        </p:nvSpPr>
        <p:spPr>
          <a:xfrm>
            <a:off x="4629150" y="1340768"/>
            <a:ext cx="3886200" cy="4836195"/>
          </a:xfrm>
        </p:spPr>
        <p:txBody>
          <a:bodyPr/>
          <a:lstStyle/>
          <a:p>
            <a:pPr marL="0" indent="0">
              <a:buNone/>
            </a:pPr>
            <a:r>
              <a:rPr lang="en-GB" sz="2400" dirty="0" smtClean="0">
                <a:solidFill>
                  <a:srgbClr val="00B050"/>
                </a:solidFill>
                <a:latin typeface="Lucida Sans" panose="020B0602030504020204" pitchFamily="34" charset="0"/>
              </a:rPr>
              <a:t>In ¼ of schools:</a:t>
            </a:r>
          </a:p>
          <a:p>
            <a:r>
              <a:rPr lang="en-GB" sz="2400" dirty="0" smtClean="0">
                <a:solidFill>
                  <a:srgbClr val="00B050"/>
                </a:solidFill>
                <a:latin typeface="Lucida Sans" panose="020B0602030504020204" pitchFamily="34" charset="0"/>
              </a:rPr>
              <a:t>Children have meaningful opportunities to write for a variety of purposes</a:t>
            </a:r>
          </a:p>
          <a:p>
            <a:pPr marL="0" indent="0">
              <a:buNone/>
            </a:pPr>
            <a:r>
              <a:rPr lang="en-GB" sz="2400" dirty="0" smtClean="0">
                <a:solidFill>
                  <a:srgbClr val="FF0000"/>
                </a:solidFill>
                <a:latin typeface="Lucida Sans" panose="020B0602030504020204" pitchFamily="34" charset="0"/>
              </a:rPr>
              <a:t>However:</a:t>
            </a:r>
          </a:p>
          <a:p>
            <a:r>
              <a:rPr lang="en-GB" sz="2400" dirty="0" smtClean="0">
                <a:solidFill>
                  <a:srgbClr val="FF0000"/>
                </a:solidFill>
                <a:latin typeface="Lucida Sans" panose="020B0602030504020204" pitchFamily="34" charset="0"/>
              </a:rPr>
              <a:t>Overreliance on formal teaching and use of worksheets to scaffold children’s writing</a:t>
            </a:r>
            <a:endParaRPr lang="en-GB" sz="2400" dirty="0">
              <a:solidFill>
                <a:srgbClr val="FF0000"/>
              </a:solidFill>
              <a:latin typeface="Lucida Sans" panose="020B0602030504020204" pitchFamily="34" charset="0"/>
            </a:endParaRPr>
          </a:p>
        </p:txBody>
      </p:sp>
    </p:spTree>
    <p:extLst>
      <p:ext uri="{BB962C8B-B14F-4D97-AF65-F5344CB8AC3E}">
        <p14:creationId xmlns:p14="http://schemas.microsoft.com/office/powerpoint/2010/main" val="1075654422"/>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lstStyle/>
          <a:p>
            <a:pPr algn="l"/>
            <a:r>
              <a:rPr lang="en-GB" sz="2800" dirty="0" smtClean="0">
                <a:latin typeface="Lucida Sans" panose="020B0602030504020204" pitchFamily="34" charset="0"/>
              </a:rPr>
              <a:t>Estyn – ‘</a:t>
            </a:r>
            <a:r>
              <a:rPr lang="en-GB" sz="2800" dirty="0" err="1" smtClean="0">
                <a:latin typeface="Lucida Sans" panose="020B0602030504020204" pitchFamily="34" charset="0"/>
              </a:rPr>
              <a:t>Dysgu</a:t>
            </a:r>
            <a:r>
              <a:rPr lang="en-GB" sz="2800" dirty="0" smtClean="0">
                <a:latin typeface="Lucida Sans" panose="020B0602030504020204" pitchFamily="34" charset="0"/>
              </a:rPr>
              <a:t> </a:t>
            </a:r>
            <a:r>
              <a:rPr lang="en-GB" sz="2800" dirty="0" err="1" smtClean="0">
                <a:latin typeface="Lucida Sans" panose="020B0602030504020204" pitchFamily="34" charset="0"/>
              </a:rPr>
              <a:t>gweithredol</a:t>
            </a:r>
            <a:r>
              <a:rPr lang="en-GB" sz="2800" dirty="0" smtClean="0">
                <a:latin typeface="Lucida Sans" panose="020B0602030504020204" pitchFamily="34" charset="0"/>
              </a:rPr>
              <a:t> a </a:t>
            </a:r>
            <a:r>
              <a:rPr lang="en-GB" sz="2800" dirty="0" err="1" smtClean="0">
                <a:latin typeface="Lucida Sans" panose="020B0602030504020204" pitchFamily="34" charset="0"/>
              </a:rPr>
              <a:t>thrwy</a:t>
            </a:r>
            <a:r>
              <a:rPr lang="en-GB" sz="2800" dirty="0" smtClean="0">
                <a:latin typeface="Lucida Sans" panose="020B0602030504020204" pitchFamily="34" charset="0"/>
              </a:rPr>
              <a:t> </a:t>
            </a:r>
            <a:r>
              <a:rPr lang="en-GB" sz="2800" dirty="0" err="1" smtClean="0">
                <a:latin typeface="Lucida Sans" panose="020B0602030504020204" pitchFamily="34" charset="0"/>
              </a:rPr>
              <a:t>brofiad</a:t>
            </a:r>
            <a:r>
              <a:rPr lang="en-GB" sz="2800" dirty="0" smtClean="0">
                <a:latin typeface="Lucida Sans" panose="020B0602030504020204" pitchFamily="34" charset="0"/>
              </a:rPr>
              <a:t>’ </a:t>
            </a:r>
            <a:r>
              <a:rPr lang="en-GB" sz="2700" dirty="0" smtClean="0">
                <a:latin typeface="Lucida Sans" panose="020B0602030504020204" pitchFamily="34" charset="0"/>
              </a:rPr>
              <a:t>(2017)</a:t>
            </a:r>
            <a:r>
              <a:rPr lang="en-GB" sz="2800" dirty="0" smtClean="0">
                <a:latin typeface="Lucida Sans" panose="020B0602030504020204" pitchFamily="34" charset="0"/>
              </a:rPr>
              <a:t/>
            </a:r>
            <a:br>
              <a:rPr lang="en-GB" sz="2800" dirty="0" smtClean="0">
                <a:latin typeface="Lucida Sans" panose="020B0602030504020204" pitchFamily="34" charset="0"/>
              </a:rPr>
            </a:br>
            <a:r>
              <a:rPr lang="en-GB" sz="2800" dirty="0" smtClean="0">
                <a:solidFill>
                  <a:srgbClr val="0000FF"/>
                </a:solidFill>
                <a:latin typeface="Lucida Sans" panose="020B0602030504020204" pitchFamily="34" charset="0"/>
              </a:rPr>
              <a:t>Estyn – ‘Active and experiential learning’</a:t>
            </a:r>
            <a:r>
              <a:rPr lang="en-GB" sz="2700" dirty="0" smtClean="0">
                <a:solidFill>
                  <a:srgbClr val="0000FF"/>
                </a:solidFill>
                <a:latin typeface="Lucida Sans" panose="020B0602030504020204" pitchFamily="34" charset="0"/>
              </a:rPr>
              <a:t> (2017)</a:t>
            </a:r>
            <a:endParaRPr lang="en-US" sz="2700" dirty="0">
              <a:solidFill>
                <a:srgbClr val="0000FF"/>
              </a:solidFill>
              <a:latin typeface="Lucida Sans" panose="020B0602030504020204" pitchFamily="34" charset="0"/>
            </a:endParaRPr>
          </a:p>
        </p:txBody>
      </p:sp>
      <p:sp>
        <p:nvSpPr>
          <p:cNvPr id="4" name="Content Placeholder 3"/>
          <p:cNvSpPr>
            <a:spLocks noGrp="1"/>
          </p:cNvSpPr>
          <p:nvPr>
            <p:ph sz="half" idx="1"/>
          </p:nvPr>
        </p:nvSpPr>
        <p:spPr>
          <a:xfrm>
            <a:off x="251520" y="1484784"/>
            <a:ext cx="4263330" cy="4692179"/>
          </a:xfrm>
        </p:spPr>
        <p:txBody>
          <a:bodyPr/>
          <a:lstStyle/>
          <a:p>
            <a:r>
              <a:rPr lang="en-GB" sz="2400" dirty="0" err="1" smtClean="0">
                <a:latin typeface="Lucida Sans" panose="020B0602030504020204" pitchFamily="34" charset="0"/>
              </a:rPr>
              <a:t>Cyflwyniad</a:t>
            </a:r>
            <a:r>
              <a:rPr lang="en-GB" sz="2400" dirty="0" smtClean="0">
                <a:latin typeface="Lucida Sans" panose="020B0602030504020204" pitchFamily="34" charset="0"/>
              </a:rPr>
              <a:t> o </a:t>
            </a:r>
            <a:r>
              <a:rPr lang="en-GB" sz="2400" dirty="0" err="1" smtClean="0">
                <a:latin typeface="Lucida Sans" panose="020B0602030504020204" pitchFamily="34" charset="0"/>
              </a:rPr>
              <a:t>lythrennedd</a:t>
            </a:r>
            <a:r>
              <a:rPr lang="en-GB" sz="2400" dirty="0" smtClean="0">
                <a:latin typeface="Lucida Sans" panose="020B0602030504020204" pitchFamily="34" charset="0"/>
              </a:rPr>
              <a:t> </a:t>
            </a:r>
            <a:r>
              <a:rPr lang="en-GB" sz="2400" dirty="0">
                <a:latin typeface="Lucida Sans" panose="020B0602030504020204" pitchFamily="34" charset="0"/>
              </a:rPr>
              <a:t>(a </a:t>
            </a:r>
            <a:r>
              <a:rPr lang="en-GB" sz="2400" dirty="0" err="1">
                <a:latin typeface="Lucida Sans" panose="020B0602030504020204" pitchFamily="34" charset="0"/>
              </a:rPr>
              <a:t>rhifedd</a:t>
            </a:r>
            <a:r>
              <a:rPr lang="en-GB" sz="2400" dirty="0">
                <a:latin typeface="Lucida Sans" panose="020B0602030504020204" pitchFamily="34" charset="0"/>
              </a:rPr>
              <a:t>) yn </a:t>
            </a:r>
            <a:r>
              <a:rPr lang="en-GB" sz="2400" dirty="0" err="1">
                <a:latin typeface="Lucida Sans" panose="020B0602030504020204" pitchFamily="34" charset="0"/>
              </a:rPr>
              <a:t>rhy</a:t>
            </a:r>
            <a:r>
              <a:rPr lang="en-GB" sz="2400" dirty="0">
                <a:latin typeface="Lucida Sans" panose="020B0602030504020204" pitchFamily="34" charset="0"/>
              </a:rPr>
              <a:t> </a:t>
            </a:r>
            <a:r>
              <a:rPr lang="en-GB" sz="2400" dirty="0" err="1">
                <a:latin typeface="Lucida Sans" panose="020B0602030504020204" pitchFamily="34" charset="0"/>
              </a:rPr>
              <a:t>strwythuredig</a:t>
            </a:r>
            <a:r>
              <a:rPr lang="en-GB" sz="2400" dirty="0">
                <a:latin typeface="Lucida Sans" panose="020B0602030504020204" pitchFamily="34" charset="0"/>
              </a:rPr>
              <a:t> </a:t>
            </a:r>
            <a:r>
              <a:rPr lang="en-GB" sz="2400" dirty="0" smtClean="0">
                <a:latin typeface="Lucida Sans" panose="020B0602030504020204" pitchFamily="34" charset="0"/>
              </a:rPr>
              <a:t>a </a:t>
            </a:r>
            <a:r>
              <a:rPr lang="en-GB" sz="2400" dirty="0" err="1" smtClean="0">
                <a:latin typeface="Lucida Sans" panose="020B0602030504020204" pitchFamily="34" charset="0"/>
              </a:rPr>
              <a:t>gormod</a:t>
            </a:r>
            <a:r>
              <a:rPr lang="en-GB" sz="2400" dirty="0" smtClean="0">
                <a:latin typeface="Lucida Sans" panose="020B0602030504020204" pitchFamily="34" charset="0"/>
              </a:rPr>
              <a:t> o </a:t>
            </a:r>
            <a:r>
              <a:rPr lang="en-GB" sz="2400" dirty="0" err="1" smtClean="0">
                <a:latin typeface="Lucida Sans" panose="020B0602030504020204" pitchFamily="34" charset="0"/>
              </a:rPr>
              <a:t>gyfarwyddyd</a:t>
            </a:r>
            <a:r>
              <a:rPr lang="en-GB" sz="2400" dirty="0" smtClean="0">
                <a:latin typeface="Lucida Sans" panose="020B0602030504020204" pitchFamily="34" charset="0"/>
              </a:rPr>
              <a:t> </a:t>
            </a:r>
            <a:r>
              <a:rPr lang="en-GB" sz="2400" dirty="0" err="1" smtClean="0">
                <a:latin typeface="Lucida Sans" panose="020B0602030504020204" pitchFamily="34" charset="0"/>
              </a:rPr>
              <a:t>oedolion</a:t>
            </a:r>
            <a:endParaRPr lang="en-GB" sz="2400" dirty="0">
              <a:latin typeface="Lucida Sans" panose="020B0602030504020204" pitchFamily="34" charset="0"/>
            </a:endParaRPr>
          </a:p>
          <a:p>
            <a:r>
              <a:rPr lang="en-GB" sz="2400" dirty="0" err="1">
                <a:latin typeface="Lucida Sans" panose="020B0602030504020204" pitchFamily="34" charset="0"/>
              </a:rPr>
              <a:t>Nid</a:t>
            </a:r>
            <a:r>
              <a:rPr lang="en-GB" sz="2400" dirty="0">
                <a:latin typeface="Lucida Sans" panose="020B0602030504020204" pitchFamily="34" charset="0"/>
              </a:rPr>
              <a:t> </a:t>
            </a:r>
            <a:r>
              <a:rPr lang="en-GB" sz="2400" dirty="0" err="1" smtClean="0">
                <a:latin typeface="Lucida Sans" panose="020B0602030504020204" pitchFamily="34" charset="0"/>
              </a:rPr>
              <a:t>yw</a:t>
            </a:r>
            <a:r>
              <a:rPr lang="en-GB" sz="2400" dirty="0" smtClean="0">
                <a:latin typeface="Lucida Sans" panose="020B0602030504020204" pitchFamily="34" charset="0"/>
              </a:rPr>
              <a:t> plant yn </a:t>
            </a:r>
            <a:r>
              <a:rPr lang="en-GB" sz="2400" dirty="0" err="1" smtClean="0">
                <a:latin typeface="Lucida Sans" panose="020B0602030504020204" pitchFamily="34" charset="0"/>
              </a:rPr>
              <a:t>cael</a:t>
            </a:r>
            <a:r>
              <a:rPr lang="en-GB" sz="2400" dirty="0" smtClean="0">
                <a:latin typeface="Lucida Sans" panose="020B0602030504020204" pitchFamily="34" charset="0"/>
              </a:rPr>
              <a:t>  </a:t>
            </a:r>
            <a:r>
              <a:rPr lang="en-GB" sz="2400" dirty="0" err="1" smtClean="0">
                <a:latin typeface="Lucida Sans" panose="020B0602030504020204" pitchFamily="34" charset="0"/>
              </a:rPr>
              <a:t>digon</a:t>
            </a:r>
            <a:r>
              <a:rPr lang="en-GB" sz="2400" dirty="0" smtClean="0">
                <a:latin typeface="Lucida Sans" panose="020B0602030504020204" pitchFamily="34" charset="0"/>
              </a:rPr>
              <a:t> </a:t>
            </a:r>
            <a:r>
              <a:rPr lang="en-GB" sz="2400" dirty="0">
                <a:latin typeface="Lucida Sans" panose="020B0602030504020204" pitchFamily="34" charset="0"/>
              </a:rPr>
              <a:t>o </a:t>
            </a:r>
            <a:r>
              <a:rPr lang="en-GB" sz="2400" dirty="0" err="1">
                <a:latin typeface="Lucida Sans" panose="020B0602030504020204" pitchFamily="34" charset="0"/>
              </a:rPr>
              <a:t>gyfleoedd</a:t>
            </a:r>
            <a:r>
              <a:rPr lang="en-GB" sz="2400" dirty="0">
                <a:latin typeface="Lucida Sans" panose="020B0602030504020204" pitchFamily="34" charset="0"/>
              </a:rPr>
              <a:t> </a:t>
            </a:r>
            <a:r>
              <a:rPr lang="en-GB" sz="2400" dirty="0" err="1">
                <a:latin typeface="Lucida Sans" panose="020B0602030504020204" pitchFamily="34" charset="0"/>
              </a:rPr>
              <a:t>i</a:t>
            </a:r>
            <a:r>
              <a:rPr lang="en-GB" sz="2400" dirty="0">
                <a:latin typeface="Lucida Sans" panose="020B0602030504020204" pitchFamily="34" charset="0"/>
              </a:rPr>
              <a:t> </a:t>
            </a:r>
            <a:r>
              <a:rPr lang="en-GB" sz="2400" dirty="0" err="1">
                <a:latin typeface="Lucida Sans" panose="020B0602030504020204" pitchFamily="34" charset="0"/>
              </a:rPr>
              <a:t>gymryd</a:t>
            </a:r>
            <a:r>
              <a:rPr lang="en-GB" sz="2400" dirty="0">
                <a:latin typeface="Lucida Sans" panose="020B0602030504020204" pitchFamily="34" charset="0"/>
              </a:rPr>
              <a:t> </a:t>
            </a:r>
            <a:r>
              <a:rPr lang="en-GB" sz="2400" dirty="0" err="1">
                <a:latin typeface="Lucida Sans" panose="020B0602030504020204" pitchFamily="34" charset="0"/>
              </a:rPr>
              <a:t>rhan</a:t>
            </a:r>
            <a:r>
              <a:rPr lang="en-GB" sz="2400" dirty="0">
                <a:latin typeface="Lucida Sans" panose="020B0602030504020204" pitchFamily="34" charset="0"/>
              </a:rPr>
              <a:t> </a:t>
            </a:r>
            <a:r>
              <a:rPr lang="en-GB" sz="2400" dirty="0" err="1">
                <a:latin typeface="Lucida Sans" panose="020B0602030504020204" pitchFamily="34" charset="0"/>
              </a:rPr>
              <a:t>mewn</a:t>
            </a:r>
            <a:r>
              <a:rPr lang="en-GB" sz="2400" dirty="0">
                <a:latin typeface="Lucida Sans" panose="020B0602030504020204" pitchFamily="34" charset="0"/>
              </a:rPr>
              <a:t> </a:t>
            </a:r>
            <a:r>
              <a:rPr lang="en-GB" sz="2400" dirty="0" err="1">
                <a:latin typeface="Lucida Sans" panose="020B0602030504020204" pitchFamily="34" charset="0"/>
              </a:rPr>
              <a:t>dysgu</a:t>
            </a:r>
            <a:r>
              <a:rPr lang="en-GB" sz="2400" dirty="0">
                <a:latin typeface="Lucida Sans" panose="020B0602030504020204" pitchFamily="34" charset="0"/>
              </a:rPr>
              <a:t> </a:t>
            </a:r>
            <a:r>
              <a:rPr lang="en-GB" sz="2400" dirty="0" err="1">
                <a:latin typeface="Lucida Sans" panose="020B0602030504020204" pitchFamily="34" charset="0"/>
              </a:rPr>
              <a:t>gweithredol</a:t>
            </a:r>
            <a:r>
              <a:rPr lang="en-GB" sz="2400" dirty="0">
                <a:latin typeface="Lucida Sans" panose="020B0602030504020204" pitchFamily="34" charset="0"/>
              </a:rPr>
              <a:t> a </a:t>
            </a:r>
            <a:r>
              <a:rPr lang="en-GB" sz="2400" dirty="0" err="1">
                <a:latin typeface="Lucida Sans" panose="020B0602030504020204" pitchFamily="34" charset="0"/>
              </a:rPr>
              <a:t>phrofiadol</a:t>
            </a:r>
            <a:endParaRPr lang="en-GB" sz="2400" dirty="0">
              <a:latin typeface="Lucida Sans" panose="020B0602030504020204" pitchFamily="34" charset="0"/>
            </a:endParaRPr>
          </a:p>
          <a:p>
            <a:r>
              <a:rPr lang="en-GB" sz="2400" b="1" dirty="0" err="1">
                <a:latin typeface="Lucida Sans" panose="020B0602030504020204" pitchFamily="34" charset="0"/>
              </a:rPr>
              <a:t>Nid</a:t>
            </a:r>
            <a:r>
              <a:rPr lang="en-GB" sz="2400" b="1" dirty="0">
                <a:latin typeface="Lucida Sans" panose="020B0602030504020204" pitchFamily="34" charset="0"/>
              </a:rPr>
              <a:t> </a:t>
            </a:r>
            <a:r>
              <a:rPr lang="en-GB" sz="2400" b="1" dirty="0" err="1">
                <a:latin typeface="Lucida Sans" panose="020B0602030504020204" pitchFamily="34" charset="0"/>
              </a:rPr>
              <a:t>yw</a:t>
            </a:r>
            <a:r>
              <a:rPr lang="en-GB" sz="2400" b="1" dirty="0">
                <a:latin typeface="Lucida Sans" panose="020B0602030504020204" pitchFamily="34" charset="0"/>
              </a:rPr>
              <a:t> </a:t>
            </a:r>
            <a:r>
              <a:rPr lang="en-GB" sz="2400" b="1" dirty="0" err="1">
                <a:latin typeface="Lucida Sans" panose="020B0602030504020204" pitchFamily="34" charset="0"/>
              </a:rPr>
              <a:t>oedolion</a:t>
            </a:r>
            <a:r>
              <a:rPr lang="en-GB" sz="2400" b="1" dirty="0">
                <a:latin typeface="Lucida Sans" panose="020B0602030504020204" pitchFamily="34" charset="0"/>
              </a:rPr>
              <a:t> yn </a:t>
            </a:r>
            <a:r>
              <a:rPr lang="en-GB" sz="2400" b="1" dirty="0" err="1">
                <a:latin typeface="Lucida Sans" panose="020B0602030504020204" pitchFamily="34" charset="0"/>
              </a:rPr>
              <a:t>cynllunio'n</a:t>
            </a:r>
            <a:r>
              <a:rPr lang="en-GB" sz="2400" b="1" dirty="0">
                <a:latin typeface="Lucida Sans" panose="020B0602030504020204" pitchFamily="34" charset="0"/>
              </a:rPr>
              <a:t> </a:t>
            </a:r>
            <a:r>
              <a:rPr lang="en-GB" sz="2400" b="1" dirty="0" err="1" smtClean="0">
                <a:latin typeface="Lucida Sans" panose="020B0602030504020204" pitchFamily="34" charset="0"/>
              </a:rPr>
              <a:t>effeithiol</a:t>
            </a:r>
            <a:endParaRPr lang="en-GB" sz="2400" b="1" dirty="0">
              <a:latin typeface="Lucida Sans" panose="020B0602030504020204" pitchFamily="34" charset="0"/>
            </a:endParaRPr>
          </a:p>
        </p:txBody>
      </p:sp>
      <p:sp>
        <p:nvSpPr>
          <p:cNvPr id="5" name="Content Placeholder 4"/>
          <p:cNvSpPr>
            <a:spLocks noGrp="1"/>
          </p:cNvSpPr>
          <p:nvPr>
            <p:ph sz="half" idx="2"/>
          </p:nvPr>
        </p:nvSpPr>
        <p:spPr>
          <a:xfrm>
            <a:off x="4629150" y="1484784"/>
            <a:ext cx="4191322" cy="4692179"/>
          </a:xfrm>
        </p:spPr>
        <p:txBody>
          <a:bodyPr/>
          <a:lstStyle/>
          <a:p>
            <a:r>
              <a:rPr lang="en-GB" sz="2400" dirty="0" smtClean="0">
                <a:solidFill>
                  <a:srgbClr val="0000FF"/>
                </a:solidFill>
                <a:latin typeface="Lucida Sans" panose="020B0602030504020204" pitchFamily="34" charset="0"/>
              </a:rPr>
              <a:t>Delivery of literacy (and numeracy) is too structured and adult-directed</a:t>
            </a:r>
          </a:p>
          <a:p>
            <a:r>
              <a:rPr lang="en-GB" sz="2400" dirty="0" smtClean="0">
                <a:solidFill>
                  <a:srgbClr val="0000FF"/>
                </a:solidFill>
                <a:latin typeface="Lucida Sans" panose="020B0602030504020204" pitchFamily="34" charset="0"/>
              </a:rPr>
              <a:t>Children do not have enough opportunities to participate in active and experiential learning</a:t>
            </a:r>
          </a:p>
          <a:p>
            <a:r>
              <a:rPr lang="en-GB" sz="2400" b="1" dirty="0" smtClean="0">
                <a:solidFill>
                  <a:srgbClr val="0000FF"/>
                </a:solidFill>
                <a:latin typeface="Lucida Sans" panose="020B0602030504020204" pitchFamily="34" charset="0"/>
              </a:rPr>
              <a:t>Adults do not plan effectively</a:t>
            </a:r>
            <a:endParaRPr lang="en-GB" sz="2400" b="1"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420704207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lstStyle/>
          <a:p>
            <a:pPr algn="l"/>
            <a:r>
              <a:rPr lang="cy-GB" altLang="en-US" sz="3600" smtClean="0">
                <a:latin typeface="Lucida Sans" panose="020B0602030504020204" pitchFamily="34" charset="0"/>
              </a:rPr>
              <a:t>I gloi….</a:t>
            </a:r>
            <a:r>
              <a:rPr lang="en-GB" altLang="en-US" sz="3600" smtClean="0">
                <a:latin typeface="Lucida Sans" panose="020B0602030504020204" pitchFamily="34" charset="0"/>
              </a:rPr>
              <a:t/>
            </a:r>
            <a:br>
              <a:rPr lang="en-GB" altLang="en-US" sz="3600" smtClean="0">
                <a:latin typeface="Lucida Sans" panose="020B0602030504020204" pitchFamily="34" charset="0"/>
              </a:rPr>
            </a:br>
            <a:r>
              <a:rPr lang="en-GB" altLang="en-US" sz="3600" smtClean="0">
                <a:solidFill>
                  <a:srgbClr val="0000FF"/>
                </a:solidFill>
                <a:latin typeface="Lucida Sans" panose="020B0602030504020204" pitchFamily="34" charset="0"/>
              </a:rPr>
              <a:t>To end…</a:t>
            </a:r>
            <a:endParaRPr lang="cy-GB" altLang="en-US" sz="3600" smtClean="0">
              <a:solidFill>
                <a:srgbClr val="0000FF"/>
              </a:solidFill>
              <a:latin typeface="Lucida Sans" panose="020B0602030504020204" pitchFamily="34" charset="0"/>
            </a:endParaRPr>
          </a:p>
        </p:txBody>
      </p:sp>
      <p:sp>
        <p:nvSpPr>
          <p:cNvPr id="54275" name="Content Placeholder 4"/>
          <p:cNvSpPr>
            <a:spLocks noGrp="1"/>
          </p:cNvSpPr>
          <p:nvPr>
            <p:ph idx="1"/>
          </p:nvPr>
        </p:nvSpPr>
        <p:spPr/>
        <p:txBody>
          <a:bodyPr/>
          <a:lstStyle/>
          <a:p>
            <a:pPr marL="0" indent="0" algn="just">
              <a:buFontTx/>
              <a:buNone/>
            </a:pPr>
            <a:r>
              <a:rPr lang="en-GB" altLang="en-US" i="1" dirty="0" smtClean="0">
                <a:latin typeface="Lucida Sans" panose="020B0602030504020204" pitchFamily="34" charset="0"/>
              </a:rPr>
              <a:t>“Lullabies, songs and rhymes of every culture carry the ‘signature’ melodies and inflections of a mother tongue, preparing a child’s ear, voice and brain for language”,</a:t>
            </a:r>
          </a:p>
          <a:p>
            <a:pPr marL="0" indent="0" algn="r">
              <a:buFontTx/>
              <a:buNone/>
            </a:pPr>
            <a:r>
              <a:rPr lang="en-GB" altLang="en-US" sz="1800" dirty="0" smtClean="0">
                <a:latin typeface="Lucida Sans" panose="020B0602030504020204" pitchFamily="34" charset="0"/>
              </a:rPr>
              <a:t>(Blythe, 2011: 1)</a:t>
            </a:r>
          </a:p>
          <a:p>
            <a:pPr marL="0" indent="0">
              <a:buFontTx/>
              <a:buNone/>
            </a:pPr>
            <a:r>
              <a:rPr lang="en-GB" altLang="en-US" sz="1800" dirty="0">
                <a:latin typeface="Lucida Sans" panose="020B0602030504020204" pitchFamily="34" charset="0"/>
              </a:rPr>
              <a:t> </a:t>
            </a:r>
            <a:r>
              <a:rPr lang="en-GB" altLang="en-US" dirty="0">
                <a:latin typeface="Lucida Sans" panose="020B0602030504020204" pitchFamily="34" charset="0"/>
                <a:hlinkClick r:id="rId3"/>
              </a:rPr>
              <a:t>https://</a:t>
            </a:r>
            <a:r>
              <a:rPr lang="en-GB" altLang="en-US" dirty="0" smtClean="0">
                <a:latin typeface="Lucida Sans" panose="020B0602030504020204" pitchFamily="34" charset="0"/>
                <a:hlinkClick r:id="rId3"/>
              </a:rPr>
              <a:t>www.youtube.com/watch?v=0ySasQdLkso</a:t>
            </a:r>
            <a:r>
              <a:rPr lang="en-GB" altLang="en-US" dirty="0" smtClean="0">
                <a:latin typeface="Lucida Sans" panose="020B0602030504020204" pitchFamily="34" charset="0"/>
              </a:rPr>
              <a:t> </a:t>
            </a:r>
          </a:p>
          <a:p>
            <a:pPr marL="0" indent="0">
              <a:buFontTx/>
              <a:buNone/>
            </a:pPr>
            <a:endParaRPr lang="en-GB" altLang="en-US" dirty="0" smtClean="0"/>
          </a:p>
        </p:txBody>
      </p:sp>
    </p:spTree>
    <p:extLst>
      <p:ext uri="{BB962C8B-B14F-4D97-AF65-F5344CB8AC3E}">
        <p14:creationId xmlns:p14="http://schemas.microsoft.com/office/powerpoint/2010/main" val="2443535311"/>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457200" y="260350"/>
            <a:ext cx="8229600" cy="720378"/>
          </a:xfrm>
        </p:spPr>
        <p:txBody>
          <a:bodyPr>
            <a:normAutofit fontScale="90000"/>
          </a:bodyPr>
          <a:lstStyle/>
          <a:p>
            <a:pPr algn="l" eaLnBrk="1" hangingPunct="1"/>
            <a:r>
              <a:rPr lang="en-GB" altLang="cy-GB" sz="2800" dirty="0" err="1" smtClean="0">
                <a:latin typeface="Lucida Sans" panose="020B0602030504020204" pitchFamily="34" charset="0"/>
              </a:rPr>
              <a:t>Cyfeiriadau</a:t>
            </a:r>
            <a:r>
              <a:rPr lang="en-GB" altLang="cy-GB" sz="2800" dirty="0" smtClean="0">
                <a:latin typeface="Lucida Sans" panose="020B0602030504020204" pitchFamily="34" charset="0"/>
              </a:rPr>
              <a:t/>
            </a:r>
            <a:br>
              <a:rPr lang="en-GB" altLang="cy-GB" sz="2800" dirty="0" smtClean="0">
                <a:latin typeface="Lucida Sans" panose="020B0602030504020204" pitchFamily="34" charset="0"/>
              </a:rPr>
            </a:br>
            <a:r>
              <a:rPr lang="en-GB" altLang="cy-GB" sz="2800" dirty="0" smtClean="0">
                <a:solidFill>
                  <a:srgbClr val="0000FF"/>
                </a:solidFill>
                <a:latin typeface="Lucida Sans" panose="020B0602030504020204" pitchFamily="34" charset="0"/>
              </a:rPr>
              <a:t>References</a:t>
            </a:r>
          </a:p>
        </p:txBody>
      </p:sp>
      <p:sp>
        <p:nvSpPr>
          <p:cNvPr id="26627" name="Rectangle 3"/>
          <p:cNvSpPr>
            <a:spLocks noGrp="1" noChangeArrowheads="1"/>
          </p:cNvSpPr>
          <p:nvPr>
            <p:ph type="body" idx="1"/>
          </p:nvPr>
        </p:nvSpPr>
        <p:spPr>
          <a:xfrm>
            <a:off x="107504" y="980728"/>
            <a:ext cx="8928992" cy="4608511"/>
          </a:xfrm>
        </p:spPr>
        <p:txBody>
          <a:bodyPr>
            <a:normAutofit/>
          </a:bodyPr>
          <a:lstStyle/>
          <a:p>
            <a:pPr indent="0" eaLnBrk="1" hangingPunct="1">
              <a:lnSpc>
                <a:spcPct val="80000"/>
              </a:lnSpc>
              <a:buFontTx/>
              <a:buNone/>
              <a:defRPr/>
            </a:pPr>
            <a:r>
              <a:rPr lang="en-GB" altLang="cy-GB" sz="1400" dirty="0" smtClean="0">
                <a:latin typeface="Lucida Sans" pitchFamily="34" charset="0"/>
              </a:rPr>
              <a:t>Blythe</a:t>
            </a:r>
            <a:r>
              <a:rPr lang="en-GB" altLang="cy-GB" sz="1400" dirty="0" smtClean="0">
                <a:latin typeface="Lucida Sans" pitchFamily="34" charset="0"/>
              </a:rPr>
              <a:t>, S. G. (2011) </a:t>
            </a:r>
            <a:r>
              <a:rPr lang="en-GB" altLang="cy-GB" sz="1400" i="1" dirty="0" smtClean="0">
                <a:latin typeface="Lucida Sans" pitchFamily="34" charset="0"/>
              </a:rPr>
              <a:t>The genius of natural childhood. </a:t>
            </a:r>
            <a:r>
              <a:rPr lang="en-GB" altLang="cy-GB" sz="1400" dirty="0" smtClean="0">
                <a:latin typeface="Lucida Sans" pitchFamily="34" charset="0"/>
              </a:rPr>
              <a:t>London: Hawthorn Press.</a:t>
            </a:r>
          </a:p>
          <a:p>
            <a:pPr indent="0">
              <a:lnSpc>
                <a:spcPct val="80000"/>
              </a:lnSpc>
              <a:buNone/>
              <a:defRPr/>
            </a:pPr>
            <a:r>
              <a:rPr lang="en-GB" altLang="cy-GB" sz="1400" dirty="0" smtClean="0">
                <a:latin typeface="Lucida Sans" pitchFamily="34" charset="0"/>
              </a:rPr>
              <a:t>Burton-Hill, C. </a:t>
            </a:r>
            <a:r>
              <a:rPr lang="en-GB" altLang="cy-GB" sz="1400" dirty="0">
                <a:latin typeface="Lucida Sans" pitchFamily="34" charset="0"/>
              </a:rPr>
              <a:t>(2015) </a:t>
            </a:r>
            <a:r>
              <a:rPr lang="en-GB" altLang="cy-GB" sz="1400" i="1" dirty="0">
                <a:latin typeface="Lucida Sans" pitchFamily="34" charset="0"/>
              </a:rPr>
              <a:t>The dark side of nursery rhymes. </a:t>
            </a:r>
            <a:r>
              <a:rPr lang="en-GB" altLang="cy-GB" sz="1400" dirty="0">
                <a:latin typeface="Lucida Sans" pitchFamily="34" charset="0"/>
                <a:hlinkClick r:id="rId3"/>
              </a:rPr>
              <a:t>https://</a:t>
            </a:r>
            <a:r>
              <a:rPr lang="en-GB" altLang="cy-GB" sz="1400" dirty="0" smtClean="0">
                <a:latin typeface="Lucida Sans" pitchFamily="34" charset="0"/>
                <a:hlinkClick r:id="rId3"/>
              </a:rPr>
              <a:t>www.bbc.com/culture/article/20150610-the-dark-side-of-nursery-rhymes</a:t>
            </a:r>
            <a:r>
              <a:rPr lang="en-GB" altLang="cy-GB" sz="1400" dirty="0" smtClean="0">
                <a:latin typeface="Lucida Sans" pitchFamily="34" charset="0"/>
              </a:rPr>
              <a:t> [Accessed: November 4 2020].</a:t>
            </a:r>
          </a:p>
          <a:p>
            <a:pPr indent="0" eaLnBrk="1" hangingPunct="1">
              <a:lnSpc>
                <a:spcPct val="80000"/>
              </a:lnSpc>
              <a:buFontTx/>
              <a:buNone/>
              <a:defRPr/>
            </a:pPr>
            <a:r>
              <a:rPr lang="en-GB" altLang="cy-GB" sz="1400" dirty="0" smtClean="0">
                <a:latin typeface="Lucida Sans" pitchFamily="34" charset="0"/>
              </a:rPr>
              <a:t>Crystal, D. (1998) </a:t>
            </a:r>
            <a:r>
              <a:rPr lang="en-GB" altLang="cy-GB" sz="1400" i="1" dirty="0" smtClean="0">
                <a:latin typeface="Lucida Sans" pitchFamily="34" charset="0"/>
              </a:rPr>
              <a:t>Language Play. </a:t>
            </a:r>
            <a:r>
              <a:rPr lang="en-GB" altLang="cy-GB" sz="1400" dirty="0" smtClean="0">
                <a:latin typeface="Lucida Sans" pitchFamily="34" charset="0"/>
              </a:rPr>
              <a:t>London: Penguin Books Ltd.</a:t>
            </a:r>
          </a:p>
          <a:p>
            <a:pPr indent="0" eaLnBrk="1" hangingPunct="1">
              <a:lnSpc>
                <a:spcPct val="80000"/>
              </a:lnSpc>
              <a:buFontTx/>
              <a:buNone/>
              <a:defRPr/>
            </a:pPr>
            <a:r>
              <a:rPr lang="en-GB" altLang="cy-GB" sz="1400" dirty="0" smtClean="0">
                <a:latin typeface="Lucida Sans" pitchFamily="34" charset="0"/>
              </a:rPr>
              <a:t>Crystal, D. (2017) </a:t>
            </a:r>
            <a:r>
              <a:rPr lang="en-GB" altLang="cy-GB" sz="1400" i="1" dirty="0" smtClean="0">
                <a:latin typeface="Lucida Sans" pitchFamily="34" charset="0"/>
              </a:rPr>
              <a:t>Sounds Appealing: The passionate story of English Pronunciation. </a:t>
            </a:r>
            <a:r>
              <a:rPr lang="en-GB" altLang="cy-GB" sz="1400" dirty="0" smtClean="0">
                <a:latin typeface="Lucida Sans" pitchFamily="34" charset="0"/>
              </a:rPr>
              <a:t>London: Profile Books Ltd.</a:t>
            </a:r>
          </a:p>
          <a:p>
            <a:pPr indent="0" eaLnBrk="1" hangingPunct="1">
              <a:lnSpc>
                <a:spcPct val="80000"/>
              </a:lnSpc>
              <a:buFontTx/>
              <a:buNone/>
              <a:defRPr/>
            </a:pPr>
            <a:r>
              <a:rPr lang="en-GB" altLang="cy-GB" sz="1400" dirty="0" smtClean="0">
                <a:latin typeface="Lucida Sans" pitchFamily="34" charset="0"/>
              </a:rPr>
              <a:t>Donaldson, G. (2015) Successful Futures. Cardiff: Welsh Government.</a:t>
            </a:r>
          </a:p>
          <a:p>
            <a:pPr indent="0" eaLnBrk="1" hangingPunct="1">
              <a:lnSpc>
                <a:spcPct val="80000"/>
              </a:lnSpc>
              <a:buFontTx/>
              <a:buNone/>
              <a:defRPr/>
            </a:pPr>
            <a:r>
              <a:rPr lang="en-GB" altLang="cy-GB" sz="1400" dirty="0" smtClean="0">
                <a:latin typeface="Lucida Sans" pitchFamily="34" charset="0"/>
              </a:rPr>
              <a:t>Estyn (2017) Active and experiential learning. Cardiff: Welsh Government.</a:t>
            </a:r>
          </a:p>
          <a:p>
            <a:pPr indent="0">
              <a:lnSpc>
                <a:spcPct val="80000"/>
              </a:lnSpc>
              <a:buNone/>
              <a:defRPr/>
            </a:pPr>
            <a:r>
              <a:rPr lang="en-GB" sz="1400" dirty="0" smtClean="0">
                <a:latin typeface="Lucida Sans" panose="020B0602030504020204" pitchFamily="34" charset="0"/>
              </a:rPr>
              <a:t>Harper</a:t>
            </a:r>
            <a:r>
              <a:rPr lang="en-GB" sz="1400" dirty="0">
                <a:latin typeface="Lucida Sans" panose="020B0602030504020204" pitchFamily="34" charset="0"/>
              </a:rPr>
              <a:t>, L. J. (</a:t>
            </a:r>
            <a:r>
              <a:rPr lang="en-GB" sz="1400" dirty="0" smtClean="0">
                <a:latin typeface="Lucida Sans" panose="020B0602030504020204" pitchFamily="34" charset="0"/>
              </a:rPr>
              <a:t>2011) ‘Nursery </a:t>
            </a:r>
            <a:r>
              <a:rPr lang="en-GB" sz="1400" dirty="0">
                <a:latin typeface="Lucida Sans" panose="020B0602030504020204" pitchFamily="34" charset="0"/>
              </a:rPr>
              <a:t>rhyme knowledge and phonological awareness in preschool </a:t>
            </a:r>
            <a:r>
              <a:rPr lang="en-GB" sz="1400" dirty="0" smtClean="0">
                <a:latin typeface="Lucida Sans" panose="020B0602030504020204" pitchFamily="34" charset="0"/>
              </a:rPr>
              <a:t>children’, </a:t>
            </a:r>
            <a:r>
              <a:rPr lang="en-GB" sz="1400" i="1" dirty="0">
                <a:latin typeface="Lucida Sans" panose="020B0602030504020204" pitchFamily="34" charset="0"/>
              </a:rPr>
              <a:t>The Journal of Language and Literacy Education </a:t>
            </a:r>
            <a:r>
              <a:rPr lang="en-GB" sz="1400" dirty="0">
                <a:latin typeface="Lucida Sans" panose="020B0602030504020204" pitchFamily="34" charset="0"/>
              </a:rPr>
              <a:t>[Online], 7(1), 65-78. Available at </a:t>
            </a:r>
            <a:r>
              <a:rPr lang="en-GB" sz="1400" dirty="0">
                <a:latin typeface="Lucida Sans" panose="020B0602030504020204" pitchFamily="34" charset="0"/>
                <a:hlinkClick r:id="rId4"/>
              </a:rPr>
              <a:t>http://</a:t>
            </a:r>
            <a:r>
              <a:rPr lang="en-GB" sz="1400" dirty="0" smtClean="0">
                <a:latin typeface="Lucida Sans" panose="020B0602030504020204" pitchFamily="34" charset="0"/>
                <a:hlinkClick r:id="rId4"/>
              </a:rPr>
              <a:t>www.coa.uga.edu/jolle/2011_1/harper.pdf</a:t>
            </a:r>
            <a:r>
              <a:rPr lang="en-GB" sz="1400" dirty="0" smtClean="0">
                <a:latin typeface="Lucida Sans" panose="020B0602030504020204" pitchFamily="34" charset="0"/>
              </a:rPr>
              <a:t> </a:t>
            </a:r>
            <a:endParaRPr lang="en-GB" altLang="cy-GB" sz="1400" dirty="0" smtClean="0">
              <a:latin typeface="Lucida Sans" pitchFamily="34" charset="0"/>
            </a:endParaRPr>
          </a:p>
          <a:p>
            <a:pPr marL="0" indent="0">
              <a:spcBef>
                <a:spcPts val="0"/>
              </a:spcBef>
              <a:spcAft>
                <a:spcPts val="0"/>
              </a:spcAft>
              <a:buFontTx/>
              <a:buNone/>
              <a:defRPr/>
            </a:pPr>
            <a:r>
              <a:rPr lang="en-GB" sz="1400" dirty="0" smtClean="0">
                <a:latin typeface="Lucida Sans" panose="020B0602040502020204" pitchFamily="34" charset="0"/>
                <a:ea typeface="Times New Roman"/>
              </a:rPr>
              <a:t>Hazlett, L. A. (2009) ‘The use of British nursery rhymes and contemporary technology as venues for creating and expressing hidden literacies throughout time by children, adolescents, and adults,’ </a:t>
            </a:r>
            <a:r>
              <a:rPr lang="cy-GB" sz="1400" i="1" dirty="0" err="1" smtClean="0">
                <a:latin typeface="Lucida Sans" panose="020B0602040502020204" pitchFamily="34" charset="0"/>
                <a:ea typeface="Times New Roman"/>
              </a:rPr>
              <a:t>Forum</a:t>
            </a:r>
            <a:r>
              <a:rPr lang="cy-GB" sz="1400" i="1" dirty="0" smtClean="0">
                <a:latin typeface="Lucida Sans" panose="020B0602040502020204" pitchFamily="34" charset="0"/>
                <a:ea typeface="Times New Roman"/>
              </a:rPr>
              <a:t> </a:t>
            </a:r>
            <a:r>
              <a:rPr lang="cy-GB" sz="1400" i="1" dirty="0" err="1" smtClean="0">
                <a:latin typeface="Lucida Sans" panose="020B0602040502020204" pitchFamily="34" charset="0"/>
                <a:ea typeface="Times New Roman"/>
              </a:rPr>
              <a:t>on</a:t>
            </a:r>
            <a:r>
              <a:rPr lang="cy-GB" sz="1400" i="1" dirty="0" smtClean="0">
                <a:latin typeface="Lucida Sans" panose="020B0602040502020204" pitchFamily="34" charset="0"/>
                <a:ea typeface="Times New Roman"/>
              </a:rPr>
              <a:t> </a:t>
            </a:r>
            <a:r>
              <a:rPr lang="cy-GB" sz="1400" i="1" dirty="0" err="1" smtClean="0">
                <a:latin typeface="Lucida Sans" panose="020B0602040502020204" pitchFamily="34" charset="0"/>
                <a:ea typeface="Times New Roman"/>
              </a:rPr>
              <a:t>Public</a:t>
            </a:r>
            <a:r>
              <a:rPr lang="cy-GB" sz="1400" i="1" dirty="0" smtClean="0">
                <a:latin typeface="Lucida Sans" panose="020B0602040502020204" pitchFamily="34" charset="0"/>
                <a:ea typeface="Times New Roman"/>
              </a:rPr>
              <a:t> </a:t>
            </a:r>
            <a:r>
              <a:rPr lang="cy-GB" sz="1400" i="1" dirty="0" err="1" smtClean="0">
                <a:latin typeface="Lucida Sans" panose="020B0602040502020204" pitchFamily="34" charset="0"/>
                <a:ea typeface="Times New Roman"/>
              </a:rPr>
              <a:t>Policy</a:t>
            </a:r>
            <a:r>
              <a:rPr lang="cy-GB" sz="1400" i="1" dirty="0" smtClean="0">
                <a:latin typeface="Lucida Sans" panose="020B0602040502020204" pitchFamily="34" charset="0"/>
                <a:ea typeface="Times New Roman"/>
              </a:rPr>
              <a:t> </a:t>
            </a:r>
            <a:r>
              <a:rPr lang="cy-GB" sz="1400" i="1" dirty="0" err="1" smtClean="0">
                <a:latin typeface="Lucida Sans" panose="020B0602040502020204" pitchFamily="34" charset="0"/>
                <a:ea typeface="Times New Roman"/>
              </a:rPr>
              <a:t>Online</a:t>
            </a:r>
            <a:r>
              <a:rPr lang="cy-GB" sz="1400" dirty="0" smtClean="0">
                <a:latin typeface="Lucida Sans" panose="020B0602040502020204" pitchFamily="34" charset="0"/>
                <a:ea typeface="Times New Roman"/>
              </a:rPr>
              <a:t>, 1, tt. 1-14</a:t>
            </a:r>
            <a:r>
              <a:rPr lang="cy-GB" sz="1400" dirty="0" smtClean="0">
                <a:latin typeface="Lucida Sans" panose="020B0602040502020204" pitchFamily="34" charset="0"/>
                <a:ea typeface="Times New Roman"/>
              </a:rPr>
              <a:t>.</a:t>
            </a:r>
            <a:r>
              <a:rPr lang="en-GB" sz="1400" dirty="0">
                <a:latin typeface="Lucida Sans" panose="020B0602040502020204" pitchFamily="34" charset="0"/>
                <a:ea typeface="Times New Roman"/>
              </a:rPr>
              <a:t> </a:t>
            </a:r>
            <a:endParaRPr lang="en-GB" sz="1400" dirty="0" smtClean="0">
              <a:latin typeface="Lucida Sans" panose="020B0602040502020204" pitchFamily="34" charset="0"/>
              <a:ea typeface="Times New Roman"/>
            </a:endParaRPr>
          </a:p>
          <a:p>
            <a:pPr marL="0" indent="0">
              <a:spcBef>
                <a:spcPts val="0"/>
              </a:spcBef>
              <a:spcAft>
                <a:spcPts val="0"/>
              </a:spcAft>
              <a:buFontTx/>
              <a:buNone/>
              <a:defRPr/>
            </a:pPr>
            <a:r>
              <a:rPr lang="en-GB" sz="1400" dirty="0" smtClean="0">
                <a:latin typeface="Lucida Sans" panose="020B0602040502020204" pitchFamily="34" charset="0"/>
                <a:ea typeface="Times New Roman"/>
              </a:rPr>
              <a:t>Laing</a:t>
            </a:r>
            <a:r>
              <a:rPr lang="en-GB" sz="1400" dirty="0">
                <a:latin typeface="Lucida Sans" panose="020B0602040502020204" pitchFamily="34" charset="0"/>
                <a:ea typeface="Times New Roman"/>
              </a:rPr>
              <a:t>, C. E. (2017</a:t>
            </a:r>
            <a:r>
              <a:rPr lang="en-GB" sz="1400" dirty="0" smtClean="0">
                <a:latin typeface="Lucida Sans" panose="020B0602040502020204" pitchFamily="34" charset="0"/>
                <a:ea typeface="Times New Roman"/>
              </a:rPr>
              <a:t>) ‘A </a:t>
            </a:r>
            <a:r>
              <a:rPr lang="en-GB" sz="1400" dirty="0">
                <a:latin typeface="Lucida Sans" panose="020B0602040502020204" pitchFamily="34" charset="0"/>
                <a:ea typeface="Times New Roman"/>
              </a:rPr>
              <a:t>perceptual advantage for onomatopoeia in early word learning:</a:t>
            </a:r>
          </a:p>
          <a:p>
            <a:pPr marL="0" indent="0">
              <a:spcBef>
                <a:spcPts val="0"/>
              </a:spcBef>
              <a:spcAft>
                <a:spcPts val="0"/>
              </a:spcAft>
              <a:buFontTx/>
              <a:buNone/>
              <a:defRPr/>
            </a:pPr>
            <a:r>
              <a:rPr lang="en-GB" sz="1400" dirty="0">
                <a:latin typeface="Lucida Sans" panose="020B0602040502020204" pitchFamily="34" charset="0"/>
                <a:ea typeface="Times New Roman"/>
              </a:rPr>
              <a:t>Evidence from </a:t>
            </a:r>
            <a:r>
              <a:rPr lang="en-GB" sz="1400" dirty="0" smtClean="0">
                <a:latin typeface="Lucida Sans" panose="020B0602040502020204" pitchFamily="34" charset="0"/>
                <a:ea typeface="Times New Roman"/>
              </a:rPr>
              <a:t>eye-tracking’, </a:t>
            </a:r>
            <a:r>
              <a:rPr lang="en-GB" sz="1400" i="1" dirty="0" smtClean="0">
                <a:latin typeface="Lucida Sans" panose="020B0602040502020204" pitchFamily="34" charset="0"/>
                <a:ea typeface="Times New Roman"/>
              </a:rPr>
              <a:t>Journal </a:t>
            </a:r>
            <a:r>
              <a:rPr lang="en-GB" sz="1400" i="1" dirty="0">
                <a:latin typeface="Lucida Sans" panose="020B0602040502020204" pitchFamily="34" charset="0"/>
                <a:ea typeface="Times New Roman"/>
              </a:rPr>
              <a:t>of Experimental Child Psychology</a:t>
            </a:r>
            <a:r>
              <a:rPr lang="en-GB" sz="1400" dirty="0">
                <a:latin typeface="Lucida Sans" panose="020B0602040502020204" pitchFamily="34" charset="0"/>
                <a:ea typeface="Times New Roman"/>
              </a:rPr>
              <a:t>, 161, </a:t>
            </a:r>
            <a:r>
              <a:rPr lang="en-GB" sz="1400" dirty="0" smtClean="0">
                <a:latin typeface="Lucida Sans" panose="020B0602040502020204" pitchFamily="34" charset="0"/>
                <a:ea typeface="Times New Roman"/>
              </a:rPr>
              <a:t>pp. 32-45.</a:t>
            </a:r>
          </a:p>
          <a:p>
            <a:pPr marL="0" indent="0">
              <a:spcBef>
                <a:spcPts val="0"/>
              </a:spcBef>
              <a:spcAft>
                <a:spcPts val="0"/>
              </a:spcAft>
              <a:buFontTx/>
              <a:buNone/>
              <a:defRPr/>
            </a:pPr>
            <a:r>
              <a:rPr lang="en-GB" sz="1400" dirty="0">
                <a:latin typeface="Lucida Sans" panose="020B0602030504020204" pitchFamily="34" charset="0"/>
              </a:rPr>
              <a:t>Laing, </a:t>
            </a:r>
            <a:r>
              <a:rPr lang="en-GB" sz="1400" dirty="0" smtClean="0">
                <a:latin typeface="Lucida Sans" panose="020B0602030504020204" pitchFamily="34" charset="0"/>
              </a:rPr>
              <a:t>C. (2019) ‘A </a:t>
            </a:r>
            <a:r>
              <a:rPr lang="en-GB" sz="1400" dirty="0">
                <a:latin typeface="Lucida Sans" panose="020B0602030504020204" pitchFamily="34" charset="0"/>
              </a:rPr>
              <a:t>role for onomatopoeia in early language: evidence from phonological </a:t>
            </a:r>
            <a:r>
              <a:rPr lang="en-GB" sz="1400" dirty="0" smtClean="0">
                <a:latin typeface="Lucida Sans" panose="020B0602030504020204" pitchFamily="34" charset="0"/>
              </a:rPr>
              <a:t>development’, </a:t>
            </a:r>
            <a:r>
              <a:rPr lang="en-GB" sz="1400" i="1" dirty="0" smtClean="0">
                <a:latin typeface="Lucida Sans" panose="020B0602030504020204" pitchFamily="34" charset="0"/>
              </a:rPr>
              <a:t>Language </a:t>
            </a:r>
            <a:r>
              <a:rPr lang="en-GB" sz="1400" i="1" dirty="0">
                <a:latin typeface="Lucida Sans" panose="020B0602030504020204" pitchFamily="34" charset="0"/>
              </a:rPr>
              <a:t>and Cognition</a:t>
            </a:r>
            <a:r>
              <a:rPr lang="en-GB" sz="1400" dirty="0">
                <a:latin typeface="Lucida Sans" panose="020B0602030504020204" pitchFamily="34" charset="0"/>
              </a:rPr>
              <a:t>, </a:t>
            </a:r>
            <a:r>
              <a:rPr lang="en-GB" sz="1400" i="1" dirty="0">
                <a:latin typeface="Lucida Sans" panose="020B0602030504020204" pitchFamily="34" charset="0"/>
              </a:rPr>
              <a:t>11</a:t>
            </a:r>
            <a:r>
              <a:rPr lang="en-GB" sz="1400" dirty="0">
                <a:latin typeface="Lucida Sans" panose="020B0602030504020204" pitchFamily="34" charset="0"/>
              </a:rPr>
              <a:t>(2), pp.173-187.</a:t>
            </a:r>
            <a:endParaRPr lang="en-GB" sz="1400" dirty="0" smtClean="0">
              <a:latin typeface="Lucida Sans" panose="020B0602030504020204" pitchFamily="34" charset="0"/>
              <a:ea typeface="Times New Roman"/>
            </a:endParaRPr>
          </a:p>
          <a:p>
            <a:pPr marL="0" indent="-457200" algn="just">
              <a:spcBef>
                <a:spcPts val="0"/>
              </a:spcBef>
              <a:spcAft>
                <a:spcPts val="0"/>
              </a:spcAft>
              <a:buFontTx/>
              <a:buNone/>
              <a:defRPr/>
            </a:pPr>
            <a:endParaRPr lang="cy-GB" sz="1200" dirty="0" smtClean="0">
              <a:latin typeface="Lucida Sans" panose="020B0602040502020204" pitchFamily="34" charset="0"/>
              <a:ea typeface="Times New Roman"/>
            </a:endParaRPr>
          </a:p>
          <a:p>
            <a:pPr marL="0" indent="-457200" algn="just">
              <a:spcBef>
                <a:spcPts val="0"/>
              </a:spcBef>
              <a:spcAft>
                <a:spcPts val="0"/>
              </a:spcAft>
              <a:buFontTx/>
              <a:buNone/>
              <a:defRPr/>
            </a:pPr>
            <a:endParaRPr lang="cy-GB" sz="1200" dirty="0" smtClean="0">
              <a:latin typeface="Lucida Sans" panose="020B0602040502020204" pitchFamily="34" charset="0"/>
              <a:ea typeface="Times New Roman"/>
            </a:endParaRPr>
          </a:p>
          <a:p>
            <a:pPr marL="0" indent="-457200" algn="just">
              <a:spcBef>
                <a:spcPts val="0"/>
              </a:spcBef>
              <a:spcAft>
                <a:spcPts val="0"/>
              </a:spcAft>
              <a:buFontTx/>
              <a:buNone/>
              <a:defRPr/>
            </a:pPr>
            <a:endParaRPr lang="cy-GB" sz="1200" dirty="0" smtClean="0">
              <a:latin typeface="Lucida Sans" panose="020B0602040502020204" pitchFamily="34" charset="0"/>
              <a:ea typeface="Times New Roman"/>
            </a:endParaRPr>
          </a:p>
          <a:p>
            <a:pPr eaLnBrk="1" hangingPunct="1">
              <a:lnSpc>
                <a:spcPct val="80000"/>
              </a:lnSpc>
              <a:buFontTx/>
              <a:buNone/>
              <a:defRPr/>
            </a:pPr>
            <a:endParaRPr lang="en-GB" altLang="cy-GB" sz="2000" dirty="0" smtClean="0">
              <a:latin typeface="Lucida Sans" pitchFamily="34" charset="0"/>
            </a:endParaRPr>
          </a:p>
          <a:p>
            <a:pPr eaLnBrk="1" hangingPunct="1">
              <a:lnSpc>
                <a:spcPct val="80000"/>
              </a:lnSpc>
              <a:buFontTx/>
              <a:buNone/>
              <a:defRPr/>
            </a:pPr>
            <a:endParaRPr lang="en-GB" altLang="cy-GB" sz="1400" dirty="0" smtClean="0">
              <a:latin typeface="Lucida Sans" pitchFamily="34" charset="0"/>
            </a:endParaRPr>
          </a:p>
        </p:txBody>
      </p:sp>
    </p:spTree>
    <p:extLst>
      <p:ext uri="{BB962C8B-B14F-4D97-AF65-F5344CB8AC3E}">
        <p14:creationId xmlns:p14="http://schemas.microsoft.com/office/powerpoint/2010/main" val="2999037196"/>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457200" y="260350"/>
            <a:ext cx="8229600" cy="720378"/>
          </a:xfrm>
        </p:spPr>
        <p:txBody>
          <a:bodyPr>
            <a:normAutofit fontScale="90000"/>
          </a:bodyPr>
          <a:lstStyle/>
          <a:p>
            <a:pPr algn="l" eaLnBrk="1" hangingPunct="1"/>
            <a:r>
              <a:rPr lang="en-GB" altLang="cy-GB" sz="2800" dirty="0" err="1" smtClean="0">
                <a:latin typeface="Lucida Sans" panose="020B0602030504020204" pitchFamily="34" charset="0"/>
              </a:rPr>
              <a:t>Cyfeiriadau</a:t>
            </a:r>
            <a:r>
              <a:rPr lang="en-GB" altLang="cy-GB" sz="2800" dirty="0" smtClean="0">
                <a:latin typeface="Lucida Sans" panose="020B0602030504020204" pitchFamily="34" charset="0"/>
              </a:rPr>
              <a:t/>
            </a:r>
            <a:br>
              <a:rPr lang="en-GB" altLang="cy-GB" sz="2800" dirty="0" smtClean="0">
                <a:latin typeface="Lucida Sans" panose="020B0602030504020204" pitchFamily="34" charset="0"/>
              </a:rPr>
            </a:br>
            <a:r>
              <a:rPr lang="en-GB" altLang="cy-GB" sz="2800" dirty="0" smtClean="0">
                <a:solidFill>
                  <a:srgbClr val="0000FF"/>
                </a:solidFill>
                <a:latin typeface="Lucida Sans" panose="020B0602030504020204" pitchFamily="34" charset="0"/>
              </a:rPr>
              <a:t>References</a:t>
            </a:r>
          </a:p>
        </p:txBody>
      </p:sp>
      <p:sp>
        <p:nvSpPr>
          <p:cNvPr id="26627" name="Rectangle 3"/>
          <p:cNvSpPr>
            <a:spLocks noGrp="1" noChangeArrowheads="1"/>
          </p:cNvSpPr>
          <p:nvPr>
            <p:ph type="body" idx="1"/>
          </p:nvPr>
        </p:nvSpPr>
        <p:spPr>
          <a:xfrm>
            <a:off x="35496" y="980728"/>
            <a:ext cx="9001000" cy="5616923"/>
          </a:xfrm>
        </p:spPr>
        <p:txBody>
          <a:bodyPr/>
          <a:lstStyle/>
          <a:p>
            <a:pPr marL="0" indent="-457200">
              <a:spcBef>
                <a:spcPts val="0"/>
              </a:spcBef>
              <a:buNone/>
              <a:defRPr/>
            </a:pPr>
            <a:r>
              <a:rPr lang="cy-GB" sz="1600" dirty="0">
                <a:latin typeface="Lucida Sans" panose="020B0602040502020204" pitchFamily="34" charset="0"/>
                <a:ea typeface="Times New Roman"/>
              </a:rPr>
              <a:t>Lee, V. (2017) </a:t>
            </a:r>
            <a:r>
              <a:rPr lang="en-GB" sz="1600" i="1" dirty="0">
                <a:latin typeface="Lucida Sans" panose="020B0602040502020204" pitchFamily="34" charset="0"/>
                <a:ea typeface="Times New Roman"/>
              </a:rPr>
              <a:t>Children are no longer learning traditional nursery rhymes, and that’s sad news. </a:t>
            </a:r>
            <a:r>
              <a:rPr lang="en-GB" sz="1600" dirty="0">
                <a:latin typeface="Lucida Sans" panose="020B0602040502020204" pitchFamily="34" charset="0"/>
                <a:ea typeface="Times New Roman"/>
                <a:hlinkClick r:id="rId3"/>
              </a:rPr>
              <a:t>https://inews.co.uk/inews-lifestyle/people/children-no-longer-learning-traditional-nursery-rhymes-thats-sad-news-101889</a:t>
            </a:r>
            <a:r>
              <a:rPr lang="en-GB" sz="1600" dirty="0">
                <a:latin typeface="Lucida Sans" panose="020B0602040502020204" pitchFamily="34" charset="0"/>
                <a:ea typeface="Times New Roman"/>
              </a:rPr>
              <a:t> [Accessed: November 4 2020</a:t>
            </a:r>
            <a:r>
              <a:rPr lang="en-GB" sz="1600" dirty="0" smtClean="0">
                <a:latin typeface="Lucida Sans" panose="020B0602040502020204" pitchFamily="34" charset="0"/>
                <a:ea typeface="Times New Roman"/>
              </a:rPr>
              <a:t>].</a:t>
            </a:r>
            <a:endParaRPr lang="en-GB" sz="1600" dirty="0" smtClean="0">
              <a:latin typeface="Lucida Sans" panose="020B0602040502020204" pitchFamily="34" charset="0"/>
              <a:ea typeface="Times New Roman"/>
            </a:endParaRPr>
          </a:p>
          <a:p>
            <a:pPr marL="0" indent="-457200">
              <a:spcBef>
                <a:spcPts val="0"/>
              </a:spcBef>
              <a:spcAft>
                <a:spcPts val="0"/>
              </a:spcAft>
              <a:buFontTx/>
              <a:buNone/>
              <a:defRPr/>
            </a:pPr>
            <a:r>
              <a:rPr lang="en-GB" sz="1600" dirty="0" smtClean="0">
                <a:latin typeface="Lucida Sans" panose="020B0602040502020204" pitchFamily="34" charset="0"/>
                <a:ea typeface="Times New Roman"/>
              </a:rPr>
              <a:t>Moritz</a:t>
            </a:r>
            <a:r>
              <a:rPr lang="en-GB" sz="1600" dirty="0">
                <a:latin typeface="Lucida Sans" panose="020B0602040502020204" pitchFamily="34" charset="0"/>
                <a:ea typeface="Times New Roman"/>
              </a:rPr>
              <a:t>, </a:t>
            </a:r>
            <a:r>
              <a:rPr lang="en-GB" sz="1600" dirty="0" smtClean="0">
                <a:latin typeface="Lucida Sans" panose="020B0602040502020204" pitchFamily="34" charset="0"/>
                <a:ea typeface="Times New Roman"/>
              </a:rPr>
              <a:t>C. et al. (2013) ‘Links </a:t>
            </a:r>
            <a:r>
              <a:rPr lang="en-GB" sz="1600" dirty="0">
                <a:latin typeface="Lucida Sans" panose="020B0602040502020204" pitchFamily="34" charset="0"/>
                <a:ea typeface="Times New Roman"/>
              </a:rPr>
              <a:t>between early rhythm skills, musical training, and phonological </a:t>
            </a:r>
            <a:r>
              <a:rPr lang="en-GB" sz="1600" dirty="0" smtClean="0">
                <a:latin typeface="Lucida Sans" panose="020B0602040502020204" pitchFamily="34" charset="0"/>
                <a:ea typeface="Times New Roman"/>
              </a:rPr>
              <a:t>awareness’, </a:t>
            </a:r>
            <a:r>
              <a:rPr lang="en-GB" sz="1600" i="1" dirty="0" smtClean="0">
                <a:latin typeface="Lucida Sans" panose="020B0602040502020204" pitchFamily="34" charset="0"/>
                <a:ea typeface="Times New Roman"/>
              </a:rPr>
              <a:t>Reading </a:t>
            </a:r>
            <a:r>
              <a:rPr lang="en-GB" sz="1600" i="1" dirty="0">
                <a:latin typeface="Lucida Sans" panose="020B0602040502020204" pitchFamily="34" charset="0"/>
                <a:ea typeface="Times New Roman"/>
              </a:rPr>
              <a:t>and Writing, </a:t>
            </a:r>
            <a:r>
              <a:rPr lang="en-GB" sz="1600" dirty="0">
                <a:latin typeface="Lucida Sans" panose="020B0602040502020204" pitchFamily="34" charset="0"/>
                <a:ea typeface="Times New Roman"/>
              </a:rPr>
              <a:t>26(5), pp.739-769.</a:t>
            </a:r>
          </a:p>
          <a:p>
            <a:pPr indent="-457200" eaLnBrk="1" hangingPunct="1">
              <a:lnSpc>
                <a:spcPct val="80000"/>
              </a:lnSpc>
              <a:buFontTx/>
              <a:buNone/>
              <a:defRPr/>
            </a:pPr>
            <a:r>
              <a:rPr lang="en-GB" altLang="cy-GB" sz="1600" dirty="0" err="1" smtClean="0">
                <a:solidFill>
                  <a:srgbClr val="000000"/>
                </a:solidFill>
                <a:latin typeface="Lucida Sans" pitchFamily="34" charset="0"/>
              </a:rPr>
              <a:t>Neaum</a:t>
            </a:r>
            <a:r>
              <a:rPr lang="en-GB" altLang="cy-GB" sz="1600" dirty="0">
                <a:solidFill>
                  <a:srgbClr val="000000"/>
                </a:solidFill>
                <a:latin typeface="Lucida Sans" pitchFamily="34" charset="0"/>
              </a:rPr>
              <a:t>, S. (2012) </a:t>
            </a:r>
            <a:r>
              <a:rPr lang="en-GB" altLang="cy-GB" sz="1600" i="1" dirty="0">
                <a:solidFill>
                  <a:srgbClr val="000000"/>
                </a:solidFill>
                <a:latin typeface="Lucida Sans" pitchFamily="34" charset="0"/>
              </a:rPr>
              <a:t>Language and literacy in the early years. </a:t>
            </a:r>
            <a:r>
              <a:rPr lang="en-GB" altLang="cy-GB" sz="1600" dirty="0">
                <a:solidFill>
                  <a:srgbClr val="000000"/>
                </a:solidFill>
                <a:latin typeface="Lucida Sans" pitchFamily="34" charset="0"/>
              </a:rPr>
              <a:t>London: Sage Publications Ltd.</a:t>
            </a:r>
          </a:p>
          <a:p>
            <a:pPr marL="0" indent="-457200">
              <a:spcBef>
                <a:spcPts val="0"/>
              </a:spcBef>
              <a:spcAft>
                <a:spcPts val="0"/>
              </a:spcAft>
              <a:buFontTx/>
              <a:buNone/>
              <a:defRPr/>
            </a:pPr>
            <a:r>
              <a:rPr lang="en-GB" sz="1600" dirty="0" err="1">
                <a:solidFill>
                  <a:srgbClr val="000000"/>
                </a:solidFill>
                <a:latin typeface="Lucida Sans" panose="020B0602030504020204" pitchFamily="34" charset="0"/>
                <a:ea typeface="Times New Roman"/>
              </a:rPr>
              <a:t>Newyddion</a:t>
            </a:r>
            <a:r>
              <a:rPr lang="en-GB" sz="1600" dirty="0">
                <a:solidFill>
                  <a:srgbClr val="000000"/>
                </a:solidFill>
                <a:latin typeface="Lucida Sans" panose="020B0602030504020204" pitchFamily="34" charset="0"/>
                <a:ea typeface="Times New Roman"/>
              </a:rPr>
              <a:t> BBC. (2011</a:t>
            </a:r>
            <a:r>
              <a:rPr lang="en-GB" sz="1600" i="1" dirty="0">
                <a:solidFill>
                  <a:srgbClr val="000000"/>
                </a:solidFill>
                <a:latin typeface="Lucida Sans" panose="020B0602030504020204" pitchFamily="34" charset="0"/>
                <a:ea typeface="Times New Roman"/>
              </a:rPr>
              <a:t>) </a:t>
            </a:r>
            <a:r>
              <a:rPr lang="cy-GB" sz="1600" i="1" dirty="0" smtClean="0">
                <a:solidFill>
                  <a:srgbClr val="000000"/>
                </a:solidFill>
                <a:latin typeface="Lucida Sans" panose="020B0602030504020204" pitchFamily="34" charset="0"/>
                <a:ea typeface="Times New Roman"/>
              </a:rPr>
              <a:t>Pa </a:t>
            </a:r>
            <a:r>
              <a:rPr lang="cy-GB" sz="1600" i="1" dirty="0">
                <a:solidFill>
                  <a:srgbClr val="000000"/>
                </a:solidFill>
                <a:latin typeface="Lucida Sans" panose="020B0602030504020204" pitchFamily="34" charset="0"/>
                <a:ea typeface="Times New Roman"/>
              </a:rPr>
              <a:t>mor boblogaidd ydy'r hwiangerddi i blant erbyn hyn</a:t>
            </a:r>
            <a:r>
              <a:rPr lang="cy-GB" sz="1600" i="1" dirty="0" smtClean="0">
                <a:solidFill>
                  <a:srgbClr val="000000"/>
                </a:solidFill>
                <a:latin typeface="Lucida Sans" panose="020B0602030504020204" pitchFamily="34" charset="0"/>
                <a:ea typeface="Times New Roman"/>
              </a:rPr>
              <a:t>? </a:t>
            </a:r>
            <a:r>
              <a:rPr lang="cy-GB" sz="1600" u="sng" dirty="0">
                <a:solidFill>
                  <a:srgbClr val="0000FF"/>
                </a:solidFill>
                <a:latin typeface="Lucida Sans" panose="020B0602030504020204" pitchFamily="34" charset="0"/>
                <a:ea typeface="Times New Roman"/>
                <a:hlinkClick r:id="rId4"/>
              </a:rPr>
              <a:t>http://news.bbc.co.uk/welsh/hi/newsid_9470000/newsid_9476400/9476439.stm</a:t>
            </a:r>
            <a:r>
              <a:rPr lang="cy-GB" sz="1600" dirty="0">
                <a:solidFill>
                  <a:srgbClr val="000000"/>
                </a:solidFill>
                <a:latin typeface="Lucida Sans" panose="020B0602030504020204" pitchFamily="34" charset="0"/>
                <a:ea typeface="Times New Roman"/>
              </a:rPr>
              <a:t> </a:t>
            </a:r>
            <a:r>
              <a:rPr lang="cy-GB" sz="1600" dirty="0" smtClean="0">
                <a:solidFill>
                  <a:srgbClr val="000000"/>
                </a:solidFill>
                <a:latin typeface="Lucida Sans" panose="020B0602030504020204" pitchFamily="34" charset="0"/>
                <a:ea typeface="Times New Roman"/>
              </a:rPr>
              <a:t>[</a:t>
            </a:r>
            <a:r>
              <a:rPr lang="cy-GB" sz="1600" dirty="0" err="1" smtClean="0">
                <a:solidFill>
                  <a:srgbClr val="000000"/>
                </a:solidFill>
                <a:latin typeface="Lucida Sans" panose="020B0602030504020204" pitchFamily="34" charset="0"/>
                <a:ea typeface="Times New Roman"/>
              </a:rPr>
              <a:t>Accessed</a:t>
            </a:r>
            <a:r>
              <a:rPr lang="cy-GB" sz="1600" dirty="0" smtClean="0">
                <a:solidFill>
                  <a:srgbClr val="000000"/>
                </a:solidFill>
                <a:latin typeface="Lucida Sans" panose="020B0602030504020204" pitchFamily="34" charset="0"/>
                <a:ea typeface="Times New Roman"/>
              </a:rPr>
              <a:t>: </a:t>
            </a:r>
            <a:r>
              <a:rPr lang="cy-GB" sz="1600" dirty="0" err="1" smtClean="0">
                <a:solidFill>
                  <a:srgbClr val="000000"/>
                </a:solidFill>
                <a:latin typeface="Lucida Sans" panose="020B0602030504020204" pitchFamily="34" charset="0"/>
                <a:ea typeface="Times New Roman"/>
              </a:rPr>
              <a:t>June</a:t>
            </a:r>
            <a:r>
              <a:rPr lang="cy-GB" sz="1600" dirty="0" smtClean="0">
                <a:solidFill>
                  <a:srgbClr val="000000"/>
                </a:solidFill>
                <a:latin typeface="Lucida Sans" panose="020B0602030504020204" pitchFamily="34" charset="0"/>
                <a:ea typeface="Times New Roman"/>
              </a:rPr>
              <a:t> </a:t>
            </a:r>
            <a:r>
              <a:rPr lang="cy-GB" sz="1600" dirty="0">
                <a:solidFill>
                  <a:srgbClr val="000000"/>
                </a:solidFill>
                <a:latin typeface="Lucida Sans" panose="020B0602030504020204" pitchFamily="34" charset="0"/>
                <a:ea typeface="Times New Roman"/>
              </a:rPr>
              <a:t>6 2011</a:t>
            </a:r>
            <a:r>
              <a:rPr lang="cy-GB" sz="1600" dirty="0" smtClean="0">
                <a:solidFill>
                  <a:srgbClr val="000000"/>
                </a:solidFill>
                <a:latin typeface="Lucida Sans" panose="020B0602030504020204" pitchFamily="34" charset="0"/>
                <a:ea typeface="Times New Roman"/>
              </a:rPr>
              <a:t>].</a:t>
            </a:r>
          </a:p>
          <a:p>
            <a:pPr marL="0" indent="-457200">
              <a:spcBef>
                <a:spcPts val="0"/>
              </a:spcBef>
              <a:buNone/>
              <a:defRPr/>
            </a:pPr>
            <a:r>
              <a:rPr lang="cy-GB" sz="1600" dirty="0" err="1" smtClean="0">
                <a:solidFill>
                  <a:srgbClr val="000000"/>
                </a:solidFill>
                <a:latin typeface="Lucida Sans" panose="020B0602030504020204" pitchFamily="34" charset="0"/>
                <a:ea typeface="Times New Roman"/>
              </a:rPr>
              <a:t>Phonic</a:t>
            </a:r>
            <a:r>
              <a:rPr lang="cy-GB" sz="1600" dirty="0" smtClean="0">
                <a:solidFill>
                  <a:srgbClr val="000000"/>
                </a:solidFill>
                <a:latin typeface="Lucida Sans" panose="020B0602030504020204" pitchFamily="34" charset="0"/>
                <a:ea typeface="Times New Roman"/>
              </a:rPr>
              <a:t> </a:t>
            </a:r>
            <a:r>
              <a:rPr lang="cy-GB" sz="1600" dirty="0" err="1" smtClean="0">
                <a:solidFill>
                  <a:srgbClr val="000000"/>
                </a:solidFill>
                <a:latin typeface="Lucida Sans" panose="020B0602030504020204" pitchFamily="34" charset="0"/>
                <a:ea typeface="Times New Roman"/>
              </a:rPr>
              <a:t>Books</a:t>
            </a:r>
            <a:r>
              <a:rPr lang="cy-GB" sz="1600" dirty="0">
                <a:solidFill>
                  <a:srgbClr val="000000"/>
                </a:solidFill>
                <a:latin typeface="Lucida Sans" panose="020B0602030504020204" pitchFamily="34" charset="0"/>
                <a:ea typeface="Times New Roman"/>
              </a:rPr>
              <a:t> </a:t>
            </a:r>
            <a:r>
              <a:rPr lang="cy-GB" sz="1600" dirty="0" smtClean="0">
                <a:solidFill>
                  <a:srgbClr val="000000"/>
                </a:solidFill>
                <a:latin typeface="Lucida Sans" panose="020B0602030504020204" pitchFamily="34" charset="0"/>
                <a:ea typeface="Times New Roman"/>
              </a:rPr>
              <a:t>(</a:t>
            </a:r>
            <a:r>
              <a:rPr lang="cy-GB" sz="1600" dirty="0">
                <a:solidFill>
                  <a:srgbClr val="000000"/>
                </a:solidFill>
                <a:latin typeface="Lucida Sans" panose="020B0602030504020204" pitchFamily="34" charset="0"/>
                <a:ea typeface="Times New Roman"/>
              </a:rPr>
              <a:t>2013) </a:t>
            </a:r>
            <a:r>
              <a:rPr lang="cy-GB" sz="1600" i="1" dirty="0" err="1">
                <a:solidFill>
                  <a:srgbClr val="000000"/>
                </a:solidFill>
                <a:latin typeface="Lucida Sans" panose="020B0602030504020204" pitchFamily="34" charset="0"/>
                <a:ea typeface="Times New Roman"/>
              </a:rPr>
              <a:t>What</a:t>
            </a:r>
            <a:r>
              <a:rPr lang="cy-GB" sz="1600" i="1" dirty="0">
                <a:solidFill>
                  <a:srgbClr val="000000"/>
                </a:solidFill>
                <a:latin typeface="Lucida Sans" panose="020B0602030504020204" pitchFamily="34" charset="0"/>
                <a:ea typeface="Times New Roman"/>
              </a:rPr>
              <a:t> is a </a:t>
            </a:r>
            <a:r>
              <a:rPr lang="cy-GB" sz="1600" i="1" dirty="0" err="1">
                <a:solidFill>
                  <a:srgbClr val="000000"/>
                </a:solidFill>
                <a:latin typeface="Lucida Sans" panose="020B0602030504020204" pitchFamily="34" charset="0"/>
                <a:ea typeface="Times New Roman"/>
              </a:rPr>
              <a:t>phoneme</a:t>
            </a:r>
            <a:r>
              <a:rPr lang="cy-GB" sz="1600" i="1" dirty="0">
                <a:solidFill>
                  <a:srgbClr val="000000"/>
                </a:solidFill>
                <a:latin typeface="Lucida Sans" panose="020B0602030504020204" pitchFamily="34" charset="0"/>
                <a:ea typeface="Times New Roman"/>
              </a:rPr>
              <a:t>? </a:t>
            </a:r>
            <a:r>
              <a:rPr lang="cy-GB" sz="1600" dirty="0">
                <a:solidFill>
                  <a:srgbClr val="000000"/>
                </a:solidFill>
                <a:latin typeface="Lucida Sans" panose="020B0602030504020204" pitchFamily="34" charset="0"/>
                <a:ea typeface="Times New Roman"/>
                <a:hlinkClick r:id="rId5"/>
              </a:rPr>
              <a:t>https://</a:t>
            </a:r>
            <a:r>
              <a:rPr lang="cy-GB" sz="1600" dirty="0" smtClean="0">
                <a:solidFill>
                  <a:srgbClr val="000000"/>
                </a:solidFill>
                <a:latin typeface="Lucida Sans" panose="020B0602030504020204" pitchFamily="34" charset="0"/>
                <a:ea typeface="Times New Roman"/>
                <a:hlinkClick r:id="rId5"/>
              </a:rPr>
              <a:t>www.youtube.com/watch?v=dwFvD5Cv9n8</a:t>
            </a:r>
            <a:r>
              <a:rPr lang="cy-GB" sz="1600" dirty="0" smtClean="0">
                <a:solidFill>
                  <a:srgbClr val="000000"/>
                </a:solidFill>
                <a:latin typeface="Lucida Sans" panose="020B0602030504020204" pitchFamily="34" charset="0"/>
                <a:ea typeface="Times New Roman"/>
              </a:rPr>
              <a:t> [</a:t>
            </a:r>
            <a:r>
              <a:rPr lang="cy-GB" sz="1600" dirty="0" err="1" smtClean="0">
                <a:solidFill>
                  <a:srgbClr val="000000"/>
                </a:solidFill>
                <a:latin typeface="Lucida Sans" panose="020B0602030504020204" pitchFamily="34" charset="0"/>
                <a:ea typeface="Times New Roman"/>
              </a:rPr>
              <a:t>Accessed</a:t>
            </a:r>
            <a:r>
              <a:rPr lang="cy-GB" sz="1600" dirty="0" smtClean="0">
                <a:solidFill>
                  <a:srgbClr val="000000"/>
                </a:solidFill>
                <a:latin typeface="Lucida Sans" panose="020B0602030504020204" pitchFamily="34" charset="0"/>
                <a:ea typeface="Times New Roman"/>
              </a:rPr>
              <a:t>: </a:t>
            </a:r>
            <a:r>
              <a:rPr lang="cy-GB" sz="1600" dirty="0" err="1" smtClean="0">
                <a:solidFill>
                  <a:srgbClr val="000000"/>
                </a:solidFill>
                <a:latin typeface="Lucida Sans" panose="020B0602030504020204" pitchFamily="34" charset="0"/>
                <a:ea typeface="Times New Roman"/>
              </a:rPr>
              <a:t>November</a:t>
            </a:r>
            <a:r>
              <a:rPr lang="cy-GB" sz="1600" dirty="0" smtClean="0">
                <a:solidFill>
                  <a:srgbClr val="000000"/>
                </a:solidFill>
                <a:latin typeface="Lucida Sans" panose="020B0602030504020204" pitchFamily="34" charset="0"/>
                <a:ea typeface="Times New Roman"/>
              </a:rPr>
              <a:t> 4 2020].</a:t>
            </a:r>
            <a:endParaRPr lang="cy-GB" sz="1600" dirty="0">
              <a:solidFill>
                <a:srgbClr val="000000"/>
              </a:solidFill>
              <a:latin typeface="Lucida Sans" panose="020B0602030504020204" pitchFamily="34" charset="0"/>
              <a:ea typeface="Times New Roman"/>
            </a:endParaRPr>
          </a:p>
          <a:p>
            <a:pPr marL="0" indent="-457200">
              <a:spcBef>
                <a:spcPts val="0"/>
              </a:spcBef>
              <a:spcAft>
                <a:spcPts val="0"/>
              </a:spcAft>
              <a:buNone/>
              <a:defRPr/>
            </a:pPr>
            <a:r>
              <a:rPr lang="en-GB" sz="1600" dirty="0" err="1">
                <a:latin typeface="Lucida Sans" panose="020B0602030504020204" pitchFamily="34" charset="0"/>
              </a:rPr>
              <a:t>Pourkalhor</a:t>
            </a:r>
            <a:r>
              <a:rPr lang="en-GB" sz="1600" dirty="0">
                <a:latin typeface="Lucida Sans" panose="020B0602030504020204" pitchFamily="34" charset="0"/>
              </a:rPr>
              <a:t>, O. and </a:t>
            </a:r>
            <a:r>
              <a:rPr lang="en-GB" sz="1600" dirty="0" err="1">
                <a:latin typeface="Lucida Sans" panose="020B0602030504020204" pitchFamily="34" charset="0"/>
              </a:rPr>
              <a:t>Tavakoli</a:t>
            </a:r>
            <a:r>
              <a:rPr lang="en-GB" sz="1600" dirty="0">
                <a:latin typeface="Lucida Sans" panose="020B0602030504020204" pitchFamily="34" charset="0"/>
              </a:rPr>
              <a:t>, M. (2017) ‘Nursery Rhymes and Language Learning: Issues and Pedagogical Implications,’ </a:t>
            </a:r>
            <a:r>
              <a:rPr lang="en-GB" sz="1600" i="1" dirty="0">
                <a:latin typeface="Lucida Sans" panose="020B0602030504020204" pitchFamily="34" charset="0"/>
              </a:rPr>
              <a:t>International Journal of English Language &amp; Translation Studies</a:t>
            </a:r>
            <a:r>
              <a:rPr lang="en-GB" sz="1600" dirty="0">
                <a:latin typeface="Lucida Sans" panose="020B0602030504020204" pitchFamily="34" charset="0"/>
              </a:rPr>
              <a:t>, </a:t>
            </a:r>
            <a:r>
              <a:rPr lang="en-GB" sz="1600" i="1" dirty="0">
                <a:latin typeface="Lucida Sans" panose="020B0602030504020204" pitchFamily="34" charset="0"/>
              </a:rPr>
              <a:t>5</a:t>
            </a:r>
            <a:r>
              <a:rPr lang="en-GB" sz="1600" dirty="0">
                <a:latin typeface="Lucida Sans" panose="020B0602030504020204" pitchFamily="34" charset="0"/>
              </a:rPr>
              <a:t>, 1, pp.111-116.</a:t>
            </a:r>
            <a:endParaRPr lang="en-US" sz="1600" dirty="0">
              <a:latin typeface="Lucida Sans" panose="020B0602030504020204" pitchFamily="34" charset="0"/>
            </a:endParaRPr>
          </a:p>
          <a:p>
            <a:pPr marL="0" indent="-457200">
              <a:spcBef>
                <a:spcPts val="0"/>
              </a:spcBef>
              <a:spcAft>
                <a:spcPts val="0"/>
              </a:spcAft>
              <a:buNone/>
              <a:defRPr/>
            </a:pPr>
            <a:r>
              <a:rPr lang="en-US" sz="1600" dirty="0">
                <a:latin typeface="Lucida Sans" panose="020B0602030504020204" pitchFamily="34" charset="0"/>
              </a:rPr>
              <a:t>Powell, S., </a:t>
            </a:r>
            <a:r>
              <a:rPr lang="en-US" sz="1600" dirty="0" err="1">
                <a:latin typeface="Lucida Sans" panose="020B0602030504020204" pitchFamily="34" charset="0"/>
              </a:rPr>
              <a:t>Goouch</a:t>
            </a:r>
            <a:r>
              <a:rPr lang="en-US" sz="1600" dirty="0">
                <a:latin typeface="Lucida Sans" panose="020B0602030504020204" pitchFamily="34" charset="0"/>
              </a:rPr>
              <a:t>, K. and Werth, L. (2013) </a:t>
            </a:r>
            <a:r>
              <a:rPr lang="en-US" sz="1600" i="1" dirty="0">
                <a:latin typeface="Lucida Sans" panose="020B0602030504020204" pitchFamily="34" charset="0"/>
              </a:rPr>
              <a:t>Seeking Froebel’s ‘Mother Songs’ in Daycare for Babies</a:t>
            </a:r>
            <a:r>
              <a:rPr lang="en-US" sz="1600" dirty="0">
                <a:latin typeface="Lucida Sans" panose="020B0602030504020204" pitchFamily="34" charset="0"/>
              </a:rPr>
              <a:t>, </a:t>
            </a:r>
            <a:r>
              <a:rPr lang="en-US" sz="1600" dirty="0">
                <a:latin typeface="Lucida Sans" panose="020B0602030504020204" pitchFamily="34" charset="0"/>
                <a:hlinkClick r:id="rId6"/>
              </a:rPr>
              <a:t>http://tactyc.org.uk/pdfs/Sacha%20Powell.pdf</a:t>
            </a:r>
            <a:r>
              <a:rPr lang="en-US" sz="1600" dirty="0">
                <a:latin typeface="Lucida Sans" panose="020B0602030504020204" pitchFamily="34" charset="0"/>
              </a:rPr>
              <a:t> </a:t>
            </a:r>
            <a:endParaRPr lang="en-US" sz="1600" dirty="0" smtClean="0">
              <a:latin typeface="Lucida Sans" panose="020B0602030504020204" pitchFamily="34" charset="0"/>
            </a:endParaRPr>
          </a:p>
          <a:p>
            <a:pPr marL="0" indent="-457200">
              <a:spcBef>
                <a:spcPts val="0"/>
              </a:spcBef>
              <a:spcAft>
                <a:spcPts val="0"/>
              </a:spcAft>
              <a:buNone/>
              <a:defRPr/>
            </a:pPr>
            <a:r>
              <a:rPr lang="en-GB" sz="1600" dirty="0" err="1">
                <a:latin typeface="Lucida Sans" panose="020B0602030504020204" pitchFamily="34" charset="0"/>
              </a:rPr>
              <a:t>Prosic-Santovac</a:t>
            </a:r>
            <a:r>
              <a:rPr lang="en-GB" sz="1600" dirty="0">
                <a:latin typeface="Lucida Sans" panose="020B0602030504020204" pitchFamily="34" charset="0"/>
              </a:rPr>
              <a:t>, </a:t>
            </a:r>
            <a:r>
              <a:rPr lang="en-GB" sz="1600" dirty="0" smtClean="0">
                <a:latin typeface="Lucida Sans" panose="020B0602030504020204" pitchFamily="34" charset="0"/>
              </a:rPr>
              <a:t>D. (2015) ‘Making </a:t>
            </a:r>
            <a:r>
              <a:rPr lang="en-GB" sz="1600" dirty="0">
                <a:latin typeface="Lucida Sans" panose="020B0602030504020204" pitchFamily="34" charset="0"/>
              </a:rPr>
              <a:t>the match: Traditional nursery rhymes and teaching English to modern </a:t>
            </a:r>
            <a:r>
              <a:rPr lang="en-GB" sz="1600" dirty="0" smtClean="0">
                <a:latin typeface="Lucida Sans" panose="020B0602030504020204" pitchFamily="34" charset="0"/>
              </a:rPr>
              <a:t>children’, </a:t>
            </a:r>
            <a:r>
              <a:rPr lang="en-GB" sz="1600" i="1" dirty="0" smtClean="0">
                <a:latin typeface="Lucida Sans" panose="020B0602030504020204" pitchFamily="34" charset="0"/>
              </a:rPr>
              <a:t>CLELE </a:t>
            </a:r>
            <a:r>
              <a:rPr lang="en-GB" sz="1600" i="1" dirty="0">
                <a:latin typeface="Lucida Sans" panose="020B0602030504020204" pitchFamily="34" charset="0"/>
              </a:rPr>
              <a:t>journal</a:t>
            </a:r>
            <a:r>
              <a:rPr lang="en-GB" sz="1600" dirty="0">
                <a:latin typeface="Lucida Sans" panose="020B0602030504020204" pitchFamily="34" charset="0"/>
              </a:rPr>
              <a:t>, pp.25-48.</a:t>
            </a:r>
            <a:endParaRPr lang="en-US" sz="1600" dirty="0" smtClean="0">
              <a:latin typeface="Lucida Sans" panose="020B0602030504020204" pitchFamily="34" charset="0"/>
            </a:endParaRPr>
          </a:p>
          <a:p>
            <a:pPr marL="0" indent="-457200">
              <a:spcBef>
                <a:spcPts val="0"/>
              </a:spcBef>
              <a:spcAft>
                <a:spcPts val="0"/>
              </a:spcAft>
              <a:buNone/>
              <a:defRPr/>
            </a:pPr>
            <a:r>
              <a:rPr lang="en-GB" sz="1600" dirty="0">
                <a:latin typeface="Lucida Sans" panose="020B0602030504020204" pitchFamily="34" charset="0"/>
              </a:rPr>
              <a:t>Read, </a:t>
            </a:r>
            <a:r>
              <a:rPr lang="en-GB" sz="1600" dirty="0" smtClean="0">
                <a:latin typeface="Lucida Sans" panose="020B0602030504020204" pitchFamily="34" charset="0"/>
              </a:rPr>
              <a:t>K. et al. (2014 ) ‘The </a:t>
            </a:r>
            <a:r>
              <a:rPr lang="en-GB" sz="1600" dirty="0">
                <a:latin typeface="Lucida Sans" panose="020B0602030504020204" pitchFamily="34" charset="0"/>
              </a:rPr>
              <a:t>Seuss boost: Rhyme helps children retain words from shared storybook </a:t>
            </a:r>
            <a:r>
              <a:rPr lang="en-GB" sz="1600" dirty="0" smtClean="0">
                <a:latin typeface="Lucida Sans" panose="020B0602030504020204" pitchFamily="34" charset="0"/>
              </a:rPr>
              <a:t>reading’,</a:t>
            </a:r>
            <a:r>
              <a:rPr lang="en-GB" sz="1600" dirty="0">
                <a:latin typeface="Lucida Sans" panose="020B0602030504020204" pitchFamily="34" charset="0"/>
              </a:rPr>
              <a:t> </a:t>
            </a:r>
            <a:r>
              <a:rPr lang="en-GB" sz="1600" i="1" dirty="0">
                <a:latin typeface="Lucida Sans" panose="020B0602030504020204" pitchFamily="34" charset="0"/>
              </a:rPr>
              <a:t>First Language</a:t>
            </a:r>
            <a:r>
              <a:rPr lang="en-GB" sz="1600" dirty="0">
                <a:latin typeface="Lucida Sans" panose="020B0602030504020204" pitchFamily="34" charset="0"/>
              </a:rPr>
              <a:t>, </a:t>
            </a:r>
            <a:r>
              <a:rPr lang="en-GB" sz="1600" i="1" dirty="0">
                <a:latin typeface="Lucida Sans" panose="020B0602030504020204" pitchFamily="34" charset="0"/>
              </a:rPr>
              <a:t>34</a:t>
            </a:r>
            <a:r>
              <a:rPr lang="en-GB" sz="1600" dirty="0">
                <a:latin typeface="Lucida Sans" panose="020B0602030504020204" pitchFamily="34" charset="0"/>
              </a:rPr>
              <a:t>(4), pp.354-371.</a:t>
            </a:r>
            <a:endParaRPr lang="en-US" sz="1600" dirty="0">
              <a:latin typeface="Lucida Sans" panose="020B0602030504020204" pitchFamily="34" charset="0"/>
            </a:endParaRPr>
          </a:p>
          <a:p>
            <a:pPr eaLnBrk="1" hangingPunct="1">
              <a:lnSpc>
                <a:spcPct val="80000"/>
              </a:lnSpc>
              <a:buFontTx/>
              <a:buNone/>
              <a:defRPr/>
            </a:pPr>
            <a:endParaRPr lang="en-GB" altLang="cy-GB" sz="2000" dirty="0" smtClean="0">
              <a:latin typeface="Lucida Sans" pitchFamily="34" charset="0"/>
            </a:endParaRPr>
          </a:p>
          <a:p>
            <a:pPr eaLnBrk="1" hangingPunct="1">
              <a:lnSpc>
                <a:spcPct val="80000"/>
              </a:lnSpc>
              <a:buFontTx/>
              <a:buNone/>
              <a:defRPr/>
            </a:pPr>
            <a:endParaRPr lang="en-GB" altLang="cy-GB" sz="1400" dirty="0" smtClean="0">
              <a:latin typeface="Lucida Sans" pitchFamily="34" charset="0"/>
            </a:endParaRPr>
          </a:p>
        </p:txBody>
      </p:sp>
    </p:spTree>
    <p:extLst>
      <p:ext uri="{BB962C8B-B14F-4D97-AF65-F5344CB8AC3E}">
        <p14:creationId xmlns:p14="http://schemas.microsoft.com/office/powerpoint/2010/main" val="2584989088"/>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a:xfrm>
            <a:off x="457200" y="274638"/>
            <a:ext cx="8229600" cy="778098"/>
          </a:xfrm>
        </p:spPr>
        <p:txBody>
          <a:bodyPr>
            <a:normAutofit fontScale="90000"/>
          </a:bodyPr>
          <a:lstStyle/>
          <a:p>
            <a:pPr algn="l"/>
            <a:r>
              <a:rPr lang="en-GB" altLang="cy-GB" sz="2800" dirty="0" err="1" smtClean="0">
                <a:solidFill>
                  <a:srgbClr val="000000"/>
                </a:solidFill>
                <a:latin typeface="Lucida Sans" panose="020B0602030504020204" pitchFamily="34" charset="0"/>
              </a:rPr>
              <a:t>Cyfeiriadau</a:t>
            </a:r>
            <a:r>
              <a:rPr lang="en-GB" altLang="cy-GB" sz="2800" dirty="0" smtClean="0">
                <a:solidFill>
                  <a:srgbClr val="000000"/>
                </a:solidFill>
                <a:latin typeface="Lucida Sans" panose="020B0602030504020204" pitchFamily="34" charset="0"/>
              </a:rPr>
              <a:t/>
            </a:r>
            <a:br>
              <a:rPr lang="en-GB" altLang="cy-GB" sz="2800" dirty="0" smtClean="0">
                <a:solidFill>
                  <a:srgbClr val="000000"/>
                </a:solidFill>
                <a:latin typeface="Lucida Sans" panose="020B0602030504020204" pitchFamily="34" charset="0"/>
              </a:rPr>
            </a:br>
            <a:r>
              <a:rPr lang="en-GB" altLang="cy-GB" sz="2800" dirty="0" smtClean="0">
                <a:solidFill>
                  <a:srgbClr val="0000FF"/>
                </a:solidFill>
                <a:latin typeface="Lucida Sans" panose="020B0602030504020204" pitchFamily="34" charset="0"/>
              </a:rPr>
              <a:t>References</a:t>
            </a:r>
            <a:endParaRPr lang="cy-GB" altLang="en-US" sz="2800" dirty="0" smtClean="0"/>
          </a:p>
        </p:txBody>
      </p:sp>
      <p:sp>
        <p:nvSpPr>
          <p:cNvPr id="3" name="Content Placeholder 2"/>
          <p:cNvSpPr>
            <a:spLocks noGrp="1"/>
          </p:cNvSpPr>
          <p:nvPr>
            <p:ph idx="1"/>
          </p:nvPr>
        </p:nvSpPr>
        <p:spPr>
          <a:xfrm>
            <a:off x="251520" y="1196752"/>
            <a:ext cx="8435280" cy="4320481"/>
          </a:xfrm>
        </p:spPr>
        <p:txBody>
          <a:bodyPr>
            <a:normAutofit/>
          </a:bodyPr>
          <a:lstStyle/>
          <a:p>
            <a:pPr marL="0" indent="0">
              <a:spcBef>
                <a:spcPts val="0"/>
              </a:spcBef>
              <a:buNone/>
              <a:defRPr/>
            </a:pPr>
            <a:r>
              <a:rPr lang="en-US" sz="1400" dirty="0" err="1" smtClean="0">
                <a:latin typeface="Lucida Sans" panose="020B0602030504020204" pitchFamily="34" charset="0"/>
              </a:rPr>
              <a:t>Sayakhan</a:t>
            </a:r>
            <a:r>
              <a:rPr lang="en-US" sz="1400" dirty="0" smtClean="0">
                <a:latin typeface="Lucida Sans" panose="020B0602030504020204" pitchFamily="34" charset="0"/>
              </a:rPr>
              <a:t>, N. I. (2019)</a:t>
            </a:r>
            <a:r>
              <a:rPr lang="en-GB" sz="1400" dirty="0" smtClean="0">
                <a:latin typeface="Lucida Sans" panose="020B0602030504020204" pitchFamily="34" charset="0"/>
              </a:rPr>
              <a:t> ‘Nursery </a:t>
            </a:r>
            <a:r>
              <a:rPr lang="en-GB" sz="1400" dirty="0">
                <a:latin typeface="Lucida Sans" panose="020B0602030504020204" pitchFamily="34" charset="0"/>
              </a:rPr>
              <a:t>Rhymes as a Vehicle for Teaching English as a Foreign </a:t>
            </a:r>
            <a:r>
              <a:rPr lang="en-GB" sz="1400" dirty="0" smtClean="0">
                <a:latin typeface="Lucida Sans" panose="020B0602030504020204" pitchFamily="34" charset="0"/>
              </a:rPr>
              <a:t>Language’,  </a:t>
            </a:r>
            <a:r>
              <a:rPr lang="en-GB" sz="1400" i="1" dirty="0">
                <a:latin typeface="Lucida Sans" panose="020B0602030504020204" pitchFamily="34" charset="0"/>
              </a:rPr>
              <a:t>Journal of University of </a:t>
            </a:r>
            <a:r>
              <a:rPr lang="en-GB" sz="1400" i="1" dirty="0" err="1">
                <a:latin typeface="Lucida Sans" panose="020B0602030504020204" pitchFamily="34" charset="0"/>
              </a:rPr>
              <a:t>Raparin</a:t>
            </a:r>
            <a:r>
              <a:rPr lang="en-GB" sz="1400" i="1" dirty="0">
                <a:latin typeface="Lucida Sans" panose="020B0602030504020204" pitchFamily="34" charset="0"/>
              </a:rPr>
              <a:t>, </a:t>
            </a:r>
            <a:r>
              <a:rPr lang="en-GB" sz="1400" dirty="0">
                <a:latin typeface="Lucida Sans" panose="020B0602030504020204" pitchFamily="34" charset="0"/>
              </a:rPr>
              <a:t>6(1), pp.44-55</a:t>
            </a:r>
            <a:r>
              <a:rPr lang="en-GB" sz="1400" dirty="0">
                <a:latin typeface="Lucida Sans" panose="020B0602030504020204" pitchFamily="34" charset="0"/>
              </a:rPr>
              <a:t>. </a:t>
            </a:r>
            <a:endParaRPr lang="en-GB" sz="1400" dirty="0" smtClean="0">
              <a:latin typeface="Lucida Sans" panose="020B0602030504020204" pitchFamily="34" charset="0"/>
            </a:endParaRPr>
          </a:p>
          <a:p>
            <a:pPr marL="0" indent="0">
              <a:spcBef>
                <a:spcPts val="0"/>
              </a:spcBef>
              <a:buNone/>
              <a:defRPr/>
            </a:pPr>
            <a:r>
              <a:rPr lang="en-GB" sz="1400" dirty="0" err="1" smtClean="0">
                <a:latin typeface="Lucida Sans" panose="020B0602030504020204" pitchFamily="34" charset="0"/>
              </a:rPr>
              <a:t>Symmonds</a:t>
            </a:r>
            <a:r>
              <a:rPr lang="en-GB" sz="1400" dirty="0">
                <a:latin typeface="Lucida Sans" panose="020B0602030504020204" pitchFamily="34" charset="0"/>
              </a:rPr>
              <a:t>, J.M</a:t>
            </a:r>
            <a:r>
              <a:rPr lang="en-GB" sz="1400" dirty="0" smtClean="0">
                <a:latin typeface="Lucida Sans" panose="020B0602030504020204" pitchFamily="34" charset="0"/>
              </a:rPr>
              <a:t>. (2020) ‘Impact </a:t>
            </a:r>
            <a:r>
              <a:rPr lang="en-GB" sz="1400" dirty="0">
                <a:latin typeface="Lucida Sans" panose="020B0602030504020204" pitchFamily="34" charset="0"/>
              </a:rPr>
              <a:t>of Quality Shared Reading Experiences on the Phonological Awareness Skills of </a:t>
            </a:r>
            <a:r>
              <a:rPr lang="en-GB" sz="1400" dirty="0" err="1" smtClean="0">
                <a:latin typeface="Lucida Sans" panose="020B0602030504020204" pitchFamily="34" charset="0"/>
              </a:rPr>
              <a:t>Preschoolers</a:t>
            </a:r>
            <a:r>
              <a:rPr lang="en-GB" sz="1400" dirty="0" smtClean="0">
                <a:latin typeface="Lucida Sans" panose="020B0602030504020204" pitchFamily="34" charset="0"/>
              </a:rPr>
              <a:t>’. </a:t>
            </a:r>
            <a:r>
              <a:rPr lang="en-GB" sz="1400" dirty="0">
                <a:latin typeface="Lucida Sans" panose="020B0602030504020204" pitchFamily="34" charset="0"/>
              </a:rPr>
              <a:t>(Doctoral dissertation, The William Paterson University of New Jersey).</a:t>
            </a:r>
          </a:p>
          <a:p>
            <a:pPr marL="0" indent="0">
              <a:spcBef>
                <a:spcPts val="0"/>
              </a:spcBef>
              <a:buNone/>
              <a:defRPr/>
            </a:pPr>
            <a:r>
              <a:rPr lang="en-US" sz="1400" dirty="0" smtClean="0">
                <a:latin typeface="Lucida Sans" panose="020B0602030504020204" pitchFamily="34" charset="0"/>
              </a:rPr>
              <a:t>The </a:t>
            </a:r>
            <a:r>
              <a:rPr lang="en-US" sz="1400" dirty="0" smtClean="0">
                <a:latin typeface="Lucida Sans" panose="020B0602030504020204" pitchFamily="34" charset="0"/>
              </a:rPr>
              <a:t>Mail (2018) </a:t>
            </a:r>
            <a:r>
              <a:rPr lang="en-GB" sz="1400" i="1" dirty="0">
                <a:latin typeface="Lucida Sans" panose="020B0602030504020204" pitchFamily="34" charset="0"/>
              </a:rPr>
              <a:t>'Political correctness gone mad': Readers gobsmacked at overhaul of traditional nursery rhymes. </a:t>
            </a:r>
            <a:r>
              <a:rPr lang="en-GB" sz="1400" dirty="0">
                <a:latin typeface="Lucida Sans" panose="020B0602030504020204" pitchFamily="34" charset="0"/>
                <a:hlinkClick r:id="rId3"/>
              </a:rPr>
              <a:t>https://www.nwemail.co.uk/news/16426581.political-correctness-gone-mad-readers-gobsmacked-overhaul-traditional-nursery-rhymes</a:t>
            </a:r>
            <a:r>
              <a:rPr lang="en-GB" sz="1400" dirty="0" smtClean="0">
                <a:latin typeface="Lucida Sans" panose="020B0602030504020204" pitchFamily="34" charset="0"/>
                <a:hlinkClick r:id="rId3"/>
              </a:rPr>
              <a:t>/</a:t>
            </a:r>
            <a:r>
              <a:rPr lang="en-GB" sz="1400" dirty="0" smtClean="0">
                <a:latin typeface="Lucida Sans" panose="020B0602030504020204" pitchFamily="34" charset="0"/>
              </a:rPr>
              <a:t> [Accessed: November 4 2020].</a:t>
            </a:r>
          </a:p>
          <a:p>
            <a:pPr marL="0" indent="0">
              <a:spcBef>
                <a:spcPts val="0"/>
              </a:spcBef>
              <a:buNone/>
              <a:defRPr/>
            </a:pPr>
            <a:r>
              <a:rPr lang="en-GB" sz="1400" dirty="0" smtClean="0">
                <a:latin typeface="Lucida Sans" panose="020B0602030504020204" pitchFamily="34" charset="0"/>
              </a:rPr>
              <a:t>Victoria State Government (2019) </a:t>
            </a:r>
            <a:r>
              <a:rPr lang="en-GB" sz="1400" dirty="0">
                <a:latin typeface="Lucida Sans" panose="020B0602030504020204" pitchFamily="34" charset="0"/>
              </a:rPr>
              <a:t>Examples to promote phonological awareness. </a:t>
            </a:r>
            <a:r>
              <a:rPr lang="en-GB" sz="1400" dirty="0">
                <a:latin typeface="Lucida Sans" panose="020B0602030504020204" pitchFamily="34" charset="0"/>
                <a:hlinkClick r:id="rId4"/>
              </a:rPr>
              <a:t>https://</a:t>
            </a:r>
            <a:r>
              <a:rPr lang="en-GB" sz="1400" dirty="0" smtClean="0">
                <a:latin typeface="Lucida Sans" panose="020B0602030504020204" pitchFamily="34" charset="0"/>
                <a:hlinkClick r:id="rId4"/>
              </a:rPr>
              <a:t>www.education.vic.gov.au/school/teachers/teachingresources/discipline/english/literacy/readingviewing/Pages/litfocusphonologicalexample.aspx</a:t>
            </a:r>
            <a:r>
              <a:rPr lang="en-GB" sz="1400" dirty="0" smtClean="0">
                <a:latin typeface="Lucida Sans" panose="020B0602030504020204" pitchFamily="34" charset="0"/>
              </a:rPr>
              <a:t> [Accessed: November 4 2020].</a:t>
            </a:r>
            <a:endParaRPr lang="en-GB" sz="1400" dirty="0">
              <a:latin typeface="Lucida Sans" panose="020B0602030504020204" pitchFamily="34" charset="0"/>
            </a:endParaRPr>
          </a:p>
          <a:p>
            <a:pPr marL="0" indent="0">
              <a:spcBef>
                <a:spcPts val="0"/>
              </a:spcBef>
              <a:spcAft>
                <a:spcPts val="0"/>
              </a:spcAft>
              <a:buFontTx/>
              <a:buNone/>
              <a:defRPr/>
            </a:pPr>
            <a:r>
              <a:rPr lang="cy-GB" sz="1400" dirty="0" smtClean="0">
                <a:solidFill>
                  <a:srgbClr val="000000"/>
                </a:solidFill>
                <a:latin typeface="Lucida Sans" panose="020B0602030504020204" pitchFamily="34" charset="0"/>
                <a:ea typeface="Times New Roman"/>
              </a:rPr>
              <a:t>Welsh </a:t>
            </a:r>
            <a:r>
              <a:rPr lang="cy-GB" sz="1400" dirty="0" err="1" smtClean="0">
                <a:solidFill>
                  <a:srgbClr val="000000"/>
                </a:solidFill>
                <a:latin typeface="Lucida Sans" panose="020B0602030504020204" pitchFamily="34" charset="0"/>
                <a:ea typeface="Times New Roman"/>
              </a:rPr>
              <a:t>Government</a:t>
            </a:r>
            <a:r>
              <a:rPr lang="cy-GB" sz="1400" dirty="0" smtClean="0">
                <a:solidFill>
                  <a:srgbClr val="000000"/>
                </a:solidFill>
                <a:latin typeface="Lucida Sans" panose="020B0602030504020204" pitchFamily="34" charset="0"/>
                <a:ea typeface="Times New Roman"/>
              </a:rPr>
              <a:t> (2017) ‘ </a:t>
            </a:r>
            <a:r>
              <a:rPr lang="cy-GB" sz="1400" dirty="0" err="1" smtClean="0">
                <a:solidFill>
                  <a:srgbClr val="000000"/>
                </a:solidFill>
                <a:latin typeface="Lucida Sans" panose="020B0602030504020204" pitchFamily="34" charset="0"/>
                <a:ea typeface="Times New Roman"/>
              </a:rPr>
              <a:t>Foundation</a:t>
            </a:r>
            <a:r>
              <a:rPr lang="cy-GB" sz="1400" dirty="0" smtClean="0">
                <a:solidFill>
                  <a:srgbClr val="000000"/>
                </a:solidFill>
                <a:latin typeface="Lucida Sans" panose="020B0602030504020204" pitchFamily="34" charset="0"/>
                <a:ea typeface="Times New Roman"/>
              </a:rPr>
              <a:t> </a:t>
            </a:r>
            <a:r>
              <a:rPr lang="cy-GB" sz="1400" dirty="0" err="1" smtClean="0">
                <a:solidFill>
                  <a:srgbClr val="000000"/>
                </a:solidFill>
                <a:latin typeface="Lucida Sans" panose="020B0602030504020204" pitchFamily="34" charset="0"/>
                <a:ea typeface="Times New Roman"/>
              </a:rPr>
              <a:t>Phase</a:t>
            </a:r>
            <a:r>
              <a:rPr lang="cy-GB" sz="1400" dirty="0" smtClean="0">
                <a:solidFill>
                  <a:srgbClr val="000000"/>
                </a:solidFill>
                <a:latin typeface="Lucida Sans" panose="020B0602030504020204" pitchFamily="34" charset="0"/>
                <a:ea typeface="Times New Roman"/>
              </a:rPr>
              <a:t> </a:t>
            </a:r>
            <a:r>
              <a:rPr lang="cy-GB" sz="1400" dirty="0" err="1" smtClean="0">
                <a:solidFill>
                  <a:srgbClr val="000000"/>
                </a:solidFill>
                <a:latin typeface="Lucida Sans" panose="020B0602030504020204" pitchFamily="34" charset="0"/>
                <a:ea typeface="Times New Roman"/>
              </a:rPr>
              <a:t>Profile</a:t>
            </a:r>
            <a:r>
              <a:rPr lang="cy-GB" sz="1400" dirty="0" smtClean="0">
                <a:solidFill>
                  <a:srgbClr val="000000"/>
                </a:solidFill>
                <a:latin typeface="Lucida Sans" panose="020B0602030504020204" pitchFamily="34" charset="0"/>
                <a:ea typeface="Times New Roman"/>
              </a:rPr>
              <a:t>’. Cardiff: Welsh </a:t>
            </a:r>
            <a:r>
              <a:rPr lang="cy-GB" sz="1400" dirty="0" err="1" smtClean="0">
                <a:solidFill>
                  <a:srgbClr val="000000"/>
                </a:solidFill>
                <a:latin typeface="Lucida Sans" panose="020B0602030504020204" pitchFamily="34" charset="0"/>
                <a:ea typeface="Times New Roman"/>
              </a:rPr>
              <a:t>Government</a:t>
            </a:r>
            <a:r>
              <a:rPr lang="cy-GB" sz="1400" dirty="0" smtClean="0">
                <a:solidFill>
                  <a:srgbClr val="000000"/>
                </a:solidFill>
                <a:latin typeface="Lucida Sans" panose="020B0602030504020204" pitchFamily="34" charset="0"/>
                <a:ea typeface="Times New Roman"/>
              </a:rPr>
              <a:t>.</a:t>
            </a:r>
          </a:p>
          <a:p>
            <a:pPr marL="0" indent="0">
              <a:spcBef>
                <a:spcPts val="0"/>
              </a:spcBef>
              <a:spcAft>
                <a:spcPts val="0"/>
              </a:spcAft>
              <a:buFontTx/>
              <a:buNone/>
              <a:defRPr/>
            </a:pPr>
            <a:r>
              <a:rPr lang="cy-GB" sz="1400" dirty="0" smtClean="0">
                <a:solidFill>
                  <a:srgbClr val="000000"/>
                </a:solidFill>
                <a:latin typeface="Lucida Sans" panose="020B0602030504020204" pitchFamily="34" charset="0"/>
                <a:ea typeface="Times New Roman"/>
              </a:rPr>
              <a:t>Welsh </a:t>
            </a:r>
            <a:r>
              <a:rPr lang="cy-GB" sz="1400" dirty="0" err="1" smtClean="0">
                <a:solidFill>
                  <a:srgbClr val="000000"/>
                </a:solidFill>
                <a:latin typeface="Lucida Sans" panose="020B0602030504020204" pitchFamily="34" charset="0"/>
                <a:ea typeface="Times New Roman"/>
              </a:rPr>
              <a:t>Government</a:t>
            </a:r>
            <a:r>
              <a:rPr lang="cy-GB" sz="1400" dirty="0" smtClean="0">
                <a:solidFill>
                  <a:srgbClr val="000000"/>
                </a:solidFill>
                <a:latin typeface="Lucida Sans" panose="020B0602030504020204" pitchFamily="34" charset="0"/>
                <a:ea typeface="Times New Roman"/>
              </a:rPr>
              <a:t> (2013) ‘National </a:t>
            </a:r>
            <a:r>
              <a:rPr lang="cy-GB" sz="1400" dirty="0" err="1" smtClean="0">
                <a:solidFill>
                  <a:srgbClr val="000000"/>
                </a:solidFill>
                <a:latin typeface="Lucida Sans" panose="020B0602030504020204" pitchFamily="34" charset="0"/>
                <a:ea typeface="Times New Roman"/>
              </a:rPr>
              <a:t>Literacy</a:t>
            </a:r>
            <a:r>
              <a:rPr lang="cy-GB" sz="1400" dirty="0" smtClean="0">
                <a:solidFill>
                  <a:srgbClr val="000000"/>
                </a:solidFill>
                <a:latin typeface="Lucida Sans" panose="020B0602030504020204" pitchFamily="34" charset="0"/>
                <a:ea typeface="Times New Roman"/>
              </a:rPr>
              <a:t> </a:t>
            </a:r>
            <a:r>
              <a:rPr lang="cy-GB" sz="1400" dirty="0" err="1" smtClean="0">
                <a:solidFill>
                  <a:srgbClr val="000000"/>
                </a:solidFill>
                <a:latin typeface="Lucida Sans" panose="020B0602030504020204" pitchFamily="34" charset="0"/>
                <a:ea typeface="Times New Roman"/>
              </a:rPr>
              <a:t>and</a:t>
            </a:r>
            <a:r>
              <a:rPr lang="cy-GB" sz="1400" dirty="0" smtClean="0">
                <a:solidFill>
                  <a:srgbClr val="000000"/>
                </a:solidFill>
                <a:latin typeface="Lucida Sans" panose="020B0602030504020204" pitchFamily="34" charset="0"/>
                <a:ea typeface="Times New Roman"/>
              </a:rPr>
              <a:t> </a:t>
            </a:r>
            <a:r>
              <a:rPr lang="cy-GB" sz="1400" dirty="0" err="1" smtClean="0">
                <a:solidFill>
                  <a:srgbClr val="000000"/>
                </a:solidFill>
                <a:latin typeface="Lucida Sans" panose="020B0602030504020204" pitchFamily="34" charset="0"/>
                <a:ea typeface="Times New Roman"/>
              </a:rPr>
              <a:t>Numeracy</a:t>
            </a:r>
            <a:r>
              <a:rPr lang="cy-GB" sz="1400" dirty="0" smtClean="0">
                <a:solidFill>
                  <a:srgbClr val="000000"/>
                </a:solidFill>
                <a:latin typeface="Lucida Sans" panose="020B0602030504020204" pitchFamily="34" charset="0"/>
                <a:ea typeface="Times New Roman"/>
              </a:rPr>
              <a:t> </a:t>
            </a:r>
            <a:r>
              <a:rPr lang="cy-GB" sz="1400" dirty="0" err="1" smtClean="0">
                <a:solidFill>
                  <a:srgbClr val="000000"/>
                </a:solidFill>
                <a:latin typeface="Lucida Sans" panose="020B0602030504020204" pitchFamily="34" charset="0"/>
                <a:ea typeface="Times New Roman"/>
              </a:rPr>
              <a:t>Framework</a:t>
            </a:r>
            <a:r>
              <a:rPr lang="cy-GB" sz="1400" dirty="0" smtClean="0">
                <a:solidFill>
                  <a:srgbClr val="000000"/>
                </a:solidFill>
                <a:latin typeface="Lucida Sans" panose="020B0602030504020204" pitchFamily="34" charset="0"/>
                <a:ea typeface="Times New Roman"/>
              </a:rPr>
              <a:t>’. Cardiff: Welsh </a:t>
            </a:r>
            <a:r>
              <a:rPr lang="cy-GB" sz="1400" dirty="0" err="1" smtClean="0">
                <a:solidFill>
                  <a:srgbClr val="000000"/>
                </a:solidFill>
                <a:latin typeface="Lucida Sans" panose="020B0602030504020204" pitchFamily="34" charset="0"/>
                <a:ea typeface="Times New Roman"/>
              </a:rPr>
              <a:t>Government</a:t>
            </a:r>
            <a:r>
              <a:rPr lang="cy-GB" sz="1400" dirty="0" smtClean="0">
                <a:solidFill>
                  <a:srgbClr val="000000"/>
                </a:solidFill>
                <a:latin typeface="Lucida Sans" panose="020B0602030504020204" pitchFamily="34" charset="0"/>
                <a:ea typeface="Times New Roman"/>
              </a:rPr>
              <a:t>.</a:t>
            </a:r>
            <a:endParaRPr lang="cy-GB" sz="1400" dirty="0">
              <a:solidFill>
                <a:srgbClr val="000000"/>
              </a:solidFill>
              <a:latin typeface="Lucida Sans" panose="020B0602030504020204" pitchFamily="34" charset="0"/>
              <a:ea typeface="Times New Roman"/>
            </a:endParaRPr>
          </a:p>
          <a:p>
            <a:pPr eaLnBrk="1" hangingPunct="1">
              <a:lnSpc>
                <a:spcPct val="80000"/>
              </a:lnSpc>
              <a:buFontTx/>
              <a:buNone/>
              <a:defRPr/>
            </a:pPr>
            <a:r>
              <a:rPr lang="en-GB" altLang="cy-GB" sz="1400" dirty="0">
                <a:solidFill>
                  <a:srgbClr val="000000"/>
                </a:solidFill>
                <a:latin typeface="Lucida Sans" pitchFamily="34" charset="0"/>
              </a:rPr>
              <a:t>Whitehead, M. (2007) </a:t>
            </a:r>
            <a:r>
              <a:rPr lang="en-GB" altLang="cy-GB" sz="1400" i="1" dirty="0">
                <a:solidFill>
                  <a:srgbClr val="000000"/>
                </a:solidFill>
                <a:latin typeface="Lucida Sans" pitchFamily="34" charset="0"/>
              </a:rPr>
              <a:t>Developing language and literacy with young children (3</a:t>
            </a:r>
            <a:r>
              <a:rPr lang="en-GB" altLang="cy-GB" sz="1400" i="1" baseline="30000" dirty="0">
                <a:solidFill>
                  <a:srgbClr val="000000"/>
                </a:solidFill>
                <a:latin typeface="Lucida Sans" pitchFamily="34" charset="0"/>
              </a:rPr>
              <a:t>rd</a:t>
            </a:r>
            <a:r>
              <a:rPr lang="en-GB" altLang="cy-GB" sz="1400" i="1" dirty="0">
                <a:solidFill>
                  <a:srgbClr val="000000"/>
                </a:solidFill>
                <a:latin typeface="Lucida Sans" pitchFamily="34" charset="0"/>
              </a:rPr>
              <a:t> ed.). </a:t>
            </a:r>
            <a:r>
              <a:rPr lang="en-GB" altLang="cy-GB" sz="1400" dirty="0">
                <a:solidFill>
                  <a:srgbClr val="000000"/>
                </a:solidFill>
                <a:latin typeface="Lucida Sans" pitchFamily="34" charset="0"/>
              </a:rPr>
              <a:t>London: Paul Chapman Publishing.</a:t>
            </a:r>
          </a:p>
          <a:p>
            <a:pPr eaLnBrk="1" hangingPunct="1">
              <a:lnSpc>
                <a:spcPct val="80000"/>
              </a:lnSpc>
              <a:buFontTx/>
              <a:buNone/>
              <a:defRPr/>
            </a:pPr>
            <a:r>
              <a:rPr lang="en-GB" altLang="cy-GB" sz="1400" dirty="0">
                <a:solidFill>
                  <a:srgbClr val="000000"/>
                </a:solidFill>
                <a:latin typeface="Lucida Sans" pitchFamily="34" charset="0"/>
              </a:rPr>
              <a:t>Whitehead, M. (2010) </a:t>
            </a:r>
            <a:r>
              <a:rPr lang="en-GB" altLang="cy-GB" sz="1400" i="1" dirty="0">
                <a:solidFill>
                  <a:srgbClr val="000000"/>
                </a:solidFill>
                <a:latin typeface="Lucida Sans" pitchFamily="34" charset="0"/>
              </a:rPr>
              <a:t>Language and literacy in the early years (4th ed.). </a:t>
            </a:r>
            <a:r>
              <a:rPr lang="en-GB" altLang="cy-GB" sz="1400" dirty="0">
                <a:solidFill>
                  <a:srgbClr val="000000"/>
                </a:solidFill>
                <a:latin typeface="Lucida Sans" pitchFamily="34" charset="0"/>
              </a:rPr>
              <a:t>London: SAGE Publications Ltd.</a:t>
            </a:r>
          </a:p>
          <a:p>
            <a:pPr marL="0" indent="0">
              <a:buFontTx/>
              <a:buNone/>
              <a:defRPr/>
            </a:pPr>
            <a:endParaRPr lang="cy-GB" dirty="0"/>
          </a:p>
        </p:txBody>
      </p:sp>
    </p:spTree>
    <p:extLst>
      <p:ext uri="{BB962C8B-B14F-4D97-AF65-F5344CB8AC3E}">
        <p14:creationId xmlns:p14="http://schemas.microsoft.com/office/powerpoint/2010/main" val="10813184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2500</TotalTime>
  <Words>3920</Words>
  <Application>Microsoft Office PowerPoint</Application>
  <PresentationFormat>On-screen Show (4:3)</PresentationFormat>
  <Paragraphs>627</Paragraphs>
  <Slides>58</Slides>
  <Notes>40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58</vt:i4>
      </vt:variant>
    </vt:vector>
  </HeadingPairs>
  <TitlesOfParts>
    <vt:vector size="67" baseType="lpstr">
      <vt:lpstr>ＭＳ Ｐゴシック</vt:lpstr>
      <vt:lpstr>Arial</vt:lpstr>
      <vt:lpstr>Calibri</vt:lpstr>
      <vt:lpstr>Calibri Light</vt:lpstr>
      <vt:lpstr>Lucida Sans</vt:lpstr>
      <vt:lpstr>Myriad Pro</vt:lpstr>
      <vt:lpstr>Times</vt:lpstr>
      <vt:lpstr>Times New Roman</vt:lpstr>
      <vt:lpstr>Office Theme</vt:lpstr>
      <vt:lpstr>PowerPoint Presentation</vt:lpstr>
      <vt:lpstr>Cynnwys Contents</vt:lpstr>
      <vt:lpstr>Sgiliau Cyflogadwyedd/Trosglwyddadwy Employability/Transferable Skills</vt:lpstr>
      <vt:lpstr>Adnoddau  Resources</vt:lpstr>
      <vt:lpstr>Rhaglen Ymarferydd Blynyddoedd Cynnar Early Years Practitioner programme</vt:lpstr>
      <vt:lpstr>Hwiangerddi - O ble? Nursery rhymes - From where?</vt:lpstr>
      <vt:lpstr>Bach o hanes…. A little history…</vt:lpstr>
      <vt:lpstr>Ydych chi’n cofio rhain? Do you remember these?</vt:lpstr>
      <vt:lpstr>Gee ceffyl bach</vt:lpstr>
      <vt:lpstr>Ring-a-ring-o-roses</vt:lpstr>
      <vt:lpstr>Dacw Mam yn dwad</vt:lpstr>
      <vt:lpstr>Humpty Dumpty</vt:lpstr>
      <vt:lpstr>Mi welais Jac y Do</vt:lpstr>
      <vt:lpstr>Baa Baa Black Sheep</vt:lpstr>
      <vt:lpstr>Mynd drot, drot</vt:lpstr>
      <vt:lpstr>Mary, Mary</vt:lpstr>
      <vt:lpstr>Ffrainc France</vt:lpstr>
      <vt:lpstr>Affrica Africa</vt:lpstr>
      <vt:lpstr>Mandarin Tsieineaidd Chinese Mandarin</vt:lpstr>
      <vt:lpstr>Amerig Lladin Latin America</vt:lpstr>
      <vt:lpstr>Barn heddiw... Today’s thinking...</vt:lpstr>
      <vt:lpstr>Fodd bynnag... However… </vt:lpstr>
      <vt:lpstr>David Crystal</vt:lpstr>
      <vt:lpstr>David Crystal (2017: 69)</vt:lpstr>
      <vt:lpstr>David Crystal (2017)</vt:lpstr>
      <vt:lpstr>Ewch amdani… Have a go…</vt:lpstr>
      <vt:lpstr>Friedrich Froebel</vt:lpstr>
      <vt:lpstr>The Baby Room Project (Powell et al., 2013)</vt:lpstr>
      <vt:lpstr>The Baby Room Project (Powell et al., 2013)</vt:lpstr>
      <vt:lpstr> Sgiliau ieithyddol Linguistic skills </vt:lpstr>
      <vt:lpstr>Ymwybyddiaeth ffonolegol Phonological awareness</vt:lpstr>
      <vt:lpstr>Gweithgareddau i hyrwryddo ymwybyddiaeth ffonolegol Activities to promote phonological awareness</vt:lpstr>
      <vt:lpstr>Ffonemau Phonemes</vt:lpstr>
      <vt:lpstr>Sillafau &amp; Rhythm Syllables &amp; Rhythm</vt:lpstr>
      <vt:lpstr>Overy (2003)</vt:lpstr>
      <vt:lpstr>Overy (2003)</vt:lpstr>
      <vt:lpstr>Odl Rhyme</vt:lpstr>
      <vt:lpstr>Odl - Gweithgaredd Rhyme - Activity</vt:lpstr>
      <vt:lpstr>Ailadrodd Repetition</vt:lpstr>
      <vt:lpstr>Ailadrodd – Trafodwch… Repetition – Discuss…</vt:lpstr>
      <vt:lpstr>Cyflythreniad Alliteration</vt:lpstr>
      <vt:lpstr>Cyflythreniad – Ewch amdani! Alliteration – Have a go!</vt:lpstr>
      <vt:lpstr>Onomatopoeia</vt:lpstr>
      <vt:lpstr>Gweithgaredd onomatopeia Onomatopoeia activity</vt:lpstr>
      <vt:lpstr>Cyfnod Sylfaen Foundation Phase</vt:lpstr>
      <vt:lpstr>Proffil y Cyfnod Sylfaen – Iaith, Llythrennedd a Sgiliau Chyfathrebu Foundation Phase Profile – Language, Literacy and Communication Skills</vt:lpstr>
      <vt:lpstr>Fframwaith Llythrennedd a Rhifedd (2013) Literacy and Numeracy Framework (2013)</vt:lpstr>
      <vt:lpstr>Estyn ‘Dysgu gweithredol a thrwy brofiad’ (2017) Estyn ‘Active and experiential learning’ (2017)</vt:lpstr>
      <vt:lpstr>‘Dyfodol Llwyddiannus’ – Donaldson (2015)</vt:lpstr>
      <vt:lpstr>‘Successful Futures’ – Donaldson (2015)</vt:lpstr>
      <vt:lpstr>Llafaredd (Estyn, 2017) Oracy (Estyn, 2017)</vt:lpstr>
      <vt:lpstr>Darllen (Estyn, 2017) Reading (Estyn, 2017)</vt:lpstr>
      <vt:lpstr>Ysgrifennu (Estyn, 2017) Writing (Estyn, 2017)</vt:lpstr>
      <vt:lpstr>Estyn – ‘Dysgu gweithredol a thrwy brofiad’ (2017) Estyn – ‘Active and experiential learning’ (2017)</vt:lpstr>
      <vt:lpstr>I gloi…. To end…</vt:lpstr>
      <vt:lpstr>Cyfeiriadau References</vt:lpstr>
      <vt:lpstr>Cyfeiriadau References</vt:lpstr>
      <vt:lpstr>Cyfeiriadau 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EY 502 Caffael Iaith/Language Acquisition</dc:title>
  <dc:creator>IT</dc:creator>
  <cp:lastModifiedBy>Alison Rees-Edwards</cp:lastModifiedBy>
  <cp:revision>79</cp:revision>
  <cp:lastPrinted>2019-11-18T15:36:16Z</cp:lastPrinted>
  <dcterms:created xsi:type="dcterms:W3CDTF">2009-01-26T14:24:37Z</dcterms:created>
  <dcterms:modified xsi:type="dcterms:W3CDTF">2020-11-05T19:05:26Z</dcterms:modified>
</cp:coreProperties>
</file>