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309" r:id="rId5"/>
    <p:sldId id="257" r:id="rId6"/>
    <p:sldId id="290" r:id="rId7"/>
    <p:sldId id="285" r:id="rId8"/>
    <p:sldId id="291" r:id="rId9"/>
    <p:sldId id="319" r:id="rId10"/>
    <p:sldId id="283" r:id="rId11"/>
    <p:sldId id="293" r:id="rId12"/>
    <p:sldId id="320" r:id="rId13"/>
    <p:sldId id="321" r:id="rId14"/>
    <p:sldId id="322" r:id="rId15"/>
    <p:sldId id="329" r:id="rId16"/>
    <p:sldId id="276" r:id="rId17"/>
    <p:sldId id="330" r:id="rId18"/>
    <p:sldId id="331" r:id="rId19"/>
    <p:sldId id="327" r:id="rId20"/>
    <p:sldId id="277" r:id="rId21"/>
    <p:sldId id="328" r:id="rId22"/>
    <p:sldId id="311" r:id="rId23"/>
    <p:sldId id="292" r:id="rId24"/>
    <p:sldId id="318" r:id="rId25"/>
    <p:sldId id="30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2/28/21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ealthitoutcomes.com/doc/ways-cloud-computing-is-impacting-healthcare-0001" TargetMode="External"/><Relationship Id="rId2" Type="http://schemas.openxmlformats.org/officeDocument/2006/relationships/hyperlink" Target="https://www.outsystems.com/blog/posts/cloud-computing-in-healthcare/" TargetMode="External"/><Relationship Id="rId1" Type="http://schemas.openxmlformats.org/officeDocument/2006/relationships/slideLayout" Target="../slideLayouts/slideLayout2.xml"/><Relationship Id="rId5" Type="http://schemas.openxmlformats.org/officeDocument/2006/relationships/hyperlink" Target="https://www.dincloud.com/blog/cloud-computing-health-industry-pros-cons" TargetMode="External"/><Relationship Id="rId4" Type="http://schemas.openxmlformats.org/officeDocument/2006/relationships/hyperlink" Target="https://www.entrepreneur.com/article/363124"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t>Digital Skills and Research Methods (DSR)</a:t>
            </a:r>
            <a:br>
              <a:rPr lang="en-GB" altLang="en-US" b="1" dirty="0"/>
            </a:br>
            <a:r>
              <a:rPr lang="en-GB" altLang="en-US" b="1" dirty="0"/>
              <a:t>BMSW 4003 (</a:t>
            </a:r>
            <a:r>
              <a:rPr lang="en-GB" altLang="en-US" b="1" dirty="0" err="1"/>
              <a:t>H&amp;Sc</a:t>
            </a:r>
            <a:r>
              <a:rPr lang="en-GB" altLang="en-US" b="1" dirty="0"/>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2000" y="3717032"/>
            <a:ext cx="4320480" cy="1017809"/>
          </a:xfrm>
          <a:prstGeom prst="rect">
            <a:avLst/>
          </a:prstGeom>
        </p:spPr>
        <p:txBody>
          <a:bodyPr vert="horz" lIns="91440" tIns="45720" rIns="91440" bIns="45720" rtlCol="0" anchor="ctr">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3: Session 1: </a:t>
            </a:r>
          </a:p>
          <a:p>
            <a:pPr algn="ctr"/>
            <a:r>
              <a:rPr lang="en-GB" sz="2400" b="1" dirty="0"/>
              <a:t>Contemporary Technology in </a:t>
            </a:r>
            <a:r>
              <a:rPr lang="en-GB" sz="2400" b="1" dirty="0" err="1"/>
              <a:t>H&amp;Sc</a:t>
            </a:r>
            <a:endParaRPr lang="en-GB" sz="2400" b="1" dirty="0"/>
          </a:p>
        </p:txBody>
      </p:sp>
    </p:spTree>
    <p:extLst>
      <p:ext uri="{BB962C8B-B14F-4D97-AF65-F5344CB8AC3E}">
        <p14:creationId xmlns:p14="http://schemas.microsoft.com/office/powerpoint/2010/main" val="31132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6" name="Content Placeholder 2">
            <a:extLst>
              <a:ext uri="{FF2B5EF4-FFF2-40B4-BE49-F238E27FC236}">
                <a16:creationId xmlns:a16="http://schemas.microsoft.com/office/drawing/2014/main" id="{62F9CC19-CC76-784E-B474-577994337A60}"/>
              </a:ext>
            </a:extLst>
          </p:cNvPr>
          <p:cNvSpPr>
            <a:spLocks noGrp="1"/>
          </p:cNvSpPr>
          <p:nvPr>
            <p:ph idx="1"/>
          </p:nvPr>
        </p:nvSpPr>
        <p:spPr>
          <a:xfrm>
            <a:off x="487011" y="1417638"/>
            <a:ext cx="8229600" cy="3917032"/>
          </a:xfrm>
        </p:spPr>
        <p:txBody>
          <a:bodyPr>
            <a:normAutofit/>
          </a:bodyPr>
          <a:lstStyle/>
          <a:p>
            <a:pPr marL="0" indent="0" algn="just">
              <a:spcBef>
                <a:spcPct val="0"/>
              </a:spcBef>
              <a:buNone/>
            </a:pPr>
            <a:r>
              <a:rPr lang="en-GB" altLang="en-US" sz="2400" dirty="0"/>
              <a:t>By the end of this session, student should be aware of: </a:t>
            </a:r>
          </a:p>
          <a:p>
            <a:pPr marL="0" indent="0" algn="just">
              <a:spcBef>
                <a:spcPct val="0"/>
              </a:spcBef>
              <a:buNone/>
            </a:pPr>
            <a:endParaRPr lang="en-GB" altLang="en-US" sz="2400" dirty="0"/>
          </a:p>
          <a:p>
            <a:pPr algn="just">
              <a:spcBef>
                <a:spcPct val="0"/>
              </a:spcBef>
            </a:pPr>
            <a:r>
              <a:rPr lang="en-GB" altLang="en-US" sz="2200" dirty="0"/>
              <a:t>Contemporary technology </a:t>
            </a:r>
          </a:p>
          <a:p>
            <a:pPr algn="just">
              <a:spcBef>
                <a:spcPct val="0"/>
              </a:spcBef>
            </a:pPr>
            <a:r>
              <a:rPr lang="en-GB" sz="2200" dirty="0"/>
              <a:t>Importance of contemporary technology in </a:t>
            </a:r>
            <a:r>
              <a:rPr lang="en-GB" sz="2200" dirty="0" err="1"/>
              <a:t>H&amp;Sc</a:t>
            </a:r>
            <a:endParaRPr lang="en-GB" sz="2200" dirty="0"/>
          </a:p>
          <a:p>
            <a:pPr algn="just">
              <a:spcBef>
                <a:spcPct val="0"/>
              </a:spcBef>
            </a:pPr>
            <a:r>
              <a:rPr lang="en-GB" sz="2200" dirty="0"/>
              <a:t>Reasons of contemporary technology in </a:t>
            </a:r>
            <a:r>
              <a:rPr lang="en-GB" sz="2200" dirty="0" err="1"/>
              <a:t>H&amp;Sc</a:t>
            </a:r>
            <a:endParaRPr lang="en-GB" sz="2200" dirty="0"/>
          </a:p>
          <a:p>
            <a:pPr algn="just">
              <a:spcBef>
                <a:spcPct val="0"/>
              </a:spcBef>
            </a:pPr>
            <a:r>
              <a:rPr lang="en-GB" sz="2200" dirty="0"/>
              <a:t>Types of Contemporary technology </a:t>
            </a:r>
          </a:p>
          <a:p>
            <a:pPr algn="just">
              <a:spcBef>
                <a:spcPct val="0"/>
              </a:spcBef>
            </a:pPr>
            <a:r>
              <a:rPr lang="en-GB" sz="2200" dirty="0"/>
              <a:t>What is Cloud Computing? </a:t>
            </a:r>
          </a:p>
          <a:p>
            <a:pPr algn="just">
              <a:spcBef>
                <a:spcPct val="0"/>
              </a:spcBef>
            </a:pPr>
            <a:r>
              <a:rPr lang="en-GB" sz="2200" dirty="0"/>
              <a:t>Importance of Cloud Computing in </a:t>
            </a:r>
            <a:r>
              <a:rPr lang="en-GB" sz="2200" dirty="0" err="1"/>
              <a:t>H&amp;Sc</a:t>
            </a:r>
            <a:endParaRPr lang="en-GB" sz="2200" dirty="0"/>
          </a:p>
          <a:p>
            <a:pPr algn="just">
              <a:spcBef>
                <a:spcPct val="0"/>
              </a:spcBef>
            </a:pPr>
            <a:r>
              <a:rPr lang="en-GB" sz="2200" dirty="0"/>
              <a:t>Benefits of Cloud Computing in </a:t>
            </a:r>
            <a:r>
              <a:rPr lang="en-GB" sz="2200" dirty="0" err="1"/>
              <a:t>H&amp;Sc</a:t>
            </a:r>
            <a:endParaRPr lang="en-GB" sz="2200" dirty="0"/>
          </a:p>
          <a:p>
            <a:pPr algn="just">
              <a:spcBef>
                <a:spcPct val="0"/>
              </a:spcBef>
            </a:pPr>
            <a:r>
              <a:rPr lang="en-GB" sz="2200" dirty="0"/>
              <a:t>Drawbacks of Cloud Computing in </a:t>
            </a:r>
            <a:r>
              <a:rPr lang="en-GB" sz="2200" dirty="0" err="1"/>
              <a:t>H&amp;Sc</a:t>
            </a:r>
            <a:endParaRPr lang="en-GB" sz="2200" dirty="0"/>
          </a:p>
          <a:p>
            <a:pPr algn="just">
              <a:spcBef>
                <a:spcPct val="0"/>
              </a:spcBef>
            </a:pPr>
            <a:r>
              <a:rPr lang="en-GB" sz="2200" dirty="0"/>
              <a:t>How Cloud Computing is Transforming the </a:t>
            </a:r>
            <a:r>
              <a:rPr lang="en-GB" sz="2200" dirty="0" err="1"/>
              <a:t>H&amp;Sc</a:t>
            </a:r>
            <a:r>
              <a:rPr lang="en-GB" sz="2200" dirty="0"/>
              <a:t> industry? </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864096"/>
          </a:xfrm>
        </p:spPr>
        <p:txBody>
          <a:bodyPr>
            <a:normAutofit/>
          </a:bodyPr>
          <a:lstStyle/>
          <a:p>
            <a:r>
              <a:rPr lang="en-GB" sz="3200" b="1" dirty="0"/>
              <a:t>Introduction</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395536" y="1052736"/>
            <a:ext cx="8229600" cy="44644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People in contemporary world can hardly imagine their lives without machines/technologies </a:t>
            </a:r>
          </a:p>
          <a:p>
            <a:pPr algn="just"/>
            <a:endParaRPr lang="en-GB" sz="2400" dirty="0"/>
          </a:p>
          <a:p>
            <a:pPr algn="just"/>
            <a:r>
              <a:rPr lang="en-GB" sz="2400" dirty="0"/>
              <a:t>Everyday either a new technology (gadget) is invented or an old one is improved</a:t>
            </a:r>
          </a:p>
          <a:p>
            <a:pPr algn="just"/>
            <a:endParaRPr lang="en-GB" sz="2400" dirty="0"/>
          </a:p>
          <a:p>
            <a:pPr algn="just"/>
            <a:r>
              <a:rPr lang="en-GB" sz="2400" dirty="0"/>
              <a:t>Different people appreciate new inventions differently. Some suppose that sophisticated technologies are really useful and necessary, while others find them absolutely awful as they influence people badly </a:t>
            </a:r>
          </a:p>
          <a:p>
            <a:pPr algn="just"/>
            <a:endParaRPr lang="en-GB" sz="2400" dirty="0"/>
          </a:p>
          <a:p>
            <a:pPr algn="just"/>
            <a:endParaRPr lang="en-GB" sz="2400" dirty="0"/>
          </a:p>
        </p:txBody>
      </p:sp>
    </p:spTree>
    <p:extLst>
      <p:ext uri="{BB962C8B-B14F-4D97-AF65-F5344CB8AC3E}">
        <p14:creationId xmlns:p14="http://schemas.microsoft.com/office/powerpoint/2010/main" val="2226769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a:xfrm>
            <a:off x="457200" y="116632"/>
            <a:ext cx="8229600" cy="778098"/>
          </a:xfrm>
        </p:spPr>
        <p:txBody>
          <a:bodyPr>
            <a:normAutofit/>
          </a:bodyPr>
          <a:lstStyle/>
          <a:p>
            <a:r>
              <a:rPr lang="en-GB" sz="3200" b="1" dirty="0"/>
              <a:t>What is Contemporary Technology?</a:t>
            </a:r>
          </a:p>
        </p:txBody>
      </p:sp>
      <p:sp>
        <p:nvSpPr>
          <p:cNvPr id="4" name="Rectangle 3">
            <a:extLst>
              <a:ext uri="{FF2B5EF4-FFF2-40B4-BE49-F238E27FC236}">
                <a16:creationId xmlns:a16="http://schemas.microsoft.com/office/drawing/2014/main" id="{0C15ADF8-CCCD-1E48-A814-FAE3EC244712}"/>
              </a:ext>
            </a:extLst>
          </p:cNvPr>
          <p:cNvSpPr txBox="1">
            <a:spLocks noChangeArrowheads="1"/>
          </p:cNvSpPr>
          <p:nvPr/>
        </p:nvSpPr>
        <p:spPr>
          <a:xfrm>
            <a:off x="442616" y="908720"/>
            <a:ext cx="8229600" cy="4855394"/>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Contemporary technology is simply an advancement of old technology and the impact of contemporary technology in modern life is simply immeasurable</a:t>
            </a:r>
          </a:p>
          <a:p>
            <a:pPr algn="just"/>
            <a:endParaRPr lang="en-GB" sz="2400" dirty="0"/>
          </a:p>
          <a:p>
            <a:pPr algn="just"/>
            <a:r>
              <a:rPr lang="en-GB" sz="2400" dirty="0"/>
              <a:t>Contemporary technology simplifies life in so many ways and everyone defines in their own way </a:t>
            </a:r>
          </a:p>
          <a:p>
            <a:pPr algn="just"/>
            <a:endParaRPr lang="en-GB" sz="2400" dirty="0"/>
          </a:p>
          <a:p>
            <a:pPr algn="just"/>
            <a:r>
              <a:rPr lang="en-GB" sz="2400" dirty="0"/>
              <a:t>To some people, contemporary technology means complicated electronic devices and to others, it means the source of the radical changes that are happening in all phases of life </a:t>
            </a:r>
          </a:p>
          <a:p>
            <a:pPr algn="just"/>
            <a:endParaRPr lang="en-GB" sz="2400" dirty="0"/>
          </a:p>
          <a:p>
            <a:pPr algn="just"/>
            <a:r>
              <a:rPr lang="en-GB" sz="2400" dirty="0"/>
              <a:t>Contemporary technology is as science applied to practical purposes </a:t>
            </a:r>
          </a:p>
          <a:p>
            <a:pPr algn="just"/>
            <a:endParaRPr lang="en-GB" sz="2400" dirty="0"/>
          </a:p>
          <a:p>
            <a:pPr algn="just"/>
            <a:r>
              <a:rPr lang="en-GB" sz="2400" dirty="0"/>
              <a:t>Nowadays, we use contemporary technology on a daily basis to accomplish specific tasks or interests </a:t>
            </a:r>
          </a:p>
          <a:p>
            <a:pPr algn="just"/>
            <a:endParaRPr lang="en-GB" sz="2400" dirty="0"/>
          </a:p>
          <a:p>
            <a:pPr algn="just"/>
            <a:r>
              <a:rPr lang="en-GB" sz="2400" dirty="0"/>
              <a:t>For example: we are using Cloud, AI etc.  </a:t>
            </a:r>
            <a:endParaRPr lang="en-GB" sz="2800" dirty="0"/>
          </a:p>
        </p:txBody>
      </p:sp>
    </p:spTree>
    <p:extLst>
      <p:ext uri="{BB962C8B-B14F-4D97-AF65-F5344CB8AC3E}">
        <p14:creationId xmlns:p14="http://schemas.microsoft.com/office/powerpoint/2010/main" val="300082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a:bodyPr>
          <a:lstStyle/>
          <a:p>
            <a:r>
              <a:rPr lang="en-GB" sz="3200" b="1" dirty="0"/>
              <a:t>Importance of Contemporary Technology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80728"/>
            <a:ext cx="8435280" cy="460851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No one can escape the absolute necessity of technology in our daily lives. </a:t>
            </a:r>
          </a:p>
          <a:p>
            <a:pPr algn="just"/>
            <a:endParaRPr lang="en-GB" sz="2400" dirty="0"/>
          </a:p>
          <a:p>
            <a:pPr algn="just"/>
            <a:r>
              <a:rPr lang="en-GB" sz="2400" dirty="0"/>
              <a:t>Each of us is so heavily dependent on technology that we cannot do anything easily without it </a:t>
            </a:r>
          </a:p>
          <a:p>
            <a:pPr algn="just"/>
            <a:endParaRPr lang="en-GB" sz="2400" dirty="0"/>
          </a:p>
          <a:p>
            <a:pPr algn="just"/>
            <a:r>
              <a:rPr lang="en-GB" sz="2400" dirty="0"/>
              <a:t>Technology is important because it is used in all areas of life </a:t>
            </a:r>
          </a:p>
          <a:p>
            <a:pPr algn="just"/>
            <a:endParaRPr lang="en-GB" sz="2400" dirty="0"/>
          </a:p>
          <a:p>
            <a:pPr algn="just"/>
            <a:r>
              <a:rPr lang="en-GB" sz="2400" dirty="0"/>
              <a:t>For example: when you contemplate your daily routine and count all the technology gadgets you consume in just one day, you will realize how important contemporary technology is when you use mobile, watch TV, drive a car, and use a computer or any electrical machine </a:t>
            </a:r>
          </a:p>
          <a:p>
            <a:pPr algn="just"/>
            <a:endParaRPr lang="en-GB" sz="2400" dirty="0"/>
          </a:p>
          <a:p>
            <a:pPr algn="just"/>
            <a:r>
              <a:rPr lang="en-GB" sz="2400" dirty="0"/>
              <a:t>Day after day is increasing depending on technology whether during communication or transportation or search for any information or even entertainment </a:t>
            </a:r>
            <a:endParaRPr lang="en-GB" sz="2800" dirty="0"/>
          </a:p>
        </p:txBody>
      </p:sp>
    </p:spTree>
    <p:extLst>
      <p:ext uri="{BB962C8B-B14F-4D97-AF65-F5344CB8AC3E}">
        <p14:creationId xmlns:p14="http://schemas.microsoft.com/office/powerpoint/2010/main" val="288043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a:bodyPr>
          <a:lstStyle/>
          <a:p>
            <a:r>
              <a:rPr lang="en-GB" sz="3200" b="1" dirty="0"/>
              <a:t>Importance of Contemporary Technology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80728"/>
            <a:ext cx="8435280" cy="460851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There is no doubt that we are experiencing a tremendous development in technology in almost all the sectors </a:t>
            </a:r>
          </a:p>
          <a:p>
            <a:pPr algn="just"/>
            <a:r>
              <a:rPr lang="en-GB" sz="2400" dirty="0"/>
              <a:t>Technology has spread all over the world and people use it all the time </a:t>
            </a:r>
          </a:p>
          <a:p>
            <a:pPr algn="just"/>
            <a:r>
              <a:rPr lang="en-GB" sz="2400" dirty="0"/>
              <a:t>It is no longer limited to any specific sector, rather spread in every sectors with following interests: </a:t>
            </a:r>
          </a:p>
          <a:p>
            <a:pPr lvl="1" algn="just">
              <a:buFontTx/>
              <a:buChar char="-"/>
            </a:pPr>
            <a:r>
              <a:rPr lang="en-GB" sz="2000" dirty="0"/>
              <a:t>In Communication</a:t>
            </a:r>
          </a:p>
          <a:p>
            <a:pPr lvl="1" algn="just">
              <a:buFontTx/>
              <a:buChar char="-"/>
            </a:pPr>
            <a:r>
              <a:rPr lang="en-GB" sz="2000" dirty="0"/>
              <a:t>In Education </a:t>
            </a:r>
          </a:p>
          <a:p>
            <a:pPr lvl="1" algn="just">
              <a:buFontTx/>
              <a:buChar char="-"/>
            </a:pPr>
            <a:r>
              <a:rPr lang="en-GB" sz="2000" dirty="0"/>
              <a:t>In Decision-Making and Problem-Solving </a:t>
            </a:r>
          </a:p>
          <a:p>
            <a:pPr lvl="1" algn="just">
              <a:buFontTx/>
              <a:buChar char="-"/>
            </a:pPr>
            <a:r>
              <a:rPr lang="en-GB" sz="2000" dirty="0"/>
              <a:t>In Domestic Work</a:t>
            </a:r>
          </a:p>
          <a:p>
            <a:pPr lvl="1" algn="just">
              <a:buFontTx/>
              <a:buChar char="-"/>
            </a:pPr>
            <a:r>
              <a:rPr lang="en-GB" sz="2000" dirty="0"/>
              <a:t>In </a:t>
            </a:r>
            <a:r>
              <a:rPr lang="en-GB" sz="2000" dirty="0" err="1"/>
              <a:t>H&amp;Sc</a:t>
            </a:r>
            <a:r>
              <a:rPr lang="en-GB" sz="2000" dirty="0"/>
              <a:t> </a:t>
            </a:r>
          </a:p>
          <a:p>
            <a:pPr lvl="1" algn="just">
              <a:buFontTx/>
              <a:buChar char="-"/>
            </a:pPr>
            <a:r>
              <a:rPr lang="en-GB" sz="2000" dirty="0"/>
              <a:t>In Business </a:t>
            </a:r>
          </a:p>
          <a:p>
            <a:pPr lvl="1" algn="just">
              <a:buFontTx/>
              <a:buChar char="-"/>
            </a:pPr>
            <a:endParaRPr lang="en-GB" sz="2000" dirty="0"/>
          </a:p>
          <a:p>
            <a:pPr algn="just">
              <a:buFontTx/>
              <a:buChar char="-"/>
            </a:pPr>
            <a:endParaRPr lang="en-GB" sz="2800" dirty="0"/>
          </a:p>
        </p:txBody>
      </p:sp>
    </p:spTree>
    <p:extLst>
      <p:ext uri="{BB962C8B-B14F-4D97-AF65-F5344CB8AC3E}">
        <p14:creationId xmlns:p14="http://schemas.microsoft.com/office/powerpoint/2010/main" val="506561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634082"/>
          </a:xfrm>
        </p:spPr>
        <p:txBody>
          <a:bodyPr>
            <a:normAutofit/>
          </a:bodyPr>
          <a:lstStyle/>
          <a:p>
            <a:r>
              <a:rPr lang="en-GB" sz="3200" b="1" dirty="0"/>
              <a:t>Why Contemporary Technology?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052736"/>
            <a:ext cx="8075240" cy="435133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advent of contemporary technology brought about great changes in our modern life</a:t>
            </a:r>
          </a:p>
          <a:p>
            <a:pPr algn="just"/>
            <a:endParaRPr lang="en-GB" sz="2400" dirty="0"/>
          </a:p>
          <a:p>
            <a:pPr algn="just"/>
            <a:r>
              <a:rPr lang="en-GB" sz="2400" dirty="0"/>
              <a:t>The most significant reasons of contemporary technology are: </a:t>
            </a:r>
          </a:p>
          <a:p>
            <a:pPr marL="0" indent="0" algn="just">
              <a:buNone/>
            </a:pPr>
            <a:r>
              <a:rPr lang="en-GB" sz="2400" dirty="0"/>
              <a:t>	- Ease of Access to Information </a:t>
            </a:r>
          </a:p>
          <a:p>
            <a:pPr marL="0" indent="0" algn="just">
              <a:buNone/>
            </a:pPr>
            <a:r>
              <a:rPr lang="en-GB" sz="2400" dirty="0"/>
              <a:t>	- Saves Time </a:t>
            </a:r>
          </a:p>
          <a:p>
            <a:pPr marL="0" indent="0" algn="just">
              <a:buNone/>
            </a:pPr>
            <a:r>
              <a:rPr lang="en-GB" sz="2400" dirty="0"/>
              <a:t>	- Ease of Mobility </a:t>
            </a:r>
          </a:p>
          <a:p>
            <a:pPr marL="0" indent="0" algn="just">
              <a:buNone/>
            </a:pPr>
            <a:r>
              <a:rPr lang="en-GB" sz="2400" dirty="0"/>
              <a:t>	- Better Communication </a:t>
            </a:r>
          </a:p>
          <a:p>
            <a:pPr marL="0" indent="0" algn="just">
              <a:buNone/>
            </a:pPr>
            <a:r>
              <a:rPr lang="en-GB" sz="2400" dirty="0"/>
              <a:t>	- Cost Efficiency </a:t>
            </a:r>
          </a:p>
          <a:p>
            <a:pPr marL="0" indent="0" algn="just">
              <a:buNone/>
            </a:pPr>
            <a:r>
              <a:rPr lang="en-GB" sz="2400" dirty="0"/>
              <a:t>	- Improved Health &amp; Social Care work </a:t>
            </a:r>
          </a:p>
          <a:p>
            <a:pPr marL="0" indent="0" algn="just">
              <a:buNone/>
            </a:pPr>
            <a:r>
              <a:rPr lang="en-GB" sz="2400" dirty="0"/>
              <a:t>	- Improved Banking </a:t>
            </a:r>
          </a:p>
          <a:p>
            <a:pPr marL="0" indent="0" algn="just">
              <a:buNone/>
            </a:pPr>
            <a:r>
              <a:rPr lang="en-GB" sz="2400" dirty="0"/>
              <a:t>	- Better Learning Techniques </a:t>
            </a:r>
          </a:p>
          <a:p>
            <a:pPr marL="0" indent="0" algn="just">
              <a:buNone/>
            </a:pPr>
            <a:r>
              <a:rPr lang="en-GB" sz="2400" dirty="0"/>
              <a:t>	- Disable-d, Are now Able-d </a:t>
            </a:r>
          </a:p>
        </p:txBody>
      </p:sp>
    </p:spTree>
    <p:extLst>
      <p:ext uri="{BB962C8B-B14F-4D97-AF65-F5344CB8AC3E}">
        <p14:creationId xmlns:p14="http://schemas.microsoft.com/office/powerpoint/2010/main" val="2435289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a:bodyPr>
          <a:lstStyle/>
          <a:p>
            <a:r>
              <a:rPr lang="en-GB" sz="3200" b="1" dirty="0"/>
              <a:t>Examples of Contemporary Technology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196752"/>
            <a:ext cx="8075240" cy="460851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There are many different types of contemporary technologies: </a:t>
            </a:r>
          </a:p>
          <a:p>
            <a:pPr marL="0" indent="0" algn="just">
              <a:buNone/>
            </a:pPr>
            <a:r>
              <a:rPr lang="en-GB" sz="2800" dirty="0"/>
              <a:t> 	- Smartwatches </a:t>
            </a:r>
          </a:p>
          <a:p>
            <a:pPr marL="0" indent="0" algn="just">
              <a:buNone/>
            </a:pPr>
            <a:r>
              <a:rPr lang="en-GB" sz="2800" dirty="0"/>
              <a:t>	- Robots </a:t>
            </a:r>
          </a:p>
          <a:p>
            <a:pPr marL="0" indent="0" algn="just">
              <a:buNone/>
            </a:pPr>
            <a:r>
              <a:rPr lang="en-GB" sz="2800" dirty="0"/>
              <a:t>	- Self-Driving Cars</a:t>
            </a:r>
          </a:p>
          <a:p>
            <a:pPr marL="0" indent="0" algn="just">
              <a:buNone/>
            </a:pPr>
            <a:r>
              <a:rPr lang="en-GB" sz="2800" dirty="0"/>
              <a:t>	- Cloud Technology </a:t>
            </a:r>
          </a:p>
          <a:p>
            <a:pPr marL="0" indent="0" algn="just">
              <a:buNone/>
            </a:pPr>
            <a:r>
              <a:rPr lang="en-GB" sz="2800" dirty="0"/>
              <a:t>	- Artificial Intelligence (AI)</a:t>
            </a:r>
          </a:p>
          <a:p>
            <a:pPr marL="0" indent="0" algn="just">
              <a:buNone/>
            </a:pPr>
            <a:r>
              <a:rPr lang="en-GB" sz="2800" dirty="0"/>
              <a:t>	- Big Data </a:t>
            </a:r>
          </a:p>
          <a:p>
            <a:pPr marL="0" indent="0" algn="just">
              <a:buNone/>
            </a:pPr>
            <a:r>
              <a:rPr lang="en-GB" sz="2800" dirty="0"/>
              <a:t>	- Internet of Things </a:t>
            </a:r>
          </a:p>
          <a:p>
            <a:pPr marL="0" indent="0" algn="ctr">
              <a:buNone/>
            </a:pPr>
            <a:endParaRPr lang="en-GB" sz="2800" dirty="0"/>
          </a:p>
          <a:p>
            <a:pPr marL="0" indent="0" algn="ctr">
              <a:buNone/>
            </a:pPr>
            <a:r>
              <a:rPr lang="en-GB" sz="2800" dirty="0"/>
              <a:t>(We will be only focusing on Cloud Technology </a:t>
            </a:r>
            <a:r>
              <a:rPr lang="en-GB" sz="2800"/>
              <a:t>and its various </a:t>
            </a:r>
            <a:r>
              <a:rPr lang="en-GB" sz="2800" dirty="0"/>
              <a:t>aspects withing </a:t>
            </a:r>
            <a:r>
              <a:rPr lang="en-GB" sz="2800" dirty="0" err="1"/>
              <a:t>H&amp;Sc</a:t>
            </a:r>
            <a:r>
              <a:rPr lang="en-GB" sz="2800" dirty="0"/>
              <a:t> sectors)</a:t>
            </a:r>
          </a:p>
        </p:txBody>
      </p:sp>
    </p:spTree>
    <p:extLst>
      <p:ext uri="{BB962C8B-B14F-4D97-AF65-F5344CB8AC3E}">
        <p14:creationId xmlns:p14="http://schemas.microsoft.com/office/powerpoint/2010/main" val="524050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1143000"/>
          </a:xfrm>
        </p:spPr>
        <p:txBody>
          <a:bodyPr/>
          <a:lstStyle/>
          <a:p>
            <a:r>
              <a:rPr lang="en-GB" b="1" dirty="0"/>
              <a:t>What is Cloud Computing? </a:t>
            </a:r>
          </a:p>
        </p:txBody>
      </p:sp>
      <p:sp>
        <p:nvSpPr>
          <p:cNvPr id="5" name="Rectangle 3">
            <a:extLst>
              <a:ext uri="{FF2B5EF4-FFF2-40B4-BE49-F238E27FC236}">
                <a16:creationId xmlns:a16="http://schemas.microsoft.com/office/drawing/2014/main" id="{032AD6C0-B97C-3B43-906B-03116F2731BE}"/>
              </a:ext>
            </a:extLst>
          </p:cNvPr>
          <p:cNvSpPr txBox="1">
            <a:spLocks noChangeArrowheads="1"/>
          </p:cNvSpPr>
          <p:nvPr/>
        </p:nvSpPr>
        <p:spPr>
          <a:xfrm>
            <a:off x="611560" y="1253331"/>
            <a:ext cx="8075240" cy="435133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t>Data (or files) </a:t>
            </a:r>
            <a:r>
              <a:rPr lang="en-GB" sz="2800" dirty="0"/>
              <a:t>are said to be stored in the Cloud when they are </a:t>
            </a:r>
            <a:r>
              <a:rPr lang="en-GB" sz="2800" b="1" dirty="0"/>
              <a:t>saved</a:t>
            </a:r>
            <a:r>
              <a:rPr lang="en-GB" sz="2800" dirty="0"/>
              <a:t> on a </a:t>
            </a:r>
            <a:r>
              <a:rPr lang="en-GB" sz="2800" b="1" dirty="0"/>
              <a:t>remote server</a:t>
            </a:r>
            <a:r>
              <a:rPr lang="en-GB" sz="2800" dirty="0"/>
              <a:t>, which is easily accessible from anywhere, anytime with the support of </a:t>
            </a:r>
            <a:r>
              <a:rPr lang="en-GB" sz="2800" b="1" dirty="0"/>
              <a:t>Internet </a:t>
            </a:r>
            <a:r>
              <a:rPr lang="en-GB" sz="2800" dirty="0"/>
              <a:t>(Williams, 2014). </a:t>
            </a:r>
          </a:p>
          <a:p>
            <a:pPr marL="0" indent="0" algn="just">
              <a:buNone/>
            </a:pPr>
            <a:endParaRPr lang="en-GB" sz="2800" dirty="0"/>
          </a:p>
          <a:p>
            <a:pPr algn="just"/>
            <a:r>
              <a:rPr lang="en-GB" sz="2800" dirty="0"/>
              <a:t>Cloud computing is a </a:t>
            </a:r>
            <a:r>
              <a:rPr lang="en-GB" sz="2800" b="1" dirty="0"/>
              <a:t>model of data storage </a:t>
            </a:r>
            <a:r>
              <a:rPr lang="en-GB" sz="2800" dirty="0"/>
              <a:t>in which the digital data is stored in </a:t>
            </a:r>
            <a:r>
              <a:rPr lang="en-GB" sz="2800" b="1" dirty="0"/>
              <a:t>logical pools</a:t>
            </a:r>
            <a:r>
              <a:rPr lang="en-GB" sz="2800" dirty="0"/>
              <a:t>, the physical storage spans multiple servers (and often locations), and the physical environment is typically owned and managed by a hosting company (Dinesh, 2017). </a:t>
            </a:r>
          </a:p>
          <a:p>
            <a:pPr marL="0" indent="0" algn="just">
              <a:buNone/>
            </a:pPr>
            <a:r>
              <a:rPr lang="en-GB" sz="2800" dirty="0"/>
              <a:t> </a:t>
            </a:r>
          </a:p>
          <a:p>
            <a:pPr algn="just"/>
            <a:endParaRPr lang="en-GB" sz="2800" dirty="0"/>
          </a:p>
        </p:txBody>
      </p:sp>
    </p:spTree>
    <p:extLst>
      <p:ext uri="{BB962C8B-B14F-4D97-AF65-F5344CB8AC3E}">
        <p14:creationId xmlns:p14="http://schemas.microsoft.com/office/powerpoint/2010/main" val="408316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1143000"/>
          </a:xfrm>
        </p:spPr>
        <p:txBody>
          <a:bodyPr/>
          <a:lstStyle/>
          <a:p>
            <a:r>
              <a:rPr lang="en-GB" b="1" dirty="0"/>
              <a:t>What is Cloud Storage? </a:t>
            </a:r>
          </a:p>
        </p:txBody>
      </p:sp>
      <p:sp>
        <p:nvSpPr>
          <p:cNvPr id="5" name="Rectangle 3">
            <a:extLst>
              <a:ext uri="{FF2B5EF4-FFF2-40B4-BE49-F238E27FC236}">
                <a16:creationId xmlns:a16="http://schemas.microsoft.com/office/drawing/2014/main" id="{032AD6C0-B97C-3B43-906B-03116F2731BE}"/>
              </a:ext>
            </a:extLst>
          </p:cNvPr>
          <p:cNvSpPr txBox="1">
            <a:spLocks noChangeArrowheads="1"/>
          </p:cNvSpPr>
          <p:nvPr/>
        </p:nvSpPr>
        <p:spPr>
          <a:xfrm>
            <a:off x="611560" y="1253331"/>
            <a:ext cx="8075240" cy="435133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Cloud computing is a </a:t>
            </a:r>
            <a:r>
              <a:rPr lang="en-GB" sz="2800" b="1" dirty="0"/>
              <a:t>service model </a:t>
            </a:r>
            <a:r>
              <a:rPr lang="en-GB" sz="2800" dirty="0"/>
              <a:t>in which data is </a:t>
            </a:r>
            <a:r>
              <a:rPr lang="en-GB" sz="2800" b="1" dirty="0"/>
              <a:t>maintained, managed and backed up remotely</a:t>
            </a:r>
            <a:r>
              <a:rPr lang="en-GB" sz="2800" dirty="0"/>
              <a:t> and made available to users over a network (typically the Internet) (Dinesh, 2017)</a:t>
            </a:r>
          </a:p>
          <a:p>
            <a:pPr algn="just"/>
            <a:endParaRPr lang="en-GB" sz="2800" dirty="0"/>
          </a:p>
          <a:p>
            <a:pPr algn="just"/>
            <a:r>
              <a:rPr lang="en-GB" sz="2800" dirty="0"/>
              <a:t>Cloud computing is </a:t>
            </a:r>
            <a:r>
              <a:rPr lang="en-GB" sz="2800" b="1" dirty="0"/>
              <a:t>global network </a:t>
            </a:r>
            <a:r>
              <a:rPr lang="en-GB" sz="2800" dirty="0"/>
              <a:t>that allows access from anywhere at anytime</a:t>
            </a:r>
          </a:p>
          <a:p>
            <a:pPr algn="just"/>
            <a:endParaRPr lang="en-GB" sz="2800" dirty="0"/>
          </a:p>
          <a:p>
            <a:pPr algn="just"/>
            <a:r>
              <a:rPr lang="en-GB" sz="2800" dirty="0"/>
              <a:t>Cloud computing is in contrast to local data storage, where data is stored on the hard drive or a local desktop or a laptop (Williams, 2014).  </a:t>
            </a:r>
          </a:p>
          <a:p>
            <a:pPr algn="just"/>
            <a:endParaRPr lang="en-GB" sz="2800" dirty="0"/>
          </a:p>
        </p:txBody>
      </p:sp>
    </p:spTree>
    <p:extLst>
      <p:ext uri="{BB962C8B-B14F-4D97-AF65-F5344CB8AC3E}">
        <p14:creationId xmlns:p14="http://schemas.microsoft.com/office/powerpoint/2010/main" val="842253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p:txBody>
          <a:bodyPr/>
          <a:lstStyle/>
          <a:p>
            <a:r>
              <a:rPr lang="en-GB" dirty="0"/>
              <a:t>Concepts of Cloud Storage</a:t>
            </a:r>
          </a:p>
        </p:txBody>
      </p:sp>
      <p:pic>
        <p:nvPicPr>
          <p:cNvPr id="4" name="Picture 2">
            <a:extLst>
              <a:ext uri="{FF2B5EF4-FFF2-40B4-BE49-F238E27FC236}">
                <a16:creationId xmlns:a16="http://schemas.microsoft.com/office/drawing/2014/main" id="{EDB34C79-E432-EB41-A371-FE8F4B0570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340768"/>
            <a:ext cx="3693096" cy="367240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594DD594-BBA2-7E4E-A700-6CA8CF0F25ED}"/>
              </a:ext>
            </a:extLst>
          </p:cNvPr>
          <p:cNvPicPr>
            <a:picLocks noChangeAspect="1"/>
          </p:cNvPicPr>
          <p:nvPr/>
        </p:nvPicPr>
        <p:blipFill>
          <a:blip r:embed="rId3"/>
          <a:stretch>
            <a:fillRect/>
          </a:stretch>
        </p:blipFill>
        <p:spPr>
          <a:xfrm>
            <a:off x="4283968" y="1232756"/>
            <a:ext cx="4581538" cy="3672408"/>
          </a:xfrm>
          <a:prstGeom prst="rect">
            <a:avLst/>
          </a:prstGeom>
        </p:spPr>
      </p:pic>
      <p:sp>
        <p:nvSpPr>
          <p:cNvPr id="3" name="TextBox 2">
            <a:extLst>
              <a:ext uri="{FF2B5EF4-FFF2-40B4-BE49-F238E27FC236}">
                <a16:creationId xmlns:a16="http://schemas.microsoft.com/office/drawing/2014/main" id="{DCE60521-82F7-2D41-9C7A-E3EE2DC8FB56}"/>
              </a:ext>
            </a:extLst>
          </p:cNvPr>
          <p:cNvSpPr txBox="1"/>
          <p:nvPr/>
        </p:nvSpPr>
        <p:spPr>
          <a:xfrm>
            <a:off x="635906" y="5229200"/>
            <a:ext cx="8050894" cy="369332"/>
          </a:xfrm>
          <a:prstGeom prst="rect">
            <a:avLst/>
          </a:prstGeom>
          <a:noFill/>
        </p:spPr>
        <p:txBody>
          <a:bodyPr wrap="square" rtlCol="0">
            <a:spAutoFit/>
          </a:bodyPr>
          <a:lstStyle/>
          <a:p>
            <a:pPr algn="ctr"/>
            <a:r>
              <a:rPr lang="en-US" dirty="0">
                <a:solidFill>
                  <a:srgbClr val="FF0000"/>
                </a:solidFill>
              </a:rPr>
              <a:t>Note: Students are now strongly advised to watch video clip 1 on </a:t>
            </a:r>
            <a:r>
              <a:rPr lang="en-US" dirty="0" err="1">
                <a:solidFill>
                  <a:srgbClr val="FF0000"/>
                </a:solidFill>
              </a:rPr>
              <a:t>moodle</a:t>
            </a:r>
            <a:endParaRPr lang="en-US" dirty="0">
              <a:solidFill>
                <a:srgbClr val="FF0000"/>
              </a:solidFill>
            </a:endParaRPr>
          </a:p>
        </p:txBody>
      </p:sp>
    </p:spTree>
    <p:extLst>
      <p:ext uri="{BB962C8B-B14F-4D97-AF65-F5344CB8AC3E}">
        <p14:creationId xmlns:p14="http://schemas.microsoft.com/office/powerpoint/2010/main" val="686761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648072"/>
          </a:xfrm>
        </p:spPr>
        <p:txBody>
          <a:bodyPr>
            <a:normAutofit/>
          </a:bodyPr>
          <a:lstStyle/>
          <a:p>
            <a:r>
              <a:rPr lang="en-GB" sz="2800" b="1" dirty="0"/>
              <a:t>Why Cloud Computing is Appealing for Healthcare? </a:t>
            </a:r>
          </a:p>
        </p:txBody>
      </p:sp>
      <p:sp>
        <p:nvSpPr>
          <p:cNvPr id="5" name="Rectangle 3">
            <a:extLst>
              <a:ext uri="{FF2B5EF4-FFF2-40B4-BE49-F238E27FC236}">
                <a16:creationId xmlns:a16="http://schemas.microsoft.com/office/drawing/2014/main" id="{032AD6C0-B97C-3B43-906B-03116F2731BE}"/>
              </a:ext>
            </a:extLst>
          </p:cNvPr>
          <p:cNvSpPr txBox="1">
            <a:spLocks noChangeArrowheads="1"/>
          </p:cNvSpPr>
          <p:nvPr/>
        </p:nvSpPr>
        <p:spPr>
          <a:xfrm>
            <a:off x="457200" y="908720"/>
            <a:ext cx="8075240" cy="496855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The adoption of Cloud technology has been increasing at a frenetic pace </a:t>
            </a:r>
          </a:p>
          <a:p>
            <a:pPr algn="just"/>
            <a:endParaRPr lang="en-GB" sz="2200" dirty="0"/>
          </a:p>
          <a:p>
            <a:pPr algn="just"/>
            <a:r>
              <a:rPr lang="en-GB" sz="2200" dirty="0"/>
              <a:t>The global market for cloud technologies in the healthcare industry is </a:t>
            </a:r>
            <a:r>
              <a:rPr lang="en-GB" sz="2200" b="1" dirty="0"/>
              <a:t>expected to grow by $25.54 billion during 2020 – 2024</a:t>
            </a:r>
          </a:p>
          <a:p>
            <a:pPr algn="just"/>
            <a:endParaRPr lang="en-GB" sz="2200" b="1" dirty="0"/>
          </a:p>
          <a:p>
            <a:pPr algn="just"/>
            <a:r>
              <a:rPr lang="en-GB" sz="2200" dirty="0"/>
              <a:t>The COVID – 19 pandemic has only reinforced this trend </a:t>
            </a:r>
          </a:p>
          <a:p>
            <a:pPr algn="just"/>
            <a:endParaRPr lang="en-GB" sz="2200" dirty="0"/>
          </a:p>
          <a:p>
            <a:pPr algn="just"/>
            <a:r>
              <a:rPr lang="en-GB" sz="2200" dirty="0"/>
              <a:t>Although the pandemic impacts are still unfolding, it is already clear that not all industries will suffer the same, with some even showing promising growth and healthcare and technology sectors seem to fall into this category</a:t>
            </a:r>
          </a:p>
          <a:p>
            <a:pPr algn="just"/>
            <a:endParaRPr lang="en-GB" sz="2200" dirty="0"/>
          </a:p>
          <a:p>
            <a:pPr algn="just"/>
            <a:r>
              <a:rPr lang="en-GB" sz="2200" dirty="0"/>
              <a:t>As social distancing became the new norm, healthcare providers had to rethink the doctor-patient interactions, and trends that were previously slowly developing like </a:t>
            </a:r>
            <a:r>
              <a:rPr lang="en-GB" sz="2200" b="1" dirty="0"/>
              <a:t>telehealth </a:t>
            </a:r>
          </a:p>
          <a:p>
            <a:pPr algn="just"/>
            <a:endParaRPr lang="en-GB" sz="2200" dirty="0"/>
          </a:p>
          <a:p>
            <a:pPr algn="just"/>
            <a:r>
              <a:rPr lang="en-GB" sz="2200" dirty="0"/>
              <a:t>In healthcare industry where a significant amount of data is generated daily, the democratization of data and its remote accessibility free up providers and patients, breaking down geographical access restrictions to healthcare</a:t>
            </a:r>
          </a:p>
        </p:txBody>
      </p:sp>
    </p:spTree>
    <p:extLst>
      <p:ext uri="{BB962C8B-B14F-4D97-AF65-F5344CB8AC3E}">
        <p14:creationId xmlns:p14="http://schemas.microsoft.com/office/powerpoint/2010/main" val="1448207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83D6-A723-4B5E-AACA-E19AE5A8FDAA}"/>
              </a:ext>
            </a:extLst>
          </p:cNvPr>
          <p:cNvSpPr>
            <a:spLocks noGrp="1"/>
          </p:cNvSpPr>
          <p:nvPr>
            <p:ph type="title"/>
          </p:nvPr>
        </p:nvSpPr>
        <p:spPr>
          <a:xfrm>
            <a:off x="457200" y="274638"/>
            <a:ext cx="8229600" cy="562074"/>
          </a:xfrm>
        </p:spPr>
        <p:txBody>
          <a:bodyPr>
            <a:normAutofit fontScale="90000"/>
          </a:bodyPr>
          <a:lstStyle/>
          <a:p>
            <a:pPr algn="ctr"/>
            <a:r>
              <a:rPr lang="en-GB" sz="3200" b="1" dirty="0"/>
              <a:t>Benefits of Cloud Computing for Healthcare</a:t>
            </a:r>
          </a:p>
        </p:txBody>
      </p:sp>
      <p:sp>
        <p:nvSpPr>
          <p:cNvPr id="3" name="Content Placeholder 2">
            <a:extLst>
              <a:ext uri="{FF2B5EF4-FFF2-40B4-BE49-F238E27FC236}">
                <a16:creationId xmlns:a16="http://schemas.microsoft.com/office/drawing/2014/main" id="{B902CCDC-70C5-4AF6-BFD4-0412BB38DE63}"/>
              </a:ext>
            </a:extLst>
          </p:cNvPr>
          <p:cNvSpPr>
            <a:spLocks noGrp="1"/>
          </p:cNvSpPr>
          <p:nvPr>
            <p:ph idx="1"/>
          </p:nvPr>
        </p:nvSpPr>
        <p:spPr>
          <a:xfrm>
            <a:off x="405880" y="867422"/>
            <a:ext cx="8229600" cy="3917032"/>
          </a:xfrm>
        </p:spPr>
        <p:txBody>
          <a:bodyPr>
            <a:noAutofit/>
          </a:bodyPr>
          <a:lstStyle/>
          <a:p>
            <a:pPr marL="0" indent="0" algn="just">
              <a:lnSpc>
                <a:spcPct val="120000"/>
              </a:lnSpc>
              <a:buNone/>
            </a:pPr>
            <a:r>
              <a:rPr lang="en-GB" sz="2400" dirty="0"/>
              <a:t>There are many benefits of Cloud Computing for healthcare:</a:t>
            </a:r>
          </a:p>
          <a:p>
            <a:pPr algn="just">
              <a:lnSpc>
                <a:spcPct val="120000"/>
              </a:lnSpc>
            </a:pPr>
            <a:r>
              <a:rPr lang="en-GB" sz="2400" b="1" dirty="0"/>
              <a:t>Collaboration: </a:t>
            </a:r>
          </a:p>
          <a:p>
            <a:pPr lvl="1" algn="just">
              <a:lnSpc>
                <a:spcPct val="120000"/>
              </a:lnSpc>
            </a:pPr>
            <a:r>
              <a:rPr lang="en-GB" sz="2000" dirty="0"/>
              <a:t>With healthcare organisations, moving towards the collaboration between doctors, departments, and even institutions are essential</a:t>
            </a:r>
          </a:p>
          <a:p>
            <a:pPr lvl="1" algn="just">
              <a:lnSpc>
                <a:spcPct val="120000"/>
              </a:lnSpc>
            </a:pPr>
            <a:r>
              <a:rPr lang="en-GB" sz="2000" dirty="0"/>
              <a:t>Medical providers can transfer data between each other through a cloud computer server, boosting operation for better treatment </a:t>
            </a:r>
          </a:p>
          <a:p>
            <a:pPr algn="just">
              <a:lnSpc>
                <a:spcPct val="120000"/>
              </a:lnSpc>
            </a:pPr>
            <a:r>
              <a:rPr lang="en-GB" sz="2400" b="1" dirty="0"/>
              <a:t>Artificial Intelligence and Machine Learning: </a:t>
            </a:r>
          </a:p>
          <a:p>
            <a:pPr lvl="1" algn="just">
              <a:lnSpc>
                <a:spcPct val="120000"/>
              </a:lnSpc>
              <a:buFontTx/>
              <a:buChar char="-"/>
            </a:pPr>
            <a:r>
              <a:rPr lang="en-GB" sz="2000" dirty="0"/>
              <a:t>If there is one field where AI can be intimidating, it is in healthcare</a:t>
            </a:r>
          </a:p>
          <a:p>
            <a:pPr lvl="1" algn="just">
              <a:lnSpc>
                <a:spcPct val="120000"/>
              </a:lnSpc>
              <a:buFontTx/>
              <a:buChar char="-"/>
            </a:pPr>
            <a:r>
              <a:rPr lang="en-GB" sz="2000" dirty="0"/>
              <a:t>With the complexity and rise of data, AI and machine learning capabilities can be a crucial solution to support clinical decisions and, consequently, a faster time-to-treatment</a:t>
            </a:r>
          </a:p>
          <a:p>
            <a:pPr marL="0" indent="0" algn="just">
              <a:lnSpc>
                <a:spcPct val="120000"/>
              </a:lnSpc>
              <a:buNone/>
            </a:pPr>
            <a:endParaRPr lang="en-GB" sz="2000" dirty="0"/>
          </a:p>
        </p:txBody>
      </p:sp>
    </p:spTree>
    <p:extLst>
      <p:ext uri="{BB962C8B-B14F-4D97-AF65-F5344CB8AC3E}">
        <p14:creationId xmlns:p14="http://schemas.microsoft.com/office/powerpoint/2010/main" val="2203906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83D6-A723-4B5E-AACA-E19AE5A8FDAA}"/>
              </a:ext>
            </a:extLst>
          </p:cNvPr>
          <p:cNvSpPr>
            <a:spLocks noGrp="1"/>
          </p:cNvSpPr>
          <p:nvPr>
            <p:ph type="title"/>
          </p:nvPr>
        </p:nvSpPr>
        <p:spPr>
          <a:xfrm>
            <a:off x="457200" y="274638"/>
            <a:ext cx="8229600" cy="562074"/>
          </a:xfrm>
        </p:spPr>
        <p:txBody>
          <a:bodyPr>
            <a:normAutofit fontScale="90000"/>
          </a:bodyPr>
          <a:lstStyle/>
          <a:p>
            <a:pPr algn="ctr"/>
            <a:r>
              <a:rPr lang="en-GB" sz="3200" b="1" dirty="0"/>
              <a:t>Benefits of Cloud Computing for Healthcare</a:t>
            </a:r>
          </a:p>
        </p:txBody>
      </p:sp>
      <p:sp>
        <p:nvSpPr>
          <p:cNvPr id="3" name="Content Placeholder 2">
            <a:extLst>
              <a:ext uri="{FF2B5EF4-FFF2-40B4-BE49-F238E27FC236}">
                <a16:creationId xmlns:a16="http://schemas.microsoft.com/office/drawing/2014/main" id="{B902CCDC-70C5-4AF6-BFD4-0412BB38DE63}"/>
              </a:ext>
            </a:extLst>
          </p:cNvPr>
          <p:cNvSpPr>
            <a:spLocks noGrp="1"/>
          </p:cNvSpPr>
          <p:nvPr>
            <p:ph idx="1"/>
          </p:nvPr>
        </p:nvSpPr>
        <p:spPr>
          <a:xfrm>
            <a:off x="405880" y="867422"/>
            <a:ext cx="8229600" cy="3917032"/>
          </a:xfrm>
        </p:spPr>
        <p:txBody>
          <a:bodyPr>
            <a:noAutofit/>
          </a:bodyPr>
          <a:lstStyle/>
          <a:p>
            <a:pPr algn="just">
              <a:lnSpc>
                <a:spcPct val="120000"/>
              </a:lnSpc>
            </a:pPr>
            <a:r>
              <a:rPr lang="en-GB" sz="2200" b="1" dirty="0"/>
              <a:t>Data Storage: </a:t>
            </a:r>
          </a:p>
          <a:p>
            <a:pPr lvl="1" algn="just">
              <a:lnSpc>
                <a:spcPct val="120000"/>
              </a:lnSpc>
            </a:pPr>
            <a:r>
              <a:rPr lang="en-GB" sz="1800" dirty="0"/>
              <a:t>Healthcare providers have to deal with electronic medical records, patients portals, mobile apps, and big data analytics. That is a lot of data to manage and analyse, and not all in-house equipment can store it</a:t>
            </a:r>
          </a:p>
          <a:p>
            <a:pPr lvl="1" algn="just">
              <a:lnSpc>
                <a:spcPct val="120000"/>
              </a:lnSpc>
            </a:pPr>
            <a:r>
              <a:rPr lang="en-GB" sz="1800" dirty="0"/>
              <a:t>Cloud computing allows healthcare institutions to store all that data while avoiding extra costs of maintaining physical servers </a:t>
            </a:r>
          </a:p>
          <a:p>
            <a:pPr algn="just">
              <a:lnSpc>
                <a:spcPct val="120000"/>
              </a:lnSpc>
            </a:pPr>
            <a:r>
              <a:rPr lang="en-GB" sz="2200" b="1" dirty="0"/>
              <a:t>Scalability: </a:t>
            </a:r>
          </a:p>
          <a:p>
            <a:pPr lvl="1" algn="just">
              <a:lnSpc>
                <a:spcPct val="120000"/>
              </a:lnSpc>
              <a:buFontTx/>
              <a:buChar char="-"/>
            </a:pPr>
            <a:r>
              <a:rPr lang="en-GB" sz="1800" dirty="0"/>
              <a:t>Unlike conventional self-hosted models, cloud computing gives healthcare providers the flexibility to increase or decrease their data storage depending on the patients’ flow</a:t>
            </a:r>
          </a:p>
          <a:p>
            <a:pPr lvl="1" algn="just">
              <a:lnSpc>
                <a:spcPct val="120000"/>
              </a:lnSpc>
              <a:buFontTx/>
              <a:buChar char="-"/>
            </a:pPr>
            <a:r>
              <a:rPr lang="en-GB" sz="1800" dirty="0"/>
              <a:t>This way healthcare institutions can adapt technology to peak seasons – for example: flu season, where the volume of patients increases - without wasting time and money with the latest hardware purchases or software updates</a:t>
            </a:r>
          </a:p>
          <a:p>
            <a:pPr marL="0" indent="0" algn="just">
              <a:lnSpc>
                <a:spcPct val="120000"/>
              </a:lnSpc>
              <a:buNone/>
            </a:pPr>
            <a:endParaRPr lang="en-GB" sz="2000" dirty="0"/>
          </a:p>
        </p:txBody>
      </p:sp>
    </p:spTree>
    <p:extLst>
      <p:ext uri="{BB962C8B-B14F-4D97-AF65-F5344CB8AC3E}">
        <p14:creationId xmlns:p14="http://schemas.microsoft.com/office/powerpoint/2010/main" val="1167889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83D6-A723-4B5E-AACA-E19AE5A8FDAA}"/>
              </a:ext>
            </a:extLst>
          </p:cNvPr>
          <p:cNvSpPr>
            <a:spLocks noGrp="1"/>
          </p:cNvSpPr>
          <p:nvPr>
            <p:ph type="title"/>
          </p:nvPr>
        </p:nvSpPr>
        <p:spPr>
          <a:xfrm>
            <a:off x="457200" y="274638"/>
            <a:ext cx="8229600" cy="562074"/>
          </a:xfrm>
        </p:spPr>
        <p:txBody>
          <a:bodyPr>
            <a:normAutofit fontScale="90000"/>
          </a:bodyPr>
          <a:lstStyle/>
          <a:p>
            <a:pPr algn="ctr"/>
            <a:r>
              <a:rPr lang="en-GB" sz="3200" b="1" dirty="0"/>
              <a:t>Benefits of Cloud Computing for Healthcare</a:t>
            </a:r>
          </a:p>
        </p:txBody>
      </p:sp>
      <p:sp>
        <p:nvSpPr>
          <p:cNvPr id="3" name="Content Placeholder 2">
            <a:extLst>
              <a:ext uri="{FF2B5EF4-FFF2-40B4-BE49-F238E27FC236}">
                <a16:creationId xmlns:a16="http://schemas.microsoft.com/office/drawing/2014/main" id="{B902CCDC-70C5-4AF6-BFD4-0412BB38DE63}"/>
              </a:ext>
            </a:extLst>
          </p:cNvPr>
          <p:cNvSpPr>
            <a:spLocks noGrp="1"/>
          </p:cNvSpPr>
          <p:nvPr>
            <p:ph idx="1"/>
          </p:nvPr>
        </p:nvSpPr>
        <p:spPr>
          <a:xfrm>
            <a:off x="405880" y="867422"/>
            <a:ext cx="8229600" cy="3917032"/>
          </a:xfrm>
        </p:spPr>
        <p:txBody>
          <a:bodyPr>
            <a:noAutofit/>
          </a:bodyPr>
          <a:lstStyle/>
          <a:p>
            <a:pPr algn="just">
              <a:lnSpc>
                <a:spcPct val="120000"/>
              </a:lnSpc>
            </a:pPr>
            <a:r>
              <a:rPr lang="en-GB" sz="2200" b="1" dirty="0"/>
              <a:t>Cost: </a:t>
            </a:r>
          </a:p>
          <a:p>
            <a:pPr lvl="1" algn="just">
              <a:lnSpc>
                <a:spcPct val="120000"/>
              </a:lnSpc>
            </a:pPr>
            <a:r>
              <a:rPr lang="en-GB" sz="1800" dirty="0"/>
              <a:t>Cloud computing runs under a subscription model, therefore, healthcare providers can save up money from purchasing expensive systems and equipment</a:t>
            </a:r>
          </a:p>
          <a:p>
            <a:pPr lvl="1" algn="just">
              <a:lnSpc>
                <a:spcPct val="120000"/>
              </a:lnSpc>
            </a:pPr>
            <a:r>
              <a:rPr lang="en-GB" sz="1800" dirty="0"/>
              <a:t>By adopting a cloud server, healthcare institutions can also reduce costs by using the cloud provider’s resources </a:t>
            </a:r>
          </a:p>
          <a:p>
            <a:pPr algn="just">
              <a:lnSpc>
                <a:spcPct val="120000"/>
              </a:lnSpc>
            </a:pPr>
            <a:r>
              <a:rPr lang="en-GB" sz="2200" b="1" dirty="0"/>
              <a:t>Security: </a:t>
            </a:r>
          </a:p>
          <a:p>
            <a:pPr lvl="1" algn="just">
              <a:lnSpc>
                <a:spcPct val="120000"/>
              </a:lnSpc>
              <a:buFontTx/>
              <a:buChar char="-"/>
            </a:pPr>
            <a:r>
              <a:rPr lang="en-GB" sz="1800" dirty="0"/>
              <a:t>Protection of patient’s personal data, secure data portability and sharing patient’s information between different health organisations (GP, hospitals) is one of most common concerns </a:t>
            </a:r>
          </a:p>
          <a:p>
            <a:pPr lvl="1" algn="just">
              <a:lnSpc>
                <a:spcPct val="120000"/>
              </a:lnSpc>
              <a:buFontTx/>
              <a:buChar char="-"/>
            </a:pPr>
            <a:r>
              <a:rPr lang="en-GB" sz="1800" dirty="0"/>
              <a:t>Most cloud providers nowadays offer security, risk management, and monitoring services to protect their users from unauthorised access and breaches </a:t>
            </a:r>
          </a:p>
          <a:p>
            <a:pPr marL="0" indent="0" algn="just">
              <a:lnSpc>
                <a:spcPct val="120000"/>
              </a:lnSpc>
              <a:buNone/>
            </a:pPr>
            <a:endParaRPr lang="en-GB" sz="2000" dirty="0"/>
          </a:p>
        </p:txBody>
      </p:sp>
    </p:spTree>
    <p:extLst>
      <p:ext uri="{BB962C8B-B14F-4D97-AF65-F5344CB8AC3E}">
        <p14:creationId xmlns:p14="http://schemas.microsoft.com/office/powerpoint/2010/main" val="1931987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132A-F0F4-42BD-94B6-0BE45D5AEFC6}"/>
              </a:ext>
            </a:extLst>
          </p:cNvPr>
          <p:cNvSpPr>
            <a:spLocks noGrp="1"/>
          </p:cNvSpPr>
          <p:nvPr>
            <p:ph type="title"/>
          </p:nvPr>
        </p:nvSpPr>
        <p:spPr>
          <a:xfrm>
            <a:off x="457200" y="116632"/>
            <a:ext cx="8229600" cy="634082"/>
          </a:xfrm>
        </p:spPr>
        <p:txBody>
          <a:bodyPr>
            <a:normAutofit/>
          </a:bodyPr>
          <a:lstStyle/>
          <a:p>
            <a:pPr algn="ctr"/>
            <a:r>
              <a:rPr lang="en-GB" sz="3200" b="1" dirty="0"/>
              <a:t>Barriers of Cloud Computing in Healthcare</a:t>
            </a:r>
          </a:p>
        </p:txBody>
      </p:sp>
      <p:sp>
        <p:nvSpPr>
          <p:cNvPr id="3" name="Content Placeholder 2">
            <a:extLst>
              <a:ext uri="{FF2B5EF4-FFF2-40B4-BE49-F238E27FC236}">
                <a16:creationId xmlns:a16="http://schemas.microsoft.com/office/drawing/2014/main" id="{7E8DE6CE-E6DA-437F-BB6F-6A04AA23D0C1}"/>
              </a:ext>
            </a:extLst>
          </p:cNvPr>
          <p:cNvSpPr>
            <a:spLocks noGrp="1"/>
          </p:cNvSpPr>
          <p:nvPr>
            <p:ph idx="1"/>
          </p:nvPr>
        </p:nvSpPr>
        <p:spPr>
          <a:xfrm>
            <a:off x="457200" y="764704"/>
            <a:ext cx="8229600" cy="3917032"/>
          </a:xfrm>
        </p:spPr>
        <p:txBody>
          <a:bodyPr>
            <a:noAutofit/>
          </a:bodyPr>
          <a:lstStyle/>
          <a:p>
            <a:pPr marL="0" indent="0" algn="just">
              <a:lnSpc>
                <a:spcPct val="120000"/>
              </a:lnSpc>
              <a:buNone/>
            </a:pPr>
            <a:r>
              <a:rPr lang="en-GB" sz="2200" dirty="0"/>
              <a:t>There are many barriers for Cloud Computing in healthcare: </a:t>
            </a:r>
          </a:p>
          <a:p>
            <a:pPr algn="just">
              <a:lnSpc>
                <a:spcPct val="120000"/>
              </a:lnSpc>
            </a:pPr>
            <a:r>
              <a:rPr lang="en-GB" sz="2400" b="1" dirty="0"/>
              <a:t>Security Concerns:</a:t>
            </a:r>
            <a:r>
              <a:rPr lang="en-GB" sz="2400" dirty="0"/>
              <a:t> </a:t>
            </a:r>
          </a:p>
          <a:p>
            <a:pPr lvl="1" algn="just">
              <a:lnSpc>
                <a:spcPct val="120000"/>
              </a:lnSpc>
            </a:pPr>
            <a:r>
              <a:rPr lang="en-GB" sz="2000" dirty="0"/>
              <a:t>The biggest setback to cloud computing adoption in healthcare is the security risk associated with it</a:t>
            </a:r>
          </a:p>
          <a:p>
            <a:pPr lvl="1" algn="just">
              <a:lnSpc>
                <a:spcPct val="120000"/>
              </a:lnSpc>
            </a:pPr>
            <a:r>
              <a:rPr lang="en-GB" sz="2000" dirty="0"/>
              <a:t>Patient data is inherently sensitive in nature and cloud-hosted healthcare data needs to be safeguarded against external threats </a:t>
            </a:r>
          </a:p>
          <a:p>
            <a:pPr algn="just">
              <a:lnSpc>
                <a:spcPct val="120000"/>
              </a:lnSpc>
            </a:pPr>
            <a:r>
              <a:rPr lang="en-GB" sz="2400" b="1" dirty="0"/>
              <a:t>Compliance to Security Norms:</a:t>
            </a:r>
            <a:r>
              <a:rPr lang="en-GB" sz="2400" dirty="0"/>
              <a:t> </a:t>
            </a:r>
          </a:p>
          <a:p>
            <a:pPr lvl="1" algn="just">
              <a:lnSpc>
                <a:spcPct val="120000"/>
              </a:lnSpc>
            </a:pPr>
            <a:r>
              <a:rPr lang="en-GB" sz="2000" dirty="0"/>
              <a:t>Healthcare data and related applications need to comply with a number of data regulation laws like HIPPA &amp; GDPR</a:t>
            </a:r>
          </a:p>
          <a:p>
            <a:pPr lvl="1" algn="just">
              <a:lnSpc>
                <a:spcPct val="120000"/>
              </a:lnSpc>
            </a:pPr>
            <a:r>
              <a:rPr lang="en-GB" sz="2000" dirty="0"/>
              <a:t>Ensuring compliance of the cloud hosted data is something that healthcare providers need to look out for when moving over to the cloud</a:t>
            </a:r>
          </a:p>
          <a:p>
            <a:pPr marL="457200" lvl="1" indent="0">
              <a:buNone/>
            </a:pPr>
            <a:endParaRPr lang="en-GB" sz="1800" dirty="0">
              <a:solidFill>
                <a:srgbClr val="FF0000"/>
              </a:solidFill>
            </a:endParaRPr>
          </a:p>
          <a:p>
            <a:pPr marL="0" indent="0" algn="just">
              <a:lnSpc>
                <a:spcPct val="120000"/>
              </a:lnSpc>
              <a:buNone/>
            </a:pPr>
            <a:endParaRPr lang="en-GB" sz="1800" dirty="0"/>
          </a:p>
          <a:p>
            <a:pPr algn="just">
              <a:lnSpc>
                <a:spcPct val="120000"/>
              </a:lnSpc>
            </a:pPr>
            <a:endParaRPr lang="en-GB" sz="1800" dirty="0"/>
          </a:p>
        </p:txBody>
      </p:sp>
    </p:spTree>
    <p:extLst>
      <p:ext uri="{BB962C8B-B14F-4D97-AF65-F5344CB8AC3E}">
        <p14:creationId xmlns:p14="http://schemas.microsoft.com/office/powerpoint/2010/main" val="1494317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132A-F0F4-42BD-94B6-0BE45D5AEFC6}"/>
              </a:ext>
            </a:extLst>
          </p:cNvPr>
          <p:cNvSpPr>
            <a:spLocks noGrp="1"/>
          </p:cNvSpPr>
          <p:nvPr>
            <p:ph type="title"/>
          </p:nvPr>
        </p:nvSpPr>
        <p:spPr>
          <a:xfrm>
            <a:off x="457200" y="274638"/>
            <a:ext cx="8229600" cy="706090"/>
          </a:xfrm>
        </p:spPr>
        <p:txBody>
          <a:bodyPr>
            <a:normAutofit/>
          </a:bodyPr>
          <a:lstStyle/>
          <a:p>
            <a:pPr algn="ctr"/>
            <a:r>
              <a:rPr lang="en-GB" sz="3200" b="1" dirty="0"/>
              <a:t>Barriers of Cloud Computing in Healthcare</a:t>
            </a:r>
          </a:p>
        </p:txBody>
      </p:sp>
      <p:sp>
        <p:nvSpPr>
          <p:cNvPr id="3" name="Content Placeholder 2">
            <a:extLst>
              <a:ext uri="{FF2B5EF4-FFF2-40B4-BE49-F238E27FC236}">
                <a16:creationId xmlns:a16="http://schemas.microsoft.com/office/drawing/2014/main" id="{7E8DE6CE-E6DA-437F-BB6F-6A04AA23D0C1}"/>
              </a:ext>
            </a:extLst>
          </p:cNvPr>
          <p:cNvSpPr>
            <a:spLocks noGrp="1"/>
          </p:cNvSpPr>
          <p:nvPr>
            <p:ph idx="1"/>
          </p:nvPr>
        </p:nvSpPr>
        <p:spPr>
          <a:xfrm>
            <a:off x="457200" y="987358"/>
            <a:ext cx="8229600" cy="3917032"/>
          </a:xfrm>
        </p:spPr>
        <p:txBody>
          <a:bodyPr>
            <a:noAutofit/>
          </a:bodyPr>
          <a:lstStyle/>
          <a:p>
            <a:r>
              <a:rPr lang="en-GB" sz="2400" b="1" dirty="0"/>
              <a:t>Does not work well with low-speed connections:</a:t>
            </a:r>
          </a:p>
          <a:p>
            <a:pPr lvl="1" algn="just"/>
            <a:r>
              <a:rPr lang="en-GB" sz="2000" dirty="0"/>
              <a:t>Similarly, a low-speed Internet connection, such as that found with dial-up services, makes cloud computing painful at best and often impossible.</a:t>
            </a:r>
          </a:p>
          <a:p>
            <a:pPr lvl="1" algn="just"/>
            <a:r>
              <a:rPr lang="en-GB" sz="2000" dirty="0"/>
              <a:t>Web-based applications require a lot of bandwidth to download, as do large documents.</a:t>
            </a:r>
            <a:endParaRPr lang="en-GB" sz="2000" dirty="0">
              <a:solidFill>
                <a:srgbClr val="FF0000"/>
              </a:solidFill>
            </a:endParaRPr>
          </a:p>
          <a:p>
            <a:pPr algn="just">
              <a:lnSpc>
                <a:spcPct val="120000"/>
              </a:lnSpc>
            </a:pPr>
            <a:r>
              <a:rPr lang="en-GB" sz="2400" b="1" dirty="0"/>
              <a:t>System Downtime:</a:t>
            </a:r>
            <a:r>
              <a:rPr lang="en-GB" sz="2400" dirty="0"/>
              <a:t> </a:t>
            </a:r>
          </a:p>
          <a:p>
            <a:pPr lvl="1" algn="just">
              <a:lnSpc>
                <a:spcPct val="120000"/>
              </a:lnSpc>
            </a:pPr>
            <a:r>
              <a:rPr lang="en-GB" sz="2000" dirty="0"/>
              <a:t>While the cloud offers more reliability, occasional downtimes are a reality </a:t>
            </a:r>
          </a:p>
          <a:p>
            <a:pPr lvl="1" algn="just">
              <a:lnSpc>
                <a:spcPct val="120000"/>
              </a:lnSpc>
            </a:pPr>
            <a:r>
              <a:rPr lang="en-GB" sz="2000" dirty="0"/>
              <a:t>Having contingency planning done beforehand and preparedness for a possible failure lets you overcome any downtime if it occurs </a:t>
            </a:r>
          </a:p>
          <a:p>
            <a:pPr marL="0" indent="0" algn="ctr">
              <a:lnSpc>
                <a:spcPct val="120000"/>
              </a:lnSpc>
              <a:buNone/>
            </a:pPr>
            <a:endParaRPr lang="en-GB" sz="1200" dirty="0">
              <a:solidFill>
                <a:srgbClr val="FF0000"/>
              </a:solidFill>
            </a:endParaRPr>
          </a:p>
          <a:p>
            <a:pPr marL="0" indent="0" algn="just">
              <a:lnSpc>
                <a:spcPct val="120000"/>
              </a:lnSpc>
              <a:buNone/>
            </a:pPr>
            <a:endParaRPr lang="en-GB" sz="1100" dirty="0"/>
          </a:p>
          <a:p>
            <a:pPr algn="just">
              <a:lnSpc>
                <a:spcPct val="120000"/>
              </a:lnSpc>
            </a:pPr>
            <a:endParaRPr lang="en-GB" sz="1200" dirty="0"/>
          </a:p>
        </p:txBody>
      </p:sp>
    </p:spTree>
    <p:extLst>
      <p:ext uri="{BB962C8B-B14F-4D97-AF65-F5344CB8AC3E}">
        <p14:creationId xmlns:p14="http://schemas.microsoft.com/office/powerpoint/2010/main" val="2748688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8DE6CE-E6DA-437F-BB6F-6A04AA23D0C1}"/>
              </a:ext>
            </a:extLst>
          </p:cNvPr>
          <p:cNvSpPr>
            <a:spLocks noGrp="1"/>
          </p:cNvSpPr>
          <p:nvPr>
            <p:ph idx="1"/>
          </p:nvPr>
        </p:nvSpPr>
        <p:spPr>
          <a:xfrm>
            <a:off x="457200" y="1556792"/>
            <a:ext cx="8229600" cy="3917032"/>
          </a:xfrm>
        </p:spPr>
        <p:txBody>
          <a:bodyPr>
            <a:noAutofit/>
          </a:bodyPr>
          <a:lstStyle/>
          <a:p>
            <a:r>
              <a:rPr lang="en-GB" sz="2400" b="1" dirty="0"/>
              <a:t>Stored data can be lost:</a:t>
            </a:r>
          </a:p>
          <a:p>
            <a:pPr lvl="1" algn="just"/>
            <a:r>
              <a:rPr lang="en-GB" sz="2000" dirty="0"/>
              <a:t>Theoretically, data stored in the cloud is safe, replicated across multiple machines.</a:t>
            </a:r>
          </a:p>
          <a:p>
            <a:pPr lvl="1" algn="just"/>
            <a:r>
              <a:rPr lang="en-GB" sz="2000" dirty="0"/>
              <a:t>On the off chance that patient’s data goes missing, if healthcare providers have no physical or local backup.</a:t>
            </a:r>
            <a:endParaRPr lang="en-GB" sz="2000" dirty="0">
              <a:solidFill>
                <a:srgbClr val="FF0000"/>
              </a:solidFill>
            </a:endParaRPr>
          </a:p>
          <a:p>
            <a:pPr algn="just">
              <a:lnSpc>
                <a:spcPct val="120000"/>
              </a:lnSpc>
            </a:pPr>
            <a:r>
              <a:rPr lang="en-GB" sz="2400" b="1" dirty="0"/>
              <a:t>Software:</a:t>
            </a:r>
            <a:r>
              <a:rPr lang="en-GB" sz="2400" dirty="0"/>
              <a:t> </a:t>
            </a:r>
          </a:p>
          <a:p>
            <a:pPr lvl="1" algn="just">
              <a:lnSpc>
                <a:spcPct val="120000"/>
              </a:lnSpc>
            </a:pPr>
            <a:r>
              <a:rPr lang="en-GB" sz="2000" dirty="0"/>
              <a:t>If you want to be able to manipulate your files locally through multiple devices, you’ll need to download the service on all devices.</a:t>
            </a:r>
          </a:p>
          <a:p>
            <a:pPr marL="457200" lvl="1" indent="0" algn="just">
              <a:lnSpc>
                <a:spcPct val="120000"/>
              </a:lnSpc>
              <a:buNone/>
            </a:pPr>
            <a:endParaRPr lang="en-GB" sz="1800" dirty="0"/>
          </a:p>
          <a:p>
            <a:pPr marL="0" indent="0" algn="ctr">
              <a:lnSpc>
                <a:spcPct val="120000"/>
              </a:lnSpc>
              <a:buNone/>
            </a:pPr>
            <a:endParaRPr lang="en-GB" sz="1800" dirty="0">
              <a:solidFill>
                <a:srgbClr val="FF0000"/>
              </a:solidFill>
            </a:endParaRPr>
          </a:p>
          <a:p>
            <a:pPr marL="0" indent="0" algn="just">
              <a:lnSpc>
                <a:spcPct val="120000"/>
              </a:lnSpc>
              <a:buNone/>
            </a:pPr>
            <a:endParaRPr lang="en-GB" sz="1100" dirty="0"/>
          </a:p>
          <a:p>
            <a:pPr algn="just">
              <a:lnSpc>
                <a:spcPct val="120000"/>
              </a:lnSpc>
            </a:pPr>
            <a:endParaRPr lang="en-GB" sz="1800" dirty="0"/>
          </a:p>
        </p:txBody>
      </p:sp>
      <p:sp>
        <p:nvSpPr>
          <p:cNvPr id="6" name="Title 1">
            <a:extLst>
              <a:ext uri="{FF2B5EF4-FFF2-40B4-BE49-F238E27FC236}">
                <a16:creationId xmlns:a16="http://schemas.microsoft.com/office/drawing/2014/main" id="{26FDA340-0354-634D-BC5B-17E07E0CD158}"/>
              </a:ext>
            </a:extLst>
          </p:cNvPr>
          <p:cNvSpPr>
            <a:spLocks noGrp="1"/>
          </p:cNvSpPr>
          <p:nvPr>
            <p:ph type="title"/>
          </p:nvPr>
        </p:nvSpPr>
        <p:spPr>
          <a:xfrm>
            <a:off x="457200" y="274638"/>
            <a:ext cx="8229600" cy="706090"/>
          </a:xfrm>
        </p:spPr>
        <p:txBody>
          <a:bodyPr>
            <a:normAutofit/>
          </a:bodyPr>
          <a:lstStyle/>
          <a:p>
            <a:pPr algn="ctr"/>
            <a:r>
              <a:rPr lang="en-GB" sz="3200" b="1" dirty="0"/>
              <a:t>Barriers of Cloud Computing in Healthcare</a:t>
            </a:r>
          </a:p>
        </p:txBody>
      </p:sp>
    </p:spTree>
    <p:extLst>
      <p:ext uri="{BB962C8B-B14F-4D97-AF65-F5344CB8AC3E}">
        <p14:creationId xmlns:p14="http://schemas.microsoft.com/office/powerpoint/2010/main" val="40173718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Cloud Computing is Transforming the </a:t>
            </a:r>
            <a:r>
              <a:rPr lang="en-GB" sz="3200" b="1" dirty="0" err="1"/>
              <a:t>H&amp;Sc</a:t>
            </a:r>
            <a:r>
              <a:rPr lang="en-GB" sz="3200" b="1" dirty="0"/>
              <a:t> Industry?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124744"/>
            <a:ext cx="8229600" cy="48245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Moving over to the cloud has two-fold benefits</a:t>
            </a:r>
          </a:p>
          <a:p>
            <a:pPr algn="just"/>
            <a:r>
              <a:rPr lang="en-GB" sz="2200" dirty="0"/>
              <a:t>It has proven to be advantageous for both healthcare providers as well as the patients </a:t>
            </a:r>
          </a:p>
          <a:p>
            <a:pPr algn="just"/>
            <a:r>
              <a:rPr lang="en-GB" sz="2200" dirty="0"/>
              <a:t>On the business side, it is beneficial for cutting down operational expenses while allowing providers to deliver high-quality, personalised care</a:t>
            </a:r>
          </a:p>
          <a:p>
            <a:pPr algn="just"/>
            <a:r>
              <a:rPr lang="en-GB" sz="2200" dirty="0"/>
              <a:t>Some of the ways cloud computing is transforming </a:t>
            </a:r>
            <a:r>
              <a:rPr lang="en-GB" sz="2200" dirty="0" err="1"/>
              <a:t>H&amp;Sc</a:t>
            </a:r>
            <a:r>
              <a:rPr lang="en-GB" sz="2200" dirty="0"/>
              <a:t>: </a:t>
            </a:r>
          </a:p>
          <a:p>
            <a:pPr marL="0" indent="0" algn="just">
              <a:buNone/>
            </a:pPr>
            <a:r>
              <a:rPr lang="en-GB" sz="2200" dirty="0"/>
              <a:t>	- Lowering of costs </a:t>
            </a:r>
          </a:p>
          <a:p>
            <a:pPr marL="0" indent="0" algn="just">
              <a:buNone/>
            </a:pPr>
            <a:r>
              <a:rPr lang="en-GB" sz="2200" dirty="0"/>
              <a:t>	- Ease of Interoperability </a:t>
            </a:r>
          </a:p>
          <a:p>
            <a:pPr marL="0" indent="0" algn="just">
              <a:buNone/>
            </a:pPr>
            <a:r>
              <a:rPr lang="en-GB" sz="2200" dirty="0"/>
              <a:t>	- Access to High Powered Analytics </a:t>
            </a:r>
          </a:p>
          <a:p>
            <a:pPr marL="0" indent="0" algn="just">
              <a:buNone/>
            </a:pPr>
            <a:r>
              <a:rPr lang="en-GB" sz="2200" dirty="0"/>
              <a:t>	- Patient’s Ownership of Data </a:t>
            </a:r>
          </a:p>
          <a:p>
            <a:pPr marL="0" indent="0" algn="just">
              <a:buNone/>
            </a:pPr>
            <a:r>
              <a:rPr lang="en-GB" sz="2200" dirty="0"/>
              <a:t>	- Telemedicine Capabilities </a:t>
            </a:r>
          </a:p>
          <a:p>
            <a:pPr algn="just"/>
            <a:endParaRPr lang="en-GB" sz="2200" dirty="0"/>
          </a:p>
        </p:txBody>
      </p:sp>
    </p:spTree>
    <p:extLst>
      <p:ext uri="{BB962C8B-B14F-4D97-AF65-F5344CB8AC3E}">
        <p14:creationId xmlns:p14="http://schemas.microsoft.com/office/powerpoint/2010/main" val="1171348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solidFill>
                  <a:srgbClr val="FF0000"/>
                </a:solidFill>
              </a:rPr>
              <a:t>Activity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280831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solidFill>
                  <a:srgbClr val="FF0000"/>
                </a:solidFill>
              </a:rPr>
              <a:t>By using academic resources, identify a list of activities that Healthcare Professionals can perform daily basis by using Cloud Computing? </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Write down your findings within 150 words (max) and share with your tutor</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The future of healthcare is in the Cloud? Do you agree or disagree? Write your answer in detail</a:t>
            </a:r>
          </a:p>
        </p:txBody>
      </p:sp>
    </p:spTree>
    <p:extLst>
      <p:ext uri="{BB962C8B-B14F-4D97-AF65-F5344CB8AC3E}">
        <p14:creationId xmlns:p14="http://schemas.microsoft.com/office/powerpoint/2010/main" val="70526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60648"/>
            <a:ext cx="8229600" cy="648072"/>
          </a:xfrm>
        </p:spPr>
        <p:txBody>
          <a:bodyPr>
            <a:normAutofit/>
          </a:bodyPr>
          <a:lstStyle/>
          <a:p>
            <a:r>
              <a:rPr lang="en-GB" sz="3200" b="1" dirty="0"/>
              <a:t>References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340768"/>
            <a:ext cx="7886700" cy="3528392"/>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Douglas, M. (2020) Top 6 Benefits of Cloud Computing for Healthcare [Online] </a:t>
            </a:r>
            <a:r>
              <a:rPr lang="en-GB" sz="2400" dirty="0">
                <a:hlinkClick r:id="rId2"/>
              </a:rPr>
              <a:t>https://www.outsystems.com/blog/posts/cloud-computing-in-healthcare/</a:t>
            </a:r>
            <a:r>
              <a:rPr lang="en-GB" sz="2400" dirty="0"/>
              <a:t> </a:t>
            </a:r>
          </a:p>
          <a:p>
            <a:pPr marL="514350" indent="-514350" algn="just">
              <a:buFont typeface="+mj-lt"/>
              <a:buAutoNum type="arabicPeriod"/>
            </a:pPr>
            <a:r>
              <a:rPr lang="en-GB" sz="2400" dirty="0" err="1"/>
              <a:t>Kamani</a:t>
            </a:r>
            <a:r>
              <a:rPr lang="en-GB" sz="2400" dirty="0"/>
              <a:t>, V. (2019) 5 Ways Cloud Computing is Impacting Healthcare [Online] </a:t>
            </a:r>
            <a:r>
              <a:rPr lang="en-GB" sz="2400" dirty="0">
                <a:hlinkClick r:id="rId3"/>
              </a:rPr>
              <a:t>https://www.healthitoutcomes.com/doc/ways-cloud-computing-is-impacting-healthcare-0001</a:t>
            </a:r>
            <a:endParaRPr lang="en-GB" sz="2400" dirty="0"/>
          </a:p>
          <a:p>
            <a:pPr marL="514350" indent="-514350" algn="just">
              <a:buFont typeface="+mj-lt"/>
              <a:buAutoNum type="arabicPeriod"/>
            </a:pPr>
            <a:r>
              <a:rPr lang="en-GB" sz="2400" dirty="0"/>
              <a:t>Panner, M. (2021) The Future of Healthcare Is in the Cloud [Online] </a:t>
            </a:r>
            <a:r>
              <a:rPr lang="en-GB" sz="2400" dirty="0">
                <a:hlinkClick r:id="rId4"/>
              </a:rPr>
              <a:t>https://www.entrepreneur.com/article/363124</a:t>
            </a:r>
            <a:endParaRPr lang="en-GB" sz="2400" dirty="0"/>
          </a:p>
          <a:p>
            <a:pPr marL="514350" indent="-514350" algn="just">
              <a:buFont typeface="+mj-lt"/>
              <a:buAutoNum type="arabicPeriod"/>
            </a:pPr>
            <a:r>
              <a:rPr lang="en-GB" sz="2400" dirty="0" err="1"/>
              <a:t>DinCloud</a:t>
            </a:r>
            <a:r>
              <a:rPr lang="en-GB" sz="2400" dirty="0"/>
              <a:t> (2021) Advantages &amp; Disadvantages of Cloud Computing in Healthcare [Online] </a:t>
            </a:r>
            <a:r>
              <a:rPr lang="en-GB" sz="2400" dirty="0">
                <a:hlinkClick r:id="rId5"/>
              </a:rPr>
              <a:t>https://www.dincloud.com/blog/cloud-computing-health-industry-pros-cons</a:t>
            </a:r>
            <a:r>
              <a:rPr lang="en-GB" sz="2400" dirty="0"/>
              <a:t> </a:t>
            </a:r>
          </a:p>
          <a:p>
            <a:pPr marL="0" indent="0" algn="just">
              <a:buNone/>
            </a:pPr>
            <a:endParaRPr lang="en-GB" sz="2400" dirty="0"/>
          </a:p>
          <a:p>
            <a:pPr marL="514350" indent="-514350" algn="just">
              <a:buFont typeface="+mj-lt"/>
              <a:buAutoNum type="arabicPeriod"/>
            </a:pPr>
            <a:endParaRPr lang="en-GB" sz="2400" dirty="0"/>
          </a:p>
        </p:txBody>
      </p:sp>
    </p:spTree>
    <p:extLst>
      <p:ext uri="{BB962C8B-B14F-4D97-AF65-F5344CB8AC3E}">
        <p14:creationId xmlns:p14="http://schemas.microsoft.com/office/powerpoint/2010/main" val="1996088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1340768"/>
            <a:ext cx="7632848" cy="2123658"/>
          </a:xfrm>
          <a:prstGeom prst="rect">
            <a:avLst/>
          </a:prstGeom>
          <a:noFill/>
        </p:spPr>
        <p:txBody>
          <a:bodyPr wrap="square" rtlCol="0">
            <a:spAutoFit/>
          </a:bodyPr>
          <a:lstStyle/>
          <a:p>
            <a:pPr algn="ctr"/>
            <a:endParaRPr lang="en-US" sz="3600" b="1" dirty="0">
              <a:solidFill>
                <a:srgbClr val="FF0000"/>
              </a:solidFill>
            </a:endParaRPr>
          </a:p>
          <a:p>
            <a:pPr algn="ctr"/>
            <a:endParaRPr lang="en-US" sz="3600" b="1" dirty="0">
              <a:solidFill>
                <a:srgbClr val="FF0000"/>
              </a:solidFill>
            </a:endParaRPr>
          </a:p>
          <a:p>
            <a:pPr algn="ctr"/>
            <a:r>
              <a:rPr lang="en-US" sz="3600" b="1" dirty="0">
                <a:solidFill>
                  <a:srgbClr val="FF0000"/>
                </a:solidFill>
              </a:rPr>
              <a:t>Any Questions? </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39001</TotalTime>
  <Words>1812</Words>
  <Application>Microsoft Macintosh PowerPoint</Application>
  <PresentationFormat>On-screen Show (4:3)</PresentationFormat>
  <Paragraphs>173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Digital Skills and Research Methods (DSR) BMSW 4003 (H&amp;Sc)</vt:lpstr>
      <vt:lpstr>Learning Outcome</vt:lpstr>
      <vt:lpstr>Introduction</vt:lpstr>
      <vt:lpstr>What is Contemporary Technology?</vt:lpstr>
      <vt:lpstr>Importance of Contemporary Technology</vt:lpstr>
      <vt:lpstr>Importance of Contemporary Technology</vt:lpstr>
      <vt:lpstr>Why Contemporary Technology?</vt:lpstr>
      <vt:lpstr>Examples of Contemporary Technology</vt:lpstr>
      <vt:lpstr>What is Cloud Computing? </vt:lpstr>
      <vt:lpstr>What is Cloud Storage? </vt:lpstr>
      <vt:lpstr>Concepts of Cloud Storage</vt:lpstr>
      <vt:lpstr>Why Cloud Computing is Appealing for Healthcare? </vt:lpstr>
      <vt:lpstr>Benefits of Cloud Computing for Healthcare</vt:lpstr>
      <vt:lpstr>Benefits of Cloud Computing for Healthcare</vt:lpstr>
      <vt:lpstr>Benefits of Cloud Computing for Healthcare</vt:lpstr>
      <vt:lpstr>Barriers of Cloud Computing in Healthcare</vt:lpstr>
      <vt:lpstr>Barriers of Cloud Computing in Healthcare</vt:lpstr>
      <vt:lpstr>Barriers of Cloud Computing in Healthcare</vt:lpstr>
      <vt:lpstr>How Cloud Computing is Transforming the H&amp;Sc Industry?</vt:lpstr>
      <vt:lpstr>Activity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195</cp:revision>
  <dcterms:created xsi:type="dcterms:W3CDTF">2015-04-14T15:21:28Z</dcterms:created>
  <dcterms:modified xsi:type="dcterms:W3CDTF">2021-02-28T01:42:26Z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