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9"/>
  </p:notesMasterIdLst>
  <p:sldIdLst>
    <p:sldId id="256" r:id="rId2"/>
    <p:sldId id="321" r:id="rId3"/>
    <p:sldId id="294" r:id="rId4"/>
    <p:sldId id="291" r:id="rId5"/>
    <p:sldId id="320" r:id="rId6"/>
    <p:sldId id="322" r:id="rId7"/>
    <p:sldId id="323" r:id="rId8"/>
    <p:sldId id="324" r:id="rId9"/>
    <p:sldId id="325" r:id="rId10"/>
    <p:sldId id="326" r:id="rId11"/>
    <p:sldId id="327" r:id="rId12"/>
    <p:sldId id="328" r:id="rId13"/>
    <p:sldId id="329" r:id="rId14"/>
    <p:sldId id="330" r:id="rId15"/>
    <p:sldId id="331" r:id="rId16"/>
    <p:sldId id="332" r:id="rId17"/>
    <p:sldId id="319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0"/>
    <p:restoredTop sz="93224"/>
  </p:normalViewPr>
  <p:slideViewPr>
    <p:cSldViewPr>
      <p:cViewPr varScale="1">
        <p:scale>
          <a:sx n="66" d="100"/>
          <a:sy n="66" d="100"/>
        </p:scale>
        <p:origin x="126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7838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352325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97539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68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300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582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94365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45968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1305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03321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02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76470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</a:t>
            </a:r>
            <a:r>
              <a:rPr lang="en-GB" altLang="en-US" sz="4800" smtClean="0">
                <a:ea typeface="ＭＳ Ｐゴシック" charset="-128"/>
              </a:rPr>
              <a:t>and Physiology</a:t>
            </a:r>
            <a:r>
              <a:rPr lang="en-GB" altLang="en-US" sz="4800" smtClean="0">
                <a:ea typeface="ＭＳ Ｐゴシック" charset="-128"/>
              </a:rPr>
              <a:t> </a:t>
            </a:r>
            <a:r>
              <a:rPr lang="en-GB" altLang="en-US" sz="4800" dirty="0" smtClean="0">
                <a:ea typeface="ＭＳ Ｐゴシック" charset="-128"/>
              </a:rPr>
              <a:t/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smtClean="0">
                <a:ea typeface="ＭＳ Ｐゴシック" charset="-128"/>
              </a:rPr>
              <a:t>Practical </a:t>
            </a:r>
            <a:r>
              <a:rPr lang="en-GB" altLang="en-US" sz="4800" smtClean="0">
                <a:ea typeface="ＭＳ Ｐゴシック" charset="-128"/>
              </a:rPr>
              <a:t> </a:t>
            </a:r>
            <a:r>
              <a:rPr lang="en-GB" altLang="en-US" sz="4800" dirty="0" smtClean="0">
                <a:ea typeface="ＭＳ Ｐゴシック" charset="-128"/>
              </a:rPr>
              <a:t>– Knee Osteology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know all relevant osteology located around the knee joint</a:t>
            </a:r>
          </a:p>
          <a:p>
            <a:r>
              <a:rPr lang="en-GB" dirty="0" smtClean="0"/>
              <a:t>To understand some of the anatomical components of knee </a:t>
            </a:r>
            <a:r>
              <a:rPr lang="en-GB" dirty="0" err="1" smtClean="0"/>
              <a:t>arthrology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71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725924"/>
          </a:xfrm>
        </p:spPr>
        <p:txBody>
          <a:bodyPr>
            <a:normAutofit/>
          </a:bodyPr>
          <a:lstStyle/>
          <a:p>
            <a:r>
              <a:rPr lang="en-US" dirty="0" smtClean="0"/>
              <a:t>MMT Assessment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smtClean="0">
                <a:latin typeface="+mj-lt"/>
              </a:rPr>
              <a:t>Rectus </a:t>
            </a:r>
            <a:r>
              <a:rPr lang="en-US" dirty="0" err="1" smtClean="0">
                <a:latin typeface="+mj-lt"/>
              </a:rPr>
              <a:t>Femoris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err="1" smtClean="0">
                <a:latin typeface="+mj-lt"/>
              </a:rPr>
              <a:t>Iliopsoas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smtClean="0">
                <a:latin typeface="+mj-lt"/>
              </a:rPr>
              <a:t>Adductor Magnus </a:t>
            </a:r>
          </a:p>
          <a:p>
            <a:pPr lvl="1"/>
            <a:r>
              <a:rPr lang="en-US" dirty="0" smtClean="0">
                <a:latin typeface="+mj-lt"/>
              </a:rPr>
              <a:t>Adductor </a:t>
            </a:r>
            <a:r>
              <a:rPr lang="en-US" dirty="0" err="1" smtClean="0">
                <a:latin typeface="+mj-lt"/>
              </a:rPr>
              <a:t>Longus</a:t>
            </a:r>
            <a:r>
              <a:rPr lang="en-US" dirty="0" smtClean="0">
                <a:latin typeface="+mj-lt"/>
              </a:rPr>
              <a:t> </a:t>
            </a:r>
          </a:p>
          <a:p>
            <a:pPr lvl="1"/>
            <a:r>
              <a:rPr lang="en-US" dirty="0" smtClean="0">
                <a:latin typeface="+mj-lt"/>
              </a:rPr>
              <a:t>Adductor Brevis</a:t>
            </a:r>
            <a:endParaRPr lang="en-GB" dirty="0"/>
          </a:p>
          <a:p>
            <a:pPr lvl="1"/>
            <a:r>
              <a:rPr lang="en-US" dirty="0" smtClean="0">
                <a:latin typeface="+mj-lt"/>
              </a:rPr>
              <a:t>Gluteus </a:t>
            </a:r>
            <a:r>
              <a:rPr lang="en-US" dirty="0" err="1" smtClean="0">
                <a:latin typeface="+mj-lt"/>
              </a:rPr>
              <a:t>Medius</a:t>
            </a:r>
            <a:r>
              <a:rPr lang="en-US" dirty="0" smtClean="0">
                <a:latin typeface="+mj-lt"/>
              </a:rPr>
              <a:t>/</a:t>
            </a:r>
            <a:r>
              <a:rPr lang="en-US" dirty="0" err="1" smtClean="0">
                <a:latin typeface="+mj-lt"/>
              </a:rPr>
              <a:t>Minimus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smtClean="0">
                <a:latin typeface="+mj-lt"/>
              </a:rPr>
              <a:t>Tensor Fascia </a:t>
            </a:r>
            <a:r>
              <a:rPr lang="en-US" dirty="0" err="1" smtClean="0">
                <a:latin typeface="+mj-lt"/>
              </a:rPr>
              <a:t>Lata</a:t>
            </a:r>
            <a:endParaRPr lang="en-US" dirty="0" smtClean="0">
              <a:latin typeface="+mj-lt"/>
            </a:endParaRPr>
          </a:p>
          <a:p>
            <a:pPr lvl="1"/>
            <a:r>
              <a:rPr lang="en-US" dirty="0" smtClean="0">
                <a:latin typeface="+mj-lt"/>
              </a:rPr>
              <a:t>Gluteus Maximus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81144" y="1412776"/>
            <a:ext cx="3193548" cy="16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Wingdings" charset="2"/>
            </a:endParaRPr>
          </a:p>
          <a:p>
            <a:r>
              <a:rPr lang="en-GB" dirty="0" smtClean="0">
                <a:latin typeface="+mj-lt"/>
              </a:rPr>
              <a:t>Bony Landmarks</a:t>
            </a:r>
          </a:p>
          <a:p>
            <a:r>
              <a:rPr lang="en-GB" dirty="0" smtClean="0">
                <a:latin typeface="+mj-lt"/>
              </a:rPr>
              <a:t>Hip ROM</a:t>
            </a:r>
            <a:endParaRPr lang="en-GB" dirty="0">
              <a:latin typeface="+mj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Knee Bony Landmarks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27" y="3404505"/>
            <a:ext cx="3246557" cy="31502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82" y="1228838"/>
            <a:ext cx="3465233" cy="45413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79" y="1228838"/>
            <a:ext cx="4690864" cy="2175667"/>
          </a:xfrm>
          <a:prstGeom prst="rect">
            <a:avLst/>
          </a:prstGeom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Tibia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Fibula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 smtClean="0"/>
              <a:t>Knee Bony Landmarks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942112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Femur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9" y="1092275"/>
            <a:ext cx="3876574" cy="471327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592" y="1772816"/>
            <a:ext cx="3619902" cy="4911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4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/>
              <a:t>Tibiofemoral</a:t>
            </a:r>
            <a:r>
              <a:rPr lang="en-GB" altLang="en-US" dirty="0"/>
              <a:t> 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942112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Modified Hinge Joint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92" y="1916832"/>
            <a:ext cx="55245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2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1" y="194087"/>
            <a:ext cx="5472608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 smtClean="0"/>
              <a:t>Patellofemoral</a:t>
            </a:r>
            <a:r>
              <a:rPr lang="en-GB" altLang="en-US" dirty="0" smtClean="0"/>
              <a:t> </a:t>
            </a:r>
            <a:r>
              <a:rPr lang="en-GB" altLang="en-US" dirty="0"/>
              <a:t>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566" y="378591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Patella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24" y="3393910"/>
            <a:ext cx="8006084" cy="35287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839" y="998308"/>
            <a:ext cx="3110136" cy="2525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1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1" y="194087"/>
            <a:ext cx="5472608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err="1" smtClean="0"/>
              <a:t>Patellofemoral</a:t>
            </a:r>
            <a:r>
              <a:rPr lang="en-GB" altLang="en-US" dirty="0" smtClean="0"/>
              <a:t> </a:t>
            </a:r>
            <a:r>
              <a:rPr lang="en-GB" altLang="en-US" dirty="0"/>
              <a:t>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566" y="378591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60549" y="1198581"/>
            <a:ext cx="7427168" cy="43906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smtClean="0"/>
              <a:t>Movements</a:t>
            </a:r>
          </a:p>
          <a:p>
            <a:pPr lvl="1"/>
            <a:r>
              <a:rPr lang="en-GB" sz="1600" dirty="0"/>
              <a:t>Saddle joint </a:t>
            </a:r>
            <a:endParaRPr lang="en-GB" sz="1600" dirty="0" smtClean="0"/>
          </a:p>
          <a:p>
            <a:pPr lvl="1"/>
            <a:r>
              <a:rPr lang="en-GB" sz="1600" dirty="0" smtClean="0"/>
              <a:t>Patella </a:t>
            </a:r>
            <a:r>
              <a:rPr lang="en-GB" sz="1600" dirty="0"/>
              <a:t>is a </a:t>
            </a:r>
            <a:r>
              <a:rPr lang="en-GB" sz="1800" dirty="0" err="1" smtClean="0"/>
              <a:t>sesamoid</a:t>
            </a:r>
            <a:r>
              <a:rPr lang="en-GB" sz="1800" dirty="0" smtClean="0"/>
              <a:t> </a:t>
            </a:r>
            <a:r>
              <a:rPr lang="en-GB" sz="1800" dirty="0"/>
              <a:t>bone </a:t>
            </a:r>
            <a:endParaRPr lang="en-GB" sz="1800" dirty="0" smtClean="0"/>
          </a:p>
          <a:p>
            <a:pPr lvl="1"/>
            <a:r>
              <a:rPr lang="en-GB" sz="1800" dirty="0" smtClean="0"/>
              <a:t>Compressive forces </a:t>
            </a:r>
            <a:r>
              <a:rPr lang="en-GB" sz="1800" dirty="0"/>
              <a:t>that increase in to flexion </a:t>
            </a:r>
            <a:endParaRPr lang="en-GB" dirty="0" smtClean="0"/>
          </a:p>
          <a:p>
            <a:pPr lvl="1"/>
            <a:r>
              <a:rPr lang="en-GB" sz="1800" dirty="0" smtClean="0"/>
              <a:t>Acts </a:t>
            </a:r>
            <a:r>
              <a:rPr lang="en-GB" sz="1800" dirty="0"/>
              <a:t>as a mechanical lever for the quadriceps </a:t>
            </a:r>
          </a:p>
          <a:p>
            <a:r>
              <a:rPr lang="en-GB" sz="1800" dirty="0"/>
              <a:t>Movements </a:t>
            </a:r>
            <a:endParaRPr lang="en-GB" sz="1800" dirty="0" smtClean="0"/>
          </a:p>
          <a:p>
            <a:pPr lvl="1"/>
            <a:r>
              <a:rPr lang="en-GB" sz="1600" dirty="0" smtClean="0"/>
              <a:t>Medial </a:t>
            </a:r>
            <a:r>
              <a:rPr lang="en-GB" sz="1600" dirty="0"/>
              <a:t>and lateral </a:t>
            </a:r>
            <a:r>
              <a:rPr lang="en-GB" sz="1800" dirty="0" smtClean="0"/>
              <a:t>rotation </a:t>
            </a:r>
            <a:endParaRPr lang="en-GB" dirty="0"/>
          </a:p>
          <a:p>
            <a:pPr lvl="1"/>
            <a:r>
              <a:rPr lang="en-GB" sz="1800" dirty="0" smtClean="0"/>
              <a:t>Medial </a:t>
            </a:r>
            <a:r>
              <a:rPr lang="en-GB" sz="1800" dirty="0"/>
              <a:t>and lateral </a:t>
            </a:r>
            <a:r>
              <a:rPr lang="en-GB" sz="1800" dirty="0" smtClean="0"/>
              <a:t>glide </a:t>
            </a:r>
            <a:endParaRPr lang="en-GB" dirty="0"/>
          </a:p>
          <a:p>
            <a:pPr lvl="1"/>
            <a:r>
              <a:rPr lang="en-GB" sz="1800" dirty="0" smtClean="0"/>
              <a:t>Caudal </a:t>
            </a:r>
            <a:r>
              <a:rPr lang="en-GB" sz="1800" dirty="0"/>
              <a:t>and </a:t>
            </a:r>
            <a:r>
              <a:rPr lang="en-GB" sz="1800" dirty="0" smtClean="0"/>
              <a:t>cephalic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7254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71090" y="19408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Superior Tibiofibular </a:t>
            </a:r>
            <a:r>
              <a:rPr lang="en-GB" altLang="en-US" dirty="0"/>
              <a:t>Joint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07641"/>
            <a:ext cx="3868830" cy="4351338"/>
          </a:xfrm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696413" y="1198581"/>
            <a:ext cx="3191303" cy="4390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dirty="0" smtClean="0"/>
              <a:t>Gliding Joint</a:t>
            </a:r>
          </a:p>
          <a:p>
            <a:pPr lvl="1"/>
            <a:r>
              <a:rPr lang="en-GB" dirty="0" smtClean="0"/>
              <a:t>Only </a:t>
            </a:r>
            <a:r>
              <a:rPr lang="en-GB" dirty="0"/>
              <a:t>allows gliding movement </a:t>
            </a:r>
            <a:endParaRPr lang="en-GB" dirty="0" smtClean="0"/>
          </a:p>
          <a:p>
            <a:pPr lvl="1"/>
            <a:r>
              <a:rPr lang="en-GB" dirty="0" smtClean="0"/>
              <a:t>Essential </a:t>
            </a:r>
            <a:r>
              <a:rPr lang="en-GB" dirty="0"/>
              <a:t>for knee, ankle and thigh movement </a:t>
            </a:r>
            <a:endParaRPr lang="en-GB" dirty="0" smtClean="0"/>
          </a:p>
          <a:p>
            <a:pPr lvl="1"/>
            <a:r>
              <a:rPr lang="en-GB" dirty="0" smtClean="0"/>
              <a:t>Anterior </a:t>
            </a:r>
            <a:r>
              <a:rPr lang="en-GB" dirty="0"/>
              <a:t>and </a:t>
            </a:r>
            <a:r>
              <a:rPr lang="en-GB" dirty="0" smtClean="0"/>
              <a:t>posterior</a:t>
            </a:r>
          </a:p>
          <a:p>
            <a:pPr lvl="1"/>
            <a:r>
              <a:rPr lang="en-GB" dirty="0" smtClean="0"/>
              <a:t>Caudal </a:t>
            </a:r>
            <a:r>
              <a:rPr lang="en-GB" dirty="0"/>
              <a:t>and cephalic </a:t>
            </a:r>
          </a:p>
          <a:p>
            <a:pPr lvl="1" fontAlgn="auto"/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188505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Measuring ROM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AROM </a:t>
            </a:r>
            <a:endParaRPr lang="en-US" dirty="0"/>
          </a:p>
          <a:p>
            <a:r>
              <a:rPr lang="en-US" dirty="0" smtClean="0"/>
              <a:t>In Supine</a:t>
            </a:r>
            <a:endParaRPr lang="en-US" dirty="0"/>
          </a:p>
          <a:p>
            <a:pPr lvl="1"/>
            <a:r>
              <a:rPr lang="en-US" dirty="0" smtClean="0"/>
              <a:t>Flexion </a:t>
            </a:r>
            <a:r>
              <a:rPr lang="en-US" dirty="0"/>
              <a:t>(0 to 135°) </a:t>
            </a:r>
            <a:endParaRPr lang="en-US" dirty="0" smtClean="0"/>
          </a:p>
          <a:p>
            <a:pPr lvl="2"/>
            <a:r>
              <a:rPr lang="en-US" dirty="0" smtClean="0"/>
              <a:t>Extension </a:t>
            </a:r>
            <a:r>
              <a:rPr lang="en-US" dirty="0"/>
              <a:t>to flexion to extension </a:t>
            </a:r>
            <a:endParaRPr lang="en-US" dirty="0">
              <a:latin typeface="Wingdings" charset="2"/>
            </a:endParaRPr>
          </a:p>
          <a:p>
            <a:pPr lvl="2"/>
            <a:r>
              <a:rPr lang="en-US" dirty="0" smtClean="0"/>
              <a:t>Pain </a:t>
            </a:r>
            <a:r>
              <a:rPr lang="en-US" dirty="0"/>
              <a:t>and range </a:t>
            </a:r>
            <a:r>
              <a:rPr lang="en-US" dirty="0" smtClean="0"/>
              <a:t>check</a:t>
            </a:r>
            <a:endParaRPr lang="en-US" dirty="0"/>
          </a:p>
          <a:p>
            <a:pPr lvl="2"/>
            <a:r>
              <a:rPr lang="en-US" dirty="0" smtClean="0"/>
              <a:t>Uninjured </a:t>
            </a:r>
            <a:r>
              <a:rPr lang="en-US" dirty="0"/>
              <a:t>first </a:t>
            </a:r>
          </a:p>
          <a:p>
            <a:pPr lvl="1"/>
            <a:r>
              <a:rPr lang="en-US" dirty="0" smtClean="0"/>
              <a:t>Extension </a:t>
            </a:r>
            <a:r>
              <a:rPr lang="en-US" dirty="0"/>
              <a:t>(-5 to 0°) </a:t>
            </a:r>
          </a:p>
          <a:p>
            <a:r>
              <a:rPr lang="en-US" dirty="0" smtClean="0"/>
              <a:t>In </a:t>
            </a:r>
            <a:r>
              <a:rPr lang="en-US" dirty="0"/>
              <a:t>seated position </a:t>
            </a:r>
            <a:endParaRPr lang="en-US" dirty="0" smtClean="0"/>
          </a:p>
          <a:p>
            <a:pPr lvl="1"/>
            <a:r>
              <a:rPr lang="en-US" dirty="0" smtClean="0"/>
              <a:t>Medial </a:t>
            </a:r>
            <a:r>
              <a:rPr lang="en-US" dirty="0"/>
              <a:t>Rotation (10-20°) </a:t>
            </a:r>
            <a:r>
              <a:rPr lang="en-US" dirty="0" smtClean="0"/>
              <a:t>in </a:t>
            </a:r>
            <a:r>
              <a:rPr lang="en-US" dirty="0"/>
              <a:t>seated </a:t>
            </a:r>
          </a:p>
          <a:p>
            <a:pPr lvl="1"/>
            <a:r>
              <a:rPr lang="en-US" dirty="0" smtClean="0"/>
              <a:t>Lateral </a:t>
            </a:r>
            <a:r>
              <a:rPr lang="en-US" dirty="0"/>
              <a:t>Rotation (20-30°) </a:t>
            </a:r>
            <a:r>
              <a:rPr lang="en-US" dirty="0" smtClean="0"/>
              <a:t>in </a:t>
            </a:r>
            <a:r>
              <a:rPr lang="en-US" dirty="0"/>
              <a:t>seated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40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Measuring ROM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PROM </a:t>
            </a:r>
          </a:p>
          <a:p>
            <a:pPr lvl="1"/>
            <a:r>
              <a:rPr lang="en-US" dirty="0" smtClean="0"/>
              <a:t>Flexion </a:t>
            </a:r>
            <a:r>
              <a:rPr lang="en-US" dirty="0"/>
              <a:t>(soft end feel) </a:t>
            </a:r>
            <a:endParaRPr lang="en-US" dirty="0" smtClean="0"/>
          </a:p>
          <a:p>
            <a:pPr lvl="1"/>
            <a:r>
              <a:rPr lang="en-US" dirty="0" smtClean="0"/>
              <a:t>Extension </a:t>
            </a:r>
            <a:r>
              <a:rPr lang="en-US" dirty="0"/>
              <a:t>(hard) </a:t>
            </a:r>
            <a:endParaRPr lang="en-US" dirty="0" smtClean="0"/>
          </a:p>
          <a:p>
            <a:pPr lvl="1"/>
            <a:r>
              <a:rPr lang="en-US" dirty="0" smtClean="0"/>
              <a:t>MR </a:t>
            </a:r>
            <a:r>
              <a:rPr lang="en-US" dirty="0"/>
              <a:t>and LR (springy) </a:t>
            </a:r>
          </a:p>
          <a:p>
            <a:r>
              <a:rPr lang="en-US" dirty="0" smtClean="0"/>
              <a:t>Passively </a:t>
            </a:r>
            <a:r>
              <a:rPr lang="en-US" dirty="0"/>
              <a:t>move limb to </a:t>
            </a:r>
            <a:r>
              <a:rPr lang="en-US" dirty="0" err="1"/>
              <a:t>EoR</a:t>
            </a:r>
            <a:r>
              <a:rPr lang="en-US" dirty="0"/>
              <a:t> and apply over pressure </a:t>
            </a:r>
          </a:p>
          <a:p>
            <a:r>
              <a:rPr lang="en-US" dirty="0" smtClean="0"/>
              <a:t>OR </a:t>
            </a:r>
            <a:r>
              <a:rPr lang="en-US" dirty="0"/>
              <a:t>if handling is difficult ask Pt to actively move to </a:t>
            </a:r>
            <a:r>
              <a:rPr lang="en-US" dirty="0" err="1"/>
              <a:t>EoR</a:t>
            </a:r>
            <a:r>
              <a:rPr lang="en-US" dirty="0"/>
              <a:t> and </a:t>
            </a:r>
            <a:r>
              <a:rPr lang="en-US" dirty="0" smtClean="0"/>
              <a:t>apply </a:t>
            </a:r>
            <a:r>
              <a:rPr lang="en-US" dirty="0"/>
              <a:t>overpressure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88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Medial Ligament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244" y="1576107"/>
            <a:ext cx="4660900" cy="4279900"/>
          </a:xfrm>
        </p:spPr>
      </p:pic>
    </p:spTree>
    <p:extLst>
      <p:ext uri="{BB962C8B-B14F-4D97-AF65-F5344CB8AC3E}">
        <p14:creationId xmlns:p14="http://schemas.microsoft.com/office/powerpoint/2010/main" val="67236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Lateral Ligament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578" y="1700808"/>
            <a:ext cx="4737100" cy="4305300"/>
          </a:xfrm>
        </p:spPr>
      </p:pic>
    </p:spTree>
    <p:extLst>
      <p:ext uri="{BB962C8B-B14F-4D97-AF65-F5344CB8AC3E}">
        <p14:creationId xmlns:p14="http://schemas.microsoft.com/office/powerpoint/2010/main" val="50855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Anterior Cruciate Ligament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74455"/>
            <a:ext cx="3104974" cy="435133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672" y="1658680"/>
            <a:ext cx="3924920" cy="3942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7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946404" y="644137"/>
            <a:ext cx="605709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ct val="50000"/>
              </a:spcAft>
            </a:pPr>
            <a:r>
              <a:rPr lang="en-GB" altLang="en-US" dirty="0" smtClean="0"/>
              <a:t>Posterior Cruciate Ligament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5856007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9" y="1828800"/>
            <a:ext cx="3744415" cy="4351338"/>
          </a:xfrm>
        </p:spPr>
      </p:pic>
    </p:spTree>
    <p:extLst>
      <p:ext uri="{BB962C8B-B14F-4D97-AF65-F5344CB8AC3E}">
        <p14:creationId xmlns:p14="http://schemas.microsoft.com/office/powerpoint/2010/main" val="37387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Mensici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376" y="1916832"/>
            <a:ext cx="5678495" cy="4351338"/>
          </a:xfrm>
        </p:spPr>
      </p:pic>
    </p:spTree>
    <p:extLst>
      <p:ext uri="{BB962C8B-B14F-4D97-AF65-F5344CB8AC3E}">
        <p14:creationId xmlns:p14="http://schemas.microsoft.com/office/powerpoint/2010/main" val="766657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4351337"/>
          </a:xfrm>
        </p:spPr>
        <p:txBody>
          <a:bodyPr/>
          <a:lstStyle/>
          <a:p>
            <a:r>
              <a:rPr lang="en-GB" dirty="0" smtClean="0"/>
              <a:t>Review all the kinesiology from the past few weeks and produce a revision folder for this module.  </a:t>
            </a:r>
          </a:p>
          <a:p>
            <a:r>
              <a:rPr lang="en-GB" dirty="0" smtClean="0"/>
              <a:t>It can include lecture notes and commentary on the lecture content.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2273</TotalTime>
  <Words>267</Words>
  <Application>Microsoft Macintosh PowerPoint</Application>
  <PresentationFormat>On-screen Show (4:3)</PresentationFormat>
  <Paragraphs>80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Calibri</vt:lpstr>
      <vt:lpstr>Century Schoolbook</vt:lpstr>
      <vt:lpstr>ＭＳ Ｐゴシック</vt:lpstr>
      <vt:lpstr>Wingdings</vt:lpstr>
      <vt:lpstr>Wingdings 2</vt:lpstr>
      <vt:lpstr>Arial</vt:lpstr>
      <vt:lpstr>View</vt:lpstr>
      <vt:lpstr>Anatomy and Physiology  Practical  – Knee Osteology</vt:lpstr>
      <vt:lpstr>Learning Outcomes</vt:lpstr>
      <vt:lpstr>Recap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Mensici</vt:lpstr>
      <vt:lpstr>Task 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85</cp:revision>
  <cp:lastPrinted>2016-10-24T07:25:31Z</cp:lastPrinted>
  <dcterms:created xsi:type="dcterms:W3CDTF">2016-09-15T12:23:08Z</dcterms:created>
  <dcterms:modified xsi:type="dcterms:W3CDTF">2017-11-01T14:11:11Z</dcterms:modified>
</cp:coreProperties>
</file>