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658BE8-5142-4B9D-A880-9F78C8F2C710}" v="82" dt="2020-05-04T07:59:19.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298" y="-55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4008722" y="2066779"/>
            <a:ext cx="17110574"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Investigating The Wind Flow Around Urban Residential Buildings.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Sion Evans.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Dr Robert Goodson.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&amp;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latin typeface="Calibri" panose="020F0502020204030204" pitchFamily="34" charset="0"/>
                <a:ea typeface="Calibri" panose="020F0502020204030204" pitchFamily="34" charset="0"/>
                <a:cs typeface="Arial" panose="020B0604020202020204" pitchFamily="34" charset="0"/>
              </a:rPr>
              <a:t>As energy demand continues to rise along with the CO2 emissions due to human processes, every possible avenue of energy generation needs to be explored. Producing energy from roof tops at the source is a sustainable and efficient technique providing it is shown to work. </a:t>
            </a:r>
          </a:p>
        </p:txBody>
      </p:sp>
      <p:sp>
        <p:nvSpPr>
          <p:cNvPr id="16" name="Text Box 16"/>
          <p:cNvSpPr txBox="1">
            <a:spLocks noChangeArrowheads="1"/>
          </p:cNvSpPr>
          <p:nvPr/>
        </p:nvSpPr>
        <p:spPr bwMode="auto">
          <a:xfrm>
            <a:off x="8082946" y="16508953"/>
            <a:ext cx="563880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The flow patterns were shown the follow the isolated for 0</a:t>
            </a:r>
            <a:r>
              <a:rPr lang="en-GB" sz="2000" dirty="0">
                <a:solidFill>
                  <a:srgbClr val="222222"/>
                </a:solidFill>
                <a:latin typeface="arial" panose="020B0604020202020204" pitchFamily="34" charset="0"/>
              </a:rPr>
              <a:t>°(a) </a:t>
            </a:r>
            <a:r>
              <a:rPr lang="en-AU" altLang="en-US" sz="2000" i="1" dirty="0">
                <a:latin typeface="Times New Roman" charset="0"/>
              </a:rPr>
              <a:t>and skimming regime for 90</a:t>
            </a:r>
            <a:r>
              <a:rPr lang="en-GB" sz="2000" dirty="0">
                <a:solidFill>
                  <a:srgbClr val="222222"/>
                </a:solidFill>
                <a:latin typeface="arial" panose="020B0604020202020204" pitchFamily="34" charset="0"/>
              </a:rPr>
              <a:t>°(b) as</a:t>
            </a:r>
            <a:r>
              <a:rPr lang="en-AU" altLang="en-US" sz="2000" i="1" dirty="0">
                <a:latin typeface="Times New Roman" charset="0"/>
              </a:rPr>
              <a:t> described by (Best, 2008). An illustration of this is shown in the above image (</a:t>
            </a:r>
            <a:r>
              <a:rPr lang="en-AU" altLang="en-US" sz="2000" i="1" dirty="0" err="1">
                <a:latin typeface="Times New Roman" charset="0"/>
              </a:rPr>
              <a:t>Ledo</a:t>
            </a:r>
            <a:r>
              <a:rPr lang="en-AU" altLang="en-US" sz="2000" i="1" dirty="0">
                <a:latin typeface="Times New Roman" charset="0"/>
              </a:rPr>
              <a:t>, 2011)</a:t>
            </a:r>
          </a:p>
        </p:txBody>
      </p:sp>
      <p:sp>
        <p:nvSpPr>
          <p:cNvPr id="17" name="Text Box 21"/>
          <p:cNvSpPr txBox="1">
            <a:spLocks noChangeArrowheads="1"/>
          </p:cNvSpPr>
          <p:nvPr/>
        </p:nvSpPr>
        <p:spPr bwMode="auto">
          <a:xfrm>
            <a:off x="10659888" y="9954607"/>
            <a:ext cx="2825750" cy="2729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best extraction device was shown to be a helical </a:t>
            </a:r>
            <a:r>
              <a:rPr lang="en-AU" altLang="en-US" sz="2000" i="1" dirty="0" err="1">
                <a:latin typeface="Times New Roman" charset="0"/>
              </a:rPr>
              <a:t>Darrieus</a:t>
            </a:r>
            <a:r>
              <a:rPr lang="en-AU" altLang="en-US" sz="2000" i="1" dirty="0">
                <a:latin typeface="Times New Roman" charset="0"/>
              </a:rPr>
              <a:t> VAWT that reached a Cp = 0.38 and a cut-in wind speed as low as 1.25 (m/s), shown in the image to the left (Batista, 2015). </a:t>
            </a:r>
          </a:p>
        </p:txBody>
      </p:sp>
      <p:sp>
        <p:nvSpPr>
          <p:cNvPr id="22" name="Text Box 10"/>
          <p:cNvSpPr txBox="1">
            <a:spLocks noChangeArrowheads="1"/>
          </p:cNvSpPr>
          <p:nvPr/>
        </p:nvSpPr>
        <p:spPr bwMode="auto">
          <a:xfrm>
            <a:off x="14375240" y="18608633"/>
            <a:ext cx="6415088" cy="5736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US" altLang="en-US" sz="2800" dirty="0"/>
              <a:t>The </a:t>
            </a:r>
            <a:r>
              <a:rPr lang="en-US" altLang="en-US" sz="2800" dirty="0" err="1"/>
              <a:t>Darrieus</a:t>
            </a:r>
            <a:r>
              <a:rPr lang="en-US" altLang="en-US" sz="2800" dirty="0"/>
              <a:t> turbine is the best extraction device. Urban wind structure is very complicated and difficult to predict. The large-scale installation of roof-mounted turbines is not feasible as there are a large number or variables each dramatically effected the potential yield.</a:t>
            </a:r>
          </a:p>
          <a:p>
            <a:pPr>
              <a:spcBef>
                <a:spcPct val="50000"/>
              </a:spcBef>
            </a:pPr>
            <a:endParaRPr lang="en-US" altLang="en-US" dirty="0"/>
          </a:p>
        </p:txBody>
      </p:sp>
      <p:sp>
        <p:nvSpPr>
          <p:cNvPr id="23" name="Text Box 11"/>
          <p:cNvSpPr txBox="1">
            <a:spLocks noChangeArrowheads="1"/>
          </p:cNvSpPr>
          <p:nvPr/>
        </p:nvSpPr>
        <p:spPr bwMode="auto">
          <a:xfrm>
            <a:off x="14579261" y="23818626"/>
            <a:ext cx="6415087" cy="477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ct val="107000"/>
              </a:lnSpc>
              <a:spcAft>
                <a:spcPts val="800"/>
              </a:spcAft>
            </a:pPr>
            <a:r>
              <a:rPr lang="en-AU" altLang="en-US" sz="1800" dirty="0">
                <a:ea typeface="Arial" charset="0"/>
                <a:cs typeface="Arial" charset="0"/>
              </a:rPr>
              <a:t>.</a:t>
            </a:r>
            <a:r>
              <a:rPr lang="en-GB" sz="1800" dirty="0">
                <a:latin typeface="Calibri" panose="020F0502020204030204" pitchFamily="34" charset="0"/>
                <a:ea typeface="Calibri" panose="020F0502020204030204" pitchFamily="34" charset="0"/>
                <a:cs typeface="Arial" panose="020B0604020202020204" pitchFamily="34" charset="0"/>
              </a:rPr>
              <a:t>James, P. A. B.., 2010. Implications of the UK field trial o </a:t>
            </a:r>
            <a:r>
              <a:rPr lang="en-GB" sz="1800" dirty="0" err="1">
                <a:latin typeface="Calibri" panose="020F0502020204030204" pitchFamily="34" charset="0"/>
                <a:ea typeface="Calibri" panose="020F0502020204030204" pitchFamily="34" charset="0"/>
                <a:cs typeface="Arial" panose="020B0604020202020204" pitchFamily="34" charset="0"/>
              </a:rPr>
              <a:t>fbuilding</a:t>
            </a:r>
            <a:r>
              <a:rPr lang="en-GB" sz="1800" dirty="0">
                <a:latin typeface="Calibri" panose="020F0502020204030204" pitchFamily="34" charset="0"/>
                <a:ea typeface="Calibri" panose="020F0502020204030204" pitchFamily="34" charset="0"/>
                <a:cs typeface="Arial" panose="020B0604020202020204" pitchFamily="34" charset="0"/>
              </a:rPr>
              <a:t> mounted horizontal axis micro-wind turbines. </a:t>
            </a:r>
            <a:r>
              <a:rPr lang="en-GB" sz="1800" i="1" dirty="0">
                <a:latin typeface="Calibri" panose="020F0502020204030204" pitchFamily="34" charset="0"/>
                <a:ea typeface="Calibri" panose="020F0502020204030204" pitchFamily="34" charset="0"/>
                <a:cs typeface="Arial" panose="020B0604020202020204" pitchFamily="34" charset="0"/>
              </a:rPr>
              <a:t>Energy Policy, </a:t>
            </a:r>
            <a:r>
              <a:rPr lang="en-GB" sz="1800" dirty="0">
                <a:latin typeface="Calibri" panose="020F0502020204030204" pitchFamily="34" charset="0"/>
                <a:ea typeface="Calibri" panose="020F0502020204030204" pitchFamily="34" charset="0"/>
                <a:cs typeface="Arial" panose="020B0604020202020204" pitchFamily="34" charset="0"/>
              </a:rPr>
              <a:t>Volume 38, pp. 6130-6144.</a:t>
            </a:r>
          </a:p>
          <a:p>
            <a:pPr>
              <a:lnSpc>
                <a:spcPct val="107000"/>
              </a:lnSpc>
              <a:spcAft>
                <a:spcPts val="800"/>
              </a:spcAft>
            </a:pPr>
            <a:r>
              <a:rPr lang="en-GB" sz="1800" dirty="0" err="1">
                <a:latin typeface="Calibri" panose="020F0502020204030204" pitchFamily="34" charset="0"/>
                <a:ea typeface="Calibri" panose="020F0502020204030204" pitchFamily="34" charset="0"/>
                <a:cs typeface="Arial" panose="020B0604020202020204" pitchFamily="34" charset="0"/>
              </a:rPr>
              <a:t>Abohea</a:t>
            </a:r>
            <a:r>
              <a:rPr lang="en-GB" sz="1800" dirty="0">
                <a:latin typeface="Calibri" panose="020F0502020204030204" pitchFamily="34" charset="0"/>
                <a:ea typeface="Calibri" panose="020F0502020204030204" pitchFamily="34" charset="0"/>
                <a:cs typeface="Arial" panose="020B0604020202020204" pitchFamily="34" charset="0"/>
              </a:rPr>
              <a:t>, I. H., 2013. Effect of roof shape, wind direction, building height and urban configuration on the energy yield and positioning of roof mounted wind turbines. </a:t>
            </a:r>
            <a:r>
              <a:rPr lang="en-GB" sz="1800" i="1" dirty="0">
                <a:latin typeface="Calibri" panose="020F0502020204030204" pitchFamily="34" charset="0"/>
                <a:ea typeface="Calibri" panose="020F0502020204030204" pitchFamily="34" charset="0"/>
                <a:cs typeface="Arial" panose="020B0604020202020204" pitchFamily="34" charset="0"/>
              </a:rPr>
              <a:t>Renewable Energy, </a:t>
            </a:r>
            <a:r>
              <a:rPr lang="en-GB" sz="1800" dirty="0">
                <a:latin typeface="Calibri" panose="020F0502020204030204" pitchFamily="34" charset="0"/>
                <a:ea typeface="Calibri" panose="020F0502020204030204" pitchFamily="34" charset="0"/>
                <a:cs typeface="Arial" panose="020B0604020202020204" pitchFamily="34" charset="0"/>
              </a:rPr>
              <a:t>Volume 50, pp. 1106-1118.</a:t>
            </a:r>
          </a:p>
          <a:p>
            <a:pPr>
              <a:lnSpc>
                <a:spcPct val="107000"/>
              </a:lnSpc>
              <a:spcAft>
                <a:spcPts val="800"/>
              </a:spcAft>
            </a:pPr>
            <a:r>
              <a:rPr lang="en-GB" sz="1800" dirty="0">
                <a:latin typeface="Calibri" panose="020F0502020204030204" pitchFamily="34" charset="0"/>
                <a:ea typeface="Calibri" panose="020F0502020204030204" pitchFamily="34" charset="0"/>
                <a:cs typeface="Arial" panose="020B0604020202020204" pitchFamily="34" charset="0"/>
              </a:rPr>
              <a:t>Millward-Hopkins, J. T., 2011. The predictability of above roof wind resource in the urban roughness sublayer. </a:t>
            </a:r>
            <a:r>
              <a:rPr lang="en-GB" sz="1800" i="1" dirty="0">
                <a:latin typeface="Calibri" panose="020F0502020204030204" pitchFamily="34" charset="0"/>
                <a:ea typeface="Calibri" panose="020F0502020204030204" pitchFamily="34" charset="0"/>
                <a:cs typeface="Arial" panose="020B0604020202020204" pitchFamily="34" charset="0"/>
              </a:rPr>
              <a:t>Wind Energy, </a:t>
            </a:r>
            <a:r>
              <a:rPr lang="en-GB" sz="1800" dirty="0">
                <a:latin typeface="Calibri" panose="020F0502020204030204" pitchFamily="34" charset="0"/>
                <a:ea typeface="Calibri" panose="020F0502020204030204" pitchFamily="34" charset="0"/>
                <a:cs typeface="Arial" panose="020B0604020202020204" pitchFamily="34" charset="0"/>
              </a:rPr>
              <a:t>15(2), pp. 225-243.</a:t>
            </a:r>
          </a:p>
          <a:p>
            <a:pPr marL="0" indent="0">
              <a:spcBef>
                <a:spcPct val="50000"/>
              </a:spcBef>
            </a:pPr>
            <a:endParaRPr lang="en-AU"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This lead to developing the criteria that only houses situated </a:t>
            </a:r>
            <a:r>
              <a:rPr lang="en-AU" altLang="en-US" sz="2800" dirty="0" err="1"/>
              <a:t>situated</a:t>
            </a:r>
            <a:r>
              <a:rPr lang="en-AU" altLang="en-US" sz="2800" dirty="0"/>
              <a:t> to </a:t>
            </a:r>
            <a:r>
              <a:rPr lang="en-AU" altLang="en-US" sz="2800" dirty="0" err="1"/>
              <a:t>to</a:t>
            </a:r>
            <a:r>
              <a:rPr lang="en-AU" altLang="en-US" sz="2800" dirty="0"/>
              <a:t> be within +/-20</a:t>
            </a:r>
            <a:r>
              <a:rPr lang="en-GB" sz="2800" dirty="0">
                <a:solidFill>
                  <a:srgbClr val="222222"/>
                </a:solidFill>
                <a:latin typeface="arial" panose="020B0604020202020204" pitchFamily="34" charset="0"/>
              </a:rPr>
              <a:t>°of 0°incident wind directions are considered good sites. Applying this to </a:t>
            </a:r>
            <a:r>
              <a:rPr lang="en-AU" altLang="en-US" sz="2800" dirty="0"/>
              <a:t>the </a:t>
            </a:r>
            <a:r>
              <a:rPr lang="en-AU" altLang="en-US" sz="2800" dirty="0" err="1"/>
              <a:t>Rensmart</a:t>
            </a:r>
            <a:r>
              <a:rPr lang="en-AU" altLang="en-US" sz="2800" dirty="0"/>
              <a:t> wind resource tool and Met Office </a:t>
            </a:r>
            <a:r>
              <a:rPr lang="en-AU" altLang="en-US" sz="2800" dirty="0" err="1"/>
              <a:t>ind</a:t>
            </a:r>
            <a:r>
              <a:rPr lang="en-AU" altLang="en-US" sz="2800" dirty="0"/>
              <a:t> rose Chart, a reduction of up to 80% of potential sited was recorded</a:t>
            </a:r>
          </a:p>
        </p:txBody>
      </p:sp>
      <p:sp>
        <p:nvSpPr>
          <p:cNvPr id="25" name="Text Box 25"/>
          <p:cNvSpPr txBox="1">
            <a:spLocks noChangeArrowheads="1"/>
          </p:cNvSpPr>
          <p:nvPr/>
        </p:nvSpPr>
        <p:spPr bwMode="auto">
          <a:xfrm>
            <a:off x="14728156" y="975283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Wind rode chart recorded 15m above ground at Mumbles head, Swansea. (Met Office, 2020)</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44" name="Picture 43">
            <a:extLst>
              <a:ext uri="{FF2B5EF4-FFF2-40B4-BE49-F238E27FC236}">
                <a16:creationId xmlns:a16="http://schemas.microsoft.com/office/drawing/2014/main" id="{D011F45F-8BA2-490D-8258-CE73BB2F0761}"/>
              </a:ext>
            </a:extLst>
          </p:cNvPr>
          <p:cNvPicPr/>
          <p:nvPr/>
        </p:nvPicPr>
        <p:blipFill>
          <a:blip r:embed="rId4"/>
          <a:stretch>
            <a:fillRect/>
          </a:stretch>
        </p:blipFill>
        <p:spPr>
          <a:xfrm>
            <a:off x="7217086" y="13156029"/>
            <a:ext cx="5638800" cy="3341178"/>
          </a:xfrm>
          <a:prstGeom prst="rect">
            <a:avLst/>
          </a:prstGeom>
        </p:spPr>
      </p:pic>
      <p:pic>
        <p:nvPicPr>
          <p:cNvPr id="29" name="Picture 28">
            <a:extLst>
              <a:ext uri="{FF2B5EF4-FFF2-40B4-BE49-F238E27FC236}">
                <a16:creationId xmlns:a16="http://schemas.microsoft.com/office/drawing/2014/main" id="{B8DB84DB-B8FD-4C96-886D-255343E0FC44}"/>
              </a:ext>
            </a:extLst>
          </p:cNvPr>
          <p:cNvPicPr>
            <a:picLocks noChangeAspect="1"/>
          </p:cNvPicPr>
          <p:nvPr/>
        </p:nvPicPr>
        <p:blipFill>
          <a:blip r:embed="rId5"/>
          <a:stretch>
            <a:fillRect/>
          </a:stretch>
        </p:blipFill>
        <p:spPr>
          <a:xfrm>
            <a:off x="6842767" y="9201522"/>
            <a:ext cx="3728020" cy="3285093"/>
          </a:xfrm>
          <a:prstGeom prst="rect">
            <a:avLst/>
          </a:prstGeom>
        </p:spPr>
      </p:pic>
      <p:pic>
        <p:nvPicPr>
          <p:cNvPr id="33" name="Picture 32">
            <a:extLst>
              <a:ext uri="{FF2B5EF4-FFF2-40B4-BE49-F238E27FC236}">
                <a16:creationId xmlns:a16="http://schemas.microsoft.com/office/drawing/2014/main" id="{4F1DB09A-F3FE-4995-B51E-1311A89A6E00}"/>
              </a:ext>
            </a:extLst>
          </p:cNvPr>
          <p:cNvPicPr>
            <a:picLocks noChangeAspect="1"/>
          </p:cNvPicPr>
          <p:nvPr/>
        </p:nvPicPr>
        <p:blipFill rotWithShape="1">
          <a:blip r:embed="rId6"/>
          <a:srcRect l="11797" t="29630" r="46375" b="41348"/>
          <a:stretch/>
        </p:blipFill>
        <p:spPr>
          <a:xfrm>
            <a:off x="302737" y="2133090"/>
            <a:ext cx="3705985" cy="3538319"/>
          </a:xfrm>
          <a:prstGeom prst="rect">
            <a:avLst/>
          </a:prstGeom>
        </p:spPr>
      </p:pic>
      <p:pic>
        <p:nvPicPr>
          <p:cNvPr id="35" name="Picture 34">
            <a:extLst>
              <a:ext uri="{FF2B5EF4-FFF2-40B4-BE49-F238E27FC236}">
                <a16:creationId xmlns:a16="http://schemas.microsoft.com/office/drawing/2014/main" id="{5FF11662-A572-42EF-A82B-7B70CF8E6A39}"/>
              </a:ext>
            </a:extLst>
          </p:cNvPr>
          <p:cNvPicPr>
            <a:picLocks noChangeAspect="1"/>
          </p:cNvPicPr>
          <p:nvPr/>
        </p:nvPicPr>
        <p:blipFill>
          <a:blip r:embed="rId7"/>
          <a:stretch>
            <a:fillRect/>
          </a:stretch>
        </p:blipFill>
        <p:spPr>
          <a:xfrm>
            <a:off x="179626" y="29051418"/>
            <a:ext cx="4978911" cy="1227566"/>
          </a:xfrm>
          <a:prstGeom prst="rect">
            <a:avLst/>
          </a:prstGeom>
        </p:spPr>
      </p:pic>
      <p:sp>
        <p:nvSpPr>
          <p:cNvPr id="46" name="Text Box 8">
            <a:extLst>
              <a:ext uri="{FF2B5EF4-FFF2-40B4-BE49-F238E27FC236}">
                <a16:creationId xmlns:a16="http://schemas.microsoft.com/office/drawing/2014/main" id="{BE9928E9-791C-4CB5-8065-A7F240B4D538}"/>
              </a:ext>
            </a:extLst>
          </p:cNvPr>
          <p:cNvSpPr txBox="1">
            <a:spLocks noChangeArrowheads="1"/>
          </p:cNvSpPr>
          <p:nvPr/>
        </p:nvSpPr>
        <p:spPr bwMode="auto">
          <a:xfrm>
            <a:off x="180000" y="15484118"/>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marL="457200" indent="-457200">
              <a:spcBef>
                <a:spcPct val="20000"/>
              </a:spcBef>
              <a:buFont typeface="Arial" panose="020B0604020202020204" pitchFamily="34" charset="0"/>
              <a:buChar char="•"/>
            </a:pPr>
            <a:r>
              <a:rPr lang="en-AU" altLang="en-US" sz="2800" dirty="0"/>
              <a:t>Determine the best urban wind extraction technology </a:t>
            </a:r>
          </a:p>
          <a:p>
            <a:pPr marL="457200" indent="-457200">
              <a:spcBef>
                <a:spcPct val="20000"/>
              </a:spcBef>
              <a:buFont typeface="Arial" panose="020B0604020202020204" pitchFamily="34" charset="0"/>
              <a:buChar char="•"/>
            </a:pPr>
            <a:r>
              <a:rPr lang="en-AU" altLang="en-US" sz="2800" dirty="0"/>
              <a:t>Describe the flow patterns in urban Meteorology </a:t>
            </a:r>
          </a:p>
          <a:p>
            <a:pPr marL="457200" indent="-457200">
              <a:spcBef>
                <a:spcPct val="20000"/>
              </a:spcBef>
              <a:buFont typeface="Arial" panose="020B0604020202020204" pitchFamily="34" charset="0"/>
              <a:buChar char="•"/>
            </a:pPr>
            <a:r>
              <a:rPr lang="en-AU" altLang="en-US" sz="2800" dirty="0"/>
              <a:t>Evaluate the effect of wind direction on the turbine configuration</a:t>
            </a:r>
          </a:p>
          <a:p>
            <a:pPr marL="457200" indent="-457200">
              <a:spcBef>
                <a:spcPct val="20000"/>
              </a:spcBef>
              <a:buFont typeface="Arial" panose="020B0604020202020204" pitchFamily="34" charset="0"/>
              <a:buChar char="•"/>
            </a:pPr>
            <a:r>
              <a:rPr lang="en-AU" altLang="en-US" sz="2800" dirty="0"/>
              <a:t>Assess the wind resource across Swansea city.</a:t>
            </a:r>
          </a:p>
          <a:p>
            <a:pPr marL="457200" indent="-457200">
              <a:spcBef>
                <a:spcPct val="20000"/>
              </a:spcBef>
              <a:buFont typeface="Arial" panose="020B0604020202020204" pitchFamily="34" charset="0"/>
              <a:buChar char="•"/>
            </a:pPr>
            <a:r>
              <a:rPr lang="en-AU" altLang="en-US" sz="2800" dirty="0"/>
              <a:t>Determine the feasibility of wide spread roof-mounted turbine installation</a:t>
            </a:r>
          </a:p>
        </p:txBody>
      </p:sp>
      <p:pic>
        <p:nvPicPr>
          <p:cNvPr id="52" name="Picture 51">
            <a:extLst>
              <a:ext uri="{FF2B5EF4-FFF2-40B4-BE49-F238E27FC236}">
                <a16:creationId xmlns:a16="http://schemas.microsoft.com/office/drawing/2014/main" id="{36E5006E-B006-4C57-8050-CF1E030C8552}"/>
              </a:ext>
            </a:extLst>
          </p:cNvPr>
          <p:cNvPicPr/>
          <p:nvPr/>
        </p:nvPicPr>
        <p:blipFill>
          <a:blip r:embed="rId8">
            <a:extLst>
              <a:ext uri="{28A0092B-C50C-407E-A947-70E740481C1C}">
                <a14:useLocalDpi xmlns:a14="http://schemas.microsoft.com/office/drawing/2010/main" val="0"/>
              </a:ext>
            </a:extLst>
          </a:blip>
          <a:stretch>
            <a:fillRect/>
          </a:stretch>
        </p:blipFill>
        <p:spPr>
          <a:xfrm>
            <a:off x="8227337" y="18203040"/>
            <a:ext cx="3263900" cy="2830830"/>
          </a:xfrm>
          <a:prstGeom prst="rect">
            <a:avLst/>
          </a:prstGeom>
        </p:spPr>
      </p:pic>
      <p:pic>
        <p:nvPicPr>
          <p:cNvPr id="53" name="Picture 52">
            <a:extLst>
              <a:ext uri="{FF2B5EF4-FFF2-40B4-BE49-F238E27FC236}">
                <a16:creationId xmlns:a16="http://schemas.microsoft.com/office/drawing/2014/main" id="{FD05382C-79DA-474D-B898-330E9684C0DF}"/>
              </a:ext>
            </a:extLst>
          </p:cNvPr>
          <p:cNvPicPr/>
          <p:nvPr/>
        </p:nvPicPr>
        <p:blipFill>
          <a:blip r:embed="rId9">
            <a:extLst>
              <a:ext uri="{28A0092B-C50C-407E-A947-70E740481C1C}">
                <a14:useLocalDpi xmlns:a14="http://schemas.microsoft.com/office/drawing/2010/main" val="0"/>
              </a:ext>
            </a:extLst>
          </a:blip>
          <a:stretch>
            <a:fillRect/>
          </a:stretch>
        </p:blipFill>
        <p:spPr>
          <a:xfrm>
            <a:off x="7537469" y="22188550"/>
            <a:ext cx="6066635" cy="3034402"/>
          </a:xfrm>
          <a:prstGeom prst="rect">
            <a:avLst/>
          </a:prstGeom>
        </p:spPr>
      </p:pic>
      <p:pic>
        <p:nvPicPr>
          <p:cNvPr id="54" name="Picture 53">
            <a:extLst>
              <a:ext uri="{FF2B5EF4-FFF2-40B4-BE49-F238E27FC236}">
                <a16:creationId xmlns:a16="http://schemas.microsoft.com/office/drawing/2014/main" id="{5B24A911-AD41-412B-8053-D8C74DFCA5EF}"/>
              </a:ext>
            </a:extLst>
          </p:cNvPr>
          <p:cNvPicPr/>
          <p:nvPr/>
        </p:nvPicPr>
        <p:blipFill>
          <a:blip r:embed="rId10">
            <a:extLst>
              <a:ext uri="{28A0092B-C50C-407E-A947-70E740481C1C}">
                <a14:useLocalDpi xmlns:a14="http://schemas.microsoft.com/office/drawing/2010/main" val="0"/>
              </a:ext>
            </a:extLst>
          </a:blip>
          <a:stretch>
            <a:fillRect/>
          </a:stretch>
        </p:blipFill>
        <p:spPr>
          <a:xfrm>
            <a:off x="16197663" y="11189702"/>
            <a:ext cx="3020060" cy="3790950"/>
          </a:xfrm>
          <a:prstGeom prst="rect">
            <a:avLst/>
          </a:prstGeom>
        </p:spPr>
      </p:pic>
      <p:pic>
        <p:nvPicPr>
          <p:cNvPr id="55" name="Picture 54">
            <a:extLst>
              <a:ext uri="{FF2B5EF4-FFF2-40B4-BE49-F238E27FC236}">
                <a16:creationId xmlns:a16="http://schemas.microsoft.com/office/drawing/2014/main" id="{1BA9CF3A-27E1-4AA5-A577-760965CAA2F5}"/>
              </a:ext>
            </a:extLst>
          </p:cNvPr>
          <p:cNvPicPr>
            <a:picLocks noChangeAspect="1"/>
          </p:cNvPicPr>
          <p:nvPr/>
        </p:nvPicPr>
        <p:blipFill>
          <a:blip r:embed="rId11"/>
          <a:stretch>
            <a:fillRect/>
          </a:stretch>
        </p:blipFill>
        <p:spPr>
          <a:xfrm>
            <a:off x="647512" y="11051071"/>
            <a:ext cx="5169856" cy="3877392"/>
          </a:xfrm>
          <a:prstGeom prst="rect">
            <a:avLst/>
          </a:prstGeom>
        </p:spPr>
      </p:pic>
      <p:sp>
        <p:nvSpPr>
          <p:cNvPr id="56" name="Text Box 8">
            <a:extLst>
              <a:ext uri="{FF2B5EF4-FFF2-40B4-BE49-F238E27FC236}">
                <a16:creationId xmlns:a16="http://schemas.microsoft.com/office/drawing/2014/main" id="{10DC4C99-C302-4D6E-9C4E-9F5EB1CD06C4}"/>
              </a:ext>
            </a:extLst>
          </p:cNvPr>
          <p:cNvSpPr txBox="1">
            <a:spLocks noChangeArrowheads="1"/>
          </p:cNvSpPr>
          <p:nvPr/>
        </p:nvSpPr>
        <p:spPr bwMode="auto">
          <a:xfrm>
            <a:off x="188455" y="21938548"/>
            <a:ext cx="6415087" cy="7293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a:t>
            </a:r>
          </a:p>
          <a:p>
            <a:pPr>
              <a:spcBef>
                <a:spcPct val="20000"/>
              </a:spcBef>
            </a:pPr>
            <a:r>
              <a:rPr lang="en-AU" altLang="en-US" sz="2800" dirty="0"/>
              <a:t>A review of the wind estimation tools was undertaken, where CFD was shown to work best. Following this the best practise was researched and applied, later validated against experimental data for reliability. </a:t>
            </a:r>
          </a:p>
          <a:p>
            <a:pPr>
              <a:spcBef>
                <a:spcPct val="20000"/>
              </a:spcBef>
            </a:pPr>
            <a:r>
              <a:rPr lang="en-AU" altLang="en-US" sz="2800" dirty="0"/>
              <a:t>An array of pitched roofs was modelled with an without chimneys. A point midway between two chimneys and through the chimney centre were considered at various heights. The effect on incident wind direction of these points were evaluated.</a:t>
            </a:r>
          </a:p>
        </p:txBody>
      </p:sp>
      <p:pic>
        <p:nvPicPr>
          <p:cNvPr id="57" name="Picture 56">
            <a:extLst>
              <a:ext uri="{FF2B5EF4-FFF2-40B4-BE49-F238E27FC236}">
                <a16:creationId xmlns:a16="http://schemas.microsoft.com/office/drawing/2014/main" id="{BC5EC55B-F5FE-46D1-9679-08437C524E5F}"/>
              </a:ext>
            </a:extLst>
          </p:cNvPr>
          <p:cNvPicPr/>
          <p:nvPr/>
        </p:nvPicPr>
        <p:blipFill>
          <a:blip r:embed="rId12">
            <a:extLst>
              <a:ext uri="{28A0092B-C50C-407E-A947-70E740481C1C}">
                <a14:useLocalDpi xmlns:a14="http://schemas.microsoft.com/office/drawing/2010/main" val="0"/>
              </a:ext>
            </a:extLst>
          </a:blip>
          <a:stretch>
            <a:fillRect/>
          </a:stretch>
        </p:blipFill>
        <p:spPr>
          <a:xfrm>
            <a:off x="10649035" y="5564155"/>
            <a:ext cx="2642201" cy="4390452"/>
          </a:xfrm>
          <a:prstGeom prst="rect">
            <a:avLst/>
          </a:prstGeom>
        </p:spPr>
      </p:pic>
      <p:sp>
        <p:nvSpPr>
          <p:cNvPr id="58" name="Text Box 21">
            <a:extLst>
              <a:ext uri="{FF2B5EF4-FFF2-40B4-BE49-F238E27FC236}">
                <a16:creationId xmlns:a16="http://schemas.microsoft.com/office/drawing/2014/main" id="{E39C3CB3-5ECB-4D8F-ACE5-735DCBF6CC1B}"/>
              </a:ext>
            </a:extLst>
          </p:cNvPr>
          <p:cNvSpPr txBox="1">
            <a:spLocks noChangeArrowheads="1"/>
          </p:cNvSpPr>
          <p:nvPr/>
        </p:nvSpPr>
        <p:spPr bwMode="auto">
          <a:xfrm>
            <a:off x="7293902" y="5800772"/>
            <a:ext cx="282575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idealised array of roofs pitched at 45</a:t>
            </a:r>
            <a:r>
              <a:rPr lang="en-GB" altLang="en-US" sz="2000" i="1" dirty="0">
                <a:latin typeface="Times New Roman" charset="0"/>
              </a:rPr>
              <a:t> with and without chimneys can be seen to the right.</a:t>
            </a:r>
            <a:endParaRPr lang="en-AU" altLang="en-US" sz="2000" i="1" dirty="0">
              <a:latin typeface="Times New Roman" charset="0"/>
            </a:endParaRPr>
          </a:p>
        </p:txBody>
      </p:sp>
      <p:sp>
        <p:nvSpPr>
          <p:cNvPr id="59" name="Text Box 21">
            <a:extLst>
              <a:ext uri="{FF2B5EF4-FFF2-40B4-BE49-F238E27FC236}">
                <a16:creationId xmlns:a16="http://schemas.microsoft.com/office/drawing/2014/main" id="{0018CF7B-B4E1-4403-BC24-EEFD32C404F6}"/>
              </a:ext>
            </a:extLst>
          </p:cNvPr>
          <p:cNvSpPr txBox="1">
            <a:spLocks noChangeArrowheads="1"/>
          </p:cNvSpPr>
          <p:nvPr/>
        </p:nvSpPr>
        <p:spPr bwMode="auto">
          <a:xfrm>
            <a:off x="7217086" y="7861201"/>
            <a:ext cx="2642201" cy="821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3600" b="1" dirty="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p:txBody>
      </p:sp>
      <p:sp>
        <p:nvSpPr>
          <p:cNvPr id="61" name="Text Box 19">
            <a:extLst>
              <a:ext uri="{FF2B5EF4-FFF2-40B4-BE49-F238E27FC236}">
                <a16:creationId xmlns:a16="http://schemas.microsoft.com/office/drawing/2014/main" id="{E2B6B353-167B-4262-8AB3-0556FE555F80}"/>
              </a:ext>
            </a:extLst>
          </p:cNvPr>
          <p:cNvSpPr txBox="1">
            <a:spLocks noChangeArrowheads="1"/>
          </p:cNvSpPr>
          <p:nvPr/>
        </p:nvSpPr>
        <p:spPr bwMode="auto">
          <a:xfrm>
            <a:off x="8024831" y="2109277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a:latin typeface="Times New Roman" charset="0"/>
              </a:rPr>
              <a:t>Ledo</a:t>
            </a:r>
            <a:r>
              <a:rPr lang="en-GB" altLang="en-US" sz="2000" i="1" dirty="0">
                <a:latin typeface="Times New Roman" charset="0"/>
              </a:rPr>
              <a:t>, L. (2011) ‘Turbulence Intensity vs Height Above the Eve',.</a:t>
            </a:r>
            <a:endParaRPr lang="en-AU" altLang="en-US" sz="2000" i="1" dirty="0">
              <a:latin typeface="Times New Roman" charset="0"/>
            </a:endParaRPr>
          </a:p>
        </p:txBody>
      </p:sp>
      <p:sp>
        <p:nvSpPr>
          <p:cNvPr id="62" name="Text Box 19">
            <a:extLst>
              <a:ext uri="{FF2B5EF4-FFF2-40B4-BE49-F238E27FC236}">
                <a16:creationId xmlns:a16="http://schemas.microsoft.com/office/drawing/2014/main" id="{0513F30C-7EB5-4F4E-AC19-48A0EBAEBA58}"/>
              </a:ext>
            </a:extLst>
          </p:cNvPr>
          <p:cNvSpPr txBox="1">
            <a:spLocks noChangeArrowheads="1"/>
          </p:cNvSpPr>
          <p:nvPr/>
        </p:nvSpPr>
        <p:spPr bwMode="auto">
          <a:xfrm>
            <a:off x="7571892" y="25208222"/>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a:latin typeface="Times New Roman" charset="0"/>
              </a:rPr>
              <a:t>Ledo</a:t>
            </a:r>
            <a:r>
              <a:rPr lang="en-GB" altLang="en-US" sz="2000" i="1" dirty="0">
                <a:latin typeface="Times New Roman" charset="0"/>
              </a:rPr>
              <a:t>, L. (2011) ‘Streamwise Velocity vs Height Above the Eve'</a:t>
            </a:r>
            <a:endParaRPr lang="en-AU" altLang="en-US" sz="2000" i="1" dirty="0">
              <a:latin typeface="Times New Roman" charset="0"/>
            </a:endParaRPr>
          </a:p>
        </p:txBody>
      </p:sp>
      <p:sp>
        <p:nvSpPr>
          <p:cNvPr id="63" name="Text Box 21">
            <a:extLst>
              <a:ext uri="{FF2B5EF4-FFF2-40B4-BE49-F238E27FC236}">
                <a16:creationId xmlns:a16="http://schemas.microsoft.com/office/drawing/2014/main" id="{14509CC2-B262-40CE-8786-281083D851CD}"/>
              </a:ext>
            </a:extLst>
          </p:cNvPr>
          <p:cNvSpPr txBox="1">
            <a:spLocks noChangeArrowheads="1"/>
          </p:cNvSpPr>
          <p:nvPr/>
        </p:nvSpPr>
        <p:spPr bwMode="auto">
          <a:xfrm>
            <a:off x="7578699" y="26618509"/>
            <a:ext cx="6796502" cy="1559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800" dirty="0">
                <a:latin typeface="Arial" panose="020B0604020202020204" pitchFamily="34" charset="0"/>
                <a:cs typeface="Arial" panose="020B0604020202020204" pitchFamily="34" charset="0"/>
              </a:rPr>
              <a:t>The results lower turbulence intensity and higher streamwise velocity for incident winds at 0</a:t>
            </a:r>
            <a:r>
              <a:rPr lang="en-GB" sz="2800" dirty="0">
                <a:solidFill>
                  <a:srgbClr val="222222"/>
                </a:solidFill>
                <a:latin typeface="arial" panose="020B0604020202020204" pitchFamily="34" charset="0"/>
              </a:rPr>
              <a:t>°than 90°</a:t>
            </a:r>
            <a:endParaRPr lang="en-AU" altLang="en-US" sz="2800" dirty="0">
              <a:latin typeface="Arial" panose="020B0604020202020204" pitchFamily="34" charset="0"/>
              <a:cs typeface="Arial" panose="020B0604020202020204" pitchFamily="34" charset="0"/>
            </a:endParaRPr>
          </a:p>
        </p:txBody>
      </p:sp>
      <p:pic>
        <p:nvPicPr>
          <p:cNvPr id="66" name="Picture 65">
            <a:extLst>
              <a:ext uri="{FF2B5EF4-FFF2-40B4-BE49-F238E27FC236}">
                <a16:creationId xmlns:a16="http://schemas.microsoft.com/office/drawing/2014/main" id="{62D2BF52-6087-4694-9142-3ACE0687E1AC}"/>
              </a:ext>
            </a:extLst>
          </p:cNvPr>
          <p:cNvPicPr>
            <a:picLocks noChangeAspect="1"/>
          </p:cNvPicPr>
          <p:nvPr/>
        </p:nvPicPr>
        <p:blipFill>
          <a:blip r:embed="rId13"/>
          <a:stretch>
            <a:fillRect/>
          </a:stretch>
        </p:blipFill>
        <p:spPr>
          <a:xfrm>
            <a:off x="15292686" y="15840801"/>
            <a:ext cx="4886737" cy="2432509"/>
          </a:xfrm>
          <a:prstGeom prst="rect">
            <a:avLst/>
          </a:prstGeom>
        </p:spPr>
      </p:pic>
      <p:sp>
        <p:nvSpPr>
          <p:cNvPr id="67" name="Text Box 25">
            <a:extLst>
              <a:ext uri="{FF2B5EF4-FFF2-40B4-BE49-F238E27FC236}">
                <a16:creationId xmlns:a16="http://schemas.microsoft.com/office/drawing/2014/main" id="{46F2C44B-DA40-41AD-813D-E1CF1E93598E}"/>
              </a:ext>
            </a:extLst>
          </p:cNvPr>
          <p:cNvSpPr txBox="1">
            <a:spLocks noChangeArrowheads="1"/>
          </p:cNvSpPr>
          <p:nvPr/>
        </p:nvSpPr>
        <p:spPr bwMode="auto">
          <a:xfrm>
            <a:off x="14568289" y="1478971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of results showing the reduction of potential sites as a result of the wind direction criteria</a:t>
            </a:r>
          </a:p>
        </p:txBody>
      </p:sp>
      <p:sp>
        <p:nvSpPr>
          <p:cNvPr id="68" name="Text Box 21">
            <a:extLst>
              <a:ext uri="{FF2B5EF4-FFF2-40B4-BE49-F238E27FC236}">
                <a16:creationId xmlns:a16="http://schemas.microsoft.com/office/drawing/2014/main" id="{2EEB0CEE-D398-4D6E-A62E-F7CAB6EFF842}"/>
              </a:ext>
            </a:extLst>
          </p:cNvPr>
          <p:cNvSpPr txBox="1">
            <a:spLocks noChangeArrowheads="1"/>
          </p:cNvSpPr>
          <p:nvPr/>
        </p:nvSpPr>
        <p:spPr bwMode="auto">
          <a:xfrm>
            <a:off x="728143" y="15057039"/>
            <a:ext cx="5450397"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 share of global energy generation from 86-18 (Dudley, 2019)</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DD474D77448BA4AA75BA3F3B269BE11" ma:contentTypeVersion="7" ma:contentTypeDescription="Create a new document." ma:contentTypeScope="" ma:versionID="293e8d329b135a9c98c23151b448645b">
  <xsd:schema xmlns:xsd="http://www.w3.org/2001/XMLSchema" xmlns:xs="http://www.w3.org/2001/XMLSchema" xmlns:p="http://schemas.microsoft.com/office/2006/metadata/properties" xmlns:ns3="1c03a1d9-70c4-477b-aef0-fd07cc731e16" xmlns:ns4="faa71f4d-89e4-4bc7-bae8-eb8f92ec0efb" targetNamespace="http://schemas.microsoft.com/office/2006/metadata/properties" ma:root="true" ma:fieldsID="ea39ea624f39fe54aad7071f57916cd0" ns3:_="" ns4:_="">
    <xsd:import namespace="1c03a1d9-70c4-477b-aef0-fd07cc731e16"/>
    <xsd:import namespace="faa71f4d-89e4-4bc7-bae8-eb8f92ec0ef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03a1d9-70c4-477b-aef0-fd07cc731e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aa71f4d-89e4-4bc7-bae8-eb8f92ec0ef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24E7BE7-0707-41C8-9592-FB0CB95709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c03a1d9-70c4-477b-aef0-fd07cc731e16"/>
    <ds:schemaRef ds:uri="faa71f4d-89e4-4bc7-bae8-eb8f92ec0ef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113CE4-54F2-40E8-8D1B-8CDCCAE399FB}">
  <ds:schemaRefs>
    <ds:schemaRef ds:uri="http://schemas.microsoft.com/sharepoint/v3/contenttype/forms"/>
  </ds:schemaRefs>
</ds:datastoreItem>
</file>

<file path=customXml/itemProps3.xml><?xml version="1.0" encoding="utf-8"?>
<ds:datastoreItem xmlns:ds="http://schemas.openxmlformats.org/officeDocument/2006/customXml" ds:itemID="{8F45C2C2-7D73-4504-8BBB-3B000E6EEC05}">
  <ds:schemaRefs>
    <ds:schemaRef ds:uri="http://purl.org/dc/elements/1.1/"/>
    <ds:schemaRef ds:uri="http://schemas.microsoft.com/office/2006/metadata/properties"/>
    <ds:schemaRef ds:uri="http://purl.org/dc/terms/"/>
    <ds:schemaRef ds:uri="faa71f4d-89e4-4bc7-bae8-eb8f92ec0efb"/>
    <ds:schemaRef ds:uri="1c03a1d9-70c4-477b-aef0-fd07cc731e16"/>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777</TotalTime>
  <Words>625</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Sion Evans (P150600)</cp:lastModifiedBy>
  <cp:revision>28</cp:revision>
  <dcterms:created xsi:type="dcterms:W3CDTF">2016-02-25T08:27:32Z</dcterms:created>
  <dcterms:modified xsi:type="dcterms:W3CDTF">2020-05-04T08:01:30Z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0x0101003DD474D77448BA4AA75BA3F3B269BE11</vt:lpwstr>
  </property>
</Properties>
</file>