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5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6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7.xml" ContentType="application/vnd.openxmlformats-officedocument.theme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theme/theme8.xml" ContentType="application/vnd.openxmlformats-officedocument.theme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theme/theme9.xml" ContentType="application/vnd.openxmlformats-officedocument.theme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theme/theme10.xml" ContentType="application/vnd.openxmlformats-officedocument.theme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theme/theme11.xml" ContentType="application/vnd.openxmlformats-officedocument.theme+xml"/>
  <Override PartName="/ppt/theme/theme1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88" r:id="rId3"/>
    <p:sldMasterId id="2147483701" r:id="rId4"/>
    <p:sldMasterId id="2147483714" r:id="rId5"/>
    <p:sldMasterId id="2147483728" r:id="rId6"/>
    <p:sldMasterId id="2147483740" r:id="rId7"/>
    <p:sldMasterId id="2147483756" r:id="rId8"/>
    <p:sldMasterId id="2147483770" r:id="rId9"/>
    <p:sldMasterId id="2147483799" r:id="rId10"/>
    <p:sldMasterId id="2147483826" r:id="rId11"/>
  </p:sldMasterIdLst>
  <p:notesMasterIdLst>
    <p:notesMasterId r:id="rId29"/>
  </p:notesMasterIdLst>
  <p:sldIdLst>
    <p:sldId id="257" r:id="rId12"/>
    <p:sldId id="339" r:id="rId13"/>
    <p:sldId id="354" r:id="rId14"/>
    <p:sldId id="355" r:id="rId15"/>
    <p:sldId id="358" r:id="rId16"/>
    <p:sldId id="369" r:id="rId17"/>
    <p:sldId id="359" r:id="rId18"/>
    <p:sldId id="363" r:id="rId19"/>
    <p:sldId id="365" r:id="rId20"/>
    <p:sldId id="342" r:id="rId21"/>
    <p:sldId id="376" r:id="rId22"/>
    <p:sldId id="368" r:id="rId23"/>
    <p:sldId id="370" r:id="rId24"/>
    <p:sldId id="372" r:id="rId25"/>
    <p:sldId id="377" r:id="rId26"/>
    <p:sldId id="374" r:id="rId27"/>
    <p:sldId id="375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294" autoAdjust="0"/>
    <p:restoredTop sz="94660"/>
  </p:normalViewPr>
  <p:slideViewPr>
    <p:cSldViewPr>
      <p:cViewPr varScale="1">
        <p:scale>
          <a:sx n="86" d="100"/>
          <a:sy n="86" d="100"/>
        </p:scale>
        <p:origin x="534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0" d="100"/>
        <a:sy n="90" d="100"/>
      </p:scale>
      <p:origin x="0" y="-244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0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3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presProps" Target="presProps.xml"/><Relationship Id="rId8" Type="http://schemas.openxmlformats.org/officeDocument/2006/relationships/slideMaster" Target="slideMasters/slideMaster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536C1-3AF2-456E-BC34-3560A42BAF7C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64D469-5B43-47B0-9FBB-03C40A6E17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056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64D469-5B43-47B0-9FBB-03C40A6E17D6}" type="slidenum">
              <a:rPr lang="en-US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7955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https://www.nationalgeographic.com/magazine/article/animal-mummies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4D469-5B43-47B0-9FBB-03C40A6E17D6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957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http://www.prm.ox.ac.uk/AnimalMummification.html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B6C9C7-4B27-476C-927D-9090669FC3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53588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http://weekly.ahram.org.eg/2001/537/tr1.htm</a:t>
            </a:r>
          </a:p>
          <a:p>
            <a:r>
              <a:rPr lang="en-US" dirty="0"/>
              <a:t>Video: http://www.youtube.com/watch?v=ZwRgctx9SyA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B6C9C7-4B27-476C-927D-9090669FC3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15735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B6C9C7-4B27-476C-927D-9090669FC3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78670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http://egyptsites.wordpress.com/2009/02/17/memphis/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B6C9C7-4B27-476C-927D-9090669FC3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24343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Taylor, 252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B6C9C7-4B27-476C-927D-9090669FC3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91827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http://egyptsites.wordpress.com/2009/02/21/saqqara-animal-cemeteries/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B6C9C7-4B27-476C-927D-9090669FC3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84219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http://egyptsites.wordpress.com/2009/02/21/saqqara-animal-cemeteries/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B6C9C7-4B27-476C-927D-9090669FC3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75537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https://www.thecollector.com/ancient-egyptian-mummified-animals/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4D469-5B43-47B0-9FBB-03C40A6E17D6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5603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museumsecrets.tv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B6C9C7-4B27-476C-927D-9090669FC3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7641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Ikram</a:t>
            </a:r>
            <a:r>
              <a:rPr lang="en-GB" dirty="0"/>
              <a:t>: Death, 81</a:t>
            </a:r>
            <a:endParaRPr lang="en-US" dirty="0"/>
          </a:p>
          <a:p>
            <a:r>
              <a:rPr lang="en-US" dirty="0"/>
              <a:t>adrijanna.blogspot.com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B6C9C7-4B27-476C-927D-9090669FC3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29213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http://weekly.ahram.org.eg/2001/537/tr1.htm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B6C9C7-4B27-476C-927D-9090669FC3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51601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https://www.brooklynmuseum.org/en-GB/objects/4184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4D469-5B43-47B0-9FBB-03C40A6E17D6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6110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Ikram</a:t>
            </a:r>
            <a:r>
              <a:rPr lang="en-GB" dirty="0"/>
              <a:t>: Victual,</a:t>
            </a:r>
            <a:r>
              <a:rPr lang="en-GB" baseline="0" dirty="0"/>
              <a:t> pl. 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B6C9C7-4B27-476C-927D-9090669FC3D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2556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23DD2DC-CC3C-4806-A642-68E54D2D92B0}" type="datetimeFigureOut">
              <a:rPr lang="de-DE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189E0A24-D6CD-4E8E-BE70-2025584273A9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23DD2DC-CC3C-4806-A642-68E54D2D92B0}" type="datetimeFigureOut">
              <a:rPr lang="de-DE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189E0A24-D6CD-4E8E-BE70-2025584273A9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9B5F1-7856-4950-ACE7-520849E380B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C5F8EF-8AA2-424A-8B5A-CF8923234E05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68AB2F-B932-4229-BAD3-BD7D5FE95013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98B6E2-64BF-47BD-B9BC-F2FE5309B795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61578E-2158-4DC0-A0AA-CFB00A43F3AC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6EB87-207C-43AD-934A-BF361C1F1D7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55375-7FE4-4FD4-8298-25B4A14E32D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276BBC-5903-4644-BF09-5317F5CA38CC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36BCED-2366-43C4-B8DC-7F59D8C0080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437B54-3042-431D-964C-742DCE3C5614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10BF4A-9B7B-487E-B9CA-FBEDFB1FFE4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8AA130A5-A46A-4D7F-829F-36B1D90FCB1F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slideLayout" Target="../slideLayouts/slideLayout87.xml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6.xml"/><Relationship Id="rId2" Type="http://schemas.openxmlformats.org/officeDocument/2006/relationships/slideLayout" Target="../slideLayouts/slideLayout76.xml"/><Relationship Id="rId16" Type="http://schemas.openxmlformats.org/officeDocument/2006/relationships/theme" Target="../theme/theme7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5" Type="http://schemas.openxmlformats.org/officeDocument/2006/relationships/slideLayout" Target="../slideLayouts/slideLayout8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Relationship Id="rId14" Type="http://schemas.openxmlformats.org/officeDocument/2006/relationships/slideLayout" Target="../slideLayouts/slideLayout8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7.xml"/><Relationship Id="rId13" Type="http://schemas.openxmlformats.org/officeDocument/2006/relationships/slideLayout" Target="../slideLayouts/slideLayout102.xml"/><Relationship Id="rId3" Type="http://schemas.openxmlformats.org/officeDocument/2006/relationships/slideLayout" Target="../slideLayouts/slideLayout92.xml"/><Relationship Id="rId7" Type="http://schemas.openxmlformats.org/officeDocument/2006/relationships/slideLayout" Target="../slideLayouts/slideLayout96.xml"/><Relationship Id="rId12" Type="http://schemas.openxmlformats.org/officeDocument/2006/relationships/slideLayout" Target="../slideLayouts/slideLayout101.xml"/><Relationship Id="rId2" Type="http://schemas.openxmlformats.org/officeDocument/2006/relationships/slideLayout" Target="../slideLayouts/slideLayout91.xml"/><Relationship Id="rId1" Type="http://schemas.openxmlformats.org/officeDocument/2006/relationships/slideLayout" Target="../slideLayouts/slideLayout90.xml"/><Relationship Id="rId6" Type="http://schemas.openxmlformats.org/officeDocument/2006/relationships/slideLayout" Target="../slideLayouts/slideLayout95.xml"/><Relationship Id="rId11" Type="http://schemas.openxmlformats.org/officeDocument/2006/relationships/slideLayout" Target="../slideLayouts/slideLayout100.xml"/><Relationship Id="rId5" Type="http://schemas.openxmlformats.org/officeDocument/2006/relationships/slideLayout" Target="../slideLayouts/slideLayout94.xml"/><Relationship Id="rId10" Type="http://schemas.openxmlformats.org/officeDocument/2006/relationships/slideLayout" Target="../slideLayouts/slideLayout99.xml"/><Relationship Id="rId4" Type="http://schemas.openxmlformats.org/officeDocument/2006/relationships/slideLayout" Target="../slideLayouts/slideLayout93.xml"/><Relationship Id="rId9" Type="http://schemas.openxmlformats.org/officeDocument/2006/relationships/slideLayout" Target="../slideLayouts/slideLayout98.xml"/><Relationship Id="rId14" Type="http://schemas.openxmlformats.org/officeDocument/2006/relationships/theme" Target="../theme/theme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0.xml"/><Relationship Id="rId13" Type="http://schemas.openxmlformats.org/officeDocument/2006/relationships/slideLayout" Target="../slideLayouts/slideLayout115.xml"/><Relationship Id="rId3" Type="http://schemas.openxmlformats.org/officeDocument/2006/relationships/slideLayout" Target="../slideLayouts/slideLayout105.xml"/><Relationship Id="rId7" Type="http://schemas.openxmlformats.org/officeDocument/2006/relationships/slideLayout" Target="../slideLayouts/slideLayout109.xml"/><Relationship Id="rId12" Type="http://schemas.openxmlformats.org/officeDocument/2006/relationships/slideLayout" Target="../slideLayouts/slideLayout114.xml"/><Relationship Id="rId2" Type="http://schemas.openxmlformats.org/officeDocument/2006/relationships/slideLayout" Target="../slideLayouts/slideLayout104.xml"/><Relationship Id="rId16" Type="http://schemas.openxmlformats.org/officeDocument/2006/relationships/theme" Target="../theme/theme9.xml"/><Relationship Id="rId1" Type="http://schemas.openxmlformats.org/officeDocument/2006/relationships/slideLayout" Target="../slideLayouts/slideLayout103.xml"/><Relationship Id="rId6" Type="http://schemas.openxmlformats.org/officeDocument/2006/relationships/slideLayout" Target="../slideLayouts/slideLayout108.xml"/><Relationship Id="rId11" Type="http://schemas.openxmlformats.org/officeDocument/2006/relationships/slideLayout" Target="../slideLayouts/slideLayout113.xml"/><Relationship Id="rId5" Type="http://schemas.openxmlformats.org/officeDocument/2006/relationships/slideLayout" Target="../slideLayouts/slideLayout107.xml"/><Relationship Id="rId15" Type="http://schemas.openxmlformats.org/officeDocument/2006/relationships/slideLayout" Target="../slideLayouts/slideLayout117.xml"/><Relationship Id="rId10" Type="http://schemas.openxmlformats.org/officeDocument/2006/relationships/slideLayout" Target="../slideLayouts/slideLayout112.xml"/><Relationship Id="rId4" Type="http://schemas.openxmlformats.org/officeDocument/2006/relationships/slideLayout" Target="../slideLayouts/slideLayout106.xml"/><Relationship Id="rId9" Type="http://schemas.openxmlformats.org/officeDocument/2006/relationships/slideLayout" Target="../slideLayouts/slideLayout111.xml"/><Relationship Id="rId14" Type="http://schemas.openxmlformats.org/officeDocument/2006/relationships/slideLayout" Target="../slideLayouts/slideLayout116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5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20.xml"/><Relationship Id="rId7" Type="http://schemas.openxmlformats.org/officeDocument/2006/relationships/slideLayout" Target="../slideLayouts/slideLayout124.xml"/><Relationship Id="rId12" Type="http://schemas.openxmlformats.org/officeDocument/2006/relationships/slideLayout" Target="../slideLayouts/slideLayout129.xml"/><Relationship Id="rId2" Type="http://schemas.openxmlformats.org/officeDocument/2006/relationships/slideLayout" Target="../slideLayouts/slideLayout119.xml"/><Relationship Id="rId1" Type="http://schemas.openxmlformats.org/officeDocument/2006/relationships/slideLayout" Target="../slideLayouts/slideLayout118.xml"/><Relationship Id="rId6" Type="http://schemas.openxmlformats.org/officeDocument/2006/relationships/slideLayout" Target="../slideLayouts/slideLayout123.xml"/><Relationship Id="rId11" Type="http://schemas.openxmlformats.org/officeDocument/2006/relationships/slideLayout" Target="../slideLayouts/slideLayout128.xml"/><Relationship Id="rId5" Type="http://schemas.openxmlformats.org/officeDocument/2006/relationships/slideLayout" Target="../slideLayouts/slideLayout122.xml"/><Relationship Id="rId10" Type="http://schemas.openxmlformats.org/officeDocument/2006/relationships/slideLayout" Target="../slideLayouts/slideLayout127.xml"/><Relationship Id="rId4" Type="http://schemas.openxmlformats.org/officeDocument/2006/relationships/slideLayout" Target="../slideLayouts/slideLayout121.xml"/><Relationship Id="rId9" Type="http://schemas.openxmlformats.org/officeDocument/2006/relationships/slideLayout" Target="../slideLayouts/slideLayout126.xml"/><Relationship Id="rId14" Type="http://schemas.openxmlformats.org/officeDocument/2006/relationships/image" Target="../media/image1.jpeg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7.xml"/><Relationship Id="rId13" Type="http://schemas.openxmlformats.org/officeDocument/2006/relationships/slideLayout" Target="../slideLayouts/slideLayout142.xml"/><Relationship Id="rId3" Type="http://schemas.openxmlformats.org/officeDocument/2006/relationships/slideLayout" Target="../slideLayouts/slideLayout132.xml"/><Relationship Id="rId7" Type="http://schemas.openxmlformats.org/officeDocument/2006/relationships/slideLayout" Target="../slideLayouts/slideLayout136.xml"/><Relationship Id="rId12" Type="http://schemas.openxmlformats.org/officeDocument/2006/relationships/slideLayout" Target="../slideLayouts/slideLayout141.xml"/><Relationship Id="rId2" Type="http://schemas.openxmlformats.org/officeDocument/2006/relationships/slideLayout" Target="../slideLayouts/slideLayout131.xml"/><Relationship Id="rId16" Type="http://schemas.openxmlformats.org/officeDocument/2006/relationships/theme" Target="../theme/theme11.xml"/><Relationship Id="rId1" Type="http://schemas.openxmlformats.org/officeDocument/2006/relationships/slideLayout" Target="../slideLayouts/slideLayout130.xml"/><Relationship Id="rId6" Type="http://schemas.openxmlformats.org/officeDocument/2006/relationships/slideLayout" Target="../slideLayouts/slideLayout135.xml"/><Relationship Id="rId11" Type="http://schemas.openxmlformats.org/officeDocument/2006/relationships/slideLayout" Target="../slideLayouts/slideLayout140.xml"/><Relationship Id="rId5" Type="http://schemas.openxmlformats.org/officeDocument/2006/relationships/slideLayout" Target="../slideLayouts/slideLayout134.xml"/><Relationship Id="rId15" Type="http://schemas.openxmlformats.org/officeDocument/2006/relationships/slideLayout" Target="../slideLayouts/slideLayout144.xml"/><Relationship Id="rId10" Type="http://schemas.openxmlformats.org/officeDocument/2006/relationships/slideLayout" Target="../slideLayouts/slideLayout139.xml"/><Relationship Id="rId4" Type="http://schemas.openxmlformats.org/officeDocument/2006/relationships/slideLayout" Target="../slideLayouts/slideLayout133.xml"/><Relationship Id="rId9" Type="http://schemas.openxmlformats.org/officeDocument/2006/relationships/slideLayout" Target="../slideLayouts/slideLayout138.xml"/><Relationship Id="rId14" Type="http://schemas.openxmlformats.org/officeDocument/2006/relationships/slideLayout" Target="../slideLayouts/slideLayout1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23DD2DC-CC3C-4806-A642-68E54D2D92B0}" type="datetimeFigureOut">
              <a:rPr lang="de-DE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189E0A24-D6CD-4E8E-BE70-2025584273A9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760EA38C-A028-42FA-9407-755B2BBBFCDF}" type="datetimeFigureOut">
              <a:rPr lang="en-US" smtClean="0"/>
              <a:pPr/>
              <a:t>3/22/2026</a:t>
            </a:fld>
            <a:endParaRPr lang="en-GB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GB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23DD2DC-CC3C-4806-A642-68E54D2D92B0}" type="datetimeFigureOut">
              <a:rPr lang="de-DE">
                <a:solidFill>
                  <a:srgbClr val="FFFFFF"/>
                </a:solidFill>
              </a:rPr>
              <a:pPr/>
              <a:t>22.03.2026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189E0A24-D6CD-4E8E-BE70-2025584273A9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ea typeface="+mn-ea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  <a:cs typeface="Arial" charset="0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>
                <a:ea typeface="+mn-ea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  <a:cs typeface="Arial" charset="0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>
                <a:ea typeface="+mn-ea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DCC606B-39B5-4F44-BC08-548F5C9EDF2C}" type="slidenum">
              <a:rPr lang="en-US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solidFill>
                <a:srgbClr val="000000"/>
              </a:solidFill>
              <a:cs typeface="Arial" charset="0"/>
            </a:endParaRPr>
          </a:p>
        </p:txBody>
      </p:sp>
      <p:pic>
        <p:nvPicPr>
          <p:cNvPr id="88071" name="Picture 7" descr="ppt_cinqufoil_blue.jpg"/>
          <p:cNvPicPr>
            <a:picLocks noChangeAspect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  <p:sldLayoutId id="214748381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D268B784-ABFB-4BEB-9A0A-22CEDF30B403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5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wRgctx9SyA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5.xml"/><Relationship Id="rId6" Type="http://schemas.openxmlformats.org/officeDocument/2006/relationships/image" Target="../media/image5.jpeg"/><Relationship Id="rId5" Type="http://schemas.openxmlformats.org/officeDocument/2006/relationships/hyperlink" Target="http://heritage-key.com/video/animal-mummies-explained-dr-salima-ikram" TargetMode="External"/><Relationship Id="rId4" Type="http://schemas.openxmlformats.org/officeDocument/2006/relationships/hyperlink" Target="http://www.youtube.com/watch?v=1-KR-OkScp0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4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4.xml"/><Relationship Id="rId5" Type="http://schemas.openxmlformats.org/officeDocument/2006/relationships/hyperlink" Target="https://www.britishmuseum.org/collection/object/Y_EA35857" TargetMode="Externa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4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18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548681"/>
            <a:ext cx="8856984" cy="3096343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AL10 </a:t>
            </a:r>
            <a:br>
              <a:rPr lang="en-GB" dirty="0"/>
            </a:br>
            <a:r>
              <a:rPr lang="en-GB" sz="3600" dirty="0"/>
              <a:t>Week 4, Monday</a:t>
            </a:r>
            <a:br>
              <a:rPr lang="en-GB" dirty="0"/>
            </a:br>
            <a:br>
              <a:rPr lang="en-GB" dirty="0"/>
            </a:br>
            <a:r>
              <a:rPr lang="en-GB" sz="3600" b="1" dirty="0"/>
              <a:t>The eternal body of animals: Burial and mummification of animals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4653136"/>
            <a:ext cx="7920880" cy="1512168"/>
          </a:xfrm>
        </p:spPr>
        <p:txBody>
          <a:bodyPr/>
          <a:lstStyle/>
          <a:p>
            <a:r>
              <a:rPr lang="en-GB" dirty="0"/>
              <a:t>HPAH5080/6080</a:t>
            </a:r>
            <a:endParaRPr lang="en-US" b="1" dirty="0"/>
          </a:p>
          <a:p>
            <a:r>
              <a:rPr lang="en-GB" dirty="0"/>
              <a:t>Ancient Lives in Death</a:t>
            </a:r>
          </a:p>
          <a:p>
            <a:r>
              <a:rPr lang="en-GB" dirty="0"/>
              <a:t>Dr Katharina Zinn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4C23A-06AC-4C25-98D7-3D9CF2A51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mummy?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62E13-CA48-478E-9941-32F5F4AC1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828800"/>
            <a:ext cx="8928992" cy="4298950"/>
          </a:xfrm>
        </p:spPr>
        <p:txBody>
          <a:bodyPr/>
          <a:lstStyle/>
          <a:p>
            <a:r>
              <a:rPr lang="en-US" sz="2800" dirty="0"/>
              <a:t>a dead body whose soft tissues and organs have been preserved </a:t>
            </a:r>
          </a:p>
          <a:p>
            <a:pPr lvl="1"/>
            <a:r>
              <a:rPr lang="en-US" sz="2400" dirty="0"/>
              <a:t>Human</a:t>
            </a:r>
          </a:p>
          <a:p>
            <a:pPr lvl="1"/>
            <a:r>
              <a:rPr lang="en-US" sz="2400" dirty="0"/>
              <a:t>Animal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027E4D-6C3A-6147-71CA-B9B8E0A597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751" y="2471487"/>
            <a:ext cx="6343873" cy="4229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681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Animal Mummies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1173807"/>
          </a:xfrm>
        </p:spPr>
        <p:txBody>
          <a:bodyPr/>
          <a:lstStyle/>
          <a:p>
            <a:pPr algn="ctr"/>
            <a:r>
              <a:rPr lang="en-US" dirty="0"/>
              <a:t>Oxford Pitt Rivers Museum 1908.64.4</a:t>
            </a:r>
          </a:p>
          <a:p>
            <a:pPr algn="ctr"/>
            <a:r>
              <a:rPr lang="en-GB" dirty="0"/>
              <a:t>Crocodile</a:t>
            </a:r>
            <a:endParaRPr lang="en-US" dirty="0"/>
          </a:p>
        </p:txBody>
      </p:sp>
      <p:pic>
        <p:nvPicPr>
          <p:cNvPr id="10" name="Content Placeholder 9" descr="animal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23528" y="2852936"/>
            <a:ext cx="4286250" cy="1700213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5580112" y="1556792"/>
            <a:ext cx="3106688" cy="639762"/>
          </a:xfrm>
        </p:spPr>
        <p:txBody>
          <a:bodyPr/>
          <a:lstStyle/>
          <a:p>
            <a:pPr algn="ctr"/>
            <a:r>
              <a:rPr lang="en-US" dirty="0"/>
              <a:t>PRM 1884.57.5</a:t>
            </a:r>
          </a:p>
          <a:p>
            <a:pPr algn="ctr"/>
            <a:r>
              <a:rPr lang="en-GB" dirty="0"/>
              <a:t>Cat</a:t>
            </a:r>
            <a:endParaRPr lang="en-US" dirty="0"/>
          </a:p>
        </p:txBody>
      </p:sp>
      <p:pic>
        <p:nvPicPr>
          <p:cNvPr id="11" name="Content Placeholder 10" descr="animal3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>
          <a:xfrm>
            <a:off x="6372200" y="2204864"/>
            <a:ext cx="1733550" cy="4472559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4C23A-06AC-4C25-98D7-3D9CF2A51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mummy?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62E13-CA48-478E-9941-32F5F4AC1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828800"/>
            <a:ext cx="8928992" cy="4298950"/>
          </a:xfrm>
        </p:spPr>
        <p:txBody>
          <a:bodyPr/>
          <a:lstStyle/>
          <a:p>
            <a:r>
              <a:rPr lang="en-US" sz="2800" dirty="0"/>
              <a:t>a dead body whose soft tissues and organs have been preserved </a:t>
            </a:r>
          </a:p>
          <a:p>
            <a:pPr lvl="1"/>
            <a:r>
              <a:rPr lang="en-US" sz="2400" dirty="0"/>
              <a:t>Human</a:t>
            </a:r>
          </a:p>
          <a:p>
            <a:pPr lvl="1"/>
            <a:r>
              <a:rPr lang="en-US" sz="2400" dirty="0"/>
              <a:t>Animal </a:t>
            </a:r>
          </a:p>
          <a:p>
            <a:r>
              <a:rPr lang="en-US" sz="2800" dirty="0"/>
              <a:t>Preservation achieved </a:t>
            </a:r>
          </a:p>
          <a:p>
            <a:pPr lvl="1"/>
            <a:r>
              <a:rPr lang="en-US" sz="2400" dirty="0"/>
              <a:t>naturally/accidentally (</a:t>
            </a:r>
            <a:r>
              <a:rPr lang="en-US" sz="2400" b="1" dirty="0"/>
              <a:t>spontaneou</a:t>
            </a:r>
            <a:r>
              <a:rPr lang="en-US" sz="2400" dirty="0"/>
              <a:t>s mummification) or</a:t>
            </a:r>
          </a:p>
          <a:p>
            <a:pPr lvl="1"/>
            <a:r>
              <a:rPr lang="en-US" sz="2400" dirty="0"/>
              <a:t>intentionally (</a:t>
            </a:r>
            <a:r>
              <a:rPr lang="en-US" sz="2400" b="1" dirty="0"/>
              <a:t>anthropogeni</a:t>
            </a:r>
            <a:r>
              <a:rPr lang="en-US" sz="2400" dirty="0"/>
              <a:t>c mummification) by</a:t>
            </a:r>
          </a:p>
          <a:p>
            <a:r>
              <a:rPr lang="en-US" sz="2800" dirty="0"/>
              <a:t>exposure to chemicals, extreme cold, very low humidity, or lack of air</a:t>
            </a:r>
          </a:p>
          <a:p>
            <a:r>
              <a:rPr lang="en-US" sz="2800" dirty="0"/>
              <a:t>body does not decay in the first instance and continues to stay preserved if kept in cool and dry conditions</a:t>
            </a:r>
          </a:p>
        </p:txBody>
      </p:sp>
    </p:spTree>
    <p:extLst>
      <p:ext uri="{BB962C8B-B14F-4D97-AF65-F5344CB8AC3E}">
        <p14:creationId xmlns:p14="http://schemas.microsoft.com/office/powerpoint/2010/main" val="1582804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 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203492" y="1828800"/>
            <a:ext cx="8483308" cy="4302125"/>
          </a:xfrm>
        </p:spPr>
        <p:txBody>
          <a:bodyPr/>
          <a:lstStyle/>
          <a:p>
            <a:r>
              <a:rPr lang="en-GB" dirty="0">
                <a:hlinkClick r:id="rId3"/>
              </a:rPr>
              <a:t>Salima Ikram about mummification of animals</a:t>
            </a:r>
            <a:r>
              <a:rPr lang="en-GB" dirty="0"/>
              <a:t> </a:t>
            </a:r>
            <a:r>
              <a:rPr lang="en-US" b="0" i="0" dirty="0">
                <a:effectLst/>
                <a:latin typeface="Roboto"/>
              </a:rPr>
              <a:t>Dr. </a:t>
            </a:r>
            <a:r>
              <a:rPr lang="en-US" b="0" i="0" dirty="0" err="1">
                <a:effectLst/>
                <a:latin typeface="Roboto"/>
              </a:rPr>
              <a:t>Salima</a:t>
            </a:r>
            <a:r>
              <a:rPr lang="en-US" b="0" i="0" dirty="0">
                <a:effectLst/>
                <a:latin typeface="Roboto"/>
              </a:rPr>
              <a:t> Ikram Explains How Animal Mummies Were Made</a:t>
            </a:r>
          </a:p>
          <a:p>
            <a:endParaRPr lang="en-GB" dirty="0"/>
          </a:p>
          <a:p>
            <a:r>
              <a:rPr lang="en-GB" dirty="0"/>
              <a:t>And </a:t>
            </a:r>
            <a:r>
              <a:rPr lang="en-GB" dirty="0">
                <a:hlinkClick r:id="rId4"/>
              </a:rPr>
              <a:t>animal cults</a:t>
            </a:r>
            <a:endParaRPr lang="en-GB" dirty="0"/>
          </a:p>
          <a:p>
            <a:pPr marL="0" indent="0">
              <a:buNone/>
            </a:pPr>
            <a:r>
              <a:rPr lang="en-US" b="0" i="0" dirty="0">
                <a:effectLst/>
                <a:latin typeface="Roboto"/>
              </a:rPr>
              <a:t>Dr </a:t>
            </a:r>
            <a:r>
              <a:rPr lang="en-US" b="0" i="0" dirty="0" err="1">
                <a:effectLst/>
                <a:latin typeface="Roboto"/>
              </a:rPr>
              <a:t>Salima</a:t>
            </a:r>
            <a:r>
              <a:rPr lang="en-US" b="0" i="0" dirty="0">
                <a:effectLst/>
                <a:latin typeface="Roboto"/>
              </a:rPr>
              <a:t> Ikram </a:t>
            </a:r>
          </a:p>
          <a:p>
            <a:pPr marL="0" indent="0">
              <a:buNone/>
            </a:pPr>
            <a:r>
              <a:rPr lang="en-US" b="0" i="0" dirty="0">
                <a:effectLst/>
                <a:latin typeface="Roboto"/>
              </a:rPr>
              <a:t>shares the Secrets</a:t>
            </a:r>
          </a:p>
          <a:p>
            <a:pPr marL="0" indent="0">
              <a:buNone/>
            </a:pPr>
            <a:r>
              <a:rPr lang="en-US" b="0" i="0" dirty="0">
                <a:effectLst/>
                <a:latin typeface="Roboto"/>
              </a:rPr>
              <a:t>of Egypt's Animal Cults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11" name="Action Button: Movie 10">
            <a:hlinkClick r:id="rId5" highlightClick="1"/>
          </p:cNvPr>
          <p:cNvSpPr/>
          <p:nvPr/>
        </p:nvSpPr>
        <p:spPr bwMode="auto">
          <a:xfrm>
            <a:off x="2051720" y="908720"/>
            <a:ext cx="1224136" cy="504056"/>
          </a:xfrm>
          <a:prstGeom prst="actionButtonMovie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4400" b="0" i="0" u="none" strike="noStrike" kern="1200" cap="none" spc="0" normalizeH="0" baseline="0" noProof="0">
              <a:ln>
                <a:noFill/>
              </a:ln>
              <a:solidFill>
                <a:srgbClr val="42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ahoma" pitchFamily="34" charset="0"/>
              <a:ea typeface="+mn-ea"/>
              <a:cs typeface="Arial" charset="0"/>
            </a:endParaRPr>
          </a:p>
        </p:txBody>
      </p:sp>
      <p:pic>
        <p:nvPicPr>
          <p:cNvPr id="12" name="Picture 11" descr="salim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565104" y="3284984"/>
            <a:ext cx="4375404" cy="3352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Mummification of animals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426942"/>
          </a:xfrm>
        </p:spPr>
        <p:txBody>
          <a:bodyPr/>
          <a:lstStyle/>
          <a:p>
            <a:r>
              <a:rPr lang="en-US" dirty="0"/>
              <a:t>three main reasons</a:t>
            </a:r>
          </a:p>
          <a:p>
            <a:pPr lvl="1"/>
            <a:r>
              <a:rPr lang="en-US" dirty="0"/>
              <a:t>religious reasons (unconnected with human burial)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beloved pets: mummified by their owners (hope that they might join them in afterlife)</a:t>
            </a:r>
          </a:p>
          <a:p>
            <a:pPr lvl="1"/>
            <a:r>
              <a:rPr lang="en-US" dirty="0"/>
              <a:t>food source for the deceased </a:t>
            </a:r>
          </a:p>
          <a:p>
            <a:r>
              <a:rPr lang="en-US" dirty="0"/>
              <a:t>certain species seen as sacred </a:t>
            </a:r>
            <a:r>
              <a:rPr lang="en-US" dirty="0">
                <a:sym typeface="Wingdings" pitchFamily="2" charset="2"/>
              </a:rPr>
              <a:t> </a:t>
            </a:r>
            <a:r>
              <a:rPr lang="en-US" dirty="0"/>
              <a:t>large numbers of animals kept at temples</a:t>
            </a:r>
          </a:p>
          <a:p>
            <a:r>
              <a:rPr lang="en-US" dirty="0"/>
              <a:t>visitors to temples: choose animal, when able to pay for mummification </a:t>
            </a:r>
          </a:p>
          <a:p>
            <a:r>
              <a:rPr lang="en-US" dirty="0"/>
              <a:t>in return, the visitor hoped to receive the </a:t>
            </a:r>
            <a:r>
              <a:rPr lang="en-US" dirty="0" err="1"/>
              <a:t>favour</a:t>
            </a:r>
            <a:r>
              <a:rPr lang="en-US" dirty="0"/>
              <a:t> of the god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Embalming table for </a:t>
            </a:r>
            <a:r>
              <a:rPr lang="en-GB" dirty="0" err="1"/>
              <a:t>Apis</a:t>
            </a:r>
            <a:r>
              <a:rPr lang="en-GB" dirty="0"/>
              <a:t>, Memphis</a:t>
            </a:r>
            <a:endParaRPr lang="en-US" dirty="0"/>
          </a:p>
        </p:txBody>
      </p:sp>
      <p:pic>
        <p:nvPicPr>
          <p:cNvPr id="7" name="Content Placeholder 6" descr="memphis-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03648" y="1844824"/>
            <a:ext cx="6309360" cy="4600575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79512" y="274638"/>
            <a:ext cx="8964488" cy="1498178"/>
          </a:xfrm>
        </p:spPr>
        <p:txBody>
          <a:bodyPr/>
          <a:lstStyle/>
          <a:p>
            <a:r>
              <a:rPr lang="en-GB" sz="3200" dirty="0"/>
              <a:t>Reconstructed </a:t>
            </a:r>
            <a:r>
              <a:rPr lang="en-GB" sz="3200" dirty="0" err="1"/>
              <a:t>Buchis</a:t>
            </a:r>
            <a:r>
              <a:rPr lang="en-GB" sz="3200" dirty="0"/>
              <a:t> burial </a:t>
            </a:r>
            <a:r>
              <a:rPr lang="en-GB" sz="3200" dirty="0" err="1"/>
              <a:t>Armant</a:t>
            </a:r>
            <a:r>
              <a:rPr lang="en-GB" sz="3200" dirty="0"/>
              <a:t> (stone sarcophagus in vault, </a:t>
            </a:r>
            <a:r>
              <a:rPr lang="en-GB" sz="3200" dirty="0" err="1"/>
              <a:t>stela</a:t>
            </a:r>
            <a:r>
              <a:rPr lang="en-GB" sz="3200" dirty="0"/>
              <a:t> of </a:t>
            </a:r>
            <a:r>
              <a:rPr lang="en-GB" sz="3200" dirty="0" err="1"/>
              <a:t>emporor</a:t>
            </a:r>
            <a:r>
              <a:rPr lang="en-GB" sz="3200" dirty="0"/>
              <a:t> Valerian, offering table, offering stands) </a:t>
            </a:r>
            <a:endParaRPr lang="en-US" sz="3200" dirty="0"/>
          </a:p>
        </p:txBody>
      </p:sp>
      <p:pic>
        <p:nvPicPr>
          <p:cNvPr id="7" name="Content Placeholder 6" descr="Buchis burial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4295"/>
          <a:stretch>
            <a:fillRect/>
          </a:stretch>
        </p:blipFill>
        <p:spPr>
          <a:xfrm>
            <a:off x="1187624" y="1844824"/>
            <a:ext cx="6601968" cy="4813176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Content Placeholder 7" descr="serapeum-3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870136" y="3046239"/>
            <a:ext cx="5166360" cy="3767137"/>
          </a:xfrm>
        </p:spPr>
      </p:pic>
      <p:pic>
        <p:nvPicPr>
          <p:cNvPr id="7" name="Content Placeholder 6" descr="serapeum-2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>
          <a:xfrm>
            <a:off x="107504" y="44624"/>
            <a:ext cx="5349240" cy="34881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 descr="ibis-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7504" y="201885"/>
            <a:ext cx="8869680" cy="6467475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7734B-AC08-1B5A-9CE9-C47F904E94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mummified ibis in a jar </a:t>
            </a:r>
            <a:r>
              <a:rPr lang="en-GB" sz="3600" dirty="0"/>
              <a:t>(c. 400 BC, Metropolitan Museum of Art)</a:t>
            </a:r>
            <a:endParaRPr lang="en-GB" dirty="0"/>
          </a:p>
        </p:txBody>
      </p:sp>
      <p:pic>
        <p:nvPicPr>
          <p:cNvPr id="2050" name="Picture 2" descr="mummified ibis in jar">
            <a:extLst>
              <a:ext uri="{FF2B5EF4-FFF2-40B4-BE49-F238E27FC236}">
                <a16:creationId xmlns:a16="http://schemas.microsoft.com/office/drawing/2014/main" id="{7C12BAA4-808B-3AE4-C814-8AE9AF064DB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48" y="1600200"/>
            <a:ext cx="3429589" cy="51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gyptian mummified animals exotic baboon">
            <a:extLst>
              <a:ext uri="{FF2B5EF4-FFF2-40B4-BE49-F238E27FC236}">
                <a16:creationId xmlns:a16="http://schemas.microsoft.com/office/drawing/2014/main" id="{92119386-502E-1A4F-3C1E-21F59C5F617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095719"/>
            <a:ext cx="4038600" cy="344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32F9E89-2CEB-4C2E-12D2-6732207E9A65}"/>
              </a:ext>
            </a:extLst>
          </p:cNvPr>
          <p:cNvSpPr txBox="1"/>
          <p:nvPr/>
        </p:nvSpPr>
        <p:spPr>
          <a:xfrm>
            <a:off x="5004048" y="5517232"/>
            <a:ext cx="3816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Animal mummy of a baboon, surprisingly well-preserved</a:t>
            </a:r>
            <a:r>
              <a:rPr lang="en-GB" dirty="0"/>
              <a:t>, </a:t>
            </a:r>
          </a:p>
          <a:p>
            <a:r>
              <a:rPr lang="en-GB" dirty="0"/>
              <a:t>c. 3015 – 30 BCE British Museum</a:t>
            </a:r>
          </a:p>
        </p:txBody>
      </p:sp>
    </p:spTree>
    <p:extLst>
      <p:ext uri="{BB962C8B-B14F-4D97-AF65-F5344CB8AC3E}">
        <p14:creationId xmlns:p14="http://schemas.microsoft.com/office/powerpoint/2010/main" val="972724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Ibis Galleries, Saqqara, Animal Necropolis</a:t>
            </a:r>
            <a:endParaRPr lang="en-US" dirty="0"/>
          </a:p>
        </p:txBody>
      </p:sp>
      <p:pic>
        <p:nvPicPr>
          <p:cNvPr id="7" name="Content Placeholder 6" descr="AnimalMummies_Gallery_002_copy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l="21652"/>
          <a:stretch>
            <a:fillRect/>
          </a:stretch>
        </p:blipFill>
        <p:spPr>
          <a:xfrm>
            <a:off x="107504" y="1772816"/>
            <a:ext cx="4218883" cy="3027680"/>
          </a:xfr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067944" y="1484784"/>
            <a:ext cx="5076056" cy="4495800"/>
          </a:xfrm>
        </p:spPr>
        <p:txBody>
          <a:bodyPr/>
          <a:lstStyle/>
          <a:p>
            <a:r>
              <a:rPr lang="en-US" sz="2400" dirty="0"/>
              <a:t>sacred ibis (</a:t>
            </a:r>
            <a:r>
              <a:rPr lang="en-US" sz="2400" dirty="0" err="1"/>
              <a:t>Threskiornis</a:t>
            </a:r>
            <a:r>
              <a:rPr lang="en-US" sz="2400" dirty="0"/>
              <a:t> </a:t>
            </a:r>
            <a:r>
              <a:rPr lang="en-US" sz="2400" dirty="0" err="1"/>
              <a:t>aethiopicus</a:t>
            </a:r>
            <a:r>
              <a:rPr lang="en-US" sz="2400" dirty="0"/>
              <a:t>) seen as incarnation of god Thoth</a:t>
            </a:r>
          </a:p>
          <a:p>
            <a:r>
              <a:rPr lang="en-US" sz="2400" dirty="0"/>
              <a:t>Late and Ptolemaic Period: ibises mummified and buried in catacombs (especially at Tuna el-Gebel and Saqqara)</a:t>
            </a:r>
          </a:p>
          <a:p>
            <a:r>
              <a:rPr lang="en-US" sz="2400" dirty="0"/>
              <a:t>votive objects found in galleries (amulets, statuettes: produced in the shape of the ibis </a:t>
            </a:r>
          </a:p>
          <a:p>
            <a:r>
              <a:rPr lang="en-US" sz="2400" dirty="0"/>
              <a:t>mummified ibises bought by pilgrims, donated as gifts to Thoth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dirty="0"/>
              <a:t>Dog mummy (Cairo museum), from KV50</a:t>
            </a:r>
            <a:endParaRPr lang="en-US" dirty="0"/>
          </a:p>
        </p:txBody>
      </p:sp>
      <p:pic>
        <p:nvPicPr>
          <p:cNvPr id="11" name="Content Placeholder 10" descr="Dog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995935" y="1412776"/>
            <a:ext cx="5068253" cy="4347686"/>
          </a:xfrm>
        </p:spPr>
      </p:pic>
      <p:pic>
        <p:nvPicPr>
          <p:cNvPr id="5" name="Content Placeholder 4" descr="dog mummy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>
          <a:xfrm>
            <a:off x="323528" y="3356992"/>
            <a:ext cx="4457700" cy="341014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 descr="animalbaboon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571500" y="2300281"/>
            <a:ext cx="5448300" cy="4426744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75856" y="188640"/>
            <a:ext cx="5410944" cy="1872208"/>
          </a:xfrm>
        </p:spPr>
        <p:txBody>
          <a:bodyPr/>
          <a:lstStyle/>
          <a:p>
            <a:r>
              <a:rPr lang="en-US" b="1" dirty="0"/>
              <a:t>The mummy of a baboon, revered by the Ancient Egyptians as sacred to the god Thoth (from KV50)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F700E93-DD88-0F1F-E259-8D02778CF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4258611" cy="2434282"/>
          </a:xfrm>
        </p:spPr>
        <p:txBody>
          <a:bodyPr/>
          <a:lstStyle/>
          <a:p>
            <a:r>
              <a:rPr lang="en-GB" sz="3200" dirty="0"/>
              <a:t>Complete cat mummy in limestone sarcophagus </a:t>
            </a:r>
            <a:r>
              <a:rPr lang="en-GB" sz="2400" dirty="0"/>
              <a:t>(c. 305 BC, Brooklyn Museum, New York</a:t>
            </a:r>
            <a:endParaRPr lang="en-GB" sz="3600" dirty="0"/>
          </a:p>
        </p:txBody>
      </p:sp>
      <p:pic>
        <p:nvPicPr>
          <p:cNvPr id="3074" name="Picture 2" descr="mummified animals cat sarcophagus">
            <a:extLst>
              <a:ext uri="{FF2B5EF4-FFF2-40B4-BE49-F238E27FC236}">
                <a16:creationId xmlns:a16="http://schemas.microsoft.com/office/drawing/2014/main" id="{5837907F-B5C9-0066-4058-9FEDD2D5F1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06"/>
          <a:stretch>
            <a:fillRect/>
          </a:stretch>
        </p:blipFill>
        <p:spPr bwMode="auto">
          <a:xfrm>
            <a:off x="23223" y="2956132"/>
            <a:ext cx="6672825" cy="387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B63211-5C6F-8764-F039-FF3A4698E42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3" t="12201" r="8759" b="9051"/>
          <a:stretch>
            <a:fillRect/>
          </a:stretch>
        </p:blipFill>
        <p:spPr>
          <a:xfrm>
            <a:off x="4258611" y="-27384"/>
            <a:ext cx="4885389" cy="3557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4896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Food offerings (Cairo </a:t>
            </a:r>
            <a:r>
              <a:rPr lang="en-US" dirty="0"/>
              <a:t>CG 29856)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628800"/>
            <a:ext cx="44958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364088" y="1412776"/>
            <a:ext cx="3528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l-PL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homa"/>
                <a:ea typeface="+mn-ea"/>
                <a:cs typeface="Arial"/>
              </a:rPr>
              <a:t>Vertebrae (CG 29856, JE 46906); L: 30, W: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homa"/>
                <a:ea typeface="+mn-ea"/>
                <a:cs typeface="Arial"/>
              </a:rPr>
              <a:t> 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homa"/>
                <a:ea typeface="+mn-ea"/>
                <a:cs typeface="Arial"/>
              </a:rPr>
              <a:t>7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homa"/>
                <a:ea typeface="+mn-ea"/>
                <a:cs typeface="Arial"/>
              </a:rPr>
              <a:t>Coarse linen bandages, spirally wound around long package, secured by being tied in a knot 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homa"/>
                <a:ea typeface="+mn-ea"/>
                <a:cs typeface="Arial"/>
                <a:sym typeface="Wingdings" pitchFamily="2" charset="2"/>
              </a:rPr>
              <a:t> c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homa"/>
                <a:ea typeface="+mn-ea"/>
                <a:cs typeface="Arial"/>
              </a:rPr>
              <a:t>audal vertebrae (at least eighteen) from the tail of a calf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homa"/>
                <a:ea typeface="+mn-ea"/>
                <a:cs typeface="Arial"/>
                <a:sym typeface="Wingdings" pitchFamily="2" charset="2"/>
              </a:rPr>
              <a:t> 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homa"/>
                <a:ea typeface="+mn-ea"/>
                <a:cs typeface="Arial"/>
              </a:rPr>
              <a:t>oxtail soup on the menu in the Afterlife?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D9E59-7390-A3D9-6F1C-3979D7409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Animal Mummies Unwrapped - The New York Times">
            <a:extLst>
              <a:ext uri="{FF2B5EF4-FFF2-40B4-BE49-F238E27FC236}">
                <a16:creationId xmlns:a16="http://schemas.microsoft.com/office/drawing/2014/main" id="{3E55453D-CBEF-87BF-180F-C49A47BEE27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-21826"/>
            <a:ext cx="4464496" cy="687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21627"/>
      </p:ext>
    </p:extLst>
  </p:cSld>
  <p:clrMapOvr>
    <a:masterClrMapping/>
  </p:clrMapOvr>
</p:sld>
</file>

<file path=ppt/theme/theme1.xml><?xml version="1.0" encoding="utf-8"?>
<a:theme xmlns:a="http://schemas.openxmlformats.org/drawingml/2006/main" name="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1_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3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2_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4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5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638</Words>
  <Application>Microsoft Office PowerPoint</Application>
  <PresentationFormat>On-screen Show (4:3)</PresentationFormat>
  <Paragraphs>84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11</vt:i4>
      </vt:variant>
      <vt:variant>
        <vt:lpstr>Slide Titles</vt:lpstr>
      </vt:variant>
      <vt:variant>
        <vt:i4>17</vt:i4>
      </vt:variant>
    </vt:vector>
  </HeadingPairs>
  <TitlesOfParts>
    <vt:vector size="34" baseType="lpstr">
      <vt:lpstr>Arial</vt:lpstr>
      <vt:lpstr>Calibri</vt:lpstr>
      <vt:lpstr>Roboto</vt:lpstr>
      <vt:lpstr>Tahoma</vt:lpstr>
      <vt:lpstr>Times New Roman</vt:lpstr>
      <vt:lpstr>Wingdings</vt:lpstr>
      <vt:lpstr>Katharina</vt:lpstr>
      <vt:lpstr>1_Office Theme</vt:lpstr>
      <vt:lpstr>2_Office Theme</vt:lpstr>
      <vt:lpstr>3_Office Theme</vt:lpstr>
      <vt:lpstr>1_Katharina</vt:lpstr>
      <vt:lpstr>Quadrant</vt:lpstr>
      <vt:lpstr>3_Katharina</vt:lpstr>
      <vt:lpstr>2_Katharina</vt:lpstr>
      <vt:lpstr>4_Katharina</vt:lpstr>
      <vt:lpstr>Blank Presentation</vt:lpstr>
      <vt:lpstr>5_Katharina</vt:lpstr>
      <vt:lpstr>  AL10  Week 4, Monday  The eternal body of animals: Burial and mummification of animals</vt:lpstr>
      <vt:lpstr>What is a mummy?</vt:lpstr>
      <vt:lpstr>Animal Mummies</vt:lpstr>
      <vt:lpstr>What is a mummy?</vt:lpstr>
      <vt:lpstr>Intro </vt:lpstr>
      <vt:lpstr>Mummification of animals</vt:lpstr>
      <vt:lpstr>Embalming table for Apis, Memphis</vt:lpstr>
      <vt:lpstr>Reconstructed Buchis burial Armant (stone sarcophagus in vault, stela of emporor Valerian, offering table, offering stands) </vt:lpstr>
      <vt:lpstr>PowerPoint Presentation</vt:lpstr>
      <vt:lpstr>PowerPoint Presentation</vt:lpstr>
      <vt:lpstr>A mummified ibis in a jar (c. 400 BC, Metropolitan Museum of Art)</vt:lpstr>
      <vt:lpstr>Ibis Galleries, Saqqara, Animal Necropolis</vt:lpstr>
      <vt:lpstr>Dog mummy (Cairo museum), from KV50</vt:lpstr>
      <vt:lpstr>PowerPoint Presentation</vt:lpstr>
      <vt:lpstr>Complete cat mummy in limestone sarcophagus (c. 305 BC, Brooklyn Museum, New York</vt:lpstr>
      <vt:lpstr>Food offerings (Cairo CG 29856)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HPHP4002 – Death, Burial and the Afterlife   The eternal body: mummification</dc:title>
  <dc:creator>K Zinn</dc:creator>
  <cp:lastModifiedBy>Katharina Zinn</cp:lastModifiedBy>
  <cp:revision>16</cp:revision>
  <dcterms:created xsi:type="dcterms:W3CDTF">2021-01-21T10:51:46Z</dcterms:created>
  <dcterms:modified xsi:type="dcterms:W3CDTF">2026-03-23T07:47:07Z</dcterms:modified>
</cp:coreProperties>
</file>