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sldIdLst>
    <p:sldId id="256" r:id="rId2"/>
    <p:sldId id="270" r:id="rId3"/>
    <p:sldId id="257" r:id="rId4"/>
    <p:sldId id="258" r:id="rId5"/>
    <p:sldId id="259" r:id="rId6"/>
    <p:sldId id="260" r:id="rId7"/>
    <p:sldId id="261" r:id="rId8"/>
    <p:sldId id="262" r:id="rId9"/>
    <p:sldId id="263"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2587" autoAdjust="0"/>
  </p:normalViewPr>
  <p:slideViewPr>
    <p:cSldViewPr snapToGrid="0">
      <p:cViewPr varScale="1">
        <p:scale>
          <a:sx n="46" d="100"/>
          <a:sy n="46" d="100"/>
        </p:scale>
        <p:origin x="1444" y="3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E44C5F-EB7E-427F-9DCD-1F9112A8E49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9C7720F-C908-4C46-AD33-EC92AE38A1A0}">
      <dgm:prSet phldrT="[Text]" custT="1"/>
      <dgm:spPr/>
      <dgm:t>
        <a:bodyPr/>
        <a:lstStyle/>
        <a:p>
          <a:pPr algn="just">
            <a:buNone/>
          </a:pPr>
          <a:r>
            <a:rPr lang="en-US" sz="1600" b="1" dirty="0"/>
            <a:t>Emotional and Social Behaviour</a:t>
          </a:r>
          <a:endParaRPr lang="en-US" sz="1600" dirty="0"/>
        </a:p>
      </dgm:t>
    </dgm:pt>
    <dgm:pt modelId="{30A47248-505D-44AD-B01A-72521ED61E68}" type="parTrans" cxnId="{D549A5D9-EBA1-4776-B0A6-B9E1B4664FFB}">
      <dgm:prSet/>
      <dgm:spPr/>
      <dgm:t>
        <a:bodyPr/>
        <a:lstStyle/>
        <a:p>
          <a:endParaRPr lang="en-US"/>
        </a:p>
      </dgm:t>
    </dgm:pt>
    <dgm:pt modelId="{0D0EFA51-B4A2-4712-B6C0-AFA9EA7948AB}" type="sibTrans" cxnId="{D549A5D9-EBA1-4776-B0A6-B9E1B4664FFB}">
      <dgm:prSet/>
      <dgm:spPr/>
      <dgm:t>
        <a:bodyPr/>
        <a:lstStyle/>
        <a:p>
          <a:endParaRPr lang="en-US"/>
        </a:p>
      </dgm:t>
    </dgm:pt>
    <dgm:pt modelId="{BD4D6B48-2BA8-4177-802D-E95DD74BF595}">
      <dgm:prSet phldrT="[Text]" custT="1"/>
      <dgm:spPr/>
      <dgm:t>
        <a:bodyPr/>
        <a:lstStyle/>
        <a:p>
          <a:pPr algn="just">
            <a:lnSpc>
              <a:spcPct val="150000"/>
            </a:lnSpc>
            <a:buNone/>
          </a:pPr>
          <a:r>
            <a:rPr lang="en-US" sz="1400" dirty="0"/>
            <a:t>According to the theory, a safe environment is the foundation of the secure attachments, which allows children to learn and explore with confidence (Xie and </a:t>
          </a:r>
          <a:r>
            <a:rPr lang="en-US" sz="1400" dirty="0" err="1"/>
            <a:t>Pentina</a:t>
          </a:r>
          <a:r>
            <a:rPr lang="en-US" sz="1400" dirty="0"/>
            <a:t>, 2022). </a:t>
          </a:r>
        </a:p>
      </dgm:t>
    </dgm:pt>
    <dgm:pt modelId="{6434C337-62FF-4D49-931C-3CFFE07C4710}" type="parTrans" cxnId="{F9E70787-DD45-4409-A964-7EB48AC98ABD}">
      <dgm:prSet/>
      <dgm:spPr/>
      <dgm:t>
        <a:bodyPr/>
        <a:lstStyle/>
        <a:p>
          <a:endParaRPr lang="en-US"/>
        </a:p>
      </dgm:t>
    </dgm:pt>
    <dgm:pt modelId="{CE073472-A14A-49EF-A2D4-68ABA276DA4B}" type="sibTrans" cxnId="{F9E70787-DD45-4409-A964-7EB48AC98ABD}">
      <dgm:prSet/>
      <dgm:spPr/>
      <dgm:t>
        <a:bodyPr/>
        <a:lstStyle/>
        <a:p>
          <a:endParaRPr lang="en-US"/>
        </a:p>
      </dgm:t>
    </dgm:pt>
    <dgm:pt modelId="{8D473E71-B2DA-44AD-8EA1-0AF261D45446}">
      <dgm:prSet phldrT="[Text]" custT="1"/>
      <dgm:spPr/>
      <dgm:t>
        <a:bodyPr/>
        <a:lstStyle/>
        <a:p>
          <a:pPr algn="just">
            <a:buNone/>
          </a:pPr>
          <a:r>
            <a:rPr lang="en-US" sz="1600" b="1" dirty="0"/>
            <a:t>Communication and Cognitive Development</a:t>
          </a:r>
          <a:endParaRPr lang="en-US" sz="1600" dirty="0"/>
        </a:p>
      </dgm:t>
    </dgm:pt>
    <dgm:pt modelId="{49339BFA-F332-431A-B14D-B3B338396755}" type="parTrans" cxnId="{D8C3D755-935C-47C8-A76C-2488F8F45DA1}">
      <dgm:prSet/>
      <dgm:spPr/>
      <dgm:t>
        <a:bodyPr/>
        <a:lstStyle/>
        <a:p>
          <a:endParaRPr lang="en-US"/>
        </a:p>
      </dgm:t>
    </dgm:pt>
    <dgm:pt modelId="{164D4E82-6159-4A46-A955-CB69FC6F5E72}" type="sibTrans" cxnId="{D8C3D755-935C-47C8-A76C-2488F8F45DA1}">
      <dgm:prSet/>
      <dgm:spPr/>
      <dgm:t>
        <a:bodyPr/>
        <a:lstStyle/>
        <a:p>
          <a:endParaRPr lang="en-US"/>
        </a:p>
      </dgm:t>
    </dgm:pt>
    <dgm:pt modelId="{9F94FEEF-40D4-44FA-B47B-8861827B74B5}">
      <dgm:prSet phldrT="[Text]" custT="1"/>
      <dgm:spPr/>
      <dgm:t>
        <a:bodyPr/>
        <a:lstStyle/>
        <a:p>
          <a:pPr algn="just">
            <a:lnSpc>
              <a:spcPct val="150000"/>
            </a:lnSpc>
            <a:buNone/>
          </a:pPr>
          <a:r>
            <a:rPr lang="en-US" sz="1400" dirty="0"/>
            <a:t>Amira is struggling with verbal communication, which causes frustration and leads to communication breakdowns. </a:t>
          </a:r>
        </a:p>
      </dgm:t>
    </dgm:pt>
    <dgm:pt modelId="{89ED914C-09BD-4B54-88A3-0915D750B775}" type="parTrans" cxnId="{44486ACE-B540-42E7-9162-623DFF9CF0D7}">
      <dgm:prSet/>
      <dgm:spPr/>
      <dgm:t>
        <a:bodyPr/>
        <a:lstStyle/>
        <a:p>
          <a:endParaRPr lang="en-US"/>
        </a:p>
      </dgm:t>
    </dgm:pt>
    <dgm:pt modelId="{2B54E29C-FD79-410F-96E1-A8F87F44D3F0}" type="sibTrans" cxnId="{44486ACE-B540-42E7-9162-623DFF9CF0D7}">
      <dgm:prSet/>
      <dgm:spPr/>
      <dgm:t>
        <a:bodyPr/>
        <a:lstStyle/>
        <a:p>
          <a:endParaRPr lang="en-US"/>
        </a:p>
      </dgm:t>
    </dgm:pt>
    <dgm:pt modelId="{6CFB32A6-B212-4C72-9B8C-C7E776898E33}">
      <dgm:prSet phldrT="[Text]" custT="1"/>
      <dgm:spPr/>
      <dgm:t>
        <a:bodyPr/>
        <a:lstStyle/>
        <a:p>
          <a:pPr algn="just">
            <a:buNone/>
          </a:pPr>
          <a:r>
            <a:rPr lang="en-US" sz="1600" b="1" dirty="0"/>
            <a:t>Supporting Amira’s Developmental Needs</a:t>
          </a:r>
          <a:endParaRPr lang="en-US" sz="1600" dirty="0"/>
        </a:p>
      </dgm:t>
    </dgm:pt>
    <dgm:pt modelId="{D9218333-828C-42D0-994A-307D0327BADC}" type="parTrans" cxnId="{2DB10BAD-7D0C-4117-85CE-82D2A144E379}">
      <dgm:prSet/>
      <dgm:spPr/>
      <dgm:t>
        <a:bodyPr/>
        <a:lstStyle/>
        <a:p>
          <a:endParaRPr lang="en-US"/>
        </a:p>
      </dgm:t>
    </dgm:pt>
    <dgm:pt modelId="{B42385AB-B58D-483A-B21B-86BCAA0F6570}" type="sibTrans" cxnId="{2DB10BAD-7D0C-4117-85CE-82D2A144E379}">
      <dgm:prSet/>
      <dgm:spPr/>
      <dgm:t>
        <a:bodyPr/>
        <a:lstStyle/>
        <a:p>
          <a:endParaRPr lang="en-US"/>
        </a:p>
      </dgm:t>
    </dgm:pt>
    <dgm:pt modelId="{51DC44F8-B66F-42C0-AD43-31984940108E}">
      <dgm:prSet phldrT="[Text]" custT="1"/>
      <dgm:spPr/>
      <dgm:t>
        <a:bodyPr/>
        <a:lstStyle/>
        <a:p>
          <a:pPr algn="just">
            <a:lnSpc>
              <a:spcPct val="150000"/>
            </a:lnSpc>
            <a:buNone/>
          </a:pPr>
          <a:r>
            <a:rPr lang="en-US" sz="1400" dirty="0"/>
            <a:t>Sensitive caregiver interactions will help Amira develop the secure attachment bonds. These are linked with the positive development in social and cognitive domains. </a:t>
          </a:r>
        </a:p>
      </dgm:t>
    </dgm:pt>
    <dgm:pt modelId="{8BCD322E-DC47-4424-859A-D2566030D500}" type="parTrans" cxnId="{FE2814DE-B13F-4403-8DF4-7D64ACDC06E2}">
      <dgm:prSet/>
      <dgm:spPr/>
      <dgm:t>
        <a:bodyPr/>
        <a:lstStyle/>
        <a:p>
          <a:endParaRPr lang="en-US"/>
        </a:p>
      </dgm:t>
    </dgm:pt>
    <dgm:pt modelId="{5716D5C6-4D85-4EAA-96CC-2A10EDDE5487}" type="sibTrans" cxnId="{FE2814DE-B13F-4403-8DF4-7D64ACDC06E2}">
      <dgm:prSet/>
      <dgm:spPr/>
      <dgm:t>
        <a:bodyPr/>
        <a:lstStyle/>
        <a:p>
          <a:endParaRPr lang="en-US"/>
        </a:p>
      </dgm:t>
    </dgm:pt>
    <dgm:pt modelId="{C1587B9D-F357-4F57-8AA4-2BFAF7A60E45}" type="pres">
      <dgm:prSet presAssocID="{47E44C5F-EB7E-427F-9DCD-1F9112A8E498}" presName="linear" presStyleCnt="0">
        <dgm:presLayoutVars>
          <dgm:animLvl val="lvl"/>
          <dgm:resizeHandles val="exact"/>
        </dgm:presLayoutVars>
      </dgm:prSet>
      <dgm:spPr/>
    </dgm:pt>
    <dgm:pt modelId="{FEFE9D78-06F7-4272-967D-8C7220E845F5}" type="pres">
      <dgm:prSet presAssocID="{89C7720F-C908-4C46-AD33-EC92AE38A1A0}" presName="parentText" presStyleLbl="node1" presStyleIdx="0" presStyleCnt="3">
        <dgm:presLayoutVars>
          <dgm:chMax val="0"/>
          <dgm:bulletEnabled val="1"/>
        </dgm:presLayoutVars>
      </dgm:prSet>
      <dgm:spPr/>
    </dgm:pt>
    <dgm:pt modelId="{0B075147-421E-4CF3-982A-5E92A9546F17}" type="pres">
      <dgm:prSet presAssocID="{89C7720F-C908-4C46-AD33-EC92AE38A1A0}" presName="childText" presStyleLbl="revTx" presStyleIdx="0" presStyleCnt="3">
        <dgm:presLayoutVars>
          <dgm:bulletEnabled val="1"/>
        </dgm:presLayoutVars>
      </dgm:prSet>
      <dgm:spPr/>
    </dgm:pt>
    <dgm:pt modelId="{B979FA27-4B79-4A21-859A-778ACBBACF1E}" type="pres">
      <dgm:prSet presAssocID="{8D473E71-B2DA-44AD-8EA1-0AF261D45446}" presName="parentText" presStyleLbl="node1" presStyleIdx="1" presStyleCnt="3">
        <dgm:presLayoutVars>
          <dgm:chMax val="0"/>
          <dgm:bulletEnabled val="1"/>
        </dgm:presLayoutVars>
      </dgm:prSet>
      <dgm:spPr/>
    </dgm:pt>
    <dgm:pt modelId="{F5977C95-1FCD-4793-B97C-0DC150C45CE8}" type="pres">
      <dgm:prSet presAssocID="{8D473E71-B2DA-44AD-8EA1-0AF261D45446}" presName="childText" presStyleLbl="revTx" presStyleIdx="1" presStyleCnt="3">
        <dgm:presLayoutVars>
          <dgm:bulletEnabled val="1"/>
        </dgm:presLayoutVars>
      </dgm:prSet>
      <dgm:spPr/>
    </dgm:pt>
    <dgm:pt modelId="{491BA617-2EE7-428D-AC3D-E8221BF853E6}" type="pres">
      <dgm:prSet presAssocID="{6CFB32A6-B212-4C72-9B8C-C7E776898E33}" presName="parentText" presStyleLbl="node1" presStyleIdx="2" presStyleCnt="3">
        <dgm:presLayoutVars>
          <dgm:chMax val="0"/>
          <dgm:bulletEnabled val="1"/>
        </dgm:presLayoutVars>
      </dgm:prSet>
      <dgm:spPr/>
    </dgm:pt>
    <dgm:pt modelId="{37FC055E-3DF3-47E6-AD73-EA2DB73172E8}" type="pres">
      <dgm:prSet presAssocID="{6CFB32A6-B212-4C72-9B8C-C7E776898E33}" presName="childText" presStyleLbl="revTx" presStyleIdx="2" presStyleCnt="3">
        <dgm:presLayoutVars>
          <dgm:bulletEnabled val="1"/>
        </dgm:presLayoutVars>
      </dgm:prSet>
      <dgm:spPr/>
    </dgm:pt>
  </dgm:ptLst>
  <dgm:cxnLst>
    <dgm:cxn modelId="{293D2D12-361C-4E21-8233-06B029620399}" type="presOf" srcId="{8D473E71-B2DA-44AD-8EA1-0AF261D45446}" destId="{B979FA27-4B79-4A21-859A-778ACBBACF1E}" srcOrd="0" destOrd="0" presId="urn:microsoft.com/office/officeart/2005/8/layout/vList2"/>
    <dgm:cxn modelId="{028EDC22-5BBA-4F8B-966C-9551D38A5327}" type="presOf" srcId="{9F94FEEF-40D4-44FA-B47B-8861827B74B5}" destId="{F5977C95-1FCD-4793-B97C-0DC150C45CE8}" srcOrd="0" destOrd="0" presId="urn:microsoft.com/office/officeart/2005/8/layout/vList2"/>
    <dgm:cxn modelId="{2D3B3468-A53C-40CB-90B7-B57C4A00C036}" type="presOf" srcId="{6CFB32A6-B212-4C72-9B8C-C7E776898E33}" destId="{491BA617-2EE7-428D-AC3D-E8221BF853E6}" srcOrd="0" destOrd="0" presId="urn:microsoft.com/office/officeart/2005/8/layout/vList2"/>
    <dgm:cxn modelId="{BB27D96F-3C35-45AB-BF79-9E6D36403B64}" type="presOf" srcId="{89C7720F-C908-4C46-AD33-EC92AE38A1A0}" destId="{FEFE9D78-06F7-4272-967D-8C7220E845F5}" srcOrd="0" destOrd="0" presId="urn:microsoft.com/office/officeart/2005/8/layout/vList2"/>
    <dgm:cxn modelId="{D8C3D755-935C-47C8-A76C-2488F8F45DA1}" srcId="{47E44C5F-EB7E-427F-9DCD-1F9112A8E498}" destId="{8D473E71-B2DA-44AD-8EA1-0AF261D45446}" srcOrd="1" destOrd="0" parTransId="{49339BFA-F332-431A-B14D-B3B338396755}" sibTransId="{164D4E82-6159-4A46-A955-CB69FC6F5E72}"/>
    <dgm:cxn modelId="{F9E70787-DD45-4409-A964-7EB48AC98ABD}" srcId="{89C7720F-C908-4C46-AD33-EC92AE38A1A0}" destId="{BD4D6B48-2BA8-4177-802D-E95DD74BF595}" srcOrd="0" destOrd="0" parTransId="{6434C337-62FF-4D49-931C-3CFFE07C4710}" sibTransId="{CE073472-A14A-49EF-A2D4-68ABA276DA4B}"/>
    <dgm:cxn modelId="{2C827D90-EFD3-49DD-8DEC-BD0800885677}" type="presOf" srcId="{47E44C5F-EB7E-427F-9DCD-1F9112A8E498}" destId="{C1587B9D-F357-4F57-8AA4-2BFAF7A60E45}" srcOrd="0" destOrd="0" presId="urn:microsoft.com/office/officeart/2005/8/layout/vList2"/>
    <dgm:cxn modelId="{2DB10BAD-7D0C-4117-85CE-82D2A144E379}" srcId="{47E44C5F-EB7E-427F-9DCD-1F9112A8E498}" destId="{6CFB32A6-B212-4C72-9B8C-C7E776898E33}" srcOrd="2" destOrd="0" parTransId="{D9218333-828C-42D0-994A-307D0327BADC}" sibTransId="{B42385AB-B58D-483A-B21B-86BCAA0F6570}"/>
    <dgm:cxn modelId="{4984B1BE-78BB-4D73-ADE6-4235AF0A7B66}" type="presOf" srcId="{51DC44F8-B66F-42C0-AD43-31984940108E}" destId="{37FC055E-3DF3-47E6-AD73-EA2DB73172E8}" srcOrd="0" destOrd="0" presId="urn:microsoft.com/office/officeart/2005/8/layout/vList2"/>
    <dgm:cxn modelId="{44486ACE-B540-42E7-9162-623DFF9CF0D7}" srcId="{8D473E71-B2DA-44AD-8EA1-0AF261D45446}" destId="{9F94FEEF-40D4-44FA-B47B-8861827B74B5}" srcOrd="0" destOrd="0" parTransId="{89ED914C-09BD-4B54-88A3-0915D750B775}" sibTransId="{2B54E29C-FD79-410F-96E1-A8F87F44D3F0}"/>
    <dgm:cxn modelId="{D549A5D9-EBA1-4776-B0A6-B9E1B4664FFB}" srcId="{47E44C5F-EB7E-427F-9DCD-1F9112A8E498}" destId="{89C7720F-C908-4C46-AD33-EC92AE38A1A0}" srcOrd="0" destOrd="0" parTransId="{30A47248-505D-44AD-B01A-72521ED61E68}" sibTransId="{0D0EFA51-B4A2-4712-B6C0-AFA9EA7948AB}"/>
    <dgm:cxn modelId="{FE2814DE-B13F-4403-8DF4-7D64ACDC06E2}" srcId="{6CFB32A6-B212-4C72-9B8C-C7E776898E33}" destId="{51DC44F8-B66F-42C0-AD43-31984940108E}" srcOrd="0" destOrd="0" parTransId="{8BCD322E-DC47-4424-859A-D2566030D500}" sibTransId="{5716D5C6-4D85-4EAA-96CC-2A10EDDE5487}"/>
    <dgm:cxn modelId="{A06EA3E0-8205-4CA7-B662-989CC715FE20}" type="presOf" srcId="{BD4D6B48-2BA8-4177-802D-E95DD74BF595}" destId="{0B075147-421E-4CF3-982A-5E92A9546F17}" srcOrd="0" destOrd="0" presId="urn:microsoft.com/office/officeart/2005/8/layout/vList2"/>
    <dgm:cxn modelId="{A78E9A13-5BA2-49A3-A027-15366739DEBD}" type="presParOf" srcId="{C1587B9D-F357-4F57-8AA4-2BFAF7A60E45}" destId="{FEFE9D78-06F7-4272-967D-8C7220E845F5}" srcOrd="0" destOrd="0" presId="urn:microsoft.com/office/officeart/2005/8/layout/vList2"/>
    <dgm:cxn modelId="{B0160DB8-DC0F-4F9E-936E-7F69DB336542}" type="presParOf" srcId="{C1587B9D-F357-4F57-8AA4-2BFAF7A60E45}" destId="{0B075147-421E-4CF3-982A-5E92A9546F17}" srcOrd="1" destOrd="0" presId="urn:microsoft.com/office/officeart/2005/8/layout/vList2"/>
    <dgm:cxn modelId="{3F13EE91-BE4D-4D74-9CBD-9CA64886F1E6}" type="presParOf" srcId="{C1587B9D-F357-4F57-8AA4-2BFAF7A60E45}" destId="{B979FA27-4B79-4A21-859A-778ACBBACF1E}" srcOrd="2" destOrd="0" presId="urn:microsoft.com/office/officeart/2005/8/layout/vList2"/>
    <dgm:cxn modelId="{365F9DA2-2003-42E7-B429-9639B9CC7CD1}" type="presParOf" srcId="{C1587B9D-F357-4F57-8AA4-2BFAF7A60E45}" destId="{F5977C95-1FCD-4793-B97C-0DC150C45CE8}" srcOrd="3" destOrd="0" presId="urn:microsoft.com/office/officeart/2005/8/layout/vList2"/>
    <dgm:cxn modelId="{309C75A8-1979-4668-98D0-790F2A1C1746}" type="presParOf" srcId="{C1587B9D-F357-4F57-8AA4-2BFAF7A60E45}" destId="{491BA617-2EE7-428D-AC3D-E8221BF853E6}" srcOrd="4" destOrd="0" presId="urn:microsoft.com/office/officeart/2005/8/layout/vList2"/>
    <dgm:cxn modelId="{4084C618-E62C-412F-9122-B952C18416DE}" type="presParOf" srcId="{C1587B9D-F357-4F57-8AA4-2BFAF7A60E45}" destId="{37FC055E-3DF3-47E6-AD73-EA2DB73172E8}"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C03387-B13A-4095-9292-8FC079027D1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4AD95341-DDAF-417D-BF94-F6A0236C8705}">
      <dgm:prSet phldrT="[Text]" custT="1"/>
      <dgm:spPr/>
      <dgm:t>
        <a:bodyPr/>
        <a:lstStyle/>
        <a:p>
          <a:pPr algn="just">
            <a:buNone/>
          </a:pPr>
          <a:r>
            <a:rPr lang="en-US" sz="1400" b="1" dirty="0"/>
            <a:t>Establish a Key Person Relationship: </a:t>
          </a:r>
          <a:r>
            <a:rPr lang="en-US" sz="1400" dirty="0"/>
            <a:t>According to attachment theory, a secure attachment style is formed by emotional availability, trust, as well as comfort with healthy relationships (Cherniak </a:t>
          </a:r>
          <a:r>
            <a:rPr lang="en-US" sz="1400" i="1" dirty="0"/>
            <a:t>et.al </a:t>
          </a:r>
          <a:r>
            <a:rPr lang="en-US" sz="1400" dirty="0"/>
            <a:t>2021). </a:t>
          </a:r>
        </a:p>
      </dgm:t>
    </dgm:pt>
    <dgm:pt modelId="{A3AD4C60-20D7-44CE-9A33-15B38B4D3225}" type="parTrans" cxnId="{77A22988-FFC6-4EB7-8DB1-11CA95198EE8}">
      <dgm:prSet/>
      <dgm:spPr/>
      <dgm:t>
        <a:bodyPr/>
        <a:lstStyle/>
        <a:p>
          <a:endParaRPr lang="en-US"/>
        </a:p>
      </dgm:t>
    </dgm:pt>
    <dgm:pt modelId="{7D12FBF6-CD37-41AC-A3BF-E1DC7BB7D6E4}" type="sibTrans" cxnId="{77A22988-FFC6-4EB7-8DB1-11CA95198EE8}">
      <dgm:prSet/>
      <dgm:spPr/>
      <dgm:t>
        <a:bodyPr/>
        <a:lstStyle/>
        <a:p>
          <a:endParaRPr lang="en-US"/>
        </a:p>
      </dgm:t>
    </dgm:pt>
    <dgm:pt modelId="{29390F5B-E0E0-4076-A2D2-B5C2220BBEDC}">
      <dgm:prSet phldrT="[Text]" custT="1"/>
      <dgm:spPr/>
      <dgm:t>
        <a:bodyPr/>
        <a:lstStyle/>
        <a:p>
          <a:pPr algn="just">
            <a:buNone/>
          </a:pPr>
          <a:r>
            <a:rPr lang="en-US" sz="1400" b="1" dirty="0"/>
            <a:t>Implement a Gradual Settling-In Routine: </a:t>
          </a:r>
          <a:r>
            <a:rPr lang="en-US" sz="1400" dirty="0"/>
            <a:t>The phased transition helps in promoting the smooth adjustment for children by offering a sense of control and predictability (Jeong </a:t>
          </a:r>
          <a:r>
            <a:rPr lang="en-US" sz="1400" i="1" dirty="0"/>
            <a:t>et.al </a:t>
          </a:r>
          <a:r>
            <a:rPr lang="en-US" sz="1400" dirty="0"/>
            <a:t>2021). </a:t>
          </a:r>
        </a:p>
      </dgm:t>
    </dgm:pt>
    <dgm:pt modelId="{E12FEBD0-DF9F-4267-B88E-BA9842993E32}" type="parTrans" cxnId="{AF2C3E11-C96C-4621-ABF3-A14F700031DF}">
      <dgm:prSet/>
      <dgm:spPr/>
      <dgm:t>
        <a:bodyPr/>
        <a:lstStyle/>
        <a:p>
          <a:endParaRPr lang="en-US"/>
        </a:p>
      </dgm:t>
    </dgm:pt>
    <dgm:pt modelId="{77A647A8-8887-4CB7-865F-770E373301D8}" type="sibTrans" cxnId="{AF2C3E11-C96C-4621-ABF3-A14F700031DF}">
      <dgm:prSet/>
      <dgm:spPr/>
      <dgm:t>
        <a:bodyPr/>
        <a:lstStyle/>
        <a:p>
          <a:endParaRPr lang="en-US"/>
        </a:p>
      </dgm:t>
    </dgm:pt>
    <dgm:pt modelId="{AEFD26B7-5516-448D-B771-1629995219B9}">
      <dgm:prSet phldrT="[Text]" custT="1"/>
      <dgm:spPr/>
      <dgm:t>
        <a:bodyPr/>
        <a:lstStyle/>
        <a:p>
          <a:pPr algn="just">
            <a:buNone/>
          </a:pPr>
          <a:r>
            <a:rPr lang="en-US" sz="1400" b="1" dirty="0"/>
            <a:t>Encourage Social and Communication Development: </a:t>
          </a:r>
          <a:r>
            <a:rPr lang="en-US" sz="1400" dirty="0"/>
            <a:t>Small group activities allow children to develop their social and cognitive skills while communicating with peers. </a:t>
          </a:r>
        </a:p>
      </dgm:t>
    </dgm:pt>
    <dgm:pt modelId="{E98DE160-3D56-4BEC-885E-B285BCEFFBFD}" type="parTrans" cxnId="{2716FB66-0ABA-4F45-AD04-B9A1A56121C3}">
      <dgm:prSet/>
      <dgm:spPr/>
      <dgm:t>
        <a:bodyPr/>
        <a:lstStyle/>
        <a:p>
          <a:endParaRPr lang="en-US"/>
        </a:p>
      </dgm:t>
    </dgm:pt>
    <dgm:pt modelId="{2488DBBD-4E5E-44CB-B8E3-2FC4AA40D869}" type="sibTrans" cxnId="{2716FB66-0ABA-4F45-AD04-B9A1A56121C3}">
      <dgm:prSet/>
      <dgm:spPr/>
      <dgm:t>
        <a:bodyPr/>
        <a:lstStyle/>
        <a:p>
          <a:endParaRPr lang="en-US"/>
        </a:p>
      </dgm:t>
    </dgm:pt>
    <dgm:pt modelId="{178E689D-E0DE-429F-8552-1A4AB3FEAD0B}" type="pres">
      <dgm:prSet presAssocID="{1FC03387-B13A-4095-9292-8FC079027D18}" presName="linear" presStyleCnt="0">
        <dgm:presLayoutVars>
          <dgm:dir/>
          <dgm:animLvl val="lvl"/>
          <dgm:resizeHandles val="exact"/>
        </dgm:presLayoutVars>
      </dgm:prSet>
      <dgm:spPr/>
    </dgm:pt>
    <dgm:pt modelId="{F53150F3-D8A5-4ADA-BD5F-9BD8FBF32747}" type="pres">
      <dgm:prSet presAssocID="{4AD95341-DDAF-417D-BF94-F6A0236C8705}" presName="parentLin" presStyleCnt="0"/>
      <dgm:spPr/>
    </dgm:pt>
    <dgm:pt modelId="{B42D70FE-3211-42E7-8A2D-3FE6C6C5EDE2}" type="pres">
      <dgm:prSet presAssocID="{4AD95341-DDAF-417D-BF94-F6A0236C8705}" presName="parentLeftMargin" presStyleLbl="node1" presStyleIdx="0" presStyleCnt="3"/>
      <dgm:spPr/>
    </dgm:pt>
    <dgm:pt modelId="{9BF4F0E8-ACC6-405B-8ABC-CB4B8B0953AF}" type="pres">
      <dgm:prSet presAssocID="{4AD95341-DDAF-417D-BF94-F6A0236C8705}" presName="parentText" presStyleLbl="node1" presStyleIdx="0" presStyleCnt="3">
        <dgm:presLayoutVars>
          <dgm:chMax val="0"/>
          <dgm:bulletEnabled val="1"/>
        </dgm:presLayoutVars>
      </dgm:prSet>
      <dgm:spPr/>
    </dgm:pt>
    <dgm:pt modelId="{09F234ED-57C1-4E20-8085-A9075A0959FC}" type="pres">
      <dgm:prSet presAssocID="{4AD95341-DDAF-417D-BF94-F6A0236C8705}" presName="negativeSpace" presStyleCnt="0"/>
      <dgm:spPr/>
    </dgm:pt>
    <dgm:pt modelId="{AC205B0F-BBDB-4B78-8B6C-FFE7038FF53B}" type="pres">
      <dgm:prSet presAssocID="{4AD95341-DDAF-417D-BF94-F6A0236C8705}" presName="childText" presStyleLbl="conFgAcc1" presStyleIdx="0" presStyleCnt="3">
        <dgm:presLayoutVars>
          <dgm:bulletEnabled val="1"/>
        </dgm:presLayoutVars>
      </dgm:prSet>
      <dgm:spPr/>
    </dgm:pt>
    <dgm:pt modelId="{82A92FDE-F0CD-4079-BC27-4692A7DF0683}" type="pres">
      <dgm:prSet presAssocID="{7D12FBF6-CD37-41AC-A3BF-E1DC7BB7D6E4}" presName="spaceBetweenRectangles" presStyleCnt="0"/>
      <dgm:spPr/>
    </dgm:pt>
    <dgm:pt modelId="{8266A534-9386-4DA3-93E9-546F34D7688B}" type="pres">
      <dgm:prSet presAssocID="{29390F5B-E0E0-4076-A2D2-B5C2220BBEDC}" presName="parentLin" presStyleCnt="0"/>
      <dgm:spPr/>
    </dgm:pt>
    <dgm:pt modelId="{9239012F-251B-4E6F-BAF5-E38D4F2E0F87}" type="pres">
      <dgm:prSet presAssocID="{29390F5B-E0E0-4076-A2D2-B5C2220BBEDC}" presName="parentLeftMargin" presStyleLbl="node1" presStyleIdx="0" presStyleCnt="3"/>
      <dgm:spPr/>
    </dgm:pt>
    <dgm:pt modelId="{7C8C5C5B-C6A0-48E6-A743-37DA8A567B7B}" type="pres">
      <dgm:prSet presAssocID="{29390F5B-E0E0-4076-A2D2-B5C2220BBEDC}" presName="parentText" presStyleLbl="node1" presStyleIdx="1" presStyleCnt="3">
        <dgm:presLayoutVars>
          <dgm:chMax val="0"/>
          <dgm:bulletEnabled val="1"/>
        </dgm:presLayoutVars>
      </dgm:prSet>
      <dgm:spPr/>
    </dgm:pt>
    <dgm:pt modelId="{2BA74A84-40E0-481C-BA60-9B13C947EC82}" type="pres">
      <dgm:prSet presAssocID="{29390F5B-E0E0-4076-A2D2-B5C2220BBEDC}" presName="negativeSpace" presStyleCnt="0"/>
      <dgm:spPr/>
    </dgm:pt>
    <dgm:pt modelId="{E7DBFC66-845F-4E8F-B13E-728C6E962373}" type="pres">
      <dgm:prSet presAssocID="{29390F5B-E0E0-4076-A2D2-B5C2220BBEDC}" presName="childText" presStyleLbl="conFgAcc1" presStyleIdx="1" presStyleCnt="3">
        <dgm:presLayoutVars>
          <dgm:bulletEnabled val="1"/>
        </dgm:presLayoutVars>
      </dgm:prSet>
      <dgm:spPr/>
    </dgm:pt>
    <dgm:pt modelId="{BF9A69AE-80DA-4CAD-9EA6-5B9CD92782E3}" type="pres">
      <dgm:prSet presAssocID="{77A647A8-8887-4CB7-865F-770E373301D8}" presName="spaceBetweenRectangles" presStyleCnt="0"/>
      <dgm:spPr/>
    </dgm:pt>
    <dgm:pt modelId="{3C5DF7C2-5763-41EB-B82C-A4CDB712D681}" type="pres">
      <dgm:prSet presAssocID="{AEFD26B7-5516-448D-B771-1629995219B9}" presName="parentLin" presStyleCnt="0"/>
      <dgm:spPr/>
    </dgm:pt>
    <dgm:pt modelId="{847A265B-69FC-45A6-8E66-46059DBA16F6}" type="pres">
      <dgm:prSet presAssocID="{AEFD26B7-5516-448D-B771-1629995219B9}" presName="parentLeftMargin" presStyleLbl="node1" presStyleIdx="1" presStyleCnt="3"/>
      <dgm:spPr/>
    </dgm:pt>
    <dgm:pt modelId="{BC7096DA-3E5E-4A56-B47B-6B82C0F354AF}" type="pres">
      <dgm:prSet presAssocID="{AEFD26B7-5516-448D-B771-1629995219B9}" presName="parentText" presStyleLbl="node1" presStyleIdx="2" presStyleCnt="3">
        <dgm:presLayoutVars>
          <dgm:chMax val="0"/>
          <dgm:bulletEnabled val="1"/>
        </dgm:presLayoutVars>
      </dgm:prSet>
      <dgm:spPr/>
    </dgm:pt>
    <dgm:pt modelId="{72311DA6-174C-4597-9C70-5AF215EDF82A}" type="pres">
      <dgm:prSet presAssocID="{AEFD26B7-5516-448D-B771-1629995219B9}" presName="negativeSpace" presStyleCnt="0"/>
      <dgm:spPr/>
    </dgm:pt>
    <dgm:pt modelId="{7BBB61B2-7E3F-4355-B4AD-3277E7ED84B8}" type="pres">
      <dgm:prSet presAssocID="{AEFD26B7-5516-448D-B771-1629995219B9}" presName="childText" presStyleLbl="conFgAcc1" presStyleIdx="2" presStyleCnt="3">
        <dgm:presLayoutVars>
          <dgm:bulletEnabled val="1"/>
        </dgm:presLayoutVars>
      </dgm:prSet>
      <dgm:spPr/>
    </dgm:pt>
  </dgm:ptLst>
  <dgm:cxnLst>
    <dgm:cxn modelId="{07FD4003-0C36-4DF0-A186-2F4F9CAD3B09}" type="presOf" srcId="{AEFD26B7-5516-448D-B771-1629995219B9}" destId="{847A265B-69FC-45A6-8E66-46059DBA16F6}" srcOrd="0" destOrd="0" presId="urn:microsoft.com/office/officeart/2005/8/layout/list1"/>
    <dgm:cxn modelId="{AF2C3E11-C96C-4621-ABF3-A14F700031DF}" srcId="{1FC03387-B13A-4095-9292-8FC079027D18}" destId="{29390F5B-E0E0-4076-A2D2-B5C2220BBEDC}" srcOrd="1" destOrd="0" parTransId="{E12FEBD0-DF9F-4267-B88E-BA9842993E32}" sibTransId="{77A647A8-8887-4CB7-865F-770E373301D8}"/>
    <dgm:cxn modelId="{D4709625-024F-47AA-8AE5-622A0DAFB76A}" type="presOf" srcId="{4AD95341-DDAF-417D-BF94-F6A0236C8705}" destId="{B42D70FE-3211-42E7-8A2D-3FE6C6C5EDE2}" srcOrd="0" destOrd="0" presId="urn:microsoft.com/office/officeart/2005/8/layout/list1"/>
    <dgm:cxn modelId="{578F2136-6FBC-43A0-9214-5C7FA108A1BE}" type="presOf" srcId="{29390F5B-E0E0-4076-A2D2-B5C2220BBEDC}" destId="{7C8C5C5B-C6A0-48E6-A743-37DA8A567B7B}" srcOrd="1" destOrd="0" presId="urn:microsoft.com/office/officeart/2005/8/layout/list1"/>
    <dgm:cxn modelId="{5480E55B-B628-4360-83BD-62A60E1AF470}" type="presOf" srcId="{29390F5B-E0E0-4076-A2D2-B5C2220BBEDC}" destId="{9239012F-251B-4E6F-BAF5-E38D4F2E0F87}" srcOrd="0" destOrd="0" presId="urn:microsoft.com/office/officeart/2005/8/layout/list1"/>
    <dgm:cxn modelId="{2716FB66-0ABA-4F45-AD04-B9A1A56121C3}" srcId="{1FC03387-B13A-4095-9292-8FC079027D18}" destId="{AEFD26B7-5516-448D-B771-1629995219B9}" srcOrd="2" destOrd="0" parTransId="{E98DE160-3D56-4BEC-885E-B285BCEFFBFD}" sibTransId="{2488DBBD-4E5E-44CB-B8E3-2FC4AA40D869}"/>
    <dgm:cxn modelId="{6FB1456C-1A02-4C80-9196-2A8DCAE355DC}" type="presOf" srcId="{1FC03387-B13A-4095-9292-8FC079027D18}" destId="{178E689D-E0DE-429F-8552-1A4AB3FEAD0B}" srcOrd="0" destOrd="0" presId="urn:microsoft.com/office/officeart/2005/8/layout/list1"/>
    <dgm:cxn modelId="{77A22988-FFC6-4EB7-8DB1-11CA95198EE8}" srcId="{1FC03387-B13A-4095-9292-8FC079027D18}" destId="{4AD95341-DDAF-417D-BF94-F6A0236C8705}" srcOrd="0" destOrd="0" parTransId="{A3AD4C60-20D7-44CE-9A33-15B38B4D3225}" sibTransId="{7D12FBF6-CD37-41AC-A3BF-E1DC7BB7D6E4}"/>
    <dgm:cxn modelId="{AA2F2DAE-DC13-4634-A257-561E1065FC61}" type="presOf" srcId="{AEFD26B7-5516-448D-B771-1629995219B9}" destId="{BC7096DA-3E5E-4A56-B47B-6B82C0F354AF}" srcOrd="1" destOrd="0" presId="urn:microsoft.com/office/officeart/2005/8/layout/list1"/>
    <dgm:cxn modelId="{F4465DBD-27C0-496B-8A83-8E9F25AE5027}" type="presOf" srcId="{4AD95341-DDAF-417D-BF94-F6A0236C8705}" destId="{9BF4F0E8-ACC6-405B-8ABC-CB4B8B0953AF}" srcOrd="1" destOrd="0" presId="urn:microsoft.com/office/officeart/2005/8/layout/list1"/>
    <dgm:cxn modelId="{B2D08224-6685-4C8A-874C-8DB399CD4297}" type="presParOf" srcId="{178E689D-E0DE-429F-8552-1A4AB3FEAD0B}" destId="{F53150F3-D8A5-4ADA-BD5F-9BD8FBF32747}" srcOrd="0" destOrd="0" presId="urn:microsoft.com/office/officeart/2005/8/layout/list1"/>
    <dgm:cxn modelId="{83F80409-283F-4A08-8C95-A2407249B484}" type="presParOf" srcId="{F53150F3-D8A5-4ADA-BD5F-9BD8FBF32747}" destId="{B42D70FE-3211-42E7-8A2D-3FE6C6C5EDE2}" srcOrd="0" destOrd="0" presId="urn:microsoft.com/office/officeart/2005/8/layout/list1"/>
    <dgm:cxn modelId="{965E0FEF-02A4-48E9-A09F-A533C4D0ED61}" type="presParOf" srcId="{F53150F3-D8A5-4ADA-BD5F-9BD8FBF32747}" destId="{9BF4F0E8-ACC6-405B-8ABC-CB4B8B0953AF}" srcOrd="1" destOrd="0" presId="urn:microsoft.com/office/officeart/2005/8/layout/list1"/>
    <dgm:cxn modelId="{59095DD7-816A-46A5-A06A-B7D36B369E84}" type="presParOf" srcId="{178E689D-E0DE-429F-8552-1A4AB3FEAD0B}" destId="{09F234ED-57C1-4E20-8085-A9075A0959FC}" srcOrd="1" destOrd="0" presId="urn:microsoft.com/office/officeart/2005/8/layout/list1"/>
    <dgm:cxn modelId="{4DF10A8C-4EB5-4E44-AC61-8B105CB2A75E}" type="presParOf" srcId="{178E689D-E0DE-429F-8552-1A4AB3FEAD0B}" destId="{AC205B0F-BBDB-4B78-8B6C-FFE7038FF53B}" srcOrd="2" destOrd="0" presId="urn:microsoft.com/office/officeart/2005/8/layout/list1"/>
    <dgm:cxn modelId="{534AD660-76DF-48FE-A13C-92A5C797CC94}" type="presParOf" srcId="{178E689D-E0DE-429F-8552-1A4AB3FEAD0B}" destId="{82A92FDE-F0CD-4079-BC27-4692A7DF0683}" srcOrd="3" destOrd="0" presId="urn:microsoft.com/office/officeart/2005/8/layout/list1"/>
    <dgm:cxn modelId="{0FB5261A-2F08-40E9-8227-D30791AA1475}" type="presParOf" srcId="{178E689D-E0DE-429F-8552-1A4AB3FEAD0B}" destId="{8266A534-9386-4DA3-93E9-546F34D7688B}" srcOrd="4" destOrd="0" presId="urn:microsoft.com/office/officeart/2005/8/layout/list1"/>
    <dgm:cxn modelId="{530B295F-DCE0-4F9C-A004-95F8776ACFBA}" type="presParOf" srcId="{8266A534-9386-4DA3-93E9-546F34D7688B}" destId="{9239012F-251B-4E6F-BAF5-E38D4F2E0F87}" srcOrd="0" destOrd="0" presId="urn:microsoft.com/office/officeart/2005/8/layout/list1"/>
    <dgm:cxn modelId="{CA096ED7-E3DD-4FA5-B09E-50EAC11F3A93}" type="presParOf" srcId="{8266A534-9386-4DA3-93E9-546F34D7688B}" destId="{7C8C5C5B-C6A0-48E6-A743-37DA8A567B7B}" srcOrd="1" destOrd="0" presId="urn:microsoft.com/office/officeart/2005/8/layout/list1"/>
    <dgm:cxn modelId="{6F82D79D-69C8-47E1-AD01-416729B47BF6}" type="presParOf" srcId="{178E689D-E0DE-429F-8552-1A4AB3FEAD0B}" destId="{2BA74A84-40E0-481C-BA60-9B13C947EC82}" srcOrd="5" destOrd="0" presId="urn:microsoft.com/office/officeart/2005/8/layout/list1"/>
    <dgm:cxn modelId="{8906209D-CA95-404F-BE63-D24B93C2DF25}" type="presParOf" srcId="{178E689D-E0DE-429F-8552-1A4AB3FEAD0B}" destId="{E7DBFC66-845F-4E8F-B13E-728C6E962373}" srcOrd="6" destOrd="0" presId="urn:microsoft.com/office/officeart/2005/8/layout/list1"/>
    <dgm:cxn modelId="{381D41D8-17B2-4537-B23D-AF56EBD27A45}" type="presParOf" srcId="{178E689D-E0DE-429F-8552-1A4AB3FEAD0B}" destId="{BF9A69AE-80DA-4CAD-9EA6-5B9CD92782E3}" srcOrd="7" destOrd="0" presId="urn:microsoft.com/office/officeart/2005/8/layout/list1"/>
    <dgm:cxn modelId="{545F4253-8F00-4BCB-B745-34D7FD7B91F9}" type="presParOf" srcId="{178E689D-E0DE-429F-8552-1A4AB3FEAD0B}" destId="{3C5DF7C2-5763-41EB-B82C-A4CDB712D681}" srcOrd="8" destOrd="0" presId="urn:microsoft.com/office/officeart/2005/8/layout/list1"/>
    <dgm:cxn modelId="{F23A1AE3-8BF5-49B9-B8F7-579F8BEA054E}" type="presParOf" srcId="{3C5DF7C2-5763-41EB-B82C-A4CDB712D681}" destId="{847A265B-69FC-45A6-8E66-46059DBA16F6}" srcOrd="0" destOrd="0" presId="urn:microsoft.com/office/officeart/2005/8/layout/list1"/>
    <dgm:cxn modelId="{B76D326F-33E8-4A2B-9B11-27CF9BAD8EB4}" type="presParOf" srcId="{3C5DF7C2-5763-41EB-B82C-A4CDB712D681}" destId="{BC7096DA-3E5E-4A56-B47B-6B82C0F354AF}" srcOrd="1" destOrd="0" presId="urn:microsoft.com/office/officeart/2005/8/layout/list1"/>
    <dgm:cxn modelId="{5DB042DA-09E0-49C6-8A2F-C94A0916AA3F}" type="presParOf" srcId="{178E689D-E0DE-429F-8552-1A4AB3FEAD0B}" destId="{72311DA6-174C-4597-9C70-5AF215EDF82A}" srcOrd="9" destOrd="0" presId="urn:microsoft.com/office/officeart/2005/8/layout/list1"/>
    <dgm:cxn modelId="{9F6C77A7-EB81-4FFC-A6BF-7F78E7BC452A}" type="presParOf" srcId="{178E689D-E0DE-429F-8552-1A4AB3FEAD0B}" destId="{7BBB61B2-7E3F-4355-B4AD-3277E7ED84B8}"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FE9D78-06F7-4272-967D-8C7220E845F5}">
      <dsp:nvSpPr>
        <dsp:cNvPr id="0" name=""/>
        <dsp:cNvSpPr/>
      </dsp:nvSpPr>
      <dsp:spPr>
        <a:xfrm>
          <a:off x="0" y="46914"/>
          <a:ext cx="8128000" cy="5803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b="1" kern="1200" dirty="0"/>
            <a:t>Emotional and Social Behaviour</a:t>
          </a:r>
          <a:endParaRPr lang="en-US" sz="1600" kern="1200" dirty="0"/>
        </a:p>
      </dsp:txBody>
      <dsp:txXfrm>
        <a:off x="28329" y="75243"/>
        <a:ext cx="8071342" cy="523662"/>
      </dsp:txXfrm>
    </dsp:sp>
    <dsp:sp modelId="{0B075147-421E-4CF3-982A-5E92A9546F17}">
      <dsp:nvSpPr>
        <dsp:cNvPr id="0" name=""/>
        <dsp:cNvSpPr/>
      </dsp:nvSpPr>
      <dsp:spPr>
        <a:xfrm>
          <a:off x="0" y="627234"/>
          <a:ext cx="8128000" cy="67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20320" rIns="113792" bIns="20320" numCol="1" spcCol="1270" anchor="t" anchorCtr="0">
          <a:noAutofit/>
        </a:bodyPr>
        <a:lstStyle/>
        <a:p>
          <a:pPr marL="114300" lvl="1" indent="-114300" algn="just" defTabSz="622300">
            <a:lnSpc>
              <a:spcPct val="150000"/>
            </a:lnSpc>
            <a:spcBef>
              <a:spcPct val="0"/>
            </a:spcBef>
            <a:spcAft>
              <a:spcPct val="20000"/>
            </a:spcAft>
            <a:buNone/>
          </a:pPr>
          <a:r>
            <a:rPr lang="en-US" sz="1600" kern="1200" dirty="0"/>
            <a:t>According to the theory, a safe environment is the foundation of the secure attachments, which allows children to learn and explore with confidence (Xie and </a:t>
          </a:r>
          <a:r>
            <a:rPr lang="en-US" sz="1600" kern="1200" dirty="0" err="1"/>
            <a:t>Pentina</a:t>
          </a:r>
          <a:r>
            <a:rPr lang="en-US" sz="1600" kern="1200" dirty="0"/>
            <a:t>, 2022). </a:t>
          </a:r>
        </a:p>
      </dsp:txBody>
      <dsp:txXfrm>
        <a:off x="0" y="627234"/>
        <a:ext cx="8128000" cy="673785"/>
      </dsp:txXfrm>
    </dsp:sp>
    <dsp:sp modelId="{B979FA27-4B79-4A21-859A-778ACBBACF1E}">
      <dsp:nvSpPr>
        <dsp:cNvPr id="0" name=""/>
        <dsp:cNvSpPr/>
      </dsp:nvSpPr>
      <dsp:spPr>
        <a:xfrm>
          <a:off x="0" y="1301019"/>
          <a:ext cx="8128000" cy="5803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b="1" kern="1200" dirty="0"/>
            <a:t>Communication and Cognitive Development</a:t>
          </a:r>
          <a:endParaRPr lang="en-US" sz="1600" kern="1200" dirty="0"/>
        </a:p>
      </dsp:txBody>
      <dsp:txXfrm>
        <a:off x="28329" y="1329348"/>
        <a:ext cx="8071342" cy="523662"/>
      </dsp:txXfrm>
    </dsp:sp>
    <dsp:sp modelId="{F5977C95-1FCD-4793-B97C-0DC150C45CE8}">
      <dsp:nvSpPr>
        <dsp:cNvPr id="0" name=""/>
        <dsp:cNvSpPr/>
      </dsp:nvSpPr>
      <dsp:spPr>
        <a:xfrm>
          <a:off x="0" y="1881339"/>
          <a:ext cx="812800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20320" rIns="113792" bIns="20320" numCol="1" spcCol="1270" anchor="t" anchorCtr="0">
          <a:noAutofit/>
        </a:bodyPr>
        <a:lstStyle/>
        <a:p>
          <a:pPr marL="114300" lvl="1" indent="-114300" algn="just" defTabSz="622300">
            <a:lnSpc>
              <a:spcPct val="150000"/>
            </a:lnSpc>
            <a:spcBef>
              <a:spcPct val="0"/>
            </a:spcBef>
            <a:spcAft>
              <a:spcPct val="20000"/>
            </a:spcAft>
            <a:buNone/>
          </a:pPr>
          <a:r>
            <a:rPr lang="en-US" sz="1600" kern="1200" dirty="0"/>
            <a:t>Amira is struggling with verbal communication, which causes frustration and leads to communication breakdowns. </a:t>
          </a:r>
        </a:p>
      </dsp:txBody>
      <dsp:txXfrm>
        <a:off x="0" y="1881339"/>
        <a:ext cx="8128000" cy="513360"/>
      </dsp:txXfrm>
    </dsp:sp>
    <dsp:sp modelId="{491BA617-2EE7-428D-AC3D-E8221BF853E6}">
      <dsp:nvSpPr>
        <dsp:cNvPr id="0" name=""/>
        <dsp:cNvSpPr/>
      </dsp:nvSpPr>
      <dsp:spPr>
        <a:xfrm>
          <a:off x="0" y="2394699"/>
          <a:ext cx="8128000" cy="5803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b="1" kern="1200" dirty="0"/>
            <a:t>Supporting Amira’s Developmental Needs</a:t>
          </a:r>
          <a:endParaRPr lang="en-US" sz="1600" kern="1200" dirty="0"/>
        </a:p>
      </dsp:txBody>
      <dsp:txXfrm>
        <a:off x="28329" y="2423028"/>
        <a:ext cx="8071342" cy="523662"/>
      </dsp:txXfrm>
    </dsp:sp>
    <dsp:sp modelId="{37FC055E-3DF3-47E6-AD73-EA2DB73172E8}">
      <dsp:nvSpPr>
        <dsp:cNvPr id="0" name=""/>
        <dsp:cNvSpPr/>
      </dsp:nvSpPr>
      <dsp:spPr>
        <a:xfrm>
          <a:off x="0" y="2975019"/>
          <a:ext cx="812800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20320" rIns="113792" bIns="20320" numCol="1" spcCol="1270" anchor="t" anchorCtr="0">
          <a:noAutofit/>
        </a:bodyPr>
        <a:lstStyle/>
        <a:p>
          <a:pPr marL="114300" lvl="1" indent="-114300" algn="just" defTabSz="622300">
            <a:lnSpc>
              <a:spcPct val="150000"/>
            </a:lnSpc>
            <a:spcBef>
              <a:spcPct val="0"/>
            </a:spcBef>
            <a:spcAft>
              <a:spcPct val="20000"/>
            </a:spcAft>
            <a:buNone/>
          </a:pPr>
          <a:r>
            <a:rPr lang="en-US" sz="1600" kern="1200" dirty="0"/>
            <a:t>Sensitive caregiver interactions will help Amira develop the secure attachment bonds. These are linked with the positive development in social and cognitive domains. </a:t>
          </a:r>
        </a:p>
      </dsp:txBody>
      <dsp:txXfrm>
        <a:off x="0" y="2975019"/>
        <a:ext cx="8128000" cy="513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205B0F-BBDB-4B78-8B6C-FFE7038FF53B}">
      <dsp:nvSpPr>
        <dsp:cNvPr id="0" name=""/>
        <dsp:cNvSpPr/>
      </dsp:nvSpPr>
      <dsp:spPr>
        <a:xfrm>
          <a:off x="0" y="472570"/>
          <a:ext cx="9679258" cy="7056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F4F0E8-ACC6-405B-8ABC-CB4B8B0953AF}">
      <dsp:nvSpPr>
        <dsp:cNvPr id="0" name=""/>
        <dsp:cNvSpPr/>
      </dsp:nvSpPr>
      <dsp:spPr>
        <a:xfrm>
          <a:off x="483962" y="59290"/>
          <a:ext cx="6775480" cy="8265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97" tIns="0" rIns="256097" bIns="0" numCol="1" spcCol="1270" anchor="ctr" anchorCtr="0">
          <a:noAutofit/>
        </a:bodyPr>
        <a:lstStyle/>
        <a:p>
          <a:pPr marL="0" lvl="0" indent="0" algn="just" defTabSz="622300">
            <a:lnSpc>
              <a:spcPct val="90000"/>
            </a:lnSpc>
            <a:spcBef>
              <a:spcPct val="0"/>
            </a:spcBef>
            <a:spcAft>
              <a:spcPct val="35000"/>
            </a:spcAft>
            <a:buNone/>
          </a:pPr>
          <a:r>
            <a:rPr lang="en-US" sz="1400" b="1" kern="1200" dirty="0"/>
            <a:t>Establish a Key Person Relationship: </a:t>
          </a:r>
          <a:r>
            <a:rPr lang="en-US" sz="1400" kern="1200" dirty="0"/>
            <a:t>According to attachment theory, a secure attachment style is formed by emotional availability, trust, as well as comfort with healthy relationships (Cherniak </a:t>
          </a:r>
          <a:r>
            <a:rPr lang="en-US" sz="1400" i="1" kern="1200" dirty="0"/>
            <a:t>et.al </a:t>
          </a:r>
          <a:r>
            <a:rPr lang="en-US" sz="1400" kern="1200" dirty="0"/>
            <a:t>2021). </a:t>
          </a:r>
        </a:p>
      </dsp:txBody>
      <dsp:txXfrm>
        <a:off x="524311" y="99639"/>
        <a:ext cx="6694782" cy="745862"/>
      </dsp:txXfrm>
    </dsp:sp>
    <dsp:sp modelId="{E7DBFC66-845F-4E8F-B13E-728C6E962373}">
      <dsp:nvSpPr>
        <dsp:cNvPr id="0" name=""/>
        <dsp:cNvSpPr/>
      </dsp:nvSpPr>
      <dsp:spPr>
        <a:xfrm>
          <a:off x="0" y="1742651"/>
          <a:ext cx="9679258" cy="7056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C8C5C5B-C6A0-48E6-A743-37DA8A567B7B}">
      <dsp:nvSpPr>
        <dsp:cNvPr id="0" name=""/>
        <dsp:cNvSpPr/>
      </dsp:nvSpPr>
      <dsp:spPr>
        <a:xfrm>
          <a:off x="483962" y="1329370"/>
          <a:ext cx="6775480" cy="8265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97" tIns="0" rIns="256097" bIns="0" numCol="1" spcCol="1270" anchor="ctr" anchorCtr="0">
          <a:noAutofit/>
        </a:bodyPr>
        <a:lstStyle/>
        <a:p>
          <a:pPr marL="0" lvl="0" indent="0" algn="just" defTabSz="622300">
            <a:lnSpc>
              <a:spcPct val="90000"/>
            </a:lnSpc>
            <a:spcBef>
              <a:spcPct val="0"/>
            </a:spcBef>
            <a:spcAft>
              <a:spcPct val="35000"/>
            </a:spcAft>
            <a:buNone/>
          </a:pPr>
          <a:r>
            <a:rPr lang="en-US" sz="1400" b="1" kern="1200" dirty="0"/>
            <a:t>Implement a Gradual Settling-In Routine: </a:t>
          </a:r>
          <a:r>
            <a:rPr lang="en-US" sz="1400" kern="1200" dirty="0"/>
            <a:t>The phased transition helps in promoting the smooth adjustment for children by offering a sense of control and predictability (Jeong </a:t>
          </a:r>
          <a:r>
            <a:rPr lang="en-US" sz="1400" i="1" kern="1200" dirty="0"/>
            <a:t>et.al </a:t>
          </a:r>
          <a:r>
            <a:rPr lang="en-US" sz="1400" kern="1200" dirty="0"/>
            <a:t>2021). </a:t>
          </a:r>
        </a:p>
      </dsp:txBody>
      <dsp:txXfrm>
        <a:off x="524311" y="1369719"/>
        <a:ext cx="6694782" cy="745862"/>
      </dsp:txXfrm>
    </dsp:sp>
    <dsp:sp modelId="{7BBB61B2-7E3F-4355-B4AD-3277E7ED84B8}">
      <dsp:nvSpPr>
        <dsp:cNvPr id="0" name=""/>
        <dsp:cNvSpPr/>
      </dsp:nvSpPr>
      <dsp:spPr>
        <a:xfrm>
          <a:off x="0" y="3012731"/>
          <a:ext cx="9679258" cy="7056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C7096DA-3E5E-4A56-B47B-6B82C0F354AF}">
      <dsp:nvSpPr>
        <dsp:cNvPr id="0" name=""/>
        <dsp:cNvSpPr/>
      </dsp:nvSpPr>
      <dsp:spPr>
        <a:xfrm>
          <a:off x="483962" y="2599451"/>
          <a:ext cx="6775480" cy="8265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97" tIns="0" rIns="256097" bIns="0" numCol="1" spcCol="1270" anchor="ctr" anchorCtr="0">
          <a:noAutofit/>
        </a:bodyPr>
        <a:lstStyle/>
        <a:p>
          <a:pPr marL="0" lvl="0" indent="0" algn="just" defTabSz="622300">
            <a:lnSpc>
              <a:spcPct val="90000"/>
            </a:lnSpc>
            <a:spcBef>
              <a:spcPct val="0"/>
            </a:spcBef>
            <a:spcAft>
              <a:spcPct val="35000"/>
            </a:spcAft>
            <a:buNone/>
          </a:pPr>
          <a:r>
            <a:rPr lang="en-US" sz="1400" b="1" kern="1200" dirty="0"/>
            <a:t>Encourage Social and Communication Development: </a:t>
          </a:r>
          <a:r>
            <a:rPr lang="en-US" sz="1400" kern="1200" dirty="0"/>
            <a:t>Small group activities allow children to develop their social and cognitive skills while communicating with peers. </a:t>
          </a:r>
        </a:p>
      </dsp:txBody>
      <dsp:txXfrm>
        <a:off x="524311" y="2639800"/>
        <a:ext cx="6694782" cy="7458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EFE2DB-57FD-4DA0-99D6-57A23117F4BC}" type="datetimeFigureOut">
              <a:rPr lang="en-US" smtClean="0"/>
              <a:pPr/>
              <a:t>10/11/2025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74F2F6-DF7D-4C3B-8071-1F017FE79CF7}" type="slidenum">
              <a:rPr lang="en-US" smtClean="0"/>
              <a:pPr/>
              <a:t>‹#›</a:t>
            </a:fld>
            <a:endParaRPr lang="en-US"/>
          </a:p>
        </p:txBody>
      </p:sp>
    </p:spTree>
    <p:extLst>
      <p:ext uri="{BB962C8B-B14F-4D97-AF65-F5344CB8AC3E}">
        <p14:creationId xmlns:p14="http://schemas.microsoft.com/office/powerpoint/2010/main" val="1111120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Bowlby’s attachment theory highlights the significance of early emotional bonds among the children and their caregivers. </a:t>
            </a:r>
          </a:p>
        </p:txBody>
      </p:sp>
      <p:sp>
        <p:nvSpPr>
          <p:cNvPr id="4" name="Slide Number Placeholder 3"/>
          <p:cNvSpPr>
            <a:spLocks noGrp="1"/>
          </p:cNvSpPr>
          <p:nvPr>
            <p:ph type="sldNum" sz="quarter" idx="5"/>
          </p:nvPr>
        </p:nvSpPr>
        <p:spPr/>
        <p:txBody>
          <a:bodyPr/>
          <a:lstStyle/>
          <a:p>
            <a:fld id="{F374F2F6-DF7D-4C3B-8071-1F017FE79CF7}" type="slidenum">
              <a:rPr lang="en-US" smtClean="0"/>
              <a:pPr/>
              <a:t>4</a:t>
            </a:fld>
            <a:endParaRPr lang="en-US"/>
          </a:p>
        </p:txBody>
      </p:sp>
    </p:spTree>
    <p:extLst>
      <p:ext uri="{BB962C8B-B14F-4D97-AF65-F5344CB8AC3E}">
        <p14:creationId xmlns:p14="http://schemas.microsoft.com/office/powerpoint/2010/main" val="3677445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Arial" panose="020B0604020202020204" pitchFamily="34" charset="0"/>
                <a:ea typeface="+mn-ea"/>
                <a:cs typeface="Arial" panose="020B0604020202020204" pitchFamily="34" charset="0"/>
              </a:rPr>
              <a:t>This is based on the premise that the quality of the early relationships with the caregivers has a major impact on the early year development. The theory emphasised that the children are biologically programmed to create the attachment which helps them feel secure as well as navigate their environment. </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374F2F6-DF7D-4C3B-8071-1F017FE79CF7}" type="slidenum">
              <a:rPr lang="en-US" smtClean="0"/>
              <a:pPr/>
              <a:t>5</a:t>
            </a:fld>
            <a:endParaRPr lang="en-US"/>
          </a:p>
        </p:txBody>
      </p:sp>
    </p:spTree>
    <p:extLst>
      <p:ext uri="{BB962C8B-B14F-4D97-AF65-F5344CB8AC3E}">
        <p14:creationId xmlns:p14="http://schemas.microsoft.com/office/powerpoint/2010/main" val="1416597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Bowlby’s attachment theory emphasises on understanding and analysing the significance of early emotional bonds between Amira and her caregivers. </a:t>
            </a:r>
          </a:p>
          <a:p>
            <a:pPr algn="just"/>
            <a:r>
              <a:rPr lang="en-US" sz="1200" kern="1200" dirty="0">
                <a:solidFill>
                  <a:schemeClr val="tx1"/>
                </a:solidFill>
                <a:effectLst/>
                <a:latin typeface="Arial" panose="020B0604020202020204" pitchFamily="34" charset="0"/>
                <a:ea typeface="+mn-ea"/>
                <a:cs typeface="Arial" panose="020B0604020202020204" pitchFamily="34" charset="0"/>
              </a:rPr>
              <a:t>Amira needs to feel secure, which allows her to explore a new environment. Amira is less likely to engage in group play, which explains her current behaviour. </a:t>
            </a:r>
          </a:p>
          <a:p>
            <a:pPr algn="just"/>
            <a:r>
              <a:rPr lang="en-US" sz="1200" kern="1200" dirty="0">
                <a:solidFill>
                  <a:schemeClr val="tx1"/>
                </a:solidFill>
                <a:effectLst/>
                <a:latin typeface="Arial" panose="020B0604020202020204" pitchFamily="34" charset="0"/>
                <a:ea typeface="+mn-ea"/>
                <a:cs typeface="Arial" panose="020B0604020202020204" pitchFamily="34" charset="0"/>
              </a:rPr>
              <a:t>According to Bowlby's theory, open communication fosters an environment where the children grow up with feelings valued. </a:t>
            </a:r>
          </a:p>
          <a:p>
            <a:pPr algn="just"/>
            <a:r>
              <a:rPr lang="en-US" sz="1200" kern="1200" dirty="0">
                <a:solidFill>
                  <a:schemeClr val="tx1"/>
                </a:solidFill>
                <a:effectLst/>
                <a:latin typeface="Arial" panose="020B0604020202020204" pitchFamily="34" charset="0"/>
                <a:ea typeface="+mn-ea"/>
                <a:cs typeface="Arial" panose="020B0604020202020204" pitchFamily="34" charset="0"/>
              </a:rPr>
              <a:t>Practitioners need to nurture interactions and quality time, which helps in creating a strong bond with Amira. A stable and predictable environment assists children in feeling safe, which allows them to explore new things. </a:t>
            </a:r>
          </a:p>
        </p:txBody>
      </p:sp>
      <p:sp>
        <p:nvSpPr>
          <p:cNvPr id="4" name="Slide Number Placeholder 3"/>
          <p:cNvSpPr>
            <a:spLocks noGrp="1"/>
          </p:cNvSpPr>
          <p:nvPr>
            <p:ph type="sldNum" sz="quarter" idx="5"/>
          </p:nvPr>
        </p:nvSpPr>
        <p:spPr/>
        <p:txBody>
          <a:bodyPr/>
          <a:lstStyle/>
          <a:p>
            <a:fld id="{F374F2F6-DF7D-4C3B-8071-1F017FE79CF7}" type="slidenum">
              <a:rPr lang="en-US" smtClean="0"/>
              <a:pPr/>
              <a:t>6</a:t>
            </a:fld>
            <a:endParaRPr lang="en-US"/>
          </a:p>
        </p:txBody>
      </p:sp>
    </p:spTree>
    <p:extLst>
      <p:ext uri="{BB962C8B-B14F-4D97-AF65-F5344CB8AC3E}">
        <p14:creationId xmlns:p14="http://schemas.microsoft.com/office/powerpoint/2010/main" val="4290855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 consistent key person will ensure a strong relationship, which facilitates Amira's open and efficient communication. Amira, with the secure attachment, can explore new environments and engage with peers.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This strategy encourages the gradual separation, which will help Amira into the daycare habits as well as reduce the feeling of distress and anxiety. These proactive measures contribute to the positive transition for children, which helps in their growth and development in a nursery setting.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Play can help Amira to share and understand the perspective of others, which is significant for building positive relationships. Activities such as role-playing and storytelling support communication growth. Role-playing can help Amira to develop social and emotional skills with diverse perspectives. </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374F2F6-DF7D-4C3B-8071-1F017FE79CF7}" type="slidenum">
              <a:rPr lang="en-US" smtClean="0"/>
              <a:pPr/>
              <a:t>7</a:t>
            </a:fld>
            <a:endParaRPr lang="en-US"/>
          </a:p>
        </p:txBody>
      </p:sp>
    </p:spTree>
    <p:extLst>
      <p:ext uri="{BB962C8B-B14F-4D97-AF65-F5344CB8AC3E}">
        <p14:creationId xmlns:p14="http://schemas.microsoft.com/office/powerpoint/2010/main" val="3951679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Amira’s differences in the early life cognitive development are driven by the environmental and genetic factors. Genetics plays a vital role in the predisposition to emotional reactivity as well as regulation. </a:t>
            </a:r>
          </a:p>
          <a:p>
            <a:r>
              <a:rPr lang="en-US" sz="1200" kern="1200" dirty="0">
                <a:solidFill>
                  <a:schemeClr val="tx1"/>
                </a:solidFill>
                <a:effectLst/>
                <a:latin typeface="+mn-lt"/>
                <a:ea typeface="+mn-ea"/>
                <a:cs typeface="+mn-cs"/>
              </a:rPr>
              <a:t>Environmental factors, including the nurturing home environment, facilitate the children to feel valued and safe, which promotes the healthy self-esteem and emotional development. Caregivers need to carefully listen and support Amira, which will make her feel more comfortable in disclosing the sensitive information. Caregivers by maintain the safe as well as comfortable environment can enhance the sense of trust for Amira. Caregivers, by offering a supportive and nurturing environment, can help Amira build the emotional resilience. </a:t>
            </a:r>
          </a:p>
        </p:txBody>
      </p:sp>
      <p:sp>
        <p:nvSpPr>
          <p:cNvPr id="4" name="Slide Number Placeholder 3"/>
          <p:cNvSpPr>
            <a:spLocks noGrp="1"/>
          </p:cNvSpPr>
          <p:nvPr>
            <p:ph type="sldNum" sz="quarter" idx="5"/>
          </p:nvPr>
        </p:nvSpPr>
        <p:spPr/>
        <p:txBody>
          <a:bodyPr/>
          <a:lstStyle/>
          <a:p>
            <a:fld id="{F374F2F6-DF7D-4C3B-8071-1F017FE79CF7}" type="slidenum">
              <a:rPr lang="en-US" smtClean="0"/>
              <a:pPr/>
              <a:t>8</a:t>
            </a:fld>
            <a:endParaRPr lang="en-US"/>
          </a:p>
        </p:txBody>
      </p:sp>
    </p:spTree>
    <p:extLst>
      <p:ext uri="{BB962C8B-B14F-4D97-AF65-F5344CB8AC3E}">
        <p14:creationId xmlns:p14="http://schemas.microsoft.com/office/powerpoint/2010/main" val="794295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Caregivers' responsiveness as well as sensitivity to the children in stress responses is vital for their emotional and social development. The secure attachment can equip Amira with the confidence to navigate challenges and contribute to her long-term social and emotional well-being. Partitioners, by offering her a nurturing and safe environment, prevent neglect and abuse. Treatment for children reduces the short and long-term effects of abuse. </a:t>
            </a:r>
            <a:r>
              <a:rPr lang="en-US" sz="1200" kern="1200" dirty="0">
                <a:solidFill>
                  <a:schemeClr val="tx1"/>
                </a:solidFill>
                <a:effectLst/>
                <a:latin typeface="Arial" panose="020B0604020202020204" pitchFamily="34" charset="0"/>
                <a:ea typeface="+mn-ea"/>
                <a:cs typeface="Arial" panose="020B0604020202020204" pitchFamily="34" charset="0"/>
              </a:rPr>
              <a:t>The secure attachment can equip Amira with the confidence to navigate challenges and contribute to her long-term social and emotional wellbeing. Partitioners, by offering her a nurturing and safe environment, prevent neglect and abuse. Treatment for children reduces the short and long-term effects of abuse.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However</a:t>
            </a:r>
            <a:r>
              <a:rPr lang="en-US" sz="1200" kern="1200">
                <a:solidFill>
                  <a:schemeClr val="tx1"/>
                </a:solidFill>
                <a:effectLst/>
                <a:latin typeface="Arial" panose="020B0604020202020204" pitchFamily="34" charset="0"/>
                <a:ea typeface="+mn-ea"/>
                <a:cs typeface="Arial" panose="020B0604020202020204" pitchFamily="34" charset="0"/>
              </a:rPr>
              <a:t>, </a:t>
            </a:r>
            <a:r>
              <a:rPr lang="en-US" sz="1200" kern="1200">
                <a:solidFill>
                  <a:schemeClr val="tx1"/>
                </a:solidFill>
                <a:effectLst/>
                <a:latin typeface="+mn-lt"/>
                <a:ea typeface="+mn-ea"/>
                <a:cs typeface="+mn-cs"/>
              </a:rPr>
              <a:t>the </a:t>
            </a:r>
            <a:r>
              <a:rPr lang="en-US" sz="1200" kern="1200" dirty="0">
                <a:solidFill>
                  <a:schemeClr val="tx1"/>
                </a:solidFill>
                <a:effectLst/>
                <a:latin typeface="+mn-lt"/>
                <a:ea typeface="+mn-ea"/>
                <a:cs typeface="+mn-cs"/>
              </a:rPr>
              <a:t>present theory also neglects the role of families and other caregivers, which limits the efficiency. The theory also limits the role of genetics in shaping the attachment styles as well as personality. The theory lacks in considering the complicated range of the other environmental including life events, which affect the individual's approach to health and development. The attachment theory also neglects to offer the complete information on the emotional resilience, which limits the findings.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F374F2F6-DF7D-4C3B-8071-1F017FE79CF7}" type="slidenum">
              <a:rPr lang="en-US" smtClean="0"/>
              <a:pPr/>
              <a:t>9</a:t>
            </a:fld>
            <a:endParaRPr lang="en-US"/>
          </a:p>
        </p:txBody>
      </p:sp>
    </p:spTree>
    <p:extLst>
      <p:ext uri="{BB962C8B-B14F-4D97-AF65-F5344CB8AC3E}">
        <p14:creationId xmlns:p14="http://schemas.microsoft.com/office/powerpoint/2010/main" val="3289645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Arial" panose="020B0604020202020204" pitchFamily="34" charset="0"/>
                <a:ea typeface="+mn-ea"/>
                <a:cs typeface="Arial" panose="020B0604020202020204" pitchFamily="34" charset="0"/>
              </a:rPr>
              <a:t>This lays the groundwork for skills which allow children to become confident and resilient individuals. </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374F2F6-DF7D-4C3B-8071-1F017FE79CF7}" type="slidenum">
              <a:rPr lang="en-US" smtClean="0"/>
              <a:pPr/>
              <a:t>10</a:t>
            </a:fld>
            <a:endParaRPr lang="en-US"/>
          </a:p>
        </p:txBody>
      </p:sp>
    </p:spTree>
    <p:extLst>
      <p:ext uri="{BB962C8B-B14F-4D97-AF65-F5344CB8AC3E}">
        <p14:creationId xmlns:p14="http://schemas.microsoft.com/office/powerpoint/2010/main" val="12658087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74F2F6-DF7D-4C3B-8071-1F017FE79CF7}" type="slidenum">
              <a:rPr lang="en-US" smtClean="0"/>
              <a:pPr/>
              <a:t>12</a:t>
            </a:fld>
            <a:endParaRPr lang="en-US"/>
          </a:p>
        </p:txBody>
      </p:sp>
    </p:spTree>
    <p:extLst>
      <p:ext uri="{BB962C8B-B14F-4D97-AF65-F5344CB8AC3E}">
        <p14:creationId xmlns:p14="http://schemas.microsoft.com/office/powerpoint/2010/main" val="3871963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0BE033BA-0085-4B03-98BB-279B4D10D620}" type="slidenum">
              <a:rPr lang="en-US" smtClean="0"/>
              <a:pPr/>
              <a:t>‹#›</a:t>
            </a:fld>
            <a:endParaRPr lang="en-US"/>
          </a:p>
        </p:txBody>
      </p:sp>
    </p:spTree>
    <p:extLst>
      <p:ext uri="{BB962C8B-B14F-4D97-AF65-F5344CB8AC3E}">
        <p14:creationId xmlns:p14="http://schemas.microsoft.com/office/powerpoint/2010/main" val="1714049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0BE033BA-0085-4B03-98BB-279B4D10D620}" type="slidenum">
              <a:rPr lang="en-US" smtClean="0"/>
              <a:pPr/>
              <a:t>‹#›</a:t>
            </a:fld>
            <a:endParaRPr lang="en-US"/>
          </a:p>
        </p:txBody>
      </p:sp>
    </p:spTree>
    <p:extLst>
      <p:ext uri="{BB962C8B-B14F-4D97-AF65-F5344CB8AC3E}">
        <p14:creationId xmlns:p14="http://schemas.microsoft.com/office/powerpoint/2010/main" val="718429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BE033BA-0085-4B03-98BB-279B4D10D620}" type="slidenum">
              <a:rPr lang="en-US" smtClean="0"/>
              <a:pPr/>
              <a:t>‹#›</a:t>
            </a:fld>
            <a:endParaRPr lang="en-US"/>
          </a:p>
        </p:txBody>
      </p:sp>
    </p:spTree>
    <p:extLst>
      <p:ext uri="{BB962C8B-B14F-4D97-AF65-F5344CB8AC3E}">
        <p14:creationId xmlns:p14="http://schemas.microsoft.com/office/powerpoint/2010/main" val="1498172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0BE033BA-0085-4B03-98BB-279B4D10D620}" type="slidenum">
              <a:rPr lang="en-US" smtClean="0"/>
              <a:pPr/>
              <a:t>‹#›</a:t>
            </a:fld>
            <a:endParaRPr lang="en-US"/>
          </a:p>
        </p:txBody>
      </p:sp>
    </p:spTree>
    <p:extLst>
      <p:ext uri="{BB962C8B-B14F-4D97-AF65-F5344CB8AC3E}">
        <p14:creationId xmlns:p14="http://schemas.microsoft.com/office/powerpoint/2010/main" val="27654929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0BE033BA-0085-4B03-98BB-279B4D10D620}" type="slidenum">
              <a:rPr lang="en-US" smtClean="0"/>
              <a:pPr/>
              <a:t>‹#›</a:t>
            </a:fld>
            <a:endParaRPr lang="en-US"/>
          </a:p>
        </p:txBody>
      </p:sp>
    </p:spTree>
    <p:extLst>
      <p:ext uri="{BB962C8B-B14F-4D97-AF65-F5344CB8AC3E}">
        <p14:creationId xmlns:p14="http://schemas.microsoft.com/office/powerpoint/2010/main" val="229196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0BE033BA-0085-4B03-98BB-279B4D10D620}" type="slidenum">
              <a:rPr lang="en-US" smtClean="0"/>
              <a:pPr/>
              <a:t>‹#›</a:t>
            </a:fld>
            <a:endParaRPr lang="en-US"/>
          </a:p>
        </p:txBody>
      </p:sp>
    </p:spTree>
    <p:extLst>
      <p:ext uri="{BB962C8B-B14F-4D97-AF65-F5344CB8AC3E}">
        <p14:creationId xmlns:p14="http://schemas.microsoft.com/office/powerpoint/2010/main" val="4078738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0BE033BA-0085-4B03-98BB-279B4D10D620}" type="slidenum">
              <a:rPr lang="en-US" smtClean="0"/>
              <a:pPr/>
              <a:t>‹#›</a:t>
            </a:fld>
            <a:endParaRPr lang="en-US"/>
          </a:p>
        </p:txBody>
      </p:sp>
    </p:spTree>
    <p:extLst>
      <p:ext uri="{BB962C8B-B14F-4D97-AF65-F5344CB8AC3E}">
        <p14:creationId xmlns:p14="http://schemas.microsoft.com/office/powerpoint/2010/main" val="2429924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0BE033BA-0085-4B03-98BB-279B4D10D620}" type="slidenum">
              <a:rPr lang="en-US" smtClean="0"/>
              <a:pPr/>
              <a:t>‹#›</a:t>
            </a:fld>
            <a:endParaRPr lang="en-US"/>
          </a:p>
        </p:txBody>
      </p:sp>
    </p:spTree>
    <p:extLst>
      <p:ext uri="{BB962C8B-B14F-4D97-AF65-F5344CB8AC3E}">
        <p14:creationId xmlns:p14="http://schemas.microsoft.com/office/powerpoint/2010/main" val="4233962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BE033BA-0085-4B03-98BB-279B4D10D620}" type="slidenum">
              <a:rPr lang="en-US" smtClean="0"/>
              <a:pPr/>
              <a:t>‹#›</a:t>
            </a:fld>
            <a:endParaRPr lang="en-US"/>
          </a:p>
        </p:txBody>
      </p:sp>
    </p:spTree>
    <p:extLst>
      <p:ext uri="{BB962C8B-B14F-4D97-AF65-F5344CB8AC3E}">
        <p14:creationId xmlns:p14="http://schemas.microsoft.com/office/powerpoint/2010/main" val="3685194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BE033BA-0085-4B03-98BB-279B4D10D620}" type="slidenum">
              <a:rPr lang="en-US" smtClean="0"/>
              <a:pPr/>
              <a:t>‹#›</a:t>
            </a:fld>
            <a:endParaRPr lang="en-US"/>
          </a:p>
        </p:txBody>
      </p:sp>
    </p:spTree>
    <p:extLst>
      <p:ext uri="{BB962C8B-B14F-4D97-AF65-F5344CB8AC3E}">
        <p14:creationId xmlns:p14="http://schemas.microsoft.com/office/powerpoint/2010/main" val="4095735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BE033BA-0085-4B03-98BB-279B4D10D620}"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67223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BE033BA-0085-4B03-98BB-279B4D10D620}" type="slidenum">
              <a:rPr lang="en-US" smtClean="0"/>
              <a:pPr/>
              <a:t>‹#›</a:t>
            </a:fld>
            <a:endParaRPr lang="en-US"/>
          </a:p>
        </p:txBody>
      </p:sp>
    </p:spTree>
    <p:extLst>
      <p:ext uri="{BB962C8B-B14F-4D97-AF65-F5344CB8AC3E}">
        <p14:creationId xmlns:p14="http://schemas.microsoft.com/office/powerpoint/2010/main" val="3643363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BE033BA-0085-4B03-98BB-279B4D10D620}"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663006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BE033BA-0085-4B03-98BB-279B4D10D620}" type="slidenum">
              <a:rPr lang="en-US" smtClean="0"/>
              <a:pPr/>
              <a:t>‹#›</a:t>
            </a:fld>
            <a:endParaRPr lang="en-US"/>
          </a:p>
        </p:txBody>
      </p:sp>
    </p:spTree>
    <p:extLst>
      <p:ext uri="{BB962C8B-B14F-4D97-AF65-F5344CB8AC3E}">
        <p14:creationId xmlns:p14="http://schemas.microsoft.com/office/powerpoint/2010/main" val="3564609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BE033BA-0085-4B03-98BB-279B4D10D620}" type="slidenum">
              <a:rPr lang="en-US" smtClean="0"/>
              <a:pPr/>
              <a:t>‹#›</a:t>
            </a:fld>
            <a:endParaRPr lang="en-US"/>
          </a:p>
        </p:txBody>
      </p:sp>
    </p:spTree>
    <p:extLst>
      <p:ext uri="{BB962C8B-B14F-4D97-AF65-F5344CB8AC3E}">
        <p14:creationId xmlns:p14="http://schemas.microsoft.com/office/powerpoint/2010/main" val="7968457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46150D-37DD-4638-9948-47909AF2381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BE033BA-0085-4B03-98BB-279B4D10D620}" type="slidenum">
              <a:rPr lang="en-US" smtClean="0"/>
              <a:pPr/>
              <a:t>‹#›</a:t>
            </a:fld>
            <a:endParaRPr lang="en-US"/>
          </a:p>
        </p:txBody>
      </p:sp>
    </p:spTree>
    <p:extLst>
      <p:ext uri="{BB962C8B-B14F-4D97-AF65-F5344CB8AC3E}">
        <p14:creationId xmlns:p14="http://schemas.microsoft.com/office/powerpoint/2010/main" val="3487533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C46150D-37DD-4638-9948-47909AF23819}" type="datetimeFigureOut">
              <a:rPr lang="en-US" smtClean="0"/>
              <a:pPr/>
              <a:t>10/11/2025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0BE033BA-0085-4B03-98BB-279B4D10D620}" type="slidenum">
              <a:rPr lang="en-US" smtClean="0"/>
              <a:pPr/>
              <a:t>‹#›</a:t>
            </a:fld>
            <a:endParaRPr lang="en-US"/>
          </a:p>
        </p:txBody>
      </p:sp>
    </p:spTree>
    <p:extLst>
      <p:ext uri="{BB962C8B-B14F-4D97-AF65-F5344CB8AC3E}">
        <p14:creationId xmlns:p14="http://schemas.microsoft.com/office/powerpoint/2010/main" val="1999833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42C57-ABED-8E11-9CD4-8EE3FF0DD3F0}"/>
              </a:ext>
            </a:extLst>
          </p:cNvPr>
          <p:cNvSpPr>
            <a:spLocks noGrp="1"/>
          </p:cNvSpPr>
          <p:nvPr>
            <p:ph type="ctrTitle"/>
          </p:nvPr>
        </p:nvSpPr>
        <p:spPr>
          <a:xfrm>
            <a:off x="1858063" y="328019"/>
            <a:ext cx="8915399" cy="2262781"/>
          </a:xfrm>
        </p:spPr>
        <p:txBody>
          <a:bodyPr>
            <a:normAutofit/>
          </a:bodyPr>
          <a:lstStyle/>
          <a:p>
            <a:pPr algn="ctr"/>
            <a:r>
              <a:rPr lang="en-US" b="1" u="sng" dirty="0"/>
              <a:t>Assessment 1: Individual Presentation</a:t>
            </a:r>
            <a:endParaRPr lang="en-US" dirty="0"/>
          </a:p>
        </p:txBody>
      </p:sp>
      <p:pic>
        <p:nvPicPr>
          <p:cNvPr id="3" name="Picture 2" descr="Early Childhood Development ...">
            <a:extLst>
              <a:ext uri="{FF2B5EF4-FFF2-40B4-BE49-F238E27FC236}">
                <a16:creationId xmlns:a16="http://schemas.microsoft.com/office/drawing/2014/main" id="{0F616F9F-A924-A8FB-ECC9-9222B96837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2497" y="3333298"/>
            <a:ext cx="3777825" cy="2486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619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5CFAC-A0B3-C0FA-1EE4-CDA1A43454F3}"/>
              </a:ext>
            </a:extLst>
          </p:cNvPr>
          <p:cNvSpPr>
            <a:spLocks noGrp="1"/>
          </p:cNvSpPr>
          <p:nvPr>
            <p:ph type="title"/>
          </p:nvPr>
        </p:nvSpPr>
        <p:spPr/>
        <p:txBody>
          <a:bodyPr/>
          <a:lstStyle/>
          <a:p>
            <a:r>
              <a:rPr lang="en-GB" dirty="0"/>
              <a:t>Psychology in Health and Social Care</a:t>
            </a:r>
          </a:p>
        </p:txBody>
      </p:sp>
      <p:sp>
        <p:nvSpPr>
          <p:cNvPr id="3" name="Content Placeholder 2">
            <a:extLst>
              <a:ext uri="{FF2B5EF4-FFF2-40B4-BE49-F238E27FC236}">
                <a16:creationId xmlns:a16="http://schemas.microsoft.com/office/drawing/2014/main" id="{A3717DB1-A0DC-4619-2CC6-49B507410BCA}"/>
              </a:ext>
            </a:extLst>
          </p:cNvPr>
          <p:cNvSpPr>
            <a:spLocks noGrp="1"/>
          </p:cNvSpPr>
          <p:nvPr>
            <p:ph idx="1"/>
          </p:nvPr>
        </p:nvSpPr>
        <p:spPr>
          <a:xfrm>
            <a:off x="2062739" y="1648691"/>
            <a:ext cx="8915400" cy="3777622"/>
          </a:xfrm>
        </p:spPr>
        <p:txBody>
          <a:bodyPr/>
          <a:lstStyle/>
          <a:p>
            <a:r>
              <a:rPr lang="en-GB" dirty="0"/>
              <a:t>Student Name: Goodwin </a:t>
            </a:r>
            <a:r>
              <a:rPr lang="en-GB" dirty="0" err="1"/>
              <a:t>Zigona</a:t>
            </a:r>
            <a:endParaRPr lang="en-GB" dirty="0"/>
          </a:p>
          <a:p>
            <a:r>
              <a:rPr lang="en-GB" dirty="0"/>
              <a:t>Student ID: 2425307</a:t>
            </a:r>
          </a:p>
          <a:p>
            <a:r>
              <a:rPr lang="en-GB" dirty="0"/>
              <a:t>Module Code: LCHS 4010</a:t>
            </a:r>
          </a:p>
          <a:p>
            <a:r>
              <a:rPr lang="en-GB" dirty="0"/>
              <a:t>Lecturer: Neale Haddon</a:t>
            </a:r>
          </a:p>
          <a:p>
            <a:r>
              <a:rPr lang="en-GB" dirty="0"/>
              <a:t>Assignment Title: Individual Presentation.</a:t>
            </a:r>
          </a:p>
          <a:p>
            <a:endParaRPr lang="en-GB" dirty="0"/>
          </a:p>
        </p:txBody>
      </p:sp>
    </p:spTree>
    <p:extLst>
      <p:ext uri="{BB962C8B-B14F-4D97-AF65-F5344CB8AC3E}">
        <p14:creationId xmlns:p14="http://schemas.microsoft.com/office/powerpoint/2010/main" val="1517426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5F5B7-D0E6-4A72-9293-1C9C92CB907E}"/>
              </a:ext>
            </a:extLst>
          </p:cNvPr>
          <p:cNvSpPr>
            <a:spLocks noGrp="1"/>
          </p:cNvSpPr>
          <p:nvPr>
            <p:ph type="title"/>
          </p:nvPr>
        </p:nvSpPr>
        <p:spPr/>
        <p:txBody>
          <a:bodyPr>
            <a:normAutofit/>
          </a:bodyPr>
          <a:lstStyle/>
          <a:p>
            <a:pPr algn="ctr"/>
            <a:r>
              <a:rPr lang="en-US" sz="3200" b="1" dirty="0"/>
              <a:t>Table of content </a:t>
            </a:r>
          </a:p>
        </p:txBody>
      </p:sp>
      <p:sp>
        <p:nvSpPr>
          <p:cNvPr id="3" name="Content Placeholder 2">
            <a:extLst>
              <a:ext uri="{FF2B5EF4-FFF2-40B4-BE49-F238E27FC236}">
                <a16:creationId xmlns:a16="http://schemas.microsoft.com/office/drawing/2014/main" id="{86139AFA-725C-B098-10CA-783648A2DF52}"/>
              </a:ext>
            </a:extLst>
          </p:cNvPr>
          <p:cNvSpPr>
            <a:spLocks noGrp="1"/>
          </p:cNvSpPr>
          <p:nvPr>
            <p:ph idx="1"/>
          </p:nvPr>
        </p:nvSpPr>
        <p:spPr>
          <a:xfrm>
            <a:off x="2592925" y="1264555"/>
            <a:ext cx="8915400" cy="3777622"/>
          </a:xfrm>
        </p:spPr>
        <p:txBody>
          <a:bodyPr>
            <a:noAutofit/>
          </a:bodyPr>
          <a:lstStyle/>
          <a:p>
            <a:pPr algn="just"/>
            <a:r>
              <a:rPr lang="en-US" dirty="0"/>
              <a:t>Introduction </a:t>
            </a:r>
          </a:p>
          <a:p>
            <a:pPr algn="just"/>
            <a:r>
              <a:rPr lang="en-US" dirty="0"/>
              <a:t>Explain theory </a:t>
            </a:r>
          </a:p>
          <a:p>
            <a:pPr algn="just"/>
            <a:r>
              <a:rPr lang="en-US" dirty="0"/>
              <a:t>Theory to Amira situation </a:t>
            </a:r>
          </a:p>
          <a:p>
            <a:pPr algn="just"/>
            <a:r>
              <a:rPr lang="en-US" dirty="0"/>
              <a:t>Practical strategies </a:t>
            </a:r>
          </a:p>
          <a:p>
            <a:pPr algn="just"/>
            <a:r>
              <a:rPr lang="en-US" dirty="0"/>
              <a:t>Biological and environmental influence </a:t>
            </a:r>
          </a:p>
          <a:p>
            <a:pPr algn="just"/>
            <a:r>
              <a:rPr lang="en-US" dirty="0"/>
              <a:t>Critically evaluate</a:t>
            </a:r>
          </a:p>
          <a:p>
            <a:pPr algn="just"/>
            <a:r>
              <a:rPr lang="en-US" dirty="0"/>
              <a:t>Conclusion </a:t>
            </a:r>
          </a:p>
          <a:p>
            <a:pPr algn="just"/>
            <a:r>
              <a:rPr lang="en-US" dirty="0"/>
              <a:t>References </a:t>
            </a:r>
          </a:p>
        </p:txBody>
      </p:sp>
    </p:spTree>
    <p:extLst>
      <p:ext uri="{BB962C8B-B14F-4D97-AF65-F5344CB8AC3E}">
        <p14:creationId xmlns:p14="http://schemas.microsoft.com/office/powerpoint/2010/main" val="362796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328B4-A735-7F04-83AF-6FF48D1C3D9C}"/>
              </a:ext>
            </a:extLst>
          </p:cNvPr>
          <p:cNvSpPr>
            <a:spLocks noGrp="1"/>
          </p:cNvSpPr>
          <p:nvPr>
            <p:ph type="title"/>
          </p:nvPr>
        </p:nvSpPr>
        <p:spPr/>
        <p:txBody>
          <a:bodyPr/>
          <a:lstStyle/>
          <a:p>
            <a:r>
              <a:rPr lang="en-GB" sz="3200" b="1" dirty="0"/>
              <a:t>Introduction</a:t>
            </a:r>
            <a:br>
              <a:rPr lang="en-US" b="1" dirty="0"/>
            </a:br>
            <a:endParaRPr lang="en-US" dirty="0"/>
          </a:p>
        </p:txBody>
      </p:sp>
      <p:sp>
        <p:nvSpPr>
          <p:cNvPr id="3" name="Content Placeholder 2">
            <a:extLst>
              <a:ext uri="{FF2B5EF4-FFF2-40B4-BE49-F238E27FC236}">
                <a16:creationId xmlns:a16="http://schemas.microsoft.com/office/drawing/2014/main" id="{5CCEEA24-54AF-B330-D35F-0BAF3E9FBDBA}"/>
              </a:ext>
            </a:extLst>
          </p:cNvPr>
          <p:cNvSpPr>
            <a:spLocks noGrp="1"/>
          </p:cNvSpPr>
          <p:nvPr>
            <p:ph idx="1"/>
          </p:nvPr>
        </p:nvSpPr>
        <p:spPr/>
        <p:txBody>
          <a:bodyPr/>
          <a:lstStyle/>
          <a:p>
            <a:pPr algn="just"/>
            <a:r>
              <a:rPr lang="en-US" dirty="0"/>
              <a:t>The early years are a vital period for the brain development and future learning for children. </a:t>
            </a:r>
          </a:p>
          <a:p>
            <a:pPr algn="just"/>
            <a:r>
              <a:rPr lang="en-US" dirty="0"/>
              <a:t>A holistic approach ensures that the children develop the problem-solving skills and emotional intelligence required for development (Bosmans </a:t>
            </a:r>
            <a:r>
              <a:rPr lang="en-US" i="1" dirty="0"/>
              <a:t>et.al </a:t>
            </a:r>
            <a:r>
              <a:rPr lang="en-US" dirty="0"/>
              <a:t>2022). </a:t>
            </a:r>
          </a:p>
          <a:p>
            <a:pPr algn="just"/>
            <a:r>
              <a:rPr lang="en-US" dirty="0"/>
              <a:t>This presentation demonstrates an understanding of concepts and theoretical perspectives related to lifespan development.</a:t>
            </a:r>
          </a:p>
        </p:txBody>
      </p:sp>
      <p:pic>
        <p:nvPicPr>
          <p:cNvPr id="4" name="Picture 2" descr="Early Childhood Education: 6 Benefits ...">
            <a:extLst>
              <a:ext uri="{FF2B5EF4-FFF2-40B4-BE49-F238E27FC236}">
                <a16:creationId xmlns:a16="http://schemas.microsoft.com/office/drawing/2014/main" id="{5588A1DF-4949-9F08-CEA9-0BCD13EF2C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2195" y="4362295"/>
            <a:ext cx="3153356" cy="22114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5284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CF419-2C5D-4130-8288-DF84E8748FB1}"/>
              </a:ext>
            </a:extLst>
          </p:cNvPr>
          <p:cNvSpPr>
            <a:spLocks noGrp="1"/>
          </p:cNvSpPr>
          <p:nvPr>
            <p:ph type="title"/>
          </p:nvPr>
        </p:nvSpPr>
        <p:spPr/>
        <p:txBody>
          <a:bodyPr>
            <a:normAutofit/>
          </a:bodyPr>
          <a:lstStyle/>
          <a:p>
            <a:r>
              <a:rPr lang="en-US" b="1" dirty="0"/>
              <a:t>Explain theory </a:t>
            </a:r>
            <a:endParaRPr lang="en-US" dirty="0"/>
          </a:p>
        </p:txBody>
      </p:sp>
      <p:sp>
        <p:nvSpPr>
          <p:cNvPr id="3" name="Content Placeholder 2">
            <a:extLst>
              <a:ext uri="{FF2B5EF4-FFF2-40B4-BE49-F238E27FC236}">
                <a16:creationId xmlns:a16="http://schemas.microsoft.com/office/drawing/2014/main" id="{D5F53F23-3B8A-6BA7-B343-99D328ABA6C0}"/>
              </a:ext>
            </a:extLst>
          </p:cNvPr>
          <p:cNvSpPr>
            <a:spLocks noGrp="1"/>
          </p:cNvSpPr>
          <p:nvPr>
            <p:ph idx="1"/>
          </p:nvPr>
        </p:nvSpPr>
        <p:spPr>
          <a:xfrm>
            <a:off x="2589212" y="1905000"/>
            <a:ext cx="8915400" cy="4006222"/>
          </a:xfrm>
        </p:spPr>
        <p:txBody>
          <a:bodyPr/>
          <a:lstStyle/>
          <a:p>
            <a:pPr algn="just"/>
            <a:r>
              <a:rPr lang="en-US" dirty="0"/>
              <a:t>The theories of lifespan development are applied to health and social care practices to better interpret, address and anticipate the particular needs of people at different life stages (Thompson </a:t>
            </a:r>
            <a:r>
              <a:rPr lang="en-US" i="1" dirty="0"/>
              <a:t>et.al, </a:t>
            </a:r>
            <a:r>
              <a:rPr lang="en-US" dirty="0"/>
              <a:t>2022). </a:t>
            </a:r>
          </a:p>
          <a:p>
            <a:pPr algn="just"/>
            <a:r>
              <a:rPr lang="en-US" dirty="0"/>
              <a:t>The key concepts of Bowlby’s Attachment Theory explain the way emotional bonds are formed among people, including the child as well as their primary caregivers.</a:t>
            </a:r>
          </a:p>
        </p:txBody>
      </p:sp>
      <p:pic>
        <p:nvPicPr>
          <p:cNvPr id="4" name="Picture 2" descr="Early Childhood Development Matters">
            <a:extLst>
              <a:ext uri="{FF2B5EF4-FFF2-40B4-BE49-F238E27FC236}">
                <a16:creationId xmlns:a16="http://schemas.microsoft.com/office/drawing/2014/main" id="{EB2698C0-0025-90A2-30FA-8843B10749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3220" y="4022411"/>
            <a:ext cx="3510194" cy="24006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98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C0511-E3BF-BED9-1D3F-0255C21BCFEF}"/>
              </a:ext>
            </a:extLst>
          </p:cNvPr>
          <p:cNvSpPr>
            <a:spLocks noGrp="1"/>
          </p:cNvSpPr>
          <p:nvPr>
            <p:ph type="title"/>
          </p:nvPr>
        </p:nvSpPr>
        <p:spPr/>
        <p:txBody>
          <a:bodyPr>
            <a:normAutofit/>
          </a:bodyPr>
          <a:lstStyle/>
          <a:p>
            <a:r>
              <a:rPr lang="en-US" b="1" dirty="0"/>
              <a:t>Theory to Amira's situation</a:t>
            </a:r>
            <a:endParaRPr lang="en-US" dirty="0"/>
          </a:p>
        </p:txBody>
      </p:sp>
      <p:sp>
        <p:nvSpPr>
          <p:cNvPr id="3" name="Content Placeholder 2">
            <a:extLst>
              <a:ext uri="{FF2B5EF4-FFF2-40B4-BE49-F238E27FC236}">
                <a16:creationId xmlns:a16="http://schemas.microsoft.com/office/drawing/2014/main" id="{85E9CAED-50F4-0B70-25FF-074B66BA34DF}"/>
              </a:ext>
            </a:extLst>
          </p:cNvPr>
          <p:cNvSpPr>
            <a:spLocks noGrp="1"/>
          </p:cNvSpPr>
          <p:nvPr>
            <p:ph idx="1"/>
          </p:nvPr>
        </p:nvSpPr>
        <p:spPr>
          <a:xfrm>
            <a:off x="1957589" y="1722119"/>
            <a:ext cx="9547023" cy="4137767"/>
          </a:xfrm>
        </p:spPr>
        <p:txBody>
          <a:bodyPr/>
          <a:lstStyle/>
          <a:p>
            <a:pPr algn="just"/>
            <a:r>
              <a:rPr lang="en-US" dirty="0"/>
              <a:t>Amira is showing the signs of anxiety when left by her caregivers, which has limited her verbal communication as well as issues in engaging with group play.</a:t>
            </a:r>
          </a:p>
          <a:p>
            <a:pPr algn="just"/>
            <a:endParaRPr lang="en-US" dirty="0"/>
          </a:p>
        </p:txBody>
      </p:sp>
      <p:graphicFrame>
        <p:nvGraphicFramePr>
          <p:cNvPr id="4" name="Diagram 3">
            <a:extLst>
              <a:ext uri="{FF2B5EF4-FFF2-40B4-BE49-F238E27FC236}">
                <a16:creationId xmlns:a16="http://schemas.microsoft.com/office/drawing/2014/main" id="{F4C3AFF9-806A-3AB0-7500-2A414A93ED1C}"/>
              </a:ext>
            </a:extLst>
          </p:cNvPr>
          <p:cNvGraphicFramePr/>
          <p:nvPr>
            <p:extLst>
              <p:ext uri="{D42A27DB-BD31-4B8C-83A1-F6EECF244321}">
                <p14:modId xmlns:p14="http://schemas.microsoft.com/office/powerpoint/2010/main" val="3977600170"/>
              </p:ext>
            </p:extLst>
          </p:nvPr>
        </p:nvGraphicFramePr>
        <p:xfrm>
          <a:off x="2982912" y="2698596"/>
          <a:ext cx="8128000" cy="35352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5248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3D955-9639-7161-741E-0495AB6E4269}"/>
              </a:ext>
            </a:extLst>
          </p:cNvPr>
          <p:cNvSpPr>
            <a:spLocks noGrp="1"/>
          </p:cNvSpPr>
          <p:nvPr>
            <p:ph type="title"/>
          </p:nvPr>
        </p:nvSpPr>
        <p:spPr/>
        <p:txBody>
          <a:bodyPr>
            <a:normAutofit/>
          </a:bodyPr>
          <a:lstStyle/>
          <a:p>
            <a:r>
              <a:rPr lang="en-US" b="1" dirty="0"/>
              <a:t>Practical strategies</a:t>
            </a:r>
            <a:endParaRPr lang="en-US" dirty="0"/>
          </a:p>
        </p:txBody>
      </p:sp>
      <p:sp>
        <p:nvSpPr>
          <p:cNvPr id="5" name="Content Placeholder 4">
            <a:extLst>
              <a:ext uri="{FF2B5EF4-FFF2-40B4-BE49-F238E27FC236}">
                <a16:creationId xmlns:a16="http://schemas.microsoft.com/office/drawing/2014/main" id="{9826EA2D-C175-A6B2-B6FD-1690AC319C75}"/>
              </a:ext>
            </a:extLst>
          </p:cNvPr>
          <p:cNvSpPr>
            <a:spLocks noGrp="1"/>
          </p:cNvSpPr>
          <p:nvPr>
            <p:ph idx="1"/>
          </p:nvPr>
        </p:nvSpPr>
        <p:spPr>
          <a:xfrm>
            <a:off x="2319454" y="1540189"/>
            <a:ext cx="8915400" cy="3777622"/>
          </a:xfrm>
        </p:spPr>
        <p:txBody>
          <a:bodyPr/>
          <a:lstStyle/>
          <a:p>
            <a:pPr algn="just"/>
            <a:r>
              <a:rPr lang="en-US" dirty="0"/>
              <a:t>Based on the theory, the practical strategies will support Amira’s development in the nursery setting. </a:t>
            </a:r>
          </a:p>
        </p:txBody>
      </p:sp>
      <p:graphicFrame>
        <p:nvGraphicFramePr>
          <p:cNvPr id="3" name="Diagram 2">
            <a:extLst>
              <a:ext uri="{FF2B5EF4-FFF2-40B4-BE49-F238E27FC236}">
                <a16:creationId xmlns:a16="http://schemas.microsoft.com/office/drawing/2014/main" id="{17F322C9-C3D1-E0AA-8470-5E8D9C21D53A}"/>
              </a:ext>
            </a:extLst>
          </p:cNvPr>
          <p:cNvGraphicFramePr/>
          <p:nvPr>
            <p:extLst>
              <p:ext uri="{D42A27DB-BD31-4B8C-83A1-F6EECF244321}">
                <p14:modId xmlns:p14="http://schemas.microsoft.com/office/powerpoint/2010/main" val="2924253225"/>
              </p:ext>
            </p:extLst>
          </p:nvPr>
        </p:nvGraphicFramePr>
        <p:xfrm>
          <a:off x="2319454" y="2456268"/>
          <a:ext cx="9679258"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5783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B686A-BF9A-3F48-23D8-396D12C64039}"/>
              </a:ext>
            </a:extLst>
          </p:cNvPr>
          <p:cNvSpPr>
            <a:spLocks noGrp="1"/>
          </p:cNvSpPr>
          <p:nvPr>
            <p:ph type="title"/>
          </p:nvPr>
        </p:nvSpPr>
        <p:spPr>
          <a:xfrm>
            <a:off x="2592925" y="694449"/>
            <a:ext cx="8911687" cy="1280890"/>
          </a:xfrm>
        </p:spPr>
        <p:txBody>
          <a:bodyPr>
            <a:normAutofit/>
          </a:bodyPr>
          <a:lstStyle/>
          <a:p>
            <a:r>
              <a:rPr lang="en-US" b="1" dirty="0"/>
              <a:t>Biological and environmental influence </a:t>
            </a:r>
            <a:endParaRPr lang="en-US" dirty="0"/>
          </a:p>
        </p:txBody>
      </p:sp>
      <p:sp>
        <p:nvSpPr>
          <p:cNvPr id="3" name="Content Placeholder 2">
            <a:extLst>
              <a:ext uri="{FF2B5EF4-FFF2-40B4-BE49-F238E27FC236}">
                <a16:creationId xmlns:a16="http://schemas.microsoft.com/office/drawing/2014/main" id="{BF6FAAF5-C3D1-03F0-307A-6D47FC44AF83}"/>
              </a:ext>
            </a:extLst>
          </p:cNvPr>
          <p:cNvSpPr>
            <a:spLocks noGrp="1"/>
          </p:cNvSpPr>
          <p:nvPr>
            <p:ph idx="1"/>
          </p:nvPr>
        </p:nvSpPr>
        <p:spPr>
          <a:xfrm>
            <a:off x="2344676" y="1776761"/>
            <a:ext cx="9408183" cy="4386790"/>
          </a:xfrm>
        </p:spPr>
        <p:txBody>
          <a:bodyPr/>
          <a:lstStyle/>
          <a:p>
            <a:pPr algn="just"/>
            <a:r>
              <a:rPr lang="en-US" dirty="0"/>
              <a:t>Biological factors, or nature, include all hereditary and genetic factors that contribute to the individual's unique personality, physical appearance, as well as physiology (Hayes </a:t>
            </a:r>
            <a:r>
              <a:rPr lang="en-US" i="1" dirty="0"/>
              <a:t>et.al </a:t>
            </a:r>
            <a:r>
              <a:rPr lang="en-US" dirty="0"/>
              <a:t>2022). </a:t>
            </a:r>
          </a:p>
          <a:p>
            <a:pPr algn="just"/>
            <a:r>
              <a:rPr lang="en-US" dirty="0"/>
              <a:t>This includes the experience in early childhood and social relationships. </a:t>
            </a:r>
          </a:p>
          <a:p>
            <a:pPr algn="just"/>
            <a:r>
              <a:rPr lang="en-US" dirty="0"/>
              <a:t>On the other hand, environmental factors or nurture include children's school setting, home life and relations with peers and family that contribute to the development.</a:t>
            </a:r>
          </a:p>
          <a:p>
            <a:pPr algn="just"/>
            <a:r>
              <a:rPr lang="en-US" dirty="0"/>
              <a:t> These factors play a vital role in children's overall well-being and growth. </a:t>
            </a:r>
          </a:p>
          <a:p>
            <a:pPr marL="0" indent="0" algn="just">
              <a:buNone/>
            </a:pPr>
            <a:r>
              <a:rPr lang="en-US" b="1" dirty="0"/>
              <a:t>Role in shaping psychological development </a:t>
            </a:r>
            <a:endParaRPr lang="en-US" dirty="0"/>
          </a:p>
          <a:p>
            <a:pPr marL="0" indent="0" algn="just">
              <a:buNone/>
            </a:pPr>
            <a:r>
              <a:rPr lang="en-US" dirty="0"/>
              <a:t>Temperament is a term which highlights the child's emotional style as well as the way it easily adapts to situations (Bosmans </a:t>
            </a:r>
            <a:r>
              <a:rPr lang="en-US" i="1" dirty="0"/>
              <a:t>et.al </a:t>
            </a:r>
            <a:r>
              <a:rPr lang="en-US" dirty="0"/>
              <a:t>2022). </a:t>
            </a:r>
          </a:p>
        </p:txBody>
      </p:sp>
    </p:spTree>
    <p:extLst>
      <p:ext uri="{BB962C8B-B14F-4D97-AF65-F5344CB8AC3E}">
        <p14:creationId xmlns:p14="http://schemas.microsoft.com/office/powerpoint/2010/main" val="3809148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CA0EC-0357-33B7-189A-F288910506D5}"/>
              </a:ext>
            </a:extLst>
          </p:cNvPr>
          <p:cNvSpPr>
            <a:spLocks noGrp="1"/>
          </p:cNvSpPr>
          <p:nvPr>
            <p:ph type="title"/>
          </p:nvPr>
        </p:nvSpPr>
        <p:spPr/>
        <p:txBody>
          <a:bodyPr/>
          <a:lstStyle/>
          <a:p>
            <a:r>
              <a:rPr lang="en-US" b="1" dirty="0"/>
              <a:t>Critically evaluate</a:t>
            </a:r>
            <a:endParaRPr lang="en-US" dirty="0"/>
          </a:p>
        </p:txBody>
      </p:sp>
      <p:sp>
        <p:nvSpPr>
          <p:cNvPr id="3" name="Content Placeholder 2">
            <a:extLst>
              <a:ext uri="{FF2B5EF4-FFF2-40B4-BE49-F238E27FC236}">
                <a16:creationId xmlns:a16="http://schemas.microsoft.com/office/drawing/2014/main" id="{1E0BF770-7ECD-9BA2-FC01-09B2EB90FDD3}"/>
              </a:ext>
            </a:extLst>
          </p:cNvPr>
          <p:cNvSpPr>
            <a:spLocks noGrp="1"/>
          </p:cNvSpPr>
          <p:nvPr>
            <p:ph idx="1"/>
          </p:nvPr>
        </p:nvSpPr>
        <p:spPr>
          <a:xfrm>
            <a:off x="2589212" y="1802780"/>
            <a:ext cx="8915400" cy="3777622"/>
          </a:xfrm>
        </p:spPr>
        <p:txBody>
          <a:bodyPr/>
          <a:lstStyle/>
          <a:p>
            <a:pPr algn="just"/>
            <a:r>
              <a:rPr lang="en-US" dirty="0"/>
              <a:t>Thompson </a:t>
            </a:r>
            <a:r>
              <a:rPr lang="en-US" i="1" dirty="0"/>
              <a:t>et.al (</a:t>
            </a:r>
            <a:r>
              <a:rPr lang="en-US" dirty="0"/>
              <a:t>2022) said that Bowlby’s attachment theory highlights the significance of early emotional bonds among the children as well as their caregivers. </a:t>
            </a:r>
          </a:p>
          <a:p>
            <a:pPr algn="just"/>
            <a:r>
              <a:rPr lang="en-US" dirty="0"/>
              <a:t>These bonds are significant for the emotional development, which offers a foundation for future relationships and development. </a:t>
            </a:r>
          </a:p>
          <a:p>
            <a:pPr algn="just"/>
            <a:r>
              <a:rPr lang="en-US" dirty="0"/>
              <a:t>On the other hand, Xie and </a:t>
            </a:r>
            <a:r>
              <a:rPr lang="en-US" dirty="0" err="1"/>
              <a:t>Pentina</a:t>
            </a:r>
            <a:r>
              <a:rPr lang="en-US" dirty="0"/>
              <a:t>, (2022) argued that the theory lacks in recommending that the children from a single bond are considered by the mothers.</a:t>
            </a:r>
          </a:p>
        </p:txBody>
      </p:sp>
      <p:pic>
        <p:nvPicPr>
          <p:cNvPr id="1026" name="Picture 2" descr="Attachment Theory: Bowlby and Ainsworth ...">
            <a:extLst>
              <a:ext uri="{FF2B5EF4-FFF2-40B4-BE49-F238E27FC236}">
                <a16:creationId xmlns:a16="http://schemas.microsoft.com/office/drawing/2014/main" id="{3C590466-AF8B-4F1D-E112-862FDE1EF6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3153" y="4291720"/>
            <a:ext cx="3532497" cy="23194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6277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DDACA-FC83-4F51-2C16-EC91398E7C96}"/>
              </a:ext>
            </a:extLst>
          </p:cNvPr>
          <p:cNvSpPr>
            <a:spLocks noGrp="1"/>
          </p:cNvSpPr>
          <p:nvPr>
            <p:ph type="title"/>
          </p:nvPr>
        </p:nvSpPr>
        <p:spPr/>
        <p:txBody>
          <a:bodyPr/>
          <a:lstStyle/>
          <a:p>
            <a:r>
              <a:rPr lang="en-GB" sz="3200" b="1" dirty="0"/>
              <a:t>Conclusion</a:t>
            </a:r>
            <a:r>
              <a:rPr lang="en-GB" b="1" dirty="0"/>
              <a:t> </a:t>
            </a:r>
            <a:br>
              <a:rPr lang="en-US" b="1" dirty="0"/>
            </a:br>
            <a:endParaRPr lang="en-US" dirty="0"/>
          </a:p>
        </p:txBody>
      </p:sp>
      <p:sp>
        <p:nvSpPr>
          <p:cNvPr id="3" name="Content Placeholder 2">
            <a:extLst>
              <a:ext uri="{FF2B5EF4-FFF2-40B4-BE49-F238E27FC236}">
                <a16:creationId xmlns:a16="http://schemas.microsoft.com/office/drawing/2014/main" id="{B8938D3A-A663-DB40-AB87-C0CA44821B45}"/>
              </a:ext>
            </a:extLst>
          </p:cNvPr>
          <p:cNvSpPr>
            <a:spLocks noGrp="1"/>
          </p:cNvSpPr>
          <p:nvPr>
            <p:ph idx="1"/>
          </p:nvPr>
        </p:nvSpPr>
        <p:spPr/>
        <p:txBody>
          <a:bodyPr/>
          <a:lstStyle/>
          <a:p>
            <a:pPr algn="just"/>
            <a:r>
              <a:rPr lang="en-US" dirty="0"/>
              <a:t>Bowlby's attachment theory assisted in recognising Amira’s patterns in relationships as well as her emotional needs, which helps in offering a more holistic approach. </a:t>
            </a:r>
          </a:p>
          <a:p>
            <a:pPr algn="just"/>
            <a:r>
              <a:rPr lang="en-US" dirty="0"/>
              <a:t>The holistic development facilitates in development of the children's cognitive, emotional, social and physical abilities.</a:t>
            </a:r>
          </a:p>
        </p:txBody>
      </p:sp>
      <p:pic>
        <p:nvPicPr>
          <p:cNvPr id="4098" name="Picture 2" descr="Early childhood development - UNICEF DATA">
            <a:extLst>
              <a:ext uri="{FF2B5EF4-FFF2-40B4-BE49-F238E27FC236}">
                <a16:creationId xmlns:a16="http://schemas.microsoft.com/office/drawing/2014/main" id="{481E1DD5-EC23-536A-6C76-CB359DB9EC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5126" y="3906501"/>
            <a:ext cx="3489829" cy="2579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5723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81448-0868-69D2-2BC2-0B9770C5430E}"/>
              </a:ext>
            </a:extLst>
          </p:cNvPr>
          <p:cNvSpPr>
            <a:spLocks noGrp="1"/>
          </p:cNvSpPr>
          <p:nvPr>
            <p:ph type="title"/>
          </p:nvPr>
        </p:nvSpPr>
        <p:spPr>
          <a:xfrm>
            <a:off x="2610509" y="342756"/>
            <a:ext cx="8911687" cy="1280890"/>
          </a:xfrm>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3B17BC2D-EDB1-1946-1E5A-18D2C0F15AF0}"/>
              </a:ext>
            </a:extLst>
          </p:cNvPr>
          <p:cNvSpPr>
            <a:spLocks noGrp="1"/>
          </p:cNvSpPr>
          <p:nvPr>
            <p:ph idx="1"/>
          </p:nvPr>
        </p:nvSpPr>
        <p:spPr>
          <a:xfrm>
            <a:off x="2250304" y="983201"/>
            <a:ext cx="9632095" cy="3777622"/>
          </a:xfrm>
        </p:spPr>
        <p:txBody>
          <a:bodyPr>
            <a:noAutofit/>
          </a:bodyPr>
          <a:lstStyle/>
          <a:p>
            <a:pPr algn="just"/>
            <a:r>
              <a:rPr lang="en-US" dirty="0"/>
              <a:t>Bosmans, G., Van </a:t>
            </a:r>
            <a:r>
              <a:rPr lang="en-US" dirty="0" err="1"/>
              <a:t>Vlierberghe</a:t>
            </a:r>
            <a:r>
              <a:rPr lang="en-US" dirty="0"/>
              <a:t>, L., </a:t>
            </a:r>
            <a:r>
              <a:rPr lang="en-US" dirty="0" err="1"/>
              <a:t>Bakermans</a:t>
            </a:r>
            <a:r>
              <a:rPr lang="en-US" dirty="0"/>
              <a:t>-Kranenburg, M.J., Kobak, R., Hermans, D. and van </a:t>
            </a:r>
            <a:r>
              <a:rPr lang="en-US" dirty="0" err="1"/>
              <a:t>IJzendoorn</a:t>
            </a:r>
            <a:r>
              <a:rPr lang="en-US" dirty="0"/>
              <a:t>, M.H., (2022). A learning theory approach to attachment theory: Exploring clinical applications. </a:t>
            </a:r>
            <a:r>
              <a:rPr lang="en-US" i="1" dirty="0"/>
              <a:t>Clinical child and family psychology review</a:t>
            </a:r>
            <a:r>
              <a:rPr lang="en-US" dirty="0"/>
              <a:t>, </a:t>
            </a:r>
            <a:r>
              <a:rPr lang="en-US" i="1" dirty="0"/>
              <a:t>25</a:t>
            </a:r>
            <a:r>
              <a:rPr lang="en-US" dirty="0"/>
              <a:t>(3), pp.591-612.</a:t>
            </a:r>
          </a:p>
          <a:p>
            <a:pPr algn="just"/>
            <a:r>
              <a:rPr lang="en-US" dirty="0"/>
              <a:t>Cherniak, A.D., </a:t>
            </a:r>
            <a:r>
              <a:rPr lang="en-US" dirty="0" err="1"/>
              <a:t>Mikulincer</a:t>
            </a:r>
            <a:r>
              <a:rPr lang="en-US" dirty="0"/>
              <a:t>, M., Shaver, P.R. and Granqvist, P., (2021). Attachment theory and religion. </a:t>
            </a:r>
            <a:r>
              <a:rPr lang="en-US" i="1" dirty="0"/>
              <a:t>Current Opinion in Psychology</a:t>
            </a:r>
            <a:r>
              <a:rPr lang="en-US" dirty="0"/>
              <a:t>, </a:t>
            </a:r>
            <a:r>
              <a:rPr lang="en-US" i="1" dirty="0"/>
              <a:t>40</a:t>
            </a:r>
            <a:r>
              <a:rPr lang="en-US" dirty="0"/>
              <a:t>, pp.126-130.</a:t>
            </a:r>
          </a:p>
          <a:p>
            <a:pPr algn="just"/>
            <a:r>
              <a:rPr lang="en-US" dirty="0"/>
              <a:t>Hayes, N., O'Toole, L. and Halpenny, A.M., (2022). </a:t>
            </a:r>
            <a:r>
              <a:rPr lang="en-US" i="1" dirty="0"/>
              <a:t>Introducing Bronfenbrenner: A guide for practitioners and students in early years education</a:t>
            </a:r>
            <a:r>
              <a:rPr lang="en-US" dirty="0"/>
              <a:t>. Routledge.</a:t>
            </a:r>
          </a:p>
          <a:p>
            <a:pPr algn="just"/>
            <a:r>
              <a:rPr lang="en-US" dirty="0"/>
              <a:t>Jeong, J., </a:t>
            </a:r>
            <a:r>
              <a:rPr lang="en-US" dirty="0" err="1"/>
              <a:t>Franchett</a:t>
            </a:r>
            <a:r>
              <a:rPr lang="en-US" dirty="0"/>
              <a:t>, E.E., Ramos de Oliveira, C.V., Rehmani, K. and Yousafzai, A.K., (2021). Parenting interventions to promote early child development in the first three years of life: A global systematic review and meta-analysis. </a:t>
            </a:r>
            <a:r>
              <a:rPr lang="en-US" i="1" dirty="0" err="1"/>
              <a:t>PLoS</a:t>
            </a:r>
            <a:r>
              <a:rPr lang="en-US" i="1" dirty="0"/>
              <a:t> medicine</a:t>
            </a:r>
            <a:r>
              <a:rPr lang="en-US" dirty="0"/>
              <a:t>, </a:t>
            </a:r>
            <a:r>
              <a:rPr lang="en-US" i="1" dirty="0"/>
              <a:t>18</a:t>
            </a:r>
            <a:r>
              <a:rPr lang="en-US" dirty="0"/>
              <a:t>(5), p.e1003602.</a:t>
            </a:r>
          </a:p>
          <a:p>
            <a:pPr algn="just"/>
            <a:r>
              <a:rPr lang="en-US" dirty="0"/>
              <a:t>Thompson, R.A., Simpson, J.A. and Berlin, L.J., (2022). Taking perspective on attachment theory and research: Nine fundamental questions. </a:t>
            </a:r>
            <a:r>
              <a:rPr lang="en-US" i="1" dirty="0"/>
              <a:t>Attachment &amp; human development</a:t>
            </a:r>
            <a:r>
              <a:rPr lang="en-US" dirty="0"/>
              <a:t>, </a:t>
            </a:r>
            <a:r>
              <a:rPr lang="en-US" i="1" dirty="0"/>
              <a:t>24</a:t>
            </a:r>
            <a:r>
              <a:rPr lang="en-US" dirty="0"/>
              <a:t>(5), pp.543-560.</a:t>
            </a:r>
          </a:p>
          <a:p>
            <a:pPr algn="just"/>
            <a:r>
              <a:rPr lang="en-US" dirty="0"/>
              <a:t>Xie, T. and </a:t>
            </a:r>
            <a:r>
              <a:rPr lang="en-US" dirty="0" err="1"/>
              <a:t>Pentina</a:t>
            </a:r>
            <a:r>
              <a:rPr lang="en-US" dirty="0"/>
              <a:t>, I., (2022). Attachment theory as a framework to understand relationships with social chatbots: a case study of </a:t>
            </a:r>
            <a:r>
              <a:rPr lang="en-US" dirty="0" err="1"/>
              <a:t>Replika</a:t>
            </a:r>
            <a:r>
              <a:rPr lang="en-US" dirty="0"/>
              <a:t>.</a:t>
            </a:r>
          </a:p>
          <a:p>
            <a:pPr algn="just">
              <a:buNone/>
            </a:pPr>
            <a:endParaRPr lang="en-US" dirty="0"/>
          </a:p>
        </p:txBody>
      </p:sp>
    </p:spTree>
    <p:extLst>
      <p:ext uri="{BB962C8B-B14F-4D97-AF65-F5344CB8AC3E}">
        <p14:creationId xmlns:p14="http://schemas.microsoft.com/office/powerpoint/2010/main" val="587578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DE49C3-18D9-51E4-B5BA-43140F3D435C}"/>
              </a:ext>
            </a:extLst>
          </p:cNvPr>
          <p:cNvSpPr>
            <a:spLocks noGrp="1"/>
          </p:cNvSpPr>
          <p:nvPr>
            <p:ph idx="1"/>
          </p:nvPr>
        </p:nvSpPr>
        <p:spPr>
          <a:xfrm>
            <a:off x="999520" y="1343864"/>
            <a:ext cx="8915400" cy="3777622"/>
          </a:xfrm>
        </p:spPr>
        <p:txBody>
          <a:bodyPr>
            <a:normAutofit/>
          </a:bodyPr>
          <a:lstStyle/>
          <a:p>
            <a:pPr marL="0" indent="0" algn="ctr">
              <a:buNone/>
            </a:pPr>
            <a:r>
              <a:rPr lang="en-US" sz="6600" b="1" i="1" dirty="0"/>
              <a:t>Thank you </a:t>
            </a:r>
          </a:p>
        </p:txBody>
      </p:sp>
      <p:pic>
        <p:nvPicPr>
          <p:cNvPr id="2050" name="Picture 2" descr="romantic relationships ...">
            <a:extLst>
              <a:ext uri="{FF2B5EF4-FFF2-40B4-BE49-F238E27FC236}">
                <a16:creationId xmlns:a16="http://schemas.microsoft.com/office/drawing/2014/main" id="{E2FC2FF9-F120-0605-31D7-0A188ACF90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4576" y="2879454"/>
            <a:ext cx="5118874" cy="3320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972142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94</TotalTime>
  <Words>1585</Words>
  <Application>Microsoft Office PowerPoint</Application>
  <PresentationFormat>Widescreen</PresentationFormat>
  <Paragraphs>80</Paragraphs>
  <Slides>12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Wingdings 3</vt:lpstr>
      <vt:lpstr>Wisp</vt:lpstr>
      <vt:lpstr>Assessment 1: Individual Presentation</vt:lpstr>
      <vt:lpstr>Psychology in Health and Social Care</vt:lpstr>
      <vt:lpstr>Table of content </vt:lpstr>
      <vt:lpstr>Introduction </vt:lpstr>
      <vt:lpstr>Explain theory </vt:lpstr>
      <vt:lpstr>Theory to Amira's situation</vt:lpstr>
      <vt:lpstr>Practical strategies</vt:lpstr>
      <vt:lpstr>Biological and environmental influence </vt:lpstr>
      <vt:lpstr>Critically evaluate</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1: Individual Presentation</dc:title>
  <dc:creator>pc</dc:creator>
  <cp:lastModifiedBy>Goodwin Zigona</cp:lastModifiedBy>
  <cp:revision>31</cp:revision>
  <dcterms:created xsi:type="dcterms:W3CDTF">2025-09-26T10:46:15Z</dcterms:created>
  <dcterms:modified xsi:type="dcterms:W3CDTF">2025-10-11T13:05:55Z</dcterms:modified>
</cp:coreProperties>
</file>