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7"/>
  </p:notesMasterIdLst>
  <p:sldIdLst>
    <p:sldId id="259" r:id="rId2"/>
    <p:sldId id="274" r:id="rId3"/>
    <p:sldId id="265" r:id="rId4"/>
    <p:sldId id="267" r:id="rId5"/>
    <p:sldId id="277" r:id="rId6"/>
    <p:sldId id="268" r:id="rId7"/>
    <p:sldId id="266" r:id="rId8"/>
    <p:sldId id="278" r:id="rId9"/>
    <p:sldId id="270" r:id="rId10"/>
    <p:sldId id="271" r:id="rId11"/>
    <p:sldId id="279" r:id="rId12"/>
    <p:sldId id="280" r:id="rId13"/>
    <p:sldId id="275" r:id="rId14"/>
    <p:sldId id="272" r:id="rId15"/>
    <p:sldId id="273" r:id="rId1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7D9F2"/>
    <a:srgbClr val="719DFF"/>
    <a:srgbClr val="003635"/>
    <a:srgbClr val="008A3E"/>
    <a:srgbClr val="9EFF29"/>
    <a:srgbClr val="600000"/>
    <a:srgbClr val="81BDFF"/>
    <a:srgbClr val="5DD5FF"/>
    <a:srgbClr val="FF9933"/>
    <a:srgbClr val="0021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5" autoAdjust="0"/>
    <p:restoredTop sz="70624" autoAdjust="0"/>
  </p:normalViewPr>
  <p:slideViewPr>
    <p:cSldViewPr snapToGrid="0">
      <p:cViewPr varScale="1">
        <p:scale>
          <a:sx n="98" d="100"/>
          <a:sy n="98" d="100"/>
        </p:scale>
        <p:origin x="736" y="1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3/20/2023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latin typeface="+mn-lt"/>
                <a:ea typeface="+mn-ea"/>
                <a:cs typeface="+mn-cs"/>
              </a:rPr>
              <a:t>Today, I am going to discuss three important marketing theories that have been chosen for detailed literature review. These theories are the "Implementation of Elaboration Likelihood Model," "Kotler's Five Product Level Model," and "</a:t>
            </a:r>
            <a:r>
              <a:rPr lang="en-US" sz="1200" b="0" i="0" kern="1200" dirty="0" err="1">
                <a:solidFill>
                  <a:schemeClr val="tx1"/>
                </a:solidFill>
                <a:latin typeface="+mn-lt"/>
                <a:ea typeface="+mn-ea"/>
                <a:cs typeface="+mn-cs"/>
              </a:rPr>
              <a:t>Mendelow's</a:t>
            </a:r>
            <a:r>
              <a:rPr lang="en-US" sz="1200" b="0" i="0" kern="1200" dirty="0">
                <a:solidFill>
                  <a:schemeClr val="tx1"/>
                </a:solidFill>
                <a:latin typeface="+mn-lt"/>
                <a:ea typeface="+mn-ea"/>
                <a:cs typeface="+mn-cs"/>
              </a:rPr>
              <a:t> Matrix."</a:t>
            </a:r>
          </a:p>
          <a:p>
            <a:r>
              <a:rPr lang="en-US" sz="1200" b="0" i="0" kern="1200" dirty="0">
                <a:solidFill>
                  <a:schemeClr val="tx1"/>
                </a:solidFill>
                <a:latin typeface="+mn-lt"/>
                <a:ea typeface="+mn-ea"/>
                <a:cs typeface="+mn-cs"/>
              </a:rPr>
              <a:t>The purpose of this presentation is to provide an overview of these marketing theories and how they can be applied in different marketing scenarios. I will discuss the key concepts, principles, and frameworks that underpin each theory and explore the benefits of using them in marketing strategy development.</a:t>
            </a: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AF533E96-F078-4B3D-A8F4-F1AF21EBC357}" type="slidenum">
              <a:rPr lang="en-US" smtClean="0"/>
              <a:pPr/>
              <a:t>2</a:t>
            </a:fld>
            <a:endParaRPr lang="en-US"/>
          </a:p>
        </p:txBody>
      </p:sp>
    </p:spTree>
    <p:extLst>
      <p:ext uri="{BB962C8B-B14F-4D97-AF65-F5344CB8AC3E}">
        <p14:creationId xmlns:p14="http://schemas.microsoft.com/office/powerpoint/2010/main" val="1121618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I have tried</a:t>
            </a:r>
            <a:r>
              <a:rPr lang="en-GB" sz="1200" kern="1200" baseline="0" dirty="0">
                <a:solidFill>
                  <a:schemeClr val="tx1"/>
                </a:solidFill>
                <a:latin typeface="+mn-lt"/>
                <a:ea typeface="+mn-ea"/>
                <a:cs typeface="+mn-cs"/>
              </a:rPr>
              <a:t> to show </a:t>
            </a:r>
            <a:r>
              <a:rPr lang="en-GB" sz="1200" kern="1200" dirty="0">
                <a:solidFill>
                  <a:schemeClr val="tx1"/>
                </a:solidFill>
                <a:latin typeface="+mn-lt"/>
                <a:ea typeface="+mn-ea"/>
                <a:cs typeface="+mn-cs"/>
              </a:rPr>
              <a:t>the central route and the peripheral route persuasion of the products implementing the Elaboration likelihood model. </a:t>
            </a:r>
            <a:r>
              <a:rPr lang="en-US" sz="1200" kern="1200" dirty="0">
                <a:solidFill>
                  <a:schemeClr val="tx1"/>
                </a:solidFill>
                <a:latin typeface="+mn-lt"/>
                <a:ea typeface="+mn-ea"/>
                <a:cs typeface="+mn-cs"/>
              </a:rPr>
              <a:t>Today, I would like to talk about how likelihood models can be used in management to understand the probability of a certain outcome based on different factors such as market trends. As we all know, decision-making in business can be challenging, especially when it comes to predicting the outcome of a particular strategy or investment. However, by using likelihood models, managers can better understand the likelihood of a particular outcome and make informed decisions based on this information</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3</a:t>
            </a:fld>
            <a:endParaRPr lang="en-US"/>
          </a:p>
        </p:txBody>
      </p:sp>
    </p:spTree>
    <p:extLst>
      <p:ext uri="{BB962C8B-B14F-4D97-AF65-F5344CB8AC3E}">
        <p14:creationId xmlns:p14="http://schemas.microsoft.com/office/powerpoint/2010/main" val="472455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Kotler's Five Product-Level models have been implemented for analysis of the issues in products and customer satisfaction with the products. The five levels of the model are “Core benefit”, “Generic product”, “Expected product”, “Augmented product” and “Potential product”. </a:t>
            </a:r>
            <a:r>
              <a:rPr lang="en-US" sz="1200" kern="1200" dirty="0">
                <a:solidFill>
                  <a:schemeClr val="tx1"/>
                </a:solidFill>
                <a:latin typeface="+mn-lt"/>
                <a:ea typeface="+mn-ea"/>
                <a:cs typeface="+mn-cs"/>
              </a:rPr>
              <a:t>As we all know, data plays a crucial role in the decision-making process. However, it can be overwhelming to analyze vast amounts of data and extract meaningful insights from it. This is where likelihood models come in</a:t>
            </a:r>
          </a:p>
        </p:txBody>
      </p:sp>
      <p:sp>
        <p:nvSpPr>
          <p:cNvPr id="4" name="Slide Number Placeholder 3"/>
          <p:cNvSpPr>
            <a:spLocks noGrp="1"/>
          </p:cNvSpPr>
          <p:nvPr>
            <p:ph type="sldNum" sz="quarter" idx="5"/>
          </p:nvPr>
        </p:nvSpPr>
        <p:spPr/>
        <p:txBody>
          <a:bodyPr/>
          <a:lstStyle/>
          <a:p>
            <a:fld id="{AF533E96-F078-4B3D-A8F4-F1AF21EBC357}" type="slidenum">
              <a:rPr lang="en-US" smtClean="0"/>
              <a:pPr/>
              <a:t>4</a:t>
            </a:fld>
            <a:endParaRPr lang="en-US"/>
          </a:p>
        </p:txBody>
      </p:sp>
    </p:spTree>
    <p:extLst>
      <p:ext uri="{BB962C8B-B14F-4D97-AF65-F5344CB8AC3E}">
        <p14:creationId xmlns:p14="http://schemas.microsoft.com/office/powerpoint/2010/main" val="2419448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rgbClr val="FF0000"/>
                </a:solidFill>
                <a:latin typeface="Times New Roman" pitchFamily="18" charset="0"/>
                <a:ea typeface="+mn-ea"/>
                <a:cs typeface="Times New Roman" pitchFamily="18" charset="0"/>
              </a:rPr>
              <a:t>S.N. -  Elaboration Likelihood Model is a theory initiated by </a:t>
            </a:r>
            <a:r>
              <a:rPr lang="en-US" sz="1200" kern="1200" dirty="0" err="1">
                <a:solidFill>
                  <a:srgbClr val="FF0000"/>
                </a:solidFill>
                <a:latin typeface="Times New Roman" pitchFamily="18" charset="0"/>
                <a:ea typeface="+mn-ea"/>
                <a:cs typeface="Times New Roman" pitchFamily="18" charset="0"/>
              </a:rPr>
              <a:t>Cacioppo</a:t>
            </a:r>
            <a:r>
              <a:rPr lang="en-US" sz="1200" kern="1200" dirty="0">
                <a:solidFill>
                  <a:srgbClr val="FF0000"/>
                </a:solidFill>
                <a:latin typeface="Times New Roman" pitchFamily="18" charset="0"/>
                <a:ea typeface="+mn-ea"/>
                <a:cs typeface="Times New Roman" pitchFamily="18" charset="0"/>
              </a:rPr>
              <a:t> and Petty, that describes how stimuli that consumers feel change against the product or services provided by Unilever to evaluate how their attitude towards the organisation influences their </a:t>
            </a:r>
            <a:r>
              <a:rPr lang="en-US" sz="1200" kern="1200" dirty="0" err="1">
                <a:solidFill>
                  <a:srgbClr val="FF0000"/>
                </a:solidFill>
                <a:latin typeface="Times New Roman" pitchFamily="18" charset="0"/>
                <a:ea typeface="+mn-ea"/>
                <a:cs typeface="Times New Roman" pitchFamily="18" charset="0"/>
              </a:rPr>
              <a:t>behaviour</a:t>
            </a:r>
            <a:r>
              <a:rPr lang="en-US" sz="1200" kern="1200" dirty="0">
                <a:solidFill>
                  <a:srgbClr val="FF0000"/>
                </a:solidFill>
                <a:latin typeface="Times New Roman" pitchFamily="18" charset="0"/>
                <a:ea typeface="+mn-ea"/>
                <a:cs typeface="Times New Roman" pitchFamily="18" charset="0"/>
              </a:rPr>
              <a:t>. For example, Unilever promotes one of its products through various advertisements which people do not like. It is the ELM theory that will determine the attitude of the consumers towards accepting the products and how this advertisement influences the </a:t>
            </a:r>
            <a:r>
              <a:rPr lang="en-US" sz="1200" kern="1200" dirty="0" err="1">
                <a:solidFill>
                  <a:srgbClr val="FF0000"/>
                </a:solidFill>
                <a:latin typeface="Times New Roman" pitchFamily="18" charset="0"/>
                <a:ea typeface="+mn-ea"/>
                <a:cs typeface="Times New Roman" pitchFamily="18" charset="0"/>
              </a:rPr>
              <a:t>behaviour</a:t>
            </a:r>
            <a:r>
              <a:rPr lang="en-US" sz="1200" kern="1200" dirty="0">
                <a:solidFill>
                  <a:srgbClr val="FF0000"/>
                </a:solidFill>
                <a:latin typeface="Times New Roman" pitchFamily="18" charset="0"/>
                <a:ea typeface="+mn-ea"/>
                <a:cs typeface="Times New Roman" pitchFamily="18" charset="0"/>
              </a:rPr>
              <a:t> of the people in accepting the same. ELM measures the demand of the product in the market which indirectly affects the market share of the organisation. The organisations use the ELM model to eliminate the drop in market share.   </a:t>
            </a:r>
            <a:r>
              <a:rPr lang="en-US" sz="1200" kern="1200" dirty="0">
                <a:solidFill>
                  <a:srgbClr val="FF0000"/>
                </a:solidFill>
                <a:latin typeface="+mn-lt"/>
                <a:ea typeface="+mn-ea"/>
                <a:cs typeface="+mn-cs"/>
              </a:rPr>
              <a:t> </a:t>
            </a:r>
          </a:p>
          <a:p>
            <a:endParaRPr lang="en-US" dirty="0">
              <a:solidFill>
                <a:srgbClr val="FF0000"/>
              </a:solidFill>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a:p>
        </p:txBody>
      </p:sp>
    </p:spTree>
    <p:extLst>
      <p:ext uri="{BB962C8B-B14F-4D97-AF65-F5344CB8AC3E}">
        <p14:creationId xmlns:p14="http://schemas.microsoft.com/office/powerpoint/2010/main" val="82021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latin typeface="+mn-lt"/>
                <a:ea typeface="+mn-ea"/>
                <a:cs typeface="+mn-cs"/>
              </a:rPr>
              <a:t>Kotler's</a:t>
            </a:r>
            <a:r>
              <a:rPr lang="en-GB" sz="1200" kern="1200" dirty="0">
                <a:solidFill>
                  <a:schemeClr val="tx1"/>
                </a:solidFill>
                <a:latin typeface="+mn-lt"/>
                <a:ea typeface="+mn-ea"/>
                <a:cs typeface="+mn-cs"/>
              </a:rPr>
              <a:t> Five Product-Level models have been implemented for analysis of the issues in products and customer satisfaction with the products. The five levels of the model are “Core benefit”, “Generic product”, “Expected product”, “Augmented product” and “Potential product”.</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6</a:t>
            </a:fld>
            <a:endParaRPr lang="en-US"/>
          </a:p>
        </p:txBody>
      </p:sp>
    </p:spTree>
    <p:extLst>
      <p:ext uri="{BB962C8B-B14F-4D97-AF65-F5344CB8AC3E}">
        <p14:creationId xmlns:p14="http://schemas.microsoft.com/office/powerpoint/2010/main" val="1448453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 Based on the implementation of </a:t>
            </a:r>
            <a:r>
              <a:rPr lang="en-GB" sz="1200" kern="1200" dirty="0" err="1">
                <a:solidFill>
                  <a:schemeClr val="tx1"/>
                </a:solidFill>
                <a:latin typeface="+mn-lt"/>
                <a:ea typeface="+mn-ea"/>
                <a:cs typeface="+mn-cs"/>
              </a:rPr>
              <a:t>Kotler's</a:t>
            </a:r>
            <a:r>
              <a:rPr lang="en-GB" sz="1200" kern="1200" dirty="0">
                <a:solidFill>
                  <a:schemeClr val="tx1"/>
                </a:solidFill>
                <a:latin typeface="+mn-lt"/>
                <a:ea typeface="+mn-ea"/>
                <a:cs typeface="+mn-cs"/>
              </a:rPr>
              <a:t> Five Product-Level models, this slide has been developed to help in improving market share value. It has been found that the segmentation of customers based on their needs is very important to increase its sales and interpret several movements and functions. Furthermore, optimisation of the product hierarchies of the company is a very crucial aspect for handling the issue of market share drop.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AF533E96-F078-4B3D-A8F4-F1AF21EBC357}" type="slidenum">
              <a:rPr lang="en-US" smtClean="0"/>
              <a:pPr/>
              <a:t>7</a:t>
            </a:fld>
            <a:endParaRPr lang="en-US"/>
          </a:p>
        </p:txBody>
      </p:sp>
    </p:spTree>
    <p:extLst>
      <p:ext uri="{BB962C8B-B14F-4D97-AF65-F5344CB8AC3E}">
        <p14:creationId xmlns:p14="http://schemas.microsoft.com/office/powerpoint/2010/main" val="652817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S.N. - Rio Tinto gets benefitted from the application of this model as the organisation can evaluate the demand of their products and services towards potential customers. This model helps to perform the operations in a structured way so that the organisation can produce the products according to the current demand of the consumers. This is attainable by the evaluation of the customer's attitude and preference. As a result, the organisation gets a clear view of manufacturing the products and services which will increase the number of potential customers in involving into the organisation and raise the market value. A rise in the market value will curb the drop in market share.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a:p>
        </p:txBody>
      </p:sp>
    </p:spTree>
    <p:extLst>
      <p:ext uri="{BB962C8B-B14F-4D97-AF65-F5344CB8AC3E}">
        <p14:creationId xmlns:p14="http://schemas.microsoft.com/office/powerpoint/2010/main" val="4274984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latin typeface="+mn-lt"/>
                <a:ea typeface="+mn-ea"/>
                <a:cs typeface="+mn-cs"/>
              </a:rPr>
              <a:t>Mendelow's</a:t>
            </a:r>
            <a:r>
              <a:rPr lang="en-GB" sz="1200" kern="1200" dirty="0">
                <a:solidFill>
                  <a:schemeClr val="tx1"/>
                </a:solidFill>
                <a:latin typeface="+mn-lt"/>
                <a:ea typeface="+mn-ea"/>
                <a:cs typeface="+mn-cs"/>
              </a:rPr>
              <a:t> Matrix has been used in this slide to understand the issue and analyse the </a:t>
            </a:r>
            <a:r>
              <a:rPr lang="en-GB" sz="1200" kern="1200" dirty="0" err="1">
                <a:solidFill>
                  <a:schemeClr val="tx1"/>
                </a:solidFill>
                <a:latin typeface="+mn-lt"/>
                <a:ea typeface="+mn-ea"/>
                <a:cs typeface="+mn-cs"/>
              </a:rPr>
              <a:t>performanc</a:t>
            </a:r>
            <a:r>
              <a:rPr lang="en-US" sz="1200" kern="1200" dirty="0">
                <a:solidFill>
                  <a:schemeClr val="tx1"/>
                </a:solidFill>
                <a:latin typeface="+mn-lt"/>
                <a:ea typeface="+mn-ea"/>
                <a:cs typeface="+mn-cs"/>
              </a:rPr>
              <a:t>. </a:t>
            </a:r>
            <a:r>
              <a:rPr lang="en-GB" sz="1200" kern="1200" dirty="0" err="1">
                <a:solidFill>
                  <a:schemeClr val="tx1"/>
                </a:solidFill>
                <a:latin typeface="+mn-lt"/>
                <a:ea typeface="+mn-ea"/>
                <a:cs typeface="+mn-cs"/>
              </a:rPr>
              <a:t>Mendelow's</a:t>
            </a:r>
            <a:r>
              <a:rPr lang="en-GB" sz="1200" kern="1200" dirty="0">
                <a:solidFill>
                  <a:schemeClr val="tx1"/>
                </a:solidFill>
                <a:latin typeface="+mn-lt"/>
                <a:ea typeface="+mn-ea"/>
                <a:cs typeface="+mn-cs"/>
              </a:rPr>
              <a:t> Matrix consists of four elements such as “Key players, keep satisfied, keep informed, and Minimal effort”. On the other hand, </a:t>
            </a:r>
            <a:r>
              <a:rPr lang="en-GB" sz="1200" kern="1200" dirty="0" err="1">
                <a:solidFill>
                  <a:schemeClr val="tx1"/>
                </a:solidFill>
                <a:latin typeface="+mn-lt"/>
                <a:ea typeface="+mn-ea"/>
                <a:cs typeface="+mn-cs"/>
              </a:rPr>
              <a:t>Mendelow's</a:t>
            </a:r>
            <a:r>
              <a:rPr lang="en-GB" sz="1200" kern="1200" dirty="0">
                <a:solidFill>
                  <a:schemeClr val="tx1"/>
                </a:solidFill>
                <a:latin typeface="+mn-lt"/>
                <a:ea typeface="+mn-ea"/>
                <a:cs typeface="+mn-cs"/>
              </a:rPr>
              <a:t> Matrix helps in representing the elements based on high power and low power.</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AF533E96-F078-4B3D-A8F4-F1AF21EBC357}" type="slidenum">
              <a:rPr lang="en-US" smtClean="0"/>
              <a:pPr/>
              <a:t>9</a:t>
            </a:fld>
            <a:endParaRPr lang="en-US"/>
          </a:p>
        </p:txBody>
      </p:sp>
    </p:spTree>
    <p:extLst>
      <p:ext uri="{BB962C8B-B14F-4D97-AF65-F5344CB8AC3E}">
        <p14:creationId xmlns:p14="http://schemas.microsoft.com/office/powerpoint/2010/main" val="3641836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It has been analysed that </a:t>
            </a:r>
            <a:r>
              <a:rPr lang="en-US" sz="1200" kern="1200" dirty="0">
                <a:solidFill>
                  <a:schemeClr val="tx1"/>
                </a:solidFill>
                <a:latin typeface="+mn-lt"/>
                <a:ea typeface="+mn-ea"/>
                <a:cs typeface="+mn-cs"/>
              </a:rPr>
              <a:t>“</a:t>
            </a:r>
            <a:r>
              <a:rPr lang="en-US" sz="1200" b="1" i="1" kern="1200" dirty="0">
                <a:solidFill>
                  <a:schemeClr val="tx1"/>
                </a:solidFill>
                <a:latin typeface="+mn-lt"/>
                <a:ea typeface="+mn-ea"/>
                <a:cs typeface="+mn-cs"/>
              </a:rPr>
              <a:t>Accounting financials, customers,</a:t>
            </a:r>
            <a:r>
              <a:rPr lang="en-US" sz="1200" kern="1200" dirty="0">
                <a:solidFill>
                  <a:schemeClr val="tx1"/>
                </a:solidFill>
                <a:latin typeface="+mn-lt"/>
                <a:ea typeface="+mn-ea"/>
                <a:cs typeface="+mn-cs"/>
              </a:rPr>
              <a:t> and </a:t>
            </a:r>
            <a:r>
              <a:rPr lang="en-US" sz="1200" b="1" i="1" kern="1200" dirty="0">
                <a:solidFill>
                  <a:schemeClr val="tx1"/>
                </a:solidFill>
                <a:latin typeface="+mn-lt"/>
                <a:ea typeface="+mn-ea"/>
                <a:cs typeface="+mn-cs"/>
              </a:rPr>
              <a:t>market personnel’s</a:t>
            </a:r>
            <a:r>
              <a:rPr lang="en-US" sz="1200" kern="1200" dirty="0">
                <a:solidFill>
                  <a:schemeClr val="tx1"/>
                </a:solidFill>
                <a:latin typeface="+mn-lt"/>
                <a:ea typeface="+mn-ea"/>
                <a:cs typeface="+mn-cs"/>
              </a:rPr>
              <a:t> </a:t>
            </a:r>
            <a:r>
              <a:rPr lang="en-GB" sz="1200" kern="1200" dirty="0">
                <a:solidFill>
                  <a:schemeClr val="tx1"/>
                </a:solidFill>
                <a:latin typeface="+mn-lt"/>
                <a:ea typeface="+mn-ea"/>
                <a:cs typeface="+mn-cs"/>
              </a:rPr>
              <a:t>are the main key players who have a high level of interest. On the other hand, </a:t>
            </a:r>
            <a:r>
              <a:rPr lang="en-US" sz="1200" b="1" i="1" kern="1200" dirty="0">
                <a:solidFill>
                  <a:schemeClr val="tx1"/>
                </a:solidFill>
                <a:latin typeface="+mn-lt"/>
                <a:ea typeface="+mn-ea"/>
                <a:cs typeface="+mn-cs"/>
              </a:rPr>
              <a:t>“</a:t>
            </a:r>
            <a:r>
              <a:rPr lang="en-US" sz="1200" b="1" i="1" kern="1200" dirty="0" err="1">
                <a:solidFill>
                  <a:schemeClr val="tx1"/>
                </a:solidFill>
                <a:latin typeface="+mn-lt"/>
                <a:ea typeface="+mn-ea"/>
                <a:cs typeface="+mn-cs"/>
              </a:rPr>
              <a:t>Fotoulla</a:t>
            </a:r>
            <a:r>
              <a:rPr lang="en-US" sz="1200" b="1" i="1" kern="1200" dirty="0">
                <a:solidFill>
                  <a:schemeClr val="tx1"/>
                </a:solidFill>
                <a:latin typeface="+mn-lt"/>
                <a:ea typeface="+mn-ea"/>
                <a:cs typeface="+mn-cs"/>
              </a:rPr>
              <a:t> </a:t>
            </a:r>
            <a:r>
              <a:rPr lang="en-US" sz="1200" b="1" i="1" kern="1200" dirty="0" err="1">
                <a:solidFill>
                  <a:schemeClr val="tx1"/>
                </a:solidFill>
                <a:latin typeface="+mn-lt"/>
                <a:ea typeface="+mn-ea"/>
                <a:cs typeface="+mn-cs"/>
              </a:rPr>
              <a:t>Lytras</a:t>
            </a:r>
            <a:r>
              <a:rPr lang="en-US" sz="1200" b="1" i="1" kern="1200" dirty="0">
                <a:solidFill>
                  <a:schemeClr val="tx1"/>
                </a:solidFill>
                <a:latin typeface="+mn-lt"/>
                <a:ea typeface="+mn-ea"/>
                <a:cs typeface="+mn-cs"/>
              </a:rPr>
              <a:t> </a:t>
            </a:r>
            <a:r>
              <a:rPr lang="en-US" sz="1200" kern="1200" dirty="0">
                <a:solidFill>
                  <a:schemeClr val="tx1"/>
                </a:solidFill>
                <a:latin typeface="+mn-lt"/>
                <a:ea typeface="+mn-ea"/>
                <a:cs typeface="+mn-cs"/>
              </a:rPr>
              <a:t>and </a:t>
            </a:r>
            <a:r>
              <a:rPr lang="en-US" sz="1200" b="1" i="1" kern="1200" dirty="0" err="1">
                <a:solidFill>
                  <a:schemeClr val="tx1"/>
                </a:solidFill>
                <a:latin typeface="+mn-lt"/>
                <a:ea typeface="+mn-ea"/>
                <a:cs typeface="+mn-cs"/>
              </a:rPr>
              <a:t>Loucas</a:t>
            </a:r>
            <a:r>
              <a:rPr lang="en-US" sz="1200" b="1" i="1" kern="1200" dirty="0">
                <a:solidFill>
                  <a:schemeClr val="tx1"/>
                </a:solidFill>
                <a:latin typeface="+mn-lt"/>
                <a:ea typeface="+mn-ea"/>
                <a:cs typeface="+mn-cs"/>
              </a:rPr>
              <a:t> </a:t>
            </a:r>
            <a:r>
              <a:rPr lang="en-US" sz="1200" b="1" i="1" kern="1200" dirty="0" err="1">
                <a:solidFill>
                  <a:schemeClr val="tx1"/>
                </a:solidFill>
                <a:latin typeface="+mn-lt"/>
                <a:ea typeface="+mn-ea"/>
                <a:cs typeface="+mn-cs"/>
              </a:rPr>
              <a:t>Marky</a:t>
            </a:r>
            <a:r>
              <a:rPr lang="en-GB" sz="1200" kern="1200" dirty="0">
                <a:solidFill>
                  <a:schemeClr val="tx1"/>
                </a:solidFill>
                <a:latin typeface="+mn-lt"/>
                <a:ea typeface="+mn-ea"/>
                <a:cs typeface="+mn-cs"/>
              </a:rPr>
              <a:t>” have a low level of interest in the overall operations of the firm in the market economy.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AF533E96-F078-4B3D-A8F4-F1AF21EBC357}" type="slidenum">
              <a:rPr lang="en-US" smtClean="0"/>
              <a:pPr/>
              <a:t>10</a:t>
            </a:fld>
            <a:endParaRPr lang="en-US"/>
          </a:p>
        </p:txBody>
      </p:sp>
    </p:spTree>
    <p:extLst>
      <p:ext uri="{BB962C8B-B14F-4D97-AF65-F5344CB8AC3E}">
        <p14:creationId xmlns:p14="http://schemas.microsoft.com/office/powerpoint/2010/main" val="3887544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S.N. - The </a:t>
            </a:r>
            <a:r>
              <a:rPr lang="en-US" sz="1200" kern="1200" dirty="0" err="1">
                <a:solidFill>
                  <a:schemeClr val="tx1"/>
                </a:solidFill>
                <a:latin typeface="+mn-lt"/>
                <a:ea typeface="+mn-ea"/>
                <a:cs typeface="+mn-cs"/>
              </a:rPr>
              <a:t>organisation's</a:t>
            </a:r>
            <a:r>
              <a:rPr lang="en-US" sz="1200" kern="1200" dirty="0">
                <a:solidFill>
                  <a:schemeClr val="tx1"/>
                </a:solidFill>
                <a:latin typeface="+mn-lt"/>
                <a:ea typeface="+mn-ea"/>
                <a:cs typeface="+mn-cs"/>
              </a:rPr>
              <a:t> decision-making on the operations of its business affects the value of the market share of the organisation. It is through the positive stakeholder that the organisation has impacts the market demand and the decision taken by the organisation. </a:t>
            </a:r>
            <a:r>
              <a:rPr lang="en-US" sz="1200" kern="1200" dirty="0" err="1">
                <a:solidFill>
                  <a:schemeClr val="tx1"/>
                </a:solidFill>
                <a:latin typeface="+mn-lt"/>
                <a:ea typeface="+mn-ea"/>
                <a:cs typeface="+mn-cs"/>
              </a:rPr>
              <a:t>Mendelow's</a:t>
            </a:r>
            <a:r>
              <a:rPr lang="en-US" sz="1200" kern="1200" dirty="0">
                <a:solidFill>
                  <a:schemeClr val="tx1"/>
                </a:solidFill>
                <a:latin typeface="+mn-lt"/>
                <a:ea typeface="+mn-ea"/>
                <a:cs typeface="+mn-cs"/>
              </a:rPr>
              <a:t> Matrix helps to evaluate the stakeholders' attitudes towards the demand and the market position of the organisation which will potentially increase the market share value.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a:p>
        </p:txBody>
      </p:sp>
    </p:spTree>
    <p:extLst>
      <p:ext uri="{BB962C8B-B14F-4D97-AF65-F5344CB8AC3E}">
        <p14:creationId xmlns:p14="http://schemas.microsoft.com/office/powerpoint/2010/main" val="3508204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 importance</a:t>
            </a:r>
            <a:r>
              <a:rPr lang="en-GB" sz="1200" kern="1200" baseline="0" dirty="0">
                <a:solidFill>
                  <a:schemeClr val="tx1"/>
                </a:solidFill>
                <a:latin typeface="+mn-lt"/>
                <a:ea typeface="+mn-ea"/>
                <a:cs typeface="+mn-cs"/>
              </a:rPr>
              <a:t> of </a:t>
            </a:r>
            <a:r>
              <a:rPr lang="en-GB" sz="1200" kern="1200" dirty="0" err="1">
                <a:solidFill>
                  <a:schemeClr val="tx1"/>
                </a:solidFill>
                <a:latin typeface="+mn-lt"/>
                <a:ea typeface="+mn-ea"/>
                <a:cs typeface="+mn-cs"/>
              </a:rPr>
              <a:t>Mendelow's</a:t>
            </a:r>
            <a:r>
              <a:rPr lang="en-GB" sz="1200" kern="1200" dirty="0">
                <a:solidFill>
                  <a:schemeClr val="tx1"/>
                </a:solidFill>
                <a:latin typeface="+mn-lt"/>
                <a:ea typeface="+mn-ea"/>
                <a:cs typeface="+mn-cs"/>
              </a:rPr>
              <a:t> Matrix</a:t>
            </a:r>
            <a:r>
              <a:rPr lang="en-GB" sz="1200" kern="1200" baseline="0" dirty="0">
                <a:solidFill>
                  <a:schemeClr val="tx1"/>
                </a:solidFill>
                <a:latin typeface="+mn-lt"/>
                <a:ea typeface="+mn-ea"/>
                <a:cs typeface="+mn-cs"/>
              </a:rPr>
              <a:t> is shown here in this slide and that is crucial for managing stakeholders. Also, the application of this model can help </a:t>
            </a:r>
            <a:r>
              <a:rPr lang="en-GB" sz="1200" kern="1200" baseline="0">
                <a:solidFill>
                  <a:schemeClr val="tx1"/>
                </a:solidFill>
                <a:latin typeface="+mn-lt"/>
                <a:ea typeface="+mn-ea"/>
                <a:cs typeface="+mn-cs"/>
              </a:rPr>
              <a:t>in fulfil </a:t>
            </a:r>
            <a:r>
              <a:rPr lang="en-GB" sz="1200" kern="1200" baseline="0" dirty="0">
                <a:solidFill>
                  <a:schemeClr val="tx1"/>
                </a:solidFill>
                <a:latin typeface="+mn-lt"/>
                <a:ea typeface="+mn-ea"/>
                <a:cs typeface="+mn-cs"/>
              </a:rPr>
              <a:t>the needs of the stakeholders as well. </a:t>
            </a:r>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12</a:t>
            </a:fld>
            <a:endParaRPr lang="en-US"/>
          </a:p>
        </p:txBody>
      </p:sp>
    </p:spTree>
    <p:extLst>
      <p:ext uri="{BB962C8B-B14F-4D97-AF65-F5344CB8AC3E}">
        <p14:creationId xmlns:p14="http://schemas.microsoft.com/office/powerpoint/2010/main" val="3887544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From the “Elaboration likelihood model” it is clear that the degree of elaboration processed by any person is of different levels though the communication received is exactly the same. </a:t>
            </a:r>
          </a:p>
          <a:p>
            <a:pPr lvl="0" algn="just">
              <a:lnSpc>
                <a:spcPct val="150000"/>
              </a:lnSpc>
              <a:spcBef>
                <a:spcPts val="0"/>
              </a:spcBef>
              <a:buFont typeface="Arial" panose="020B0604020202020204" pitchFamily="34" charset="0"/>
              <a:buChar char="●"/>
            </a:pPr>
            <a:endParaRPr lang="en-US" sz="1200" dirty="0">
              <a:solidFill>
                <a:schemeClr val="tx1"/>
              </a:solidFill>
              <a:latin typeface="Arial" pitchFamily="34" charset="0"/>
              <a:ea typeface="Times New Roman" panose="02020603050405020304" pitchFamily="18" charset="0"/>
            </a:endParaRPr>
          </a:p>
          <a:p>
            <a:pPr lvl="0"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It depends upon abilities, motivations and opportunities. Here, in this presentation we have looked at Unilever, but this theory can be applied to a number of organizations to reap its benefits. </a:t>
            </a:r>
          </a:p>
          <a:p>
            <a:pPr lvl="0" algn="just">
              <a:lnSpc>
                <a:spcPct val="150000"/>
              </a:lnSpc>
              <a:spcBef>
                <a:spcPts val="0"/>
              </a:spcBef>
              <a:buFont typeface="Arial" panose="020B0604020202020204" pitchFamily="34" charset="0"/>
              <a:buChar char="●"/>
            </a:pPr>
            <a:endParaRPr lang="en-US" sz="1200" dirty="0">
              <a:solidFill>
                <a:schemeClr val="tx1"/>
              </a:solidFill>
              <a:latin typeface="Arial" pitchFamily="34" charset="0"/>
              <a:ea typeface="Times New Roman" panose="02020603050405020304" pitchFamily="18" charset="0"/>
            </a:endParaRPr>
          </a:p>
          <a:p>
            <a:pPr lvl="0"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The </a:t>
            </a:r>
            <a:r>
              <a:rPr lang="en-US" sz="1200" dirty="0" err="1">
                <a:solidFill>
                  <a:schemeClr val="tx1"/>
                </a:solidFill>
                <a:latin typeface="Arial" pitchFamily="34" charset="0"/>
                <a:ea typeface="Times New Roman" panose="02020603050405020304" pitchFamily="18" charset="0"/>
              </a:rPr>
              <a:t>kotler's</a:t>
            </a:r>
            <a:r>
              <a:rPr lang="en-US" sz="1200" dirty="0">
                <a:solidFill>
                  <a:schemeClr val="tx1"/>
                </a:solidFill>
                <a:latin typeface="Arial" pitchFamily="34" charset="0"/>
                <a:ea typeface="Times New Roman" panose="02020603050405020304" pitchFamily="18" charset="0"/>
              </a:rPr>
              <a:t> five product level model can help multiple </a:t>
            </a:r>
            <a:r>
              <a:rPr lang="en-US" sz="1200" dirty="0" err="1">
                <a:solidFill>
                  <a:schemeClr val="tx1"/>
                </a:solidFill>
                <a:latin typeface="Arial" pitchFamily="34" charset="0"/>
                <a:ea typeface="Times New Roman" panose="02020603050405020304" pitchFamily="18" charset="0"/>
              </a:rPr>
              <a:t>organisation</a:t>
            </a:r>
            <a:r>
              <a:rPr lang="en-US" sz="1200" dirty="0">
                <a:solidFill>
                  <a:schemeClr val="tx1"/>
                </a:solidFill>
                <a:latin typeface="Arial" pitchFamily="34" charset="0"/>
                <a:ea typeface="Times New Roman" panose="02020603050405020304" pitchFamily="18" charset="0"/>
              </a:rPr>
              <a:t> to understand the current market standing of their product.</a:t>
            </a:r>
          </a:p>
          <a:p>
            <a:pPr lvl="0" algn="just">
              <a:lnSpc>
                <a:spcPct val="150000"/>
              </a:lnSpc>
              <a:spcBef>
                <a:spcPts val="0"/>
              </a:spcBef>
              <a:buFont typeface="Arial" panose="020B0604020202020204" pitchFamily="34" charset="0"/>
              <a:buChar char="●"/>
            </a:pPr>
            <a:endParaRPr lang="en-US" sz="1200" dirty="0">
              <a:solidFill>
                <a:schemeClr val="tx1"/>
              </a:solidFill>
              <a:latin typeface="Arial" pitchFamily="34" charset="0"/>
              <a:ea typeface="Times New Roman" panose="02020603050405020304" pitchFamily="18" charset="0"/>
            </a:endParaRPr>
          </a:p>
          <a:p>
            <a:pPr lvl="0"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It will also help to identify the market competition, market trends and help to properly </a:t>
            </a:r>
            <a:r>
              <a:rPr lang="en-US" sz="1200" dirty="0" err="1">
                <a:solidFill>
                  <a:schemeClr val="tx1"/>
                </a:solidFill>
                <a:latin typeface="Arial" pitchFamily="34" charset="0"/>
                <a:ea typeface="Times New Roman" panose="02020603050405020304" pitchFamily="18" charset="0"/>
              </a:rPr>
              <a:t>categorise</a:t>
            </a:r>
            <a:r>
              <a:rPr lang="en-US" sz="1200" dirty="0">
                <a:solidFill>
                  <a:schemeClr val="tx1"/>
                </a:solidFill>
                <a:latin typeface="Arial" pitchFamily="34" charset="0"/>
                <a:ea typeface="Times New Roman" panose="02020603050405020304" pitchFamily="18" charset="0"/>
              </a:rPr>
              <a:t> the market.</a:t>
            </a:r>
          </a:p>
          <a:p>
            <a:pPr marL="0" lvl="0" indent="0" algn="just">
              <a:lnSpc>
                <a:spcPct val="150000"/>
              </a:lnSpc>
              <a:spcBef>
                <a:spcPts val="0"/>
              </a:spcBef>
              <a:buNone/>
            </a:pPr>
            <a:endParaRPr lang="en-US" sz="1200" dirty="0">
              <a:solidFill>
                <a:schemeClr val="tx1"/>
              </a:solidFill>
              <a:latin typeface="Arial" pitchFamily="34"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 The “</a:t>
            </a:r>
            <a:r>
              <a:rPr lang="en-US" sz="1200" dirty="0" err="1">
                <a:solidFill>
                  <a:schemeClr val="tx1"/>
                </a:solidFill>
                <a:latin typeface="Arial" pitchFamily="34" charset="0"/>
                <a:ea typeface="Times New Roman" panose="02020603050405020304" pitchFamily="18" charset="0"/>
              </a:rPr>
              <a:t>Mendelow's</a:t>
            </a:r>
            <a:r>
              <a:rPr lang="en-US" sz="1200" dirty="0">
                <a:solidFill>
                  <a:schemeClr val="tx1"/>
                </a:solidFill>
                <a:latin typeface="Arial" pitchFamily="34" charset="0"/>
                <a:ea typeface="Times New Roman" panose="02020603050405020304" pitchFamily="18" charset="0"/>
              </a:rPr>
              <a:t> Matrix” can be used to identify the stakeholder’s power and interest in the future marketing strategies. </a:t>
            </a:r>
          </a:p>
          <a:p>
            <a:pPr algn="just">
              <a:lnSpc>
                <a:spcPct val="150000"/>
              </a:lnSpc>
              <a:spcBef>
                <a:spcPts val="0"/>
              </a:spcBef>
              <a:buFont typeface="Arial" panose="020B0604020202020204" pitchFamily="34" charset="0"/>
              <a:buChar char="●"/>
            </a:pPr>
            <a:endParaRPr lang="en-US" sz="1200" dirty="0">
              <a:solidFill>
                <a:schemeClr val="tx1"/>
              </a:solidFill>
              <a:latin typeface="Arial" pitchFamily="34"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A number of organizations like Diageo can and should apply this matrix to determine the stakeholder’s power and interest for their own strategies.</a:t>
            </a:r>
          </a:p>
          <a:p>
            <a:pPr lvl="0" algn="just">
              <a:lnSpc>
                <a:spcPct val="150000"/>
              </a:lnSpc>
              <a:spcBef>
                <a:spcPts val="0"/>
              </a:spcBef>
              <a:buFont typeface="Arial" panose="020B0604020202020204" pitchFamily="34" charset="0"/>
              <a:buChar char="●"/>
            </a:pPr>
            <a:endParaRPr lang="en-US" sz="1200" dirty="0">
              <a:solidFill>
                <a:schemeClr val="tx1"/>
              </a:solidFill>
              <a:latin typeface="Arial" pitchFamily="34" charset="0"/>
              <a:ea typeface="Times New Roman" panose="02020603050405020304" pitchFamily="18" charset="0"/>
            </a:endParaRPr>
          </a:p>
          <a:p>
            <a:pPr lvl="0" algn="just">
              <a:lnSpc>
                <a:spcPct val="150000"/>
              </a:lnSpc>
              <a:spcBef>
                <a:spcPts val="0"/>
              </a:spcBef>
              <a:buFont typeface="Arial" panose="020B0604020202020204" pitchFamily="34" charset="0"/>
              <a:buChar char="●"/>
            </a:pPr>
            <a:endParaRPr lang="en-US" sz="1200" dirty="0">
              <a:solidFill>
                <a:schemeClr val="tx1"/>
              </a:solidFill>
              <a:latin typeface="Arial" pitchFamily="34"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13</a:t>
            </a:fld>
            <a:endParaRPr lang="en-US"/>
          </a:p>
        </p:txBody>
      </p:sp>
    </p:spTree>
    <p:extLst>
      <p:ext uri="{BB962C8B-B14F-4D97-AF65-F5344CB8AC3E}">
        <p14:creationId xmlns:p14="http://schemas.microsoft.com/office/powerpoint/2010/main" val="38875443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800" dirty="0">
              <a:latin typeface="Arial" panose="020B0604020202020204" pitchFamily="34" charset="0"/>
              <a:cs typeface="Arial" pitchFamily="34" charset="0"/>
            </a:endParaRPr>
          </a:p>
        </p:txBody>
      </p:sp>
      <p:sp>
        <p:nvSpPr>
          <p:cNvPr id="4" name="Slide Number Placeholder 3"/>
          <p:cNvSpPr>
            <a:spLocks noGrp="1"/>
          </p:cNvSpPr>
          <p:nvPr>
            <p:ph type="sldNum" sz="quarter" idx="5"/>
          </p:nvPr>
        </p:nvSpPr>
        <p:spPr/>
        <p:txBody>
          <a:bodyPr/>
          <a:lstStyle/>
          <a:p>
            <a:fld id="{AF533E96-F078-4B3D-A8F4-F1AF21EBC357}" type="slidenum">
              <a:rPr lang="en-US" smtClean="0"/>
              <a:pPr/>
              <a:t>14</a:t>
            </a:fld>
            <a:endParaRPr lang="en-US"/>
          </a:p>
        </p:txBody>
      </p:sp>
    </p:spTree>
    <p:extLst>
      <p:ext uri="{BB962C8B-B14F-4D97-AF65-F5344CB8AC3E}">
        <p14:creationId xmlns:p14="http://schemas.microsoft.com/office/powerpoint/2010/main" val="35935020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pPr/>
              <a:t>15</a:t>
            </a:fld>
            <a:endParaRPr lang="en-US"/>
          </a:p>
        </p:txBody>
      </p:sp>
    </p:spTree>
    <p:extLst>
      <p:ext uri="{BB962C8B-B14F-4D97-AF65-F5344CB8AC3E}">
        <p14:creationId xmlns:p14="http://schemas.microsoft.com/office/powerpoint/2010/main" val="1019272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67816" y="2551471"/>
            <a:ext cx="7934628" cy="1563329"/>
          </a:xfrm>
          <a:noFill/>
          <a:effectLst>
            <a:outerShdw blurRad="50800" dist="25400" dir="2700000" algn="tl" rotWithShape="0">
              <a:prstClr val="black">
                <a:alpha val="40000"/>
              </a:prstClr>
            </a:outerShdw>
          </a:effectLst>
        </p:spPr>
        <p:txBody>
          <a:bodyPr>
            <a:normAutofit/>
          </a:bodyPr>
          <a:lstStyle>
            <a:lvl1pPr algn="l">
              <a:defRPr sz="3600">
                <a:solidFill>
                  <a:schemeClr val="tx2">
                    <a:lumMod val="75000"/>
                  </a:schemeClr>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575185" y="4107426"/>
            <a:ext cx="7934634" cy="656302"/>
          </a:xfrm>
        </p:spPr>
        <p:txBody>
          <a:bodyPr>
            <a:normAutofit/>
          </a:bodyPr>
          <a:lstStyle>
            <a:lvl1pPr marL="0" indent="0" algn="l">
              <a:buNone/>
              <a:defRPr sz="2800" b="0" i="0">
                <a:solidFill>
                  <a:schemeClr val="tx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3/20/2023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8816" y="0"/>
            <a:ext cx="8259098" cy="763526"/>
          </a:xfrm>
        </p:spPr>
        <p:txBody>
          <a:bodyPr>
            <a:normAutofit/>
          </a:bodyPr>
          <a:lstStyle>
            <a:lvl1pPr algn="l">
              <a:defRPr sz="3600" baseline="0">
                <a:solidFill>
                  <a:schemeClr val="tx2">
                    <a:lumMod val="75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01446" y="1445343"/>
            <a:ext cx="8229600" cy="3303638"/>
          </a:xfrm>
        </p:spPr>
        <p:txBody>
          <a:bodyPr/>
          <a:lstStyle>
            <a:lvl1pPr algn="l">
              <a:defRPr sz="2800">
                <a:solidFill>
                  <a:schemeClr val="tx2">
                    <a:lumMod val="75000"/>
                  </a:schemeClr>
                </a:solidFill>
              </a:defRPr>
            </a:lvl1pPr>
            <a:lvl2pPr algn="l">
              <a:defRPr>
                <a:solidFill>
                  <a:schemeClr val="tx2">
                    <a:lumMod val="75000"/>
                  </a:schemeClr>
                </a:solidFill>
              </a:defRPr>
            </a:lvl2pPr>
            <a:lvl3pPr algn="l">
              <a:defRPr>
                <a:solidFill>
                  <a:schemeClr val="tx2">
                    <a:lumMod val="75000"/>
                  </a:schemeClr>
                </a:solidFill>
              </a:defRPr>
            </a:lvl3pPr>
            <a:lvl4pPr algn="l">
              <a:defRPr>
                <a:solidFill>
                  <a:schemeClr val="tx2">
                    <a:lumMod val="75000"/>
                  </a:schemeClr>
                </a:solidFill>
              </a:defRPr>
            </a:lvl4pPr>
            <a:lvl5pPr algn="l">
              <a:defRPr>
                <a:solidFill>
                  <a:schemeClr val="tx2">
                    <a:lumMod val="7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0762" y="436033"/>
            <a:ext cx="6289254" cy="725349"/>
          </a:xfrm>
        </p:spPr>
        <p:txBody>
          <a:bodyPr>
            <a:normAutofit/>
          </a:bodyPr>
          <a:lstStyle>
            <a:lvl1pPr algn="l">
              <a:defRPr sz="3600">
                <a:solidFill>
                  <a:schemeClr val="tx2">
                    <a:lumMod val="75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0" y="1209366"/>
            <a:ext cx="6260693" cy="3508626"/>
          </a:xfrm>
        </p:spPr>
        <p:txBody>
          <a:bodyPr/>
          <a:lstStyle>
            <a:lvl1pPr>
              <a:defRPr sz="2800">
                <a:solidFill>
                  <a:schemeClr val="tx2">
                    <a:lumMod val="75000"/>
                  </a:schemeClr>
                </a:solidFill>
              </a:defRPr>
            </a:lvl1pPr>
            <a:lvl2pPr>
              <a:defRPr>
                <a:solidFill>
                  <a:schemeClr val="tx2">
                    <a:lumMod val="75000"/>
                  </a:schemeClr>
                </a:solidFill>
              </a:defRPr>
            </a:lvl2pPr>
            <a:lvl3pPr>
              <a:defRPr>
                <a:solidFill>
                  <a:schemeClr val="tx2">
                    <a:lumMod val="75000"/>
                  </a:schemeClr>
                </a:solidFill>
              </a:defRPr>
            </a:lvl3pPr>
            <a:lvl4pPr>
              <a:defRPr>
                <a:solidFill>
                  <a:schemeClr val="tx2">
                    <a:lumMod val="75000"/>
                  </a:schemeClr>
                </a:solidFill>
              </a:defRPr>
            </a:lvl4pPr>
            <a:lvl5pPr>
              <a:defRPr>
                <a:solidFill>
                  <a:schemeClr val="tx2">
                    <a:lumMod val="7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3/20/2023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2693" y="0"/>
            <a:ext cx="8093365" cy="763525"/>
          </a:xfrm>
        </p:spPr>
        <p:txBody>
          <a:bodyPr>
            <a:normAutofit/>
          </a:bodyPr>
          <a:lstStyle>
            <a:lvl1pPr algn="l">
              <a:defRPr sz="3600" baseline="0">
                <a:solidFill>
                  <a:schemeClr val="tx2">
                    <a:lumMod val="75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85014"/>
            <a:ext cx="4040188" cy="479822"/>
          </a:xfrm>
        </p:spPr>
        <p:txBody>
          <a:bodyPr anchor="b"/>
          <a:lstStyle>
            <a:lvl1pPr marL="0" indent="0" algn="ctr">
              <a:buNone/>
              <a:defRPr sz="2400" b="1">
                <a:solidFill>
                  <a:schemeClr val="tx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57411"/>
            <a:ext cx="4040188" cy="2276294"/>
          </a:xfrm>
        </p:spPr>
        <p:txBody>
          <a:bodyPr/>
          <a:lstStyle>
            <a:lvl1pPr algn="ctr">
              <a:defRPr sz="2400">
                <a:solidFill>
                  <a:schemeClr val="tx2">
                    <a:lumMod val="75000"/>
                  </a:schemeClr>
                </a:solidFill>
              </a:defRPr>
            </a:lvl1pPr>
            <a:lvl2pPr algn="ctr">
              <a:defRPr sz="2000">
                <a:solidFill>
                  <a:schemeClr val="tx2">
                    <a:lumMod val="75000"/>
                  </a:schemeClr>
                </a:solidFill>
              </a:defRPr>
            </a:lvl2pPr>
            <a:lvl3pPr algn="ctr">
              <a:defRPr sz="1800">
                <a:solidFill>
                  <a:schemeClr val="tx2">
                    <a:lumMod val="75000"/>
                  </a:schemeClr>
                </a:solidFill>
              </a:defRPr>
            </a:lvl3pPr>
            <a:lvl4pPr algn="ctr">
              <a:defRPr sz="1600">
                <a:solidFill>
                  <a:schemeClr val="tx2">
                    <a:lumMod val="75000"/>
                  </a:schemeClr>
                </a:solidFill>
              </a:defRPr>
            </a:lvl4pPr>
            <a:lvl5pPr algn="ctr">
              <a:defRPr sz="1600">
                <a:solidFill>
                  <a:schemeClr val="tx2">
                    <a:lumMod val="75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85014"/>
            <a:ext cx="4041775" cy="479822"/>
          </a:xfrm>
        </p:spPr>
        <p:txBody>
          <a:bodyPr anchor="b"/>
          <a:lstStyle>
            <a:lvl1pPr marL="0" indent="0" algn="ctr">
              <a:buNone/>
              <a:defRPr sz="2400" b="1">
                <a:solidFill>
                  <a:schemeClr val="tx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57411"/>
            <a:ext cx="4041775" cy="2276294"/>
          </a:xfrm>
        </p:spPr>
        <p:txBody>
          <a:bodyPr/>
          <a:lstStyle>
            <a:lvl1pPr algn="ctr">
              <a:defRPr sz="2400">
                <a:solidFill>
                  <a:schemeClr val="tx2">
                    <a:lumMod val="75000"/>
                  </a:schemeClr>
                </a:solidFill>
              </a:defRPr>
            </a:lvl1pPr>
            <a:lvl2pPr algn="ctr">
              <a:defRPr sz="2000">
                <a:solidFill>
                  <a:schemeClr val="tx2">
                    <a:lumMod val="75000"/>
                  </a:schemeClr>
                </a:solidFill>
              </a:defRPr>
            </a:lvl2pPr>
            <a:lvl3pPr algn="ctr">
              <a:defRPr sz="1800">
                <a:solidFill>
                  <a:schemeClr val="tx2">
                    <a:lumMod val="75000"/>
                  </a:schemeClr>
                </a:solidFill>
              </a:defRPr>
            </a:lvl3pPr>
            <a:lvl4pPr algn="ctr">
              <a:defRPr sz="1600">
                <a:solidFill>
                  <a:schemeClr val="tx2">
                    <a:lumMod val="75000"/>
                  </a:schemeClr>
                </a:solidFill>
              </a:defRPr>
            </a:lvl4pPr>
            <a:lvl5pPr algn="ctr">
              <a:defRPr sz="1600">
                <a:solidFill>
                  <a:schemeClr val="tx2">
                    <a:lumMod val="75000"/>
                  </a:schemeClr>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e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32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3/20/2023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image" Target="../media/image3.png" /><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4.xml" /><Relationship Id="rId1" Type="http://schemas.openxmlformats.org/officeDocument/2006/relationships/slideLayout" Target="../slideLayouts/slideLayout3.xml" /><Relationship Id="rId4" Type="http://schemas.openxmlformats.org/officeDocument/2006/relationships/image" Target="../media/image9.png" /></Relationships>
</file>

<file path=ppt/slides/_rels/slide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7.xml" /><Relationship Id="rId1" Type="http://schemas.openxmlformats.org/officeDocument/2006/relationships/slideLayout" Target="../slideLayouts/slideLayout3.xml" /><Relationship Id="rId4" Type="http://schemas.openxmlformats.org/officeDocument/2006/relationships/image" Target="../media/image12.png" /></Relationships>
</file>

<file path=ppt/slides/_rels/slide9.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0.xml" /><Relationship Id="rId1" Type="http://schemas.openxmlformats.org/officeDocument/2006/relationships/slideLayout" Target="../slideLayouts/slideLayout3.xml" /><Relationship Id="rId4" Type="http://schemas.openxmlformats.org/officeDocument/2006/relationships/image" Target="../media/image16.png"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3.xml" /></Relationships>
</file>

<file path=ppt/slides/_rels/slide15.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4.xm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Content Placeholder 4"/>
          <p:cNvSpPr>
            <a:spLocks noGrp="1"/>
          </p:cNvSpPr>
          <p:nvPr>
            <p:ph idx="1"/>
          </p:nvPr>
        </p:nvSpPr>
        <p:spPr>
          <a:xfrm>
            <a:off x="477544" y="1745411"/>
            <a:ext cx="7911744" cy="1836670"/>
          </a:xfrm>
        </p:spPr>
        <p:txBody>
          <a:bodyPr>
            <a:normAutofit fontScale="55000" lnSpcReduction="20000"/>
          </a:bodyPr>
          <a:lstStyle/>
          <a:p>
            <a:pPr marL="0" indent="0" algn="ctr">
              <a:buNone/>
            </a:pPr>
            <a:r>
              <a:rPr lang="en-US" sz="5100" b="1" dirty="0">
                <a:solidFill>
                  <a:schemeClr val="tx1"/>
                </a:solidFill>
                <a:latin typeface="Arial" pitchFamily="34" charset="0"/>
                <a:ea typeface="Times New Roman" panose="02020603050405020304" pitchFamily="18" charset="0"/>
                <a:cs typeface="Arial" pitchFamily="34" charset="0"/>
              </a:rPr>
              <a:t>LITERATURE REVIEW OF THREE MARKETING THEORIES – ELABORATION LIKELIHOOD MODEL, KOTLER'S FIVE PRODUCT LEVEL MODEL, AND MENDELOW'S MATRIX</a:t>
            </a:r>
          </a:p>
        </p:txBody>
      </p:sp>
      <p:sp>
        <p:nvSpPr>
          <p:cNvPr id="4" name="TextBox 3">
            <a:extLst>
              <a:ext uri="{FF2B5EF4-FFF2-40B4-BE49-F238E27FC236}">
                <a16:creationId xmlns:a16="http://schemas.microsoft.com/office/drawing/2014/main" id="{166C8958-2B43-374F-B024-4ED11DD043AD}"/>
              </a:ext>
            </a:extLst>
          </p:cNvPr>
          <p:cNvSpPr txBox="1"/>
          <p:nvPr/>
        </p:nvSpPr>
        <p:spPr>
          <a:xfrm>
            <a:off x="6048104" y="3759949"/>
            <a:ext cx="2872197" cy="1200329"/>
          </a:xfrm>
          <a:prstGeom prst="rect">
            <a:avLst/>
          </a:prstGeom>
          <a:noFill/>
        </p:spPr>
        <p:txBody>
          <a:bodyPr wrap="none" rtlCol="0">
            <a:spAutoFit/>
          </a:bodyPr>
          <a:lstStyle/>
          <a:p>
            <a:pPr algn="r"/>
            <a:r>
              <a:rPr lang="en-US" dirty="0" err="1"/>
              <a:t>Foram</a:t>
            </a:r>
            <a:r>
              <a:rPr lang="en-US" dirty="0"/>
              <a:t> Patel</a:t>
            </a:r>
          </a:p>
          <a:p>
            <a:pPr algn="r"/>
            <a:r>
              <a:rPr lang="en-US" dirty="0"/>
              <a:t>2215766</a:t>
            </a:r>
            <a:br>
              <a:rPr lang="en-US" dirty="0"/>
            </a:br>
            <a:r>
              <a:rPr lang="en-US" dirty="0"/>
              <a:t>Module code-LCMB7001</a:t>
            </a:r>
          </a:p>
          <a:p>
            <a:pPr algn="r"/>
            <a:r>
              <a:rPr lang="en-US" dirty="0"/>
              <a:t>Professor name- </a:t>
            </a:r>
            <a:r>
              <a:rPr lang="en-US" dirty="0" err="1"/>
              <a:t>Efua</a:t>
            </a:r>
            <a:r>
              <a:rPr lang="en-US" dirty="0"/>
              <a:t> Adams</a:t>
            </a:r>
          </a:p>
        </p:txBody>
      </p:sp>
      <p:pic>
        <p:nvPicPr>
          <p:cNvPr id="9" name="Graphic 8">
            <a:extLst>
              <a:ext uri="{FF2B5EF4-FFF2-40B4-BE49-F238E27FC236}">
                <a16:creationId xmlns:a16="http://schemas.microsoft.com/office/drawing/2014/main" id="{E888E2EF-74A2-564C-A469-823A47440E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44175" y="-1172799"/>
            <a:ext cx="4178481" cy="4178481"/>
          </a:xfrm>
          <a:prstGeom prst="rect">
            <a:avLst/>
          </a:prstGeom>
        </p:spPr>
      </p:pic>
    </p:spTree>
    <p:extLst>
      <p:ext uri="{BB962C8B-B14F-4D97-AF65-F5344CB8AC3E}">
        <p14:creationId xmlns:p14="http://schemas.microsoft.com/office/powerpoint/2010/main" val="1101633878"/>
      </p:ext>
    </p:extLst>
  </p:cSld>
  <p:clrMapOvr>
    <a:masterClrMapping/>
  </p:clrMapOvr>
  <p:transition spd="slow">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774700"/>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rmAutofit/>
          </a:bodyPr>
          <a:lstStyle/>
          <a:p>
            <a:pPr algn="ctr">
              <a:lnSpc>
                <a:spcPct val="150000"/>
              </a:lnSpc>
            </a:pPr>
            <a:r>
              <a:rPr lang="en-GB" sz="2800" b="1" dirty="0">
                <a:solidFill>
                  <a:schemeClr val="tx1"/>
                </a:solidFill>
                <a:effectLst/>
                <a:latin typeface="Arial" pitchFamily="34" charset="0"/>
                <a:ea typeface="Times New Roman" panose="02020603050405020304" pitchFamily="18" charset="0"/>
              </a:rPr>
              <a:t>Introduction</a:t>
            </a:r>
            <a:endParaRPr lang="en-US" sz="4800" b="1" dirty="0">
              <a:solidFill>
                <a:schemeClr val="tx1"/>
              </a:solidFill>
            </a:endParaRPr>
          </a:p>
        </p:txBody>
      </p:sp>
      <p:sp>
        <p:nvSpPr>
          <p:cNvPr id="5" name="Content Placeholder 4"/>
          <p:cNvSpPr>
            <a:spLocks noGrp="1"/>
          </p:cNvSpPr>
          <p:nvPr>
            <p:ph idx="1"/>
          </p:nvPr>
        </p:nvSpPr>
        <p:spPr>
          <a:xfrm>
            <a:off x="457201" y="1209366"/>
            <a:ext cx="4912242" cy="3139350"/>
          </a:xfrm>
        </p:spPr>
        <p:txBody>
          <a:bodyPr>
            <a:normAutofit lnSpcReduction="10000"/>
          </a:bodyPr>
          <a:lstStyle/>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Three marketing theories namely the “Implementation of Elaboration likelihood model”, “Kotler's Five Product Level model”, and “</a:t>
            </a:r>
            <a:r>
              <a:rPr lang="en-US" sz="1600" dirty="0" err="1">
                <a:solidFill>
                  <a:schemeClr val="tx1"/>
                </a:solidFill>
                <a:latin typeface="Arial" pitchFamily="34" charset="0"/>
                <a:ea typeface="Times New Roman" panose="02020603050405020304" pitchFamily="18" charset="0"/>
              </a:rPr>
              <a:t>Mendelow's</a:t>
            </a:r>
            <a:r>
              <a:rPr lang="en-US" sz="1600" dirty="0">
                <a:solidFill>
                  <a:schemeClr val="tx1"/>
                </a:solidFill>
                <a:latin typeface="Arial" pitchFamily="34" charset="0"/>
                <a:ea typeface="Times New Roman" panose="02020603050405020304" pitchFamily="18" charset="0"/>
              </a:rPr>
              <a:t> Matrix” have been chosen to conduct detailed literature review on marketing.</a:t>
            </a:r>
          </a:p>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In order to understand the theories further and attempt to implement them in different real life organizations has been made after the literature review. </a:t>
            </a:r>
          </a:p>
        </p:txBody>
      </p:sp>
      <p:pic>
        <p:nvPicPr>
          <p:cNvPr id="3" name="Picture 2">
            <a:extLst>
              <a:ext uri="{FF2B5EF4-FFF2-40B4-BE49-F238E27FC236}">
                <a16:creationId xmlns:a16="http://schemas.microsoft.com/office/drawing/2014/main" id="{2A5B89D3-578B-5B32-E9F0-D7B47DD8A6CE}"/>
              </a:ext>
            </a:extLst>
          </p:cNvPr>
          <p:cNvPicPr>
            <a:picLocks noChangeAspect="1"/>
          </p:cNvPicPr>
          <p:nvPr/>
        </p:nvPicPr>
        <p:blipFill>
          <a:blip r:embed="rId3"/>
          <a:stretch>
            <a:fillRect/>
          </a:stretch>
        </p:blipFill>
        <p:spPr>
          <a:xfrm>
            <a:off x="5523751" y="1369537"/>
            <a:ext cx="3278277" cy="3187334"/>
          </a:xfrm>
          <a:prstGeom prst="rect">
            <a:avLst/>
          </a:prstGeom>
        </p:spPr>
      </p:pic>
    </p:spTree>
    <p:extLst>
      <p:ext uri="{BB962C8B-B14F-4D97-AF65-F5344CB8AC3E}">
        <p14:creationId xmlns:p14="http://schemas.microsoft.com/office/powerpoint/2010/main" val="2868805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320799"/>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rmAutofit/>
          </a:bodyPr>
          <a:lstStyle/>
          <a:p>
            <a:pPr algn="ctr">
              <a:lnSpc>
                <a:spcPct val="150000"/>
              </a:lnSpc>
            </a:pPr>
            <a:r>
              <a:rPr lang="en-US" sz="2800" b="1" dirty="0">
                <a:solidFill>
                  <a:schemeClr val="tx1"/>
                </a:solidFill>
                <a:effectLst/>
                <a:latin typeface="Arial" pitchFamily="34" charset="0"/>
                <a:ea typeface="Times New Roman" panose="02020603050405020304" pitchFamily="18" charset="0"/>
              </a:rPr>
              <a:t>Literature Review of  Marketing Management theories (likelihood model)</a:t>
            </a:r>
            <a:endParaRPr lang="en-US" sz="4800" b="1" dirty="0">
              <a:solidFill>
                <a:schemeClr val="tx1"/>
              </a:solidFill>
            </a:endParaRPr>
          </a:p>
        </p:txBody>
      </p:sp>
      <p:sp>
        <p:nvSpPr>
          <p:cNvPr id="5" name="Content Placeholder 4"/>
          <p:cNvSpPr>
            <a:spLocks noGrp="1"/>
          </p:cNvSpPr>
          <p:nvPr>
            <p:ph idx="1"/>
          </p:nvPr>
        </p:nvSpPr>
        <p:spPr>
          <a:xfrm>
            <a:off x="450761" y="1669311"/>
            <a:ext cx="5070807" cy="3038155"/>
          </a:xfrm>
        </p:spPr>
        <p:txBody>
          <a:bodyPr>
            <a:normAutofit fontScale="77500" lnSpcReduction="20000"/>
          </a:bodyPr>
          <a:lstStyle/>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The “Elaboration likelihood model” helps in </a:t>
            </a:r>
            <a:r>
              <a:rPr lang="en-US" sz="1600" dirty="0" err="1">
                <a:solidFill>
                  <a:schemeClr val="tx1"/>
                </a:solidFill>
                <a:latin typeface="Arial" pitchFamily="34" charset="0"/>
                <a:ea typeface="Times New Roman" panose="02020603050405020304" pitchFamily="18" charset="0"/>
              </a:rPr>
              <a:t>analysing</a:t>
            </a:r>
            <a:r>
              <a:rPr lang="en-US" sz="1600" dirty="0">
                <a:solidFill>
                  <a:schemeClr val="tx1"/>
                </a:solidFill>
                <a:latin typeface="Arial" pitchFamily="34" charset="0"/>
                <a:ea typeface="Times New Roman" panose="02020603050405020304" pitchFamily="18" charset="0"/>
              </a:rPr>
              <a:t> the change in altitudes highlighting two processes as the central route and the peripheral route (</a:t>
            </a:r>
            <a:r>
              <a:rPr lang="en-US" sz="1600" dirty="0" err="1">
                <a:solidFill>
                  <a:schemeClr val="tx1"/>
                </a:solidFill>
                <a:latin typeface="Arial" pitchFamily="34" charset="0"/>
                <a:ea typeface="Times New Roman" panose="02020603050405020304" pitchFamily="18" charset="0"/>
              </a:rPr>
              <a:t>Fernández-Gámez</a:t>
            </a:r>
            <a:r>
              <a:rPr lang="en-US" sz="1600" dirty="0">
                <a:solidFill>
                  <a:schemeClr val="tx1"/>
                </a:solidFill>
                <a:latin typeface="Arial" pitchFamily="34" charset="0"/>
                <a:ea typeface="Times New Roman" panose="02020603050405020304" pitchFamily="18" charset="0"/>
              </a:rPr>
              <a:t> et al. 2019)</a:t>
            </a:r>
          </a:p>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Likelihood models can also be used in management to understand the probability of a certain outcome based on different factors such as market conditions</a:t>
            </a:r>
            <a:br>
              <a:rPr lang="en-US" sz="1600" dirty="0">
                <a:solidFill>
                  <a:schemeClr val="tx1"/>
                </a:solidFill>
                <a:latin typeface="Arial" pitchFamily="34" charset="0"/>
                <a:ea typeface="Times New Roman" panose="02020603050405020304" pitchFamily="18" charset="0"/>
              </a:rPr>
            </a:br>
            <a:endParaRPr lang="en-US" sz="1600" dirty="0">
              <a:solidFill>
                <a:schemeClr val="tx1"/>
              </a:solidFill>
              <a:latin typeface="Arial" pitchFamily="34" charset="0"/>
              <a:ea typeface="Times New Roman" panose="02020603050405020304" pitchFamily="18" charset="0"/>
            </a:endParaRPr>
          </a:p>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Likelihood models can also be used in management and marketing to understand the probability of certain events or outcomes based on a set of data.</a:t>
            </a:r>
          </a:p>
        </p:txBody>
      </p:sp>
      <p:pic>
        <p:nvPicPr>
          <p:cNvPr id="6" name="image1.png"/>
          <p:cNvPicPr/>
          <p:nvPr/>
        </p:nvPicPr>
        <p:blipFill>
          <a:blip r:embed="rId3" cstate="print"/>
          <a:srcRect/>
          <a:stretch>
            <a:fillRect/>
          </a:stretch>
        </p:blipFill>
        <p:spPr>
          <a:xfrm>
            <a:off x="5766098" y="1932716"/>
            <a:ext cx="3004073" cy="17141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4297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952499"/>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rmAutofit/>
          </a:bodyPr>
          <a:lstStyle/>
          <a:p>
            <a:pPr algn="ctr">
              <a:lnSpc>
                <a:spcPct val="150000"/>
              </a:lnSpc>
            </a:pPr>
            <a:r>
              <a:rPr lang="en-US" sz="2800" b="1" dirty="0">
                <a:solidFill>
                  <a:schemeClr val="tx1"/>
                </a:solidFill>
                <a:effectLst/>
                <a:latin typeface="Arial" pitchFamily="34" charset="0"/>
                <a:ea typeface="Times New Roman" panose="02020603050405020304" pitchFamily="18" charset="0"/>
              </a:rPr>
              <a:t>Contd..</a:t>
            </a:r>
            <a:endParaRPr lang="en-US" sz="4800" b="1" dirty="0">
              <a:solidFill>
                <a:schemeClr val="tx1"/>
              </a:solidFill>
            </a:endParaRPr>
          </a:p>
        </p:txBody>
      </p:sp>
      <p:sp>
        <p:nvSpPr>
          <p:cNvPr id="5" name="Content Placeholder 4"/>
          <p:cNvSpPr>
            <a:spLocks noGrp="1"/>
          </p:cNvSpPr>
          <p:nvPr>
            <p:ph idx="1"/>
          </p:nvPr>
        </p:nvSpPr>
        <p:spPr>
          <a:xfrm>
            <a:off x="329610" y="1423685"/>
            <a:ext cx="4614097" cy="2671518"/>
          </a:xfrm>
        </p:spPr>
        <p:txBody>
          <a:bodyPr>
            <a:normAutofit/>
          </a:bodyPr>
          <a:lstStyle/>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Overall, likelihood models are powerful tools that can be used in management and marketing to analyze and make predictions based on data. These levels are “Core benefit”, “Generic product”, “Expected product”, “Augmented product” and “Potential product” (Li and Liang, 2022)</a:t>
            </a:r>
          </a:p>
        </p:txBody>
      </p:sp>
      <p:pic>
        <p:nvPicPr>
          <p:cNvPr id="3076" name="Picture 4" descr="Elaboration Likelihood Model - Businesstopia">
            <a:extLst>
              <a:ext uri="{FF2B5EF4-FFF2-40B4-BE49-F238E27FC236}">
                <a16:creationId xmlns:a16="http://schemas.microsoft.com/office/drawing/2014/main" id="{0984E49D-E2A1-F26A-8FCD-31BC2668E41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82283" y="1889850"/>
            <a:ext cx="3732107"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554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25349"/>
          </a:xfrm>
        </p:spPr>
        <p:txBody>
          <a:bodyPr>
            <a:normAutofit/>
          </a:bodyPr>
          <a:lstStyle/>
          <a:p>
            <a:pPr algn="ctr"/>
            <a:r>
              <a:rPr lang="en-US" sz="2800" dirty="0">
                <a:solidFill>
                  <a:schemeClr val="tx1"/>
                </a:solidFill>
                <a:latin typeface="Times New Roman" pitchFamily="18" charset="0"/>
                <a:cs typeface="Times New Roman" pitchFamily="18" charset="0"/>
              </a:rPr>
              <a:t>Continued </a:t>
            </a:r>
          </a:p>
        </p:txBody>
      </p:sp>
      <p:sp>
        <p:nvSpPr>
          <p:cNvPr id="3" name="Content Placeholder 2"/>
          <p:cNvSpPr>
            <a:spLocks noGrp="1"/>
          </p:cNvSpPr>
          <p:nvPr>
            <p:ph idx="1"/>
          </p:nvPr>
        </p:nvSpPr>
        <p:spPr>
          <a:xfrm>
            <a:off x="457201" y="1209366"/>
            <a:ext cx="4196861" cy="3508626"/>
          </a:xfrm>
        </p:spPr>
        <p:txBody>
          <a:bodyPr>
            <a:normAutofit fontScale="92500" lnSpcReduction="10000"/>
          </a:bodyPr>
          <a:lstStyle/>
          <a:p>
            <a:pPr lvl="0" algn="just"/>
            <a:r>
              <a:rPr lang="en-US" sz="1600" dirty="0">
                <a:solidFill>
                  <a:schemeClr val="tx1"/>
                </a:solidFill>
                <a:latin typeface="Times New Roman" pitchFamily="18" charset="0"/>
                <a:cs typeface="Times New Roman" pitchFamily="18" charset="0"/>
              </a:rPr>
              <a:t>The Elaboration Likelihood Model (ELM) is affected by motivational factors and ability factors (</a:t>
            </a:r>
            <a:r>
              <a:rPr lang="en-US" sz="1600" dirty="0" err="1">
                <a:solidFill>
                  <a:schemeClr val="tx1"/>
                </a:solidFill>
                <a:latin typeface="Times New Roman" pitchFamily="18" charset="0"/>
                <a:cs typeface="Times New Roman" pitchFamily="18" charset="0"/>
              </a:rPr>
              <a:t>Susmann</a:t>
            </a:r>
            <a:r>
              <a:rPr lang="en-US" sz="1600" dirty="0">
                <a:solidFill>
                  <a:schemeClr val="tx1"/>
                </a:solidFill>
                <a:latin typeface="Times New Roman" pitchFamily="18" charset="0"/>
                <a:cs typeface="Times New Roman" pitchFamily="18" charset="0"/>
              </a:rPr>
              <a:t> </a:t>
            </a:r>
            <a:r>
              <a:rPr lang="en-US" sz="1600" i="1" dirty="0">
                <a:solidFill>
                  <a:schemeClr val="tx1"/>
                </a:solidFill>
                <a:latin typeface="Times New Roman" pitchFamily="18" charset="0"/>
                <a:cs typeface="Times New Roman" pitchFamily="18" charset="0"/>
              </a:rPr>
              <a:t>et al. </a:t>
            </a:r>
            <a:r>
              <a:rPr lang="en-US" sz="1600" dirty="0">
                <a:solidFill>
                  <a:schemeClr val="tx1"/>
                </a:solidFill>
                <a:latin typeface="Times New Roman" pitchFamily="18" charset="0"/>
                <a:cs typeface="Times New Roman" pitchFamily="18" charset="0"/>
              </a:rPr>
              <a:t>2022).  </a:t>
            </a:r>
          </a:p>
          <a:p>
            <a:pPr lvl="0" algn="just">
              <a:buNone/>
            </a:pPr>
            <a:endParaRPr lang="en-US" sz="1600" dirty="0">
              <a:solidFill>
                <a:schemeClr val="tx1"/>
              </a:solidFill>
              <a:latin typeface="Times New Roman" pitchFamily="18" charset="0"/>
              <a:cs typeface="Times New Roman" pitchFamily="18" charset="0"/>
            </a:endParaRPr>
          </a:p>
          <a:p>
            <a:pPr lvl="0" algn="just"/>
            <a:r>
              <a:rPr lang="en-US" sz="1600" dirty="0">
                <a:solidFill>
                  <a:schemeClr val="tx1"/>
                </a:solidFill>
                <a:latin typeface="Times New Roman" pitchFamily="18" charset="0"/>
                <a:cs typeface="Times New Roman" pitchFamily="18" charset="0"/>
              </a:rPr>
              <a:t>Motivational factors affect consumer behavior in purchasing the products of Unilever (Unilever.co.uk. (2023).</a:t>
            </a:r>
          </a:p>
          <a:p>
            <a:pPr lvl="0" algn="just">
              <a:buNone/>
            </a:pPr>
            <a:r>
              <a:rPr lang="en-US" sz="1600" dirty="0">
                <a:solidFill>
                  <a:schemeClr val="tx1"/>
                </a:solidFill>
                <a:latin typeface="Times New Roman" pitchFamily="18" charset="0"/>
                <a:cs typeface="Times New Roman" pitchFamily="18" charset="0"/>
              </a:rPr>
              <a:t> </a:t>
            </a:r>
          </a:p>
          <a:p>
            <a:pPr lvl="0" algn="just"/>
            <a:r>
              <a:rPr lang="en-US" sz="1600" dirty="0">
                <a:solidFill>
                  <a:schemeClr val="tx1"/>
                </a:solidFill>
                <a:latin typeface="Times New Roman" pitchFamily="18" charset="0"/>
                <a:cs typeface="Times New Roman" pitchFamily="18" charset="0"/>
              </a:rPr>
              <a:t>The change in preference of the consumers affects the market price and position of the organisation (Han and Kwon, 2022). </a:t>
            </a:r>
          </a:p>
          <a:p>
            <a:pPr lvl="0" algn="just">
              <a:buNone/>
            </a:pPr>
            <a:endParaRPr lang="en-US" sz="1600" dirty="0">
              <a:solidFill>
                <a:schemeClr val="tx1"/>
              </a:solidFill>
              <a:latin typeface="Times New Roman" pitchFamily="18" charset="0"/>
              <a:cs typeface="Times New Roman" pitchFamily="18" charset="0"/>
            </a:endParaRPr>
          </a:p>
          <a:p>
            <a:pPr lvl="0" algn="just"/>
            <a:r>
              <a:rPr lang="en-US" sz="1600" dirty="0">
                <a:solidFill>
                  <a:schemeClr val="tx1"/>
                </a:solidFill>
                <a:latin typeface="Times New Roman" pitchFamily="18" charset="0"/>
                <a:cs typeface="Times New Roman" pitchFamily="18" charset="0"/>
              </a:rPr>
              <a:t>The process of ELM helps change the consumer attitude's perspective and raise the market share of Unilever.  </a:t>
            </a:r>
          </a:p>
          <a:p>
            <a:endParaRPr lang="en-US" dirty="0">
              <a:solidFill>
                <a:schemeClr val="tx1"/>
              </a:solidFill>
            </a:endParaRPr>
          </a:p>
        </p:txBody>
      </p:sp>
      <p:sp>
        <p:nvSpPr>
          <p:cNvPr id="22530" name="AutoShape 2" descr="Elaboration Likelihood Model - A Theory of Persuas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2532" name="AutoShape 4" descr="Elaboration Likelihood Model - A Theory of Persuasio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2533" name="Picture 5"/>
          <p:cNvPicPr>
            <a:picLocks noChangeAspect="1" noChangeArrowheads="1"/>
          </p:cNvPicPr>
          <p:nvPr/>
        </p:nvPicPr>
        <p:blipFill>
          <a:blip r:embed="rId3"/>
          <a:srcRect/>
          <a:stretch>
            <a:fillRect/>
          </a:stretch>
        </p:blipFill>
        <p:spPr bwMode="auto">
          <a:xfrm>
            <a:off x="5287106" y="1366839"/>
            <a:ext cx="3414347" cy="17796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AutoShape 2" descr="The Unilever Logo: History and meaning | Turbolog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2531" name="Picture 3"/>
          <p:cNvPicPr>
            <a:picLocks noChangeAspect="1" noChangeArrowheads="1"/>
          </p:cNvPicPr>
          <p:nvPr/>
        </p:nvPicPr>
        <p:blipFill>
          <a:blip r:embed="rId4"/>
          <a:srcRect/>
          <a:stretch>
            <a:fillRect/>
          </a:stretch>
        </p:blipFill>
        <p:spPr bwMode="auto">
          <a:xfrm>
            <a:off x="5287110" y="3200799"/>
            <a:ext cx="3434859" cy="1745435"/>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219200"/>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rmAutofit fontScale="90000"/>
          </a:bodyPr>
          <a:lstStyle/>
          <a:p>
            <a:pPr algn="ctr">
              <a:lnSpc>
                <a:spcPct val="150000"/>
              </a:lnSpc>
            </a:pPr>
            <a:r>
              <a:rPr lang="en-US" sz="2800" b="1" dirty="0">
                <a:solidFill>
                  <a:schemeClr val="tx1"/>
                </a:solidFill>
                <a:effectLst/>
                <a:latin typeface="Arial" pitchFamily="34" charset="0"/>
                <a:ea typeface="Times New Roman" panose="02020603050405020304" pitchFamily="18" charset="0"/>
              </a:rPr>
              <a:t>Literature Review of  Marketing Management theories (</a:t>
            </a:r>
            <a:r>
              <a:rPr lang="en-US" sz="2800" b="1" dirty="0" err="1">
                <a:solidFill>
                  <a:schemeClr val="tx1"/>
                </a:solidFill>
                <a:effectLst/>
                <a:latin typeface="Arial" pitchFamily="34" charset="0"/>
                <a:ea typeface="Times New Roman" panose="02020603050405020304" pitchFamily="18" charset="0"/>
              </a:rPr>
              <a:t>Kotler's</a:t>
            </a:r>
            <a:r>
              <a:rPr lang="en-US" sz="2800" b="1" dirty="0">
                <a:solidFill>
                  <a:schemeClr val="tx1"/>
                </a:solidFill>
                <a:effectLst/>
                <a:latin typeface="Arial" pitchFamily="34" charset="0"/>
                <a:ea typeface="Times New Roman" panose="02020603050405020304" pitchFamily="18" charset="0"/>
              </a:rPr>
              <a:t> Five Product-Level model)</a:t>
            </a:r>
          </a:p>
        </p:txBody>
      </p:sp>
      <p:sp>
        <p:nvSpPr>
          <p:cNvPr id="5" name="Content Placeholder 4"/>
          <p:cNvSpPr>
            <a:spLocks noGrp="1"/>
          </p:cNvSpPr>
          <p:nvPr>
            <p:ph idx="1"/>
          </p:nvPr>
        </p:nvSpPr>
        <p:spPr>
          <a:xfrm>
            <a:off x="257908" y="1488831"/>
            <a:ext cx="5142431" cy="2934313"/>
          </a:xfrm>
        </p:spPr>
        <p:txBody>
          <a:bodyPr>
            <a:noAutofit/>
          </a:bodyPr>
          <a:lstStyle/>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There are five product-level models in </a:t>
            </a:r>
            <a:r>
              <a:rPr lang="en-US" sz="1600" dirty="0" err="1">
                <a:solidFill>
                  <a:schemeClr val="tx1"/>
                </a:solidFill>
                <a:latin typeface="Arial" pitchFamily="34" charset="0"/>
                <a:ea typeface="Times New Roman" panose="02020603050405020304" pitchFamily="18" charset="0"/>
              </a:rPr>
              <a:t>Kotler's</a:t>
            </a:r>
            <a:r>
              <a:rPr lang="en-US" sz="1600" dirty="0">
                <a:solidFill>
                  <a:schemeClr val="tx1"/>
                </a:solidFill>
                <a:latin typeface="Arial" pitchFamily="34" charset="0"/>
                <a:ea typeface="Times New Roman" panose="02020603050405020304" pitchFamily="18" charset="0"/>
              </a:rPr>
              <a:t> Five Product-Level model, which focuses on customer satisfaction</a:t>
            </a:r>
          </a:p>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These levels are “Core benefit”, “Generic product”, “Expected product”, “Augmented product” and “Potential product” (Li and Liang, 2022)</a:t>
            </a:r>
          </a:p>
        </p:txBody>
      </p:sp>
      <p:pic>
        <p:nvPicPr>
          <p:cNvPr id="6" name="image2.png"/>
          <p:cNvPicPr/>
          <p:nvPr/>
        </p:nvPicPr>
        <p:blipFill>
          <a:blip r:embed="rId3"/>
          <a:srcRect/>
          <a:stretch>
            <a:fillRect/>
          </a:stretch>
        </p:blipFill>
        <p:spPr>
          <a:xfrm>
            <a:off x="5923118" y="1595380"/>
            <a:ext cx="2870051" cy="22884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45037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
            <a:ext cx="9144000" cy="1075764"/>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rmAutofit/>
          </a:bodyPr>
          <a:lstStyle/>
          <a:p>
            <a:pPr algn="ctr">
              <a:lnSpc>
                <a:spcPct val="150000"/>
              </a:lnSpc>
            </a:pPr>
            <a:r>
              <a:rPr lang="en-US" sz="2800" b="1" dirty="0">
                <a:solidFill>
                  <a:schemeClr val="tx1"/>
                </a:solidFill>
                <a:effectLst/>
                <a:latin typeface="Arial" pitchFamily="34" charset="0"/>
                <a:ea typeface="Times New Roman" panose="02020603050405020304" pitchFamily="18" charset="0"/>
              </a:rPr>
              <a:t>(Contd..)</a:t>
            </a:r>
            <a:endParaRPr lang="en-US" sz="4800" b="1" dirty="0">
              <a:solidFill>
                <a:schemeClr val="tx1"/>
              </a:solidFill>
            </a:endParaRPr>
          </a:p>
        </p:txBody>
      </p:sp>
      <p:sp>
        <p:nvSpPr>
          <p:cNvPr id="5" name="Content Placeholder 4"/>
          <p:cNvSpPr>
            <a:spLocks noGrp="1"/>
          </p:cNvSpPr>
          <p:nvPr>
            <p:ph idx="1"/>
          </p:nvPr>
        </p:nvSpPr>
        <p:spPr>
          <a:xfrm>
            <a:off x="432833" y="1238969"/>
            <a:ext cx="4701101" cy="3548183"/>
          </a:xfrm>
        </p:spPr>
        <p:txBody>
          <a:bodyPr>
            <a:noAutofit/>
          </a:bodyPr>
          <a:lstStyle/>
          <a:p>
            <a:pPr lvl="0"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Core Benefit: The fundamental need or want that a product fulfills. This is the basic reason why a customer would consider purchasing the product.</a:t>
            </a:r>
          </a:p>
          <a:p>
            <a:pPr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Generic Product: The basic features and attributes that all products in a category must have in order to fulfill the core benefit. For example, a car must have four wheels, a steering wheel, and an engine in order to provide transportation (</a:t>
            </a:r>
            <a:r>
              <a:rPr lang="en-US" sz="1200" dirty="0" err="1">
                <a:solidFill>
                  <a:schemeClr val="tx1"/>
                </a:solidFill>
                <a:latin typeface="Arial" pitchFamily="34" charset="0"/>
                <a:ea typeface="Times New Roman" panose="02020603050405020304" pitchFamily="18" charset="0"/>
              </a:rPr>
              <a:t>Eti</a:t>
            </a:r>
            <a:r>
              <a:rPr lang="en-US" sz="1200" dirty="0">
                <a:solidFill>
                  <a:schemeClr val="tx1"/>
                </a:solidFill>
                <a:latin typeface="Arial" pitchFamily="34" charset="0"/>
                <a:ea typeface="Times New Roman" panose="02020603050405020304" pitchFamily="18" charset="0"/>
              </a:rPr>
              <a:t>, 2020).</a:t>
            </a:r>
          </a:p>
          <a:p>
            <a:pPr lvl="0"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Expected Product: The features and attributes that customers expect to receive when they purchase a product. This includes things like quality, reliability, and customer service.</a:t>
            </a:r>
          </a:p>
          <a:p>
            <a:pPr lvl="0" algn="just">
              <a:lnSpc>
                <a:spcPct val="150000"/>
              </a:lnSpc>
              <a:spcBef>
                <a:spcPts val="0"/>
              </a:spcBef>
              <a:buFont typeface="Arial" panose="020B0604020202020204" pitchFamily="34" charset="0"/>
              <a:buChar char="●"/>
            </a:pPr>
            <a:r>
              <a:rPr lang="en-US" sz="1200" dirty="0">
                <a:solidFill>
                  <a:schemeClr val="tx1"/>
                </a:solidFill>
                <a:latin typeface="Arial" pitchFamily="34" charset="0"/>
                <a:ea typeface="Times New Roman" panose="02020603050405020304" pitchFamily="18" charset="0"/>
              </a:rPr>
              <a:t>Augmented Product: Additional features and attributes that go beyond customer</a:t>
            </a:r>
          </a:p>
        </p:txBody>
      </p:sp>
      <p:pic>
        <p:nvPicPr>
          <p:cNvPr id="2" name="image2.png">
            <a:extLst>
              <a:ext uri="{FF2B5EF4-FFF2-40B4-BE49-F238E27FC236}">
                <a16:creationId xmlns:a16="http://schemas.microsoft.com/office/drawing/2014/main" id="{2546D68E-AC19-4594-73AE-009087B40652}"/>
              </a:ext>
            </a:extLst>
          </p:cNvPr>
          <p:cNvPicPr/>
          <p:nvPr/>
        </p:nvPicPr>
        <p:blipFill>
          <a:blip r:embed="rId3"/>
          <a:srcRect/>
          <a:stretch>
            <a:fillRect/>
          </a:stretch>
        </p:blipFill>
        <p:spPr>
          <a:xfrm>
            <a:off x="5577834" y="1718631"/>
            <a:ext cx="3048374" cy="29004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78046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25349"/>
          </a:xfrm>
        </p:spPr>
        <p:txBody>
          <a:bodyPr>
            <a:normAutofit/>
          </a:bodyPr>
          <a:lstStyle/>
          <a:p>
            <a:pPr algn="ctr"/>
            <a:r>
              <a:rPr lang="en-US" sz="2800" dirty="0">
                <a:solidFill>
                  <a:schemeClr val="tx1"/>
                </a:solidFill>
                <a:latin typeface="Times New Roman" pitchFamily="18" charset="0"/>
                <a:cs typeface="Times New Roman" pitchFamily="18" charset="0"/>
              </a:rPr>
              <a:t>Continued</a:t>
            </a:r>
            <a:r>
              <a:rPr lang="en-US" sz="2800" dirty="0">
                <a:solidFill>
                  <a:srgbClr val="FF0000"/>
                </a:solidFill>
                <a:latin typeface="Times New Roman" pitchFamily="18" charset="0"/>
                <a:cs typeface="Times New Roman" pitchFamily="18" charset="0"/>
              </a:rPr>
              <a:t> </a:t>
            </a:r>
            <a:endParaRPr lang="en-US" sz="2800" dirty="0">
              <a:solidFill>
                <a:srgbClr val="FF0000"/>
              </a:solidFill>
            </a:endParaRPr>
          </a:p>
        </p:txBody>
      </p:sp>
      <p:sp>
        <p:nvSpPr>
          <p:cNvPr id="3" name="Content Placeholder 2"/>
          <p:cNvSpPr>
            <a:spLocks noGrp="1"/>
          </p:cNvSpPr>
          <p:nvPr>
            <p:ph idx="1"/>
          </p:nvPr>
        </p:nvSpPr>
        <p:spPr>
          <a:xfrm>
            <a:off x="457200" y="1209366"/>
            <a:ext cx="4431323" cy="3508626"/>
          </a:xfrm>
        </p:spPr>
        <p:txBody>
          <a:bodyPr>
            <a:normAutofit fontScale="92500" lnSpcReduction="10000"/>
          </a:bodyPr>
          <a:lstStyle/>
          <a:p>
            <a:pPr lvl="0" algn="just"/>
            <a:r>
              <a:rPr lang="en-US" sz="1600" dirty="0" err="1">
                <a:solidFill>
                  <a:schemeClr val="tx1"/>
                </a:solidFill>
                <a:latin typeface="Times New Roman" pitchFamily="18" charset="0"/>
                <a:cs typeface="Times New Roman" pitchFamily="18" charset="0"/>
              </a:rPr>
              <a:t>Kotler's</a:t>
            </a:r>
            <a:r>
              <a:rPr lang="en-US" sz="1600" dirty="0">
                <a:solidFill>
                  <a:schemeClr val="tx1"/>
                </a:solidFill>
                <a:latin typeface="Times New Roman" pitchFamily="18" charset="0"/>
                <a:cs typeface="Times New Roman" pitchFamily="18" charset="0"/>
              </a:rPr>
              <a:t> Five Product Level Model helps organisations like Rio Tinto to make a positive place in the market share (</a:t>
            </a:r>
            <a:r>
              <a:rPr lang="en-US" sz="1600" dirty="0" err="1">
                <a:solidFill>
                  <a:schemeClr val="tx1"/>
                </a:solidFill>
                <a:latin typeface="Times New Roman" pitchFamily="18" charset="0"/>
                <a:cs typeface="Times New Roman" pitchFamily="18" charset="0"/>
              </a:rPr>
              <a:t>Praesri</a:t>
            </a:r>
            <a:r>
              <a:rPr lang="en-US" sz="1600" dirty="0">
                <a:solidFill>
                  <a:schemeClr val="tx1"/>
                </a:solidFill>
                <a:latin typeface="Times New Roman" pitchFamily="18" charset="0"/>
                <a:cs typeface="Times New Roman" pitchFamily="18" charset="0"/>
              </a:rPr>
              <a:t> </a:t>
            </a:r>
            <a:r>
              <a:rPr lang="en-US" sz="1600" i="1" dirty="0">
                <a:solidFill>
                  <a:schemeClr val="tx1"/>
                </a:solidFill>
                <a:latin typeface="Times New Roman" pitchFamily="18" charset="0"/>
                <a:cs typeface="Times New Roman" pitchFamily="18" charset="0"/>
              </a:rPr>
              <a:t>et al. </a:t>
            </a:r>
            <a:r>
              <a:rPr lang="en-US" sz="1600" dirty="0">
                <a:solidFill>
                  <a:schemeClr val="tx1"/>
                </a:solidFill>
                <a:latin typeface="Times New Roman" pitchFamily="18" charset="0"/>
                <a:cs typeface="Times New Roman" pitchFamily="18" charset="0"/>
              </a:rPr>
              <a:t>2022). </a:t>
            </a:r>
          </a:p>
          <a:p>
            <a:pPr lvl="0" algn="just">
              <a:buNone/>
            </a:pPr>
            <a:endParaRPr lang="en-US" sz="1600" dirty="0">
              <a:solidFill>
                <a:schemeClr val="tx1"/>
              </a:solidFill>
              <a:latin typeface="Times New Roman" pitchFamily="18" charset="0"/>
              <a:cs typeface="Times New Roman" pitchFamily="18" charset="0"/>
            </a:endParaRPr>
          </a:p>
          <a:p>
            <a:pPr lvl="0" algn="just"/>
            <a:r>
              <a:rPr lang="en-US" sz="1600" dirty="0">
                <a:solidFill>
                  <a:schemeClr val="tx1"/>
                </a:solidFill>
                <a:latin typeface="Times New Roman" pitchFamily="18" charset="0"/>
                <a:cs typeface="Times New Roman" pitchFamily="18" charset="0"/>
              </a:rPr>
              <a:t>It provides a practical theory of structuring the products or services to target diverse consumer segments.</a:t>
            </a:r>
          </a:p>
          <a:p>
            <a:pPr lvl="0" algn="just">
              <a:buNone/>
            </a:pPr>
            <a:endParaRPr lang="en-US" sz="1600" dirty="0">
              <a:solidFill>
                <a:schemeClr val="tx1"/>
              </a:solidFill>
              <a:latin typeface="Times New Roman" pitchFamily="18" charset="0"/>
              <a:cs typeface="Times New Roman" pitchFamily="18" charset="0"/>
            </a:endParaRPr>
          </a:p>
          <a:p>
            <a:pPr lvl="0" algn="just"/>
            <a:r>
              <a:rPr lang="en-US" sz="1600" dirty="0">
                <a:solidFill>
                  <a:schemeClr val="tx1"/>
                </a:solidFill>
                <a:latin typeface="Times New Roman" pitchFamily="18" charset="0"/>
                <a:cs typeface="Times New Roman" pitchFamily="18" charset="0"/>
              </a:rPr>
              <a:t>This model helps Rio Tinto to assess product and consumer profitability in a structured way (</a:t>
            </a:r>
            <a:r>
              <a:rPr lang="en-US" sz="1600" dirty="0" err="1">
                <a:solidFill>
                  <a:schemeClr val="tx1"/>
                </a:solidFill>
                <a:latin typeface="Times New Roman" pitchFamily="18" charset="0"/>
                <a:cs typeface="Times New Roman" pitchFamily="18" charset="0"/>
              </a:rPr>
              <a:t>Kotler</a:t>
            </a:r>
            <a:r>
              <a:rPr lang="en-US" sz="1600" dirty="0">
                <a:solidFill>
                  <a:schemeClr val="tx1"/>
                </a:solidFill>
                <a:latin typeface="Times New Roman" pitchFamily="18" charset="0"/>
                <a:cs typeface="Times New Roman" pitchFamily="18" charset="0"/>
              </a:rPr>
              <a:t> </a:t>
            </a:r>
            <a:r>
              <a:rPr lang="en-US" sz="1600" i="1" dirty="0">
                <a:solidFill>
                  <a:schemeClr val="tx1"/>
                </a:solidFill>
                <a:latin typeface="Times New Roman" pitchFamily="18" charset="0"/>
                <a:cs typeface="Times New Roman" pitchFamily="18" charset="0"/>
              </a:rPr>
              <a:t>et al. </a:t>
            </a:r>
            <a:r>
              <a:rPr lang="en-US" sz="1600" dirty="0">
                <a:solidFill>
                  <a:schemeClr val="tx1"/>
                </a:solidFill>
                <a:latin typeface="Times New Roman" pitchFamily="18" charset="0"/>
                <a:cs typeface="Times New Roman" pitchFamily="18" charset="0"/>
              </a:rPr>
              <a:t>2020). </a:t>
            </a:r>
          </a:p>
          <a:p>
            <a:pPr lvl="0" algn="just">
              <a:buNone/>
            </a:pPr>
            <a:endParaRPr lang="en-US" sz="1600" dirty="0">
              <a:solidFill>
                <a:schemeClr val="tx1"/>
              </a:solidFill>
              <a:latin typeface="Times New Roman" pitchFamily="18" charset="0"/>
              <a:cs typeface="Times New Roman" pitchFamily="18" charset="0"/>
            </a:endParaRPr>
          </a:p>
          <a:p>
            <a:pPr lvl="0" algn="just"/>
            <a:r>
              <a:rPr lang="en-US" sz="1600" dirty="0">
                <a:solidFill>
                  <a:schemeClr val="tx1"/>
                </a:solidFill>
                <a:latin typeface="Times New Roman" pitchFamily="18" charset="0"/>
                <a:cs typeface="Times New Roman" pitchFamily="18" charset="0"/>
              </a:rPr>
              <a:t> The organisations can understand their targeted audience and determine their market share (Riotinto.com (2023).. </a:t>
            </a:r>
          </a:p>
          <a:p>
            <a:endParaRPr lang="en-US" dirty="0">
              <a:solidFill>
                <a:schemeClr val="tx1"/>
              </a:solidFill>
            </a:endParaRPr>
          </a:p>
        </p:txBody>
      </p:sp>
      <p:pic>
        <p:nvPicPr>
          <p:cNvPr id="16386" name="Picture 2" descr="Kotlers Five Product Level Model"/>
          <p:cNvPicPr>
            <a:picLocks noChangeAspect="1" noChangeArrowheads="1"/>
          </p:cNvPicPr>
          <p:nvPr/>
        </p:nvPicPr>
        <p:blipFill>
          <a:blip r:embed="rId3"/>
          <a:srcRect l="5734" t="5475" r="5315" b="6133"/>
          <a:stretch>
            <a:fillRect/>
          </a:stretch>
        </p:blipFill>
        <p:spPr bwMode="auto">
          <a:xfrm>
            <a:off x="5838092" y="1043354"/>
            <a:ext cx="2543907" cy="25279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385" name="Picture 1"/>
          <p:cNvPicPr>
            <a:picLocks noChangeAspect="1" noChangeArrowheads="1"/>
          </p:cNvPicPr>
          <p:nvPr/>
        </p:nvPicPr>
        <p:blipFill>
          <a:blip r:embed="rId4"/>
          <a:srcRect/>
          <a:stretch>
            <a:fillRect/>
          </a:stretch>
        </p:blipFill>
        <p:spPr bwMode="auto">
          <a:xfrm>
            <a:off x="5826370" y="3608438"/>
            <a:ext cx="2637691" cy="976549"/>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
            <a:ext cx="9144000" cy="1066799"/>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rmAutofit fontScale="90000"/>
          </a:bodyPr>
          <a:lstStyle/>
          <a:p>
            <a:pPr algn="ctr">
              <a:lnSpc>
                <a:spcPct val="150000"/>
              </a:lnSpc>
            </a:pPr>
            <a:r>
              <a:rPr lang="en-US" sz="2800" b="1" dirty="0">
                <a:solidFill>
                  <a:schemeClr val="tx1"/>
                </a:solidFill>
                <a:effectLst/>
                <a:latin typeface="Arial" pitchFamily="34" charset="0"/>
                <a:ea typeface="Times New Roman" panose="02020603050405020304" pitchFamily="18" charset="0"/>
              </a:rPr>
              <a:t>Literature Review of  Marketing Management Model (</a:t>
            </a:r>
            <a:r>
              <a:rPr lang="en-US" sz="2800" b="1" dirty="0" err="1">
                <a:solidFill>
                  <a:schemeClr val="tx1"/>
                </a:solidFill>
                <a:effectLst/>
                <a:latin typeface="Arial" pitchFamily="34" charset="0"/>
                <a:ea typeface="Times New Roman" panose="02020603050405020304" pitchFamily="18" charset="0"/>
              </a:rPr>
              <a:t>Mendelow's</a:t>
            </a:r>
            <a:r>
              <a:rPr lang="en-US" sz="2800" b="1" dirty="0">
                <a:solidFill>
                  <a:schemeClr val="tx1"/>
                </a:solidFill>
                <a:effectLst/>
                <a:latin typeface="Arial" pitchFamily="34" charset="0"/>
                <a:ea typeface="Times New Roman" panose="02020603050405020304" pitchFamily="18" charset="0"/>
              </a:rPr>
              <a:t> Matrix)</a:t>
            </a:r>
            <a:endParaRPr lang="en-US" sz="4800" b="1" dirty="0">
              <a:solidFill>
                <a:schemeClr val="tx1"/>
              </a:solidFill>
            </a:endParaRPr>
          </a:p>
        </p:txBody>
      </p:sp>
      <p:sp>
        <p:nvSpPr>
          <p:cNvPr id="5" name="Content Placeholder 4"/>
          <p:cNvSpPr>
            <a:spLocks noGrp="1"/>
          </p:cNvSpPr>
          <p:nvPr>
            <p:ph idx="1"/>
          </p:nvPr>
        </p:nvSpPr>
        <p:spPr>
          <a:xfrm>
            <a:off x="450763" y="1684257"/>
            <a:ext cx="4121237" cy="2671518"/>
          </a:xfrm>
        </p:spPr>
        <p:txBody>
          <a:bodyPr>
            <a:normAutofit fontScale="92500"/>
          </a:bodyPr>
          <a:lstStyle/>
          <a:p>
            <a:pPr lvl="0" algn="just">
              <a:lnSpc>
                <a:spcPct val="150000"/>
              </a:lnSpc>
              <a:spcBef>
                <a:spcPts val="0"/>
              </a:spcBef>
              <a:buFont typeface="Arial" panose="020B0604020202020204" pitchFamily="34" charset="0"/>
              <a:buChar char="●"/>
            </a:pPr>
            <a:r>
              <a:rPr lang="en-US" sz="1600" dirty="0" err="1">
                <a:solidFill>
                  <a:schemeClr val="tx1"/>
                </a:solidFill>
                <a:latin typeface="Arial" pitchFamily="34" charset="0"/>
                <a:ea typeface="Times New Roman" panose="02020603050405020304" pitchFamily="18" charset="0"/>
              </a:rPr>
              <a:t>Mendelow's</a:t>
            </a:r>
            <a:r>
              <a:rPr lang="en-US" sz="1600" dirty="0">
                <a:solidFill>
                  <a:schemeClr val="tx1"/>
                </a:solidFill>
                <a:latin typeface="Arial" pitchFamily="34" charset="0"/>
                <a:ea typeface="Times New Roman" panose="02020603050405020304" pitchFamily="18" charset="0"/>
              </a:rPr>
              <a:t> Matrix consists of four elements such as “Key players, keep satisfied, keep informed, and Minimal effort”</a:t>
            </a:r>
          </a:p>
          <a:p>
            <a:pPr lvl="0" algn="just">
              <a:lnSpc>
                <a:spcPct val="150000"/>
              </a:lnSpc>
              <a:spcBef>
                <a:spcPts val="0"/>
              </a:spcBef>
              <a:buFont typeface="Arial" panose="020B0604020202020204" pitchFamily="34" charset="0"/>
              <a:buChar char="●"/>
            </a:pPr>
            <a:r>
              <a:rPr lang="en-US" sz="1600" dirty="0" err="1">
                <a:solidFill>
                  <a:schemeClr val="tx1"/>
                </a:solidFill>
                <a:latin typeface="Arial" pitchFamily="34" charset="0"/>
                <a:ea typeface="Times New Roman" panose="02020603050405020304" pitchFamily="18" charset="0"/>
              </a:rPr>
              <a:t>Mendelow's</a:t>
            </a:r>
            <a:r>
              <a:rPr lang="en-US" sz="1600" dirty="0">
                <a:solidFill>
                  <a:schemeClr val="tx1"/>
                </a:solidFill>
                <a:latin typeface="Arial" pitchFamily="34" charset="0"/>
                <a:ea typeface="Times New Roman" panose="02020603050405020304" pitchFamily="18" charset="0"/>
              </a:rPr>
              <a:t> Matrix helps in representing the elements based on high power and low power (Sanderson and </a:t>
            </a:r>
            <a:r>
              <a:rPr lang="en-US" sz="1600" dirty="0" err="1">
                <a:solidFill>
                  <a:schemeClr val="tx1"/>
                </a:solidFill>
                <a:latin typeface="Arial" pitchFamily="34" charset="0"/>
                <a:ea typeface="Times New Roman" panose="02020603050405020304" pitchFamily="18" charset="0"/>
              </a:rPr>
              <a:t>Marire</a:t>
            </a:r>
            <a:r>
              <a:rPr lang="en-US" sz="1600" dirty="0">
                <a:solidFill>
                  <a:schemeClr val="tx1"/>
                </a:solidFill>
                <a:latin typeface="Arial" pitchFamily="34" charset="0"/>
                <a:ea typeface="Times New Roman" panose="02020603050405020304" pitchFamily="18" charset="0"/>
              </a:rPr>
              <a:t>, 2021)</a:t>
            </a:r>
          </a:p>
        </p:txBody>
      </p:sp>
      <p:pic>
        <p:nvPicPr>
          <p:cNvPr id="3" name="Picture 2">
            <a:extLst>
              <a:ext uri="{FF2B5EF4-FFF2-40B4-BE49-F238E27FC236}">
                <a16:creationId xmlns:a16="http://schemas.microsoft.com/office/drawing/2014/main" id="{22F8C342-1EFE-8EB2-5C77-959F79B21FE7}"/>
              </a:ext>
            </a:extLst>
          </p:cNvPr>
          <p:cNvPicPr>
            <a:picLocks noChangeAspect="1"/>
          </p:cNvPicPr>
          <p:nvPr/>
        </p:nvPicPr>
        <p:blipFill>
          <a:blip r:embed="rId3"/>
          <a:stretch>
            <a:fillRect/>
          </a:stretch>
        </p:blipFill>
        <p:spPr>
          <a:xfrm>
            <a:off x="4888819" y="1341493"/>
            <a:ext cx="3918972" cy="2918272"/>
          </a:xfrm>
          <a:prstGeom prst="rect">
            <a:avLst/>
          </a:prstGeom>
        </p:spPr>
      </p:pic>
    </p:spTree>
    <p:extLst>
      <p:ext uri="{BB962C8B-B14F-4D97-AF65-F5344CB8AC3E}">
        <p14:creationId xmlns:p14="http://schemas.microsoft.com/office/powerpoint/2010/main" val="1908478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986118"/>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Autofit/>
          </a:bodyPr>
          <a:lstStyle/>
          <a:p>
            <a:pPr algn="ctr">
              <a:lnSpc>
                <a:spcPct val="150000"/>
              </a:lnSpc>
            </a:pPr>
            <a:r>
              <a:rPr lang="en-GB" sz="2500" b="1" dirty="0">
                <a:solidFill>
                  <a:schemeClr val="tx1"/>
                </a:solidFill>
                <a:effectLst/>
                <a:latin typeface="Arial" pitchFamily="34" charset="0"/>
                <a:ea typeface="Times New Roman" panose="02020603050405020304" pitchFamily="18" charset="0"/>
              </a:rPr>
              <a:t>(Contd..)</a:t>
            </a:r>
            <a:endParaRPr lang="en-US" sz="2500" b="1" dirty="0">
              <a:solidFill>
                <a:schemeClr val="tx1"/>
              </a:solidFill>
              <a:effectLst/>
              <a:latin typeface="Arial" pitchFamily="34" charset="0"/>
              <a:ea typeface="Times New Roman" panose="02020603050405020304" pitchFamily="18" charset="0"/>
            </a:endParaRPr>
          </a:p>
        </p:txBody>
      </p:sp>
      <p:sp>
        <p:nvSpPr>
          <p:cNvPr id="5" name="Content Placeholder 4"/>
          <p:cNvSpPr>
            <a:spLocks noGrp="1"/>
          </p:cNvSpPr>
          <p:nvPr>
            <p:ph idx="1"/>
          </p:nvPr>
        </p:nvSpPr>
        <p:spPr>
          <a:xfrm>
            <a:off x="462881" y="1697487"/>
            <a:ext cx="3726996" cy="2912699"/>
          </a:xfrm>
        </p:spPr>
        <p:txBody>
          <a:bodyPr>
            <a:normAutofit fontScale="92500" lnSpcReduction="20000"/>
          </a:bodyPr>
          <a:lstStyle/>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“Accounting financials, customers, and market personnel’s” are the main key player who shares a level of interest in a business organization. (</a:t>
            </a:r>
            <a:r>
              <a:rPr lang="en-US" sz="1600" dirty="0" err="1">
                <a:solidFill>
                  <a:schemeClr val="tx1"/>
                </a:solidFill>
                <a:latin typeface="Arial" pitchFamily="34" charset="0"/>
                <a:ea typeface="Times New Roman" panose="02020603050405020304" pitchFamily="18" charset="0"/>
              </a:rPr>
              <a:t>Singha</a:t>
            </a:r>
            <a:r>
              <a:rPr lang="en-US" sz="1600" dirty="0">
                <a:solidFill>
                  <a:schemeClr val="tx1"/>
                </a:solidFill>
                <a:latin typeface="Arial" pitchFamily="34" charset="0"/>
                <a:ea typeface="Times New Roman" panose="02020603050405020304" pitchFamily="18" charset="0"/>
              </a:rPr>
              <a:t> and </a:t>
            </a:r>
            <a:r>
              <a:rPr lang="en-US" sz="1600" dirty="0" err="1">
                <a:solidFill>
                  <a:schemeClr val="tx1"/>
                </a:solidFill>
                <a:latin typeface="Arial" pitchFamily="34" charset="0"/>
                <a:ea typeface="Times New Roman" panose="02020603050405020304" pitchFamily="18" charset="0"/>
              </a:rPr>
              <a:t>Sivarethinamohan</a:t>
            </a:r>
            <a:r>
              <a:rPr lang="en-US" sz="1600" dirty="0">
                <a:solidFill>
                  <a:schemeClr val="tx1"/>
                </a:solidFill>
                <a:latin typeface="Arial" pitchFamily="34" charset="0"/>
                <a:ea typeface="Times New Roman" panose="02020603050405020304" pitchFamily="18" charset="0"/>
              </a:rPr>
              <a:t>, 2022)</a:t>
            </a:r>
          </a:p>
          <a:p>
            <a:pPr lvl="0" algn="just">
              <a:lnSpc>
                <a:spcPct val="150000"/>
              </a:lnSpc>
              <a:spcBef>
                <a:spcPts val="0"/>
              </a:spcBef>
              <a:buFont typeface="Arial" panose="020B0604020202020204" pitchFamily="34" charset="0"/>
              <a:buChar char="●"/>
            </a:pPr>
            <a:r>
              <a:rPr lang="en-US" sz="1600" dirty="0">
                <a:solidFill>
                  <a:schemeClr val="tx1"/>
                </a:solidFill>
                <a:latin typeface="Arial" pitchFamily="34" charset="0"/>
                <a:ea typeface="Times New Roman" panose="02020603050405020304" pitchFamily="18" charset="0"/>
              </a:rPr>
              <a:t> “</a:t>
            </a:r>
            <a:r>
              <a:rPr lang="en-US" sz="1600" dirty="0" err="1">
                <a:solidFill>
                  <a:schemeClr val="tx1"/>
                </a:solidFill>
                <a:latin typeface="Arial" pitchFamily="34" charset="0"/>
                <a:ea typeface="Times New Roman" panose="02020603050405020304" pitchFamily="18" charset="0"/>
              </a:rPr>
              <a:t>Fotoulla</a:t>
            </a:r>
            <a:r>
              <a:rPr lang="en-US" sz="1600" dirty="0">
                <a:solidFill>
                  <a:schemeClr val="tx1"/>
                </a:solidFill>
                <a:latin typeface="Arial" pitchFamily="34" charset="0"/>
                <a:ea typeface="Times New Roman" panose="02020603050405020304" pitchFamily="18" charset="0"/>
              </a:rPr>
              <a:t> </a:t>
            </a:r>
            <a:r>
              <a:rPr lang="en-US" sz="1600" dirty="0" err="1">
                <a:solidFill>
                  <a:schemeClr val="tx1"/>
                </a:solidFill>
                <a:latin typeface="Arial" pitchFamily="34" charset="0"/>
                <a:ea typeface="Times New Roman" panose="02020603050405020304" pitchFamily="18" charset="0"/>
              </a:rPr>
              <a:t>Lytras</a:t>
            </a:r>
            <a:r>
              <a:rPr lang="en-US" sz="1600" dirty="0">
                <a:solidFill>
                  <a:schemeClr val="tx1"/>
                </a:solidFill>
                <a:latin typeface="Arial" pitchFamily="34" charset="0"/>
                <a:ea typeface="Times New Roman" panose="02020603050405020304" pitchFamily="18" charset="0"/>
              </a:rPr>
              <a:t> and </a:t>
            </a:r>
            <a:r>
              <a:rPr lang="en-US" sz="1600" dirty="0" err="1">
                <a:solidFill>
                  <a:schemeClr val="tx1"/>
                </a:solidFill>
                <a:latin typeface="Arial" pitchFamily="34" charset="0"/>
                <a:ea typeface="Times New Roman" panose="02020603050405020304" pitchFamily="18" charset="0"/>
              </a:rPr>
              <a:t>Loucas</a:t>
            </a:r>
            <a:r>
              <a:rPr lang="en-US" sz="1600" dirty="0">
                <a:solidFill>
                  <a:schemeClr val="tx1"/>
                </a:solidFill>
                <a:latin typeface="Arial" pitchFamily="34" charset="0"/>
                <a:ea typeface="Times New Roman" panose="02020603050405020304" pitchFamily="18" charset="0"/>
              </a:rPr>
              <a:t> </a:t>
            </a:r>
            <a:r>
              <a:rPr lang="en-US" sz="1600" dirty="0" err="1">
                <a:solidFill>
                  <a:schemeClr val="tx1"/>
                </a:solidFill>
                <a:latin typeface="Arial" pitchFamily="34" charset="0"/>
                <a:ea typeface="Times New Roman" panose="02020603050405020304" pitchFamily="18" charset="0"/>
              </a:rPr>
              <a:t>Marky</a:t>
            </a:r>
            <a:r>
              <a:rPr lang="en-US" sz="1600" dirty="0">
                <a:solidFill>
                  <a:schemeClr val="tx1"/>
                </a:solidFill>
                <a:latin typeface="Arial" pitchFamily="34" charset="0"/>
                <a:ea typeface="Times New Roman" panose="02020603050405020304" pitchFamily="18" charset="0"/>
              </a:rPr>
              <a:t>” have low levels of interest within the business premises.</a:t>
            </a:r>
          </a:p>
        </p:txBody>
      </p:sp>
      <p:pic>
        <p:nvPicPr>
          <p:cNvPr id="1035" name="Picture 11"/>
          <p:cNvPicPr>
            <a:picLocks noChangeAspect="1" noChangeArrowheads="1"/>
          </p:cNvPicPr>
          <p:nvPr/>
        </p:nvPicPr>
        <p:blipFill>
          <a:blip r:embed="rId3"/>
          <a:srcRect/>
          <a:stretch>
            <a:fillRect/>
          </a:stretch>
        </p:blipFill>
        <p:spPr bwMode="auto">
          <a:xfrm>
            <a:off x="4566957" y="1201271"/>
            <a:ext cx="4101000" cy="3335151"/>
          </a:xfrm>
          <a:prstGeom prst="rect">
            <a:avLst/>
          </a:prstGeom>
          <a:noFill/>
          <a:ln w="9525">
            <a:solidFill>
              <a:schemeClr val="tx1"/>
            </a:solidFill>
            <a:miter lim="800000"/>
            <a:headEnd/>
            <a:tailEnd/>
          </a:ln>
          <a:effectLst/>
        </p:spPr>
      </p:pic>
    </p:spTree>
    <p:extLst>
      <p:ext uri="{BB962C8B-B14F-4D97-AF65-F5344CB8AC3E}">
        <p14:creationId xmlns:p14="http://schemas.microsoft.com/office/powerpoint/2010/main" val="1194438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25349"/>
          </a:xfrm>
        </p:spPr>
        <p:txBody>
          <a:bodyPr>
            <a:normAutofit/>
          </a:bodyPr>
          <a:lstStyle/>
          <a:p>
            <a:pPr algn="ctr"/>
            <a:r>
              <a:rPr lang="en-US" sz="2800" dirty="0">
                <a:solidFill>
                  <a:schemeClr val="tx1"/>
                </a:solidFill>
                <a:latin typeface="Times New Roman" pitchFamily="18" charset="0"/>
                <a:cs typeface="Times New Roman" pitchFamily="18" charset="0"/>
              </a:rPr>
              <a:t>Continued </a:t>
            </a:r>
            <a:endParaRPr lang="en-US" sz="2800" dirty="0">
              <a:solidFill>
                <a:schemeClr val="tx1"/>
              </a:solidFill>
            </a:endParaRPr>
          </a:p>
        </p:txBody>
      </p:sp>
      <p:sp>
        <p:nvSpPr>
          <p:cNvPr id="3" name="Content Placeholder 2"/>
          <p:cNvSpPr>
            <a:spLocks noGrp="1"/>
          </p:cNvSpPr>
          <p:nvPr>
            <p:ph idx="1"/>
          </p:nvPr>
        </p:nvSpPr>
        <p:spPr>
          <a:xfrm>
            <a:off x="457200" y="1209366"/>
            <a:ext cx="3845169" cy="3508626"/>
          </a:xfrm>
        </p:spPr>
        <p:txBody>
          <a:bodyPr>
            <a:normAutofit fontScale="85000" lnSpcReduction="10000"/>
          </a:bodyPr>
          <a:lstStyle/>
          <a:p>
            <a:pPr lvl="0" algn="just"/>
            <a:r>
              <a:rPr lang="en-US" sz="1700" dirty="0" err="1">
                <a:solidFill>
                  <a:schemeClr val="tx1"/>
                </a:solidFill>
                <a:latin typeface="Times New Roman" pitchFamily="18" charset="0"/>
                <a:cs typeface="Times New Roman" pitchFamily="18" charset="0"/>
              </a:rPr>
              <a:t>Mendelow's</a:t>
            </a:r>
            <a:r>
              <a:rPr lang="en-US" sz="1700" dirty="0">
                <a:solidFill>
                  <a:schemeClr val="tx1"/>
                </a:solidFill>
                <a:latin typeface="Times New Roman" pitchFamily="18" charset="0"/>
                <a:cs typeface="Times New Roman" pitchFamily="18" charset="0"/>
              </a:rPr>
              <a:t> Matrix of stakeholders influences the marketing and the market value of Diageo.</a:t>
            </a:r>
          </a:p>
          <a:p>
            <a:pPr lvl="0" algn="just">
              <a:buNone/>
            </a:pPr>
            <a:endParaRPr lang="en-US" sz="1700" dirty="0">
              <a:solidFill>
                <a:schemeClr val="tx1"/>
              </a:solidFill>
              <a:latin typeface="Times New Roman" pitchFamily="18" charset="0"/>
              <a:cs typeface="Times New Roman" pitchFamily="18" charset="0"/>
            </a:endParaRPr>
          </a:p>
          <a:p>
            <a:pPr lvl="0" algn="just"/>
            <a:r>
              <a:rPr lang="en-US" sz="1700" dirty="0">
                <a:solidFill>
                  <a:schemeClr val="tx1"/>
                </a:solidFill>
                <a:latin typeface="Times New Roman" pitchFamily="18" charset="0"/>
                <a:cs typeface="Times New Roman" pitchFamily="18" charset="0"/>
              </a:rPr>
              <a:t>A positive stakeholder hold in the organisation influences the demand for the products and services of the organisation in the market (</a:t>
            </a:r>
            <a:r>
              <a:rPr lang="en-US" sz="1700" dirty="0" err="1">
                <a:solidFill>
                  <a:schemeClr val="tx1"/>
                </a:solidFill>
                <a:latin typeface="Times New Roman" pitchFamily="18" charset="0"/>
                <a:cs typeface="Times New Roman" pitchFamily="18" charset="0"/>
              </a:rPr>
              <a:t>Shcherbachenko</a:t>
            </a:r>
            <a:r>
              <a:rPr lang="en-US" sz="1700" dirty="0">
                <a:solidFill>
                  <a:schemeClr val="tx1"/>
                </a:solidFill>
                <a:latin typeface="Times New Roman" pitchFamily="18" charset="0"/>
                <a:cs typeface="Times New Roman" pitchFamily="18" charset="0"/>
              </a:rPr>
              <a:t> </a:t>
            </a:r>
            <a:r>
              <a:rPr lang="en-US" sz="1700" i="1" dirty="0">
                <a:solidFill>
                  <a:schemeClr val="tx1"/>
                </a:solidFill>
                <a:latin typeface="Times New Roman" pitchFamily="18" charset="0"/>
                <a:cs typeface="Times New Roman" pitchFamily="18" charset="0"/>
              </a:rPr>
              <a:t>et al. </a:t>
            </a:r>
            <a:r>
              <a:rPr lang="en-US" sz="1700" dirty="0">
                <a:solidFill>
                  <a:schemeClr val="tx1"/>
                </a:solidFill>
                <a:latin typeface="Times New Roman" pitchFamily="18" charset="0"/>
                <a:cs typeface="Times New Roman" pitchFamily="18" charset="0"/>
              </a:rPr>
              <a:t>2022). </a:t>
            </a:r>
          </a:p>
          <a:p>
            <a:pPr lvl="0" algn="just">
              <a:buNone/>
            </a:pPr>
            <a:endParaRPr lang="en-US" sz="1700" dirty="0">
              <a:solidFill>
                <a:schemeClr val="tx1"/>
              </a:solidFill>
              <a:latin typeface="Times New Roman" pitchFamily="18" charset="0"/>
              <a:cs typeface="Times New Roman" pitchFamily="18" charset="0"/>
            </a:endParaRPr>
          </a:p>
          <a:p>
            <a:pPr lvl="0" algn="just"/>
            <a:r>
              <a:rPr lang="en-US" sz="1700" dirty="0">
                <a:solidFill>
                  <a:schemeClr val="tx1"/>
                </a:solidFill>
                <a:latin typeface="Times New Roman" pitchFamily="18" charset="0"/>
                <a:cs typeface="Times New Roman" pitchFamily="18" charset="0"/>
              </a:rPr>
              <a:t>This model evaluates the attitudes and expectations of the consumers in the decision-making of the organisation. </a:t>
            </a:r>
          </a:p>
          <a:p>
            <a:pPr lvl="0" algn="just">
              <a:buNone/>
            </a:pPr>
            <a:endParaRPr lang="en-US" sz="1700" dirty="0">
              <a:solidFill>
                <a:schemeClr val="tx1"/>
              </a:solidFill>
              <a:latin typeface="Times New Roman" pitchFamily="18" charset="0"/>
              <a:cs typeface="Times New Roman" pitchFamily="18" charset="0"/>
            </a:endParaRPr>
          </a:p>
          <a:p>
            <a:pPr lvl="0" algn="just"/>
            <a:r>
              <a:rPr lang="en-US" sz="1700" dirty="0">
                <a:solidFill>
                  <a:schemeClr val="tx1"/>
                </a:solidFill>
                <a:latin typeface="Times New Roman" pitchFamily="18" charset="0"/>
                <a:cs typeface="Times New Roman" pitchFamily="18" charset="0"/>
              </a:rPr>
              <a:t>The impact on the decision-making of the organisation as a result affects the market share value of Diageo (</a:t>
            </a:r>
            <a:r>
              <a:rPr lang="en-US" sz="1600" dirty="0">
                <a:solidFill>
                  <a:schemeClr val="tx1"/>
                </a:solidFill>
                <a:latin typeface="Times New Roman" pitchFamily="18" charset="0"/>
                <a:cs typeface="Times New Roman" pitchFamily="18" charset="0"/>
              </a:rPr>
              <a:t>Diageo.com (2023).</a:t>
            </a:r>
            <a:r>
              <a:rPr lang="en-US" sz="1700" dirty="0">
                <a:solidFill>
                  <a:schemeClr val="tx1"/>
                </a:solidFill>
                <a:latin typeface="Times New Roman" pitchFamily="18" charset="0"/>
                <a:cs typeface="Times New Roman" pitchFamily="18" charset="0"/>
              </a:rPr>
              <a:t> </a:t>
            </a:r>
          </a:p>
          <a:p>
            <a:endParaRPr lang="en-US" dirty="0">
              <a:solidFill>
                <a:schemeClr val="tx1"/>
              </a:solidFill>
            </a:endParaRPr>
          </a:p>
        </p:txBody>
      </p:sp>
      <p:pic>
        <p:nvPicPr>
          <p:cNvPr id="10242" name="Picture 2" descr="CIMA E1, E2, E3 &amp; Case Study Theory: Mendelow's Matrix - YouTube"/>
          <p:cNvPicPr>
            <a:picLocks noChangeAspect="1" noChangeArrowheads="1"/>
          </p:cNvPicPr>
          <p:nvPr/>
        </p:nvPicPr>
        <p:blipFill>
          <a:blip r:embed="rId3"/>
          <a:srcRect l="934"/>
          <a:stretch>
            <a:fillRect/>
          </a:stretch>
        </p:blipFill>
        <p:spPr bwMode="auto">
          <a:xfrm>
            <a:off x="4911969" y="1292365"/>
            <a:ext cx="3833446" cy="2176646"/>
          </a:xfrm>
          <a:prstGeom prst="rect">
            <a:avLst/>
          </a:prstGeom>
          <a:noFill/>
        </p:spPr>
      </p:pic>
      <p:pic>
        <p:nvPicPr>
          <p:cNvPr id="10241" name="Picture 1"/>
          <p:cNvPicPr>
            <a:picLocks noChangeAspect="1" noChangeArrowheads="1"/>
          </p:cNvPicPr>
          <p:nvPr/>
        </p:nvPicPr>
        <p:blipFill>
          <a:blip r:embed="rId4"/>
          <a:srcRect/>
          <a:stretch>
            <a:fillRect/>
          </a:stretch>
        </p:blipFill>
        <p:spPr bwMode="auto">
          <a:xfrm>
            <a:off x="4918562" y="3493477"/>
            <a:ext cx="3850299" cy="14859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
            <a:ext cx="9144000" cy="990599"/>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rmAutofit/>
          </a:bodyPr>
          <a:lstStyle/>
          <a:p>
            <a:pPr algn="ctr">
              <a:lnSpc>
                <a:spcPct val="150000"/>
              </a:lnSpc>
            </a:pPr>
            <a:r>
              <a:rPr lang="en-GB" sz="2800" b="1" dirty="0">
                <a:solidFill>
                  <a:schemeClr val="tx1"/>
                </a:solidFill>
                <a:effectLst/>
                <a:latin typeface="Arial" pitchFamily="34" charset="0"/>
                <a:ea typeface="Times New Roman" panose="02020603050405020304" pitchFamily="18" charset="0"/>
              </a:rPr>
              <a:t>(Cont)</a:t>
            </a:r>
          </a:p>
        </p:txBody>
      </p:sp>
      <p:sp>
        <p:nvSpPr>
          <p:cNvPr id="5" name="Content Placeholder 4"/>
          <p:cNvSpPr>
            <a:spLocks noGrp="1"/>
          </p:cNvSpPr>
          <p:nvPr>
            <p:ph idx="1"/>
          </p:nvPr>
        </p:nvSpPr>
        <p:spPr>
          <a:xfrm>
            <a:off x="316523" y="1402704"/>
            <a:ext cx="8510953" cy="3239633"/>
          </a:xfrm>
        </p:spPr>
        <p:txBody>
          <a:bodyPr>
            <a:noAutofit/>
          </a:bodyPr>
          <a:lstStyle/>
          <a:p>
            <a:pPr algn="just">
              <a:lnSpc>
                <a:spcPct val="150000"/>
              </a:lnSpc>
              <a:spcBef>
                <a:spcPts val="0"/>
              </a:spcBef>
              <a:buFont typeface="Arial" panose="020B0604020202020204" pitchFamily="34" charset="0"/>
              <a:buChar char="●"/>
            </a:pPr>
            <a:r>
              <a:rPr lang="en-US" sz="1400" dirty="0">
                <a:solidFill>
                  <a:schemeClr val="tx1"/>
                </a:solidFill>
                <a:latin typeface="Arial" pitchFamily="34" charset="0"/>
                <a:ea typeface="Times New Roman" panose="02020603050405020304" pitchFamily="18" charset="0"/>
              </a:rPr>
              <a:t>By using </a:t>
            </a:r>
            <a:r>
              <a:rPr lang="en-US" sz="1400" dirty="0" err="1">
                <a:solidFill>
                  <a:schemeClr val="tx1"/>
                </a:solidFill>
                <a:latin typeface="Arial" pitchFamily="34" charset="0"/>
                <a:ea typeface="Times New Roman" panose="02020603050405020304" pitchFamily="18" charset="0"/>
              </a:rPr>
              <a:t>Mendelow's</a:t>
            </a:r>
            <a:r>
              <a:rPr lang="en-US" sz="1400" dirty="0">
                <a:solidFill>
                  <a:schemeClr val="tx1"/>
                </a:solidFill>
                <a:latin typeface="Arial" pitchFamily="34" charset="0"/>
                <a:ea typeface="Times New Roman" panose="02020603050405020304" pitchFamily="18" charset="0"/>
              </a:rPr>
              <a:t> Matrix, Diageo can develop more effective stakeholder management strategies. High power/high interest stakeholders should be closely engaged and managed, while high power/low interest stakeholders should be monitored and engaged as needed. </a:t>
            </a:r>
          </a:p>
          <a:p>
            <a:pPr algn="just">
              <a:lnSpc>
                <a:spcPct val="150000"/>
              </a:lnSpc>
              <a:spcBef>
                <a:spcPts val="0"/>
              </a:spcBef>
              <a:buFont typeface="Arial" panose="020B0604020202020204" pitchFamily="34" charset="0"/>
              <a:buChar char="●"/>
            </a:pPr>
            <a:r>
              <a:rPr lang="en-US" sz="1400" dirty="0">
                <a:solidFill>
                  <a:schemeClr val="tx1"/>
                </a:solidFill>
                <a:latin typeface="Arial" pitchFamily="34" charset="0"/>
                <a:ea typeface="Times New Roman" panose="02020603050405020304" pitchFamily="18" charset="0"/>
              </a:rPr>
              <a:t>Low power/high interest stakeholders may require some attention, while low power/low interest stakeholders can be managed on an as-needed basis. </a:t>
            </a:r>
          </a:p>
          <a:p>
            <a:pPr algn="just">
              <a:lnSpc>
                <a:spcPct val="150000"/>
              </a:lnSpc>
              <a:spcBef>
                <a:spcPts val="0"/>
              </a:spcBef>
              <a:buFont typeface="Arial" panose="020B0604020202020204" pitchFamily="34" charset="0"/>
              <a:buChar char="●"/>
            </a:pPr>
            <a:r>
              <a:rPr lang="en-US" sz="1400" dirty="0">
                <a:solidFill>
                  <a:schemeClr val="tx1"/>
                </a:solidFill>
                <a:latin typeface="Arial" pitchFamily="34" charset="0"/>
                <a:ea typeface="Times New Roman" panose="02020603050405020304" pitchFamily="18" charset="0"/>
              </a:rPr>
              <a:t>Overall, the framework can help companies like Diageo to prioritize stakeholder engagement and ensure that they are meeting the needs of their most important stakeholders.</a:t>
            </a:r>
          </a:p>
          <a:p>
            <a:pPr lvl="0" algn="just">
              <a:lnSpc>
                <a:spcPct val="150000"/>
              </a:lnSpc>
              <a:spcBef>
                <a:spcPts val="0"/>
              </a:spcBef>
              <a:buFont typeface="Arial" panose="020B0604020202020204" pitchFamily="34" charset="0"/>
              <a:buChar char="●"/>
            </a:pPr>
            <a:endParaRPr lang="en-US" sz="1400" dirty="0">
              <a:solidFill>
                <a:schemeClr val="tx1"/>
              </a:solidFill>
              <a:latin typeface="Arial" pitchFamily="34" charset="0"/>
              <a:ea typeface="Times New Roman" panose="02020603050405020304" pitchFamily="18" charset="0"/>
            </a:endParaRPr>
          </a:p>
        </p:txBody>
      </p:sp>
    </p:spTree>
    <p:extLst>
      <p:ext uri="{BB962C8B-B14F-4D97-AF65-F5344CB8AC3E}">
        <p14:creationId xmlns:p14="http://schemas.microsoft.com/office/powerpoint/2010/main" val="73654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
            <a:ext cx="9144000" cy="647700"/>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rmAutofit fontScale="90000"/>
          </a:bodyPr>
          <a:lstStyle/>
          <a:p>
            <a:pPr algn="ctr">
              <a:lnSpc>
                <a:spcPct val="150000"/>
              </a:lnSpc>
            </a:pPr>
            <a:r>
              <a:rPr lang="en-GB" sz="2800" b="1" dirty="0">
                <a:solidFill>
                  <a:schemeClr val="tx1"/>
                </a:solidFill>
                <a:effectLst/>
                <a:latin typeface="Arial" pitchFamily="34" charset="0"/>
                <a:ea typeface="Times New Roman" panose="02020603050405020304" pitchFamily="18" charset="0"/>
              </a:rPr>
              <a:t>Conclusion</a:t>
            </a:r>
            <a:endParaRPr lang="en-US" sz="4800" b="1" dirty="0">
              <a:solidFill>
                <a:schemeClr val="tx1"/>
              </a:solidFill>
            </a:endParaRPr>
          </a:p>
        </p:txBody>
      </p:sp>
      <p:sp>
        <p:nvSpPr>
          <p:cNvPr id="5" name="Content Placeholder 4"/>
          <p:cNvSpPr>
            <a:spLocks noGrp="1"/>
          </p:cNvSpPr>
          <p:nvPr>
            <p:ph idx="1"/>
          </p:nvPr>
        </p:nvSpPr>
        <p:spPr>
          <a:xfrm>
            <a:off x="0" y="1161381"/>
            <a:ext cx="8961119" cy="3815568"/>
          </a:xfrm>
        </p:spPr>
        <p:txBody>
          <a:bodyPr>
            <a:normAutofit fontScale="85000" lnSpcReduction="10000"/>
          </a:bodyPr>
          <a:lstStyle/>
          <a:p>
            <a:pPr lvl="0" algn="just">
              <a:lnSpc>
                <a:spcPct val="150000"/>
              </a:lnSpc>
              <a:spcBef>
                <a:spcPts val="0"/>
              </a:spcBef>
              <a:buFont typeface="Arial" panose="020B0604020202020204" pitchFamily="34" charset="0"/>
              <a:buChar char="●"/>
            </a:pPr>
            <a:r>
              <a:rPr lang="en-US" sz="1400" dirty="0">
                <a:solidFill>
                  <a:schemeClr val="tx1"/>
                </a:solidFill>
                <a:latin typeface="Arial" pitchFamily="34" charset="0"/>
                <a:ea typeface="Times New Roman" panose="02020603050405020304" pitchFamily="18" charset="0"/>
              </a:rPr>
              <a:t>From the “Elaboration likelihood model” it is clear that the degree of elaboration processed by any person is of different levels though the communication received is exactly the same. </a:t>
            </a:r>
          </a:p>
          <a:p>
            <a:pPr lvl="0" algn="just">
              <a:lnSpc>
                <a:spcPct val="150000"/>
              </a:lnSpc>
              <a:spcBef>
                <a:spcPts val="0"/>
              </a:spcBef>
              <a:buFont typeface="Arial" panose="020B0604020202020204" pitchFamily="34" charset="0"/>
              <a:buChar char="●"/>
            </a:pPr>
            <a:endParaRPr lang="en-US" sz="1400" dirty="0">
              <a:solidFill>
                <a:schemeClr val="tx1"/>
              </a:solidFill>
              <a:latin typeface="Arial" pitchFamily="34" charset="0"/>
              <a:ea typeface="Times New Roman" panose="02020603050405020304" pitchFamily="18" charset="0"/>
            </a:endParaRPr>
          </a:p>
          <a:p>
            <a:pPr lvl="0" algn="just">
              <a:lnSpc>
                <a:spcPct val="150000"/>
              </a:lnSpc>
              <a:spcBef>
                <a:spcPts val="0"/>
              </a:spcBef>
              <a:buFont typeface="Arial" panose="020B0604020202020204" pitchFamily="34" charset="0"/>
              <a:buChar char="●"/>
            </a:pPr>
            <a:r>
              <a:rPr lang="en-US" sz="1400" dirty="0">
                <a:solidFill>
                  <a:schemeClr val="tx1"/>
                </a:solidFill>
                <a:latin typeface="Arial" pitchFamily="34" charset="0"/>
                <a:ea typeface="Times New Roman" panose="02020603050405020304" pitchFamily="18" charset="0"/>
              </a:rPr>
              <a:t>It depends upon abilities, motivations and opportunities. Here, in this presentation we have looked at Unilever, but this theory can be applied to a number of organizations to reap its benefits. </a:t>
            </a:r>
          </a:p>
          <a:p>
            <a:pPr lvl="0" algn="just">
              <a:lnSpc>
                <a:spcPct val="150000"/>
              </a:lnSpc>
              <a:spcBef>
                <a:spcPts val="0"/>
              </a:spcBef>
              <a:buFont typeface="Arial" panose="020B0604020202020204" pitchFamily="34" charset="0"/>
              <a:buChar char="●"/>
            </a:pPr>
            <a:endParaRPr lang="en-US" sz="1400" dirty="0">
              <a:solidFill>
                <a:schemeClr val="tx1"/>
              </a:solidFill>
              <a:latin typeface="Arial" pitchFamily="34" charset="0"/>
              <a:ea typeface="Times New Roman" panose="02020603050405020304" pitchFamily="18" charset="0"/>
            </a:endParaRPr>
          </a:p>
          <a:p>
            <a:pPr lvl="0" algn="just">
              <a:lnSpc>
                <a:spcPct val="150000"/>
              </a:lnSpc>
              <a:spcBef>
                <a:spcPts val="0"/>
              </a:spcBef>
              <a:buFont typeface="Arial" panose="020B0604020202020204" pitchFamily="34" charset="0"/>
              <a:buChar char="●"/>
            </a:pPr>
            <a:r>
              <a:rPr lang="en-US" sz="1400" dirty="0">
                <a:solidFill>
                  <a:schemeClr val="tx1"/>
                </a:solidFill>
                <a:latin typeface="Arial" pitchFamily="34" charset="0"/>
                <a:ea typeface="Times New Roman" panose="02020603050405020304" pitchFamily="18" charset="0"/>
              </a:rPr>
              <a:t>The </a:t>
            </a:r>
            <a:r>
              <a:rPr lang="en-US" sz="1400" dirty="0" err="1">
                <a:solidFill>
                  <a:schemeClr val="tx1"/>
                </a:solidFill>
                <a:latin typeface="Arial" pitchFamily="34" charset="0"/>
                <a:ea typeface="Times New Roman" panose="02020603050405020304" pitchFamily="18" charset="0"/>
              </a:rPr>
              <a:t>kotler's</a:t>
            </a:r>
            <a:r>
              <a:rPr lang="en-US" sz="1400" dirty="0">
                <a:solidFill>
                  <a:schemeClr val="tx1"/>
                </a:solidFill>
                <a:latin typeface="Arial" pitchFamily="34" charset="0"/>
                <a:ea typeface="Times New Roman" panose="02020603050405020304" pitchFamily="18" charset="0"/>
              </a:rPr>
              <a:t> five product level model can help multiple </a:t>
            </a:r>
            <a:r>
              <a:rPr lang="en-US" sz="1400" dirty="0" err="1">
                <a:solidFill>
                  <a:schemeClr val="tx1"/>
                </a:solidFill>
                <a:latin typeface="Arial" pitchFamily="34" charset="0"/>
                <a:ea typeface="Times New Roman" panose="02020603050405020304" pitchFamily="18" charset="0"/>
              </a:rPr>
              <a:t>organisation</a:t>
            </a:r>
            <a:r>
              <a:rPr lang="en-US" sz="1400" dirty="0">
                <a:solidFill>
                  <a:schemeClr val="tx1"/>
                </a:solidFill>
                <a:latin typeface="Arial" pitchFamily="34" charset="0"/>
                <a:ea typeface="Times New Roman" panose="02020603050405020304" pitchFamily="18" charset="0"/>
              </a:rPr>
              <a:t> to understand the current market standing of their product.</a:t>
            </a:r>
          </a:p>
          <a:p>
            <a:pPr lvl="0" algn="just">
              <a:lnSpc>
                <a:spcPct val="150000"/>
              </a:lnSpc>
              <a:spcBef>
                <a:spcPts val="0"/>
              </a:spcBef>
              <a:buFont typeface="Arial" panose="020B0604020202020204" pitchFamily="34" charset="0"/>
              <a:buChar char="●"/>
            </a:pPr>
            <a:endParaRPr lang="en-US" sz="1400" dirty="0">
              <a:solidFill>
                <a:schemeClr val="tx1"/>
              </a:solidFill>
              <a:latin typeface="Arial" pitchFamily="34" charset="0"/>
              <a:ea typeface="Times New Roman" panose="02020603050405020304" pitchFamily="18" charset="0"/>
            </a:endParaRPr>
          </a:p>
          <a:p>
            <a:pPr lvl="0" algn="just">
              <a:lnSpc>
                <a:spcPct val="150000"/>
              </a:lnSpc>
              <a:spcBef>
                <a:spcPts val="0"/>
              </a:spcBef>
              <a:buFont typeface="Arial" panose="020B0604020202020204" pitchFamily="34" charset="0"/>
              <a:buChar char="●"/>
            </a:pPr>
            <a:r>
              <a:rPr lang="en-US" sz="1400" dirty="0">
                <a:solidFill>
                  <a:schemeClr val="tx1"/>
                </a:solidFill>
                <a:latin typeface="Arial" pitchFamily="34" charset="0"/>
                <a:ea typeface="Times New Roman" panose="02020603050405020304" pitchFamily="18" charset="0"/>
              </a:rPr>
              <a:t>It will also help to identify the market competition, market trends and help to properly </a:t>
            </a:r>
            <a:r>
              <a:rPr lang="en-US" sz="1400" dirty="0" err="1">
                <a:solidFill>
                  <a:schemeClr val="tx1"/>
                </a:solidFill>
                <a:latin typeface="Arial" pitchFamily="34" charset="0"/>
                <a:ea typeface="Times New Roman" panose="02020603050405020304" pitchFamily="18" charset="0"/>
              </a:rPr>
              <a:t>categorise</a:t>
            </a:r>
            <a:r>
              <a:rPr lang="en-US" sz="1400" dirty="0">
                <a:solidFill>
                  <a:schemeClr val="tx1"/>
                </a:solidFill>
                <a:latin typeface="Arial" pitchFamily="34" charset="0"/>
                <a:ea typeface="Times New Roman" panose="02020603050405020304" pitchFamily="18" charset="0"/>
              </a:rPr>
              <a:t> the market.</a:t>
            </a:r>
          </a:p>
          <a:p>
            <a:pPr marL="0" lvl="0" indent="0" algn="just">
              <a:lnSpc>
                <a:spcPct val="150000"/>
              </a:lnSpc>
              <a:spcBef>
                <a:spcPts val="0"/>
              </a:spcBef>
              <a:buNone/>
            </a:pPr>
            <a:endParaRPr lang="en-US" sz="1400" dirty="0">
              <a:solidFill>
                <a:schemeClr val="tx1"/>
              </a:solidFill>
              <a:latin typeface="Arial" pitchFamily="34"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US" sz="1400" dirty="0">
                <a:solidFill>
                  <a:schemeClr val="tx1"/>
                </a:solidFill>
                <a:latin typeface="Arial" pitchFamily="34" charset="0"/>
                <a:ea typeface="Times New Roman" panose="02020603050405020304" pitchFamily="18" charset="0"/>
              </a:rPr>
              <a:t> The “</a:t>
            </a:r>
            <a:r>
              <a:rPr lang="en-US" sz="1400" dirty="0" err="1">
                <a:solidFill>
                  <a:schemeClr val="tx1"/>
                </a:solidFill>
                <a:latin typeface="Arial" pitchFamily="34" charset="0"/>
                <a:ea typeface="Times New Roman" panose="02020603050405020304" pitchFamily="18" charset="0"/>
              </a:rPr>
              <a:t>Mendelow's</a:t>
            </a:r>
            <a:r>
              <a:rPr lang="en-US" sz="1400" dirty="0">
                <a:solidFill>
                  <a:schemeClr val="tx1"/>
                </a:solidFill>
                <a:latin typeface="Arial" pitchFamily="34" charset="0"/>
                <a:ea typeface="Times New Roman" panose="02020603050405020304" pitchFamily="18" charset="0"/>
              </a:rPr>
              <a:t> Matrix” can be used to identify the stakeholder’s power and interest in the future marketing strategies. </a:t>
            </a:r>
          </a:p>
          <a:p>
            <a:pPr algn="just">
              <a:lnSpc>
                <a:spcPct val="150000"/>
              </a:lnSpc>
              <a:spcBef>
                <a:spcPts val="0"/>
              </a:spcBef>
              <a:buFont typeface="Arial" panose="020B0604020202020204" pitchFamily="34" charset="0"/>
              <a:buChar char="●"/>
            </a:pPr>
            <a:endParaRPr lang="en-US" sz="1400" dirty="0">
              <a:solidFill>
                <a:schemeClr val="tx1"/>
              </a:solidFill>
              <a:latin typeface="Arial" pitchFamily="34" charset="0"/>
              <a:ea typeface="Times New Roman" panose="02020603050405020304" pitchFamily="18" charset="0"/>
            </a:endParaRPr>
          </a:p>
          <a:p>
            <a:pPr algn="just">
              <a:lnSpc>
                <a:spcPct val="150000"/>
              </a:lnSpc>
              <a:spcBef>
                <a:spcPts val="0"/>
              </a:spcBef>
              <a:buFont typeface="Arial" panose="020B0604020202020204" pitchFamily="34" charset="0"/>
              <a:buChar char="●"/>
            </a:pPr>
            <a:r>
              <a:rPr lang="en-US" sz="1400" dirty="0">
                <a:solidFill>
                  <a:schemeClr val="tx1"/>
                </a:solidFill>
                <a:latin typeface="Arial" pitchFamily="34" charset="0"/>
                <a:ea typeface="Times New Roman" panose="02020603050405020304" pitchFamily="18" charset="0"/>
              </a:rPr>
              <a:t>A number of organizations like Diageo can and should apply this matrix to determine the stakeholder’s power and interest for their own strategies.</a:t>
            </a:r>
          </a:p>
          <a:p>
            <a:pPr lvl="0" algn="just">
              <a:lnSpc>
                <a:spcPct val="150000"/>
              </a:lnSpc>
              <a:spcBef>
                <a:spcPts val="0"/>
              </a:spcBef>
              <a:buFont typeface="Arial" panose="020B0604020202020204" pitchFamily="34" charset="0"/>
              <a:buChar char="●"/>
            </a:pPr>
            <a:endParaRPr lang="en-US" sz="1400" dirty="0">
              <a:solidFill>
                <a:schemeClr val="tx1"/>
              </a:solidFill>
              <a:latin typeface="Arial" pitchFamily="34" charset="0"/>
              <a:ea typeface="Times New Roman" panose="02020603050405020304" pitchFamily="18" charset="0"/>
            </a:endParaRPr>
          </a:p>
          <a:p>
            <a:pPr lvl="0" algn="just">
              <a:lnSpc>
                <a:spcPct val="150000"/>
              </a:lnSpc>
              <a:spcBef>
                <a:spcPts val="0"/>
              </a:spcBef>
              <a:buFont typeface="Arial" panose="020B0604020202020204" pitchFamily="34" charset="0"/>
              <a:buChar char="●"/>
            </a:pPr>
            <a:endParaRPr lang="en-US" sz="1400" dirty="0">
              <a:solidFill>
                <a:schemeClr val="tx1"/>
              </a:solidFill>
              <a:latin typeface="Arial" pitchFamily="34" charset="0"/>
              <a:ea typeface="Times New Roman" panose="02020603050405020304" pitchFamily="18" charset="0"/>
            </a:endParaRPr>
          </a:p>
        </p:txBody>
      </p:sp>
    </p:spTree>
    <p:extLst>
      <p:ext uri="{BB962C8B-B14F-4D97-AF65-F5344CB8AC3E}">
        <p14:creationId xmlns:p14="http://schemas.microsoft.com/office/powerpoint/2010/main" val="11944380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482599"/>
          </a:xfrm>
          <a:solidFill>
            <a:schemeClr val="tx2">
              <a:lumMod val="20000"/>
              <a:lumOff val="80000"/>
            </a:schemeClr>
          </a:solidFill>
        </p:spPr>
        <p:style>
          <a:lnRef idx="2">
            <a:schemeClr val="accent1"/>
          </a:lnRef>
          <a:fillRef idx="1">
            <a:schemeClr val="lt1"/>
          </a:fillRef>
          <a:effectRef idx="0">
            <a:schemeClr val="accent1"/>
          </a:effectRef>
          <a:fontRef idx="minor">
            <a:schemeClr val="dk1"/>
          </a:fontRef>
        </p:style>
        <p:txBody>
          <a:bodyPr>
            <a:normAutofit fontScale="90000"/>
          </a:bodyPr>
          <a:lstStyle/>
          <a:p>
            <a:pPr algn="ctr">
              <a:lnSpc>
                <a:spcPct val="150000"/>
              </a:lnSpc>
            </a:pPr>
            <a:r>
              <a:rPr lang="en-GB" sz="2800" b="1" dirty="0">
                <a:solidFill>
                  <a:schemeClr val="tx1"/>
                </a:solidFill>
                <a:effectLst/>
                <a:latin typeface="Arial" pitchFamily="34" charset="0"/>
                <a:ea typeface="Times New Roman" panose="02020603050405020304" pitchFamily="18" charset="0"/>
              </a:rPr>
              <a:t>References</a:t>
            </a:r>
            <a:endParaRPr lang="en-US" sz="4800" b="1" dirty="0">
              <a:solidFill>
                <a:schemeClr val="tx1"/>
              </a:solidFill>
            </a:endParaRPr>
          </a:p>
        </p:txBody>
      </p:sp>
      <p:sp>
        <p:nvSpPr>
          <p:cNvPr id="5" name="Content Placeholder 4"/>
          <p:cNvSpPr>
            <a:spLocks noGrp="1"/>
          </p:cNvSpPr>
          <p:nvPr>
            <p:ph idx="1"/>
          </p:nvPr>
        </p:nvSpPr>
        <p:spPr>
          <a:xfrm>
            <a:off x="266700" y="375138"/>
            <a:ext cx="8686799" cy="4768362"/>
          </a:xfrm>
        </p:spPr>
        <p:txBody>
          <a:bodyPr>
            <a:noAutofit/>
          </a:bodyPr>
          <a:lstStyle/>
          <a:p>
            <a:pPr>
              <a:buNone/>
            </a:pPr>
            <a:endParaRPr lang="en-GB" sz="600" dirty="0">
              <a:solidFill>
                <a:schemeClr val="tx1"/>
              </a:solidFill>
              <a:latin typeface="Arial" panose="020B0604020202020204" pitchFamily="34" charset="0"/>
              <a:cs typeface="Arial" pitchFamily="34" charset="0"/>
            </a:endParaRPr>
          </a:p>
          <a:p>
            <a:r>
              <a:rPr lang="en-GB" sz="600" dirty="0">
                <a:solidFill>
                  <a:schemeClr val="tx1"/>
                </a:solidFill>
                <a:latin typeface="Arial" panose="020B0604020202020204" pitchFamily="34" charset="0"/>
                <a:cs typeface="Arial" pitchFamily="34" charset="0"/>
              </a:rPr>
              <a:t>Baker, P., </a:t>
            </a:r>
            <a:r>
              <a:rPr lang="en-GB" sz="600" dirty="0" err="1">
                <a:solidFill>
                  <a:schemeClr val="tx1"/>
                </a:solidFill>
                <a:latin typeface="Arial" panose="020B0604020202020204" pitchFamily="34" charset="0"/>
                <a:cs typeface="Arial" pitchFamily="34" charset="0"/>
              </a:rPr>
              <a:t>Zambrano</a:t>
            </a:r>
            <a:r>
              <a:rPr lang="en-GB" sz="600" dirty="0">
                <a:solidFill>
                  <a:schemeClr val="tx1"/>
                </a:solidFill>
                <a:latin typeface="Arial" panose="020B0604020202020204" pitchFamily="34" charset="0"/>
                <a:cs typeface="Arial" pitchFamily="34" charset="0"/>
              </a:rPr>
              <a:t>, P., </a:t>
            </a:r>
            <a:r>
              <a:rPr lang="en-GB" sz="600" dirty="0" err="1">
                <a:solidFill>
                  <a:schemeClr val="tx1"/>
                </a:solidFill>
                <a:latin typeface="Arial" panose="020B0604020202020204" pitchFamily="34" charset="0"/>
                <a:cs typeface="Arial" pitchFamily="34" charset="0"/>
              </a:rPr>
              <a:t>Mathisen</a:t>
            </a:r>
            <a:r>
              <a:rPr lang="en-GB" sz="600" dirty="0">
                <a:solidFill>
                  <a:schemeClr val="tx1"/>
                </a:solidFill>
                <a:latin typeface="Arial" panose="020B0604020202020204" pitchFamily="34" charset="0"/>
                <a:cs typeface="Arial" pitchFamily="34" charset="0"/>
              </a:rPr>
              <a:t>, R., Maria Rosario Singh-</a:t>
            </a:r>
            <a:r>
              <a:rPr lang="en-GB" sz="600" dirty="0" err="1">
                <a:solidFill>
                  <a:schemeClr val="tx1"/>
                </a:solidFill>
                <a:latin typeface="Arial" panose="020B0604020202020204" pitchFamily="34" charset="0"/>
                <a:cs typeface="Arial" pitchFamily="34" charset="0"/>
              </a:rPr>
              <a:t>Vergeire</a:t>
            </a:r>
            <a:r>
              <a:rPr lang="en-GB" sz="600" dirty="0">
                <a:solidFill>
                  <a:schemeClr val="tx1"/>
                </a:solidFill>
                <a:latin typeface="Arial" panose="020B0604020202020204" pitchFamily="34" charset="0"/>
                <a:cs typeface="Arial" pitchFamily="34" charset="0"/>
              </a:rPr>
              <a:t>, </a:t>
            </a:r>
            <a:r>
              <a:rPr lang="en-GB" sz="600" dirty="0" err="1">
                <a:solidFill>
                  <a:schemeClr val="tx1"/>
                </a:solidFill>
                <a:latin typeface="Arial" panose="020B0604020202020204" pitchFamily="34" charset="0"/>
                <a:cs typeface="Arial" pitchFamily="34" charset="0"/>
              </a:rPr>
              <a:t>Escober</a:t>
            </a:r>
            <a:r>
              <a:rPr lang="en-GB" sz="600" dirty="0">
                <a:solidFill>
                  <a:schemeClr val="tx1"/>
                </a:solidFill>
                <a:latin typeface="Arial" panose="020B0604020202020204" pitchFamily="34" charset="0"/>
                <a:cs typeface="Arial" pitchFamily="34" charset="0"/>
              </a:rPr>
              <a:t>, A.E., </a:t>
            </a:r>
            <a:r>
              <a:rPr lang="en-GB" sz="600" dirty="0" err="1">
                <a:solidFill>
                  <a:schemeClr val="tx1"/>
                </a:solidFill>
                <a:latin typeface="Arial" panose="020B0604020202020204" pitchFamily="34" charset="0"/>
                <a:cs typeface="Arial" pitchFamily="34" charset="0"/>
              </a:rPr>
              <a:t>Mialon</a:t>
            </a:r>
            <a:r>
              <a:rPr lang="en-GB" sz="600" dirty="0">
                <a:solidFill>
                  <a:schemeClr val="tx1"/>
                </a:solidFill>
                <a:latin typeface="Arial" panose="020B0604020202020204" pitchFamily="34" charset="0"/>
                <a:cs typeface="Arial" pitchFamily="34" charset="0"/>
              </a:rPr>
              <a:t>, M., Lawrence, M., </a:t>
            </a:r>
            <a:r>
              <a:rPr lang="en-GB" sz="600" dirty="0" err="1">
                <a:solidFill>
                  <a:schemeClr val="tx1"/>
                </a:solidFill>
                <a:latin typeface="Arial" panose="020B0604020202020204" pitchFamily="34" charset="0"/>
                <a:cs typeface="Arial" pitchFamily="34" charset="0"/>
              </a:rPr>
              <a:t>Sievert</a:t>
            </a:r>
            <a:r>
              <a:rPr lang="en-GB" sz="600" dirty="0">
                <a:solidFill>
                  <a:schemeClr val="tx1"/>
                </a:solidFill>
                <a:latin typeface="Arial" panose="020B0604020202020204" pitchFamily="34" charset="0"/>
                <a:cs typeface="Arial" pitchFamily="34" charset="0"/>
              </a:rPr>
              <a:t>, K., Russell, C. and McCoy, D. (2021), "Breastfeeding, first-food systems and corporate power: a case study on the market and political practices of the transnational baby food industry and public health resistance in the Philippines", Globalization and Health, vol. 17, pp. 1-20.</a:t>
            </a:r>
          </a:p>
          <a:p>
            <a:r>
              <a:rPr lang="en-GB" sz="600" dirty="0" err="1">
                <a:solidFill>
                  <a:schemeClr val="tx1"/>
                </a:solidFill>
                <a:latin typeface="Arial" panose="020B0604020202020204" pitchFamily="34" charset="0"/>
                <a:cs typeface="Arial" pitchFamily="34" charset="0"/>
              </a:rPr>
              <a:t>Capurro</a:t>
            </a:r>
            <a:r>
              <a:rPr lang="en-GB" sz="600" dirty="0">
                <a:solidFill>
                  <a:schemeClr val="tx1"/>
                </a:solidFill>
                <a:latin typeface="Arial" panose="020B0604020202020204" pitchFamily="34" charset="0"/>
                <a:cs typeface="Arial" pitchFamily="34" charset="0"/>
              </a:rPr>
              <a:t>, R., </a:t>
            </a:r>
            <a:r>
              <a:rPr lang="en-GB" sz="600" dirty="0" err="1">
                <a:solidFill>
                  <a:schemeClr val="tx1"/>
                </a:solidFill>
                <a:latin typeface="Arial" panose="020B0604020202020204" pitchFamily="34" charset="0"/>
                <a:cs typeface="Arial" pitchFamily="34" charset="0"/>
              </a:rPr>
              <a:t>Fiorentino</a:t>
            </a:r>
            <a:r>
              <a:rPr lang="en-GB" sz="600" dirty="0">
                <a:solidFill>
                  <a:schemeClr val="tx1"/>
                </a:solidFill>
                <a:latin typeface="Arial" panose="020B0604020202020204" pitchFamily="34" charset="0"/>
                <a:cs typeface="Arial" pitchFamily="34" charset="0"/>
              </a:rPr>
              <a:t>, R., </a:t>
            </a:r>
            <a:r>
              <a:rPr lang="en-GB" sz="600" dirty="0" err="1">
                <a:solidFill>
                  <a:schemeClr val="tx1"/>
                </a:solidFill>
                <a:latin typeface="Arial" panose="020B0604020202020204" pitchFamily="34" charset="0"/>
                <a:cs typeface="Arial" pitchFamily="34" charset="0"/>
              </a:rPr>
              <a:t>Galeotti</a:t>
            </a:r>
            <a:r>
              <a:rPr lang="en-GB" sz="600" dirty="0">
                <a:solidFill>
                  <a:schemeClr val="tx1"/>
                </a:solidFill>
                <a:latin typeface="Arial" panose="020B0604020202020204" pitchFamily="34" charset="0"/>
                <a:cs typeface="Arial" pitchFamily="34" charset="0"/>
              </a:rPr>
              <a:t>, R.M. and </a:t>
            </a:r>
            <a:r>
              <a:rPr lang="en-GB" sz="600" dirty="0" err="1">
                <a:solidFill>
                  <a:schemeClr val="tx1"/>
                </a:solidFill>
                <a:latin typeface="Arial" panose="020B0604020202020204" pitchFamily="34" charset="0"/>
                <a:cs typeface="Arial" pitchFamily="34" charset="0"/>
              </a:rPr>
              <a:t>Garzella</a:t>
            </a:r>
            <a:r>
              <a:rPr lang="en-GB" sz="600" dirty="0">
                <a:solidFill>
                  <a:schemeClr val="tx1"/>
                </a:solidFill>
                <a:latin typeface="Arial" panose="020B0604020202020204" pitchFamily="34" charset="0"/>
                <a:cs typeface="Arial" pitchFamily="34" charset="0"/>
              </a:rPr>
              <a:t>, S. (2023), "The Impact of Digitalization and Sustainability on Governance Structures and Corporate Communication: A Cross-Industry and Cross-Country Approach", Sustainability, vol. 15, no. 3, pp. 2064.</a:t>
            </a:r>
          </a:p>
          <a:p>
            <a:r>
              <a:rPr lang="en-GB" sz="600" dirty="0">
                <a:solidFill>
                  <a:schemeClr val="tx1"/>
                </a:solidFill>
                <a:latin typeface="Arial" panose="020B0604020202020204" pitchFamily="34" charset="0"/>
                <a:cs typeface="Arial" pitchFamily="34" charset="0"/>
              </a:rPr>
              <a:t>Conlon, C. and </a:t>
            </a:r>
            <a:r>
              <a:rPr lang="en-GB" sz="600" dirty="0" err="1">
                <a:solidFill>
                  <a:schemeClr val="tx1"/>
                </a:solidFill>
                <a:latin typeface="Arial" panose="020B0604020202020204" pitchFamily="34" charset="0"/>
                <a:cs typeface="Arial" pitchFamily="34" charset="0"/>
              </a:rPr>
              <a:t>Rao</a:t>
            </a:r>
            <a:r>
              <a:rPr lang="en-GB" sz="600" dirty="0">
                <a:solidFill>
                  <a:schemeClr val="tx1"/>
                </a:solidFill>
                <a:latin typeface="Arial" panose="020B0604020202020204" pitchFamily="34" charset="0"/>
                <a:cs typeface="Arial" pitchFamily="34" charset="0"/>
              </a:rPr>
              <a:t>, N.L., (2023). The Cost of Curbing Externalities with Market Power: Alcohol Regulations and Tax Alternatives (No. w30896). National Bureau of Economic Research.</a:t>
            </a:r>
          </a:p>
          <a:p>
            <a:r>
              <a:rPr lang="en-GB" sz="600" dirty="0">
                <a:solidFill>
                  <a:schemeClr val="tx1"/>
                </a:solidFill>
                <a:latin typeface="Arial" panose="020B0604020202020204" pitchFamily="34" charset="0"/>
                <a:cs typeface="Arial" pitchFamily="34" charset="0"/>
              </a:rPr>
              <a:t>Eck, R.H., </a:t>
            </a:r>
            <a:r>
              <a:rPr lang="en-GB" sz="600" dirty="0" err="1">
                <a:solidFill>
                  <a:schemeClr val="tx1"/>
                </a:solidFill>
                <a:latin typeface="Arial" panose="020B0604020202020204" pitchFamily="34" charset="0"/>
                <a:cs typeface="Arial" pitchFamily="34" charset="0"/>
              </a:rPr>
              <a:t>Trangenstein</a:t>
            </a:r>
            <a:r>
              <a:rPr lang="en-GB" sz="600" dirty="0">
                <a:solidFill>
                  <a:schemeClr val="tx1"/>
                </a:solidFill>
                <a:latin typeface="Arial" panose="020B0604020202020204" pitchFamily="34" charset="0"/>
                <a:cs typeface="Arial" pitchFamily="34" charset="0"/>
              </a:rPr>
              <a:t>, P.J., Siegel, M. and Jernigan, D.H., (2021). Company-specific revenues from underage drinking. Journal of studies on alcohol and drugs, 82(3), pp.368-376.</a:t>
            </a:r>
          </a:p>
          <a:p>
            <a:r>
              <a:rPr lang="en-US" sz="600" dirty="0" err="1">
                <a:solidFill>
                  <a:schemeClr val="tx1"/>
                </a:solidFill>
                <a:latin typeface="Arial" panose="020B0604020202020204" pitchFamily="34" charset="0"/>
                <a:cs typeface="Arial" pitchFamily="34" charset="0"/>
              </a:rPr>
              <a:t>Eti</a:t>
            </a:r>
            <a:r>
              <a:rPr lang="en-US" sz="600" dirty="0">
                <a:solidFill>
                  <a:schemeClr val="tx1"/>
                </a:solidFill>
                <a:latin typeface="Arial" panose="020B0604020202020204" pitchFamily="34" charset="0"/>
                <a:cs typeface="Arial" pitchFamily="34" charset="0"/>
              </a:rPr>
              <a:t>, I.A., 2020. Theoretical Inspection And Rethink of Marketing Mix. Available at SSRN 3685642.</a:t>
            </a:r>
          </a:p>
          <a:p>
            <a:r>
              <a:rPr lang="en-US" sz="600" dirty="0">
                <a:solidFill>
                  <a:schemeClr val="tx1"/>
                </a:solidFill>
                <a:latin typeface="Arial" panose="020B0604020202020204" pitchFamily="34" charset="0"/>
                <a:cs typeface="Arial" pitchFamily="34" charset="0"/>
              </a:rPr>
              <a:t>Vancouver</a:t>
            </a:r>
            <a:endParaRPr lang="en-GB" sz="600" dirty="0">
              <a:solidFill>
                <a:schemeClr val="tx1"/>
              </a:solidFill>
              <a:latin typeface="Arial" panose="020B0604020202020204" pitchFamily="34" charset="0"/>
              <a:cs typeface="Arial" pitchFamily="34" charset="0"/>
            </a:endParaRPr>
          </a:p>
          <a:p>
            <a:r>
              <a:rPr lang="en-GB" sz="600" dirty="0" err="1">
                <a:solidFill>
                  <a:schemeClr val="tx1"/>
                </a:solidFill>
                <a:latin typeface="Arial" panose="020B0604020202020204" pitchFamily="34" charset="0"/>
                <a:cs typeface="Arial" pitchFamily="34" charset="0"/>
              </a:rPr>
              <a:t>Fernández-Gámez</a:t>
            </a:r>
            <a:r>
              <a:rPr lang="en-GB" sz="600" dirty="0">
                <a:solidFill>
                  <a:schemeClr val="tx1"/>
                </a:solidFill>
                <a:latin typeface="Arial" panose="020B0604020202020204" pitchFamily="34" charset="0"/>
                <a:cs typeface="Arial" pitchFamily="34" charset="0"/>
              </a:rPr>
              <a:t>, M.Á., </a:t>
            </a:r>
            <a:r>
              <a:rPr lang="en-GB" sz="600" dirty="0" err="1">
                <a:solidFill>
                  <a:schemeClr val="tx1"/>
                </a:solidFill>
                <a:latin typeface="Arial" panose="020B0604020202020204" pitchFamily="34" charset="0"/>
                <a:cs typeface="Arial" pitchFamily="34" charset="0"/>
              </a:rPr>
              <a:t>Gutiérrez</a:t>
            </a:r>
            <a:r>
              <a:rPr lang="en-GB" sz="600" dirty="0">
                <a:solidFill>
                  <a:schemeClr val="tx1"/>
                </a:solidFill>
                <a:latin typeface="Arial" panose="020B0604020202020204" pitchFamily="34" charset="0"/>
                <a:cs typeface="Arial" pitchFamily="34" charset="0"/>
              </a:rPr>
              <a:t>-Ruiz, A.M., Becerra-Vicario, R. and Ruiz-</a:t>
            </a:r>
            <a:r>
              <a:rPr lang="en-GB" sz="600" dirty="0" err="1">
                <a:solidFill>
                  <a:schemeClr val="tx1"/>
                </a:solidFill>
                <a:latin typeface="Arial" panose="020B0604020202020204" pitchFamily="34" charset="0"/>
                <a:cs typeface="Arial" pitchFamily="34" charset="0"/>
              </a:rPr>
              <a:t>Palomo</a:t>
            </a:r>
            <a:r>
              <a:rPr lang="en-GB" sz="600" dirty="0">
                <a:solidFill>
                  <a:schemeClr val="tx1"/>
                </a:solidFill>
                <a:latin typeface="Arial" panose="020B0604020202020204" pitchFamily="34" charset="0"/>
                <a:cs typeface="Arial" pitchFamily="34" charset="0"/>
              </a:rPr>
              <a:t>, D., 2019. The effects of creating shared value on the hotel performance. Sustainability, 11(6), p.1784.</a:t>
            </a:r>
          </a:p>
          <a:p>
            <a:r>
              <a:rPr lang="en-GB" sz="600" dirty="0" err="1">
                <a:solidFill>
                  <a:schemeClr val="tx1"/>
                </a:solidFill>
                <a:latin typeface="Arial" panose="020B0604020202020204" pitchFamily="34" charset="0"/>
                <a:cs typeface="Arial" pitchFamily="34" charset="0"/>
              </a:rPr>
              <a:t>González-Rodríguez</a:t>
            </a:r>
            <a:r>
              <a:rPr lang="en-GB" sz="600" dirty="0">
                <a:solidFill>
                  <a:schemeClr val="tx1"/>
                </a:solidFill>
                <a:latin typeface="Arial" panose="020B0604020202020204" pitchFamily="34" charset="0"/>
                <a:cs typeface="Arial" pitchFamily="34" charset="0"/>
              </a:rPr>
              <a:t>, M.R., </a:t>
            </a:r>
            <a:r>
              <a:rPr lang="en-GB" sz="600" dirty="0" err="1">
                <a:solidFill>
                  <a:schemeClr val="tx1"/>
                </a:solidFill>
                <a:latin typeface="Arial" panose="020B0604020202020204" pitchFamily="34" charset="0"/>
                <a:cs typeface="Arial" pitchFamily="34" charset="0"/>
              </a:rPr>
              <a:t>Martín</a:t>
            </a:r>
            <a:r>
              <a:rPr lang="en-GB" sz="600" dirty="0">
                <a:solidFill>
                  <a:schemeClr val="tx1"/>
                </a:solidFill>
                <a:latin typeface="Arial" panose="020B0604020202020204" pitchFamily="34" charset="0"/>
                <a:cs typeface="Arial" pitchFamily="34" charset="0"/>
              </a:rPr>
              <a:t>-Samper, R.C., </a:t>
            </a:r>
            <a:r>
              <a:rPr lang="en-GB" sz="600" dirty="0" err="1">
                <a:solidFill>
                  <a:schemeClr val="tx1"/>
                </a:solidFill>
                <a:latin typeface="Arial" panose="020B0604020202020204" pitchFamily="34" charset="0"/>
                <a:cs typeface="Arial" pitchFamily="34" charset="0"/>
              </a:rPr>
              <a:t>Köseoglu</a:t>
            </a:r>
            <a:r>
              <a:rPr lang="en-GB" sz="600" dirty="0">
                <a:solidFill>
                  <a:schemeClr val="tx1"/>
                </a:solidFill>
                <a:latin typeface="Arial" panose="020B0604020202020204" pitchFamily="34" charset="0"/>
                <a:cs typeface="Arial" pitchFamily="34" charset="0"/>
              </a:rPr>
              <a:t>, M.A. and </a:t>
            </a:r>
            <a:r>
              <a:rPr lang="en-GB" sz="600" dirty="0" err="1">
                <a:solidFill>
                  <a:schemeClr val="tx1"/>
                </a:solidFill>
                <a:latin typeface="Arial" panose="020B0604020202020204" pitchFamily="34" charset="0"/>
                <a:cs typeface="Arial" pitchFamily="34" charset="0"/>
              </a:rPr>
              <a:t>Okumus</a:t>
            </a:r>
            <a:r>
              <a:rPr lang="en-GB" sz="600" dirty="0">
                <a:solidFill>
                  <a:schemeClr val="tx1"/>
                </a:solidFill>
                <a:latin typeface="Arial" panose="020B0604020202020204" pitchFamily="34" charset="0"/>
                <a:cs typeface="Arial" pitchFamily="34" charset="0"/>
              </a:rPr>
              <a:t>, F., 2019. Hotels’ corporate social responsibility practices, organizational culture, firm reputation, and performance. Journal of sustainable tourism, 27(3), pp.398-419.</a:t>
            </a:r>
          </a:p>
          <a:p>
            <a:r>
              <a:rPr lang="en-GB" sz="600" dirty="0" err="1">
                <a:solidFill>
                  <a:schemeClr val="tx1"/>
                </a:solidFill>
                <a:latin typeface="Arial" panose="020B0604020202020204" pitchFamily="34" charset="0"/>
                <a:cs typeface="Arial" pitchFamily="34" charset="0"/>
              </a:rPr>
              <a:t>Gordeev</a:t>
            </a:r>
            <a:r>
              <a:rPr lang="en-GB" sz="600" dirty="0">
                <a:solidFill>
                  <a:schemeClr val="tx1"/>
                </a:solidFill>
                <a:latin typeface="Arial" panose="020B0604020202020204" pitchFamily="34" charset="0"/>
                <a:cs typeface="Arial" pitchFamily="34" charset="0"/>
              </a:rPr>
              <a:t>, R.V. and </a:t>
            </a:r>
            <a:r>
              <a:rPr lang="en-GB" sz="600" dirty="0" err="1">
                <a:solidFill>
                  <a:schemeClr val="tx1"/>
                </a:solidFill>
                <a:latin typeface="Arial" panose="020B0604020202020204" pitchFamily="34" charset="0"/>
                <a:cs typeface="Arial" pitchFamily="34" charset="0"/>
              </a:rPr>
              <a:t>Pyzhev</a:t>
            </a:r>
            <a:r>
              <a:rPr lang="en-GB" sz="600" dirty="0">
                <a:solidFill>
                  <a:schemeClr val="tx1"/>
                </a:solidFill>
                <a:latin typeface="Arial" panose="020B0604020202020204" pitchFamily="34" charset="0"/>
                <a:cs typeface="Arial" pitchFamily="34" charset="0"/>
              </a:rPr>
              <a:t>, A.I. (2022), "Social and Economic Importance of Forest Companies in Asian Russia: Evidence from Corporate Financial Reporting", Forests, vol. 13, no. 12, pp. 2151.</a:t>
            </a:r>
          </a:p>
          <a:p>
            <a:r>
              <a:rPr lang="en-GB" sz="600" dirty="0" err="1">
                <a:solidFill>
                  <a:schemeClr val="tx1"/>
                </a:solidFill>
                <a:latin typeface="Arial" panose="020B0604020202020204" pitchFamily="34" charset="0"/>
                <a:cs typeface="Arial" pitchFamily="34" charset="0"/>
              </a:rPr>
              <a:t>Kena</a:t>
            </a:r>
            <a:r>
              <a:rPr lang="en-GB" sz="600" dirty="0">
                <a:solidFill>
                  <a:schemeClr val="tx1"/>
                </a:solidFill>
                <a:latin typeface="Arial" panose="020B0604020202020204" pitchFamily="34" charset="0"/>
                <a:cs typeface="Arial" pitchFamily="34" charset="0"/>
              </a:rPr>
              <a:t>, D. (2022), "Review on camel production and marketing status in Ethiopia", </a:t>
            </a:r>
            <a:r>
              <a:rPr lang="en-GB" sz="600" dirty="0" err="1">
                <a:solidFill>
                  <a:schemeClr val="tx1"/>
                </a:solidFill>
                <a:latin typeface="Arial" panose="020B0604020202020204" pitchFamily="34" charset="0"/>
                <a:cs typeface="Arial" pitchFamily="34" charset="0"/>
              </a:rPr>
              <a:t>Pastoralism</a:t>
            </a:r>
            <a:r>
              <a:rPr lang="en-GB" sz="600" dirty="0">
                <a:solidFill>
                  <a:schemeClr val="tx1"/>
                </a:solidFill>
                <a:latin typeface="Arial" panose="020B0604020202020204" pitchFamily="34" charset="0"/>
                <a:cs typeface="Arial" pitchFamily="34" charset="0"/>
              </a:rPr>
              <a:t>, vol. 12, no. 1.</a:t>
            </a:r>
          </a:p>
          <a:p>
            <a:r>
              <a:rPr lang="en-GB" sz="600" dirty="0" err="1">
                <a:solidFill>
                  <a:schemeClr val="tx1"/>
                </a:solidFill>
                <a:latin typeface="Arial" panose="020B0604020202020204" pitchFamily="34" charset="0"/>
                <a:cs typeface="Arial" pitchFamily="34" charset="0"/>
              </a:rPr>
              <a:t>Kovacheva</a:t>
            </a:r>
            <a:r>
              <a:rPr lang="en-GB" sz="600" dirty="0">
                <a:solidFill>
                  <a:schemeClr val="tx1"/>
                </a:solidFill>
                <a:latin typeface="Arial" panose="020B0604020202020204" pitchFamily="34" charset="0"/>
                <a:cs typeface="Arial" pitchFamily="34" charset="0"/>
              </a:rPr>
              <a:t>, S. and </a:t>
            </a:r>
            <a:r>
              <a:rPr lang="en-GB" sz="600" dirty="0" err="1">
                <a:solidFill>
                  <a:schemeClr val="tx1"/>
                </a:solidFill>
                <a:latin typeface="Arial" panose="020B0604020202020204" pitchFamily="34" charset="0"/>
                <a:cs typeface="Arial" pitchFamily="34" charset="0"/>
              </a:rPr>
              <a:t>Hristozova</a:t>
            </a:r>
            <a:r>
              <a:rPr lang="en-GB" sz="600" dirty="0">
                <a:solidFill>
                  <a:schemeClr val="tx1"/>
                </a:solidFill>
                <a:latin typeface="Arial" panose="020B0604020202020204" pitchFamily="34" charset="0"/>
                <a:cs typeface="Arial" pitchFamily="34" charset="0"/>
              </a:rPr>
              <a:t>, D. (2022), "Striding on a Winding Road: Young People’s Transitions from Education to Work in Bulgaria", Societies, vol. 12, no. 4, pp. 97.</a:t>
            </a:r>
          </a:p>
          <a:p>
            <a:r>
              <a:rPr lang="en-GB" sz="600" dirty="0">
                <a:solidFill>
                  <a:schemeClr val="tx1"/>
                </a:solidFill>
                <a:latin typeface="Arial" panose="020B0604020202020204" pitchFamily="34" charset="0"/>
                <a:cs typeface="Arial" pitchFamily="34" charset="0"/>
              </a:rPr>
              <a:t>Li, X. and Liang, W. (2022), "Impact of Market Information Efficiency on Corporate Listing and Financing: Evidence from China", Sustainability, vol. 14, no. 20, pp. 13594.</a:t>
            </a:r>
          </a:p>
          <a:p>
            <a:r>
              <a:rPr lang="en-GB" sz="600" dirty="0" err="1">
                <a:solidFill>
                  <a:schemeClr val="tx1"/>
                </a:solidFill>
                <a:latin typeface="Arial" panose="020B0604020202020204" pitchFamily="34" charset="0"/>
                <a:cs typeface="Arial" pitchFamily="34" charset="0"/>
              </a:rPr>
              <a:t>Nawrocki</a:t>
            </a:r>
            <a:r>
              <a:rPr lang="en-GB" sz="600" dirty="0">
                <a:solidFill>
                  <a:schemeClr val="tx1"/>
                </a:solidFill>
                <a:latin typeface="Arial" panose="020B0604020202020204" pitchFamily="34" charset="0"/>
                <a:cs typeface="Arial" pitchFamily="34" charset="0"/>
              </a:rPr>
              <a:t>, T.L. and </a:t>
            </a:r>
            <a:r>
              <a:rPr lang="en-GB" sz="600" dirty="0" err="1">
                <a:solidFill>
                  <a:schemeClr val="tx1"/>
                </a:solidFill>
                <a:latin typeface="Arial" panose="020B0604020202020204" pitchFamily="34" charset="0"/>
                <a:cs typeface="Arial" pitchFamily="34" charset="0"/>
              </a:rPr>
              <a:t>Szwajca</a:t>
            </a:r>
            <a:r>
              <a:rPr lang="en-GB" sz="600" dirty="0">
                <a:solidFill>
                  <a:schemeClr val="tx1"/>
                </a:solidFill>
                <a:latin typeface="Arial" panose="020B0604020202020204" pitchFamily="34" charset="0"/>
                <a:cs typeface="Arial" pitchFamily="34" charset="0"/>
              </a:rPr>
              <a:t>, D. (2022), "The Importance of Selected Aspects of a Company’s Reputation for Individual Stock Market Investors—Evidence from Polish Capital Market", Sustainability, vol. 14, no. 15, pp. 9187.</a:t>
            </a:r>
          </a:p>
          <a:p>
            <a:r>
              <a:rPr lang="en-GB" sz="600" dirty="0">
                <a:solidFill>
                  <a:schemeClr val="tx1"/>
                </a:solidFill>
                <a:latin typeface="Arial" panose="020B0604020202020204" pitchFamily="34" charset="0"/>
                <a:cs typeface="Arial" pitchFamily="34" charset="0"/>
              </a:rPr>
              <a:t>Peer, T. and </a:t>
            </a:r>
            <a:r>
              <a:rPr lang="en-GB" sz="600" dirty="0" err="1">
                <a:solidFill>
                  <a:schemeClr val="tx1"/>
                </a:solidFill>
                <a:latin typeface="Arial" panose="020B0604020202020204" pitchFamily="34" charset="0"/>
                <a:cs typeface="Arial" pitchFamily="34" charset="0"/>
              </a:rPr>
              <a:t>Reyneke</a:t>
            </a:r>
            <a:r>
              <a:rPr lang="en-GB" sz="600" dirty="0">
                <a:solidFill>
                  <a:schemeClr val="tx1"/>
                </a:solidFill>
                <a:latin typeface="Arial" panose="020B0604020202020204" pitchFamily="34" charset="0"/>
                <a:cs typeface="Arial" pitchFamily="34" charset="0"/>
              </a:rPr>
              <a:t>, M., (2022). </a:t>
            </a:r>
            <a:r>
              <a:rPr lang="en-GB" sz="600" dirty="0" err="1">
                <a:solidFill>
                  <a:schemeClr val="tx1"/>
                </a:solidFill>
                <a:latin typeface="Arial" panose="020B0604020202020204" pitchFamily="34" charset="0"/>
                <a:cs typeface="Arial" pitchFamily="34" charset="0"/>
              </a:rPr>
              <a:t>Inverroche</a:t>
            </a:r>
            <a:r>
              <a:rPr lang="en-GB" sz="600" dirty="0">
                <a:solidFill>
                  <a:schemeClr val="tx1"/>
                </a:solidFill>
                <a:latin typeface="Arial" panose="020B0604020202020204" pitchFamily="34" charset="0"/>
                <a:cs typeface="Arial" pitchFamily="34" charset="0"/>
              </a:rPr>
              <a:t>: Maintaining brand equity in craft gin through brand acquisition. The Case Writing Centre, University of Cape Town, Graduate School of Business, pp.1-8.</a:t>
            </a:r>
          </a:p>
          <a:p>
            <a:r>
              <a:rPr lang="en-GB" sz="600" dirty="0" err="1">
                <a:solidFill>
                  <a:schemeClr val="tx1"/>
                </a:solidFill>
                <a:latin typeface="Arial" panose="020B0604020202020204" pitchFamily="34" charset="0"/>
                <a:cs typeface="Arial" pitchFamily="34" charset="0"/>
              </a:rPr>
              <a:t>Plagányi</a:t>
            </a:r>
            <a:r>
              <a:rPr lang="en-GB" sz="600" dirty="0">
                <a:solidFill>
                  <a:schemeClr val="tx1"/>
                </a:solidFill>
                <a:latin typeface="Arial" panose="020B0604020202020204" pitchFamily="34" charset="0"/>
                <a:cs typeface="Arial" pitchFamily="34" charset="0"/>
              </a:rPr>
              <a:t>, É., Deng, R.A., </a:t>
            </a:r>
            <a:r>
              <a:rPr lang="en-GB" sz="600" dirty="0" err="1">
                <a:solidFill>
                  <a:schemeClr val="tx1"/>
                </a:solidFill>
                <a:latin typeface="Arial" panose="020B0604020202020204" pitchFamily="34" charset="0"/>
                <a:cs typeface="Arial" pitchFamily="34" charset="0"/>
              </a:rPr>
              <a:t>Tonks</a:t>
            </a:r>
            <a:r>
              <a:rPr lang="en-GB" sz="600" dirty="0">
                <a:solidFill>
                  <a:schemeClr val="tx1"/>
                </a:solidFill>
                <a:latin typeface="Arial" panose="020B0604020202020204" pitchFamily="34" charset="0"/>
                <a:cs typeface="Arial" pitchFamily="34" charset="0"/>
              </a:rPr>
              <a:t>, M., Murphy, N., Pascoe, S., Edgar, S., </a:t>
            </a:r>
            <a:r>
              <a:rPr lang="en-GB" sz="600" dirty="0" err="1">
                <a:solidFill>
                  <a:schemeClr val="tx1"/>
                </a:solidFill>
                <a:latin typeface="Arial" panose="020B0604020202020204" pitchFamily="34" charset="0"/>
                <a:cs typeface="Arial" pitchFamily="34" charset="0"/>
              </a:rPr>
              <a:t>Salee</a:t>
            </a:r>
            <a:r>
              <a:rPr lang="en-GB" sz="600" dirty="0">
                <a:solidFill>
                  <a:schemeClr val="tx1"/>
                </a:solidFill>
                <a:latin typeface="Arial" panose="020B0604020202020204" pitchFamily="34" charset="0"/>
                <a:cs typeface="Arial" pitchFamily="34" charset="0"/>
              </a:rPr>
              <a:t>, K., Hutton, T., Blamey, L. and Dutra, L. (2021), "Indirect Impacts of COVID-19 on a Tropical Lobster Fishery’s Harvest Strategy and Supply Chain", Frontiers in Marine Science, .</a:t>
            </a:r>
          </a:p>
          <a:p>
            <a:r>
              <a:rPr lang="en-GB" sz="600" dirty="0">
                <a:solidFill>
                  <a:schemeClr val="tx1"/>
                </a:solidFill>
                <a:latin typeface="Arial" panose="020B0604020202020204" pitchFamily="34" charset="0"/>
                <a:cs typeface="Arial" pitchFamily="34" charset="0"/>
              </a:rPr>
              <a:t>Sanderson, A. and </a:t>
            </a:r>
            <a:r>
              <a:rPr lang="en-GB" sz="600" dirty="0" err="1">
                <a:solidFill>
                  <a:schemeClr val="tx1"/>
                </a:solidFill>
                <a:latin typeface="Arial" panose="020B0604020202020204" pitchFamily="34" charset="0"/>
                <a:cs typeface="Arial" pitchFamily="34" charset="0"/>
              </a:rPr>
              <a:t>Marire</a:t>
            </a:r>
            <a:r>
              <a:rPr lang="en-GB" sz="600" dirty="0">
                <a:solidFill>
                  <a:schemeClr val="tx1"/>
                </a:solidFill>
                <a:latin typeface="Arial" panose="020B0604020202020204" pitchFamily="34" charset="0"/>
                <a:cs typeface="Arial" pitchFamily="34" charset="0"/>
              </a:rPr>
              <a:t>, J. (2021), "Competition in the insurance sector – An application of Boone indicator", Cogent Economics and Finance, vol. 9, no. 1.</a:t>
            </a:r>
          </a:p>
          <a:p>
            <a:r>
              <a:rPr lang="en-GB" sz="600" dirty="0" err="1">
                <a:solidFill>
                  <a:schemeClr val="tx1"/>
                </a:solidFill>
                <a:latin typeface="Arial" panose="020B0604020202020204" pitchFamily="34" charset="0"/>
                <a:cs typeface="Arial" pitchFamily="34" charset="0"/>
              </a:rPr>
              <a:t>Singha</a:t>
            </a:r>
            <a:r>
              <a:rPr lang="en-GB" sz="600" dirty="0">
                <a:solidFill>
                  <a:schemeClr val="tx1"/>
                </a:solidFill>
                <a:latin typeface="Arial" panose="020B0604020202020204" pitchFamily="34" charset="0"/>
                <a:cs typeface="Arial" pitchFamily="34" charset="0"/>
              </a:rPr>
              <a:t>, S. and </a:t>
            </a:r>
            <a:r>
              <a:rPr lang="en-GB" sz="600" dirty="0" err="1">
                <a:solidFill>
                  <a:schemeClr val="tx1"/>
                </a:solidFill>
                <a:latin typeface="Arial" panose="020B0604020202020204" pitchFamily="34" charset="0"/>
                <a:cs typeface="Arial" pitchFamily="34" charset="0"/>
              </a:rPr>
              <a:t>Sivarethinamohan</a:t>
            </a:r>
            <a:r>
              <a:rPr lang="en-GB" sz="600" dirty="0">
                <a:solidFill>
                  <a:schemeClr val="tx1"/>
                </a:solidFill>
                <a:latin typeface="Arial" panose="020B0604020202020204" pitchFamily="34" charset="0"/>
                <a:cs typeface="Arial" pitchFamily="34" charset="0"/>
              </a:rPr>
              <a:t>, R. (2022), "Formation of Positive Organizational Climate: Integration of </a:t>
            </a:r>
            <a:r>
              <a:rPr lang="en-GB" sz="600" dirty="0" err="1">
                <a:solidFill>
                  <a:schemeClr val="tx1"/>
                </a:solidFill>
                <a:latin typeface="Arial" panose="020B0604020202020204" pitchFamily="34" charset="0"/>
                <a:cs typeface="Arial" pitchFamily="34" charset="0"/>
              </a:rPr>
              <a:t>Ubuntu</a:t>
            </a:r>
            <a:r>
              <a:rPr lang="en-GB" sz="600" dirty="0">
                <a:solidFill>
                  <a:schemeClr val="tx1"/>
                </a:solidFill>
                <a:latin typeface="Arial" panose="020B0604020202020204" pitchFamily="34" charset="0"/>
                <a:cs typeface="Arial" pitchFamily="34" charset="0"/>
              </a:rPr>
              <a:t> Diversity Management in Banks", Journal of International Women's Studies, vol. 24, no. 4, pp. 1-8.</a:t>
            </a:r>
          </a:p>
          <a:p>
            <a:r>
              <a:rPr lang="en-GB" sz="600" dirty="0">
                <a:solidFill>
                  <a:schemeClr val="tx1"/>
                </a:solidFill>
                <a:latin typeface="Arial" panose="020B0604020202020204" pitchFamily="34" charset="0"/>
                <a:cs typeface="Arial" pitchFamily="34" charset="0"/>
              </a:rPr>
              <a:t>Van, T.T.H. and </a:t>
            </a:r>
            <a:r>
              <a:rPr lang="en-GB" sz="600" dirty="0" err="1">
                <a:solidFill>
                  <a:schemeClr val="tx1"/>
                </a:solidFill>
                <a:latin typeface="Arial" panose="020B0604020202020204" pitchFamily="34" charset="0"/>
                <a:cs typeface="Arial" pitchFamily="34" charset="0"/>
              </a:rPr>
              <a:t>Fah</a:t>
            </a:r>
            <a:r>
              <a:rPr lang="en-GB" sz="600" dirty="0">
                <a:solidFill>
                  <a:schemeClr val="tx1"/>
                </a:solidFill>
                <a:latin typeface="Arial" panose="020B0604020202020204" pitchFamily="34" charset="0"/>
                <a:cs typeface="Arial" pitchFamily="34" charset="0"/>
              </a:rPr>
              <a:t>, C.T. (2022), "SOCIAL MEDIA MARKETING AND ITS INFLUENCE ON BRAND LOYALTY TOWARDS FAST FASHION BRANDS AMONG VIETNAMESE MILLENNIALS", Eurasian Journal of Social Sciences, vol. 10, no. 4, pp. 204-225.</a:t>
            </a:r>
          </a:p>
          <a:p>
            <a:r>
              <a:rPr lang="en-GB" sz="600" dirty="0" err="1">
                <a:solidFill>
                  <a:schemeClr val="tx1"/>
                </a:solidFill>
                <a:latin typeface="Arial" panose="020B0604020202020204" pitchFamily="34" charset="0"/>
                <a:cs typeface="Arial" pitchFamily="34" charset="0"/>
              </a:rPr>
              <a:t>Xosé</a:t>
            </a:r>
            <a:r>
              <a:rPr lang="en-GB" sz="600" dirty="0">
                <a:solidFill>
                  <a:schemeClr val="tx1"/>
                </a:solidFill>
                <a:latin typeface="Arial" panose="020B0604020202020204" pitchFamily="34" charset="0"/>
                <a:cs typeface="Arial" pitchFamily="34" charset="0"/>
              </a:rPr>
              <a:t>, S.M. (2022), "From Deindustrialization to a Reinforced Process of </a:t>
            </a:r>
            <a:r>
              <a:rPr lang="en-GB" sz="600" dirty="0" err="1">
                <a:solidFill>
                  <a:schemeClr val="tx1"/>
                </a:solidFill>
                <a:latin typeface="Arial" panose="020B0604020202020204" pitchFamily="34" charset="0"/>
                <a:cs typeface="Arial" pitchFamily="34" charset="0"/>
              </a:rPr>
              <a:t>Reshoring</a:t>
            </a:r>
            <a:r>
              <a:rPr lang="en-GB" sz="600" dirty="0">
                <a:solidFill>
                  <a:schemeClr val="tx1"/>
                </a:solidFill>
                <a:latin typeface="Arial" panose="020B0604020202020204" pitchFamily="34" charset="0"/>
                <a:cs typeface="Arial" pitchFamily="34" charset="0"/>
              </a:rPr>
              <a:t> in Europe. Another Effect of the COVID-19 Pandemic?", Land, vol. 11, no. 12, pp. 2109.</a:t>
            </a:r>
          </a:p>
          <a:p>
            <a:r>
              <a:rPr lang="en-GB" sz="600" dirty="0">
                <a:solidFill>
                  <a:schemeClr val="tx1"/>
                </a:solidFill>
                <a:latin typeface="Arial" panose="020B0604020202020204" pitchFamily="34" charset="0"/>
                <a:cs typeface="Arial" pitchFamily="34" charset="0"/>
              </a:rPr>
              <a:t>Website</a:t>
            </a:r>
          </a:p>
          <a:p>
            <a:r>
              <a:rPr lang="en-US" sz="600" dirty="0">
                <a:solidFill>
                  <a:schemeClr val="tx1"/>
                </a:solidFill>
              </a:rPr>
              <a:t>Han, J. and Kwon, W.S., (2022), December. Individualization Strategies of Location-Based Mobile Message: An Application of Elaboration Likelihood Model. In </a:t>
            </a:r>
            <a:r>
              <a:rPr lang="en-US" sz="600" i="1" dirty="0">
                <a:solidFill>
                  <a:schemeClr val="tx1"/>
                </a:solidFill>
              </a:rPr>
              <a:t>International Textile and Apparel Association Annual Conference Proceedings</a:t>
            </a:r>
            <a:r>
              <a:rPr lang="en-US" sz="600" dirty="0">
                <a:solidFill>
                  <a:schemeClr val="tx1"/>
                </a:solidFill>
              </a:rPr>
              <a:t> (Vol. 79, No. 1). Iowa State University Digital Press.</a:t>
            </a:r>
          </a:p>
          <a:p>
            <a:r>
              <a:rPr lang="en-US" sz="600" dirty="0" err="1">
                <a:solidFill>
                  <a:schemeClr val="tx1"/>
                </a:solidFill>
              </a:rPr>
              <a:t>Kotler</a:t>
            </a:r>
            <a:r>
              <a:rPr lang="en-US" sz="600" dirty="0">
                <a:solidFill>
                  <a:schemeClr val="tx1"/>
                </a:solidFill>
              </a:rPr>
              <a:t>, M., Cao, T., Wang, S. and </a:t>
            </a:r>
            <a:r>
              <a:rPr lang="en-US" sz="600" dirty="0" err="1">
                <a:solidFill>
                  <a:schemeClr val="tx1"/>
                </a:solidFill>
              </a:rPr>
              <a:t>Qiao</a:t>
            </a:r>
            <a:r>
              <a:rPr lang="en-US" sz="600" dirty="0">
                <a:solidFill>
                  <a:schemeClr val="tx1"/>
                </a:solidFill>
              </a:rPr>
              <a:t>, C., (2020). </a:t>
            </a:r>
            <a:r>
              <a:rPr lang="en-US" sz="600" i="1" dirty="0">
                <a:solidFill>
                  <a:schemeClr val="tx1"/>
                </a:solidFill>
              </a:rPr>
              <a:t>Marketing strategy in the digital age: Applying </a:t>
            </a:r>
            <a:r>
              <a:rPr lang="en-US" sz="600" i="1" dirty="0" err="1">
                <a:solidFill>
                  <a:schemeClr val="tx1"/>
                </a:solidFill>
              </a:rPr>
              <a:t>Kotler’s</a:t>
            </a:r>
            <a:r>
              <a:rPr lang="en-US" sz="600" i="1" dirty="0">
                <a:solidFill>
                  <a:schemeClr val="tx1"/>
                </a:solidFill>
              </a:rPr>
              <a:t> strategies to digital marketing</a:t>
            </a:r>
            <a:r>
              <a:rPr lang="en-US" sz="600" dirty="0">
                <a:solidFill>
                  <a:schemeClr val="tx1"/>
                </a:solidFill>
              </a:rPr>
              <a:t>. </a:t>
            </a:r>
          </a:p>
          <a:p>
            <a:r>
              <a:rPr lang="en-US" sz="600" dirty="0" err="1">
                <a:solidFill>
                  <a:schemeClr val="tx1"/>
                </a:solidFill>
              </a:rPr>
              <a:t>Praesri</a:t>
            </a:r>
            <a:r>
              <a:rPr lang="en-US" sz="600" dirty="0">
                <a:solidFill>
                  <a:schemeClr val="tx1"/>
                </a:solidFill>
              </a:rPr>
              <a:t>, S., </a:t>
            </a:r>
            <a:r>
              <a:rPr lang="en-US" sz="600" dirty="0" err="1">
                <a:solidFill>
                  <a:schemeClr val="tx1"/>
                </a:solidFill>
              </a:rPr>
              <a:t>Meekun</a:t>
            </a:r>
            <a:r>
              <a:rPr lang="en-US" sz="600" dirty="0">
                <a:solidFill>
                  <a:schemeClr val="tx1"/>
                </a:solidFill>
              </a:rPr>
              <a:t>, K., Lee, T.J. and Hyun, S.S., (2022). Marketing mix factors and a business development model for street food tourism. </a:t>
            </a:r>
            <a:r>
              <a:rPr lang="en-US" sz="600" i="1" dirty="0">
                <a:solidFill>
                  <a:schemeClr val="tx1"/>
                </a:solidFill>
              </a:rPr>
              <a:t>Journal of Hospitality and Tourism Management</a:t>
            </a:r>
            <a:r>
              <a:rPr lang="en-US" sz="600" dirty="0">
                <a:solidFill>
                  <a:schemeClr val="tx1"/>
                </a:solidFill>
              </a:rPr>
              <a:t>, </a:t>
            </a:r>
            <a:r>
              <a:rPr lang="en-US" sz="600" i="1" dirty="0">
                <a:solidFill>
                  <a:schemeClr val="tx1"/>
                </a:solidFill>
              </a:rPr>
              <a:t>52</a:t>
            </a:r>
            <a:r>
              <a:rPr lang="en-US" sz="600" dirty="0">
                <a:solidFill>
                  <a:schemeClr val="tx1"/>
                </a:solidFill>
              </a:rPr>
              <a:t>, pp.123-127. </a:t>
            </a:r>
          </a:p>
          <a:p>
            <a:r>
              <a:rPr lang="en-US" sz="600" dirty="0" err="1">
                <a:solidFill>
                  <a:schemeClr val="tx1"/>
                </a:solidFill>
              </a:rPr>
              <a:t>Shcherbachenko</a:t>
            </a:r>
            <a:r>
              <a:rPr lang="en-US" sz="600" dirty="0">
                <a:solidFill>
                  <a:schemeClr val="tx1"/>
                </a:solidFill>
              </a:rPr>
              <a:t>, V.O., </a:t>
            </a:r>
            <a:r>
              <a:rPr lang="en-US" sz="600" dirty="0" err="1">
                <a:solidFill>
                  <a:schemeClr val="tx1"/>
                </a:solidFill>
              </a:rPr>
              <a:t>Kotenko</a:t>
            </a:r>
            <a:r>
              <a:rPr lang="en-US" sz="600" dirty="0">
                <a:solidFill>
                  <a:schemeClr val="tx1"/>
                </a:solidFill>
              </a:rPr>
              <a:t>, S.I., </a:t>
            </a:r>
            <a:r>
              <a:rPr lang="en-US" sz="600" dirty="0" err="1">
                <a:solidFill>
                  <a:schemeClr val="tx1"/>
                </a:solidFill>
              </a:rPr>
              <a:t>Saher</a:t>
            </a:r>
            <a:r>
              <a:rPr lang="en-US" sz="600" dirty="0">
                <a:solidFill>
                  <a:schemeClr val="tx1"/>
                </a:solidFill>
              </a:rPr>
              <a:t>, L.Y. and </a:t>
            </a:r>
            <a:r>
              <a:rPr lang="en-US" sz="600" dirty="0" err="1">
                <a:solidFill>
                  <a:schemeClr val="tx1"/>
                </a:solidFill>
              </a:rPr>
              <a:t>Shcholokova</a:t>
            </a:r>
            <a:r>
              <a:rPr lang="en-US" sz="600" dirty="0">
                <a:solidFill>
                  <a:schemeClr val="tx1"/>
                </a:solidFill>
              </a:rPr>
              <a:t>, H.V., (2022). Stakeholders Communication In The Process Of Innovations Commercialization On The Global </a:t>
            </a:r>
            <a:r>
              <a:rPr lang="en-US" sz="600" dirty="0" err="1">
                <a:solidFill>
                  <a:schemeClr val="tx1"/>
                </a:solidFill>
              </a:rPr>
              <a:t>Marke</a:t>
            </a:r>
            <a:r>
              <a:rPr lang="en-US" sz="600" dirty="0">
                <a:solidFill>
                  <a:schemeClr val="tx1"/>
                </a:solidFill>
              </a:rPr>
              <a:t>. </a:t>
            </a:r>
          </a:p>
          <a:p>
            <a:r>
              <a:rPr lang="en-US" sz="600" dirty="0" err="1">
                <a:solidFill>
                  <a:schemeClr val="tx1"/>
                </a:solidFill>
              </a:rPr>
              <a:t>Susmann</a:t>
            </a:r>
            <a:r>
              <a:rPr lang="en-US" sz="600" dirty="0">
                <a:solidFill>
                  <a:schemeClr val="tx1"/>
                </a:solidFill>
              </a:rPr>
              <a:t>, M.W., </a:t>
            </a:r>
            <a:r>
              <a:rPr lang="en-US" sz="600" dirty="0" err="1">
                <a:solidFill>
                  <a:schemeClr val="tx1"/>
                </a:solidFill>
              </a:rPr>
              <a:t>Xu</a:t>
            </a:r>
            <a:r>
              <a:rPr lang="en-US" sz="600" dirty="0">
                <a:solidFill>
                  <a:schemeClr val="tx1"/>
                </a:solidFill>
              </a:rPr>
              <a:t>, M., Clark, J.K., Wallace, L.E., Blankenship, K.L., Philipp-Muller, A.Z., Luttrell, A., Wegener, D.T. and Petty, R.E., (2022). Persuasion amidst a pandemic: Insights from the Elaboration Likelihood Model. </a:t>
            </a:r>
            <a:r>
              <a:rPr lang="en-US" sz="600" i="1" dirty="0">
                <a:solidFill>
                  <a:schemeClr val="tx1"/>
                </a:solidFill>
              </a:rPr>
              <a:t>European Review of Social Psychology</a:t>
            </a:r>
            <a:r>
              <a:rPr lang="en-US" sz="600" dirty="0">
                <a:solidFill>
                  <a:schemeClr val="tx1"/>
                </a:solidFill>
              </a:rPr>
              <a:t>, </a:t>
            </a:r>
            <a:r>
              <a:rPr lang="en-US" sz="600" i="1" dirty="0">
                <a:solidFill>
                  <a:schemeClr val="tx1"/>
                </a:solidFill>
              </a:rPr>
              <a:t>33</a:t>
            </a:r>
            <a:r>
              <a:rPr lang="en-US" sz="600" dirty="0">
                <a:solidFill>
                  <a:schemeClr val="tx1"/>
                </a:solidFill>
              </a:rPr>
              <a:t>(2), pp.323-359. </a:t>
            </a:r>
          </a:p>
          <a:p>
            <a:r>
              <a:rPr lang="en-US" sz="600" b="1" dirty="0">
                <a:solidFill>
                  <a:schemeClr val="tx1"/>
                </a:solidFill>
              </a:rPr>
              <a:t>Websites:</a:t>
            </a:r>
          </a:p>
          <a:p>
            <a:r>
              <a:rPr lang="en-US" sz="600" dirty="0">
                <a:solidFill>
                  <a:schemeClr val="tx1"/>
                </a:solidFill>
              </a:rPr>
              <a:t>Unilever.co.uk. (2023). [Accessed on: 20-03-2023. Accessed from: https://www.unilever.co.uk/]</a:t>
            </a:r>
          </a:p>
          <a:p>
            <a:r>
              <a:rPr lang="en-US" sz="600" dirty="0">
                <a:solidFill>
                  <a:schemeClr val="tx1"/>
                </a:solidFill>
              </a:rPr>
              <a:t>Riotinto.com (2023). [Accessed on: 20-03-2023. Accessed </a:t>
            </a:r>
            <a:r>
              <a:rPr lang="en-US" sz="600" dirty="0" err="1">
                <a:solidFill>
                  <a:schemeClr val="tx1"/>
                </a:solidFill>
              </a:rPr>
              <a:t>from:https</a:t>
            </a:r>
            <a:r>
              <a:rPr lang="en-US" sz="600" dirty="0">
                <a:solidFill>
                  <a:schemeClr val="tx1"/>
                </a:solidFill>
              </a:rPr>
              <a:t>://</a:t>
            </a:r>
            <a:r>
              <a:rPr lang="en-US" sz="600" dirty="0" err="1">
                <a:solidFill>
                  <a:schemeClr val="tx1"/>
                </a:solidFill>
              </a:rPr>
              <a:t>www.riotinto.com</a:t>
            </a:r>
            <a:r>
              <a:rPr lang="en-US" sz="600" dirty="0">
                <a:solidFill>
                  <a:schemeClr val="tx1"/>
                </a:solidFill>
              </a:rPr>
              <a:t>/en]</a:t>
            </a:r>
          </a:p>
          <a:p>
            <a:r>
              <a:rPr lang="en-US" sz="600" dirty="0">
                <a:solidFill>
                  <a:schemeClr val="tx1"/>
                </a:solidFill>
              </a:rPr>
              <a:t>Diageo.com (2023). [Accessed on: 20-03-2023. Accessed </a:t>
            </a:r>
            <a:r>
              <a:rPr lang="en-US" sz="600" dirty="0" err="1">
                <a:solidFill>
                  <a:schemeClr val="tx1"/>
                </a:solidFill>
              </a:rPr>
              <a:t>from:https</a:t>
            </a:r>
            <a:r>
              <a:rPr lang="en-US" sz="600" dirty="0">
                <a:solidFill>
                  <a:schemeClr val="tx1"/>
                </a:solidFill>
              </a:rPr>
              <a:t>://</a:t>
            </a:r>
            <a:r>
              <a:rPr lang="en-US" sz="600" dirty="0" err="1">
                <a:solidFill>
                  <a:schemeClr val="tx1"/>
                </a:solidFill>
              </a:rPr>
              <a:t>www.diageo.com</a:t>
            </a:r>
            <a:r>
              <a:rPr lang="en-US" sz="600" dirty="0">
                <a:solidFill>
                  <a:schemeClr val="tx1"/>
                </a:solidFill>
              </a:rPr>
              <a:t>/en/our-business/where-we-operate/</a:t>
            </a:r>
            <a:r>
              <a:rPr lang="en-US" sz="600" dirty="0" err="1">
                <a:solidFill>
                  <a:schemeClr val="tx1"/>
                </a:solidFill>
              </a:rPr>
              <a:t>europe</a:t>
            </a:r>
            <a:r>
              <a:rPr lang="en-US" sz="600" dirty="0">
                <a:solidFill>
                  <a:schemeClr val="tx1"/>
                </a:solidFill>
              </a:rPr>
              <a:t>/</a:t>
            </a:r>
            <a:r>
              <a:rPr lang="en-US" sz="600" dirty="0" err="1">
                <a:solidFill>
                  <a:schemeClr val="tx1"/>
                </a:solidFill>
              </a:rPr>
              <a:t>diageo</a:t>
            </a:r>
            <a:r>
              <a:rPr lang="en-US" sz="600" dirty="0">
                <a:solidFill>
                  <a:schemeClr val="tx1"/>
                </a:solidFill>
              </a:rPr>
              <a:t>-great-</a:t>
            </a:r>
            <a:r>
              <a:rPr lang="en-US" sz="600" dirty="0" err="1">
                <a:solidFill>
                  <a:schemeClr val="tx1"/>
                </a:solidFill>
              </a:rPr>
              <a:t>britain</a:t>
            </a:r>
            <a:r>
              <a:rPr lang="en-US" sz="600" dirty="0">
                <a:solidFill>
                  <a:schemeClr val="tx1"/>
                </a:solidFill>
              </a:rPr>
              <a:t> </a:t>
            </a:r>
          </a:p>
          <a:p>
            <a:r>
              <a:rPr lang="en-US" sz="700" dirty="0">
                <a:solidFill>
                  <a:schemeClr val="tx1"/>
                </a:solidFill>
              </a:rPr>
              <a:t> </a:t>
            </a:r>
          </a:p>
          <a:p>
            <a:endParaRPr lang="en-GB" sz="800" dirty="0">
              <a:solidFill>
                <a:schemeClr val="tx1"/>
              </a:solidFill>
              <a:latin typeface="Arial" panose="020B0604020202020204" pitchFamily="34" charset="0"/>
              <a:cs typeface="Arial" pitchFamily="34" charset="0"/>
            </a:endParaRPr>
          </a:p>
        </p:txBody>
      </p:sp>
    </p:spTree>
    <p:extLst>
      <p:ext uri="{BB962C8B-B14F-4D97-AF65-F5344CB8AC3E}">
        <p14:creationId xmlns:p14="http://schemas.microsoft.com/office/powerpoint/2010/main" val="1475402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FDB6C26-1844-12A7-5D64-F6B346045719}"/>
              </a:ext>
            </a:extLst>
          </p:cNvPr>
          <p:cNvPicPr>
            <a:picLocks noChangeAspect="1"/>
          </p:cNvPicPr>
          <p:nvPr/>
        </p:nvPicPr>
        <p:blipFill>
          <a:blip r:embed="rId3"/>
          <a:stretch>
            <a:fillRect/>
          </a:stretch>
        </p:blipFill>
        <p:spPr>
          <a:xfrm>
            <a:off x="1772204" y="998621"/>
            <a:ext cx="5506901" cy="3094178"/>
          </a:xfrm>
          <a:prstGeom prst="rect">
            <a:avLst/>
          </a:prstGeom>
        </p:spPr>
      </p:pic>
    </p:spTree>
    <p:extLst>
      <p:ext uri="{BB962C8B-B14F-4D97-AF65-F5344CB8AC3E}">
        <p14:creationId xmlns:p14="http://schemas.microsoft.com/office/powerpoint/2010/main" val="3901963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{D839BB9B-3281-DE46-82B6-5319A680B8C4}tf10001124_mac</Template>
  <TotalTime>0</TotalTime>
  <Words>3296</Words>
  <Application>Microsoft Office PowerPoint</Application>
  <PresentationFormat>On-screen Show (16:9)</PresentationFormat>
  <Paragraphs>137</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Introduction</vt:lpstr>
      <vt:lpstr>Literature Review of  Marketing Management theories (likelihood model)</vt:lpstr>
      <vt:lpstr>Contd..</vt:lpstr>
      <vt:lpstr>Continued </vt:lpstr>
      <vt:lpstr>Literature Review of  Marketing Management theories (Kotler's Five Product-Level model)</vt:lpstr>
      <vt:lpstr>(Contd..)</vt:lpstr>
      <vt:lpstr>Continued </vt:lpstr>
      <vt:lpstr>Literature Review of  Marketing Management Model (Mendelow's Matrix)</vt:lpstr>
      <vt:lpstr>(Contd..)</vt:lpstr>
      <vt:lpstr>Continued </vt:lpstr>
      <vt:lpstr>(Cont)</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Foramben Rakeshbhai Patel (2215766)</cp:lastModifiedBy>
  <cp:revision>3</cp:revision>
  <dcterms:created xsi:type="dcterms:W3CDTF">2017-08-01T15:40:51Z</dcterms:created>
  <dcterms:modified xsi:type="dcterms:W3CDTF">2023-03-20T14:10:19Z</dcterms:modified>
</cp:coreProperties>
</file>