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17938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576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0422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348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173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606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32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337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509A250-FF31-4206-8172-F9D3106AACB1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650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99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401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23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5" Type="http://schemas.openxmlformats.org/officeDocument/2006/relationships/image" Target="../media/image1.png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rofile/Sheraz-Babar/publication/337026763/figure/fig2/AS:821873403256835@1572961297196/Glucose-Regulation-in-Human-Body-28.ppm" TargetMode="External"/><Relationship Id="rId2" Type="http://schemas.openxmlformats.org/officeDocument/2006/relationships/hyperlink" Target="https://guides.chemist-4-u.com/wp-content/uploads/2025/08/image-1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dn-ilcngbj.nitrocdn.com/nGEWfKVkecBZxpnmbFkoBgernrazXceg/assets/images/optimized/rev-36cf8df/massivebio.com/wp-content/uploads/2025/12/Blood-Glucose-Meters.webp" TargetMode="External"/><Relationship Id="rId4" Type="http://schemas.openxmlformats.org/officeDocument/2006/relationships/hyperlink" Target="https://cdn-ilcngbj.nitrocdn.com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y.klarity.health/what-are-the-effects-of-diabetes-on-your-organs/" TargetMode="External"/><Relationship Id="rId2" Type="http://schemas.openxmlformats.org/officeDocument/2006/relationships/hyperlink" Target="https://www.slideshare.net/slideshow/exercise-in-diabetes-pptpptx/25645147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humbs.dreamstime.com/b/diabetes-complications-affected-organs-affects-nerves-kidneys-eyes-vessels-heart-skin-62041410.jpg?w=57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B4B42-44C5-C153-6E6D-295F7E2FEF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4309" y="235528"/>
            <a:ext cx="8825658" cy="2435026"/>
          </a:xfrm>
        </p:spPr>
        <p:txBody>
          <a:bodyPr>
            <a:normAutofit fontScale="90000"/>
          </a:bodyPr>
          <a:lstStyle/>
          <a:p>
            <a:r>
              <a:rPr lang="en-GB" sz="4800" dirty="0"/>
              <a:t>Care Plan: Managing Type 2 Diabetes – A Patient-Centred Approach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76900-1F12-AA81-F4E0-2970A212E25F}"/>
              </a:ext>
            </a:extLst>
          </p:cNvPr>
          <p:cNvSpPr txBox="1">
            <a:spLocks/>
          </p:cNvSpPr>
          <p:nvPr/>
        </p:nvSpPr>
        <p:spPr>
          <a:xfrm>
            <a:off x="1274309" y="3477219"/>
            <a:ext cx="10468647" cy="2937435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None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Student Name: 	Aqsa Shahzadi</a:t>
            </a:r>
          </a:p>
          <a:p>
            <a:pPr algn="just"/>
            <a:r>
              <a:rPr lang="en-GB" sz="2400" dirty="0"/>
              <a:t>Student ID: 		2426854</a:t>
            </a:r>
          </a:p>
          <a:p>
            <a:pPr algn="just"/>
            <a:r>
              <a:rPr lang="en-GB" sz="2400" dirty="0"/>
              <a:t>Module Name:		Introduction to Physiology</a:t>
            </a:r>
          </a:p>
          <a:p>
            <a:pPr algn="just"/>
            <a:r>
              <a:rPr lang="en-GB" sz="2400" dirty="0"/>
              <a:t>Module Code:		BMHP-5023</a:t>
            </a:r>
          </a:p>
          <a:p>
            <a:pPr algn="just"/>
            <a:r>
              <a:rPr lang="en-GB" sz="2400" dirty="0"/>
              <a:t>Assignment Title:	</a:t>
            </a:r>
            <a:r>
              <a:rPr lang="en-US" sz="2400" dirty="0"/>
              <a:t>Component 2: Presentation (PowerPoint with Voice-Over)</a:t>
            </a:r>
          </a:p>
          <a:p>
            <a:pPr algn="just"/>
            <a:r>
              <a:rPr lang="en-GB" sz="2400" dirty="0"/>
              <a:t>Date of Submission:	23 March 2026</a:t>
            </a:r>
            <a:endParaRPr lang="en-US" sz="2400" dirty="0"/>
          </a:p>
        </p:txBody>
      </p:sp>
      <p:pic>
        <p:nvPicPr>
          <p:cNvPr id="4" name="Slide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44552" y="317241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78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0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92326-31F6-36F8-99A7-50F8EE2AB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35" y="138545"/>
            <a:ext cx="9404723" cy="886691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Introduction – The UK Diabetes Landscape</a:t>
            </a:r>
            <a:endParaRPr lang="en-US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76900-1F12-AA81-F4E0-2970A212E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35" y="1302056"/>
            <a:ext cx="5023810" cy="5251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• Diabetes: A significant public health concern in the UK
• Increasing prevalence, particularly Type 2 Diabetes. Approximately one million people in the UK have undiagnosed type 2 diabetes, and 7% of the population now has the disease.(Dyson, et al., 2011)
• Burden on </a:t>
            </a:r>
            <a:r>
              <a:rPr lang="en-GB" sz="2400" dirty="0" smtClean="0"/>
              <a:t>the healthcare </a:t>
            </a:r>
            <a:r>
              <a:rPr lang="en-GB" sz="2400" dirty="0"/>
              <a:t>system and individual well-being.
• Focus on prevention, early detection, and effective management.</a:t>
            </a:r>
            <a:endParaRPr 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7887" y="1149927"/>
            <a:ext cx="6234113" cy="529845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957887" y="6545361"/>
            <a:ext cx="623411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/>
              <a:t>Figure 1: Number of people with </a:t>
            </a:r>
            <a:r>
              <a:rPr lang="en-GB" sz="1600" dirty="0" err="1" smtClean="0"/>
              <a:t>diabtetes</a:t>
            </a:r>
            <a:r>
              <a:rPr lang="en-GB" sz="1600" dirty="0" smtClean="0"/>
              <a:t> globally (Chemist4u, 2026) </a:t>
            </a:r>
            <a:endParaRPr lang="en-GB" sz="1600" dirty="0"/>
          </a:p>
        </p:txBody>
      </p:sp>
      <p:pic>
        <p:nvPicPr>
          <p:cNvPr id="4" name="Slide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16727" y="614357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38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3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511CF-A8DA-6892-C725-CF40844B9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322" y="0"/>
            <a:ext cx="10103514" cy="983673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Anatomy &amp; Physiology: The Endocrine System &amp; Glucose Regulation</a:t>
            </a:r>
            <a:endParaRPr lang="en-US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74FED-CC47-CC91-9A50-39CF3D36D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322" y="1152372"/>
            <a:ext cx="9404723" cy="1867919"/>
          </a:xfrm>
        </p:spPr>
        <p:txBody>
          <a:bodyPr>
            <a:noAutofit/>
          </a:bodyPr>
          <a:lstStyle/>
          <a:p>
            <a:r>
              <a:rPr lang="en-GB" dirty="0"/>
              <a:t>The Endocrine System: Key glands and hormones (Pancreas, Insulin)
Role of Insulin: Facilitating glucose uptake into cells. It regulates blood glucose levels and promotes glucose storage. (Rahman, et al., 2021)
Glucose Metabolism: Energy production and storage.
Liver’s Role: Glucose storage (glycogen) and release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65E11B-D586-2A72-B372-3330510EE7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1258" y="3123237"/>
            <a:ext cx="8410633" cy="341127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588946" y="6534510"/>
            <a:ext cx="63850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Figure 2: Glucose Regulation in Human Body. (Babar et </a:t>
            </a:r>
            <a:r>
              <a:rPr lang="en-GB" dirty="0"/>
              <a:t>al</a:t>
            </a:r>
            <a:r>
              <a:rPr lang="en-GB" dirty="0" smtClean="0"/>
              <a:t>.,  2019</a:t>
            </a:r>
            <a:r>
              <a:rPr lang="en-GB" dirty="0"/>
              <a:t>) </a:t>
            </a:r>
          </a:p>
        </p:txBody>
      </p:sp>
      <p:pic>
        <p:nvPicPr>
          <p:cNvPr id="6" name="Slide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2182" y="134633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32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9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D5C00-5523-471A-BF79-C1D39B15F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4373" y="207818"/>
            <a:ext cx="7729728" cy="7342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Diabetes Affects the Body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C15CC-3FE7-7793-DA14-1B0EE8F8B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824" y="1901128"/>
            <a:ext cx="4217665" cy="4956872"/>
          </a:xfrm>
        </p:spPr>
        <p:txBody>
          <a:bodyPr>
            <a:noAutofit/>
          </a:bodyPr>
          <a:lstStyle/>
          <a:p>
            <a:r>
              <a:rPr lang="en-GB" sz="2000" dirty="0"/>
              <a:t>Insulin Resistance: Cells become less responsive to </a:t>
            </a:r>
            <a:r>
              <a:rPr lang="en-GB" sz="2000" dirty="0" smtClean="0"/>
              <a:t>insulin (Wilcox, 2005).</a:t>
            </a:r>
            <a:endParaRPr lang="en-GB" sz="2000" dirty="0"/>
          </a:p>
          <a:p>
            <a:r>
              <a:rPr lang="en-GB" sz="2000" dirty="0" smtClean="0"/>
              <a:t>Hyperglycaemia</a:t>
            </a:r>
            <a:r>
              <a:rPr lang="en-GB" sz="2000" dirty="0"/>
              <a:t>: Elevated blood glucose levels.
</a:t>
            </a:r>
            <a:r>
              <a:rPr lang="en-GB" sz="2000" dirty="0" smtClean="0"/>
              <a:t>Long-term </a:t>
            </a:r>
            <a:r>
              <a:rPr lang="en-GB" sz="2000" dirty="0"/>
              <a:t>complications: Cardiovascular disease, neuropathy, nephropathy, and retinopathy.
</a:t>
            </a:r>
            <a:r>
              <a:rPr lang="en-GB" sz="2000" dirty="0" smtClean="0"/>
              <a:t>Impact </a:t>
            </a:r>
            <a:r>
              <a:rPr lang="en-GB" sz="2000" dirty="0"/>
              <a:t>on multiple organ systems.</a:t>
            </a:r>
          </a:p>
          <a:p>
            <a:r>
              <a:rPr lang="en-GB" sz="2000" dirty="0"/>
              <a:t>Diabetes can cause high blood pressure, and it also causes heart diseases (Solanki and </a:t>
            </a:r>
            <a:r>
              <a:rPr lang="en-GB" sz="2000" dirty="0" err="1"/>
              <a:t>McKevitt</a:t>
            </a:r>
            <a:r>
              <a:rPr lang="en-GB" sz="2000" dirty="0"/>
              <a:t>, 2024).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AEB891-4ABC-9690-76F7-4F75936855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1337" y="2261357"/>
            <a:ext cx="5859066" cy="381899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387564" y="6309820"/>
            <a:ext cx="63936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Figure 3 : Diabetes Complications (Thumbs.Dreamstime.com, </a:t>
            </a:r>
            <a:r>
              <a:rPr lang="en-GB" dirty="0" err="1" smtClean="0"/>
              <a:t>n.d</a:t>
            </a:r>
            <a:r>
              <a:rPr lang="en-GB" dirty="0" smtClean="0"/>
              <a:t>) </a:t>
            </a:r>
            <a:endParaRPr lang="en-GB" dirty="0"/>
          </a:p>
        </p:txBody>
      </p:sp>
      <p:pic>
        <p:nvPicPr>
          <p:cNvPr id="6" name="Slide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370619" y="99213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747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144F6-49FF-E413-42F8-10349196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2700" y="271965"/>
            <a:ext cx="7729728" cy="1188720"/>
          </a:xfrm>
        </p:spPr>
        <p:txBody>
          <a:bodyPr/>
          <a:lstStyle/>
          <a:p>
            <a:r>
              <a:rPr lang="en-GB" b="1" dirty="0"/>
              <a:t>Introducing Smith Alex: Patient Profile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8A997-CF78-B028-F52A-BFC922742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2701" y="1894812"/>
            <a:ext cx="7729728" cy="4824643"/>
          </a:xfrm>
        </p:spPr>
        <p:txBody>
          <a:bodyPr>
            <a:normAutofit/>
          </a:bodyPr>
          <a:lstStyle/>
          <a:p>
            <a:r>
              <a:rPr lang="en-GB" sz="2000" dirty="0"/>
              <a:t>Name: Smith Alex
 Age: 62 years old
Gender: Male</a:t>
            </a:r>
          </a:p>
          <a:p>
            <a:r>
              <a:rPr lang="en-GB" sz="2000" dirty="0"/>
              <a:t>Weight: </a:t>
            </a:r>
            <a:r>
              <a:rPr lang="en-GB" sz="2000" dirty="0" smtClean="0"/>
              <a:t>95 </a:t>
            </a:r>
            <a:r>
              <a:rPr lang="en-GB" sz="2000" dirty="0"/>
              <a:t>Kg</a:t>
            </a:r>
          </a:p>
          <a:p>
            <a:r>
              <a:rPr lang="en-GB" sz="2000" dirty="0"/>
              <a:t>Height: 5 feet 8 inches</a:t>
            </a:r>
          </a:p>
          <a:p>
            <a:r>
              <a:rPr lang="en-GB" sz="2000" dirty="0"/>
              <a:t>BMI: 31.8
Ethnicity: White British</a:t>
            </a:r>
          </a:p>
          <a:p>
            <a:r>
              <a:rPr lang="en-GB" sz="2000" dirty="0"/>
              <a:t>City: Coventry
Occupation: Retired teacher
Family History: Father had Type 2 Diabetes</a:t>
            </a:r>
            <a:endParaRPr lang="en-US" sz="2000" dirty="0"/>
          </a:p>
        </p:txBody>
      </p:sp>
      <p:pic>
        <p:nvPicPr>
          <p:cNvPr id="4" name="Slide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19309" y="2209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30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6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4B4A6-20F6-B3DA-4C5F-59E8B5659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7390" y="341238"/>
            <a:ext cx="7729728" cy="1188720"/>
          </a:xfrm>
        </p:spPr>
        <p:txBody>
          <a:bodyPr/>
          <a:lstStyle/>
          <a:p>
            <a:r>
              <a:rPr lang="en-GB" b="1" dirty="0"/>
              <a:t>Smith’s Lifestyle and Risk Factors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A021C-6BFE-2DB1-9186-495BBD4FC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554" y="3109099"/>
            <a:ext cx="7729728" cy="3101983"/>
          </a:xfrm>
        </p:spPr>
        <p:txBody>
          <a:bodyPr>
            <a:normAutofit/>
          </a:bodyPr>
          <a:lstStyle/>
          <a:p>
            <a:r>
              <a:rPr lang="en-GB" sz="2400" dirty="0"/>
              <a:t>Frequently consumes processed foods and sugary drinks. 
Physical Activity: Sedentary lifestyle, little regular exercise.
 Weight: Overweight (BMI of 31.8).
Smoking: Smoked for 30 years, quit 5 years ago.
Stress: Reports feeling stressed due to financial concerns.</a:t>
            </a:r>
            <a:endParaRPr lang="en-US" sz="2400" dirty="0"/>
          </a:p>
        </p:txBody>
      </p:sp>
      <p:pic>
        <p:nvPicPr>
          <p:cNvPr id="4" name="Slide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6618" y="17099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800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7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38763-5848-3D40-9A46-FD81EC8CC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05710"/>
            <a:ext cx="7729728" cy="1188720"/>
          </a:xfrm>
        </p:spPr>
        <p:txBody>
          <a:bodyPr/>
          <a:lstStyle/>
          <a:p>
            <a:r>
              <a:rPr lang="en-GB" b="1" dirty="0"/>
              <a:t>Care Plan Goals for Smith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C29A3-76EB-BFD4-252F-1E208855D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4219956"/>
          </a:xfrm>
        </p:spPr>
        <p:txBody>
          <a:bodyPr>
            <a:noAutofit/>
          </a:bodyPr>
          <a:lstStyle/>
          <a:p>
            <a:r>
              <a:rPr lang="en-GB" sz="2400" dirty="0"/>
              <a:t>Primary Goal: Achieve and maintain target blood glucose levels.
Secondary Goals:
 Weight management (gradual weight loss). Losing body weight and increasing physical activity </a:t>
            </a:r>
            <a:r>
              <a:rPr lang="en-GB" sz="2400" dirty="0" smtClean="0"/>
              <a:t>are emphasised </a:t>
            </a:r>
            <a:r>
              <a:rPr lang="en-GB" sz="2400" dirty="0"/>
              <a:t>for the treatment of </a:t>
            </a:r>
            <a:r>
              <a:rPr lang="en-GB" sz="2400" dirty="0" smtClean="0"/>
              <a:t>diabetes</a:t>
            </a:r>
            <a:r>
              <a:rPr lang="en-GB" sz="2400" dirty="0"/>
              <a:t> </a:t>
            </a:r>
            <a:r>
              <a:rPr lang="en-GB" sz="2400" dirty="0" smtClean="0"/>
              <a:t>(</a:t>
            </a:r>
            <a:r>
              <a:rPr lang="en-GB" sz="2400" dirty="0" err="1" smtClean="0"/>
              <a:t>Delahanty</a:t>
            </a:r>
            <a:r>
              <a:rPr lang="en-GB" sz="2400" dirty="0"/>
              <a:t>, 2017).
Improved dietary habits.
Stress reduction.
Preventing complications.</a:t>
            </a:r>
            <a:endParaRPr lang="en-US" sz="2400" dirty="0"/>
          </a:p>
        </p:txBody>
      </p:sp>
      <p:pic>
        <p:nvPicPr>
          <p:cNvPr id="4" name="Slide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148444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9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C8568-FAB4-4701-AE06-27298C9A9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68947"/>
            <a:ext cx="7729728" cy="1188720"/>
          </a:xfrm>
        </p:spPr>
        <p:txBody>
          <a:bodyPr/>
          <a:lstStyle/>
          <a:p>
            <a:r>
              <a:rPr lang="en-GB" b="1" dirty="0"/>
              <a:t>Dietary Recommendations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97C06-3382-ED62-6F6B-6CF75AF27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887426"/>
            <a:ext cx="7729728" cy="3832028"/>
          </a:xfrm>
        </p:spPr>
        <p:txBody>
          <a:bodyPr>
            <a:noAutofit/>
          </a:bodyPr>
          <a:lstStyle/>
          <a:p>
            <a:r>
              <a:rPr lang="en-GB" sz="2700" dirty="0"/>
              <a:t>Balanced diet: Emphasis on whole foods, fruits, vegetables, lean protein, and whole grains.
</a:t>
            </a:r>
            <a:r>
              <a:rPr lang="en-GB" sz="2700" dirty="0" smtClean="0"/>
              <a:t>Restricting sugar-filled beverages, </a:t>
            </a:r>
            <a:r>
              <a:rPr lang="en-GB" sz="2700" dirty="0" smtClean="0"/>
              <a:t>processed meals, </a:t>
            </a:r>
            <a:r>
              <a:rPr lang="en-GB" sz="2700" dirty="0" smtClean="0"/>
              <a:t>and </a:t>
            </a:r>
            <a:r>
              <a:rPr lang="en-GB" sz="2700" dirty="0"/>
              <a:t>saturated fats. </a:t>
            </a:r>
            <a:r>
              <a:rPr lang="en-GB" sz="2700" dirty="0" smtClean="0"/>
              <a:t>Diabetes is brought on by processed meals </a:t>
            </a:r>
            <a:r>
              <a:rPr lang="en-GB" sz="2700" dirty="0" smtClean="0"/>
              <a:t>(</a:t>
            </a:r>
            <a:r>
              <a:rPr lang="en-US" sz="2700" dirty="0" smtClean="0"/>
              <a:t>Scherer </a:t>
            </a:r>
            <a:r>
              <a:rPr lang="en-US" sz="2700" dirty="0"/>
              <a:t>and Hill, </a:t>
            </a:r>
            <a:r>
              <a:rPr lang="en-US" sz="2700" dirty="0" smtClean="0"/>
              <a:t>2016</a:t>
            </a:r>
            <a:r>
              <a:rPr lang="en-GB" sz="2700" dirty="0" smtClean="0"/>
              <a:t>)</a:t>
            </a:r>
            <a:r>
              <a:rPr lang="en-GB" sz="2700" dirty="0"/>
              <a:t>
Portion control.
Referral to a registered dietitian for personalised guidance.</a:t>
            </a:r>
            <a:endParaRPr lang="en-US" sz="2700" dirty="0"/>
          </a:p>
        </p:txBody>
      </p:sp>
      <p:pic>
        <p:nvPicPr>
          <p:cNvPr id="4" name="Slide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162285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049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A1B71-D3E9-70C4-459F-518BF6DB2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2591" y="198018"/>
            <a:ext cx="7729728" cy="1188720"/>
          </a:xfrm>
        </p:spPr>
        <p:txBody>
          <a:bodyPr/>
          <a:lstStyle/>
          <a:p>
            <a:r>
              <a:rPr lang="en-GB" b="1" dirty="0"/>
              <a:t>Exercise &amp; Physical Activity Recommendations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B2CB9-248D-5E4B-72CC-11CD724A0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209" y="2651898"/>
            <a:ext cx="7229103" cy="3956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Try to get at least 150 minutes of moderate-intensity aerobic exercise per week, such as cycling or brisk walking (Tonga et al., 2025).</a:t>
            </a:r>
          </a:p>
          <a:p>
            <a:pPr marL="0" indent="0">
              <a:buNone/>
            </a:pPr>
            <a:r>
              <a:rPr lang="en-US" sz="2400" dirty="0"/>
              <a:t>Twice a week, incorporate strength training activities.</a:t>
            </a:r>
          </a:p>
          <a:p>
            <a:pPr marL="0" indent="0">
              <a:buNone/>
            </a:pPr>
            <a:r>
              <a:rPr lang="en-US" sz="2400" dirty="0"/>
              <a:t>Increase time and intensity progressively after starting out slowly.</a:t>
            </a:r>
          </a:p>
          <a:p>
            <a:pPr marL="0" indent="0">
              <a:buNone/>
            </a:pPr>
            <a:r>
              <a:rPr lang="en-US" sz="2400" dirty="0"/>
              <a:t>To encourage adherence, choose activities that Smith loves.</a:t>
            </a:r>
            <a:endParaRPr lang="en-US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9600" y="2775671"/>
            <a:ext cx="3962400" cy="227647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7548312" y="5305073"/>
            <a:ext cx="49302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Figure 4 : Exercise in Diabetes (Slideshare.net. </a:t>
            </a:r>
            <a:r>
              <a:rPr lang="en-GB" dirty="0" err="1" smtClean="0"/>
              <a:t>n.d</a:t>
            </a:r>
            <a:r>
              <a:rPr lang="en-GB" dirty="0"/>
              <a:t>) </a:t>
            </a:r>
          </a:p>
        </p:txBody>
      </p:sp>
      <p:pic>
        <p:nvPicPr>
          <p:cNvPr id="5" name="Slide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929746" y="14716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46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93016-7D6F-B6C1-975E-49AF45B83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5" y="282581"/>
            <a:ext cx="7729728" cy="1188720"/>
          </a:xfrm>
        </p:spPr>
        <p:txBody>
          <a:bodyPr/>
          <a:lstStyle/>
          <a:p>
            <a:r>
              <a:rPr lang="en-GB" b="1" dirty="0"/>
              <a:t>Blood Glucose Monitoring &amp; Medication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A9E32-1E68-6249-8522-74853B194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5" y="2970148"/>
            <a:ext cx="5402720" cy="3782291"/>
          </a:xfrm>
        </p:spPr>
        <p:txBody>
          <a:bodyPr>
            <a:noAutofit/>
          </a:bodyPr>
          <a:lstStyle/>
          <a:p>
            <a:r>
              <a:rPr lang="en-GB" sz="2500" dirty="0"/>
              <a:t>Regular blood glucose monitoring (frequency determined by healthcare </a:t>
            </a:r>
            <a:r>
              <a:rPr lang="en-GB" sz="2500" dirty="0" smtClean="0"/>
              <a:t>provider (Li et al., 2022).</a:t>
            </a:r>
            <a:r>
              <a:rPr lang="en-GB" sz="2500" dirty="0"/>
              <a:t>
</a:t>
            </a:r>
            <a:r>
              <a:rPr lang="en-GB" sz="2500" dirty="0" smtClean="0"/>
              <a:t>Education </a:t>
            </a:r>
            <a:r>
              <a:rPr lang="en-GB" sz="2500" dirty="0"/>
              <a:t>on how to use a blood glucose meter.
</a:t>
            </a:r>
            <a:r>
              <a:rPr lang="en-GB" sz="2500" dirty="0" smtClean="0"/>
              <a:t>Medication </a:t>
            </a:r>
            <a:r>
              <a:rPr lang="en-GB" sz="2500" dirty="0"/>
              <a:t>adherence (if prescribed).
</a:t>
            </a:r>
            <a:r>
              <a:rPr lang="en-GB" sz="2500" dirty="0" smtClean="0"/>
              <a:t>Understanding </a:t>
            </a:r>
            <a:r>
              <a:rPr lang="en-GB" sz="2500" dirty="0"/>
              <a:t>the purpose and potential side effects of medications.</a:t>
            </a:r>
          </a:p>
          <a:p>
            <a:endParaRPr lang="en-GB" sz="2600" dirty="0"/>
          </a:p>
          <a:p>
            <a:endParaRPr lang="en-US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7F5A44-C371-3659-5A0F-F7AB0627AF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3602" y="2970148"/>
            <a:ext cx="4094522" cy="282064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093684" y="5975601"/>
            <a:ext cx="373435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Figure :5 Blood Glucose Meter (cdn-ilcngbj.nitrocdn.com, </a:t>
            </a:r>
            <a:r>
              <a:rPr lang="en-GB" dirty="0" err="1" smtClean="0"/>
              <a:t>n.d</a:t>
            </a:r>
            <a:r>
              <a:rPr lang="en-GB" dirty="0"/>
              <a:t>) </a:t>
            </a:r>
          </a:p>
        </p:txBody>
      </p:sp>
      <p:pic>
        <p:nvPicPr>
          <p:cNvPr id="6" name="Slide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22895" y="168894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37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56F86-A471-2FFC-F55F-76B8E8458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71964"/>
            <a:ext cx="7729728" cy="1188720"/>
          </a:xfrm>
        </p:spPr>
        <p:txBody>
          <a:bodyPr/>
          <a:lstStyle/>
          <a:p>
            <a:r>
              <a:rPr lang="en-GB" b="1" dirty="0"/>
              <a:t>Addressing Stress Management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586D4-D7FA-9F7B-01E1-7D1D481F6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3095244"/>
            <a:ext cx="7729728" cy="3762756"/>
          </a:xfrm>
        </p:spPr>
        <p:txBody>
          <a:bodyPr>
            <a:noAutofit/>
          </a:bodyPr>
          <a:lstStyle/>
          <a:p>
            <a:r>
              <a:rPr lang="en-GB" sz="2800" dirty="0"/>
              <a:t>Identifying stressors and developing coping mechanisms.
Mindfulness techniques, meditation, yoga.
Connecting with support groups or counselling services.
Promoting social engagement and relaxation techniques.</a:t>
            </a:r>
            <a:endParaRPr lang="en-US" sz="2800" dirty="0"/>
          </a:p>
        </p:txBody>
      </p:sp>
      <p:pic>
        <p:nvPicPr>
          <p:cNvPr id="4" name="Slide 1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16683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077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DA92A-959B-3C6F-0F66-E0E04B614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88838"/>
            <a:ext cx="7729728" cy="1188720"/>
          </a:xfrm>
        </p:spPr>
        <p:txBody>
          <a:bodyPr/>
          <a:lstStyle/>
          <a:p>
            <a:r>
              <a:rPr lang="en-GB" b="1" dirty="0"/>
              <a:t>Monitoring &amp; Follow-Up Care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4203B-7BF7-078A-2483-FCB60B62B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984408"/>
            <a:ext cx="7729728" cy="3873592"/>
          </a:xfrm>
        </p:spPr>
        <p:txBody>
          <a:bodyPr>
            <a:noAutofit/>
          </a:bodyPr>
          <a:lstStyle/>
          <a:p>
            <a:r>
              <a:rPr lang="en-GB" sz="3000" dirty="0"/>
              <a:t>Regular appointments with a healthcare provider.
Monitoring blood glucose levels, HbA1c, blood pressure, </a:t>
            </a:r>
            <a:r>
              <a:rPr lang="en-GB" sz="3000" dirty="0" smtClean="0"/>
              <a:t>and cholesterol (Li et al., 2022).</a:t>
            </a:r>
            <a:r>
              <a:rPr lang="en-GB" sz="3000" dirty="0"/>
              <a:t>
Annual eye exams and foot exams.
Early detection and management of complications.</a:t>
            </a:r>
            <a:endParaRPr lang="en-US" sz="3000" dirty="0"/>
          </a:p>
        </p:txBody>
      </p:sp>
      <p:pic>
        <p:nvPicPr>
          <p:cNvPr id="4" name="Slide 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169718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620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97E9F-DFBA-5345-5629-68A4132E3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10836"/>
            <a:ext cx="7729728" cy="1188720"/>
          </a:xfrm>
        </p:spPr>
        <p:txBody>
          <a:bodyPr/>
          <a:lstStyle/>
          <a:p>
            <a:r>
              <a:rPr lang="en-GB" b="1" dirty="0"/>
              <a:t>Communication &amp; Education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B2155-FB2E-0648-2BB7-47ED18971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4109120"/>
          </a:xfrm>
        </p:spPr>
        <p:txBody>
          <a:bodyPr>
            <a:noAutofit/>
          </a:bodyPr>
          <a:lstStyle/>
          <a:p>
            <a:r>
              <a:rPr lang="en-GB" sz="3200" dirty="0"/>
              <a:t>Open and honest communication between Smith, his family, and his healthcare team.
Patient education on diabetes management, complications, and self-care.
Providing resources and support materials.
Empowering Smith to take an active role in his health.</a:t>
            </a:r>
            <a:endParaRPr lang="en-US" sz="3200" dirty="0"/>
          </a:p>
        </p:txBody>
      </p:sp>
      <p:pic>
        <p:nvPicPr>
          <p:cNvPr id="4" name="Slide 1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11091" y="1359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43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50656-E40E-41B1-6274-F37281726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74983"/>
            <a:ext cx="7729728" cy="961090"/>
          </a:xfrm>
        </p:spPr>
        <p:txBody>
          <a:bodyPr/>
          <a:lstStyle/>
          <a:p>
            <a:r>
              <a:rPr lang="en-GB" b="1" dirty="0"/>
              <a:t>Ethical Considerations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AEC57-2C0E-7424-C511-66050A227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87782"/>
            <a:ext cx="7729728" cy="4031674"/>
          </a:xfrm>
        </p:spPr>
        <p:txBody>
          <a:bodyPr>
            <a:noAutofit/>
          </a:bodyPr>
          <a:lstStyle/>
          <a:p>
            <a:r>
              <a:rPr lang="en-GB" sz="2800" dirty="0"/>
              <a:t>Autonomy: Respecting Smith’s right to make informed decisions about his care.
Beneficence: </a:t>
            </a:r>
            <a:r>
              <a:rPr lang="en-GB" sz="2800" dirty="0" smtClean="0"/>
              <a:t>Taking Smith’s </a:t>
            </a:r>
            <a:r>
              <a:rPr lang="en-GB" sz="2800" dirty="0"/>
              <a:t>best </a:t>
            </a:r>
            <a:r>
              <a:rPr lang="en-GB" sz="2800" dirty="0" smtClean="0"/>
              <a:t>interests into consideration.</a:t>
            </a:r>
            <a:r>
              <a:rPr lang="en-GB" sz="2800" dirty="0"/>
              <a:t>
Non-maleficence: Avoiding harm to John.
Justice: Ensuring equitable access to care.
Confidentiality: Protecting Smith’s personal information.</a:t>
            </a:r>
            <a:endParaRPr lang="en-US" sz="2800" dirty="0"/>
          </a:p>
        </p:txBody>
      </p:sp>
      <p:pic>
        <p:nvPicPr>
          <p:cNvPr id="4" name="Slide 1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14062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59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78613-6510-ACD6-1307-0CE326BFC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16547"/>
            <a:ext cx="7729728" cy="1188720"/>
          </a:xfrm>
        </p:spPr>
        <p:txBody>
          <a:bodyPr/>
          <a:lstStyle/>
          <a:p>
            <a:r>
              <a:rPr lang="en-GB" b="1" dirty="0"/>
              <a:t>Conclusion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C2555-180B-4349-094B-5C35910F5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845862"/>
            <a:ext cx="7729728" cy="3707338"/>
          </a:xfrm>
        </p:spPr>
        <p:txBody>
          <a:bodyPr>
            <a:noAutofit/>
          </a:bodyPr>
          <a:lstStyle/>
          <a:p>
            <a:r>
              <a:rPr lang="en-GB" sz="2800" dirty="0" smtClean="0"/>
              <a:t>A holistic, patient-centred strategy is necessary for the effective </a:t>
            </a:r>
            <a:r>
              <a:rPr lang="en-GB" sz="2800" dirty="0"/>
              <a:t>management of Type 2 </a:t>
            </a:r>
            <a:r>
              <a:rPr lang="en-GB" sz="2800" dirty="0" smtClean="0"/>
              <a:t>diabetes.</a:t>
            </a:r>
            <a:r>
              <a:rPr lang="en-GB" sz="2800" dirty="0"/>
              <a:t>
Lifestyle modifications, medication, monitoring, and education are key components.
By empowering Smith with knowledge and support, we can improve his health outcomes and quality of life.</a:t>
            </a:r>
            <a:endParaRPr lang="en-US" sz="2800" dirty="0"/>
          </a:p>
        </p:txBody>
      </p:sp>
      <p:pic>
        <p:nvPicPr>
          <p:cNvPr id="4" name="Slide 1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15921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042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1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EE0D1-148E-4030-E6B3-9A01CFB80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8111" y="341882"/>
            <a:ext cx="9404723" cy="70026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0C195-55A4-B941-D248-4D8E24791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277457"/>
            <a:ext cx="11435053" cy="5580543"/>
          </a:xfrm>
        </p:spPr>
        <p:txBody>
          <a:bodyPr>
            <a:noAutofit/>
          </a:bodyPr>
          <a:lstStyle/>
          <a:p>
            <a:r>
              <a:rPr lang="en-GB" sz="1900"/>
              <a:t>Chemist4u </a:t>
            </a:r>
            <a:r>
              <a:rPr lang="en-GB" sz="1900" smtClean="0"/>
              <a:t>(2026) </a:t>
            </a:r>
            <a:r>
              <a:rPr lang="en-GB" sz="1900" i="1" dirty="0"/>
              <a:t>Est. no. of people with diabetes (</a:t>
            </a:r>
            <a:r>
              <a:rPr lang="en-GB" sz="1900" i="1" dirty="0" err="1"/>
              <a:t>mn</a:t>
            </a:r>
            <a:r>
              <a:rPr lang="en-GB" sz="1900" i="1" dirty="0"/>
              <a:t>). </a:t>
            </a:r>
            <a:r>
              <a:rPr lang="en-GB" sz="1900" dirty="0"/>
              <a:t>[Image]. Available at: </a:t>
            </a:r>
            <a:r>
              <a:rPr lang="en-GB" sz="1900" dirty="0">
                <a:hlinkClick r:id="rId2"/>
              </a:rPr>
              <a:t>https://guides.chemist-4-u.com/wp-content/uploads/2025/08/image-15.jpg</a:t>
            </a:r>
            <a:r>
              <a:rPr lang="en-GB" sz="1900" dirty="0"/>
              <a:t> (Accessed 14 March 2026)</a:t>
            </a:r>
          </a:p>
          <a:p>
            <a:r>
              <a:rPr lang="en-GB" sz="1900" dirty="0" smtClean="0"/>
              <a:t>Babar</a:t>
            </a:r>
            <a:r>
              <a:rPr lang="en-GB" sz="1900" dirty="0"/>
              <a:t>. S.A. et al. (2019) </a:t>
            </a:r>
            <a:r>
              <a:rPr lang="en-GB" sz="1900" i="1" dirty="0"/>
              <a:t>Glucose Regulation in Human Body. </a:t>
            </a:r>
            <a:r>
              <a:rPr lang="en-GB" sz="1900" dirty="0"/>
              <a:t>[Image]. Available at: </a:t>
            </a:r>
            <a:r>
              <a:rPr lang="en-GB" sz="1900" dirty="0">
                <a:hlinkClick r:id="rId3"/>
              </a:rPr>
              <a:t>https://www.researchgate.net/profile/Sheraz-Babar/publication/337026763/figure/fig2/AS:821873403256835@1572961297196/Glucose-Regulation-in-Human-Body-28.ppm</a:t>
            </a:r>
            <a:r>
              <a:rPr lang="en-GB" sz="1900" dirty="0"/>
              <a:t> (Accessed 18 March 2026)</a:t>
            </a:r>
          </a:p>
          <a:p>
            <a:r>
              <a:rPr lang="en-GB" sz="1900" dirty="0" smtClean="0">
                <a:hlinkClick r:id="rId4"/>
              </a:rPr>
              <a:t>cdn-ilcngbj.nitrocdn.com</a:t>
            </a:r>
            <a:r>
              <a:rPr lang="en-GB" sz="1900" dirty="0">
                <a:hlinkClick r:id="rId4"/>
              </a:rPr>
              <a:t>/</a:t>
            </a:r>
            <a:r>
              <a:rPr lang="en-GB" sz="1900" dirty="0"/>
              <a:t> (</a:t>
            </a:r>
            <a:r>
              <a:rPr lang="en-GB" sz="1900" dirty="0" err="1"/>
              <a:t>n.d</a:t>
            </a:r>
            <a:r>
              <a:rPr lang="en-GB" sz="1900" dirty="0"/>
              <a:t>) </a:t>
            </a:r>
            <a:r>
              <a:rPr lang="en-GB" sz="1900" i="1" dirty="0"/>
              <a:t>Blood Glucose Meters. </a:t>
            </a:r>
            <a:r>
              <a:rPr lang="en-GB" sz="1900" dirty="0"/>
              <a:t>Available at: </a:t>
            </a:r>
            <a:r>
              <a:rPr lang="en-GB" sz="1900" dirty="0">
                <a:hlinkClick r:id="rId5"/>
              </a:rPr>
              <a:t>https://cdn-ilcngbj.nitrocdn.com/nGEWfKVkecBZxpnmbFkoBgernrazXceg/assets/images/optimized/rev-36cf8df/massivebio.com/wp-content/uploads/2025/12/Blood-Glucose-Meters.webp</a:t>
            </a:r>
            <a:r>
              <a:rPr lang="en-GB" sz="1900" dirty="0"/>
              <a:t> (Accessed 16 March 2026)</a:t>
            </a:r>
            <a:endParaRPr lang="en-US" sz="1900" dirty="0"/>
          </a:p>
          <a:p>
            <a:r>
              <a:rPr lang="en-GB" sz="1900" dirty="0" smtClean="0"/>
              <a:t>Dyson</a:t>
            </a:r>
            <a:r>
              <a:rPr lang="en-GB" sz="1900" dirty="0"/>
              <a:t>, </a:t>
            </a:r>
            <a:r>
              <a:rPr lang="en-GB" sz="1900" dirty="0" smtClean="0"/>
              <a:t>P.A. et al. (2011) ‘Diabetes </a:t>
            </a:r>
            <a:r>
              <a:rPr lang="en-GB" sz="1900" dirty="0"/>
              <a:t>UK evidence‐based nutrition guidelines for the prevention and management of </a:t>
            </a:r>
            <a:r>
              <a:rPr lang="en-GB" sz="1900" dirty="0" smtClean="0"/>
              <a:t>diabetes’, </a:t>
            </a:r>
            <a:r>
              <a:rPr lang="en-GB" sz="1900" i="1" dirty="0"/>
              <a:t>Diabetic Medicine</a:t>
            </a:r>
            <a:r>
              <a:rPr lang="en-GB" sz="1900" dirty="0"/>
              <a:t>, 28(11), pp.1282-1288.</a:t>
            </a:r>
          </a:p>
          <a:p>
            <a:r>
              <a:rPr lang="en-GB" sz="1900" dirty="0" err="1" smtClean="0"/>
              <a:t>Delahanty</a:t>
            </a:r>
            <a:r>
              <a:rPr lang="en-GB" sz="1900" dirty="0"/>
              <a:t>, L</a:t>
            </a:r>
            <a:r>
              <a:rPr lang="en-GB" sz="1900" dirty="0" smtClean="0"/>
              <a:t>. M. (2017) ‘Weight </a:t>
            </a:r>
            <a:r>
              <a:rPr lang="en-GB" sz="1900" dirty="0"/>
              <a:t>loss in the prevention and treatment of </a:t>
            </a:r>
            <a:r>
              <a:rPr lang="en-GB" sz="1900" dirty="0" smtClean="0"/>
              <a:t>diabetes’, </a:t>
            </a:r>
            <a:r>
              <a:rPr lang="en-GB" sz="1900" i="1" dirty="0"/>
              <a:t>Preventive medicine</a:t>
            </a:r>
            <a:r>
              <a:rPr lang="en-GB" sz="1900" dirty="0"/>
              <a:t>, 104, pp.120-123</a:t>
            </a:r>
            <a:r>
              <a:rPr lang="en-GB" sz="1900" dirty="0" smtClean="0"/>
              <a:t>.</a:t>
            </a:r>
          </a:p>
          <a:p>
            <a:r>
              <a:rPr lang="en-US" sz="1900" dirty="0" smtClean="0"/>
              <a:t>Li</a:t>
            </a:r>
            <a:r>
              <a:rPr lang="en-US" sz="1900" dirty="0"/>
              <a:t>, Y. et al. (2022) ‘Frequency of Follow-Up Attendance and Blood Glucose Monitoring in Type 2 Diabetic Patients at Moderate to High Cardiovascular Risk: A Cross-Sectional Study in Primary Care’, </a:t>
            </a:r>
            <a:r>
              <a:rPr lang="en-US" sz="1900" i="1" dirty="0"/>
              <a:t>International journal of environmental research and public health</a:t>
            </a:r>
            <a:r>
              <a:rPr lang="en-US" sz="1900" dirty="0"/>
              <a:t>, 19(21), 14175.</a:t>
            </a:r>
            <a:endParaRPr lang="en-GB" sz="1900" dirty="0"/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8113153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9572" y="202692"/>
            <a:ext cx="7729728" cy="1188720"/>
          </a:xfrm>
        </p:spPr>
        <p:txBody>
          <a:bodyPr/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473" y="1543535"/>
            <a:ext cx="11540836" cy="5951773"/>
          </a:xfrm>
        </p:spPr>
        <p:txBody>
          <a:bodyPr>
            <a:noAutofit/>
          </a:bodyPr>
          <a:lstStyle/>
          <a:p>
            <a:r>
              <a:rPr lang="en-GB" sz="2000" dirty="0"/>
              <a:t>Rahman, M. S. et al. (2021) ‘Role of Insulin in Health and Disease: An Update’, </a:t>
            </a:r>
            <a:r>
              <a:rPr lang="en-GB" sz="2000" i="1" dirty="0"/>
              <a:t>International journal of molecular sciences</a:t>
            </a:r>
            <a:r>
              <a:rPr lang="en-GB" sz="2000" dirty="0"/>
              <a:t>, 22(12), 6403.</a:t>
            </a:r>
          </a:p>
          <a:p>
            <a:r>
              <a:rPr lang="en-US" sz="2000" dirty="0" smtClean="0"/>
              <a:t>Scherer</a:t>
            </a:r>
            <a:r>
              <a:rPr lang="en-US" sz="2000" dirty="0"/>
              <a:t>, P. E., and Hill, J. A. (2016) ‘Obesity, Diabetes, and Cardiovascular Diseases: A </a:t>
            </a:r>
            <a:r>
              <a:rPr lang="en-US" sz="2000" dirty="0" err="1"/>
              <a:t>Compendium’,</a:t>
            </a:r>
            <a:r>
              <a:rPr lang="en-US" sz="2000" i="1" dirty="0" err="1"/>
              <a:t>Circulation</a:t>
            </a:r>
            <a:r>
              <a:rPr lang="en-US" sz="2000" i="1" dirty="0"/>
              <a:t> research</a:t>
            </a:r>
            <a:r>
              <a:rPr lang="en-US" sz="2000" dirty="0"/>
              <a:t>, 118(11), 1703–1705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Slideshare.net (</a:t>
            </a:r>
            <a:r>
              <a:rPr lang="en-GB" sz="2000" dirty="0" err="1"/>
              <a:t>n.d</a:t>
            </a:r>
            <a:r>
              <a:rPr lang="en-GB" sz="2000" dirty="0"/>
              <a:t>) </a:t>
            </a:r>
            <a:r>
              <a:rPr lang="en-GB" sz="2000" i="1" dirty="0"/>
              <a:t>EXERCISE IN DIABETES PPT.pptx. </a:t>
            </a:r>
            <a:r>
              <a:rPr lang="en-GB" sz="2000" dirty="0"/>
              <a:t>[Image]. Available at: </a:t>
            </a:r>
            <a:r>
              <a:rPr lang="en-GB" sz="2000" dirty="0">
                <a:hlinkClick r:id="rId2"/>
              </a:rPr>
              <a:t>https://www.slideshare.net/slideshow/exercise-in-diabetes-pptpptx/256451478</a:t>
            </a:r>
            <a:r>
              <a:rPr lang="en-GB" sz="2000" dirty="0"/>
              <a:t> (Accessed: 18 March 2026)</a:t>
            </a:r>
            <a:endParaRPr lang="en-GB" sz="2000" i="1" dirty="0"/>
          </a:p>
          <a:p>
            <a:r>
              <a:rPr lang="en-GB" sz="2000" dirty="0"/>
              <a:t>Solanki, A. and </a:t>
            </a:r>
            <a:r>
              <a:rPr lang="en-GB" sz="2000" dirty="0" err="1"/>
              <a:t>McKevitt</a:t>
            </a:r>
            <a:r>
              <a:rPr lang="en-GB" sz="2000" dirty="0"/>
              <a:t>, T. (2024) </a:t>
            </a:r>
            <a:r>
              <a:rPr lang="en-GB" sz="2000" i="1" dirty="0"/>
              <a:t>How does diabetes affect your organ systems? </a:t>
            </a:r>
            <a:r>
              <a:rPr lang="en-GB" sz="2000" dirty="0"/>
              <a:t>Available at: </a:t>
            </a:r>
            <a:r>
              <a:rPr lang="en-GB" sz="2000" dirty="0">
                <a:latin typeface="Arial" panose="020B0604020202020204" pitchFamily="34" charset="0"/>
                <a:hlinkClick r:id="rId3"/>
              </a:rPr>
              <a:t>https://my.klarity.health/what-are-the-effects-of-diabetes-on-your-organs</a:t>
            </a:r>
            <a:r>
              <a:rPr lang="en-GB" sz="2000" dirty="0" smtClean="0">
                <a:latin typeface="Arial" panose="020B0604020202020204" pitchFamily="34" charset="0"/>
                <a:hlinkClick r:id="rId3"/>
              </a:rPr>
              <a:t>/</a:t>
            </a:r>
            <a:r>
              <a:rPr lang="en-GB" sz="2000" dirty="0" smtClean="0">
                <a:latin typeface="Arial" panose="020B0604020202020204" pitchFamily="34" charset="0"/>
              </a:rPr>
              <a:t> </a:t>
            </a:r>
            <a:r>
              <a:rPr lang="en-GB" sz="2000" dirty="0"/>
              <a:t>(Accessed 15 March 2026)</a:t>
            </a:r>
          </a:p>
          <a:p>
            <a:r>
              <a:rPr lang="en-GB" sz="2000" dirty="0" smtClean="0"/>
              <a:t>Thumbs.dreamstime.com </a:t>
            </a:r>
            <a:r>
              <a:rPr lang="en-GB" sz="2000" dirty="0"/>
              <a:t>(</a:t>
            </a:r>
            <a:r>
              <a:rPr lang="en-GB" sz="2000" dirty="0" err="1"/>
              <a:t>n.d</a:t>
            </a:r>
            <a:r>
              <a:rPr lang="en-GB" sz="2000" dirty="0"/>
              <a:t>) </a:t>
            </a:r>
            <a:r>
              <a:rPr lang="en-GB" sz="2000" i="1" dirty="0"/>
              <a:t>Diabetes Complications. </a:t>
            </a:r>
            <a:r>
              <a:rPr lang="en-GB" sz="2000" dirty="0"/>
              <a:t>[Image]. Available at: </a:t>
            </a:r>
            <a:r>
              <a:rPr lang="en-GB" sz="2000" dirty="0">
                <a:hlinkClick r:id="rId4"/>
              </a:rPr>
              <a:t>https://thumbs.dreamstime.com/b/diabetes-complications-affected-organs-affects-nerves-kidneys-eyes-vessels-heart-skin-62041410.jpg?w=576</a:t>
            </a:r>
            <a:r>
              <a:rPr lang="en-GB" sz="2000" dirty="0"/>
              <a:t> (Accessed 15 March 2026</a:t>
            </a:r>
            <a:r>
              <a:rPr lang="en-GB" sz="2000" dirty="0" smtClean="0"/>
              <a:t>)</a:t>
            </a:r>
          </a:p>
          <a:p>
            <a:r>
              <a:rPr lang="en-US" sz="2000" dirty="0"/>
              <a:t>Tonga et al. (2025) ‘Physical activity guidelines for adults with type 2 Diabetes: Systematic review’, </a:t>
            </a:r>
            <a:r>
              <a:rPr lang="en-US" sz="2000" i="1" dirty="0"/>
              <a:t>Diabetes Research and Clinical Practice</a:t>
            </a:r>
            <a:r>
              <a:rPr lang="en-US" sz="2000" dirty="0"/>
              <a:t>, Volume 220, 111982.</a:t>
            </a:r>
          </a:p>
          <a:p>
            <a:r>
              <a:rPr lang="en-US" sz="2000" dirty="0" smtClean="0"/>
              <a:t>Wilcox </a:t>
            </a:r>
            <a:r>
              <a:rPr lang="en-US" sz="2000" dirty="0"/>
              <a:t>G. (2005</a:t>
            </a:r>
            <a:r>
              <a:rPr lang="en-US" sz="2000" dirty="0" smtClean="0"/>
              <a:t>) ‘Insulin </a:t>
            </a:r>
            <a:r>
              <a:rPr lang="en-US" sz="2000" dirty="0"/>
              <a:t>and insulin </a:t>
            </a:r>
            <a:r>
              <a:rPr lang="en-US" sz="2000" dirty="0" smtClean="0"/>
              <a:t>resistance’,</a:t>
            </a:r>
            <a:r>
              <a:rPr lang="en-US" sz="2000" dirty="0"/>
              <a:t> </a:t>
            </a:r>
            <a:r>
              <a:rPr lang="en-US" sz="2000" i="1" dirty="0"/>
              <a:t>The </a:t>
            </a:r>
            <a:r>
              <a:rPr lang="en-US" sz="2000" i="1" dirty="0" smtClean="0"/>
              <a:t>Clinical Biochemist. </a:t>
            </a:r>
            <a:r>
              <a:rPr lang="en-US" sz="2000" i="1" dirty="0"/>
              <a:t>Reviews,</a:t>
            </a:r>
            <a:r>
              <a:rPr lang="en-US" sz="2000" dirty="0"/>
              <a:t> 26(2), 19–39.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5683150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322</TotalTime>
  <Words>742</Words>
  <Application>Microsoft Office PowerPoint</Application>
  <PresentationFormat>Widescreen</PresentationFormat>
  <Paragraphs>64</Paragraphs>
  <Slides>17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Gill Sans MT</vt:lpstr>
      <vt:lpstr>Parcel</vt:lpstr>
      <vt:lpstr>Care Plan: Managing Type 2 Diabetes – A Patient-Centred Approach</vt:lpstr>
      <vt:lpstr>Introduction – The UK Diabetes Landscape</vt:lpstr>
      <vt:lpstr>Anatomy &amp; Physiology: The Endocrine System &amp; Glucose Regulation</vt:lpstr>
      <vt:lpstr>How Diabetes Affects the Body</vt:lpstr>
      <vt:lpstr>Introducing Smith Alex: Patient Profile</vt:lpstr>
      <vt:lpstr>Smith’s Lifestyle and Risk Factors </vt:lpstr>
      <vt:lpstr>Care Plan Goals for Smith </vt:lpstr>
      <vt:lpstr>Dietary Recommendations</vt:lpstr>
      <vt:lpstr>Exercise &amp; Physical Activity Recommendations</vt:lpstr>
      <vt:lpstr>Blood Glucose Monitoring &amp; Medication</vt:lpstr>
      <vt:lpstr>Addressing Stress Management</vt:lpstr>
      <vt:lpstr>Monitoring &amp; Follow-Up Care</vt:lpstr>
      <vt:lpstr>Communication &amp; Education</vt:lpstr>
      <vt:lpstr>Ethical Considerations</vt:lpstr>
      <vt:lpstr>Conclusion </vt:lpstr>
      <vt:lpstr>References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Plan: Managing Type 2 Diabetes – A Patient-Centered Approach</dc:title>
  <dc:creator>Aqsa Shahzadi</dc:creator>
  <cp:lastModifiedBy>Dell</cp:lastModifiedBy>
  <cp:revision>56</cp:revision>
  <dcterms:created xsi:type="dcterms:W3CDTF">2026-03-16T14:44:34Z</dcterms:created>
  <dcterms:modified xsi:type="dcterms:W3CDTF">2026-03-21T22:48:25Z</dcterms:modified>
</cp:coreProperties>
</file>