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7"/>
  </p:notesMasterIdLst>
  <p:handoutMasterIdLst>
    <p:handoutMasterId r:id="rId48"/>
  </p:handoutMasterIdLst>
  <p:sldIdLst>
    <p:sldId id="372" r:id="rId3"/>
    <p:sldId id="268" r:id="rId4"/>
    <p:sldId id="291" r:id="rId5"/>
    <p:sldId id="320" r:id="rId6"/>
    <p:sldId id="321" r:id="rId7"/>
    <p:sldId id="336" r:id="rId8"/>
    <p:sldId id="325" r:id="rId9"/>
    <p:sldId id="326" r:id="rId10"/>
    <p:sldId id="324" r:id="rId11"/>
    <p:sldId id="298" r:id="rId12"/>
    <p:sldId id="327" r:id="rId13"/>
    <p:sldId id="328" r:id="rId14"/>
    <p:sldId id="305" r:id="rId15"/>
    <p:sldId id="329" r:id="rId16"/>
    <p:sldId id="331" r:id="rId17"/>
    <p:sldId id="333" r:id="rId18"/>
    <p:sldId id="365" r:id="rId19"/>
    <p:sldId id="345" r:id="rId20"/>
    <p:sldId id="340" r:id="rId21"/>
    <p:sldId id="359" r:id="rId22"/>
    <p:sldId id="370" r:id="rId23"/>
    <p:sldId id="294" r:id="rId24"/>
    <p:sldId id="363" r:id="rId25"/>
    <p:sldId id="303" r:id="rId26"/>
    <p:sldId id="366" r:id="rId27"/>
    <p:sldId id="339" r:id="rId28"/>
    <p:sldId id="334" r:id="rId29"/>
    <p:sldId id="350" r:id="rId30"/>
    <p:sldId id="341" r:id="rId31"/>
    <p:sldId id="342" r:id="rId32"/>
    <p:sldId id="344" r:id="rId33"/>
    <p:sldId id="346" r:id="rId34"/>
    <p:sldId id="368" r:id="rId35"/>
    <p:sldId id="369" r:id="rId36"/>
    <p:sldId id="367" r:id="rId37"/>
    <p:sldId id="308" r:id="rId38"/>
    <p:sldId id="361" r:id="rId39"/>
    <p:sldId id="312" r:id="rId40"/>
    <p:sldId id="332" r:id="rId41"/>
    <p:sldId id="307" r:id="rId42"/>
    <p:sldId id="362" r:id="rId43"/>
    <p:sldId id="309" r:id="rId44"/>
    <p:sldId id="319" r:id="rId45"/>
    <p:sldId id="371" r:id="rId4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W7xw20MyYI7C8vXLjC6oA==" hashData="eK5YApLmnjLbqiLiixEvSHl1Z5J0bVeN3cxa/bAwaUmSEwXyo4pT6CnURxMDzKQwTcGJJxQWOAK0Y8NXnfusg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s,Amelia swp54949" initials="Ws" lastIdx="1" clrIdx="0">
    <p:extLst>
      <p:ext uri="{19B8F6BF-5375-455C-9EA6-DF929625EA0E}">
        <p15:presenceInfo xmlns:p15="http://schemas.microsoft.com/office/powerpoint/2012/main" userId="S::Amelia.Williams@south-wales.police.uk::99057527-2360-46fa-a91b-ab77bfec81c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1F67"/>
    <a:srgbClr val="006666"/>
    <a:srgbClr val="FF4B4B"/>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83141" autoAdjust="0"/>
  </p:normalViewPr>
  <p:slideViewPr>
    <p:cSldViewPr snapToGrid="0">
      <p:cViewPr varScale="1">
        <p:scale>
          <a:sx n="47" d="100"/>
          <a:sy n="47" d="100"/>
        </p:scale>
        <p:origin x="1416" y="52"/>
      </p:cViewPr>
      <p:guideLst/>
    </p:cSldViewPr>
  </p:slideViewPr>
  <p:notesTextViewPr>
    <p:cViewPr>
      <p:scale>
        <a:sx n="3" d="2"/>
        <a:sy n="3" d="2"/>
      </p:scale>
      <p:origin x="0" y="0"/>
    </p:cViewPr>
  </p:notesTextViewPr>
  <p:sorterViewPr>
    <p:cViewPr>
      <p:scale>
        <a:sx n="100" d="100"/>
        <a:sy n="100" d="100"/>
      </p:scale>
      <p:origin x="0" y="-4716"/>
    </p:cViewPr>
  </p:sorterViewPr>
  <p:notesViewPr>
    <p:cSldViewPr snapToGrid="0">
      <p:cViewPr varScale="1">
        <p:scale>
          <a:sx n="41" d="100"/>
          <a:sy n="41" d="100"/>
        </p:scale>
        <p:origin x="2840" y="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C2E864-A84B-47D3-8291-B68AC1656B2F}" type="doc">
      <dgm:prSet loTypeId="urn:microsoft.com/office/officeart/2005/8/layout/cycle5" loCatId="cycle" qsTypeId="urn:microsoft.com/office/officeart/2005/8/quickstyle/simple1" qsCatId="simple" csTypeId="urn:microsoft.com/office/officeart/2005/8/colors/accent0_3" csCatId="mainScheme" phldr="1"/>
      <dgm:spPr/>
      <dgm:t>
        <a:bodyPr/>
        <a:lstStyle/>
        <a:p>
          <a:endParaRPr lang="en-GB"/>
        </a:p>
      </dgm:t>
    </dgm:pt>
    <dgm:pt modelId="{7989213D-9279-4916-907C-4701CBC906AA}">
      <dgm:prSet phldrT="[Text]" custT="1"/>
      <dgm:spPr/>
      <dgm:t>
        <a:bodyPr/>
        <a:lstStyle/>
        <a:p>
          <a:r>
            <a:rPr lang="en-GB" sz="2400" b="1" i="0" dirty="0">
              <a:solidFill>
                <a:srgbClr val="FFFF00"/>
              </a:solidFill>
            </a:rPr>
            <a:t>Description</a:t>
          </a:r>
          <a:endParaRPr lang="en-GB" sz="2400" dirty="0">
            <a:solidFill>
              <a:srgbClr val="FFFF00"/>
            </a:solidFill>
          </a:endParaRPr>
        </a:p>
      </dgm:t>
    </dgm:pt>
    <dgm:pt modelId="{8E980079-1137-4FC3-AC67-08D18F36B994}" type="parTrans" cxnId="{D53BC99E-DFDD-4A35-9684-B172DC6BC07D}">
      <dgm:prSet/>
      <dgm:spPr/>
      <dgm:t>
        <a:bodyPr/>
        <a:lstStyle/>
        <a:p>
          <a:endParaRPr lang="en-GB"/>
        </a:p>
      </dgm:t>
    </dgm:pt>
    <dgm:pt modelId="{E7375636-EECA-4657-892A-94A6756AFCE3}" type="sibTrans" cxnId="{D53BC99E-DFDD-4A35-9684-B172DC6BC07D}">
      <dgm:prSet/>
      <dgm:spPr/>
      <dgm:t>
        <a:bodyPr/>
        <a:lstStyle/>
        <a:p>
          <a:endParaRPr lang="en-GB"/>
        </a:p>
      </dgm:t>
    </dgm:pt>
    <dgm:pt modelId="{D0138ADD-A8A3-46ED-995B-4AA866520E1E}">
      <dgm:prSet phldrT="[Text]" custT="1"/>
      <dgm:spPr/>
      <dgm:t>
        <a:bodyPr/>
        <a:lstStyle/>
        <a:p>
          <a:r>
            <a:rPr lang="en-GB" sz="2400" b="1" dirty="0">
              <a:solidFill>
                <a:srgbClr val="FFFF00"/>
              </a:solidFill>
            </a:rPr>
            <a:t>Feelings</a:t>
          </a:r>
        </a:p>
      </dgm:t>
    </dgm:pt>
    <dgm:pt modelId="{40797926-199B-4127-8DEC-EBB2B53B2D6C}" type="parTrans" cxnId="{8B444ECD-80A3-427F-B6A0-A4A6F450BB57}">
      <dgm:prSet/>
      <dgm:spPr/>
      <dgm:t>
        <a:bodyPr/>
        <a:lstStyle/>
        <a:p>
          <a:endParaRPr lang="en-GB"/>
        </a:p>
      </dgm:t>
    </dgm:pt>
    <dgm:pt modelId="{2AAD7357-0918-4103-95BF-ACB387EBFD91}" type="sibTrans" cxnId="{8B444ECD-80A3-427F-B6A0-A4A6F450BB57}">
      <dgm:prSet/>
      <dgm:spPr/>
      <dgm:t>
        <a:bodyPr/>
        <a:lstStyle/>
        <a:p>
          <a:endParaRPr lang="en-GB"/>
        </a:p>
      </dgm:t>
    </dgm:pt>
    <dgm:pt modelId="{13F435FC-23AC-4585-B4A9-4B2D871DFD62}">
      <dgm:prSet phldrT="[Text]" custT="1"/>
      <dgm:spPr/>
      <dgm:t>
        <a:bodyPr/>
        <a:lstStyle/>
        <a:p>
          <a:r>
            <a:rPr lang="en-GB" sz="2400" b="1" dirty="0">
              <a:solidFill>
                <a:srgbClr val="FFFF00"/>
              </a:solidFill>
            </a:rPr>
            <a:t>Evaluation?</a:t>
          </a:r>
        </a:p>
      </dgm:t>
    </dgm:pt>
    <dgm:pt modelId="{36428891-9285-40B5-9FD3-494571E356A3}" type="parTrans" cxnId="{3F449E6C-4FDC-4EA2-921D-D92A723E7F94}">
      <dgm:prSet/>
      <dgm:spPr/>
      <dgm:t>
        <a:bodyPr/>
        <a:lstStyle/>
        <a:p>
          <a:endParaRPr lang="en-GB"/>
        </a:p>
      </dgm:t>
    </dgm:pt>
    <dgm:pt modelId="{D1CBC5B7-A0B5-455C-A80A-649C7C851AF9}" type="sibTrans" cxnId="{3F449E6C-4FDC-4EA2-921D-D92A723E7F94}">
      <dgm:prSet/>
      <dgm:spPr/>
      <dgm:t>
        <a:bodyPr/>
        <a:lstStyle/>
        <a:p>
          <a:endParaRPr lang="en-GB"/>
        </a:p>
      </dgm:t>
    </dgm:pt>
    <dgm:pt modelId="{62F32442-2690-44C8-AE87-5E74ED1D53D7}">
      <dgm:prSet phldrT="[Text]" custT="1"/>
      <dgm:spPr/>
      <dgm:t>
        <a:bodyPr/>
        <a:lstStyle/>
        <a:p>
          <a:r>
            <a:rPr lang="en-GB" sz="2400" b="1" dirty="0">
              <a:solidFill>
                <a:srgbClr val="FFFF00"/>
              </a:solidFill>
            </a:rPr>
            <a:t>Analysis</a:t>
          </a:r>
        </a:p>
      </dgm:t>
    </dgm:pt>
    <dgm:pt modelId="{70F3F59A-E728-434D-B065-44ED189A0A61}" type="parTrans" cxnId="{164A7D3A-05D8-418B-8865-708E224D08FE}">
      <dgm:prSet/>
      <dgm:spPr/>
      <dgm:t>
        <a:bodyPr/>
        <a:lstStyle/>
        <a:p>
          <a:endParaRPr lang="en-GB"/>
        </a:p>
      </dgm:t>
    </dgm:pt>
    <dgm:pt modelId="{C64A5456-7CC8-4DA1-977E-20625D6FC78D}" type="sibTrans" cxnId="{164A7D3A-05D8-418B-8865-708E224D08FE}">
      <dgm:prSet/>
      <dgm:spPr/>
      <dgm:t>
        <a:bodyPr/>
        <a:lstStyle/>
        <a:p>
          <a:endParaRPr lang="en-GB"/>
        </a:p>
      </dgm:t>
    </dgm:pt>
    <dgm:pt modelId="{1604F595-8F75-4FF2-9046-12503D484A3B}">
      <dgm:prSet phldrT="[Text]" custT="1"/>
      <dgm:spPr/>
      <dgm:t>
        <a:bodyPr/>
        <a:lstStyle/>
        <a:p>
          <a:r>
            <a:rPr lang="en-GB" sz="2400" b="1" dirty="0">
              <a:solidFill>
                <a:srgbClr val="FFFF00"/>
              </a:solidFill>
            </a:rPr>
            <a:t>Conclusion</a:t>
          </a:r>
        </a:p>
      </dgm:t>
    </dgm:pt>
    <dgm:pt modelId="{ED79013F-4C37-48D2-97DD-217854605D4C}" type="parTrans" cxnId="{BA93C30E-DF30-44FF-A8DD-E0EDB7F0EA99}">
      <dgm:prSet/>
      <dgm:spPr/>
      <dgm:t>
        <a:bodyPr/>
        <a:lstStyle/>
        <a:p>
          <a:endParaRPr lang="en-GB"/>
        </a:p>
      </dgm:t>
    </dgm:pt>
    <dgm:pt modelId="{822991C0-443F-4CCD-BD83-7BDB49FE97F9}" type="sibTrans" cxnId="{BA93C30E-DF30-44FF-A8DD-E0EDB7F0EA99}">
      <dgm:prSet/>
      <dgm:spPr/>
      <dgm:t>
        <a:bodyPr/>
        <a:lstStyle/>
        <a:p>
          <a:endParaRPr lang="en-GB"/>
        </a:p>
      </dgm:t>
    </dgm:pt>
    <dgm:pt modelId="{037DF38F-782B-4522-8023-8CF3224B7C75}">
      <dgm:prSet custT="1"/>
      <dgm:spPr/>
      <dgm:t>
        <a:bodyPr/>
        <a:lstStyle/>
        <a:p>
          <a:r>
            <a:rPr lang="en-GB" sz="2400" b="1" dirty="0">
              <a:solidFill>
                <a:srgbClr val="FFFF00"/>
              </a:solidFill>
            </a:rPr>
            <a:t>Action Plan</a:t>
          </a:r>
        </a:p>
      </dgm:t>
    </dgm:pt>
    <dgm:pt modelId="{1DBF4B9B-CDCB-4384-AB22-6A7097033E55}" type="parTrans" cxnId="{7F64B4D4-3F75-437C-8EE5-5189F27071C4}">
      <dgm:prSet/>
      <dgm:spPr/>
      <dgm:t>
        <a:bodyPr/>
        <a:lstStyle/>
        <a:p>
          <a:endParaRPr lang="en-GB"/>
        </a:p>
      </dgm:t>
    </dgm:pt>
    <dgm:pt modelId="{89987770-3F48-4618-A741-93674F4120BD}" type="sibTrans" cxnId="{7F64B4D4-3F75-437C-8EE5-5189F27071C4}">
      <dgm:prSet/>
      <dgm:spPr/>
      <dgm:t>
        <a:bodyPr/>
        <a:lstStyle/>
        <a:p>
          <a:endParaRPr lang="en-GB"/>
        </a:p>
      </dgm:t>
    </dgm:pt>
    <dgm:pt modelId="{6FD9AC67-005C-4AB4-AF41-88509A79D39E}" type="pres">
      <dgm:prSet presAssocID="{72C2E864-A84B-47D3-8291-B68AC1656B2F}" presName="cycle" presStyleCnt="0">
        <dgm:presLayoutVars>
          <dgm:dir/>
          <dgm:resizeHandles val="exact"/>
        </dgm:presLayoutVars>
      </dgm:prSet>
      <dgm:spPr/>
    </dgm:pt>
    <dgm:pt modelId="{CBBEFE8C-4FDC-4C00-BB66-8AE1A1EABF8F}" type="pres">
      <dgm:prSet presAssocID="{7989213D-9279-4916-907C-4701CBC906AA}" presName="node" presStyleLbl="node1" presStyleIdx="0" presStyleCnt="6" custScaleX="136414" custScaleY="113741">
        <dgm:presLayoutVars>
          <dgm:bulletEnabled val="1"/>
        </dgm:presLayoutVars>
      </dgm:prSet>
      <dgm:spPr/>
    </dgm:pt>
    <dgm:pt modelId="{6E287879-0EF0-48CC-9EDB-B3E1B6CE9ED4}" type="pres">
      <dgm:prSet presAssocID="{7989213D-9279-4916-907C-4701CBC906AA}" presName="spNode" presStyleCnt="0"/>
      <dgm:spPr/>
    </dgm:pt>
    <dgm:pt modelId="{C9EFA53A-F893-48D1-AA12-5D4758F39FEA}" type="pres">
      <dgm:prSet presAssocID="{E7375636-EECA-4657-892A-94A6756AFCE3}" presName="sibTrans" presStyleLbl="sibTrans1D1" presStyleIdx="0" presStyleCnt="6"/>
      <dgm:spPr/>
    </dgm:pt>
    <dgm:pt modelId="{05D6E543-1BB6-4F2A-964E-8F727CDB296F}" type="pres">
      <dgm:prSet presAssocID="{D0138ADD-A8A3-46ED-995B-4AA866520E1E}" presName="node" presStyleLbl="node1" presStyleIdx="1" presStyleCnt="6" custScaleX="136809" custScaleY="106862">
        <dgm:presLayoutVars>
          <dgm:bulletEnabled val="1"/>
        </dgm:presLayoutVars>
      </dgm:prSet>
      <dgm:spPr/>
    </dgm:pt>
    <dgm:pt modelId="{A3473C41-911B-42A4-AA25-6873A8AB92AA}" type="pres">
      <dgm:prSet presAssocID="{D0138ADD-A8A3-46ED-995B-4AA866520E1E}" presName="spNode" presStyleCnt="0"/>
      <dgm:spPr/>
    </dgm:pt>
    <dgm:pt modelId="{1CB7728B-BCA3-4794-AECF-684F40CA818C}" type="pres">
      <dgm:prSet presAssocID="{2AAD7357-0918-4103-95BF-ACB387EBFD91}" presName="sibTrans" presStyleLbl="sibTrans1D1" presStyleIdx="1" presStyleCnt="6"/>
      <dgm:spPr/>
    </dgm:pt>
    <dgm:pt modelId="{7C596C57-6A8F-4983-AAA3-7F9B552D660A}" type="pres">
      <dgm:prSet presAssocID="{13F435FC-23AC-4585-B4A9-4B2D871DFD62}" presName="node" presStyleLbl="node1" presStyleIdx="2" presStyleCnt="6" custScaleX="141156" custScaleY="87623">
        <dgm:presLayoutVars>
          <dgm:bulletEnabled val="1"/>
        </dgm:presLayoutVars>
      </dgm:prSet>
      <dgm:spPr/>
    </dgm:pt>
    <dgm:pt modelId="{2F362A5A-9240-48A0-80F6-1A6DBE4F6EEF}" type="pres">
      <dgm:prSet presAssocID="{13F435FC-23AC-4585-B4A9-4B2D871DFD62}" presName="spNode" presStyleCnt="0"/>
      <dgm:spPr/>
    </dgm:pt>
    <dgm:pt modelId="{F6CEB0A5-5C41-4034-8122-ADED9451C074}" type="pres">
      <dgm:prSet presAssocID="{D1CBC5B7-A0B5-455C-A80A-649C7C851AF9}" presName="sibTrans" presStyleLbl="sibTrans1D1" presStyleIdx="2" presStyleCnt="6"/>
      <dgm:spPr/>
    </dgm:pt>
    <dgm:pt modelId="{2D469DF8-9A28-49AE-BE2E-B42BEC4AF7B5}" type="pres">
      <dgm:prSet presAssocID="{62F32442-2690-44C8-AE87-5E74ED1D53D7}" presName="node" presStyleLbl="node1" presStyleIdx="3" presStyleCnt="6" custScaleX="144496" custScaleY="90018">
        <dgm:presLayoutVars>
          <dgm:bulletEnabled val="1"/>
        </dgm:presLayoutVars>
      </dgm:prSet>
      <dgm:spPr/>
    </dgm:pt>
    <dgm:pt modelId="{59FA6DAE-663B-4E37-84BB-31C72133A106}" type="pres">
      <dgm:prSet presAssocID="{62F32442-2690-44C8-AE87-5E74ED1D53D7}" presName="spNode" presStyleCnt="0"/>
      <dgm:spPr/>
    </dgm:pt>
    <dgm:pt modelId="{86E48A3F-70DC-46F9-B92D-25C76663D2F3}" type="pres">
      <dgm:prSet presAssocID="{C64A5456-7CC8-4DA1-977E-20625D6FC78D}" presName="sibTrans" presStyleLbl="sibTrans1D1" presStyleIdx="3" presStyleCnt="6"/>
      <dgm:spPr/>
    </dgm:pt>
    <dgm:pt modelId="{A529CC89-9BDE-4BC5-9461-9BD10CC3A773}" type="pres">
      <dgm:prSet presAssocID="{1604F595-8F75-4FF2-9046-12503D484A3B}" presName="node" presStyleLbl="node1" presStyleIdx="4" presStyleCnt="6" custScaleX="128480" custScaleY="92244">
        <dgm:presLayoutVars>
          <dgm:bulletEnabled val="1"/>
        </dgm:presLayoutVars>
      </dgm:prSet>
      <dgm:spPr/>
    </dgm:pt>
    <dgm:pt modelId="{8D0A1A02-B9A0-40E4-ABF9-576F0ED9A5B5}" type="pres">
      <dgm:prSet presAssocID="{1604F595-8F75-4FF2-9046-12503D484A3B}" presName="spNode" presStyleCnt="0"/>
      <dgm:spPr/>
    </dgm:pt>
    <dgm:pt modelId="{0EC9A3F2-A131-4293-A07D-24A9A4CE5ECB}" type="pres">
      <dgm:prSet presAssocID="{822991C0-443F-4CCD-BD83-7BDB49FE97F9}" presName="sibTrans" presStyleLbl="sibTrans1D1" presStyleIdx="4" presStyleCnt="6"/>
      <dgm:spPr/>
    </dgm:pt>
    <dgm:pt modelId="{973D7B15-BB98-4DA2-AB9B-D36984FA2898}" type="pres">
      <dgm:prSet presAssocID="{037DF38F-782B-4522-8023-8CF3224B7C75}" presName="node" presStyleLbl="node1" presStyleIdx="5" presStyleCnt="6">
        <dgm:presLayoutVars>
          <dgm:bulletEnabled val="1"/>
        </dgm:presLayoutVars>
      </dgm:prSet>
      <dgm:spPr/>
    </dgm:pt>
    <dgm:pt modelId="{A516A8D8-A87D-4DFB-80F3-384EB87B1047}" type="pres">
      <dgm:prSet presAssocID="{037DF38F-782B-4522-8023-8CF3224B7C75}" presName="spNode" presStyleCnt="0"/>
      <dgm:spPr/>
    </dgm:pt>
    <dgm:pt modelId="{E97B2693-1CBC-477E-9114-69B9335310CF}" type="pres">
      <dgm:prSet presAssocID="{89987770-3F48-4618-A741-93674F4120BD}" presName="sibTrans" presStyleLbl="sibTrans1D1" presStyleIdx="5" presStyleCnt="6"/>
      <dgm:spPr/>
    </dgm:pt>
  </dgm:ptLst>
  <dgm:cxnLst>
    <dgm:cxn modelId="{98F4CA01-88AC-488B-B3DF-564FCA06EC5E}" type="presOf" srcId="{822991C0-443F-4CCD-BD83-7BDB49FE97F9}" destId="{0EC9A3F2-A131-4293-A07D-24A9A4CE5ECB}" srcOrd="0" destOrd="0" presId="urn:microsoft.com/office/officeart/2005/8/layout/cycle5"/>
    <dgm:cxn modelId="{BA93C30E-DF30-44FF-A8DD-E0EDB7F0EA99}" srcId="{72C2E864-A84B-47D3-8291-B68AC1656B2F}" destId="{1604F595-8F75-4FF2-9046-12503D484A3B}" srcOrd="4" destOrd="0" parTransId="{ED79013F-4C37-48D2-97DD-217854605D4C}" sibTransId="{822991C0-443F-4CCD-BD83-7BDB49FE97F9}"/>
    <dgm:cxn modelId="{E59C3C16-D01C-485A-AADC-92AE83552FCC}" type="presOf" srcId="{1604F595-8F75-4FF2-9046-12503D484A3B}" destId="{A529CC89-9BDE-4BC5-9461-9BD10CC3A773}" srcOrd="0" destOrd="0" presId="urn:microsoft.com/office/officeart/2005/8/layout/cycle5"/>
    <dgm:cxn modelId="{DC511822-D0C9-43FC-8A4C-F57AED1E5349}" type="presOf" srcId="{D0138ADD-A8A3-46ED-995B-4AA866520E1E}" destId="{05D6E543-1BB6-4F2A-964E-8F727CDB296F}" srcOrd="0" destOrd="0" presId="urn:microsoft.com/office/officeart/2005/8/layout/cycle5"/>
    <dgm:cxn modelId="{164A7D3A-05D8-418B-8865-708E224D08FE}" srcId="{72C2E864-A84B-47D3-8291-B68AC1656B2F}" destId="{62F32442-2690-44C8-AE87-5E74ED1D53D7}" srcOrd="3" destOrd="0" parTransId="{70F3F59A-E728-434D-B065-44ED189A0A61}" sibTransId="{C64A5456-7CC8-4DA1-977E-20625D6FC78D}"/>
    <dgm:cxn modelId="{EBF0DE3E-B9BC-47E8-868E-4270FE9313C0}" type="presOf" srcId="{7989213D-9279-4916-907C-4701CBC906AA}" destId="{CBBEFE8C-4FDC-4C00-BB66-8AE1A1EABF8F}" srcOrd="0" destOrd="0" presId="urn:microsoft.com/office/officeart/2005/8/layout/cycle5"/>
    <dgm:cxn modelId="{7A5C9A5C-77BD-4A40-85F3-0B0EF829C271}" type="presOf" srcId="{E7375636-EECA-4657-892A-94A6756AFCE3}" destId="{C9EFA53A-F893-48D1-AA12-5D4758F39FEA}" srcOrd="0" destOrd="0" presId="urn:microsoft.com/office/officeart/2005/8/layout/cycle5"/>
    <dgm:cxn modelId="{3F449E6C-4FDC-4EA2-921D-D92A723E7F94}" srcId="{72C2E864-A84B-47D3-8291-B68AC1656B2F}" destId="{13F435FC-23AC-4585-B4A9-4B2D871DFD62}" srcOrd="2" destOrd="0" parTransId="{36428891-9285-40B5-9FD3-494571E356A3}" sibTransId="{D1CBC5B7-A0B5-455C-A80A-649C7C851AF9}"/>
    <dgm:cxn modelId="{8CF05854-BE1C-437F-B807-C37B30E87ED2}" type="presOf" srcId="{62F32442-2690-44C8-AE87-5E74ED1D53D7}" destId="{2D469DF8-9A28-49AE-BE2E-B42BEC4AF7B5}" srcOrd="0" destOrd="0" presId="urn:microsoft.com/office/officeart/2005/8/layout/cycle5"/>
    <dgm:cxn modelId="{9C41D577-9819-4147-B73A-51C994E45F59}" type="presOf" srcId="{D1CBC5B7-A0B5-455C-A80A-649C7C851AF9}" destId="{F6CEB0A5-5C41-4034-8122-ADED9451C074}" srcOrd="0" destOrd="0" presId="urn:microsoft.com/office/officeart/2005/8/layout/cycle5"/>
    <dgm:cxn modelId="{AD79DE87-D3F7-486A-850B-88242CD0C43E}" type="presOf" srcId="{C64A5456-7CC8-4DA1-977E-20625D6FC78D}" destId="{86E48A3F-70DC-46F9-B92D-25C76663D2F3}" srcOrd="0" destOrd="0" presId="urn:microsoft.com/office/officeart/2005/8/layout/cycle5"/>
    <dgm:cxn modelId="{732A219D-B364-4BFB-A940-6040172B311C}" type="presOf" srcId="{037DF38F-782B-4522-8023-8CF3224B7C75}" destId="{973D7B15-BB98-4DA2-AB9B-D36984FA2898}" srcOrd="0" destOrd="0" presId="urn:microsoft.com/office/officeart/2005/8/layout/cycle5"/>
    <dgm:cxn modelId="{D53BC99E-DFDD-4A35-9684-B172DC6BC07D}" srcId="{72C2E864-A84B-47D3-8291-B68AC1656B2F}" destId="{7989213D-9279-4916-907C-4701CBC906AA}" srcOrd="0" destOrd="0" parTransId="{8E980079-1137-4FC3-AC67-08D18F36B994}" sibTransId="{E7375636-EECA-4657-892A-94A6756AFCE3}"/>
    <dgm:cxn modelId="{CBB553B8-F9AF-4298-90DE-FC7ACF43FAAC}" type="presOf" srcId="{72C2E864-A84B-47D3-8291-B68AC1656B2F}" destId="{6FD9AC67-005C-4AB4-AF41-88509A79D39E}" srcOrd="0" destOrd="0" presId="urn:microsoft.com/office/officeart/2005/8/layout/cycle5"/>
    <dgm:cxn modelId="{8B444ECD-80A3-427F-B6A0-A4A6F450BB57}" srcId="{72C2E864-A84B-47D3-8291-B68AC1656B2F}" destId="{D0138ADD-A8A3-46ED-995B-4AA866520E1E}" srcOrd="1" destOrd="0" parTransId="{40797926-199B-4127-8DEC-EBB2B53B2D6C}" sibTransId="{2AAD7357-0918-4103-95BF-ACB387EBFD91}"/>
    <dgm:cxn modelId="{7F64B4D4-3F75-437C-8EE5-5189F27071C4}" srcId="{72C2E864-A84B-47D3-8291-B68AC1656B2F}" destId="{037DF38F-782B-4522-8023-8CF3224B7C75}" srcOrd="5" destOrd="0" parTransId="{1DBF4B9B-CDCB-4384-AB22-6A7097033E55}" sibTransId="{89987770-3F48-4618-A741-93674F4120BD}"/>
    <dgm:cxn modelId="{854CB9E6-6D3B-4AC8-92F8-6D8C94182A64}" type="presOf" srcId="{13F435FC-23AC-4585-B4A9-4B2D871DFD62}" destId="{7C596C57-6A8F-4983-AAA3-7F9B552D660A}" srcOrd="0" destOrd="0" presId="urn:microsoft.com/office/officeart/2005/8/layout/cycle5"/>
    <dgm:cxn modelId="{37BA42F2-67DF-493F-9D00-F9D0DA566B63}" type="presOf" srcId="{89987770-3F48-4618-A741-93674F4120BD}" destId="{E97B2693-1CBC-477E-9114-69B9335310CF}" srcOrd="0" destOrd="0" presId="urn:microsoft.com/office/officeart/2005/8/layout/cycle5"/>
    <dgm:cxn modelId="{93CBEBFD-83B4-42C9-8B61-8C25C3045A8B}" type="presOf" srcId="{2AAD7357-0918-4103-95BF-ACB387EBFD91}" destId="{1CB7728B-BCA3-4794-AECF-684F40CA818C}" srcOrd="0" destOrd="0" presId="urn:microsoft.com/office/officeart/2005/8/layout/cycle5"/>
    <dgm:cxn modelId="{D723362D-66E2-4F65-A043-5B1B03FF7A31}" type="presParOf" srcId="{6FD9AC67-005C-4AB4-AF41-88509A79D39E}" destId="{CBBEFE8C-4FDC-4C00-BB66-8AE1A1EABF8F}" srcOrd="0" destOrd="0" presId="urn:microsoft.com/office/officeart/2005/8/layout/cycle5"/>
    <dgm:cxn modelId="{14187A2B-19DC-4B69-9F93-8ACA53ACA933}" type="presParOf" srcId="{6FD9AC67-005C-4AB4-AF41-88509A79D39E}" destId="{6E287879-0EF0-48CC-9EDB-B3E1B6CE9ED4}" srcOrd="1" destOrd="0" presId="urn:microsoft.com/office/officeart/2005/8/layout/cycle5"/>
    <dgm:cxn modelId="{3404C4F0-0512-49AD-B0FA-F76E2086D2B9}" type="presParOf" srcId="{6FD9AC67-005C-4AB4-AF41-88509A79D39E}" destId="{C9EFA53A-F893-48D1-AA12-5D4758F39FEA}" srcOrd="2" destOrd="0" presId="urn:microsoft.com/office/officeart/2005/8/layout/cycle5"/>
    <dgm:cxn modelId="{A547B396-2F53-47EF-B014-0C5F9E00B6A5}" type="presParOf" srcId="{6FD9AC67-005C-4AB4-AF41-88509A79D39E}" destId="{05D6E543-1BB6-4F2A-964E-8F727CDB296F}" srcOrd="3" destOrd="0" presId="urn:microsoft.com/office/officeart/2005/8/layout/cycle5"/>
    <dgm:cxn modelId="{2AD8C81F-EACA-4C08-B691-7C98EF52BA94}" type="presParOf" srcId="{6FD9AC67-005C-4AB4-AF41-88509A79D39E}" destId="{A3473C41-911B-42A4-AA25-6873A8AB92AA}" srcOrd="4" destOrd="0" presId="urn:microsoft.com/office/officeart/2005/8/layout/cycle5"/>
    <dgm:cxn modelId="{331367FF-63C6-4F64-89A1-191F78953DC0}" type="presParOf" srcId="{6FD9AC67-005C-4AB4-AF41-88509A79D39E}" destId="{1CB7728B-BCA3-4794-AECF-684F40CA818C}" srcOrd="5" destOrd="0" presId="urn:microsoft.com/office/officeart/2005/8/layout/cycle5"/>
    <dgm:cxn modelId="{FB01F94B-7892-4ED8-A491-49B0DBA9D9D8}" type="presParOf" srcId="{6FD9AC67-005C-4AB4-AF41-88509A79D39E}" destId="{7C596C57-6A8F-4983-AAA3-7F9B552D660A}" srcOrd="6" destOrd="0" presId="urn:microsoft.com/office/officeart/2005/8/layout/cycle5"/>
    <dgm:cxn modelId="{CA73A468-EB29-4774-A898-D88C17E091B2}" type="presParOf" srcId="{6FD9AC67-005C-4AB4-AF41-88509A79D39E}" destId="{2F362A5A-9240-48A0-80F6-1A6DBE4F6EEF}" srcOrd="7" destOrd="0" presId="urn:microsoft.com/office/officeart/2005/8/layout/cycle5"/>
    <dgm:cxn modelId="{A55F037F-5270-4363-AF6B-706802C312A8}" type="presParOf" srcId="{6FD9AC67-005C-4AB4-AF41-88509A79D39E}" destId="{F6CEB0A5-5C41-4034-8122-ADED9451C074}" srcOrd="8" destOrd="0" presId="urn:microsoft.com/office/officeart/2005/8/layout/cycle5"/>
    <dgm:cxn modelId="{82B13462-ED17-49AA-BA6E-2B8C2CBDFD78}" type="presParOf" srcId="{6FD9AC67-005C-4AB4-AF41-88509A79D39E}" destId="{2D469DF8-9A28-49AE-BE2E-B42BEC4AF7B5}" srcOrd="9" destOrd="0" presId="urn:microsoft.com/office/officeart/2005/8/layout/cycle5"/>
    <dgm:cxn modelId="{A37FDF1D-0882-4B63-A639-621A39F6F716}" type="presParOf" srcId="{6FD9AC67-005C-4AB4-AF41-88509A79D39E}" destId="{59FA6DAE-663B-4E37-84BB-31C72133A106}" srcOrd="10" destOrd="0" presId="urn:microsoft.com/office/officeart/2005/8/layout/cycle5"/>
    <dgm:cxn modelId="{6CFD23F3-5893-4CED-8369-A607783045E5}" type="presParOf" srcId="{6FD9AC67-005C-4AB4-AF41-88509A79D39E}" destId="{86E48A3F-70DC-46F9-B92D-25C76663D2F3}" srcOrd="11" destOrd="0" presId="urn:microsoft.com/office/officeart/2005/8/layout/cycle5"/>
    <dgm:cxn modelId="{2BB9504B-49CB-44C6-A885-91516457F2D2}" type="presParOf" srcId="{6FD9AC67-005C-4AB4-AF41-88509A79D39E}" destId="{A529CC89-9BDE-4BC5-9461-9BD10CC3A773}" srcOrd="12" destOrd="0" presId="urn:microsoft.com/office/officeart/2005/8/layout/cycle5"/>
    <dgm:cxn modelId="{53F0F900-63FD-4172-9C63-6D68DDCEFFE3}" type="presParOf" srcId="{6FD9AC67-005C-4AB4-AF41-88509A79D39E}" destId="{8D0A1A02-B9A0-40E4-ABF9-576F0ED9A5B5}" srcOrd="13" destOrd="0" presId="urn:microsoft.com/office/officeart/2005/8/layout/cycle5"/>
    <dgm:cxn modelId="{08BCB926-6DAB-4F5C-AC66-4250F00170C5}" type="presParOf" srcId="{6FD9AC67-005C-4AB4-AF41-88509A79D39E}" destId="{0EC9A3F2-A131-4293-A07D-24A9A4CE5ECB}" srcOrd="14" destOrd="0" presId="urn:microsoft.com/office/officeart/2005/8/layout/cycle5"/>
    <dgm:cxn modelId="{2A8AFA46-33B6-4E07-9D35-888116CD69AF}" type="presParOf" srcId="{6FD9AC67-005C-4AB4-AF41-88509A79D39E}" destId="{973D7B15-BB98-4DA2-AB9B-D36984FA2898}" srcOrd="15" destOrd="0" presId="urn:microsoft.com/office/officeart/2005/8/layout/cycle5"/>
    <dgm:cxn modelId="{84D8C9EC-F77C-4AA2-B91D-77C70E4E13F0}" type="presParOf" srcId="{6FD9AC67-005C-4AB4-AF41-88509A79D39E}" destId="{A516A8D8-A87D-4DFB-80F3-384EB87B1047}" srcOrd="16" destOrd="0" presId="urn:microsoft.com/office/officeart/2005/8/layout/cycle5"/>
    <dgm:cxn modelId="{15888CBE-3A3B-4E59-921A-651CDA41F896}" type="presParOf" srcId="{6FD9AC67-005C-4AB4-AF41-88509A79D39E}" destId="{E97B2693-1CBC-477E-9114-69B9335310CF}"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AE126E-D920-4FFF-8DC7-8AD59BF545F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CC98B53D-D184-4913-AF44-821E2DF03048}">
      <dgm:prSet/>
      <dgm:spPr/>
      <dgm:t>
        <a:bodyPr/>
        <a:lstStyle/>
        <a:p>
          <a:r>
            <a:rPr lang="en-US"/>
            <a:t>Offer</a:t>
          </a:r>
        </a:p>
      </dgm:t>
    </dgm:pt>
    <dgm:pt modelId="{FFBD7E64-44C1-4979-9CDB-B3F61C9412C4}" type="parTrans" cxnId="{C3350F52-E61C-4F98-84EA-01CC499928F8}">
      <dgm:prSet/>
      <dgm:spPr/>
      <dgm:t>
        <a:bodyPr/>
        <a:lstStyle/>
        <a:p>
          <a:endParaRPr lang="en-US"/>
        </a:p>
      </dgm:t>
    </dgm:pt>
    <dgm:pt modelId="{E092F2D2-A0C2-4CD3-AFF1-EBC13AAF3598}" type="sibTrans" cxnId="{C3350F52-E61C-4F98-84EA-01CC499928F8}">
      <dgm:prSet/>
      <dgm:spPr/>
      <dgm:t>
        <a:bodyPr/>
        <a:lstStyle/>
        <a:p>
          <a:endParaRPr lang="en-US"/>
        </a:p>
      </dgm:t>
    </dgm:pt>
    <dgm:pt modelId="{F7F2B11A-4CA6-4FDB-816C-6022803FB112}">
      <dgm:prSet/>
      <dgm:spPr/>
      <dgm:t>
        <a:bodyPr/>
        <a:lstStyle/>
        <a:p>
          <a:r>
            <a:rPr lang="en-US"/>
            <a:t>Offer guidance to a co-worker </a:t>
          </a:r>
        </a:p>
      </dgm:t>
    </dgm:pt>
    <dgm:pt modelId="{7EA646C2-9BBA-42A5-85F2-AC61091E0E6F}" type="parTrans" cxnId="{9648C85D-DF53-43E7-9AC5-18CCE0337D81}">
      <dgm:prSet/>
      <dgm:spPr/>
      <dgm:t>
        <a:bodyPr/>
        <a:lstStyle/>
        <a:p>
          <a:endParaRPr lang="en-US"/>
        </a:p>
      </dgm:t>
    </dgm:pt>
    <dgm:pt modelId="{2C969940-5AC0-4850-AAAF-0C7C1A76D2EC}" type="sibTrans" cxnId="{9648C85D-DF53-43E7-9AC5-18CCE0337D81}">
      <dgm:prSet/>
      <dgm:spPr/>
      <dgm:t>
        <a:bodyPr/>
        <a:lstStyle/>
        <a:p>
          <a:endParaRPr lang="en-US"/>
        </a:p>
      </dgm:t>
    </dgm:pt>
    <dgm:pt modelId="{7610B62C-5F91-4A73-98DC-740D4CE30560}">
      <dgm:prSet/>
      <dgm:spPr/>
      <dgm:t>
        <a:bodyPr/>
        <a:lstStyle/>
        <a:p>
          <a:r>
            <a:rPr lang="en-US" dirty="0"/>
            <a:t>Get to know</a:t>
          </a:r>
        </a:p>
      </dgm:t>
    </dgm:pt>
    <dgm:pt modelId="{F7AAADE0-55C0-4E00-B256-927CC46671D2}" type="parTrans" cxnId="{A3372983-8D1B-4D39-B801-8B5D6CBEC28E}">
      <dgm:prSet/>
      <dgm:spPr/>
      <dgm:t>
        <a:bodyPr/>
        <a:lstStyle/>
        <a:p>
          <a:endParaRPr lang="en-US"/>
        </a:p>
      </dgm:t>
    </dgm:pt>
    <dgm:pt modelId="{8590E09D-DDD3-4119-B12F-49A71484F768}" type="sibTrans" cxnId="{A3372983-8D1B-4D39-B801-8B5D6CBEC28E}">
      <dgm:prSet/>
      <dgm:spPr/>
      <dgm:t>
        <a:bodyPr/>
        <a:lstStyle/>
        <a:p>
          <a:endParaRPr lang="en-US"/>
        </a:p>
      </dgm:t>
    </dgm:pt>
    <dgm:pt modelId="{D9D08E32-05E6-4B6C-A910-A502A9E6EDFC}">
      <dgm:prSet/>
      <dgm:spPr/>
      <dgm:t>
        <a:bodyPr/>
        <a:lstStyle/>
        <a:p>
          <a:r>
            <a:rPr lang="en-US" dirty="0"/>
            <a:t>Get to know your colleagues</a:t>
          </a:r>
        </a:p>
      </dgm:t>
    </dgm:pt>
    <dgm:pt modelId="{B3912CFD-ABC3-49BC-8EB4-298DC1F8C3D9}" type="parTrans" cxnId="{7B326701-4F7E-498D-9405-2D1655218D91}">
      <dgm:prSet/>
      <dgm:spPr/>
      <dgm:t>
        <a:bodyPr/>
        <a:lstStyle/>
        <a:p>
          <a:endParaRPr lang="en-US"/>
        </a:p>
      </dgm:t>
    </dgm:pt>
    <dgm:pt modelId="{CFA3B729-C4C3-466F-BCE9-EA35C2802C2D}" type="sibTrans" cxnId="{7B326701-4F7E-498D-9405-2D1655218D91}">
      <dgm:prSet/>
      <dgm:spPr/>
      <dgm:t>
        <a:bodyPr/>
        <a:lstStyle/>
        <a:p>
          <a:endParaRPr lang="en-US"/>
        </a:p>
      </dgm:t>
    </dgm:pt>
    <dgm:pt modelId="{513EFF78-FFCA-4B6B-892B-35A567940A65}">
      <dgm:prSet/>
      <dgm:spPr/>
      <dgm:t>
        <a:bodyPr/>
        <a:lstStyle/>
        <a:p>
          <a:r>
            <a:rPr lang="en-US"/>
            <a:t>Lend</a:t>
          </a:r>
        </a:p>
      </dgm:t>
    </dgm:pt>
    <dgm:pt modelId="{A9D7E7CB-A76E-4872-9E48-6E366DBB3076}" type="parTrans" cxnId="{11C52794-6988-4C48-9669-5E6ED43B1D26}">
      <dgm:prSet/>
      <dgm:spPr/>
      <dgm:t>
        <a:bodyPr/>
        <a:lstStyle/>
        <a:p>
          <a:endParaRPr lang="en-US"/>
        </a:p>
      </dgm:t>
    </dgm:pt>
    <dgm:pt modelId="{E0FEE87E-F0FD-4883-9CDD-07585B91AA56}" type="sibTrans" cxnId="{11C52794-6988-4C48-9669-5E6ED43B1D26}">
      <dgm:prSet/>
      <dgm:spPr/>
      <dgm:t>
        <a:bodyPr/>
        <a:lstStyle/>
        <a:p>
          <a:endParaRPr lang="en-US"/>
        </a:p>
      </dgm:t>
    </dgm:pt>
    <dgm:pt modelId="{110D5DB0-9370-48BC-846F-39B7FC7B2869}">
      <dgm:prSet/>
      <dgm:spPr/>
      <dgm:t>
        <a:bodyPr/>
        <a:lstStyle/>
        <a:p>
          <a:r>
            <a:rPr lang="en-US" dirty="0"/>
            <a:t>Lend a hand to someone who is under a tight deadline  </a:t>
          </a:r>
        </a:p>
      </dgm:t>
    </dgm:pt>
    <dgm:pt modelId="{8A7D4609-BD34-487F-AB18-7DFB3ACF22A1}" type="parTrans" cxnId="{62FA3204-B79D-42B2-B7E3-99B2935B7243}">
      <dgm:prSet/>
      <dgm:spPr/>
      <dgm:t>
        <a:bodyPr/>
        <a:lstStyle/>
        <a:p>
          <a:endParaRPr lang="en-US"/>
        </a:p>
      </dgm:t>
    </dgm:pt>
    <dgm:pt modelId="{105547F0-3F27-4894-88A2-53A50E6A9FBD}" type="sibTrans" cxnId="{62FA3204-B79D-42B2-B7E3-99B2935B7243}">
      <dgm:prSet/>
      <dgm:spPr/>
      <dgm:t>
        <a:bodyPr/>
        <a:lstStyle/>
        <a:p>
          <a:endParaRPr lang="en-US"/>
        </a:p>
      </dgm:t>
    </dgm:pt>
    <dgm:pt modelId="{5E4C0AAB-BF5B-4A38-B812-23A17A4B29C7}">
      <dgm:prSet/>
      <dgm:spPr/>
      <dgm:t>
        <a:bodyPr/>
        <a:lstStyle/>
        <a:p>
          <a:r>
            <a:rPr lang="en-US"/>
            <a:t>Cultivate</a:t>
          </a:r>
        </a:p>
      </dgm:t>
    </dgm:pt>
    <dgm:pt modelId="{E16E3850-621E-46D5-95C1-9DF6FD1446F8}" type="parTrans" cxnId="{C2B16243-0F51-4C10-B7CF-6B89EC2ECC7B}">
      <dgm:prSet/>
      <dgm:spPr/>
      <dgm:t>
        <a:bodyPr/>
        <a:lstStyle/>
        <a:p>
          <a:endParaRPr lang="en-US"/>
        </a:p>
      </dgm:t>
    </dgm:pt>
    <dgm:pt modelId="{44B66076-EB8F-4377-8E5A-DC74062021F0}" type="sibTrans" cxnId="{C2B16243-0F51-4C10-B7CF-6B89EC2ECC7B}">
      <dgm:prSet/>
      <dgm:spPr/>
      <dgm:t>
        <a:bodyPr/>
        <a:lstStyle/>
        <a:p>
          <a:endParaRPr lang="en-US"/>
        </a:p>
      </dgm:t>
    </dgm:pt>
    <dgm:pt modelId="{B603F068-E461-48C1-815A-17C2F11113C4}">
      <dgm:prSet/>
      <dgm:spPr/>
      <dgm:t>
        <a:bodyPr/>
        <a:lstStyle/>
        <a:p>
          <a:r>
            <a:rPr lang="en-US"/>
            <a:t>Cultivate a collaborative environment – </a:t>
          </a:r>
        </a:p>
      </dgm:t>
    </dgm:pt>
    <dgm:pt modelId="{D78DBCB4-939A-48D3-9BA2-7B68CDDF4986}" type="parTrans" cxnId="{396B1E95-588C-480B-86B7-3F3A21F4B2C6}">
      <dgm:prSet/>
      <dgm:spPr/>
      <dgm:t>
        <a:bodyPr/>
        <a:lstStyle/>
        <a:p>
          <a:endParaRPr lang="en-US"/>
        </a:p>
      </dgm:t>
    </dgm:pt>
    <dgm:pt modelId="{EACCB95A-0F68-443B-A5CC-3225674F35FF}" type="sibTrans" cxnId="{396B1E95-588C-480B-86B7-3F3A21F4B2C6}">
      <dgm:prSet/>
      <dgm:spPr/>
      <dgm:t>
        <a:bodyPr/>
        <a:lstStyle/>
        <a:p>
          <a:endParaRPr lang="en-US"/>
        </a:p>
      </dgm:t>
    </dgm:pt>
    <dgm:pt modelId="{2A29F666-9441-4C05-833B-C4CCC433387D}">
      <dgm:prSet/>
      <dgm:spPr/>
      <dgm:t>
        <a:bodyPr/>
        <a:lstStyle/>
        <a:p>
          <a:r>
            <a:rPr lang="en-US"/>
            <a:t>Acknowledge</a:t>
          </a:r>
        </a:p>
      </dgm:t>
    </dgm:pt>
    <dgm:pt modelId="{1598C47C-879F-44EF-BA5E-67620A93AE66}" type="parTrans" cxnId="{09F767E3-7847-4FB6-B9B6-CA768D6B8298}">
      <dgm:prSet/>
      <dgm:spPr/>
      <dgm:t>
        <a:bodyPr/>
        <a:lstStyle/>
        <a:p>
          <a:endParaRPr lang="en-US"/>
        </a:p>
      </dgm:t>
    </dgm:pt>
    <dgm:pt modelId="{DB4D9F55-057B-4971-A21F-CB5F04C3E578}" type="sibTrans" cxnId="{09F767E3-7847-4FB6-B9B6-CA768D6B8298}">
      <dgm:prSet/>
      <dgm:spPr/>
      <dgm:t>
        <a:bodyPr/>
        <a:lstStyle/>
        <a:p>
          <a:endParaRPr lang="en-US"/>
        </a:p>
      </dgm:t>
    </dgm:pt>
    <dgm:pt modelId="{0FDF78F5-FBDE-43D2-BCF9-5D2644DBFCFA}">
      <dgm:prSet/>
      <dgm:spPr/>
      <dgm:t>
        <a:bodyPr/>
        <a:lstStyle/>
        <a:p>
          <a:r>
            <a:rPr lang="en-US"/>
            <a:t>Acknowledge employees' strengths and positive attributes in front of others  </a:t>
          </a:r>
        </a:p>
      </dgm:t>
    </dgm:pt>
    <dgm:pt modelId="{E4F47F80-69D5-4BA5-A6E4-1BA96DD6DFCB}" type="parTrans" cxnId="{ECD63626-0DAC-4933-89FB-79FC08CBB493}">
      <dgm:prSet/>
      <dgm:spPr/>
      <dgm:t>
        <a:bodyPr/>
        <a:lstStyle/>
        <a:p>
          <a:endParaRPr lang="en-US"/>
        </a:p>
      </dgm:t>
    </dgm:pt>
    <dgm:pt modelId="{A5406BB4-208D-4187-B1DD-F48D30C6BCF3}" type="sibTrans" cxnId="{ECD63626-0DAC-4933-89FB-79FC08CBB493}">
      <dgm:prSet/>
      <dgm:spPr/>
      <dgm:t>
        <a:bodyPr/>
        <a:lstStyle/>
        <a:p>
          <a:endParaRPr lang="en-US"/>
        </a:p>
      </dgm:t>
    </dgm:pt>
    <dgm:pt modelId="{F2247481-1696-4562-BAB5-F02C16827908}">
      <dgm:prSet/>
      <dgm:spPr/>
      <dgm:t>
        <a:bodyPr/>
        <a:lstStyle/>
        <a:p>
          <a:r>
            <a:rPr lang="en-US" dirty="0"/>
            <a:t>Example</a:t>
          </a:r>
        </a:p>
      </dgm:t>
    </dgm:pt>
    <dgm:pt modelId="{8C642D19-60D1-44D2-A933-31421FB55A7F}" type="parTrans" cxnId="{BA8753D3-7DED-4B36-ADAC-FBACE7120510}">
      <dgm:prSet/>
      <dgm:spPr/>
      <dgm:t>
        <a:bodyPr/>
        <a:lstStyle/>
        <a:p>
          <a:endParaRPr lang="en-US"/>
        </a:p>
      </dgm:t>
    </dgm:pt>
    <dgm:pt modelId="{7E691B9F-2020-4EA7-B78C-347435C8936C}" type="sibTrans" cxnId="{BA8753D3-7DED-4B36-ADAC-FBACE7120510}">
      <dgm:prSet/>
      <dgm:spPr/>
      <dgm:t>
        <a:bodyPr/>
        <a:lstStyle/>
        <a:p>
          <a:endParaRPr lang="en-US"/>
        </a:p>
      </dgm:t>
    </dgm:pt>
    <dgm:pt modelId="{27E6178C-A151-4814-9233-55E889194C5E}">
      <dgm:prSet/>
      <dgm:spPr/>
      <dgm:t>
        <a:bodyPr/>
        <a:lstStyle/>
        <a:p>
          <a:r>
            <a:rPr lang="en-US"/>
            <a:t>Be an example of a compassionate leader </a:t>
          </a:r>
        </a:p>
      </dgm:t>
    </dgm:pt>
    <dgm:pt modelId="{80C75B4E-6B2B-4E31-B8DB-CE04544A5979}" type="parTrans" cxnId="{A7D65FAC-FB85-43B2-A77F-0919E4AD7502}">
      <dgm:prSet/>
      <dgm:spPr/>
      <dgm:t>
        <a:bodyPr/>
        <a:lstStyle/>
        <a:p>
          <a:endParaRPr lang="en-US"/>
        </a:p>
      </dgm:t>
    </dgm:pt>
    <dgm:pt modelId="{870AE593-EA54-467D-8AA6-CE5768DC7019}" type="sibTrans" cxnId="{A7D65FAC-FB85-43B2-A77F-0919E4AD7502}">
      <dgm:prSet/>
      <dgm:spPr/>
      <dgm:t>
        <a:bodyPr/>
        <a:lstStyle/>
        <a:p>
          <a:endParaRPr lang="en-US"/>
        </a:p>
      </dgm:t>
    </dgm:pt>
    <dgm:pt modelId="{88E05F11-6F91-42E2-A6A5-EC9F2567A7C1}">
      <dgm:prSet/>
      <dgm:spPr/>
      <dgm:t>
        <a:bodyPr/>
        <a:lstStyle/>
        <a:p>
          <a:r>
            <a:rPr lang="en-US"/>
            <a:t>Encourage</a:t>
          </a:r>
        </a:p>
      </dgm:t>
    </dgm:pt>
    <dgm:pt modelId="{F6E6F8C9-A6AE-4876-9893-6D91A6EEE3E8}" type="parTrans" cxnId="{EB2489E6-DA7E-42DC-99D1-D97E9D3A1330}">
      <dgm:prSet/>
      <dgm:spPr/>
      <dgm:t>
        <a:bodyPr/>
        <a:lstStyle/>
        <a:p>
          <a:endParaRPr lang="en-US"/>
        </a:p>
      </dgm:t>
    </dgm:pt>
    <dgm:pt modelId="{308293C6-5E4E-4F4A-9E71-CB9BCFBF545D}" type="sibTrans" cxnId="{EB2489E6-DA7E-42DC-99D1-D97E9D3A1330}">
      <dgm:prSet/>
      <dgm:spPr/>
      <dgm:t>
        <a:bodyPr/>
        <a:lstStyle/>
        <a:p>
          <a:endParaRPr lang="en-US"/>
        </a:p>
      </dgm:t>
    </dgm:pt>
    <dgm:pt modelId="{24A173E2-72AF-446E-BBB9-0AA09AB6E26B}">
      <dgm:prSet/>
      <dgm:spPr/>
      <dgm:t>
        <a:bodyPr/>
        <a:lstStyle/>
        <a:p>
          <a:r>
            <a:rPr lang="en-US"/>
            <a:t>Encourage employees to practice conscious communication</a:t>
          </a:r>
        </a:p>
      </dgm:t>
    </dgm:pt>
    <dgm:pt modelId="{53C2722F-B07C-4CF9-8E10-E8CE3DBEF4CB}" type="parTrans" cxnId="{F1B4AB8F-E3D2-440B-B9FB-E3A95846B4BD}">
      <dgm:prSet/>
      <dgm:spPr/>
      <dgm:t>
        <a:bodyPr/>
        <a:lstStyle/>
        <a:p>
          <a:endParaRPr lang="en-US"/>
        </a:p>
      </dgm:t>
    </dgm:pt>
    <dgm:pt modelId="{60AE2DFC-BB21-487C-AE8E-9250283DCA93}" type="sibTrans" cxnId="{F1B4AB8F-E3D2-440B-B9FB-E3A95846B4BD}">
      <dgm:prSet/>
      <dgm:spPr/>
      <dgm:t>
        <a:bodyPr/>
        <a:lstStyle/>
        <a:p>
          <a:endParaRPr lang="en-US"/>
        </a:p>
      </dgm:t>
    </dgm:pt>
    <dgm:pt modelId="{4854D20D-3E6F-4571-8A36-9F20BA0E5C2E}" type="pres">
      <dgm:prSet presAssocID="{46AE126E-D920-4FFF-8DC7-8AD59BF545F4}" presName="Name0" presStyleCnt="0">
        <dgm:presLayoutVars>
          <dgm:dir/>
          <dgm:animLvl val="lvl"/>
          <dgm:resizeHandles val="exact"/>
        </dgm:presLayoutVars>
      </dgm:prSet>
      <dgm:spPr/>
    </dgm:pt>
    <dgm:pt modelId="{8E47E0AC-1380-4FCC-A15C-76A8241F92F4}" type="pres">
      <dgm:prSet presAssocID="{CC98B53D-D184-4913-AF44-821E2DF03048}" presName="linNode" presStyleCnt="0"/>
      <dgm:spPr/>
    </dgm:pt>
    <dgm:pt modelId="{FC16C2B5-F2BB-4435-9C4B-D489352A332E}" type="pres">
      <dgm:prSet presAssocID="{CC98B53D-D184-4913-AF44-821E2DF03048}" presName="parentText" presStyleLbl="node1" presStyleIdx="0" presStyleCnt="7">
        <dgm:presLayoutVars>
          <dgm:chMax val="1"/>
          <dgm:bulletEnabled val="1"/>
        </dgm:presLayoutVars>
      </dgm:prSet>
      <dgm:spPr/>
    </dgm:pt>
    <dgm:pt modelId="{1ACDB47F-04B0-4FF6-864B-26B1CF12E5C8}" type="pres">
      <dgm:prSet presAssocID="{CC98B53D-D184-4913-AF44-821E2DF03048}" presName="descendantText" presStyleLbl="alignAccFollowNode1" presStyleIdx="0" presStyleCnt="7">
        <dgm:presLayoutVars>
          <dgm:bulletEnabled val="1"/>
        </dgm:presLayoutVars>
      </dgm:prSet>
      <dgm:spPr/>
    </dgm:pt>
    <dgm:pt modelId="{5304A835-0DF5-4D38-AE88-13856E214111}" type="pres">
      <dgm:prSet presAssocID="{E092F2D2-A0C2-4CD3-AFF1-EBC13AAF3598}" presName="sp" presStyleCnt="0"/>
      <dgm:spPr/>
    </dgm:pt>
    <dgm:pt modelId="{E2F15238-09B2-41D0-8F6E-79B62E89F99C}" type="pres">
      <dgm:prSet presAssocID="{7610B62C-5F91-4A73-98DC-740D4CE30560}" presName="linNode" presStyleCnt="0"/>
      <dgm:spPr/>
    </dgm:pt>
    <dgm:pt modelId="{389A5E9E-38ED-4160-9F3D-D48DEB7CC94C}" type="pres">
      <dgm:prSet presAssocID="{7610B62C-5F91-4A73-98DC-740D4CE30560}" presName="parentText" presStyleLbl="node1" presStyleIdx="1" presStyleCnt="7">
        <dgm:presLayoutVars>
          <dgm:chMax val="1"/>
          <dgm:bulletEnabled val="1"/>
        </dgm:presLayoutVars>
      </dgm:prSet>
      <dgm:spPr/>
    </dgm:pt>
    <dgm:pt modelId="{1D8F8E8B-2B26-41E2-AB7E-AF505CB92604}" type="pres">
      <dgm:prSet presAssocID="{7610B62C-5F91-4A73-98DC-740D4CE30560}" presName="descendantText" presStyleLbl="alignAccFollowNode1" presStyleIdx="1" presStyleCnt="7">
        <dgm:presLayoutVars>
          <dgm:bulletEnabled val="1"/>
        </dgm:presLayoutVars>
      </dgm:prSet>
      <dgm:spPr/>
    </dgm:pt>
    <dgm:pt modelId="{3A3AF356-85AE-4322-9E19-22EC0B0C1515}" type="pres">
      <dgm:prSet presAssocID="{8590E09D-DDD3-4119-B12F-49A71484F768}" presName="sp" presStyleCnt="0"/>
      <dgm:spPr/>
    </dgm:pt>
    <dgm:pt modelId="{44D9F10D-717E-40A3-BEBC-06352A9E1B45}" type="pres">
      <dgm:prSet presAssocID="{513EFF78-FFCA-4B6B-892B-35A567940A65}" presName="linNode" presStyleCnt="0"/>
      <dgm:spPr/>
    </dgm:pt>
    <dgm:pt modelId="{9C561170-F8F4-4D07-99D5-4DFF0CCE4F48}" type="pres">
      <dgm:prSet presAssocID="{513EFF78-FFCA-4B6B-892B-35A567940A65}" presName="parentText" presStyleLbl="node1" presStyleIdx="2" presStyleCnt="7">
        <dgm:presLayoutVars>
          <dgm:chMax val="1"/>
          <dgm:bulletEnabled val="1"/>
        </dgm:presLayoutVars>
      </dgm:prSet>
      <dgm:spPr/>
    </dgm:pt>
    <dgm:pt modelId="{FC3CCDC6-D6F2-4EDD-A5CA-6E773A8AFEF1}" type="pres">
      <dgm:prSet presAssocID="{513EFF78-FFCA-4B6B-892B-35A567940A65}" presName="descendantText" presStyleLbl="alignAccFollowNode1" presStyleIdx="2" presStyleCnt="7">
        <dgm:presLayoutVars>
          <dgm:bulletEnabled val="1"/>
        </dgm:presLayoutVars>
      </dgm:prSet>
      <dgm:spPr/>
    </dgm:pt>
    <dgm:pt modelId="{A1C4C82E-26EF-42AD-BD7E-2BA72F2AF26C}" type="pres">
      <dgm:prSet presAssocID="{E0FEE87E-F0FD-4883-9CDD-07585B91AA56}" presName="sp" presStyleCnt="0"/>
      <dgm:spPr/>
    </dgm:pt>
    <dgm:pt modelId="{C8F91D82-FF1B-4BBC-AA24-77BD06B7C454}" type="pres">
      <dgm:prSet presAssocID="{5E4C0AAB-BF5B-4A38-B812-23A17A4B29C7}" presName="linNode" presStyleCnt="0"/>
      <dgm:spPr/>
    </dgm:pt>
    <dgm:pt modelId="{CC86C8CD-5CB7-424F-9652-8702E912F050}" type="pres">
      <dgm:prSet presAssocID="{5E4C0AAB-BF5B-4A38-B812-23A17A4B29C7}" presName="parentText" presStyleLbl="node1" presStyleIdx="3" presStyleCnt="7">
        <dgm:presLayoutVars>
          <dgm:chMax val="1"/>
          <dgm:bulletEnabled val="1"/>
        </dgm:presLayoutVars>
      </dgm:prSet>
      <dgm:spPr/>
    </dgm:pt>
    <dgm:pt modelId="{90841B39-278D-46B6-A9D4-982E7B72E7F6}" type="pres">
      <dgm:prSet presAssocID="{5E4C0AAB-BF5B-4A38-B812-23A17A4B29C7}" presName="descendantText" presStyleLbl="alignAccFollowNode1" presStyleIdx="3" presStyleCnt="7">
        <dgm:presLayoutVars>
          <dgm:bulletEnabled val="1"/>
        </dgm:presLayoutVars>
      </dgm:prSet>
      <dgm:spPr/>
    </dgm:pt>
    <dgm:pt modelId="{6E42308C-836C-49B4-8998-DBF353B270D1}" type="pres">
      <dgm:prSet presAssocID="{44B66076-EB8F-4377-8E5A-DC74062021F0}" presName="sp" presStyleCnt="0"/>
      <dgm:spPr/>
    </dgm:pt>
    <dgm:pt modelId="{CD4D76EC-816D-4E9A-B99B-0BF58054A054}" type="pres">
      <dgm:prSet presAssocID="{2A29F666-9441-4C05-833B-C4CCC433387D}" presName="linNode" presStyleCnt="0"/>
      <dgm:spPr/>
    </dgm:pt>
    <dgm:pt modelId="{070AAF16-6A69-4C38-A333-837611C036DE}" type="pres">
      <dgm:prSet presAssocID="{2A29F666-9441-4C05-833B-C4CCC433387D}" presName="parentText" presStyleLbl="node1" presStyleIdx="4" presStyleCnt="7">
        <dgm:presLayoutVars>
          <dgm:chMax val="1"/>
          <dgm:bulletEnabled val="1"/>
        </dgm:presLayoutVars>
      </dgm:prSet>
      <dgm:spPr/>
    </dgm:pt>
    <dgm:pt modelId="{8C9877CB-207E-47F4-B0E7-EFBFDEF3836B}" type="pres">
      <dgm:prSet presAssocID="{2A29F666-9441-4C05-833B-C4CCC433387D}" presName="descendantText" presStyleLbl="alignAccFollowNode1" presStyleIdx="4" presStyleCnt="7">
        <dgm:presLayoutVars>
          <dgm:bulletEnabled val="1"/>
        </dgm:presLayoutVars>
      </dgm:prSet>
      <dgm:spPr/>
    </dgm:pt>
    <dgm:pt modelId="{B58420D6-91BE-414E-808E-65E88F538EB2}" type="pres">
      <dgm:prSet presAssocID="{DB4D9F55-057B-4971-A21F-CB5F04C3E578}" presName="sp" presStyleCnt="0"/>
      <dgm:spPr/>
    </dgm:pt>
    <dgm:pt modelId="{24B80DB6-4B1F-4455-9C3A-AA0E373BA7F9}" type="pres">
      <dgm:prSet presAssocID="{F2247481-1696-4562-BAB5-F02C16827908}" presName="linNode" presStyleCnt="0"/>
      <dgm:spPr/>
    </dgm:pt>
    <dgm:pt modelId="{29A9B3F0-FDEC-4831-AA2E-4D15ECDC556A}" type="pres">
      <dgm:prSet presAssocID="{F2247481-1696-4562-BAB5-F02C16827908}" presName="parentText" presStyleLbl="node1" presStyleIdx="5" presStyleCnt="7">
        <dgm:presLayoutVars>
          <dgm:chMax val="1"/>
          <dgm:bulletEnabled val="1"/>
        </dgm:presLayoutVars>
      </dgm:prSet>
      <dgm:spPr/>
    </dgm:pt>
    <dgm:pt modelId="{BAFD6C92-F71C-4737-8970-198270F9BD39}" type="pres">
      <dgm:prSet presAssocID="{F2247481-1696-4562-BAB5-F02C16827908}" presName="descendantText" presStyleLbl="alignAccFollowNode1" presStyleIdx="5" presStyleCnt="7">
        <dgm:presLayoutVars>
          <dgm:bulletEnabled val="1"/>
        </dgm:presLayoutVars>
      </dgm:prSet>
      <dgm:spPr/>
    </dgm:pt>
    <dgm:pt modelId="{9BE50EC4-B533-4510-AB9F-C4E3862C548C}" type="pres">
      <dgm:prSet presAssocID="{7E691B9F-2020-4EA7-B78C-347435C8936C}" presName="sp" presStyleCnt="0"/>
      <dgm:spPr/>
    </dgm:pt>
    <dgm:pt modelId="{F8106C57-1365-4334-8D1A-8F3E92D924B5}" type="pres">
      <dgm:prSet presAssocID="{88E05F11-6F91-42E2-A6A5-EC9F2567A7C1}" presName="linNode" presStyleCnt="0"/>
      <dgm:spPr/>
    </dgm:pt>
    <dgm:pt modelId="{CD5E6FE6-B6DE-42BC-A91B-15F7186903EC}" type="pres">
      <dgm:prSet presAssocID="{88E05F11-6F91-42E2-A6A5-EC9F2567A7C1}" presName="parentText" presStyleLbl="node1" presStyleIdx="6" presStyleCnt="7">
        <dgm:presLayoutVars>
          <dgm:chMax val="1"/>
          <dgm:bulletEnabled val="1"/>
        </dgm:presLayoutVars>
      </dgm:prSet>
      <dgm:spPr/>
    </dgm:pt>
    <dgm:pt modelId="{59CC461F-D10B-419A-8095-31F4426E0D68}" type="pres">
      <dgm:prSet presAssocID="{88E05F11-6F91-42E2-A6A5-EC9F2567A7C1}" presName="descendantText" presStyleLbl="alignAccFollowNode1" presStyleIdx="6" presStyleCnt="7">
        <dgm:presLayoutVars>
          <dgm:bulletEnabled val="1"/>
        </dgm:presLayoutVars>
      </dgm:prSet>
      <dgm:spPr/>
    </dgm:pt>
  </dgm:ptLst>
  <dgm:cxnLst>
    <dgm:cxn modelId="{7B326701-4F7E-498D-9405-2D1655218D91}" srcId="{7610B62C-5F91-4A73-98DC-740D4CE30560}" destId="{D9D08E32-05E6-4B6C-A910-A502A9E6EDFC}" srcOrd="0" destOrd="0" parTransId="{B3912CFD-ABC3-49BC-8EB4-298DC1F8C3D9}" sibTransId="{CFA3B729-C4C3-466F-BCE9-EA35C2802C2D}"/>
    <dgm:cxn modelId="{0BC6A001-2A96-4109-8CE2-C22D15BECC6F}" type="presOf" srcId="{7610B62C-5F91-4A73-98DC-740D4CE30560}" destId="{389A5E9E-38ED-4160-9F3D-D48DEB7CC94C}" srcOrd="0" destOrd="0" presId="urn:microsoft.com/office/officeart/2005/8/layout/vList5"/>
    <dgm:cxn modelId="{62FA3204-B79D-42B2-B7E3-99B2935B7243}" srcId="{513EFF78-FFCA-4B6B-892B-35A567940A65}" destId="{110D5DB0-9370-48BC-846F-39B7FC7B2869}" srcOrd="0" destOrd="0" parTransId="{8A7D4609-BD34-487F-AB18-7DFB3ACF22A1}" sibTransId="{105547F0-3F27-4894-88A2-53A50E6A9FBD}"/>
    <dgm:cxn modelId="{63FDBF07-E1F9-400E-88D3-9AE7E47B4132}" type="presOf" srcId="{F7F2B11A-4CA6-4FDB-816C-6022803FB112}" destId="{1ACDB47F-04B0-4FF6-864B-26B1CF12E5C8}" srcOrd="0" destOrd="0" presId="urn:microsoft.com/office/officeart/2005/8/layout/vList5"/>
    <dgm:cxn modelId="{64D4100D-2378-42FD-81BA-4DEF1CE2E43E}" type="presOf" srcId="{5E4C0AAB-BF5B-4A38-B812-23A17A4B29C7}" destId="{CC86C8CD-5CB7-424F-9652-8702E912F050}" srcOrd="0" destOrd="0" presId="urn:microsoft.com/office/officeart/2005/8/layout/vList5"/>
    <dgm:cxn modelId="{BA11EE18-474D-4EE7-B90F-CC294CEE2887}" type="presOf" srcId="{2A29F666-9441-4C05-833B-C4CCC433387D}" destId="{070AAF16-6A69-4C38-A333-837611C036DE}" srcOrd="0" destOrd="0" presId="urn:microsoft.com/office/officeart/2005/8/layout/vList5"/>
    <dgm:cxn modelId="{ECD63626-0DAC-4933-89FB-79FC08CBB493}" srcId="{2A29F666-9441-4C05-833B-C4CCC433387D}" destId="{0FDF78F5-FBDE-43D2-BCF9-5D2644DBFCFA}" srcOrd="0" destOrd="0" parTransId="{E4F47F80-69D5-4BA5-A6E4-1BA96DD6DFCB}" sibTransId="{A5406BB4-208D-4187-B1DD-F48D30C6BCF3}"/>
    <dgm:cxn modelId="{0F81302E-7231-4191-B361-B716DC696AB6}" type="presOf" srcId="{110D5DB0-9370-48BC-846F-39B7FC7B2869}" destId="{FC3CCDC6-D6F2-4EDD-A5CA-6E773A8AFEF1}" srcOrd="0" destOrd="0" presId="urn:microsoft.com/office/officeart/2005/8/layout/vList5"/>
    <dgm:cxn modelId="{5AF87432-FDFE-4B4B-BE44-449AB5AF407B}" type="presOf" srcId="{D9D08E32-05E6-4B6C-A910-A502A9E6EDFC}" destId="{1D8F8E8B-2B26-41E2-AB7E-AF505CB92604}" srcOrd="0" destOrd="0" presId="urn:microsoft.com/office/officeart/2005/8/layout/vList5"/>
    <dgm:cxn modelId="{5E1CD637-A2DC-462C-8D86-BCBB90FB41C6}" type="presOf" srcId="{513EFF78-FFCA-4B6B-892B-35A567940A65}" destId="{9C561170-F8F4-4D07-99D5-4DFF0CCE4F48}" srcOrd="0" destOrd="0" presId="urn:microsoft.com/office/officeart/2005/8/layout/vList5"/>
    <dgm:cxn modelId="{6103E53C-0CD5-466E-9E79-3E8F8086A084}" type="presOf" srcId="{B603F068-E461-48C1-815A-17C2F11113C4}" destId="{90841B39-278D-46B6-A9D4-982E7B72E7F6}" srcOrd="0" destOrd="0" presId="urn:microsoft.com/office/officeart/2005/8/layout/vList5"/>
    <dgm:cxn modelId="{9648C85D-DF53-43E7-9AC5-18CCE0337D81}" srcId="{CC98B53D-D184-4913-AF44-821E2DF03048}" destId="{F7F2B11A-4CA6-4FDB-816C-6022803FB112}" srcOrd="0" destOrd="0" parTransId="{7EA646C2-9BBA-42A5-85F2-AC61091E0E6F}" sibTransId="{2C969940-5AC0-4850-AAAF-0C7C1A76D2EC}"/>
    <dgm:cxn modelId="{95850A5E-92FF-4F7E-B2F1-50987A6A5245}" type="presOf" srcId="{46AE126E-D920-4FFF-8DC7-8AD59BF545F4}" destId="{4854D20D-3E6F-4571-8A36-9F20BA0E5C2E}" srcOrd="0" destOrd="0" presId="urn:microsoft.com/office/officeart/2005/8/layout/vList5"/>
    <dgm:cxn modelId="{C2B16243-0F51-4C10-B7CF-6B89EC2ECC7B}" srcId="{46AE126E-D920-4FFF-8DC7-8AD59BF545F4}" destId="{5E4C0AAB-BF5B-4A38-B812-23A17A4B29C7}" srcOrd="3" destOrd="0" parTransId="{E16E3850-621E-46D5-95C1-9DF6FD1446F8}" sibTransId="{44B66076-EB8F-4377-8E5A-DC74062021F0}"/>
    <dgm:cxn modelId="{99940369-BCB4-45BA-969F-96368025E81F}" type="presOf" srcId="{24A173E2-72AF-446E-BBB9-0AA09AB6E26B}" destId="{59CC461F-D10B-419A-8095-31F4426E0D68}" srcOrd="0" destOrd="0" presId="urn:microsoft.com/office/officeart/2005/8/layout/vList5"/>
    <dgm:cxn modelId="{C3350F52-E61C-4F98-84EA-01CC499928F8}" srcId="{46AE126E-D920-4FFF-8DC7-8AD59BF545F4}" destId="{CC98B53D-D184-4913-AF44-821E2DF03048}" srcOrd="0" destOrd="0" parTransId="{FFBD7E64-44C1-4979-9CDB-B3F61C9412C4}" sibTransId="{E092F2D2-A0C2-4CD3-AFF1-EBC13AAF3598}"/>
    <dgm:cxn modelId="{87EA7052-53EE-4B5D-BE05-AD60C00D9E1B}" type="presOf" srcId="{27E6178C-A151-4814-9233-55E889194C5E}" destId="{BAFD6C92-F71C-4737-8970-198270F9BD39}" srcOrd="0" destOrd="0" presId="urn:microsoft.com/office/officeart/2005/8/layout/vList5"/>
    <dgm:cxn modelId="{BE770B75-353C-46F3-9E57-2248E0570AC0}" type="presOf" srcId="{88E05F11-6F91-42E2-A6A5-EC9F2567A7C1}" destId="{CD5E6FE6-B6DE-42BC-A91B-15F7186903EC}" srcOrd="0" destOrd="0" presId="urn:microsoft.com/office/officeart/2005/8/layout/vList5"/>
    <dgm:cxn modelId="{A3372983-8D1B-4D39-B801-8B5D6CBEC28E}" srcId="{46AE126E-D920-4FFF-8DC7-8AD59BF545F4}" destId="{7610B62C-5F91-4A73-98DC-740D4CE30560}" srcOrd="1" destOrd="0" parTransId="{F7AAADE0-55C0-4E00-B256-927CC46671D2}" sibTransId="{8590E09D-DDD3-4119-B12F-49A71484F768}"/>
    <dgm:cxn modelId="{F1B4AB8F-E3D2-440B-B9FB-E3A95846B4BD}" srcId="{88E05F11-6F91-42E2-A6A5-EC9F2567A7C1}" destId="{24A173E2-72AF-446E-BBB9-0AA09AB6E26B}" srcOrd="0" destOrd="0" parTransId="{53C2722F-B07C-4CF9-8E10-E8CE3DBEF4CB}" sibTransId="{60AE2DFC-BB21-487C-AE8E-9250283DCA93}"/>
    <dgm:cxn modelId="{11C52794-6988-4C48-9669-5E6ED43B1D26}" srcId="{46AE126E-D920-4FFF-8DC7-8AD59BF545F4}" destId="{513EFF78-FFCA-4B6B-892B-35A567940A65}" srcOrd="2" destOrd="0" parTransId="{A9D7E7CB-A76E-4872-9E48-6E366DBB3076}" sibTransId="{E0FEE87E-F0FD-4883-9CDD-07585B91AA56}"/>
    <dgm:cxn modelId="{396B1E95-588C-480B-86B7-3F3A21F4B2C6}" srcId="{5E4C0AAB-BF5B-4A38-B812-23A17A4B29C7}" destId="{B603F068-E461-48C1-815A-17C2F11113C4}" srcOrd="0" destOrd="0" parTransId="{D78DBCB4-939A-48D3-9BA2-7B68CDDF4986}" sibTransId="{EACCB95A-0F68-443B-A5CC-3225674F35FF}"/>
    <dgm:cxn modelId="{0DA4C398-289C-4B38-BDF6-E08675A1A5FE}" type="presOf" srcId="{CC98B53D-D184-4913-AF44-821E2DF03048}" destId="{FC16C2B5-F2BB-4435-9C4B-D489352A332E}" srcOrd="0" destOrd="0" presId="urn:microsoft.com/office/officeart/2005/8/layout/vList5"/>
    <dgm:cxn modelId="{C9CA95A7-4EBF-43BD-9EE6-CACCD1A0043F}" type="presOf" srcId="{F2247481-1696-4562-BAB5-F02C16827908}" destId="{29A9B3F0-FDEC-4831-AA2E-4D15ECDC556A}" srcOrd="0" destOrd="0" presId="urn:microsoft.com/office/officeart/2005/8/layout/vList5"/>
    <dgm:cxn modelId="{A7D65FAC-FB85-43B2-A77F-0919E4AD7502}" srcId="{F2247481-1696-4562-BAB5-F02C16827908}" destId="{27E6178C-A151-4814-9233-55E889194C5E}" srcOrd="0" destOrd="0" parTransId="{80C75B4E-6B2B-4E31-B8DB-CE04544A5979}" sibTransId="{870AE593-EA54-467D-8AA6-CE5768DC7019}"/>
    <dgm:cxn modelId="{BA8753D3-7DED-4B36-ADAC-FBACE7120510}" srcId="{46AE126E-D920-4FFF-8DC7-8AD59BF545F4}" destId="{F2247481-1696-4562-BAB5-F02C16827908}" srcOrd="5" destOrd="0" parTransId="{8C642D19-60D1-44D2-A933-31421FB55A7F}" sibTransId="{7E691B9F-2020-4EA7-B78C-347435C8936C}"/>
    <dgm:cxn modelId="{09F767E3-7847-4FB6-B9B6-CA768D6B8298}" srcId="{46AE126E-D920-4FFF-8DC7-8AD59BF545F4}" destId="{2A29F666-9441-4C05-833B-C4CCC433387D}" srcOrd="4" destOrd="0" parTransId="{1598C47C-879F-44EF-BA5E-67620A93AE66}" sibTransId="{DB4D9F55-057B-4971-A21F-CB5F04C3E578}"/>
    <dgm:cxn modelId="{EB2489E6-DA7E-42DC-99D1-D97E9D3A1330}" srcId="{46AE126E-D920-4FFF-8DC7-8AD59BF545F4}" destId="{88E05F11-6F91-42E2-A6A5-EC9F2567A7C1}" srcOrd="6" destOrd="0" parTransId="{F6E6F8C9-A6AE-4876-9893-6D91A6EEE3E8}" sibTransId="{308293C6-5E4E-4F4A-9E71-CB9BCFBF545D}"/>
    <dgm:cxn modelId="{67B7F2FE-A5DE-4F68-BA90-E21A0AC136B5}" type="presOf" srcId="{0FDF78F5-FBDE-43D2-BCF9-5D2644DBFCFA}" destId="{8C9877CB-207E-47F4-B0E7-EFBFDEF3836B}" srcOrd="0" destOrd="0" presId="urn:microsoft.com/office/officeart/2005/8/layout/vList5"/>
    <dgm:cxn modelId="{F3F1A4DE-EF52-424D-9617-734AE0700025}" type="presParOf" srcId="{4854D20D-3E6F-4571-8A36-9F20BA0E5C2E}" destId="{8E47E0AC-1380-4FCC-A15C-76A8241F92F4}" srcOrd="0" destOrd="0" presId="urn:microsoft.com/office/officeart/2005/8/layout/vList5"/>
    <dgm:cxn modelId="{C0375B8B-1B57-48AD-B7DE-230239491B2F}" type="presParOf" srcId="{8E47E0AC-1380-4FCC-A15C-76A8241F92F4}" destId="{FC16C2B5-F2BB-4435-9C4B-D489352A332E}" srcOrd="0" destOrd="0" presId="urn:microsoft.com/office/officeart/2005/8/layout/vList5"/>
    <dgm:cxn modelId="{42DDF178-3610-4BFB-842F-ADFCE7217D5B}" type="presParOf" srcId="{8E47E0AC-1380-4FCC-A15C-76A8241F92F4}" destId="{1ACDB47F-04B0-4FF6-864B-26B1CF12E5C8}" srcOrd="1" destOrd="0" presId="urn:microsoft.com/office/officeart/2005/8/layout/vList5"/>
    <dgm:cxn modelId="{0F236198-1503-4AE0-9C57-2B9371647ED0}" type="presParOf" srcId="{4854D20D-3E6F-4571-8A36-9F20BA0E5C2E}" destId="{5304A835-0DF5-4D38-AE88-13856E214111}" srcOrd="1" destOrd="0" presId="urn:microsoft.com/office/officeart/2005/8/layout/vList5"/>
    <dgm:cxn modelId="{E4BCF886-1D40-4F6D-923B-6C96837F449E}" type="presParOf" srcId="{4854D20D-3E6F-4571-8A36-9F20BA0E5C2E}" destId="{E2F15238-09B2-41D0-8F6E-79B62E89F99C}" srcOrd="2" destOrd="0" presId="urn:microsoft.com/office/officeart/2005/8/layout/vList5"/>
    <dgm:cxn modelId="{CEF52482-ED17-4911-9EF9-CFA265D9B0B0}" type="presParOf" srcId="{E2F15238-09B2-41D0-8F6E-79B62E89F99C}" destId="{389A5E9E-38ED-4160-9F3D-D48DEB7CC94C}" srcOrd="0" destOrd="0" presId="urn:microsoft.com/office/officeart/2005/8/layout/vList5"/>
    <dgm:cxn modelId="{EDE643A3-122D-4C39-90CF-6547AD759216}" type="presParOf" srcId="{E2F15238-09B2-41D0-8F6E-79B62E89F99C}" destId="{1D8F8E8B-2B26-41E2-AB7E-AF505CB92604}" srcOrd="1" destOrd="0" presId="urn:microsoft.com/office/officeart/2005/8/layout/vList5"/>
    <dgm:cxn modelId="{11AA1420-197B-4144-870B-803B29D50E09}" type="presParOf" srcId="{4854D20D-3E6F-4571-8A36-9F20BA0E5C2E}" destId="{3A3AF356-85AE-4322-9E19-22EC0B0C1515}" srcOrd="3" destOrd="0" presId="urn:microsoft.com/office/officeart/2005/8/layout/vList5"/>
    <dgm:cxn modelId="{1F5BA390-21B9-482B-A74C-AAEE5EEB4A64}" type="presParOf" srcId="{4854D20D-3E6F-4571-8A36-9F20BA0E5C2E}" destId="{44D9F10D-717E-40A3-BEBC-06352A9E1B45}" srcOrd="4" destOrd="0" presId="urn:microsoft.com/office/officeart/2005/8/layout/vList5"/>
    <dgm:cxn modelId="{D365160D-2D99-4EE3-BBF6-6919EB4876EF}" type="presParOf" srcId="{44D9F10D-717E-40A3-BEBC-06352A9E1B45}" destId="{9C561170-F8F4-4D07-99D5-4DFF0CCE4F48}" srcOrd="0" destOrd="0" presId="urn:microsoft.com/office/officeart/2005/8/layout/vList5"/>
    <dgm:cxn modelId="{89D49493-F644-4ADE-A7F0-0094A0874184}" type="presParOf" srcId="{44D9F10D-717E-40A3-BEBC-06352A9E1B45}" destId="{FC3CCDC6-D6F2-4EDD-A5CA-6E773A8AFEF1}" srcOrd="1" destOrd="0" presId="urn:microsoft.com/office/officeart/2005/8/layout/vList5"/>
    <dgm:cxn modelId="{44A37F11-445B-459D-8936-B18FAE31B164}" type="presParOf" srcId="{4854D20D-3E6F-4571-8A36-9F20BA0E5C2E}" destId="{A1C4C82E-26EF-42AD-BD7E-2BA72F2AF26C}" srcOrd="5" destOrd="0" presId="urn:microsoft.com/office/officeart/2005/8/layout/vList5"/>
    <dgm:cxn modelId="{0ADDD44D-51FA-4A65-8969-F61FCA26919C}" type="presParOf" srcId="{4854D20D-3E6F-4571-8A36-9F20BA0E5C2E}" destId="{C8F91D82-FF1B-4BBC-AA24-77BD06B7C454}" srcOrd="6" destOrd="0" presId="urn:microsoft.com/office/officeart/2005/8/layout/vList5"/>
    <dgm:cxn modelId="{BB97BED7-4D90-4A13-AE29-7E22EAD8B019}" type="presParOf" srcId="{C8F91D82-FF1B-4BBC-AA24-77BD06B7C454}" destId="{CC86C8CD-5CB7-424F-9652-8702E912F050}" srcOrd="0" destOrd="0" presId="urn:microsoft.com/office/officeart/2005/8/layout/vList5"/>
    <dgm:cxn modelId="{706C6861-3C4D-4DA3-A1DA-B328FCC139C6}" type="presParOf" srcId="{C8F91D82-FF1B-4BBC-AA24-77BD06B7C454}" destId="{90841B39-278D-46B6-A9D4-982E7B72E7F6}" srcOrd="1" destOrd="0" presId="urn:microsoft.com/office/officeart/2005/8/layout/vList5"/>
    <dgm:cxn modelId="{9C27A64D-AB72-4D69-B6D5-81554CE0C39A}" type="presParOf" srcId="{4854D20D-3E6F-4571-8A36-9F20BA0E5C2E}" destId="{6E42308C-836C-49B4-8998-DBF353B270D1}" srcOrd="7" destOrd="0" presId="urn:microsoft.com/office/officeart/2005/8/layout/vList5"/>
    <dgm:cxn modelId="{A1A93797-C269-4C4D-A606-6542C622DC9F}" type="presParOf" srcId="{4854D20D-3E6F-4571-8A36-9F20BA0E5C2E}" destId="{CD4D76EC-816D-4E9A-B99B-0BF58054A054}" srcOrd="8" destOrd="0" presId="urn:microsoft.com/office/officeart/2005/8/layout/vList5"/>
    <dgm:cxn modelId="{A0CE08FC-F231-4E62-BA59-51C4FD2B8B22}" type="presParOf" srcId="{CD4D76EC-816D-4E9A-B99B-0BF58054A054}" destId="{070AAF16-6A69-4C38-A333-837611C036DE}" srcOrd="0" destOrd="0" presId="urn:microsoft.com/office/officeart/2005/8/layout/vList5"/>
    <dgm:cxn modelId="{86E24B83-99AB-4264-80A0-0919B7804338}" type="presParOf" srcId="{CD4D76EC-816D-4E9A-B99B-0BF58054A054}" destId="{8C9877CB-207E-47F4-B0E7-EFBFDEF3836B}" srcOrd="1" destOrd="0" presId="urn:microsoft.com/office/officeart/2005/8/layout/vList5"/>
    <dgm:cxn modelId="{EBC66C3D-F1B8-4246-8576-0DBA618E3D86}" type="presParOf" srcId="{4854D20D-3E6F-4571-8A36-9F20BA0E5C2E}" destId="{B58420D6-91BE-414E-808E-65E88F538EB2}" srcOrd="9" destOrd="0" presId="urn:microsoft.com/office/officeart/2005/8/layout/vList5"/>
    <dgm:cxn modelId="{CB64ECDD-BA91-4B20-A124-6D9043D90FC6}" type="presParOf" srcId="{4854D20D-3E6F-4571-8A36-9F20BA0E5C2E}" destId="{24B80DB6-4B1F-4455-9C3A-AA0E373BA7F9}" srcOrd="10" destOrd="0" presId="urn:microsoft.com/office/officeart/2005/8/layout/vList5"/>
    <dgm:cxn modelId="{CD462716-27C2-4A31-9A49-7CA781F44929}" type="presParOf" srcId="{24B80DB6-4B1F-4455-9C3A-AA0E373BA7F9}" destId="{29A9B3F0-FDEC-4831-AA2E-4D15ECDC556A}" srcOrd="0" destOrd="0" presId="urn:microsoft.com/office/officeart/2005/8/layout/vList5"/>
    <dgm:cxn modelId="{DEA97B85-0B84-45A7-A6DF-60B67FFEF967}" type="presParOf" srcId="{24B80DB6-4B1F-4455-9C3A-AA0E373BA7F9}" destId="{BAFD6C92-F71C-4737-8970-198270F9BD39}" srcOrd="1" destOrd="0" presId="urn:microsoft.com/office/officeart/2005/8/layout/vList5"/>
    <dgm:cxn modelId="{17D86210-A5FB-4938-8861-0BB0679F306E}" type="presParOf" srcId="{4854D20D-3E6F-4571-8A36-9F20BA0E5C2E}" destId="{9BE50EC4-B533-4510-AB9F-C4E3862C548C}" srcOrd="11" destOrd="0" presId="urn:microsoft.com/office/officeart/2005/8/layout/vList5"/>
    <dgm:cxn modelId="{9E4D1C8D-F266-4DC5-8216-456B361DEA62}" type="presParOf" srcId="{4854D20D-3E6F-4571-8A36-9F20BA0E5C2E}" destId="{F8106C57-1365-4334-8D1A-8F3E92D924B5}" srcOrd="12" destOrd="0" presId="urn:microsoft.com/office/officeart/2005/8/layout/vList5"/>
    <dgm:cxn modelId="{CEA198C2-1AC7-4080-BC52-1C6A0AEEB7F1}" type="presParOf" srcId="{F8106C57-1365-4334-8D1A-8F3E92D924B5}" destId="{CD5E6FE6-B6DE-42BC-A91B-15F7186903EC}" srcOrd="0" destOrd="0" presId="urn:microsoft.com/office/officeart/2005/8/layout/vList5"/>
    <dgm:cxn modelId="{E36D4865-8BE6-4D64-8A3D-3CE72DFEFB33}" type="presParOf" srcId="{F8106C57-1365-4334-8D1A-8F3E92D924B5}" destId="{59CC461F-D10B-419A-8095-31F4426E0D6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EFE8C-4FDC-4C00-BB66-8AE1A1EABF8F}">
      <dsp:nvSpPr>
        <dsp:cNvPr id="0" name=""/>
        <dsp:cNvSpPr/>
      </dsp:nvSpPr>
      <dsp:spPr>
        <a:xfrm>
          <a:off x="4616084" y="-8753"/>
          <a:ext cx="2101527" cy="1138954"/>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Description</a:t>
          </a:r>
          <a:endParaRPr lang="en-GB" sz="2400" kern="1200" dirty="0">
            <a:solidFill>
              <a:srgbClr val="FFFF00"/>
            </a:solidFill>
          </a:endParaRPr>
        </a:p>
      </dsp:txBody>
      <dsp:txXfrm>
        <a:off x="4671683" y="46846"/>
        <a:ext cx="1990329" cy="1027756"/>
      </dsp:txXfrm>
    </dsp:sp>
    <dsp:sp modelId="{C9EFA53A-F893-48D1-AA12-5D4758F39FEA}">
      <dsp:nvSpPr>
        <dsp:cNvPr id="0" name=""/>
        <dsp:cNvSpPr/>
      </dsp:nvSpPr>
      <dsp:spPr>
        <a:xfrm>
          <a:off x="3308581" y="560724"/>
          <a:ext cx="4716532" cy="4716532"/>
        </a:xfrm>
        <a:custGeom>
          <a:avLst/>
          <a:gdLst/>
          <a:ahLst/>
          <a:cxnLst/>
          <a:rect l="0" t="0" r="0" b="0"/>
          <a:pathLst>
            <a:path>
              <a:moveTo>
                <a:pt x="3531347" y="312465"/>
              </a:moveTo>
              <a:arcTo wR="2358266" hR="2358266" stAng="17989821" swAng="610421"/>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5D6E543-1BB6-4F2A-964E-8F727CDB296F}">
      <dsp:nvSpPr>
        <dsp:cNvPr id="0" name=""/>
        <dsp:cNvSpPr/>
      </dsp:nvSpPr>
      <dsp:spPr>
        <a:xfrm>
          <a:off x="6655360" y="1204821"/>
          <a:ext cx="2107612" cy="107007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Feelings</a:t>
          </a:r>
        </a:p>
      </dsp:txBody>
      <dsp:txXfrm>
        <a:off x="6707597" y="1257058"/>
        <a:ext cx="2003138" cy="965597"/>
      </dsp:txXfrm>
    </dsp:sp>
    <dsp:sp modelId="{1CB7728B-BCA3-4794-AECF-684F40CA818C}">
      <dsp:nvSpPr>
        <dsp:cNvPr id="0" name=""/>
        <dsp:cNvSpPr/>
      </dsp:nvSpPr>
      <dsp:spPr>
        <a:xfrm>
          <a:off x="3308581" y="560724"/>
          <a:ext cx="4716532" cy="4716532"/>
        </a:xfrm>
        <a:custGeom>
          <a:avLst/>
          <a:gdLst/>
          <a:ahLst/>
          <a:cxnLst/>
          <a:rect l="0" t="0" r="0" b="0"/>
          <a:pathLst>
            <a:path>
              <a:moveTo>
                <a:pt x="4686713" y="1984430"/>
              </a:moveTo>
              <a:arcTo wR="2358266" hR="2358266" stAng="21052735" swAng="1241434"/>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C596C57-6A8F-4983-AAA3-7F9B552D660A}">
      <dsp:nvSpPr>
        <dsp:cNvPr id="0" name=""/>
        <dsp:cNvSpPr/>
      </dsp:nvSpPr>
      <dsp:spPr>
        <a:xfrm>
          <a:off x="6621876" y="3659413"/>
          <a:ext cx="2174580" cy="87742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Evaluation?</a:t>
          </a:r>
        </a:p>
      </dsp:txBody>
      <dsp:txXfrm>
        <a:off x="6664708" y="3702245"/>
        <a:ext cx="2088916" cy="791756"/>
      </dsp:txXfrm>
    </dsp:sp>
    <dsp:sp modelId="{F6CEB0A5-5C41-4034-8122-ADED9451C074}">
      <dsp:nvSpPr>
        <dsp:cNvPr id="0" name=""/>
        <dsp:cNvSpPr/>
      </dsp:nvSpPr>
      <dsp:spPr>
        <a:xfrm>
          <a:off x="3308581" y="560724"/>
          <a:ext cx="4716532" cy="4716532"/>
        </a:xfrm>
        <a:custGeom>
          <a:avLst/>
          <a:gdLst/>
          <a:ahLst/>
          <a:cxnLst/>
          <a:rect l="0" t="0" r="0" b="0"/>
          <a:pathLst>
            <a:path>
              <a:moveTo>
                <a:pt x="3966452" y="4083130"/>
              </a:moveTo>
              <a:arcTo wR="2358266" hR="2358266" stAng="2820294" swAng="668703"/>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D469DF8-9A28-49AE-BE2E-B42BEC4AF7B5}">
      <dsp:nvSpPr>
        <dsp:cNvPr id="0" name=""/>
        <dsp:cNvSpPr/>
      </dsp:nvSpPr>
      <dsp:spPr>
        <a:xfrm>
          <a:off x="4553830" y="4826555"/>
          <a:ext cx="2226034" cy="90140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Analysis</a:t>
          </a:r>
        </a:p>
      </dsp:txBody>
      <dsp:txXfrm>
        <a:off x="4597833" y="4870558"/>
        <a:ext cx="2138028" cy="813396"/>
      </dsp:txXfrm>
    </dsp:sp>
    <dsp:sp modelId="{86E48A3F-70DC-46F9-B92D-25C76663D2F3}">
      <dsp:nvSpPr>
        <dsp:cNvPr id="0" name=""/>
        <dsp:cNvSpPr/>
      </dsp:nvSpPr>
      <dsp:spPr>
        <a:xfrm>
          <a:off x="3308581" y="560724"/>
          <a:ext cx="4716532" cy="4716532"/>
        </a:xfrm>
        <a:custGeom>
          <a:avLst/>
          <a:gdLst/>
          <a:ahLst/>
          <a:cxnLst/>
          <a:rect l="0" t="0" r="0" b="0"/>
          <a:pathLst>
            <a:path>
              <a:moveTo>
                <a:pt x="1119187" y="4364782"/>
              </a:moveTo>
              <a:arcTo wR="2358266" hR="2358266" stAng="7301788" swAng="640477"/>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529CC89-9BDE-4BC5-9461-9BD10CC3A773}">
      <dsp:nvSpPr>
        <dsp:cNvPr id="0" name=""/>
        <dsp:cNvSpPr/>
      </dsp:nvSpPr>
      <dsp:spPr>
        <a:xfrm>
          <a:off x="2634879" y="3636277"/>
          <a:ext cx="1979300" cy="92369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Conclusion</a:t>
          </a:r>
        </a:p>
      </dsp:txBody>
      <dsp:txXfrm>
        <a:off x="2679970" y="3681368"/>
        <a:ext cx="1889118" cy="833510"/>
      </dsp:txXfrm>
    </dsp:sp>
    <dsp:sp modelId="{0EC9A3F2-A131-4293-A07D-24A9A4CE5ECB}">
      <dsp:nvSpPr>
        <dsp:cNvPr id="0" name=""/>
        <dsp:cNvSpPr/>
      </dsp:nvSpPr>
      <dsp:spPr>
        <a:xfrm>
          <a:off x="3308581" y="560724"/>
          <a:ext cx="4716532" cy="4716532"/>
        </a:xfrm>
        <a:custGeom>
          <a:avLst/>
          <a:gdLst/>
          <a:ahLst/>
          <a:cxnLst/>
          <a:rect l="0" t="0" r="0" b="0"/>
          <a:pathLst>
            <a:path>
              <a:moveTo>
                <a:pt x="42742" y="2805221"/>
              </a:moveTo>
              <a:arcTo wR="2358266" hR="2358266" stAng="10144489" swAng="1251759"/>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73D7B15-BB98-4DA2-AB9B-D36984FA2898}">
      <dsp:nvSpPr>
        <dsp:cNvPr id="0" name=""/>
        <dsp:cNvSpPr/>
      </dsp:nvSpPr>
      <dsp:spPr>
        <a:xfrm>
          <a:off x="2854254" y="1239178"/>
          <a:ext cx="1540551" cy="100135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Action Plan</a:t>
          </a:r>
        </a:p>
      </dsp:txBody>
      <dsp:txXfrm>
        <a:off x="2903136" y="1288060"/>
        <a:ext cx="1442787" cy="903594"/>
      </dsp:txXfrm>
    </dsp:sp>
    <dsp:sp modelId="{E97B2693-1CBC-477E-9114-69B9335310CF}">
      <dsp:nvSpPr>
        <dsp:cNvPr id="0" name=""/>
        <dsp:cNvSpPr/>
      </dsp:nvSpPr>
      <dsp:spPr>
        <a:xfrm>
          <a:off x="3308581" y="560724"/>
          <a:ext cx="4716532" cy="4716532"/>
        </a:xfrm>
        <a:custGeom>
          <a:avLst/>
          <a:gdLst/>
          <a:ahLst/>
          <a:cxnLst/>
          <a:rect l="0" t="0" r="0" b="0"/>
          <a:pathLst>
            <a:path>
              <a:moveTo>
                <a:pt x="812080" y="577611"/>
              </a:moveTo>
              <a:arcTo wR="2358266" hR="2358266" stAng="13741886" swAng="654036"/>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B47F-04B0-4FF6-864B-26B1CF12E5C8}">
      <dsp:nvSpPr>
        <dsp:cNvPr id="0" name=""/>
        <dsp:cNvSpPr/>
      </dsp:nvSpPr>
      <dsp:spPr>
        <a:xfrm rot="5400000">
          <a:off x="3791503" y="-1615681"/>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Offer guidance to a co-worker </a:t>
          </a:r>
        </a:p>
      </dsp:txBody>
      <dsp:txXfrm rot="-5400000">
        <a:off x="2121528" y="75366"/>
        <a:ext cx="3750534" cy="389512"/>
      </dsp:txXfrm>
    </dsp:sp>
    <dsp:sp modelId="{FC16C2B5-F2BB-4435-9C4B-D489352A332E}">
      <dsp:nvSpPr>
        <dsp:cNvPr id="0" name=""/>
        <dsp:cNvSpPr/>
      </dsp:nvSpPr>
      <dsp:spPr>
        <a:xfrm>
          <a:off x="0" y="336"/>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Offer</a:t>
          </a:r>
        </a:p>
      </dsp:txBody>
      <dsp:txXfrm>
        <a:off x="26340" y="26676"/>
        <a:ext cx="2068848" cy="486890"/>
      </dsp:txXfrm>
    </dsp:sp>
    <dsp:sp modelId="{1D8F8E8B-2B26-41E2-AB7E-AF505CB92604}">
      <dsp:nvSpPr>
        <dsp:cNvPr id="0" name=""/>
        <dsp:cNvSpPr/>
      </dsp:nvSpPr>
      <dsp:spPr>
        <a:xfrm rot="5400000">
          <a:off x="3791503" y="-1049131"/>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Get to know your colleagues</a:t>
          </a:r>
        </a:p>
      </dsp:txBody>
      <dsp:txXfrm rot="-5400000">
        <a:off x="2121528" y="641916"/>
        <a:ext cx="3750534" cy="389512"/>
      </dsp:txXfrm>
    </dsp:sp>
    <dsp:sp modelId="{389A5E9E-38ED-4160-9F3D-D48DEB7CC94C}">
      <dsp:nvSpPr>
        <dsp:cNvPr id="0" name=""/>
        <dsp:cNvSpPr/>
      </dsp:nvSpPr>
      <dsp:spPr>
        <a:xfrm>
          <a:off x="0" y="566885"/>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Get to know</a:t>
          </a:r>
        </a:p>
      </dsp:txBody>
      <dsp:txXfrm>
        <a:off x="26340" y="593225"/>
        <a:ext cx="2068848" cy="486890"/>
      </dsp:txXfrm>
    </dsp:sp>
    <dsp:sp modelId="{FC3CCDC6-D6F2-4EDD-A5CA-6E773A8AFEF1}">
      <dsp:nvSpPr>
        <dsp:cNvPr id="0" name=""/>
        <dsp:cNvSpPr/>
      </dsp:nvSpPr>
      <dsp:spPr>
        <a:xfrm rot="5400000">
          <a:off x="3791503" y="-482582"/>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Lend a hand to someone who is under a tight deadline  </a:t>
          </a:r>
        </a:p>
      </dsp:txBody>
      <dsp:txXfrm rot="-5400000">
        <a:off x="2121528" y="1208465"/>
        <a:ext cx="3750534" cy="389512"/>
      </dsp:txXfrm>
    </dsp:sp>
    <dsp:sp modelId="{9C561170-F8F4-4D07-99D5-4DFF0CCE4F48}">
      <dsp:nvSpPr>
        <dsp:cNvPr id="0" name=""/>
        <dsp:cNvSpPr/>
      </dsp:nvSpPr>
      <dsp:spPr>
        <a:xfrm>
          <a:off x="0" y="1133435"/>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Lend</a:t>
          </a:r>
        </a:p>
      </dsp:txBody>
      <dsp:txXfrm>
        <a:off x="26340" y="1159775"/>
        <a:ext cx="2068848" cy="486890"/>
      </dsp:txXfrm>
    </dsp:sp>
    <dsp:sp modelId="{90841B39-278D-46B6-A9D4-982E7B72E7F6}">
      <dsp:nvSpPr>
        <dsp:cNvPr id="0" name=""/>
        <dsp:cNvSpPr/>
      </dsp:nvSpPr>
      <dsp:spPr>
        <a:xfrm rot="5400000">
          <a:off x="3791503" y="83966"/>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Cultivate a collaborative environment – </a:t>
          </a:r>
        </a:p>
      </dsp:txBody>
      <dsp:txXfrm rot="-5400000">
        <a:off x="2121528" y="1775013"/>
        <a:ext cx="3750534" cy="389512"/>
      </dsp:txXfrm>
    </dsp:sp>
    <dsp:sp modelId="{CC86C8CD-5CB7-424F-9652-8702E912F050}">
      <dsp:nvSpPr>
        <dsp:cNvPr id="0" name=""/>
        <dsp:cNvSpPr/>
      </dsp:nvSpPr>
      <dsp:spPr>
        <a:xfrm>
          <a:off x="0" y="1699984"/>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Cultivate</a:t>
          </a:r>
        </a:p>
      </dsp:txBody>
      <dsp:txXfrm>
        <a:off x="26340" y="1726324"/>
        <a:ext cx="2068848" cy="486890"/>
      </dsp:txXfrm>
    </dsp:sp>
    <dsp:sp modelId="{8C9877CB-207E-47F4-B0E7-EFBFDEF3836B}">
      <dsp:nvSpPr>
        <dsp:cNvPr id="0" name=""/>
        <dsp:cNvSpPr/>
      </dsp:nvSpPr>
      <dsp:spPr>
        <a:xfrm rot="5400000">
          <a:off x="3791503" y="650516"/>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Acknowledge employees' strengths and positive attributes in front of others  </a:t>
          </a:r>
        </a:p>
      </dsp:txBody>
      <dsp:txXfrm rot="-5400000">
        <a:off x="2121528" y="2341563"/>
        <a:ext cx="3750534" cy="389512"/>
      </dsp:txXfrm>
    </dsp:sp>
    <dsp:sp modelId="{070AAF16-6A69-4C38-A333-837611C036DE}">
      <dsp:nvSpPr>
        <dsp:cNvPr id="0" name=""/>
        <dsp:cNvSpPr/>
      </dsp:nvSpPr>
      <dsp:spPr>
        <a:xfrm>
          <a:off x="0" y="2266533"/>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Acknowledge</a:t>
          </a:r>
        </a:p>
      </dsp:txBody>
      <dsp:txXfrm>
        <a:off x="26340" y="2292873"/>
        <a:ext cx="2068848" cy="486890"/>
      </dsp:txXfrm>
    </dsp:sp>
    <dsp:sp modelId="{BAFD6C92-F71C-4737-8970-198270F9BD39}">
      <dsp:nvSpPr>
        <dsp:cNvPr id="0" name=""/>
        <dsp:cNvSpPr/>
      </dsp:nvSpPr>
      <dsp:spPr>
        <a:xfrm rot="5400000">
          <a:off x="3791503" y="1217065"/>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Be an example of a compassionate leader </a:t>
          </a:r>
        </a:p>
      </dsp:txBody>
      <dsp:txXfrm rot="-5400000">
        <a:off x="2121528" y="2908112"/>
        <a:ext cx="3750534" cy="389512"/>
      </dsp:txXfrm>
    </dsp:sp>
    <dsp:sp modelId="{29A9B3F0-FDEC-4831-AA2E-4D15ECDC556A}">
      <dsp:nvSpPr>
        <dsp:cNvPr id="0" name=""/>
        <dsp:cNvSpPr/>
      </dsp:nvSpPr>
      <dsp:spPr>
        <a:xfrm>
          <a:off x="0" y="2833083"/>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Example</a:t>
          </a:r>
        </a:p>
      </dsp:txBody>
      <dsp:txXfrm>
        <a:off x="26340" y="2859423"/>
        <a:ext cx="2068848" cy="486890"/>
      </dsp:txXfrm>
    </dsp:sp>
    <dsp:sp modelId="{59CC461F-D10B-419A-8095-31F4426E0D68}">
      <dsp:nvSpPr>
        <dsp:cNvPr id="0" name=""/>
        <dsp:cNvSpPr/>
      </dsp:nvSpPr>
      <dsp:spPr>
        <a:xfrm rot="5400000">
          <a:off x="3791503" y="1783614"/>
          <a:ext cx="431656" cy="37716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Encourage employees to practice conscious communication</a:t>
          </a:r>
        </a:p>
      </dsp:txBody>
      <dsp:txXfrm rot="-5400000">
        <a:off x="2121528" y="3474661"/>
        <a:ext cx="3750534" cy="389512"/>
      </dsp:txXfrm>
    </dsp:sp>
    <dsp:sp modelId="{CD5E6FE6-B6DE-42BC-A91B-15F7186903EC}">
      <dsp:nvSpPr>
        <dsp:cNvPr id="0" name=""/>
        <dsp:cNvSpPr/>
      </dsp:nvSpPr>
      <dsp:spPr>
        <a:xfrm>
          <a:off x="0" y="3399632"/>
          <a:ext cx="2121528" cy="5395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Encourage</a:t>
          </a:r>
        </a:p>
      </dsp:txBody>
      <dsp:txXfrm>
        <a:off x="26340" y="3425972"/>
        <a:ext cx="2068848" cy="48689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padlet.com/christinebeale/fg82s2cxg1ied6gh"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padlet.com/christinebeale/uwurvz7o32twmkv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catalyst.org/research/quiz-are-you-an-inclusive-leader/"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pages/article/newCDV_59.htm"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CommSkll/ActiveListening.htm" TargetMode="External"/><Relationship Id="rId4" Type="http://schemas.openxmlformats.org/officeDocument/2006/relationships/hyperlink" Target="/pages/article/newTCS_89.htm" TargetMode="Externa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the students, give an overview of what’s going to be covered.</a:t>
            </a:r>
          </a:p>
          <a:p>
            <a:r>
              <a:rPr lang="en-GB" dirty="0"/>
              <a:t>Trainer to introduce themselves, highlight their experience of Leadership.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293698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Maslow’s &amp; Gestalt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Mobile Telephones – Please can you place your mobiles on silent / vibrate, if you need to take a phone call please indicate to the trainers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Breaks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Ask Questions – Feel free to ask question throughout the session &amp; get</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329648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36095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44546A"/>
                </a:solidFill>
                <a:effectLst/>
                <a:latin typeface="+mn-lt"/>
                <a:ea typeface="Calibri" panose="020F0502020204030204" pitchFamily="34" charset="0"/>
                <a:cs typeface="Times New Roman" panose="02020603050405020304" pitchFamily="18" charset="0"/>
              </a:rPr>
              <a:t>Does anyone know what reflective practice is</a:t>
            </a:r>
            <a:r>
              <a:rPr lang="en-GB" sz="1200" b="1" dirty="0">
                <a:latin typeface="+mn-lt"/>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mn-lt"/>
              </a:rPr>
              <a:t>Have you heard of the term reflective practice before?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76219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algn="l"/>
            <a:r>
              <a:rPr lang="en-GB" sz="1200" b="1" i="0" dirty="0">
                <a:solidFill>
                  <a:schemeClr val="tx2"/>
                </a:solidFill>
                <a:effectLst/>
                <a:latin typeface="+mn-lt"/>
              </a:rPr>
              <a:t>The more you do this, the more you are able to: </a:t>
            </a:r>
          </a:p>
          <a:p>
            <a:pPr algn="l"/>
            <a:endParaRPr lang="en-GB" sz="1200" b="0" i="0" dirty="0">
              <a:solidFill>
                <a:schemeClr val="tx2"/>
              </a:solidFill>
              <a:effectLst/>
              <a:latin typeface="+mn-lt"/>
            </a:endParaRPr>
          </a:p>
          <a:p>
            <a:pPr algn="l">
              <a:buFont typeface="Arial" panose="020B0604020202020204" pitchFamily="34" charset="0"/>
              <a:buChar char="•"/>
            </a:pPr>
            <a:r>
              <a:rPr lang="en-GB" sz="1200" b="1" dirty="0">
                <a:solidFill>
                  <a:schemeClr val="tx2"/>
                </a:solidFill>
                <a:latin typeface="+mn-lt"/>
              </a:rPr>
              <a:t> l</a:t>
            </a:r>
            <a:r>
              <a:rPr lang="en-GB" sz="1200" b="1" i="0" dirty="0">
                <a:solidFill>
                  <a:schemeClr val="tx2"/>
                </a:solidFill>
                <a:effectLst/>
                <a:latin typeface="+mn-lt"/>
              </a:rPr>
              <a:t>earn from your experiences</a:t>
            </a:r>
          </a:p>
          <a:p>
            <a:pPr algn="l"/>
            <a:endParaRPr lang="en-GB" sz="1200" b="1" i="0" dirty="0">
              <a:solidFill>
                <a:schemeClr val="tx2"/>
              </a:solidFill>
              <a:effectLst/>
              <a:latin typeface="+mn-lt"/>
            </a:endParaRPr>
          </a:p>
          <a:p>
            <a:pPr algn="l">
              <a:buFont typeface="Arial" panose="020B0604020202020204" pitchFamily="34" charset="0"/>
              <a:buChar char="•"/>
            </a:pPr>
            <a:r>
              <a:rPr lang="en-GB" sz="1200" b="1" i="0" dirty="0">
                <a:solidFill>
                  <a:schemeClr val="tx2"/>
                </a:solidFill>
                <a:effectLst/>
                <a:latin typeface="+mn-lt"/>
              </a:rPr>
              <a:t> apply what you’ve learnt to other situations </a:t>
            </a:r>
          </a:p>
          <a:p>
            <a:pPr algn="l"/>
            <a:endParaRPr lang="en-GB" sz="1200" b="1" i="0" dirty="0">
              <a:solidFill>
                <a:schemeClr val="tx2"/>
              </a:solidFill>
              <a:effectLst/>
              <a:latin typeface="+mn-lt"/>
            </a:endParaRPr>
          </a:p>
          <a:p>
            <a:pPr algn="l">
              <a:buFont typeface="Arial" panose="020B0604020202020204" pitchFamily="34" charset="0"/>
              <a:buChar char="•"/>
            </a:pPr>
            <a:r>
              <a:rPr lang="en-GB" sz="1200" b="1" i="0" dirty="0">
                <a:solidFill>
                  <a:schemeClr val="tx2"/>
                </a:solidFill>
                <a:effectLst/>
                <a:latin typeface="+mn-lt"/>
              </a:rPr>
              <a:t> share what you’ve learnt with other people</a:t>
            </a:r>
          </a:p>
          <a:p>
            <a:endParaRPr lang="en-GB" sz="1200" dirty="0">
              <a:latin typeface="+mn-lt"/>
            </a:endParaRPr>
          </a:p>
          <a:p>
            <a:endParaRPr lang="en-GB" sz="1200" dirty="0">
              <a:latin typeface="+mn-lt"/>
            </a:endParaRPr>
          </a:p>
          <a:p>
            <a:endParaRPr lang="en-GB" sz="1200" dirty="0">
              <a:latin typeface="+mn-lt"/>
            </a:endParaRPr>
          </a:p>
          <a:p>
            <a:endParaRPr lang="en-GB" sz="1200" dirty="0">
              <a:latin typeface="+mn-lt"/>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42818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1" i="0" dirty="0">
                <a:solidFill>
                  <a:srgbClr val="333333"/>
                </a:solidFill>
                <a:effectLst/>
                <a:latin typeface="Source Sans Pro" panose="020B0503030403020204" pitchFamily="34" charset="0"/>
              </a:rPr>
              <a:t>Reflection-in-action</a:t>
            </a:r>
            <a:r>
              <a:rPr lang="en-GB" b="0" i="0" dirty="0">
                <a:solidFill>
                  <a:srgbClr val="333333"/>
                </a:solidFill>
                <a:effectLst/>
                <a:latin typeface="Source Sans Pro" panose="020B0503030403020204" pitchFamily="34" charset="0"/>
              </a:rPr>
              <a:t> is reflection during the ‘doing’ stage (that is, reflecting on the incident while it can still benefit the learning).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This is carried out during the lesson rather than reflecting on how you would do things differently in the future.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This is an extremely efficient method of reflection as it allows you to react and change an event at the time it happens.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For example, in the classroom you may be teaching a topic which you can see the students are not understanding.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Your reflection-in-action allows you to understand why this has happened and how to respond to overcome this situation.</a:t>
            </a:r>
            <a:br>
              <a:rPr lang="en-GB" dirty="0"/>
            </a:br>
            <a:br>
              <a:rPr lang="en-GB" dirty="0"/>
            </a:br>
            <a:r>
              <a:rPr lang="en-GB" b="0" i="0" dirty="0">
                <a:solidFill>
                  <a:srgbClr val="333333"/>
                </a:solidFill>
                <a:effectLst/>
                <a:latin typeface="Source Sans Pro" panose="020B0503030403020204" pitchFamily="34" charset="0"/>
              </a:rPr>
              <a:t>Reflection-in-action allows you to deal with surprising incidents that may happen in a learning environment.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It allows you to be responsible and resourceful, drawing on your own knowledge and allowing you to apply it to new experiences.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It also allows for personalised learning as, rather than using preconceived ideas about what you should do in a particular situation, you decide what works best at that time for that unique experience and student.</a:t>
            </a:r>
            <a:br>
              <a:rPr lang="en-GB" dirty="0"/>
            </a:br>
            <a:br>
              <a:rPr lang="en-GB" dirty="0"/>
            </a:br>
            <a:r>
              <a:rPr lang="en-GB" b="1" i="0" dirty="0">
                <a:solidFill>
                  <a:srgbClr val="333333"/>
                </a:solidFill>
                <a:effectLst/>
                <a:latin typeface="Source Sans Pro" panose="020B0503030403020204" pitchFamily="34" charset="0"/>
              </a:rPr>
              <a:t>Reflection-on-action</a:t>
            </a:r>
            <a:r>
              <a:rPr lang="en-GB" b="0" i="0" dirty="0">
                <a:solidFill>
                  <a:srgbClr val="333333"/>
                </a:solidFill>
                <a:effectLst/>
                <a:latin typeface="Source Sans Pro" panose="020B0503030403020204" pitchFamily="34" charset="0"/>
              </a:rPr>
              <a:t>, on the other hand, involves reflecting on how practice can be developed after the lesson has been taught.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Schön recognises the importance of reflecting back ‘in order to discover how our knowing-in-action may have contributed to an unexpected outcome’ (Schön, 1983).</a:t>
            </a:r>
            <a:br>
              <a:rPr lang="en-GB" dirty="0"/>
            </a:br>
            <a:br>
              <a:rPr lang="en-GB" dirty="0"/>
            </a:br>
            <a:r>
              <a:rPr lang="en-GB" b="0" i="0" dirty="0">
                <a:solidFill>
                  <a:srgbClr val="333333"/>
                </a:solidFill>
                <a:effectLst/>
                <a:latin typeface="Source Sans Pro" panose="020B0503030403020204" pitchFamily="34" charset="0"/>
              </a:rPr>
              <a:t>Reflection-on-action means you reflect after the event on how your knowledge of previous teaching may have directed you to the experience you had.</a:t>
            </a:r>
            <a:br>
              <a:rPr lang="en-GB" dirty="0"/>
            </a:br>
            <a:br>
              <a:rPr lang="en-GB" dirty="0"/>
            </a:br>
            <a:r>
              <a:rPr lang="en-GB" b="0" i="0" dirty="0">
                <a:solidFill>
                  <a:srgbClr val="333333"/>
                </a:solidFill>
                <a:effectLst/>
                <a:latin typeface="Source Sans Pro" panose="020B0503030403020204" pitchFamily="34" charset="0"/>
              </a:rPr>
              <a:t>Reflection-on-action should encourage ideas on what you need to change for the future.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You carry out reflection-on-action outside the classroom, where you consider the situation again.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This requires deeper thought, for example, as to why the students did not understand the topic.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It encourages you to consider causes and options, which should be informed by a wider network of understanding from research.</a:t>
            </a:r>
            <a:br>
              <a:rPr lang="en-GB" dirty="0"/>
            </a:br>
            <a:br>
              <a:rPr lang="en-GB" dirty="0"/>
            </a:br>
            <a:r>
              <a:rPr lang="en-GB" b="0" i="0" dirty="0">
                <a:solidFill>
                  <a:srgbClr val="333333"/>
                </a:solidFill>
                <a:effectLst/>
                <a:latin typeface="Source Sans Pro" panose="020B0503030403020204" pitchFamily="34" charset="0"/>
              </a:rPr>
              <a:t>By following any of the above models of reflection, you will have a questioning approach to teaching.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You will consider why things are as they are, and how they could be.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You will consider the strengths and areas of development in your own practice, questioning why learning experiences might be this way and considering how to develop them.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As a result, what you do in the classroom will be carefully planned, informed by research and previous experience, and focused, with logical reasons. </a:t>
            </a:r>
          </a:p>
          <a:p>
            <a:endParaRPr lang="en-GB" b="0" i="0" dirty="0">
              <a:solidFill>
                <a:srgbClr val="333333"/>
              </a:solidFill>
              <a:effectLst/>
              <a:latin typeface="Source Sans Pro" panose="020B0503030403020204" pitchFamily="34" charset="0"/>
            </a:endParaRPr>
          </a:p>
          <a:p>
            <a:r>
              <a:rPr lang="en-GB" b="0" i="0" dirty="0">
                <a:solidFill>
                  <a:srgbClr val="333333"/>
                </a:solidFill>
                <a:effectLst/>
                <a:latin typeface="Source Sans Pro" panose="020B0503030403020204" pitchFamily="34" charset="0"/>
              </a:rPr>
              <a:t>All of these models stress the importance of repeating the cycle to make sure knowledge is secure and progression is continued.</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894959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dirty="0"/>
              <a:t>Click through each animation to reveal the questions</a:t>
            </a: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98522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1" dirty="0"/>
              <a:t>The Gibbs Reflective Cycle </a:t>
            </a:r>
            <a:r>
              <a:rPr lang="en-GB" b="0" dirty="0"/>
              <a:t>is the model that has been recommended by College of Policing</a:t>
            </a:r>
          </a:p>
          <a:p>
            <a:endParaRPr lang="en-GB" b="0" dirty="0"/>
          </a:p>
          <a:p>
            <a:r>
              <a:rPr lang="en-GB" b="0" dirty="0"/>
              <a:t>Information is also available on the CoP website.</a:t>
            </a:r>
          </a:p>
          <a:p>
            <a:endParaRPr lang="en-GB" b="0" dirty="0"/>
          </a:p>
          <a:p>
            <a:r>
              <a:rPr lang="en-GB" b="1" dirty="0"/>
              <a:t>Ask learners to think of an event and try and complete a reflective cycle of their own.</a:t>
            </a:r>
          </a:p>
          <a:p>
            <a:endParaRPr lang="en-GB" dirty="0"/>
          </a:p>
          <a:p>
            <a:r>
              <a:rPr lang="en-GB" b="1" dirty="0"/>
              <a:t>1. Description</a:t>
            </a:r>
          </a:p>
          <a:p>
            <a:pPr marL="171450" indent="-171450">
              <a:buFont typeface="Arial" panose="020B0604020202020204" pitchFamily="34" charset="0"/>
              <a:buChar char="•"/>
            </a:pPr>
            <a:r>
              <a:rPr lang="en-GB" dirty="0"/>
              <a:t>Describe the event – when and where. </a:t>
            </a:r>
          </a:p>
          <a:p>
            <a:pPr marL="171450" indent="-171450">
              <a:buFont typeface="Arial" panose="020B0604020202020204" pitchFamily="34" charset="0"/>
              <a:buChar char="•"/>
            </a:pPr>
            <a:r>
              <a:rPr lang="en-GB" dirty="0"/>
              <a:t>Why you were there? </a:t>
            </a:r>
          </a:p>
          <a:p>
            <a:pPr marL="171450" indent="-171450">
              <a:buFont typeface="Arial" panose="020B0604020202020204" pitchFamily="34" charset="0"/>
              <a:buChar char="•"/>
            </a:pPr>
            <a:r>
              <a:rPr lang="en-GB" dirty="0"/>
              <a:t>Who else was there? </a:t>
            </a:r>
          </a:p>
          <a:p>
            <a:pPr marL="171450" indent="-171450">
              <a:buFont typeface="Arial" panose="020B0604020202020204" pitchFamily="34" charset="0"/>
              <a:buChar char="•"/>
            </a:pPr>
            <a:r>
              <a:rPr lang="en-GB" dirty="0"/>
              <a:t>What happened? </a:t>
            </a:r>
          </a:p>
          <a:p>
            <a:pPr marL="171450" indent="-171450">
              <a:buFont typeface="Arial" panose="020B0604020202020204" pitchFamily="34" charset="0"/>
              <a:buChar char="•"/>
            </a:pPr>
            <a:r>
              <a:rPr lang="en-GB" dirty="0"/>
              <a:t>How did you react? </a:t>
            </a:r>
          </a:p>
          <a:p>
            <a:pPr marL="171450" indent="-171450">
              <a:buFont typeface="Arial" panose="020B0604020202020204" pitchFamily="34" charset="0"/>
              <a:buChar char="•"/>
            </a:pPr>
            <a:r>
              <a:rPr lang="en-GB" dirty="0"/>
              <a:t>How did others react? </a:t>
            </a:r>
          </a:p>
          <a:p>
            <a:pPr marL="171450" indent="-171450">
              <a:buFont typeface="Arial" panose="020B0604020202020204" pitchFamily="34" charset="0"/>
              <a:buChar char="•"/>
            </a:pPr>
            <a:r>
              <a:rPr lang="en-GB" dirty="0"/>
              <a:t>What was the outcome?</a:t>
            </a:r>
          </a:p>
          <a:p>
            <a:pPr marL="0" indent="0">
              <a:buFont typeface="Arial" panose="020B0604020202020204" pitchFamily="34" charset="0"/>
              <a:buNone/>
            </a:pPr>
            <a:endParaRPr lang="en-GB" dirty="0"/>
          </a:p>
          <a:p>
            <a:r>
              <a:rPr lang="en-GB" b="1" dirty="0"/>
              <a:t>2. Feelings</a:t>
            </a:r>
          </a:p>
          <a:p>
            <a:pPr marL="171450" indent="-171450">
              <a:buFont typeface="Arial" panose="020B0604020202020204" pitchFamily="34" charset="0"/>
              <a:buChar char="•"/>
            </a:pPr>
            <a:r>
              <a:rPr lang="en-GB" dirty="0"/>
              <a:t>How were your thoughts and feelings at the time? </a:t>
            </a:r>
          </a:p>
          <a:p>
            <a:pPr marL="171450" indent="-171450">
              <a:buFont typeface="Arial" panose="020B0604020202020204" pitchFamily="34" charset="0"/>
              <a:buChar char="•"/>
            </a:pPr>
            <a:r>
              <a:rPr lang="en-GB" dirty="0"/>
              <a:t>What did you feel before and after? </a:t>
            </a:r>
          </a:p>
          <a:p>
            <a:pPr marL="171450" indent="-171450">
              <a:buFont typeface="Arial" panose="020B0604020202020204" pitchFamily="34" charset="0"/>
              <a:buChar char="•"/>
            </a:pPr>
            <a:r>
              <a:rPr lang="en-GB" dirty="0"/>
              <a:t>How did others feel? </a:t>
            </a:r>
          </a:p>
          <a:p>
            <a:pPr marL="171450" indent="-171450">
              <a:buFont typeface="Arial" panose="020B0604020202020204" pitchFamily="34" charset="0"/>
              <a:buChar char="•"/>
            </a:pPr>
            <a:r>
              <a:rPr lang="en-GB" dirty="0"/>
              <a:t>How do you feel about it now?</a:t>
            </a:r>
          </a:p>
          <a:p>
            <a:pPr marL="171450" indent="-171450">
              <a:buFont typeface="Arial" panose="020B0604020202020204" pitchFamily="34" charset="0"/>
              <a:buChar char="•"/>
            </a:pPr>
            <a:endParaRPr lang="en-GB" dirty="0"/>
          </a:p>
          <a:p>
            <a:r>
              <a:rPr lang="en-GB" b="1" dirty="0"/>
              <a:t>3. Evaluation/analysis</a:t>
            </a:r>
          </a:p>
          <a:p>
            <a:pPr marL="171450" indent="-171450">
              <a:buFont typeface="Arial" panose="020B0604020202020204" pitchFamily="34" charset="0"/>
              <a:buChar char="•"/>
            </a:pPr>
            <a:r>
              <a:rPr lang="en-GB" dirty="0"/>
              <a:t>What worked and what didn’t work – positive or negative outcomes. </a:t>
            </a:r>
          </a:p>
          <a:p>
            <a:pPr marL="171450" indent="-171450">
              <a:buFont typeface="Arial" panose="020B0604020202020204" pitchFamily="34" charset="0"/>
              <a:buChar char="•"/>
            </a:pPr>
            <a:r>
              <a:rPr lang="en-GB" dirty="0"/>
              <a:t>What went well or not so well? </a:t>
            </a:r>
          </a:p>
          <a:p>
            <a:pPr marL="171450" indent="-171450">
              <a:buFont typeface="Arial" panose="020B0604020202020204" pitchFamily="34" charset="0"/>
              <a:buChar char="•"/>
            </a:pPr>
            <a:r>
              <a:rPr lang="en-GB" dirty="0"/>
              <a:t>Did you or others make a positive or negative contribution?</a:t>
            </a:r>
          </a:p>
          <a:p>
            <a:pPr marL="0" indent="0">
              <a:buFont typeface="Arial" panose="020B0604020202020204" pitchFamily="34" charset="0"/>
              <a:buNone/>
            </a:pPr>
            <a:endParaRPr lang="en-GB" dirty="0"/>
          </a:p>
          <a:p>
            <a:r>
              <a:rPr lang="en-GB" b="1" dirty="0"/>
              <a:t>4. Conclusions</a:t>
            </a:r>
          </a:p>
          <a:p>
            <a:pPr marL="171450" indent="-171450">
              <a:buFont typeface="Arial" panose="020B0604020202020204" pitchFamily="34" charset="0"/>
              <a:buChar char="•"/>
            </a:pPr>
            <a:r>
              <a:rPr lang="en-GB" dirty="0"/>
              <a:t>What did you learn? </a:t>
            </a:r>
          </a:p>
          <a:p>
            <a:pPr marL="171450" indent="-171450">
              <a:buFont typeface="Arial" panose="020B0604020202020204" pitchFamily="34" charset="0"/>
              <a:buChar char="•"/>
            </a:pPr>
            <a:r>
              <a:rPr lang="en-GB" dirty="0"/>
              <a:t>What would you do differently in future? </a:t>
            </a:r>
          </a:p>
          <a:p>
            <a:pPr marL="171450" indent="-171450">
              <a:buFont typeface="Arial" panose="020B0604020202020204" pitchFamily="34" charset="0"/>
              <a:buChar char="•"/>
            </a:pPr>
            <a:r>
              <a:rPr lang="en-GB" dirty="0"/>
              <a:t>Any skills or knowledge you need to develop?</a:t>
            </a:r>
          </a:p>
          <a:p>
            <a:pPr marL="0" indent="0">
              <a:buFont typeface="Arial" panose="020B0604020202020204" pitchFamily="34" charset="0"/>
              <a:buNone/>
            </a:pPr>
            <a:endParaRPr lang="en-GB" dirty="0"/>
          </a:p>
          <a:p>
            <a:r>
              <a:rPr lang="en-GB" b="1" dirty="0"/>
              <a:t>5. Action</a:t>
            </a:r>
          </a:p>
          <a:p>
            <a:pPr marL="171450" indent="-171450">
              <a:buFont typeface="Arial" panose="020B0604020202020204" pitchFamily="34" charset="0"/>
              <a:buChar char="•"/>
            </a:pPr>
            <a:r>
              <a:rPr lang="en-GB" dirty="0"/>
              <a:t>What will you do about it? </a:t>
            </a:r>
          </a:p>
          <a:p>
            <a:pPr marL="171450" indent="-171450">
              <a:buFont typeface="Arial" panose="020B0604020202020204" pitchFamily="34" charset="0"/>
              <a:buChar char="•"/>
            </a:pPr>
            <a:r>
              <a:rPr lang="en-GB" dirty="0"/>
              <a:t>Do you need to make changes to your practice?</a:t>
            </a:r>
          </a:p>
          <a:p>
            <a:pPr marL="171450" indent="-171450">
              <a:buFont typeface="Arial" panose="020B0604020202020204" pitchFamily="34" charset="0"/>
              <a:buChar char="•"/>
            </a:pPr>
            <a:r>
              <a:rPr lang="en-GB" dirty="0"/>
              <a:t>Have you identified any areas to work 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07331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800" b="1" dirty="0">
                <a:effectLst/>
                <a:latin typeface="Arial" panose="020B0604020202020204" pitchFamily="34" charset="0"/>
                <a:ea typeface="Times New Roman" panose="02020603050405020304" pitchFamily="18" charset="0"/>
              </a:rPr>
              <a:t>Before revealing the animations - Ask learners to provide answers in the chat function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  What are the barriers to reflective practice?</a:t>
            </a:r>
            <a:endParaRPr lang="en-GB" sz="1800" dirty="0">
              <a:effectLst/>
              <a:latin typeface="Times New Roman" panose="02020603050405020304" pitchFamily="18" charset="0"/>
              <a:ea typeface="Times New Roman" panose="02020603050405020304" pitchFamily="18" charset="0"/>
            </a:endParaRPr>
          </a:p>
          <a:p>
            <a:endParaRPr lang="en-GB" b="1" dirty="0"/>
          </a:p>
          <a:p>
            <a:r>
              <a:rPr lang="en-GB" b="1" dirty="0"/>
              <a:t>No time </a:t>
            </a:r>
          </a:p>
          <a:p>
            <a:endParaRPr lang="en-GB" dirty="0"/>
          </a:p>
          <a:p>
            <a:r>
              <a:rPr lang="en-GB" dirty="0"/>
              <a:t>Whether you are studying, working or both it can be hard to find time to complete your existing to-do list so why add another thing? </a:t>
            </a:r>
          </a:p>
          <a:p>
            <a:endParaRPr lang="en-GB" dirty="0"/>
          </a:p>
          <a:p>
            <a:r>
              <a:rPr lang="en-GB" dirty="0"/>
              <a:t>Doing proper reflection takes time but you need to think of this as an investment in your education, your professional development and your own mental wellbeing. </a:t>
            </a:r>
          </a:p>
          <a:p>
            <a:endParaRPr lang="en-GB" dirty="0"/>
          </a:p>
          <a:p>
            <a:r>
              <a:rPr lang="en-GB" b="1" dirty="0"/>
              <a:t>Organisational culture </a:t>
            </a:r>
          </a:p>
          <a:p>
            <a:endParaRPr lang="en-GB" dirty="0"/>
          </a:p>
          <a:p>
            <a:r>
              <a:rPr lang="en-GB" dirty="0"/>
              <a:t>A lack of support from management who don’t see reflective practice as a valuable activity can be hard to navigate. </a:t>
            </a:r>
          </a:p>
          <a:p>
            <a:endParaRPr lang="en-GB" dirty="0"/>
          </a:p>
          <a:p>
            <a:r>
              <a:rPr lang="en-GB" dirty="0"/>
              <a:t>Try to outline it in terms of the return on investment they will get if they give you the resources you need to reflect. </a:t>
            </a:r>
          </a:p>
          <a:p>
            <a:endParaRPr lang="en-GB" dirty="0"/>
          </a:p>
          <a:p>
            <a:r>
              <a:rPr lang="en-GB" dirty="0"/>
              <a:t>Think about what they will get out of it, whether this is a new approach to a project or just happier staff! </a:t>
            </a:r>
          </a:p>
          <a:p>
            <a:endParaRPr lang="en-GB" dirty="0"/>
          </a:p>
          <a:p>
            <a:r>
              <a:rPr lang="en-GB" b="1" dirty="0"/>
              <a:t>Lack of skill </a:t>
            </a:r>
          </a:p>
          <a:p>
            <a:endParaRPr lang="en-GB" dirty="0"/>
          </a:p>
          <a:p>
            <a:r>
              <a:rPr lang="en-GB" dirty="0"/>
              <a:t>Many people who are new to reflection are worried that they are doing it wrong or don’t know where to start. </a:t>
            </a:r>
          </a:p>
          <a:p>
            <a:endParaRPr lang="en-GB" dirty="0"/>
          </a:p>
          <a:p>
            <a:r>
              <a:rPr lang="en-GB" dirty="0"/>
              <a:t>Some of the popular models of reflection set unrealistic expectations that the process needs to be undertaken in a certain way. </a:t>
            </a:r>
          </a:p>
          <a:p>
            <a:endParaRPr lang="en-GB" dirty="0"/>
          </a:p>
          <a:p>
            <a:r>
              <a:rPr lang="en-GB" dirty="0"/>
              <a:t>It is important to remember that reflection is a very individual process and there is no one ‘right’ way of doing it. </a:t>
            </a:r>
          </a:p>
          <a:p>
            <a:endParaRPr lang="en-GB" dirty="0"/>
          </a:p>
          <a:p>
            <a:r>
              <a:rPr lang="en-GB" dirty="0"/>
              <a:t>You can follow which ever course suits you. It may take some experimentation before you find the way that works for you but half the fun is trying! </a:t>
            </a:r>
          </a:p>
          <a:p>
            <a:endParaRPr lang="en-GB" dirty="0"/>
          </a:p>
          <a:p>
            <a:r>
              <a:rPr lang="en-GB" b="1" dirty="0"/>
              <a:t>Environment</a:t>
            </a:r>
          </a:p>
          <a:p>
            <a:endParaRPr lang="en-GB" dirty="0"/>
          </a:p>
          <a:p>
            <a:r>
              <a:rPr lang="en-GB" dirty="0"/>
              <a:t> For some people, finding a physical location to be reflective can be a challenge. </a:t>
            </a:r>
          </a:p>
          <a:p>
            <a:endParaRPr lang="en-GB" dirty="0"/>
          </a:p>
          <a:p>
            <a:r>
              <a:rPr lang="en-GB" dirty="0"/>
              <a:t>You will need to be in a certain mind set in order to practice reflection and it can be difficult to find an available place for this. (We will touch on different mindsets later in the session)</a:t>
            </a:r>
          </a:p>
          <a:p>
            <a:endParaRPr lang="en-GB" dirty="0"/>
          </a:p>
          <a:p>
            <a:r>
              <a:rPr lang="en-GB" dirty="0"/>
              <a:t>Some people need a busy environment whilst others will need somewhere quiet and empty. </a:t>
            </a:r>
          </a:p>
          <a:p>
            <a:endParaRPr lang="en-GB" dirty="0"/>
          </a:p>
          <a:p>
            <a:r>
              <a:rPr lang="en-GB" dirty="0"/>
              <a:t>If you are new to reflection then you may find that you need to experiment to find the right environment for you but once you have then you can work to find somewhere to practice your reflection. </a:t>
            </a:r>
          </a:p>
          <a:p>
            <a:endParaRPr lang="en-GB" dirty="0"/>
          </a:p>
          <a:p>
            <a:r>
              <a:rPr lang="en-GB" b="1" dirty="0"/>
              <a:t>Motivation </a:t>
            </a:r>
          </a:p>
          <a:p>
            <a:endParaRPr lang="en-GB" dirty="0"/>
          </a:p>
          <a:p>
            <a:r>
              <a:rPr lang="en-GB" dirty="0"/>
              <a:t>A lack of time and support can take a toll on your ability to reflect, especially if you are reflecting on something you have been doing all day. </a:t>
            </a:r>
          </a:p>
          <a:p>
            <a:endParaRPr lang="en-GB" dirty="0"/>
          </a:p>
          <a:p>
            <a:r>
              <a:rPr lang="en-GB" dirty="0"/>
              <a:t>The last thing you will want to do is to go home at night and think about it! </a:t>
            </a:r>
          </a:p>
          <a:p>
            <a:endParaRPr lang="en-GB" dirty="0"/>
          </a:p>
          <a:p>
            <a:r>
              <a:rPr lang="en-GB" dirty="0"/>
              <a:t>Even the best reflective practitioners experience this feeling at some point so if you don't worry. </a:t>
            </a:r>
          </a:p>
          <a:p>
            <a:endParaRPr lang="en-GB" dirty="0"/>
          </a:p>
          <a:p>
            <a:r>
              <a:rPr lang="en-GB" b="1" dirty="0"/>
              <a:t>Yourself</a:t>
            </a:r>
            <a:r>
              <a:rPr lang="en-GB" dirty="0"/>
              <a:t> </a:t>
            </a:r>
          </a:p>
          <a:p>
            <a:endParaRPr lang="en-GB" dirty="0"/>
          </a:p>
          <a:p>
            <a:r>
              <a:rPr lang="en-GB" dirty="0"/>
              <a:t>Perhaps one of the biggest barriers to reflection is you! </a:t>
            </a:r>
          </a:p>
          <a:p>
            <a:endParaRPr lang="en-GB" dirty="0"/>
          </a:p>
          <a:p>
            <a:r>
              <a:rPr lang="en-GB" dirty="0"/>
              <a:t>Unfortunately this is one of the hardest to overcome but it can be done. </a:t>
            </a:r>
          </a:p>
          <a:p>
            <a:endParaRPr lang="en-GB" dirty="0"/>
          </a:p>
          <a:p>
            <a:r>
              <a:rPr lang="en-GB" dirty="0"/>
              <a:t>Being reflective takes a certain level of self-insight which can be uncomfortable for some people, especially if you are not used to it. </a:t>
            </a:r>
          </a:p>
          <a:p>
            <a:endParaRPr lang="en-GB" dirty="0"/>
          </a:p>
          <a:p>
            <a:r>
              <a:rPr lang="en-GB" dirty="0"/>
              <a:t>The good news is that this can be achieved with some practice. </a:t>
            </a:r>
          </a:p>
          <a:p>
            <a:endParaRPr lang="en-GB" dirty="0"/>
          </a:p>
          <a:p>
            <a:r>
              <a:rPr lang="en-GB" dirty="0"/>
              <a:t>If you are new to reflection you might need to try lots of different methods before you find the one(s) which works for you so don't get disheartened if something doesn't work first time - you can reflect on why and move on to something else</a:t>
            </a:r>
          </a:p>
          <a:p>
            <a:endParaRPr lang="en-GB" dirty="0"/>
          </a:p>
          <a:p>
            <a:r>
              <a:rPr lang="en-GB" b="1" dirty="0"/>
              <a:t>Before revealing the next slide</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Ask learners what their understanding of emotional intelligence 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b="1" dirty="0"/>
              <a:t>Have you heard about emotional intelligence?</a:t>
            </a:r>
          </a:p>
          <a:p>
            <a:endParaRPr lang="en-GB" b="1" dirty="0"/>
          </a:p>
          <a:p>
            <a:r>
              <a:rPr lang="en-GB" b="1" dirty="0"/>
              <a:t>Can you explain what this means?</a:t>
            </a:r>
          </a:p>
          <a:p>
            <a:endParaRPr lang="en-GB" b="1" dirty="0"/>
          </a:p>
          <a:p>
            <a:r>
              <a:rPr lang="en-GB" b="1" dirty="0"/>
              <a:t>Click to reveal diagram on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18274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6590" y="4777194"/>
            <a:ext cx="6387656" cy="3908614"/>
          </a:xfrm>
        </p:spPr>
        <p:txBody>
          <a:bodyPr/>
          <a:lstStyle/>
          <a:p>
            <a:endParaRPr lang="en-GB" dirty="0"/>
          </a:p>
          <a:p>
            <a:r>
              <a:rPr lang="en-GB" b="1" dirty="0"/>
              <a:t>Play Video</a:t>
            </a:r>
          </a:p>
          <a:p>
            <a:endParaRPr lang="en-GB" dirty="0"/>
          </a:p>
          <a:p>
            <a:r>
              <a:rPr lang="en-GB" b="1" dirty="0"/>
              <a:t>How can we improve our Emotional Intelligence?</a:t>
            </a:r>
          </a:p>
          <a:p>
            <a:endParaRPr lang="en-GB" dirty="0"/>
          </a:p>
          <a:p>
            <a:r>
              <a:rPr lang="en-GB" u="sng" dirty="0"/>
              <a:t>Self Awareness </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Self-Awareness is your ability to accurately perceive your emotions and stay aware of them as they happen.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b="0" dirty="0"/>
              <a:t>Self-awareness encompasses:</a:t>
            </a:r>
          </a:p>
          <a:p>
            <a:endParaRPr lang="en-GB" b="0" dirty="0"/>
          </a:p>
          <a:p>
            <a:r>
              <a:rPr lang="en-GB" b="0" dirty="0"/>
              <a:t>Emotional awareness</a:t>
            </a:r>
          </a:p>
          <a:p>
            <a:endParaRPr lang="en-GB" b="0" dirty="0"/>
          </a:p>
          <a:p>
            <a:r>
              <a:rPr lang="en-GB" b="0" dirty="0"/>
              <a:t>Accurate self-assessment</a:t>
            </a:r>
          </a:p>
          <a:p>
            <a:endParaRPr lang="en-GB" b="0" dirty="0"/>
          </a:p>
          <a:p>
            <a:r>
              <a:rPr lang="en-GB" b="0" dirty="0"/>
              <a:t>Self-confidence</a:t>
            </a:r>
          </a:p>
          <a:p>
            <a:endParaRPr lang="en-GB" b="0" dirty="0"/>
          </a:p>
          <a:p>
            <a:r>
              <a:rPr lang="en-GB" b="0" dirty="0"/>
              <a:t>Self-awareness is the skill of being aware of and understanding your emotions as they occur and as they evolve. </a:t>
            </a:r>
          </a:p>
          <a:p>
            <a:endParaRPr lang="en-GB" b="0" dirty="0"/>
          </a:p>
          <a:p>
            <a:r>
              <a:rPr lang="en-GB" b="0" dirty="0"/>
              <a:t>It is wrong to think of emotions as either positive or negative. </a:t>
            </a:r>
          </a:p>
          <a:p>
            <a:endParaRPr lang="en-GB" b="0" dirty="0"/>
          </a:p>
          <a:p>
            <a:r>
              <a:rPr lang="en-GB" b="0" dirty="0"/>
              <a:t>Instead, you should think of them as appropriate or inappropriate.</a:t>
            </a:r>
          </a:p>
          <a:p>
            <a:endParaRPr lang="en-GB" b="0" dirty="0"/>
          </a:p>
          <a:p>
            <a:r>
              <a:rPr lang="en-GB" b="0" dirty="0"/>
              <a:t>For example, anger is usually associated with being a negative emotion.  </a:t>
            </a:r>
          </a:p>
          <a:p>
            <a:endParaRPr lang="en-GB" b="0" dirty="0"/>
          </a:p>
          <a:p>
            <a:r>
              <a:rPr lang="en-GB" b="0" dirty="0"/>
              <a:t>However, it can be a completely reasonable and appropriate emotion in certain circumstances – emotional intelligence allows us to recognise our anger and understand why this emotion has occurred.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dirty="0"/>
              <a:t>Keep a Journal (spend a few moments writing down your thoughts) note what happened, what went well, what didn’t go well. How are you going to improve next time, what will you do differently. Once you get in the habit of doing this, it will become the norm.</a:t>
            </a:r>
          </a:p>
          <a:p>
            <a:r>
              <a:rPr lang="en-GB" dirty="0"/>
              <a:t>Slow down – Count to 10 when you experience anger.</a:t>
            </a:r>
          </a:p>
          <a:p>
            <a:endParaRPr lang="en-GB" dirty="0"/>
          </a:p>
          <a:p>
            <a:r>
              <a:rPr lang="en-GB" u="sng" dirty="0"/>
              <a:t>Self Regulation</a:t>
            </a:r>
            <a:r>
              <a:rPr lang="en-GB" dirty="0"/>
              <a:t> – Know your values (Code of Ethics). Hold yourself accountable. Practice staying calm.</a:t>
            </a:r>
          </a:p>
          <a:p>
            <a:endParaRPr lang="en-GB" dirty="0"/>
          </a:p>
          <a:p>
            <a:r>
              <a:rPr lang="en-GB" b="0" dirty="0"/>
              <a:t>Self-regulation includes:</a:t>
            </a:r>
          </a:p>
          <a:p>
            <a:endParaRPr lang="en-GB" b="0" dirty="0"/>
          </a:p>
          <a:p>
            <a:r>
              <a:rPr lang="en-GB" b="0" dirty="0"/>
              <a:t>Self-control</a:t>
            </a:r>
          </a:p>
          <a:p>
            <a:endParaRPr lang="en-GB" b="0" dirty="0"/>
          </a:p>
          <a:p>
            <a:r>
              <a:rPr lang="en-GB" b="0" dirty="0"/>
              <a:t>Trustworthiness</a:t>
            </a:r>
          </a:p>
          <a:p>
            <a:endParaRPr lang="en-GB" b="0" dirty="0"/>
          </a:p>
          <a:p>
            <a:r>
              <a:rPr lang="en-GB" b="0" dirty="0"/>
              <a:t>Conscientiousness</a:t>
            </a:r>
          </a:p>
          <a:p>
            <a:endParaRPr lang="en-GB" b="0" dirty="0"/>
          </a:p>
          <a:p>
            <a:r>
              <a:rPr lang="en-GB" b="0" dirty="0"/>
              <a:t>Adaptability</a:t>
            </a:r>
          </a:p>
          <a:p>
            <a:endParaRPr lang="en-GB" b="0" dirty="0"/>
          </a:p>
          <a:p>
            <a:r>
              <a:rPr lang="en-GB" b="0" dirty="0"/>
              <a:t>Innovation</a:t>
            </a:r>
          </a:p>
          <a:p>
            <a:endParaRPr lang="en-GB" b="0" dirty="0"/>
          </a:p>
          <a:p>
            <a:r>
              <a:rPr lang="en-GB" b="0" dirty="0"/>
              <a:t>Having learned to be aware of your emotions, the skill of self-regulation relates to managing them appropriately and proportionately.</a:t>
            </a:r>
          </a:p>
          <a:p>
            <a:endParaRPr lang="en-GB" b="0" dirty="0"/>
          </a:p>
          <a:p>
            <a:r>
              <a:rPr lang="en-GB" b="0" dirty="0"/>
              <a:t>Self-management skills relate to the emotions you are feeling at any given time or in any given circumstance and how well you manage them. </a:t>
            </a:r>
          </a:p>
          <a:p>
            <a:endParaRPr lang="en-GB" b="0" dirty="0"/>
          </a:p>
          <a:p>
            <a:r>
              <a:rPr lang="en-GB" b="0" dirty="0"/>
              <a:t>Self-control is a fundamental part of this, but other aspects relate to what you then do: whether you behave in a way which is recognised as ‘good’ or ‘virtuous’ or not.</a:t>
            </a:r>
          </a:p>
          <a:p>
            <a:endParaRPr lang="en-GB" dirty="0"/>
          </a:p>
          <a:p>
            <a:r>
              <a:rPr lang="en-GB" u="sng" dirty="0"/>
              <a:t>Motivation</a:t>
            </a:r>
            <a:r>
              <a:rPr lang="en-GB" dirty="0"/>
              <a:t> – Examine why you're doing the task. How motivated are you to lead, you may have to increase your motivation. Be positive / optimistic (Glass ½ Full type of person).</a:t>
            </a:r>
          </a:p>
          <a:p>
            <a:endParaRPr lang="en-GB" dirty="0"/>
          </a:p>
          <a:p>
            <a:r>
              <a:rPr lang="en-GB" b="0" dirty="0"/>
              <a:t>Self-motivation includes our personal drive to improve and achieve, commitment to our goals, initiative, or readiness to act on opportunities, and optimism and resilience.</a:t>
            </a:r>
          </a:p>
          <a:p>
            <a:endParaRPr lang="en-GB" dirty="0"/>
          </a:p>
          <a:p>
            <a:endParaRPr lang="en-GB" dirty="0"/>
          </a:p>
          <a:p>
            <a:r>
              <a:rPr lang="en-GB" u="sng" dirty="0"/>
              <a:t>Empathy</a:t>
            </a:r>
            <a:r>
              <a:rPr lang="en-GB" dirty="0"/>
              <a:t> – Give constructive feedback. Listen (that’s why we have 2 ears &amp; 1 mouth). Pay attention to NVC’s (Body Language). Respond to peoples feelings.</a:t>
            </a:r>
          </a:p>
          <a:p>
            <a:endParaRPr lang="en-GB" dirty="0"/>
          </a:p>
          <a:p>
            <a:r>
              <a:rPr lang="en-GB" b="0" dirty="0"/>
              <a:t>Empathy is an awareness of the needs and feelings of others both individually and in groups, and being able to see things from the point of view of others.</a:t>
            </a:r>
          </a:p>
          <a:p>
            <a:endParaRPr lang="en-GB" b="0" dirty="0"/>
          </a:p>
          <a:p>
            <a:r>
              <a:rPr lang="en-GB" b="0" dirty="0"/>
              <a:t>Empathy helps us to develop a stronger understanding of other people’s situations.</a:t>
            </a:r>
          </a:p>
          <a:p>
            <a:endParaRPr lang="en-GB" b="0" dirty="0"/>
          </a:p>
          <a:p>
            <a:r>
              <a:rPr lang="en-GB" b="0" dirty="0"/>
              <a:t>It includes understanding others, developing others, having a service orientation, leveraging diversity, and political awareness.</a:t>
            </a:r>
          </a:p>
          <a:p>
            <a:endParaRPr lang="en-GB" b="0" dirty="0"/>
          </a:p>
          <a:p>
            <a:r>
              <a:rPr lang="en-GB" b="0" dirty="0"/>
              <a:t>Empathy can often be difficult to achieve. Learn to listen effectively to both the verbal and non-verbal messages of others, including body movements, gestures and physical signs of emotion.  </a:t>
            </a:r>
          </a:p>
          <a:p>
            <a:endParaRPr lang="en-GB" b="0" dirty="0"/>
          </a:p>
          <a:p>
            <a:r>
              <a:rPr lang="en-GB" b="0" dirty="0"/>
              <a:t>Use questions to find out more about other people and what they are feeling, and feedback to clarify that you have correctly understood their feelings. </a:t>
            </a:r>
          </a:p>
          <a:p>
            <a:endParaRPr lang="en-GB" b="0" dirty="0"/>
          </a:p>
          <a:p>
            <a:r>
              <a:rPr lang="en-GB" b="0" dirty="0"/>
              <a:t>Acknowledge and respect the feelings of others even if you disagree, and avoid making comments or statements that are judgemental, belittling, rejecting or undermining.</a:t>
            </a:r>
          </a:p>
          <a:p>
            <a:endParaRPr lang="en-GB" dirty="0"/>
          </a:p>
          <a:p>
            <a:endParaRPr lang="en-GB" dirty="0"/>
          </a:p>
          <a:p>
            <a:r>
              <a:rPr lang="en-GB" u="sng" dirty="0"/>
              <a:t>Social Skills </a:t>
            </a:r>
            <a:r>
              <a:rPr lang="en-GB" dirty="0"/>
              <a:t>– Manage conflict within the team. Improve communication. Learn how to give feedback &amp; praise team members. Empower individuals.</a:t>
            </a:r>
          </a:p>
          <a:p>
            <a:endParaRPr lang="en-GB" dirty="0"/>
          </a:p>
          <a:p>
            <a:r>
              <a:rPr lang="en-GB" b="1" dirty="0"/>
              <a:t>Social Skills</a:t>
            </a:r>
          </a:p>
          <a:p>
            <a:endParaRPr lang="en-GB" b="0" dirty="0"/>
          </a:p>
          <a:p>
            <a:r>
              <a:rPr lang="en-GB" b="0" dirty="0"/>
              <a:t>Social skills encompasses a wide range of relationship and interpersonal skills. </a:t>
            </a:r>
          </a:p>
          <a:p>
            <a:endParaRPr lang="en-GB" b="0" dirty="0"/>
          </a:p>
          <a:p>
            <a:r>
              <a:rPr lang="en-GB" b="0" dirty="0"/>
              <a:t>These range from leadership through to influencing and persuading, and managing conflict, as well as working in a team.</a:t>
            </a:r>
          </a:p>
          <a:p>
            <a:endParaRPr lang="en-GB" b="0" dirty="0"/>
          </a:p>
          <a:p>
            <a:r>
              <a:rPr lang="en-GB" b="0" dirty="0"/>
              <a:t>The term ‘social skills’ covers a wide variety of skills and competencies, many of which are rooted in self-esteem and personal confidence.  </a:t>
            </a:r>
          </a:p>
          <a:p>
            <a:endParaRPr lang="en-GB" b="0" dirty="0"/>
          </a:p>
          <a:p>
            <a:r>
              <a:rPr lang="en-GB" b="0" dirty="0"/>
              <a:t>By developing your social skills, being easy to talk to, being a good listener, being sharing and trustworthy, you also become more charismatic and attractive to others.</a:t>
            </a:r>
          </a:p>
          <a:p>
            <a:endParaRPr lang="en-GB" b="0" dirty="0"/>
          </a:p>
          <a:p>
            <a:r>
              <a:rPr lang="en-GB" b="0" dirty="0"/>
              <a:t>This in turn improves self-esteem and confidence which makes it easier for positive personal dialogue and a greater understanding and acceptance of your own emotions.</a:t>
            </a:r>
          </a:p>
          <a:p>
            <a:endParaRPr lang="en-GB" b="0" dirty="0"/>
          </a:p>
          <a:p>
            <a:r>
              <a:rPr lang="en-GB" b="0" dirty="0"/>
              <a:t>Working on your emotional intelligence could well be the most important aspect of your personal development.</a:t>
            </a:r>
          </a:p>
          <a:p>
            <a:endParaRPr lang="en-GB" b="0" dirty="0"/>
          </a:p>
          <a:p>
            <a:r>
              <a:rPr lang="en-GB" b="0" dirty="0"/>
              <a:t>Research has shown that people with higher levels of emotional intelligence enjoy more satisfying and successful careers and relationships.  </a:t>
            </a:r>
          </a:p>
          <a:p>
            <a:endParaRPr lang="en-GB" b="0" dirty="0"/>
          </a:p>
          <a:p>
            <a:r>
              <a:rPr lang="en-GB" b="0" dirty="0"/>
              <a:t>If you think about ways to enhance your emotional intelligence, you are likely to become more charismatic, interesting and attractive to others, and you will also give your self-esteem a boost.</a:t>
            </a:r>
          </a:p>
          <a:p>
            <a:endParaRPr lang="en-GB" dirty="0"/>
          </a:p>
          <a:p>
            <a:r>
              <a:rPr lang="en-GB" b="0" dirty="0"/>
              <a:t>Interpersonal skills are the skills we use to interact with other people. </a:t>
            </a:r>
          </a:p>
          <a:p>
            <a:endParaRPr lang="en-GB" b="0" dirty="0"/>
          </a:p>
          <a:p>
            <a:r>
              <a:rPr lang="en-GB" b="0" dirty="0"/>
              <a:t>They enable us to communicate appropriately and build stronger, more meaningful relationships. Emotional intelligence includes how we understand others and their emotions, and our actions and behaviours towards them.</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184049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What is mental toughness?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What is the difference between emotional intelligence and mental toughness?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Mental Toughness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Mental toughness determines how we manage our thoughts, emotions, energy, and productivity. Mental toughness means you can cope better with hardship and negativity, and train yourself into healthy habits that will keep you thinking and behaving positively.</a:t>
            </a:r>
          </a:p>
          <a:p>
            <a:endParaRPr lang="en-GB" dirty="0"/>
          </a:p>
          <a:p>
            <a:endParaRPr lang="en-GB" b="0" baseline="0" dirty="0"/>
          </a:p>
          <a:p>
            <a:endParaRPr lang="en-GB" b="0" dirty="0"/>
          </a:p>
          <a:p>
            <a:endParaRPr lang="en-GB" b="0" dirty="0"/>
          </a:p>
          <a:p>
            <a:endParaRPr lang="en-GB" b="0" dirty="0"/>
          </a:p>
          <a:p>
            <a:pPr marL="0" indent="0">
              <a:buNone/>
            </a:pPr>
            <a:endParaRPr lang="en-GB" b="0"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80661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800" b="1" dirty="0">
                <a:effectLst/>
                <a:latin typeface="Arial" panose="020B0604020202020204" pitchFamily="34" charset="0"/>
                <a:ea typeface="Times New Roman" panose="02020603050405020304" pitchFamily="18" charset="0"/>
              </a:rPr>
              <a:t>Ask learners if they have heard of Carol Dweck and if they have heard of Growth mindset</a:t>
            </a:r>
          </a:p>
          <a:p>
            <a:endParaRPr lang="en-GB" sz="1800" b="1" dirty="0">
              <a:effectLst/>
              <a:latin typeface="Arial" panose="020B0604020202020204" pitchFamily="34" charset="0"/>
            </a:endParaRPr>
          </a:p>
          <a:p>
            <a:r>
              <a:rPr lang="en-GB" sz="1800" b="1" dirty="0">
                <a:effectLst/>
                <a:latin typeface="Arial" panose="020B0604020202020204" pitchFamily="34" charset="0"/>
              </a:rPr>
              <a:t>Ask learners what the difference is between fixed and growth mindset</a:t>
            </a:r>
          </a:p>
          <a:p>
            <a:endParaRPr lang="en-GB" b="1" dirty="0"/>
          </a:p>
          <a:p>
            <a:r>
              <a:rPr lang="en-GB" b="0" dirty="0"/>
              <a:t>Carol Dweck devised the concept of ‘Growth Mindset’. Dweck, a Stanford University professor of psychology, was interested in finding out how "fixed" intelligence really is. </a:t>
            </a:r>
          </a:p>
          <a:p>
            <a:endParaRPr lang="en-GB" b="0" dirty="0"/>
          </a:p>
          <a:p>
            <a:r>
              <a:rPr lang="en-GB" b="0" dirty="0"/>
              <a:t>Those with a growth mindset see intelligence as fluid; something which will increase and flourish through hard work, grit and resilience.</a:t>
            </a:r>
          </a:p>
          <a:p>
            <a:endParaRPr lang="en-GB" b="0" dirty="0"/>
          </a:p>
          <a:p>
            <a:r>
              <a:rPr lang="en-GB" b="0" dirty="0"/>
              <a:t>Growth mindset can improve inclusion within</a:t>
            </a:r>
            <a:r>
              <a:rPr lang="en-GB" b="0" baseline="0" dirty="0"/>
              <a:t> organisations</a:t>
            </a:r>
            <a:r>
              <a:rPr lang="en-GB" b="0" dirty="0"/>
              <a:t>. </a:t>
            </a:r>
          </a:p>
          <a:p>
            <a:endParaRPr lang="en-GB" b="0" dirty="0"/>
          </a:p>
          <a:p>
            <a:r>
              <a:rPr lang="en-GB" b="0" dirty="0"/>
              <a:t>This is the understanding that with hard work </a:t>
            </a:r>
            <a:r>
              <a:rPr lang="en-GB" b="0" u="sng" dirty="0"/>
              <a:t>everyone</a:t>
            </a:r>
            <a:r>
              <a:rPr lang="en-GB" b="0" dirty="0"/>
              <a:t> can learn, improve, and grow. </a:t>
            </a:r>
          </a:p>
          <a:p>
            <a:endParaRPr lang="en-GB" b="0" dirty="0"/>
          </a:p>
          <a:p>
            <a:r>
              <a:rPr lang="en-GB" b="0" dirty="0"/>
              <a:t>Organisations with growth mindset cultures are more likely to promote on potential, giving a wider pool of people a chance.  </a:t>
            </a:r>
          </a:p>
          <a:p>
            <a:endParaRPr lang="en-GB" b="0" dirty="0"/>
          </a:p>
          <a:p>
            <a:r>
              <a:rPr lang="en-GB" b="0" dirty="0"/>
              <a:t>But it only works if</a:t>
            </a:r>
            <a:r>
              <a:rPr lang="en-GB" b="0" baseline="0" dirty="0"/>
              <a:t> leaders</a:t>
            </a:r>
            <a:r>
              <a:rPr lang="en-GB" b="0" dirty="0"/>
              <a:t> are prepared to coach and develop their people. </a:t>
            </a:r>
          </a:p>
          <a:p>
            <a:endParaRPr lang="en-GB" b="0" dirty="0"/>
          </a:p>
          <a:p>
            <a:r>
              <a:rPr lang="en-GB" b="0" dirty="0"/>
              <a:t>In doing so organisations will increase innovation and be more inclusive.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28405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rPr>
              <a:t>Ask students do they know what their team thinks of them? </a:t>
            </a:r>
          </a:p>
          <a:p>
            <a:endParaRPr lang="en-US" altLang="en-US" sz="1100" b="1" dirty="0">
              <a:latin typeface="Arial" panose="020B0604020202020204" pitchFamily="34" charset="0"/>
            </a:endParaRPr>
          </a:p>
          <a:p>
            <a:r>
              <a:rPr lang="en-US" altLang="en-US" sz="1100" b="1" dirty="0">
                <a:latin typeface="Arial" panose="020B0604020202020204" pitchFamily="34" charset="0"/>
              </a:rPr>
              <a:t> If so, how do they know this to be true?  </a:t>
            </a:r>
          </a:p>
          <a:p>
            <a:endParaRPr lang="en-US" altLang="en-US" sz="1100" dirty="0">
              <a:latin typeface="Arial" panose="020B0604020202020204" pitchFamily="34" charset="0"/>
            </a:endParaRPr>
          </a:p>
          <a:p>
            <a:r>
              <a:rPr lang="en-US" altLang="en-US" sz="1100" dirty="0">
                <a:latin typeface="Arial" panose="020B0604020202020204" pitchFamily="34" charset="0"/>
              </a:rPr>
              <a:t>Discuss feedback and how they obtain feedback.  </a:t>
            </a:r>
          </a:p>
          <a:p>
            <a:pPr algn="ctr"/>
            <a:endParaRPr lang="en-US" altLang="en-US" sz="1100" dirty="0">
              <a:latin typeface="Arial" panose="020B0604020202020204" pitchFamily="34" charset="0"/>
            </a:endParaRPr>
          </a:p>
          <a:p>
            <a:pPr algn="l"/>
            <a:r>
              <a:rPr lang="en-US" altLang="en-US" sz="1100" dirty="0">
                <a:latin typeface="Arial" panose="020B0604020202020204" pitchFamily="34" charset="0"/>
              </a:rPr>
              <a:t>Ask – How did that go?</a:t>
            </a:r>
          </a:p>
          <a:p>
            <a:pPr algn="l"/>
            <a:endParaRPr lang="en-US" altLang="en-US" sz="1100" dirty="0">
              <a:latin typeface="Arial" panose="020B0604020202020204" pitchFamily="34" charset="0"/>
            </a:endParaRPr>
          </a:p>
          <a:p>
            <a:pPr algn="l"/>
            <a:r>
              <a:rPr lang="en-US" altLang="en-US" sz="1100" dirty="0">
                <a:latin typeface="Arial" panose="020B0604020202020204" pitchFamily="34" charset="0"/>
              </a:rPr>
              <a:t>Tell – Shortcomings</a:t>
            </a:r>
          </a:p>
          <a:p>
            <a:pPr algn="l"/>
            <a:endParaRPr lang="en-US" altLang="en-US" sz="1100" dirty="0">
              <a:latin typeface="Arial" panose="020B0604020202020204" pitchFamily="34" charset="0"/>
            </a:endParaRPr>
          </a:p>
          <a:p>
            <a:pPr algn="l"/>
            <a:r>
              <a:rPr lang="en-US" altLang="en-US" sz="1100" dirty="0">
                <a:latin typeface="Arial" panose="020B0604020202020204" pitchFamily="34" charset="0"/>
              </a:rPr>
              <a:t>Ask – How are you going to improve next time</a:t>
            </a:r>
          </a:p>
          <a:p>
            <a:endParaRPr lang="en-US" altLang="en-US" sz="1100" dirty="0">
              <a:latin typeface="Arial" panose="020B0604020202020204" pitchFamily="34" charset="0"/>
            </a:endParaRPr>
          </a:p>
          <a:p>
            <a:r>
              <a:rPr lang="en-US" altLang="en-US" sz="1100" dirty="0">
                <a:latin typeface="Arial" panose="020B0604020202020204" pitchFamily="34" charset="0"/>
              </a:rPr>
              <a:t>When and how do you use this?</a:t>
            </a:r>
          </a:p>
          <a:p>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47509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0" dirty="0"/>
              <a:t>Ask learners if they know what a SWOT analysis is</a:t>
            </a:r>
          </a:p>
          <a:p>
            <a:endParaRPr lang="en-GB" b="0" dirty="0"/>
          </a:p>
          <a:p>
            <a:r>
              <a:rPr lang="en-GB" b="0" dirty="0"/>
              <a:t>Advise learners how to access the Padlet Page</a:t>
            </a:r>
          </a:p>
          <a:p>
            <a:r>
              <a:rPr lang="en-GB" sz="1100" dirty="0">
                <a:effectLst/>
                <a:latin typeface="Calibri" panose="020F0502020204030204" pitchFamily="34" charset="0"/>
                <a:ea typeface="Calibri" panose="020F0502020204030204" pitchFamily="34" charset="0"/>
              </a:rPr>
              <a:t> </a:t>
            </a:r>
          </a:p>
          <a:p>
            <a:r>
              <a:rPr lang="en-GB" sz="1100" b="1" dirty="0">
                <a:effectLst/>
                <a:latin typeface="Calibri" panose="020F0502020204030204" pitchFamily="34" charset="0"/>
                <a:ea typeface="Calibri" panose="020F0502020204030204" pitchFamily="34" charset="0"/>
              </a:rPr>
              <a:t>SWOT Analysis Padlet Activity</a:t>
            </a:r>
            <a:endParaRPr lang="en-GB" sz="1100" dirty="0">
              <a:effectLst/>
              <a:latin typeface="Calibri" panose="020F0502020204030204" pitchFamily="34" charset="0"/>
              <a:ea typeface="Calibri" panose="020F0502020204030204" pitchFamily="34" charset="0"/>
            </a:endParaRPr>
          </a:p>
          <a:p>
            <a:r>
              <a:rPr lang="en-GB" sz="1100" dirty="0">
                <a:effectLst/>
                <a:latin typeface="Calibri" panose="020F0502020204030204" pitchFamily="34" charset="0"/>
                <a:ea typeface="Calibri" panose="020F0502020204030204" pitchFamily="34" charset="0"/>
              </a:rPr>
              <a:t> </a:t>
            </a:r>
          </a:p>
          <a:p>
            <a:pPr>
              <a:lnSpc>
                <a:spcPct val="105000"/>
              </a:lnSpc>
              <a:spcAft>
                <a:spcPts val="800"/>
              </a:spcAft>
            </a:pPr>
            <a:r>
              <a:rPr lang="en-GB" sz="1200" u="sng" dirty="0">
                <a:solidFill>
                  <a:srgbClr val="000000"/>
                </a:solidFill>
                <a:effectLst/>
                <a:latin typeface="Calibri" panose="020F0502020204030204" pitchFamily="34" charset="0"/>
                <a:ea typeface="Calibri" panose="020F0502020204030204" pitchFamily="34" charset="0"/>
                <a:hlinkClick r:id="rId3"/>
              </a:rPr>
              <a:t>https://padlet.com/christinebeale/fg82s2cxg1ied6gh</a:t>
            </a:r>
            <a:endParaRPr lang="en-GB" sz="1100" dirty="0">
              <a:effectLst/>
              <a:latin typeface="Calibri" panose="020F0502020204030204" pitchFamily="34" charset="0"/>
              <a:ea typeface="Calibri" panose="020F0502020204030204" pitchFamily="34" charset="0"/>
            </a:endParaRPr>
          </a:p>
          <a:p>
            <a:endParaRPr lang="en-GB" b="0" dirty="0"/>
          </a:p>
          <a:p>
            <a:pPr>
              <a:lnSpc>
                <a:spcPct val="100000"/>
              </a:lnSpc>
            </a:pPr>
            <a:r>
              <a:rPr lang="en-GB" altLang="en-US" sz="1200" b="1" dirty="0">
                <a:latin typeface="Arial" panose="020B0604020202020204" pitchFamily="34" charset="0"/>
              </a:rPr>
              <a:t>Alternatively</a:t>
            </a:r>
            <a:r>
              <a:rPr lang="en-GB" altLang="en-US" sz="1200" dirty="0">
                <a:latin typeface="Arial" panose="020B0604020202020204" pitchFamily="34" charset="0"/>
              </a:rPr>
              <a:t> – ask students to write down the 4 headings</a:t>
            </a:r>
          </a:p>
          <a:p>
            <a:pPr>
              <a:lnSpc>
                <a:spcPct val="100000"/>
              </a:lnSpc>
            </a:pPr>
            <a:endParaRPr lang="en-GB" altLang="en-US" sz="1200" dirty="0">
              <a:latin typeface="Arial" panose="020B0604020202020204" pitchFamily="34" charset="0"/>
            </a:endParaRPr>
          </a:p>
          <a:p>
            <a:pPr>
              <a:lnSpc>
                <a:spcPct val="100000"/>
              </a:lnSpc>
            </a:pPr>
            <a:r>
              <a:rPr lang="en-GB" altLang="en-US" sz="1200" b="0" dirty="0">
                <a:latin typeface="Arial" panose="020B0604020202020204" pitchFamily="34" charset="0"/>
              </a:rPr>
              <a:t>Students to INDIVIDUALLY complete each column on the Padlet with a few bullet points.</a:t>
            </a:r>
          </a:p>
          <a:p>
            <a:pPr>
              <a:lnSpc>
                <a:spcPct val="100000"/>
              </a:lnSpc>
            </a:pPr>
            <a:endParaRPr lang="en-GB" altLang="en-US" sz="1200" dirty="0">
              <a:latin typeface="Arial" panose="020B0604020202020204" pitchFamily="34" charset="0"/>
            </a:endParaRPr>
          </a:p>
          <a:p>
            <a:pPr>
              <a:lnSpc>
                <a:spcPct val="100000"/>
              </a:lnSpc>
            </a:pPr>
            <a:r>
              <a:rPr lang="en-GB" altLang="en-US" sz="1200" b="0" u="sng" dirty="0">
                <a:latin typeface="Arial" panose="020B0604020202020204" pitchFamily="34" charset="0"/>
              </a:rPr>
              <a:t>Strengths</a:t>
            </a:r>
            <a:r>
              <a:rPr lang="en-GB" altLang="en-US" sz="1200" b="0" dirty="0">
                <a:latin typeface="Arial" panose="020B0604020202020204" pitchFamily="34" charset="0"/>
              </a:rPr>
              <a:t> – Identify your strengths</a:t>
            </a:r>
          </a:p>
          <a:p>
            <a:pPr>
              <a:lnSpc>
                <a:spcPct val="100000"/>
              </a:lnSpc>
            </a:pPr>
            <a:endParaRPr lang="en-GB" altLang="en-US" sz="1200" dirty="0">
              <a:latin typeface="Arial" panose="020B0604020202020204" pitchFamily="34" charset="0"/>
            </a:endParaRPr>
          </a:p>
          <a:p>
            <a:pPr>
              <a:lnSpc>
                <a:spcPct val="100000"/>
              </a:lnSpc>
            </a:pPr>
            <a:r>
              <a:rPr lang="en-GB" altLang="en-US" sz="1200" b="0" u="sng" dirty="0">
                <a:latin typeface="Arial" panose="020B0604020202020204" pitchFamily="34" charset="0"/>
              </a:rPr>
              <a:t>Weaknesses</a:t>
            </a:r>
            <a:r>
              <a:rPr lang="en-GB" altLang="en-US" sz="1200" b="0" dirty="0">
                <a:latin typeface="Arial" panose="020B0604020202020204" pitchFamily="34" charset="0"/>
              </a:rPr>
              <a:t> – Identify your weaknesses</a:t>
            </a:r>
          </a:p>
          <a:p>
            <a:pPr>
              <a:lnSpc>
                <a:spcPct val="100000"/>
              </a:lnSpc>
            </a:pPr>
            <a:endParaRPr lang="en-GB" altLang="en-US" sz="1200" b="0" dirty="0">
              <a:latin typeface="Arial" panose="020B0604020202020204" pitchFamily="34" charset="0"/>
            </a:endParaRPr>
          </a:p>
          <a:p>
            <a:r>
              <a:rPr lang="en-GB" altLang="en-US" sz="1200" u="sng" dirty="0">
                <a:latin typeface="Arial" panose="020B0604020202020204" pitchFamily="34" charset="0"/>
              </a:rPr>
              <a:t>Opportunities</a:t>
            </a:r>
            <a:r>
              <a:rPr lang="en-GB" altLang="en-US" sz="1200" dirty="0">
                <a:latin typeface="Arial" panose="020B0604020202020204" pitchFamily="34" charset="0"/>
              </a:rPr>
              <a:t> - will not always come you. You will need to seek out opportunities, identify those who can help you and track you goals. What training is available to you.</a:t>
            </a:r>
          </a:p>
          <a:p>
            <a:endParaRPr lang="en-GB" altLang="en-US" sz="1200" dirty="0">
              <a:latin typeface="Arial" panose="020B0604020202020204" pitchFamily="34" charset="0"/>
            </a:endParaRPr>
          </a:p>
          <a:p>
            <a:r>
              <a:rPr lang="en-GB" altLang="en-US" sz="1200" dirty="0">
                <a:latin typeface="Arial" panose="020B0604020202020204" pitchFamily="34" charset="0"/>
              </a:rPr>
              <a:t>Threats – What’s going to stop you from achieving your goals?</a:t>
            </a:r>
          </a:p>
          <a:p>
            <a:pPr>
              <a:lnSpc>
                <a:spcPct val="100000"/>
              </a:lnSpc>
            </a:pPr>
            <a:endParaRPr lang="en-GB" altLang="en-US" sz="1200" b="0" dirty="0">
              <a:latin typeface="Arial" panose="020B0604020202020204" pitchFamily="34" charset="0"/>
            </a:endParaRPr>
          </a:p>
          <a:p>
            <a:pPr>
              <a:lnSpc>
                <a:spcPct val="100000"/>
              </a:lnSpc>
            </a:pPr>
            <a:r>
              <a:rPr lang="en-GB" altLang="en-US" sz="1200" b="0" dirty="0">
                <a:latin typeface="Arial" panose="020B0604020202020204" pitchFamily="34" charset="0"/>
              </a:rPr>
              <a:t>Trainer to ask students - Does anyone want to discuss what they have recorded?</a:t>
            </a:r>
          </a:p>
          <a:p>
            <a:pPr>
              <a:lnSpc>
                <a:spcPct val="100000"/>
              </a:lnSpc>
            </a:pPr>
            <a:r>
              <a:rPr lang="en-GB" altLang="en-US" sz="1200" b="0" dirty="0">
                <a:latin typeface="Arial" panose="020B0604020202020204" pitchFamily="34" charset="0"/>
              </a:rPr>
              <a:t> </a:t>
            </a:r>
          </a:p>
          <a:p>
            <a:pPr>
              <a:lnSpc>
                <a:spcPct val="100000"/>
              </a:lnSpc>
            </a:pPr>
            <a:r>
              <a:rPr lang="en-GB" altLang="en-US" sz="1200" b="0" dirty="0">
                <a:latin typeface="Arial" panose="020B0604020202020204" pitchFamily="34" charset="0"/>
              </a:rPr>
              <a:t>Trainer does not need to debrief this task.  Simply advise students this is a form of reflective practice.</a:t>
            </a:r>
            <a:endParaRPr lang="en-GB" dirty="0"/>
          </a:p>
          <a:p>
            <a:endParaRPr lang="en-GB" b="0" dirty="0"/>
          </a:p>
          <a:p>
            <a:r>
              <a:rPr lang="en-GB" b="0" u="sng" dirty="0"/>
              <a:t>Development Plan</a:t>
            </a:r>
            <a:r>
              <a:rPr lang="en-GB" b="0" u="sng" baseline="0" dirty="0"/>
              <a:t> (</a:t>
            </a:r>
            <a:r>
              <a:rPr lang="en-GB" b="0" u="sng" dirty="0"/>
              <a:t>Goals, Objectives and Actions)</a:t>
            </a:r>
          </a:p>
          <a:p>
            <a:endParaRPr lang="en-GB" b="0" dirty="0"/>
          </a:p>
          <a:p>
            <a:r>
              <a:rPr lang="en-GB" b="0" dirty="0"/>
              <a:t>Goals are the overarching ‘output’ of your plan, the high-level strategic statements that explain where you’ll be or what you’ll be doing if your</a:t>
            </a:r>
            <a:r>
              <a:rPr lang="en-GB" b="0" baseline="0" dirty="0"/>
              <a:t> development plan</a:t>
            </a:r>
            <a:r>
              <a:rPr lang="en-GB" b="0" dirty="0"/>
              <a:t> is a success.</a:t>
            </a:r>
          </a:p>
          <a:p>
            <a:endParaRPr lang="en-GB" b="0" dirty="0"/>
          </a:p>
          <a:p>
            <a:r>
              <a:rPr lang="en-GB" b="0" dirty="0"/>
              <a:t>Objectives narrow your goals into focused areas of learning that will help you achieve that overarching aim.</a:t>
            </a:r>
          </a:p>
          <a:p>
            <a:endParaRPr lang="en-GB" b="0" dirty="0"/>
          </a:p>
          <a:p>
            <a:r>
              <a:rPr lang="en-GB" b="0" dirty="0"/>
              <a:t>Objectives are meaningless without actions – the precise and specific things you can do to progress towards your objectives, and, in turn, your goals. </a:t>
            </a:r>
          </a:p>
          <a:p>
            <a:endParaRPr lang="en-GB" b="0" dirty="0"/>
          </a:p>
          <a:p>
            <a:r>
              <a:rPr lang="en-GB" b="0" dirty="0"/>
              <a:t>Actions are the most tangible elements of a development</a:t>
            </a:r>
            <a:r>
              <a:rPr lang="en-GB" b="0" baseline="0" dirty="0"/>
              <a:t> plan</a:t>
            </a:r>
            <a:r>
              <a:rPr lang="en-GB" b="0" dirty="0"/>
              <a:t>, because they help you test what you’ve gained so far. </a:t>
            </a:r>
          </a:p>
          <a:p>
            <a:endParaRPr lang="en-GB" b="0" dirty="0"/>
          </a:p>
          <a:p>
            <a:r>
              <a:rPr lang="en-GB" b="0" dirty="0"/>
              <a:t>For that reason, they must be measurable. This is why your actions must conform to the SMART model.</a:t>
            </a:r>
          </a:p>
          <a:p>
            <a:endParaRPr lang="en-GB" b="0" dirty="0"/>
          </a:p>
          <a:p>
            <a:endParaRPr lang="en-GB" b="0" baseline="0" dirty="0"/>
          </a:p>
          <a:p>
            <a:endParaRPr lang="en-GB" b="0" baseline="0" dirty="0"/>
          </a:p>
          <a:p>
            <a:endParaRPr lang="en-GB" b="0" dirty="0"/>
          </a:p>
          <a:p>
            <a:endParaRPr lang="en-GB" b="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7628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0" dirty="0"/>
              <a:t>Get SMART</a:t>
            </a:r>
            <a:r>
              <a:rPr lang="en-GB" b="0" baseline="0" dirty="0"/>
              <a:t> - </a:t>
            </a:r>
            <a:r>
              <a:rPr lang="en-GB" b="0" dirty="0"/>
              <a:t>SMART stands for Specific, Measurable, Achievable, Relevant and Time-based. </a:t>
            </a:r>
          </a:p>
          <a:p>
            <a:endParaRPr lang="en-GB" b="0" dirty="0"/>
          </a:p>
          <a:p>
            <a:r>
              <a:rPr lang="en-GB" b="0" dirty="0"/>
              <a:t>Sticking to this model ensures that your actions clarify your progress towards objectives and goals. </a:t>
            </a:r>
          </a:p>
          <a:p>
            <a:endParaRPr lang="en-GB" b="0" dirty="0"/>
          </a:p>
          <a:p>
            <a:r>
              <a:rPr lang="en-GB" b="0" dirty="0"/>
              <a:t>For example, improving your public speaking works well as an objective because it’s a specific and focused</a:t>
            </a:r>
          </a:p>
          <a:p>
            <a:endParaRPr lang="en-GB" b="0" dirty="0"/>
          </a:p>
          <a:p>
            <a:r>
              <a:rPr lang="en-GB" b="0" dirty="0"/>
              <a:t> aim that will move you towards your goal if achieved.</a:t>
            </a:r>
          </a:p>
          <a:p>
            <a:endParaRPr lang="en-GB" b="0" dirty="0"/>
          </a:p>
          <a:p>
            <a:r>
              <a:rPr lang="en-GB" b="0" dirty="0"/>
              <a:t>The actions supporting this objective need to explain how you’ll go about achieving it, so that you can</a:t>
            </a:r>
          </a:p>
          <a:p>
            <a:endParaRPr lang="en-GB" b="0" dirty="0"/>
          </a:p>
          <a:p>
            <a:r>
              <a:rPr lang="en-GB" b="0" dirty="0"/>
              <a:t> accurately measure your progress.</a:t>
            </a:r>
          </a:p>
          <a:p>
            <a:endParaRPr lang="en-GB" b="0" dirty="0"/>
          </a:p>
          <a:p>
            <a:r>
              <a:rPr lang="en-GB" b="0" dirty="0"/>
              <a:t>Example:</a:t>
            </a:r>
          </a:p>
          <a:p>
            <a:endParaRPr lang="en-GB" b="0" dirty="0"/>
          </a:p>
          <a:p>
            <a:r>
              <a:rPr lang="en-GB" b="0" dirty="0"/>
              <a:t>Goal: Become a thought leader in my area</a:t>
            </a:r>
            <a:r>
              <a:rPr lang="en-GB" b="0" baseline="0" dirty="0"/>
              <a:t> of work</a:t>
            </a:r>
            <a:endParaRPr lang="en-GB" b="0" dirty="0"/>
          </a:p>
          <a:p>
            <a:endParaRPr lang="en-GB" b="0" dirty="0"/>
          </a:p>
          <a:p>
            <a:r>
              <a:rPr lang="en-GB" b="0" dirty="0"/>
              <a:t>Objective: Improve my public speaking</a:t>
            </a:r>
          </a:p>
          <a:p>
            <a:endParaRPr lang="en-GB" b="0" dirty="0"/>
          </a:p>
          <a:p>
            <a:r>
              <a:rPr lang="en-GB" b="0" dirty="0">
                <a:highlight>
                  <a:srgbClr val="FFFF00"/>
                </a:highlight>
              </a:rPr>
              <a:t>Actions: </a:t>
            </a:r>
          </a:p>
          <a:p>
            <a:endParaRPr lang="en-GB" b="0" dirty="0">
              <a:highlight>
                <a:srgbClr val="FFFF00"/>
              </a:highlight>
            </a:endParaRPr>
          </a:p>
          <a:p>
            <a:r>
              <a:rPr lang="en-GB" b="0" dirty="0">
                <a:highlight>
                  <a:srgbClr val="FFFF00"/>
                </a:highlight>
              </a:rPr>
              <a:t>•Volunteer to speak at department/force events in September and invite feedback from colleagues</a:t>
            </a:r>
          </a:p>
          <a:p>
            <a:endParaRPr lang="en-GB" b="0" dirty="0">
              <a:highlight>
                <a:srgbClr val="FFFF00"/>
              </a:highlight>
            </a:endParaRPr>
          </a:p>
          <a:p>
            <a:r>
              <a:rPr lang="en-GB" b="0" dirty="0">
                <a:highlight>
                  <a:srgbClr val="FFFF00"/>
                </a:highlight>
              </a:rPr>
              <a:t>•Review progress with line manager and determine next steps.</a:t>
            </a:r>
          </a:p>
          <a:p>
            <a:endParaRPr lang="en-GB" b="0" dirty="0"/>
          </a:p>
          <a:p>
            <a:r>
              <a:rPr lang="en-GB" b="0" dirty="0"/>
              <a:t>It’s not enough to say you’ll take action by ‘researching courses’ – only attending the course is a tangible</a:t>
            </a:r>
          </a:p>
          <a:p>
            <a:endParaRPr lang="en-GB" b="0" dirty="0"/>
          </a:p>
          <a:p>
            <a:r>
              <a:rPr lang="en-GB" b="0" dirty="0"/>
              <a:t> learning experience, and only you will know how much you learned from it. </a:t>
            </a:r>
          </a:p>
          <a:p>
            <a:endParaRPr lang="en-GB" b="0" dirty="0"/>
          </a:p>
          <a:p>
            <a:r>
              <a:rPr lang="en-GB" b="0" dirty="0"/>
              <a:t>Future actions must therefore be agreed or booked at the time of submitting your development</a:t>
            </a:r>
            <a:r>
              <a:rPr lang="en-GB" b="0" baseline="0" dirty="0"/>
              <a:t> plan</a:t>
            </a:r>
            <a:r>
              <a:rPr lang="en-GB" b="0" dirty="0"/>
              <a:t>, with</a:t>
            </a:r>
          </a:p>
          <a:p>
            <a:endParaRPr lang="en-GB" b="0" dirty="0"/>
          </a:p>
          <a:p>
            <a:r>
              <a:rPr lang="en-GB" b="0" dirty="0"/>
              <a:t> a contingency plan in place if this isn’t possible.</a:t>
            </a:r>
          </a:p>
          <a:p>
            <a:endParaRPr lang="en-GB" b="0" dirty="0"/>
          </a:p>
          <a:p>
            <a:r>
              <a:rPr lang="en-GB" b="0" u="sng" dirty="0"/>
              <a:t>Keeping in time</a:t>
            </a:r>
          </a:p>
          <a:p>
            <a:endParaRPr lang="en-GB" b="0" dirty="0"/>
          </a:p>
          <a:p>
            <a:r>
              <a:rPr lang="en-GB" b="0" dirty="0"/>
              <a:t>A successful development will have between one and three goals, each supported by two to four </a:t>
            </a:r>
          </a:p>
          <a:p>
            <a:endParaRPr lang="en-GB" b="0" dirty="0"/>
          </a:p>
          <a:p>
            <a:r>
              <a:rPr lang="en-GB" b="0" dirty="0"/>
              <a:t>objectives, with two or three actions for each objective. </a:t>
            </a:r>
          </a:p>
          <a:p>
            <a:endParaRPr lang="en-GB" b="0" dirty="0"/>
          </a:p>
          <a:p>
            <a:r>
              <a:rPr lang="en-GB" b="0" dirty="0"/>
              <a:t>Detail is important, but don’t spread yourself too thinly – the most successful plans are clear and focused.</a:t>
            </a:r>
          </a:p>
          <a:p>
            <a:endParaRPr lang="en-GB" b="0" dirty="0"/>
          </a:p>
          <a:p>
            <a:r>
              <a:rPr lang="en-GB" b="0" dirty="0"/>
              <a:t>It’s important to apply a time dimension to each action, too – when will it start and end? </a:t>
            </a:r>
          </a:p>
          <a:p>
            <a:endParaRPr lang="en-GB" b="0" dirty="0"/>
          </a:p>
          <a:p>
            <a:r>
              <a:rPr lang="en-GB" b="0" dirty="0"/>
              <a:t>If it’s ongoing, when do you plan to review your progress?</a:t>
            </a:r>
          </a:p>
          <a:p>
            <a:endParaRPr lang="en-GB" b="0" dirty="0"/>
          </a:p>
          <a:p>
            <a:r>
              <a:rPr lang="en-GB" b="0" dirty="0"/>
              <a:t>Time is a factor in preparing your</a:t>
            </a:r>
            <a:r>
              <a:rPr lang="en-GB" b="0" baseline="0" dirty="0"/>
              <a:t> development plan</a:t>
            </a:r>
            <a:r>
              <a:rPr lang="en-GB" b="0" dirty="0"/>
              <a:t>. </a:t>
            </a:r>
          </a:p>
          <a:p>
            <a:endParaRPr lang="en-GB" b="0" dirty="0"/>
          </a:p>
          <a:p>
            <a:r>
              <a:rPr lang="en-GB" b="0" dirty="0"/>
              <a:t>It</a:t>
            </a:r>
            <a:r>
              <a:rPr lang="en-GB" b="0" baseline="0" dirty="0"/>
              <a:t> is</a:t>
            </a:r>
            <a:r>
              <a:rPr lang="en-GB" b="0" dirty="0"/>
              <a:t> impossible to write the night before the deadline, because a strong development</a:t>
            </a:r>
            <a:r>
              <a:rPr lang="en-GB" b="0" baseline="0" dirty="0"/>
              <a:t> plan</a:t>
            </a:r>
            <a:r>
              <a:rPr lang="en-GB" b="0" dirty="0"/>
              <a:t> demands proper reflection, research and consideration. </a:t>
            </a:r>
          </a:p>
          <a:p>
            <a:endParaRPr lang="en-GB" b="0" dirty="0"/>
          </a:p>
          <a:p>
            <a:r>
              <a:rPr lang="en-GB" b="0" dirty="0"/>
              <a:t>Things that we must consider when creating development plans:</a:t>
            </a:r>
          </a:p>
          <a:p>
            <a:endParaRPr lang="en-GB" b="0" dirty="0"/>
          </a:p>
          <a:p>
            <a:r>
              <a:rPr lang="en-GB" b="0" dirty="0"/>
              <a:t>How do they</a:t>
            </a:r>
            <a:r>
              <a:rPr lang="en-GB" b="0" baseline="0" dirty="0"/>
              <a:t> fit in with short, medium and long tern requirements for the role? </a:t>
            </a:r>
          </a:p>
          <a:p>
            <a:endParaRPr lang="en-GB" b="0" baseline="0" dirty="0"/>
          </a:p>
          <a:p>
            <a:r>
              <a:rPr lang="en-GB" b="0" baseline="0" dirty="0"/>
              <a:t>How do they reflect Organisational objectives and professional standards?</a:t>
            </a:r>
          </a:p>
          <a:p>
            <a:endParaRPr lang="en-GB" b="0" baseline="0" dirty="0"/>
          </a:p>
          <a:p>
            <a:r>
              <a:rPr lang="en-GB" b="0" baseline="0" dirty="0"/>
              <a:t>What are the development needs against current role and future roles? </a:t>
            </a:r>
          </a:p>
          <a:p>
            <a:endParaRPr lang="en-GB" b="0" baseline="0" dirty="0"/>
          </a:p>
          <a:p>
            <a:r>
              <a:rPr lang="en-GB" b="1" dirty="0"/>
              <a:t>Goal Setting</a:t>
            </a:r>
          </a:p>
          <a:p>
            <a:endParaRPr lang="en-GB" b="1" dirty="0"/>
          </a:p>
          <a:p>
            <a:r>
              <a:rPr lang="en-GB" b="0" dirty="0"/>
              <a:t>How</a:t>
            </a:r>
            <a:r>
              <a:rPr lang="en-GB" b="0" baseline="0" dirty="0"/>
              <a:t> many of us set resolutions at the beginning of every year? </a:t>
            </a:r>
          </a:p>
          <a:p>
            <a:endParaRPr lang="en-GB" b="0" baseline="0" dirty="0"/>
          </a:p>
          <a:p>
            <a:r>
              <a:rPr lang="en-GB" b="0" baseline="0" dirty="0"/>
              <a:t>Why do we set them? Have any of us achieved a resolution we have set? </a:t>
            </a:r>
          </a:p>
          <a:p>
            <a:endParaRPr lang="en-GB" b="0" baseline="0" dirty="0"/>
          </a:p>
          <a:p>
            <a:r>
              <a:rPr lang="en-GB" b="0" baseline="0" dirty="0"/>
              <a:t>How did it feel when we achieved it/failed it? </a:t>
            </a:r>
          </a:p>
          <a:p>
            <a:endParaRPr lang="en-GB" b="0" baseline="0" dirty="0"/>
          </a:p>
          <a:p>
            <a:r>
              <a:rPr lang="en-GB" b="0" baseline="0" dirty="0"/>
              <a:t>What is the difference between a resolution and a goal? </a:t>
            </a:r>
          </a:p>
          <a:p>
            <a:endParaRPr lang="en-GB" b="0" baseline="0" dirty="0"/>
          </a:p>
          <a:p>
            <a:r>
              <a:rPr lang="en-GB" b="0" baseline="0" dirty="0"/>
              <a:t>What is the key to success in both of these instances? </a:t>
            </a:r>
          </a:p>
          <a:p>
            <a:endParaRPr lang="en-GB" b="0" baseline="0" dirty="0"/>
          </a:p>
          <a:p>
            <a:r>
              <a:rPr lang="en-GB" b="0" baseline="0" dirty="0"/>
              <a:t>How can we protect ourselves of we don’t’ achieve them? </a:t>
            </a:r>
            <a:endParaRPr lang="en-GB" b="0" dirty="0"/>
          </a:p>
          <a:p>
            <a:endParaRPr lang="en-GB" b="1" dirty="0"/>
          </a:p>
          <a:p>
            <a:r>
              <a:rPr lang="en-GB" b="0" dirty="0"/>
              <a:t>Top-level athletes, successful businesspeople and achievers in all fields all set goals. </a:t>
            </a:r>
          </a:p>
          <a:p>
            <a:endParaRPr lang="en-GB" b="0" dirty="0"/>
          </a:p>
          <a:p>
            <a:r>
              <a:rPr lang="en-GB" b="0" dirty="0"/>
              <a:t>Setting goals gives you long-term vision and short-term motivation. </a:t>
            </a:r>
          </a:p>
          <a:p>
            <a:endParaRPr lang="en-GB" b="0" dirty="0"/>
          </a:p>
          <a:p>
            <a:r>
              <a:rPr lang="en-GB" b="0" dirty="0"/>
              <a:t>It focuses your acquisition of knowledge, and helps you to organise your time and your resources so that </a:t>
            </a:r>
          </a:p>
          <a:p>
            <a:endParaRPr lang="en-GB" b="0" dirty="0"/>
          </a:p>
          <a:p>
            <a:r>
              <a:rPr lang="en-GB" b="0" dirty="0"/>
              <a:t>you can make the most of your life.</a:t>
            </a:r>
          </a:p>
          <a:p>
            <a:endParaRPr lang="en-GB" b="0" dirty="0"/>
          </a:p>
          <a:p>
            <a:r>
              <a:rPr lang="en-GB" b="0" dirty="0"/>
              <a:t>By setting sharp, clearly defined goals, you can measure and take pride in the achievement of those goals, </a:t>
            </a:r>
          </a:p>
          <a:p>
            <a:endParaRPr lang="en-GB" b="0" dirty="0"/>
          </a:p>
          <a:p>
            <a:r>
              <a:rPr lang="en-GB" b="0" dirty="0"/>
              <a:t>and you'll see forward progress in what might previously have seemed a long pointless grind. You will also </a:t>
            </a:r>
          </a:p>
          <a:p>
            <a:endParaRPr lang="en-GB" b="0" dirty="0"/>
          </a:p>
          <a:p>
            <a:r>
              <a:rPr lang="en-GB" b="0" dirty="0"/>
              <a:t>raise your self-confidence, as you recognise your own ability and competence in achieving the goals that </a:t>
            </a:r>
          </a:p>
          <a:p>
            <a:endParaRPr lang="en-GB" b="0" dirty="0"/>
          </a:p>
          <a:p>
            <a:r>
              <a:rPr lang="en-GB" b="0" dirty="0"/>
              <a:t>you've set.</a:t>
            </a:r>
          </a:p>
          <a:p>
            <a:endParaRPr lang="en-GB" b="0" dirty="0"/>
          </a:p>
          <a:p>
            <a:r>
              <a:rPr lang="en-GB" b="0" dirty="0"/>
              <a:t>You set your goals on a number of levels:</a:t>
            </a:r>
          </a:p>
          <a:p>
            <a:endParaRPr lang="en-GB" b="0" dirty="0"/>
          </a:p>
          <a:p>
            <a:r>
              <a:rPr lang="en-GB" b="0" dirty="0"/>
              <a:t>•First you create your "big picture" of what you want to do with your life (or over, say, the next 10 years), and identify the large-scale goals that you want to achieve.</a:t>
            </a:r>
          </a:p>
          <a:p>
            <a:endParaRPr lang="en-GB" b="0" dirty="0"/>
          </a:p>
          <a:p>
            <a:r>
              <a:rPr lang="en-GB" b="0" dirty="0"/>
              <a:t>•Then, you break these down into the smaller and smaller targets that you must hit to reach your lifetime goals.</a:t>
            </a:r>
          </a:p>
          <a:p>
            <a:endParaRPr lang="en-GB" b="0" dirty="0"/>
          </a:p>
          <a:p>
            <a:r>
              <a:rPr lang="en-GB" b="0" dirty="0"/>
              <a:t>•Finally, once you have your plan, you start working on it to achieve these goals.</a:t>
            </a:r>
          </a:p>
          <a:p>
            <a:endParaRPr lang="en-GB" b="0" dirty="0"/>
          </a:p>
          <a:p>
            <a:r>
              <a:rPr lang="en-GB" b="0" dirty="0"/>
              <a:t>This is why we start the process of setting goals by looking at your lifetime goals. </a:t>
            </a:r>
          </a:p>
          <a:p>
            <a:endParaRPr lang="en-GB" b="0" dirty="0"/>
          </a:p>
          <a:p>
            <a:r>
              <a:rPr lang="en-GB" b="0" dirty="0"/>
              <a:t>Then, we work down to the things that you can do in, say, the next five years, then next year, next month, next week, and today, to start moving towards them.</a:t>
            </a:r>
          </a:p>
          <a:p>
            <a:endParaRPr lang="en-GB" b="0" dirty="0"/>
          </a:p>
          <a:p>
            <a:r>
              <a:rPr lang="en-GB" b="0" dirty="0"/>
              <a:t>Be</a:t>
            </a:r>
            <a:r>
              <a:rPr lang="en-GB" b="0" baseline="0" dirty="0"/>
              <a:t> aware of setting yourself </a:t>
            </a:r>
            <a:r>
              <a:rPr lang="en-GB" b="0" dirty="0"/>
              <a:t>MAD</a:t>
            </a:r>
            <a:r>
              <a:rPr lang="en-GB" b="0" baseline="0" dirty="0"/>
              <a:t> Goals (Mammoth and Demanding) – these can come later. </a:t>
            </a:r>
          </a:p>
          <a:p>
            <a:endParaRPr lang="en-GB" b="0" baseline="0" dirty="0"/>
          </a:p>
          <a:p>
            <a:r>
              <a:rPr lang="en-GB" b="0" baseline="0" dirty="0"/>
              <a:t>If you are someone who does not like setting goals, or hasn’t set goals before consider setting smaller more achievable goals to begin with. </a:t>
            </a:r>
          </a:p>
          <a:p>
            <a:endParaRPr lang="en-GB" b="0" baseline="0" dirty="0"/>
          </a:p>
          <a:p>
            <a:r>
              <a:rPr lang="en-GB" b="0" baseline="0" dirty="0"/>
              <a:t>With any goal you set consider who are you going to share them with? </a:t>
            </a:r>
          </a:p>
          <a:p>
            <a:endParaRPr lang="en-GB" b="0" baseline="0" dirty="0"/>
          </a:p>
          <a:p>
            <a:r>
              <a:rPr lang="en-GB" b="0" baseline="0" dirty="0"/>
              <a:t>What resources do you have to support you? </a:t>
            </a:r>
          </a:p>
          <a:p>
            <a:endParaRPr lang="en-GB" b="0" baseline="0" dirty="0"/>
          </a:p>
          <a:p>
            <a:r>
              <a:rPr lang="en-GB" b="0" baseline="0" dirty="0"/>
              <a:t>What will success look like if you achieve your goals? </a:t>
            </a:r>
          </a:p>
          <a:p>
            <a:endParaRPr lang="en-GB" b="0" baseline="0" dirty="0"/>
          </a:p>
          <a:p>
            <a:r>
              <a:rPr lang="en-GB" b="0" baseline="0" dirty="0"/>
              <a:t>What will you do if you are unable to achieve your goals? </a:t>
            </a:r>
          </a:p>
          <a:p>
            <a:endParaRPr lang="en-GB" b="0" baseline="0" dirty="0"/>
          </a:p>
          <a:p>
            <a:r>
              <a:rPr lang="en-GB" b="0" baseline="0" dirty="0"/>
              <a:t>How will you measure whether you have been successful? </a:t>
            </a:r>
          </a:p>
          <a:p>
            <a:endParaRPr lang="en-GB" b="0" baseline="0" dirty="0"/>
          </a:p>
          <a:p>
            <a:r>
              <a:rPr lang="en-GB" b="0" baseline="0" dirty="0"/>
              <a:t>How will you ‘check in’ along the way to ensure you are on target to achieve your goals? </a:t>
            </a:r>
          </a:p>
          <a:p>
            <a:endParaRPr lang="en-GB" b="0" baseline="0" dirty="0"/>
          </a:p>
          <a:p>
            <a:r>
              <a:rPr lang="en-GB" b="0" baseline="0" dirty="0"/>
              <a:t>The following broad guidelines will help you to set effective, achievable goals:</a:t>
            </a:r>
          </a:p>
          <a:p>
            <a:endParaRPr lang="en-GB" b="0" baseline="0" dirty="0"/>
          </a:p>
          <a:p>
            <a:r>
              <a:rPr lang="en-GB" b="0" baseline="0" dirty="0"/>
              <a:t>•State each goal as a positive statement – Express your goals positively – "Execute this technique well" is a much better goal than "Don't make this stupid mistake.“</a:t>
            </a:r>
          </a:p>
          <a:p>
            <a:endParaRPr lang="en-GB" b="0" baseline="0" dirty="0"/>
          </a:p>
          <a:p>
            <a:r>
              <a:rPr lang="en-GB" b="0" baseline="0" dirty="0"/>
              <a:t>•Be precise – Set precise goals, putting in dates, times and amounts so that you can measure achievement. </a:t>
            </a:r>
          </a:p>
          <a:p>
            <a:endParaRPr lang="en-GB" b="0" baseline="0" dirty="0"/>
          </a:p>
          <a:p>
            <a:r>
              <a:rPr lang="en-GB" b="0" baseline="0" dirty="0"/>
              <a:t>If you do this, you'll know exactly when you have achieved the goal, and can take complete satisfaction from having achieved it.</a:t>
            </a:r>
          </a:p>
          <a:p>
            <a:endParaRPr lang="en-GB" b="0" baseline="0" dirty="0"/>
          </a:p>
          <a:p>
            <a:r>
              <a:rPr lang="en-GB" b="0" baseline="0" dirty="0"/>
              <a:t>•Set priorities – When you have several goals, give each a priority. </a:t>
            </a:r>
          </a:p>
          <a:p>
            <a:endParaRPr lang="en-GB" b="0" baseline="0" dirty="0"/>
          </a:p>
          <a:p>
            <a:r>
              <a:rPr lang="en-GB" b="0" baseline="0" dirty="0"/>
              <a:t>This helps you to avoid feeling overwhelmed by having too many goals, and helps to direct your attention to the most important ones.</a:t>
            </a:r>
          </a:p>
          <a:p>
            <a:endParaRPr lang="en-GB" b="0" baseline="0" dirty="0"/>
          </a:p>
          <a:p>
            <a:r>
              <a:rPr lang="en-GB" b="0" baseline="0" dirty="0"/>
              <a:t>•Write goals down – This crystallizes them and gives them more force.</a:t>
            </a:r>
          </a:p>
          <a:p>
            <a:endParaRPr lang="en-GB" b="0" baseline="0" dirty="0"/>
          </a:p>
          <a:p>
            <a:r>
              <a:rPr lang="en-GB" b="0" baseline="0" dirty="0"/>
              <a:t>•Keep operational goals small – Keep the low-level goals that you're working towards small and achievable. </a:t>
            </a:r>
          </a:p>
          <a:p>
            <a:endParaRPr lang="en-GB" b="0" baseline="0" dirty="0"/>
          </a:p>
          <a:p>
            <a:r>
              <a:rPr lang="en-GB" b="0" baseline="0" dirty="0"/>
              <a:t>If a goal is too large, then it can seem that you are not making progress towards it. </a:t>
            </a:r>
          </a:p>
          <a:p>
            <a:endParaRPr lang="en-GB" b="0" baseline="0" dirty="0"/>
          </a:p>
          <a:p>
            <a:r>
              <a:rPr lang="en-GB" b="0" baseline="0" dirty="0"/>
              <a:t>Keeping goals small and incremental gives more opportunities for reward.</a:t>
            </a:r>
          </a:p>
          <a:p>
            <a:endParaRPr lang="en-GB" b="0" baseline="0" dirty="0"/>
          </a:p>
          <a:p>
            <a:r>
              <a:rPr lang="en-GB" b="0" baseline="0" dirty="0"/>
              <a:t>•Set performance goals, not outcome goals – You should take care to set goals over which you have as much control as possible. </a:t>
            </a:r>
          </a:p>
          <a:p>
            <a:endParaRPr lang="en-GB" b="0" baseline="0" dirty="0"/>
          </a:p>
          <a:p>
            <a:r>
              <a:rPr lang="en-GB" b="0" baseline="0" dirty="0"/>
              <a:t>It can be quite dispiriting to fail to achieve a personal goal for reasons beyond your control!</a:t>
            </a:r>
          </a:p>
          <a:p>
            <a:endParaRPr lang="en-GB" b="0" baseline="0" dirty="0"/>
          </a:p>
          <a:p>
            <a:r>
              <a:rPr lang="en-GB" b="0" baseline="0" dirty="0"/>
              <a:t>In business, these reasons could be bad business environments or unexpected effects of government policy. </a:t>
            </a:r>
          </a:p>
          <a:p>
            <a:endParaRPr lang="en-GB" b="0" baseline="0" dirty="0"/>
          </a:p>
          <a:p>
            <a:r>
              <a:rPr lang="en-GB" b="0" baseline="0" dirty="0"/>
              <a:t>In sport, they could include poor judging, bad weather, injury, or just plain bad luck.</a:t>
            </a:r>
          </a:p>
          <a:p>
            <a:endParaRPr lang="en-GB" b="0" baseline="0" dirty="0"/>
          </a:p>
          <a:p>
            <a:r>
              <a:rPr lang="en-GB" b="0" baseline="0" dirty="0"/>
              <a:t>If you base your goals on personal performance, then you can keep control over the achievement of your goals, and draw satisfaction from them.</a:t>
            </a:r>
          </a:p>
          <a:p>
            <a:endParaRPr lang="en-GB" b="0" baseline="0" dirty="0"/>
          </a:p>
          <a:p>
            <a:r>
              <a:rPr lang="en-GB" b="0" baseline="0" dirty="0"/>
              <a:t>•Set realistic goals – It's important to set goals that you can achieve. </a:t>
            </a:r>
          </a:p>
          <a:p>
            <a:endParaRPr lang="en-GB" b="0" baseline="0" dirty="0"/>
          </a:p>
          <a:p>
            <a:r>
              <a:rPr lang="en-GB" b="0" baseline="0" dirty="0"/>
              <a:t>All sorts of people (for example, employers, parents, media, or society) can set unrealistic goals for you. </a:t>
            </a:r>
          </a:p>
          <a:p>
            <a:endParaRPr lang="en-GB" b="0" baseline="0" dirty="0"/>
          </a:p>
          <a:p>
            <a:r>
              <a:rPr lang="en-GB" b="0" baseline="0" dirty="0"/>
              <a:t>They will often do this in ignorance of your own desires and ambitions.</a:t>
            </a:r>
          </a:p>
          <a:p>
            <a:endParaRPr lang="en-GB" b="0" baseline="0" dirty="0"/>
          </a:p>
          <a:p>
            <a:r>
              <a:rPr lang="en-GB" b="0" baseline="0" dirty="0"/>
              <a:t>It's also possible to set goals that are too difficult because you might not appreciate either the obstacles in </a:t>
            </a:r>
          </a:p>
          <a:p>
            <a:endParaRPr lang="en-GB" b="0" baseline="0" dirty="0"/>
          </a:p>
          <a:p>
            <a:r>
              <a:rPr lang="en-GB" b="0" baseline="0" dirty="0"/>
              <a:t>the way, or understand quite how much skill you need to develop to achieve a particular level of </a:t>
            </a:r>
          </a:p>
          <a:p>
            <a:endParaRPr lang="en-GB" b="0" baseline="0" dirty="0"/>
          </a:p>
          <a:p>
            <a:r>
              <a:rPr lang="en-GB" b="0" baseline="0" dirty="0"/>
              <a:t>performance.</a:t>
            </a:r>
          </a:p>
          <a:p>
            <a:endParaRPr lang="en-GB" b="0" baseline="0" dirty="0"/>
          </a:p>
          <a:p>
            <a:r>
              <a:rPr lang="en-GB" b="0" baseline="0" dirty="0"/>
              <a:t>When you've achieved a goal, take the time to enjoy the satisfaction of having done so. </a:t>
            </a:r>
          </a:p>
          <a:p>
            <a:endParaRPr lang="en-GB" b="0" baseline="0" dirty="0"/>
          </a:p>
          <a:p>
            <a:r>
              <a:rPr lang="en-GB" b="0" baseline="0" dirty="0"/>
              <a:t>Absorb the implications of the goal achievement, and observe the progress that you've made towards other goals.</a:t>
            </a:r>
          </a:p>
          <a:p>
            <a:endParaRPr lang="en-GB" b="0" baseline="0" dirty="0"/>
          </a:p>
          <a:p>
            <a:r>
              <a:rPr lang="en-GB" b="0" baseline="0" dirty="0"/>
              <a:t>If the goal was a significant one, reward yourself appropriately. </a:t>
            </a:r>
          </a:p>
          <a:p>
            <a:endParaRPr lang="en-GB" b="0" baseline="0" dirty="0"/>
          </a:p>
          <a:p>
            <a:r>
              <a:rPr lang="en-GB" b="0" baseline="0" dirty="0"/>
              <a:t>All of this helps you build the self-confidence you deserve.</a:t>
            </a:r>
          </a:p>
          <a:p>
            <a:endParaRPr lang="en-GB" b="0" baseline="0" dirty="0"/>
          </a:p>
          <a:p>
            <a:r>
              <a:rPr lang="en-GB" b="0" baseline="0" dirty="0"/>
              <a:t>With the experience of having achieved this goal, review the rest of your goal plans:</a:t>
            </a:r>
          </a:p>
          <a:p>
            <a:endParaRPr lang="en-GB" b="0" baseline="0" dirty="0"/>
          </a:p>
          <a:p>
            <a:r>
              <a:rPr lang="en-GB" b="0" baseline="0" dirty="0"/>
              <a:t>•If you achieved the goal too easily, make your next goal harder.</a:t>
            </a:r>
          </a:p>
          <a:p>
            <a:endParaRPr lang="en-GB" b="0" baseline="0" dirty="0"/>
          </a:p>
          <a:p>
            <a:r>
              <a:rPr lang="en-GB" b="0" baseline="0" dirty="0"/>
              <a:t>•If the goal took a dispiriting length of time to achieve, make the next goal a little easier.</a:t>
            </a:r>
          </a:p>
          <a:p>
            <a:endParaRPr lang="en-GB" b="0" baseline="0" dirty="0"/>
          </a:p>
          <a:p>
            <a:r>
              <a:rPr lang="en-GB" b="0" baseline="0" dirty="0"/>
              <a:t>•If you learned something that would lead you to change other goals, do so.</a:t>
            </a:r>
          </a:p>
          <a:p>
            <a:endParaRPr lang="en-GB" b="0" baseline="0" dirty="0"/>
          </a:p>
          <a:p>
            <a:r>
              <a:rPr lang="en-GB" b="0" baseline="0" dirty="0"/>
              <a:t>•If you noticed a deficit in your skills despite achieving the goal, decide whether to set goals to fix this.</a:t>
            </a:r>
          </a:p>
          <a:p>
            <a:endParaRPr lang="en-GB" b="0" baseline="0" dirty="0"/>
          </a:p>
          <a:p>
            <a:endParaRPr lang="en-GB" b="0" baseline="0" dirty="0"/>
          </a:p>
          <a:p>
            <a:endParaRPr lang="en-GB" b="0" baseline="0" dirty="0"/>
          </a:p>
          <a:p>
            <a:endParaRPr lang="en-GB" b="0" baseline="0" dirty="0"/>
          </a:p>
          <a:p>
            <a:endParaRPr lang="en-GB" b="0" baseline="0" dirty="0"/>
          </a:p>
          <a:p>
            <a:endParaRPr lang="en-GB" b="0" baseline="0" dirty="0"/>
          </a:p>
          <a:p>
            <a:endParaRPr lang="en-GB" b="0" baseline="0" dirty="0"/>
          </a:p>
          <a:p>
            <a:endParaRPr lang="en-GB" b="0" baseline="0" dirty="0"/>
          </a:p>
          <a:p>
            <a:endParaRPr lang="en-GB" b="0" baseline="0" dirty="0"/>
          </a:p>
          <a:p>
            <a:endParaRPr lang="en-GB" b="0"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494079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rPr>
              <a:t>What is one of the tools in policing you would use?</a:t>
            </a:r>
          </a:p>
          <a:p>
            <a:endParaRPr lang="en-GB" altLang="en-US" sz="1200" b="1" dirty="0">
              <a:latin typeface="Arial" panose="020B0604020202020204" pitchFamily="34" charset="0"/>
            </a:endParaRPr>
          </a:p>
          <a:p>
            <a:r>
              <a:rPr lang="en-GB" altLang="en-US" sz="1200" b="1" dirty="0">
                <a:latin typeface="Arial" panose="020B0604020202020204" pitchFamily="34" charset="0"/>
              </a:rPr>
              <a:t>Can someone explain what the National Decision Model is?</a:t>
            </a:r>
          </a:p>
          <a:p>
            <a:endParaRPr lang="en-GB" altLang="en-US" sz="1200" dirty="0">
              <a:latin typeface="Arial" panose="020B0604020202020204" pitchFamily="34" charset="0"/>
            </a:endParaRPr>
          </a:p>
          <a:p>
            <a:r>
              <a:rPr lang="en-GB" altLang="en-US" sz="1200" dirty="0">
                <a:latin typeface="Arial" panose="020B0604020202020204" pitchFamily="34" charset="0"/>
              </a:rPr>
              <a:t>Ask Students what other documents set out what is expected of us generically in our roles. </a:t>
            </a:r>
          </a:p>
          <a:p>
            <a:r>
              <a:rPr lang="en-GB" altLang="en-US" sz="1200" dirty="0">
                <a:latin typeface="Arial" panose="020B0604020202020204" pitchFamily="34" charset="0"/>
              </a:rPr>
              <a:t>Expected response – Code of Ethics.  Facilitate discussion in relation to how the Code of Ethics influence your Leadership… expected response – sets out standards of behaviour expected from us.</a:t>
            </a:r>
          </a:p>
          <a:p>
            <a:endParaRPr lang="en-GB" altLang="en-US" sz="1200" dirty="0">
              <a:latin typeface="Arial" panose="020B0604020202020204" pitchFamily="34" charset="0"/>
            </a:endParaRPr>
          </a:p>
          <a:p>
            <a:r>
              <a:rPr lang="en-GB" altLang="en-US" sz="1200" dirty="0">
                <a:latin typeface="Arial" panose="020B0604020202020204" pitchFamily="34" charset="0"/>
              </a:rPr>
              <a:t>Background reading for trainer to assist plenary discussion:</a:t>
            </a:r>
          </a:p>
          <a:p>
            <a:endParaRPr lang="en-GB" altLang="en-US" sz="1200" dirty="0">
              <a:latin typeface="Arial" panose="020B0604020202020204" pitchFamily="34" charset="0"/>
            </a:endParaRPr>
          </a:p>
          <a:p>
            <a:r>
              <a:rPr lang="en-GB" altLang="en-US" sz="1200" dirty="0">
                <a:latin typeface="Arial" panose="020B0604020202020204" pitchFamily="34" charset="0"/>
              </a:rPr>
              <a:t>Extract from PSD Website:</a:t>
            </a:r>
          </a:p>
          <a:p>
            <a:endParaRPr lang="en-GB" altLang="en-US" sz="1200" dirty="0">
              <a:latin typeface="Arial" panose="020B0604020202020204" pitchFamily="34" charset="0"/>
            </a:endParaRPr>
          </a:p>
          <a:p>
            <a:r>
              <a:rPr lang="en-GB" altLang="en-US" sz="1200" dirty="0">
                <a:latin typeface="Arial" panose="020B0604020202020204" pitchFamily="34" charset="0"/>
              </a:rPr>
              <a:t>The Code of Ethics is a first for everyone who works in policing in England and Wales. It sets out the principles and standards of behaviour we expect to see from police professionals. It applies to every individual who works in policing, whether a warranted officer, member of police staff, volunteer or someone contracted to work in a police force. </a:t>
            </a:r>
          </a:p>
          <a:p>
            <a:endParaRPr lang="en-GB" altLang="en-US" sz="1200" dirty="0">
              <a:latin typeface="Arial" panose="020B0604020202020204" pitchFamily="34" charset="0"/>
            </a:endParaRPr>
          </a:p>
          <a:p>
            <a:r>
              <a:rPr lang="en-GB" altLang="en-US" sz="1200" dirty="0">
                <a:latin typeface="Arial" panose="020B0604020202020204" pitchFamily="34" charset="0"/>
              </a:rPr>
              <a:t>You are expected to use the Code of Ethics to guide your behaviour at all times - whether at work or away from work, online or offline.</a:t>
            </a:r>
          </a:p>
          <a:p>
            <a:endParaRPr lang="en-GB" altLang="en-US" sz="1200" dirty="0">
              <a:latin typeface="Arial" panose="020B0604020202020204" pitchFamily="34" charset="0"/>
            </a:endParaRPr>
          </a:p>
          <a:p>
            <a:r>
              <a:rPr lang="en-GB" altLang="en-US" sz="1200" dirty="0">
                <a:latin typeface="Arial" panose="020B0604020202020204" pitchFamily="34" charset="0"/>
              </a:rPr>
              <a:t>As professions we should invest in all our people. Other established professions ensure that members acquire and maintain the skills and knowledge necessary to perform their role. In these professions it is normal to find a clear system of continuous professional development, accreditation for specific roles and a code of ethics or professional conduct. </a:t>
            </a:r>
          </a:p>
          <a:p>
            <a:endParaRPr lang="en-GB" altLang="en-US" sz="1200" b="1" dirty="0">
              <a:latin typeface="Arial" panose="020B0604020202020204" pitchFamily="34" charset="0"/>
            </a:endParaRPr>
          </a:p>
          <a:p>
            <a:r>
              <a:rPr lang="en-GB" altLang="en-US" sz="1200" b="1" dirty="0">
                <a:latin typeface="Arial" panose="020B0604020202020204" pitchFamily="34" charset="0"/>
              </a:rPr>
              <a:t>Policing has not, however, previously adopted all the hallmarks of a profession. The Code of Ethics is one step towards obtaining full professional status for policing, similar to that seen in medicine and law. </a:t>
            </a:r>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6159372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523857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1" dirty="0"/>
              <a:t>What does leadership mean to you either in your personal or professional lives?</a:t>
            </a:r>
          </a:p>
          <a:p>
            <a:endParaRPr lang="en-GB" dirty="0"/>
          </a:p>
          <a:p>
            <a:r>
              <a:rPr lang="en-GB" dirty="0"/>
              <a:t>YouTube Clip – 02:03 mins</a:t>
            </a: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0922685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dirty="0">
                <a:latin typeface="Arial" panose="020B0604020202020204" pitchFamily="34" charset="0"/>
                <a:cs typeface="Arial" panose="020B0604020202020204" pitchFamily="34" charset="0"/>
              </a:rPr>
              <a:t>When we hear the word “leadership,” our internal biases default to managing others.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title doesn’t make a person a leader.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managers are good leaders — some aren’t.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People without anyone supervisory roles in the organisation are capable of exhibiting excellent leadership skills superior to many other people who have “manager” in their title.</a:t>
            </a:r>
          </a:p>
          <a:p>
            <a:endParaRPr lang="en-GB"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Question:  What are the key areas of knowledge and or skills that you consider are required for your management &amp; leadership roles?</a:t>
            </a: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Question – From the diagram on the slide, can you think of any else that is key to being a good leader?</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Attributes are key to enable effective leadership – attributes are hidden drivers, we are born with them but can also develop them over time.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Attributes determine how you process and respond  to what is around you. They appear in times of challenge, stress and uncertainty. These situation will reveal a person’s default settings which are their attributes.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Don’t confuse skills with attributes, they are not the same thing. Skills are taught and an easy way of measuring performance which is why many job application forms have a skills section. But skills don’t give an in-depth insight into that person and they don’t tell us what to do when an the environment is so unknown that you don’t have the right skills to apply. That’s where attributes become crucial because leaders will always face challenging, stressful and uncertain situations.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Four key attributes that leaders should possess are:</a:t>
            </a:r>
          </a:p>
          <a:p>
            <a:endParaRPr lang="en-GB"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Accountability</a:t>
            </a:r>
            <a:r>
              <a:rPr lang="en-GB" dirty="0">
                <a:latin typeface="Arial" panose="020B0604020202020204" pitchFamily="34" charset="0"/>
                <a:cs typeface="Arial" panose="020B0604020202020204" pitchFamily="34" charset="0"/>
              </a:rPr>
              <a:t> – taking ownership for decisions and their consequences</a:t>
            </a: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Authenticity</a:t>
            </a:r>
            <a:r>
              <a:rPr lang="en-GB" dirty="0">
                <a:latin typeface="Arial" panose="020B0604020202020204" pitchFamily="34" charset="0"/>
                <a:cs typeface="Arial" panose="020B0604020202020204" pitchFamily="34" charset="0"/>
              </a:rPr>
              <a:t> – demonstrating consistency. Consistency build trust. </a:t>
            </a: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Empathy</a:t>
            </a:r>
            <a:r>
              <a:rPr lang="en-GB" dirty="0">
                <a:latin typeface="Arial" panose="020B0604020202020204" pitchFamily="34" charset="0"/>
                <a:cs typeface="Arial" panose="020B0604020202020204" pitchFamily="34" charset="0"/>
              </a:rPr>
              <a:t> – It is key but in the right contact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different policing roles require different amounts of empathy and too much can sometimes be detrimental depending on the situation.</a:t>
            </a: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Decisiveness</a:t>
            </a:r>
            <a:r>
              <a:rPr lang="en-GB" dirty="0">
                <a:latin typeface="Arial" panose="020B0604020202020204" pitchFamily="34" charset="0"/>
                <a:cs typeface="Arial" panose="020B0604020202020204" pitchFamily="34" charset="0"/>
              </a:rPr>
              <a:t> – the ability to make clear, well-informed and timely decisions. Critical to establishing credibility.</a:t>
            </a:r>
          </a:p>
          <a:p>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165008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Times New Roman" panose="02020603050405020304" pitchFamily="18" charset="0"/>
              </a:rPr>
              <a:t>Ask learners if they know the difference between a leader and a manager and pose questions to the learners to check current level of knowledge and understanding</a:t>
            </a:r>
            <a:endParaRPr lang="en-GB" sz="1200" b="1" dirty="0">
              <a:effectLst/>
              <a:latin typeface="Times New Roman" panose="02020603050405020304" pitchFamily="18" charset="0"/>
              <a:ea typeface="Times New Roman" panose="02020603050405020304" pitchFamily="18" charset="0"/>
            </a:endParaRPr>
          </a:p>
          <a:p>
            <a:endParaRPr lang="en-GB" b="1" dirty="0"/>
          </a:p>
          <a:p>
            <a:r>
              <a:rPr lang="en-GB" b="1" dirty="0"/>
              <a:t>Chat function</a:t>
            </a:r>
          </a:p>
          <a:p>
            <a:endParaRPr lang="en-GB" b="1" dirty="0"/>
          </a:p>
          <a:p>
            <a:r>
              <a:rPr lang="en-GB" b="1" dirty="0"/>
              <a:t>Which are more important?</a:t>
            </a:r>
          </a:p>
          <a:p>
            <a:endParaRPr lang="en-GB" b="1" dirty="0"/>
          </a:p>
          <a:p>
            <a:r>
              <a:rPr lang="en-GB" b="1" dirty="0"/>
              <a:t>Do We need both?</a:t>
            </a:r>
          </a:p>
          <a:p>
            <a:endParaRPr lang="en-GB" b="1" dirty="0"/>
          </a:p>
          <a:p>
            <a:r>
              <a:rPr lang="en-GB" b="1" dirty="0"/>
              <a:t>Or do we need balance?</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Management</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Focus on ‘How’. Coping with complexity by producing order and predictability to a situation.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Planning &amp; Budgeting</a:t>
            </a:r>
            <a:r>
              <a:rPr lang="en-GB" sz="1200" dirty="0">
                <a:latin typeface="Arial" panose="020B0604020202020204" pitchFamily="34" charset="0"/>
                <a:cs typeface="Arial" panose="020B0604020202020204" pitchFamily="34" charset="0"/>
              </a:rPr>
              <a:t>: establish agendas, set timetables, allocate resources.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Organising and staffing</a:t>
            </a:r>
            <a:r>
              <a:rPr lang="en-GB" sz="1200" dirty="0">
                <a:latin typeface="Arial" panose="020B0604020202020204" pitchFamily="34" charset="0"/>
                <a:cs typeface="Arial" panose="020B0604020202020204" pitchFamily="34" charset="0"/>
              </a:rPr>
              <a:t>: provide structure, make job placements, establish rules and procedures.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Controlling and problem solving</a:t>
            </a:r>
            <a:r>
              <a:rPr lang="en-GB" sz="1200" dirty="0">
                <a:latin typeface="Arial" panose="020B0604020202020204" pitchFamily="34" charset="0"/>
                <a:cs typeface="Arial" panose="020B0604020202020204" pitchFamily="34" charset="0"/>
              </a:rPr>
              <a:t>: develop incentives, generate creative solutions, take corrective actions.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Leadership</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Focus on ‘Why’. Learning to cope with the uncertainties of rapid change.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Visioning and setting directions</a:t>
            </a:r>
            <a:r>
              <a:rPr lang="en-GB" sz="1200" dirty="0">
                <a:latin typeface="Arial" panose="020B0604020202020204" pitchFamily="34" charset="0"/>
                <a:cs typeface="Arial" panose="020B0604020202020204" pitchFamily="34" charset="0"/>
              </a:rPr>
              <a:t>: create vision, clarify big picture, set strategies.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Aligning people</a:t>
            </a:r>
            <a:r>
              <a:rPr lang="en-GB" sz="1200" dirty="0">
                <a:latin typeface="Arial" panose="020B0604020202020204" pitchFamily="34" charset="0"/>
                <a:cs typeface="Arial" panose="020B0604020202020204" pitchFamily="34" charset="0"/>
              </a:rPr>
              <a:t>: Communicate goals, seek commitment, build teams and coalitions.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Motivating and inspiring</a:t>
            </a:r>
            <a:r>
              <a:rPr lang="en-GB" sz="1200" dirty="0">
                <a:latin typeface="Arial" panose="020B0604020202020204" pitchFamily="34" charset="0"/>
                <a:cs typeface="Arial" panose="020B0604020202020204" pitchFamily="34" charset="0"/>
              </a:rPr>
              <a:t>: Inspire and energise, empower people, satisfy unmet needs.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difference between manager and leader:</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Leaders have vision and are of spirit, whereas managers are of the mind.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Leaders are essential for an organization, whereas managers are necessary for organization.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Leaders look for growth and development, whereas managers look for rapid results.</a:t>
            </a:r>
          </a:p>
          <a:p>
            <a:endParaRPr lang="en-GB" sz="1200" dirty="0">
              <a:latin typeface="Arial" panose="020B0604020202020204" pitchFamily="34" charset="0"/>
              <a:cs typeface="Arial" panose="020B0604020202020204" pitchFamily="34" charset="0"/>
            </a:endParaRPr>
          </a:p>
          <a:p>
            <a:pPr algn="l"/>
            <a:r>
              <a:rPr lang="en-GB" altLang="en-US" sz="1200" dirty="0">
                <a:latin typeface="Arial" panose="020B0604020202020204" pitchFamily="34" charset="0"/>
              </a:rPr>
              <a:t>Knowing your team’s strengths &amp; weaknesses is essential in order to manage that team.</a:t>
            </a:r>
          </a:p>
          <a:p>
            <a:pPr algn="l"/>
            <a:endParaRPr lang="en-GB" altLang="en-US" sz="1200" dirty="0">
              <a:latin typeface="Arial" panose="020B0604020202020204" pitchFamily="34" charset="0"/>
            </a:endParaRPr>
          </a:p>
          <a:p>
            <a:pPr algn="l"/>
            <a:r>
              <a:rPr lang="en-GB" altLang="en-US" sz="1200" b="1" dirty="0">
                <a:latin typeface="Arial" panose="020B0604020202020204" pitchFamily="34" charset="0"/>
              </a:rPr>
              <a:t>Ask learners to consider the following:</a:t>
            </a:r>
          </a:p>
          <a:p>
            <a:pPr algn="l"/>
            <a:endParaRPr lang="en-GB" altLang="en-US" sz="1200" dirty="0">
              <a:latin typeface="Arial" panose="020B0604020202020204" pitchFamily="34" charset="0"/>
            </a:endParaRPr>
          </a:p>
          <a:p>
            <a:r>
              <a:rPr lang="en-GB" sz="1200" b="1" dirty="0"/>
              <a:t>South Wales Police need a new definition for a ‘Supervisor’ (Police/Police Staff).</a:t>
            </a:r>
          </a:p>
          <a:p>
            <a:endParaRPr lang="en-GB" sz="1200" b="1" dirty="0"/>
          </a:p>
          <a:p>
            <a:r>
              <a:rPr lang="en-GB" sz="1200" b="1" dirty="0"/>
              <a:t>This definition must incorporate both management and leadership skills.</a:t>
            </a:r>
          </a:p>
          <a:p>
            <a:pPr algn="l"/>
            <a:endParaRPr lang="en-GB" altLang="en-US" sz="1200" dirty="0">
              <a:latin typeface="Arial" panose="020B0604020202020204" pitchFamily="34" charset="0"/>
            </a:endParaRPr>
          </a:p>
          <a:p>
            <a:r>
              <a:rPr lang="en-GB" b="1" dirty="0">
                <a:latin typeface="Arial" panose="020B0604020202020204" pitchFamily="34" charset="0"/>
                <a:cs typeface="Arial" panose="020B0604020202020204" pitchFamily="34" charset="0"/>
              </a:rPr>
              <a:t>Expected answers:</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Problem solving, </a:t>
            </a:r>
          </a:p>
          <a:p>
            <a:r>
              <a:rPr lang="en-GB" dirty="0">
                <a:latin typeface="Arial" panose="020B0604020202020204" pitchFamily="34" charset="0"/>
                <a:cs typeface="Arial" panose="020B0604020202020204" pitchFamily="34" charset="0"/>
              </a:rPr>
              <a:t>Decision making, </a:t>
            </a:r>
          </a:p>
          <a:p>
            <a:r>
              <a:rPr lang="en-GB" dirty="0">
                <a:latin typeface="Arial" panose="020B0604020202020204" pitchFamily="34" charset="0"/>
                <a:cs typeface="Arial" panose="020B0604020202020204" pitchFamily="34" charset="0"/>
              </a:rPr>
              <a:t>Planning, Delegation, </a:t>
            </a:r>
          </a:p>
          <a:p>
            <a:r>
              <a:rPr lang="en-GB" dirty="0">
                <a:latin typeface="Arial" panose="020B0604020202020204" pitchFamily="34" charset="0"/>
                <a:cs typeface="Arial" panose="020B0604020202020204" pitchFamily="34" charset="0"/>
              </a:rPr>
              <a:t>Communication (including listening), </a:t>
            </a:r>
          </a:p>
          <a:p>
            <a:r>
              <a:rPr lang="en-GB" dirty="0">
                <a:latin typeface="Arial" panose="020B0604020202020204" pitchFamily="34" charset="0"/>
                <a:cs typeface="Arial" panose="020B0604020202020204" pitchFamily="34" charset="0"/>
              </a:rPr>
              <a:t>Reflective practice, </a:t>
            </a:r>
          </a:p>
          <a:p>
            <a:r>
              <a:rPr lang="en-GB" dirty="0">
                <a:latin typeface="Arial" panose="020B0604020202020204" pitchFamily="34" charset="0"/>
                <a:cs typeface="Arial" panose="020B0604020202020204" pitchFamily="34" charset="0"/>
              </a:rPr>
              <a:t>Learning from experience, </a:t>
            </a:r>
          </a:p>
          <a:p>
            <a:r>
              <a:rPr lang="en-GB" dirty="0">
                <a:latin typeface="Arial" panose="020B0604020202020204" pitchFamily="34" charset="0"/>
                <a:cs typeface="Arial" panose="020B0604020202020204" pitchFamily="34" charset="0"/>
              </a:rPr>
              <a:t>Flexibility, </a:t>
            </a:r>
          </a:p>
          <a:p>
            <a:r>
              <a:rPr lang="en-GB" dirty="0">
                <a:latin typeface="Arial" panose="020B0604020202020204" pitchFamily="34" charset="0"/>
                <a:cs typeface="Arial" panose="020B0604020202020204" pitchFamily="34" charset="0"/>
              </a:rPr>
              <a:t>Feedback, </a:t>
            </a:r>
          </a:p>
          <a:p>
            <a:r>
              <a:rPr lang="en-GB" dirty="0">
                <a:latin typeface="Arial" panose="020B0604020202020204" pitchFamily="34" charset="0"/>
                <a:cs typeface="Arial" panose="020B0604020202020204" pitchFamily="34" charset="0"/>
              </a:rPr>
              <a:t>Project management, </a:t>
            </a:r>
          </a:p>
          <a:p>
            <a:r>
              <a:rPr lang="en-GB" dirty="0">
                <a:latin typeface="Arial" panose="020B0604020202020204" pitchFamily="34" charset="0"/>
                <a:cs typeface="Arial" panose="020B0604020202020204" pitchFamily="34" charset="0"/>
              </a:rPr>
              <a:t>Managing change, </a:t>
            </a:r>
          </a:p>
          <a:p>
            <a:r>
              <a:rPr lang="en-GB" dirty="0">
                <a:latin typeface="Arial" panose="020B0604020202020204" pitchFamily="34" charset="0"/>
                <a:cs typeface="Arial" panose="020B0604020202020204" pitchFamily="34" charset="0"/>
              </a:rPr>
              <a:t>Technological skills, </a:t>
            </a:r>
          </a:p>
          <a:p>
            <a:r>
              <a:rPr lang="en-GB" dirty="0">
                <a:latin typeface="Arial" panose="020B0604020202020204" pitchFamily="34" charset="0"/>
                <a:cs typeface="Arial" panose="020B0604020202020204" pitchFamily="34" charset="0"/>
              </a:rPr>
              <a:t>Risk management, </a:t>
            </a:r>
          </a:p>
          <a:p>
            <a:r>
              <a:rPr lang="en-GB" dirty="0">
                <a:latin typeface="Arial" panose="020B0604020202020204" pitchFamily="34" charset="0"/>
                <a:cs typeface="Arial" panose="020B0604020202020204" pitchFamily="34" charset="0"/>
              </a:rPr>
              <a:t>Time management (including prioritisation), </a:t>
            </a:r>
          </a:p>
          <a:p>
            <a:r>
              <a:rPr lang="en-GB" dirty="0">
                <a:latin typeface="Arial" panose="020B0604020202020204" pitchFamily="34" charset="0"/>
                <a:cs typeface="Arial" panose="020B0604020202020204" pitchFamily="34" charset="0"/>
              </a:rPr>
              <a:t>Financial management, </a:t>
            </a:r>
          </a:p>
          <a:p>
            <a:r>
              <a:rPr lang="en-GB" dirty="0">
                <a:latin typeface="Arial" panose="020B0604020202020204" pitchFamily="34" charset="0"/>
                <a:cs typeface="Arial" panose="020B0604020202020204" pitchFamily="34" charset="0"/>
              </a:rPr>
              <a:t>Managing teams, </a:t>
            </a:r>
          </a:p>
          <a:p>
            <a:r>
              <a:rPr lang="en-GB" dirty="0">
                <a:latin typeface="Arial" panose="020B0604020202020204" pitchFamily="34" charset="0"/>
                <a:cs typeface="Arial" panose="020B0604020202020204" pitchFamily="34" charset="0"/>
              </a:rPr>
              <a:t>Resource management, </a:t>
            </a:r>
          </a:p>
          <a:p>
            <a:r>
              <a:rPr lang="en-GB" dirty="0">
                <a:latin typeface="Arial" panose="020B0604020202020204" pitchFamily="34" charset="0"/>
                <a:cs typeface="Arial" panose="020B0604020202020204" pitchFamily="34" charset="0"/>
              </a:rPr>
              <a:t>Coaching &amp; Mentoring.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refer to taking responsibility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(drive to achieve, resilience and accountability, determination to manage difficult situations, seeks new opportunities);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inclusivity (open, approachable, authentic, seeks views of others, values diversity);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agility (flexibility, creativity, innovative, enterprising, seeking solutions to business needs,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positive and adaptable,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responds well to feedback and need for change,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open to new ways of working);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professionalism (sets an example, is fair, consistent, impartial, open and honest, operates within organisational values and codes of practice). 	</a:t>
            </a:r>
          </a:p>
          <a:p>
            <a:endParaRPr lang="en-GB"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Trainer Input:</a:t>
            </a:r>
          </a:p>
          <a:p>
            <a:r>
              <a:rPr lang="en-GB" sz="1400" dirty="0">
                <a:latin typeface="Arial" panose="020B0604020202020204" pitchFamily="34" charset="0"/>
                <a:cs typeface="Arial" panose="020B0604020202020204" pitchFamily="34" charset="0"/>
              </a:rPr>
              <a:t>Clearly there are many skills &amp; knowledge required for you to be an effective manager &amp; leader.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As such it is your responsibility to ensure that you have the relevant knowledge &amp; are able to apply those skills in practice.</a:t>
            </a:r>
          </a:p>
          <a:p>
            <a:pPr algn="l"/>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3001825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222222"/>
                </a:solidFill>
                <a:effectLst/>
                <a:latin typeface="Open Sans" panose="020B0606030504020204" pitchFamily="34" charset="0"/>
              </a:rPr>
              <a:t>John Adair’s Action Centred Leadership is a simple leadership and management model, which is highly adaptable to many leadership or management situations.</a:t>
            </a:r>
          </a:p>
          <a:p>
            <a:pPr algn="l"/>
            <a:endParaRPr lang="en-GB" sz="1200" b="0" i="0" dirty="0">
              <a:solidFill>
                <a:srgbClr val="222222"/>
              </a:solidFill>
              <a:effectLst/>
              <a:latin typeface="Open Sans" panose="020B0606030504020204" pitchFamily="34" charset="0"/>
            </a:endParaRPr>
          </a:p>
          <a:p>
            <a:pPr algn="l"/>
            <a:r>
              <a:rPr lang="en-GB" sz="1200" b="1" i="0" dirty="0">
                <a:solidFill>
                  <a:srgbClr val="222222"/>
                </a:solidFill>
                <a:effectLst/>
                <a:latin typeface="Open Sans" panose="020B0606030504020204" pitchFamily="34" charset="0"/>
              </a:rPr>
              <a:t>Good managers and leaders should have full command</a:t>
            </a:r>
            <a:r>
              <a:rPr lang="en-GB" sz="1200" b="0" i="0" dirty="0">
                <a:solidFill>
                  <a:srgbClr val="222222"/>
                </a:solidFill>
                <a:effectLst/>
                <a:latin typeface="Open Sans" panose="020B0606030504020204" pitchFamily="34" charset="0"/>
              </a:rPr>
              <a:t> of all three areas of the Action </a:t>
            </a:r>
            <a:r>
              <a:rPr lang="en-GB" sz="1200" b="0" i="0" dirty="0" err="1">
                <a:solidFill>
                  <a:srgbClr val="222222"/>
                </a:solidFill>
                <a:effectLst/>
                <a:latin typeface="Open Sans" panose="020B0606030504020204" pitchFamily="34" charset="0"/>
              </a:rPr>
              <a:t>Centered</a:t>
            </a:r>
            <a:r>
              <a:rPr lang="en-GB" sz="1200" b="0" i="0" dirty="0">
                <a:solidFill>
                  <a:srgbClr val="222222"/>
                </a:solidFill>
                <a:effectLst/>
                <a:latin typeface="Open Sans" panose="020B0606030504020204" pitchFamily="34" charset="0"/>
              </a:rPr>
              <a:t> Leadership model. Being able to do all of these things, and keep the right balance, gets results, builds morale, improves quality, and develops teams and productivity.</a:t>
            </a:r>
          </a:p>
          <a:p>
            <a:pPr algn="l"/>
            <a:endParaRPr lang="en-GB" sz="1200" b="0" i="0" dirty="0">
              <a:solidFill>
                <a:srgbClr val="222222"/>
              </a:solidFill>
              <a:effectLst/>
              <a:latin typeface="Open Sans" panose="020B0606030504020204" pitchFamily="34" charset="0"/>
            </a:endParaRPr>
          </a:p>
          <a:p>
            <a:pPr algn="l" fontAlgn="base"/>
            <a:r>
              <a:rPr lang="en-GB" sz="1600" b="1" i="0" dirty="0">
                <a:solidFill>
                  <a:srgbClr val="000080"/>
                </a:solidFill>
                <a:effectLst/>
                <a:latin typeface="Open Sans" panose="020B0606030504020204" pitchFamily="34" charset="0"/>
              </a:rPr>
              <a:t>The three parts are:</a:t>
            </a:r>
            <a:endParaRPr lang="en-GB" sz="1600" b="0" i="0" dirty="0">
              <a:solidFill>
                <a:srgbClr val="222222"/>
              </a:solidFill>
              <a:effectLst/>
              <a:latin typeface="Open Sans" panose="020B0606030504020204" pitchFamily="34" charset="0"/>
            </a:endParaRPr>
          </a:p>
          <a:p>
            <a:pPr algn="l" fontAlgn="base">
              <a:buFont typeface="Arial" panose="020B0604020202020204" pitchFamily="34" charset="0"/>
              <a:buChar char="•"/>
            </a:pPr>
            <a:r>
              <a:rPr lang="en-GB" sz="1600" b="0" i="0" dirty="0">
                <a:solidFill>
                  <a:srgbClr val="222222"/>
                </a:solidFill>
                <a:effectLst/>
                <a:latin typeface="Open Sans" panose="020B0606030504020204" pitchFamily="34" charset="0"/>
              </a:rPr>
              <a:t>Achieving the task</a:t>
            </a:r>
          </a:p>
          <a:p>
            <a:pPr algn="l" fontAlgn="base">
              <a:buFont typeface="Arial" panose="020B0604020202020204" pitchFamily="34" charset="0"/>
              <a:buChar char="•"/>
            </a:pPr>
            <a:r>
              <a:rPr lang="en-GB" sz="1600" b="0" i="0" dirty="0">
                <a:solidFill>
                  <a:srgbClr val="222222"/>
                </a:solidFill>
                <a:effectLst/>
                <a:latin typeface="Open Sans" panose="020B0606030504020204" pitchFamily="34" charset="0"/>
              </a:rPr>
              <a:t>Building the team or group</a:t>
            </a:r>
          </a:p>
          <a:p>
            <a:pPr algn="l" fontAlgn="base">
              <a:buFont typeface="Arial" panose="020B0604020202020204" pitchFamily="34" charset="0"/>
              <a:buChar char="•"/>
            </a:pPr>
            <a:r>
              <a:rPr lang="en-GB" sz="1600" b="0" i="0" dirty="0">
                <a:solidFill>
                  <a:srgbClr val="222222"/>
                </a:solidFill>
                <a:effectLst/>
                <a:latin typeface="Open Sans" panose="020B0606030504020204" pitchFamily="34" charset="0"/>
              </a:rPr>
              <a:t>Developing individuals</a:t>
            </a:r>
          </a:p>
          <a:p>
            <a:pPr algn="l" fontAlgn="base">
              <a:buFont typeface="Arial" panose="020B0604020202020204" pitchFamily="34" charset="0"/>
              <a:buChar char="•"/>
            </a:pPr>
            <a:endParaRPr lang="en-GB" sz="1600" b="0" i="0" dirty="0">
              <a:solidFill>
                <a:srgbClr val="222222"/>
              </a:solidFill>
              <a:effectLst/>
              <a:latin typeface="Open Sans" panose="020B0606030504020204" pitchFamily="34" charset="0"/>
            </a:endParaRPr>
          </a:p>
          <a:p>
            <a:pPr algn="l" fontAlgn="base"/>
            <a:r>
              <a:rPr lang="en-GB" sz="2400" b="1" i="0" dirty="0">
                <a:solidFill>
                  <a:srgbClr val="222222"/>
                </a:solidFill>
                <a:effectLst/>
                <a:latin typeface="Open Sans" panose="020B0606030504020204" pitchFamily="34" charset="0"/>
              </a:rPr>
              <a:t>Your responsibilities as a manager for achieving the Task are:</a:t>
            </a:r>
            <a:endParaRPr lang="en-GB" sz="2400" b="0" i="0" dirty="0">
              <a:solidFill>
                <a:srgbClr val="222222"/>
              </a:solidFill>
              <a:effectLst/>
              <a:latin typeface="Open Sans" panose="020B0606030504020204" pitchFamily="34" charset="0"/>
            </a:endParaRPr>
          </a:p>
          <a:p>
            <a:pPr algn="l" fontAlgn="base">
              <a:buFont typeface="Arial" panose="020B0604020202020204" pitchFamily="34" charset="0"/>
              <a:buChar char="•"/>
            </a:pPr>
            <a:r>
              <a:rPr lang="en-GB" sz="2400" b="0" i="0" dirty="0">
                <a:solidFill>
                  <a:srgbClr val="222222"/>
                </a:solidFill>
                <a:effectLst/>
                <a:latin typeface="Open Sans" panose="020B0606030504020204" pitchFamily="34" charset="0"/>
              </a:rPr>
              <a:t>Identify aims and vision for the group, purpose, and direction – define the activity (the task)</a:t>
            </a:r>
          </a:p>
          <a:p>
            <a:pPr algn="l" fontAlgn="base">
              <a:buFont typeface="Arial" panose="020B0604020202020204" pitchFamily="34" charset="0"/>
              <a:buChar char="•"/>
            </a:pPr>
            <a:r>
              <a:rPr lang="en-GB" sz="2400" b="0" i="0" dirty="0">
                <a:solidFill>
                  <a:srgbClr val="222222"/>
                </a:solidFill>
                <a:effectLst/>
                <a:latin typeface="Open Sans" panose="020B0606030504020204" pitchFamily="34" charset="0"/>
              </a:rPr>
              <a:t>Identify resources, people, processes, systems and tools (inc. financials, communications, IT)</a:t>
            </a:r>
          </a:p>
          <a:p>
            <a:pPr algn="l" fontAlgn="base">
              <a:buFont typeface="Arial" panose="020B0604020202020204" pitchFamily="34" charset="0"/>
              <a:buChar char="•"/>
            </a:pPr>
            <a:r>
              <a:rPr lang="en-GB" sz="2400" b="0" i="0" dirty="0">
                <a:solidFill>
                  <a:srgbClr val="222222"/>
                </a:solidFill>
                <a:effectLst/>
                <a:latin typeface="Open Sans" panose="020B0606030504020204" pitchFamily="34" charset="0"/>
              </a:rPr>
              <a:t>Create the plan to achieve the task – deliverables, measures, timescales, strategy and tactics</a:t>
            </a:r>
          </a:p>
          <a:p>
            <a:pPr algn="l" fontAlgn="base">
              <a:buFont typeface="Arial" panose="020B0604020202020204" pitchFamily="34" charset="0"/>
              <a:buChar char="•"/>
            </a:pPr>
            <a:r>
              <a:rPr lang="en-GB" sz="2400" b="0" i="0" dirty="0">
                <a:solidFill>
                  <a:srgbClr val="222222"/>
                </a:solidFill>
                <a:effectLst/>
                <a:latin typeface="Open Sans" panose="020B0606030504020204" pitchFamily="34" charset="0"/>
              </a:rPr>
              <a:t>Establish responsibilities, objectives, accountability and measures, by agreement and delegation</a:t>
            </a:r>
          </a:p>
          <a:p>
            <a:pPr algn="l" fontAlgn="base">
              <a:buFont typeface="Arial" panose="020B0604020202020204" pitchFamily="34" charset="0"/>
              <a:buChar char="•"/>
            </a:pPr>
            <a:endParaRPr lang="en-GB" sz="2400" b="0" i="0" dirty="0">
              <a:solidFill>
                <a:srgbClr val="222222"/>
              </a:solidFill>
              <a:effectLst/>
              <a:latin typeface="Open Sans" panose="020B0606030504020204" pitchFamily="34" charset="0"/>
            </a:endParaRPr>
          </a:p>
          <a:p>
            <a:pPr algn="l" fontAlgn="base"/>
            <a:r>
              <a:rPr lang="en-GB" sz="3600" b="1" i="0" dirty="0">
                <a:solidFill>
                  <a:srgbClr val="222222"/>
                </a:solidFill>
                <a:effectLst/>
                <a:latin typeface="Open Sans" panose="020B0606030504020204" pitchFamily="34" charset="0"/>
              </a:rPr>
              <a:t>Your responsibilities as a manager for the Team are:</a:t>
            </a:r>
            <a:endParaRPr lang="en-GB" sz="3600" b="0" i="0" dirty="0">
              <a:solidFill>
                <a:srgbClr val="222222"/>
              </a:solidFill>
              <a:effectLst/>
              <a:latin typeface="Open Sans" panose="020B0606030504020204" pitchFamily="34" charset="0"/>
            </a:endParaRP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Establish, agree and communicate standards of performance and </a:t>
            </a:r>
            <a:r>
              <a:rPr lang="en-GB" sz="3600" b="0" i="0" dirty="0" err="1">
                <a:solidFill>
                  <a:srgbClr val="222222"/>
                </a:solidFill>
                <a:effectLst/>
                <a:latin typeface="Open Sans" panose="020B0606030504020204" pitchFamily="34" charset="0"/>
              </a:rPr>
              <a:t>behavior</a:t>
            </a:r>
            <a:endParaRPr lang="en-GB" sz="3600" b="0" i="0" dirty="0">
              <a:solidFill>
                <a:srgbClr val="222222"/>
              </a:solidFill>
              <a:effectLst/>
              <a:latin typeface="Open Sans" panose="020B0606030504020204" pitchFamily="34" charset="0"/>
            </a:endParaRP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Establish style, culture, approach of the group – soft skill elements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Monitor and maintain discipline, ethics, integrity and focus on objectives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Anticipate and resolve group conflict, struggles or disagreements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Assess and change as necessary the balance and composition of the group</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Develop team-working, cooperation, morale and team-spirit</a:t>
            </a:r>
          </a:p>
          <a:p>
            <a:pPr algn="l" fontAlgn="base">
              <a:buFont typeface="Arial" panose="020B0604020202020204" pitchFamily="34" charset="0"/>
              <a:buNone/>
            </a:pPr>
            <a:endParaRPr lang="en-GB" sz="2400" b="0" i="0" dirty="0">
              <a:solidFill>
                <a:srgbClr val="222222"/>
              </a:solidFill>
              <a:effectLst/>
              <a:latin typeface="Open Sans" panose="020B0606030504020204" pitchFamily="34" charset="0"/>
            </a:endParaRPr>
          </a:p>
          <a:p>
            <a:pPr algn="l" fontAlgn="base"/>
            <a:r>
              <a:rPr lang="en-GB" sz="3600" b="1" i="0" dirty="0">
                <a:solidFill>
                  <a:srgbClr val="222222"/>
                </a:solidFill>
                <a:effectLst/>
                <a:latin typeface="Open Sans" panose="020B0606030504020204" pitchFamily="34" charset="0"/>
              </a:rPr>
              <a:t>Your responsibilities as a manager for each Individual are:</a:t>
            </a:r>
            <a:endParaRPr lang="en-GB" sz="3600" b="0" i="0" dirty="0">
              <a:solidFill>
                <a:srgbClr val="222222"/>
              </a:solidFill>
              <a:effectLst/>
              <a:latin typeface="Open Sans" panose="020B0606030504020204" pitchFamily="34" charset="0"/>
            </a:endParaRP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Understand the team members as individuals – personality, skills, strengths, needs, aims and fears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Assist and support individuals – plans, problems, challenges, highs and lows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Identify and agree appropriate individual responsibilities and objectives</a:t>
            </a:r>
          </a:p>
          <a:p>
            <a:pPr algn="l" fontAlgn="base">
              <a:buFont typeface="Arial" panose="020B0604020202020204" pitchFamily="34" charset="0"/>
              <a:buChar char="•"/>
            </a:pPr>
            <a:r>
              <a:rPr lang="en-GB" sz="3600" b="0" i="0" dirty="0">
                <a:solidFill>
                  <a:srgbClr val="222222"/>
                </a:solidFill>
                <a:effectLst/>
                <a:latin typeface="Open Sans" panose="020B0606030504020204" pitchFamily="34" charset="0"/>
              </a:rPr>
              <a:t>Give recognition and praise to individuals – acknowledge effort and good work</a:t>
            </a:r>
          </a:p>
          <a:p>
            <a:pPr algn="l" fontAlgn="base">
              <a:buFont typeface="Arial" panose="020B0604020202020204" pitchFamily="34" charset="0"/>
              <a:buNone/>
            </a:pPr>
            <a:endParaRPr lang="en-GB" sz="2400" b="0" i="0" dirty="0">
              <a:solidFill>
                <a:srgbClr val="222222"/>
              </a:solidFill>
              <a:effectLst/>
              <a:latin typeface="Open Sans" panose="020B0606030504020204" pitchFamily="34" charset="0"/>
            </a:endParaRPr>
          </a:p>
          <a:p>
            <a:pPr algn="l" fontAlgn="base"/>
            <a:r>
              <a:rPr lang="en-GB" sz="2400" b="0" i="0" dirty="0">
                <a:solidFill>
                  <a:srgbClr val="222222"/>
                </a:solidFill>
                <a:effectLst/>
                <a:latin typeface="Open Sans" panose="020B0606030504020204" pitchFamily="34" charset="0"/>
              </a:rPr>
              <a:t> </a:t>
            </a:r>
            <a:r>
              <a:rPr lang="en-GB" altLang="en-US" sz="1200" dirty="0">
                <a:latin typeface="Arial" panose="020B0604020202020204" pitchFamily="34" charset="0"/>
              </a:rPr>
              <a:t>As the three actions are linked, if you take one away &amp; the process will fail.</a:t>
            </a:r>
          </a:p>
          <a:p>
            <a:pPr algn="l"/>
            <a:r>
              <a:rPr lang="en-GB" altLang="en-US" sz="1200" dirty="0">
                <a:latin typeface="Arial" panose="020B0604020202020204" pitchFamily="34" charset="0"/>
              </a:rPr>
              <a:t>The three overlapping circles illustrate that each of the functions are interdependent. This is because individuals make up teams, teams/individuals complete tasks and without a task there is no need for a team or individual. If one element is missing or weak then the other elements will suffer. For example if the team is </a:t>
            </a:r>
            <a:r>
              <a:rPr lang="en-GB" altLang="en-US" sz="1200" b="1" dirty="0">
                <a:latin typeface="Arial" panose="020B0604020202020204" pitchFamily="34" charset="0"/>
              </a:rPr>
              <a:t>demotivated</a:t>
            </a:r>
            <a:r>
              <a:rPr lang="en-GB" altLang="en-US" sz="1200" dirty="0">
                <a:latin typeface="Arial" panose="020B0604020202020204" pitchFamily="34" charset="0"/>
              </a:rPr>
              <a:t> then the task will suffer and one demotivated individual can affect team performance and subsequently task completion. </a:t>
            </a:r>
          </a:p>
          <a:p>
            <a:pPr algn="l"/>
            <a:endParaRPr lang="en-GB" altLang="en-US" sz="1200" dirty="0">
              <a:latin typeface="Arial" panose="020B0604020202020204" pitchFamily="34" charset="0"/>
            </a:endParaRPr>
          </a:p>
          <a:p>
            <a:pPr algn="l"/>
            <a:r>
              <a:rPr lang="en-GB" sz="1800" b="1" kern="1200" dirty="0">
                <a:solidFill>
                  <a:srgbClr val="000000"/>
                </a:solidFill>
                <a:effectLst/>
                <a:latin typeface="Calibri" panose="020F0502020204030204" pitchFamily="34" charset="0"/>
                <a:ea typeface="+mn-ea"/>
                <a:cs typeface="+mn-cs"/>
              </a:rPr>
              <a:t>As a team leader, where do you fit in with this model?</a:t>
            </a:r>
            <a:endParaRPr lang="en-GB" altLang="en-US" sz="1200" dirty="0">
              <a:latin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2523504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
        <p:nvSpPr>
          <p:cNvPr id="2" name="Notes Placeholder 1">
            <a:extLst>
              <a:ext uri="{FF2B5EF4-FFF2-40B4-BE49-F238E27FC236}">
                <a16:creationId xmlns:a16="http://schemas.microsoft.com/office/drawing/2014/main" id="{016242D3-0347-4294-B2F7-A3C32F94E9E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 styles – on pages 3 and 4 in the workbook.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3658337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
        <p:nvSpPr>
          <p:cNvPr id="2" name="Notes Placeholder 1">
            <a:extLst>
              <a:ext uri="{FF2B5EF4-FFF2-40B4-BE49-F238E27FC236}">
                <a16:creationId xmlns:a16="http://schemas.microsoft.com/office/drawing/2014/main" id="{016242D3-0347-4294-B2F7-A3C32F94E9E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 styles – on pages 3 and 4 in the workbook.</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Times New Roman" panose="02020603050405020304" pitchFamily="18" charset="0"/>
              </a:rPr>
              <a:t>Ask learners if they are able to give some examples of any leadership styles.</a:t>
            </a:r>
            <a:endParaRPr lang="en-GB" sz="1200" b="1"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Can you give an example of when you may use certain styles?</a:t>
            </a:r>
          </a:p>
          <a:p>
            <a:endParaRPr lang="en-GB" dirty="0"/>
          </a:p>
        </p:txBody>
      </p:sp>
    </p:spTree>
    <p:extLst>
      <p:ext uri="{BB962C8B-B14F-4D97-AF65-F5344CB8AC3E}">
        <p14:creationId xmlns:p14="http://schemas.microsoft.com/office/powerpoint/2010/main" val="1082474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6590" y="4777195"/>
            <a:ext cx="6387656" cy="4913095"/>
          </a:xfrm>
        </p:spPr>
        <p:txBody>
          <a:bodyPr/>
          <a:lstStyle/>
          <a:p>
            <a:r>
              <a:rPr lang="en-GB" altLang="en-US" sz="1000" b="1" dirty="0"/>
              <a:t>Ask students to picture in their mind’s eye a bad leader…. But not to name names!  Ask them to each type a characteristic attributed to that person in the relevant Padlet column labelled “Poor Leader” or “Good Leader”.</a:t>
            </a:r>
          </a:p>
          <a:p>
            <a:endParaRPr lang="en-GB" sz="1800" b="1" dirty="0">
              <a:solidFill>
                <a:srgbClr val="000000"/>
              </a:solidFill>
              <a:effectLst/>
              <a:latin typeface="Calibri" panose="020F0502020204030204" pitchFamily="34" charset="0"/>
              <a:ea typeface="Calibri" panose="020F0502020204030204" pitchFamily="34" charset="0"/>
            </a:endParaRPr>
          </a:p>
          <a:p>
            <a:r>
              <a:rPr lang="en-GB" sz="1800" b="1" dirty="0">
                <a:solidFill>
                  <a:srgbClr val="000000"/>
                </a:solidFill>
                <a:effectLst/>
                <a:latin typeface="Calibri" panose="020F0502020204030204" pitchFamily="34" charset="0"/>
                <a:ea typeface="Calibri" panose="020F0502020204030204" pitchFamily="34" charset="0"/>
              </a:rPr>
              <a:t>Poor V Good Leader – Padlet Activity</a:t>
            </a:r>
          </a:p>
          <a:p>
            <a:endParaRPr lang="en-GB" sz="1800" dirty="0">
              <a:effectLst/>
              <a:latin typeface="Calibri" panose="020F0502020204030204" pitchFamily="34" charset="0"/>
              <a:ea typeface="Calibri" panose="020F0502020204030204" pitchFamily="34" charset="0"/>
            </a:endParaRPr>
          </a:p>
          <a:p>
            <a:pPr>
              <a:lnSpc>
                <a:spcPct val="105000"/>
              </a:lnSpc>
              <a:spcAft>
                <a:spcPts val="800"/>
              </a:spcAft>
            </a:pPr>
            <a:r>
              <a:rPr lang="en-GB" sz="1800" u="sng" dirty="0">
                <a:solidFill>
                  <a:srgbClr val="000000"/>
                </a:solidFill>
                <a:effectLst/>
                <a:latin typeface="Calibri" panose="020F0502020204030204" pitchFamily="34" charset="0"/>
                <a:ea typeface="Calibri" panose="020F0502020204030204" pitchFamily="34" charset="0"/>
                <a:hlinkClick r:id="rId3"/>
              </a:rPr>
              <a:t>https://padlet.com/christinebeale/uwurvz7o32twmkvl</a:t>
            </a:r>
            <a:endParaRPr lang="en-GB" sz="1800" dirty="0">
              <a:effectLst/>
              <a:latin typeface="Calibri" panose="020F0502020204030204" pitchFamily="34" charset="0"/>
              <a:ea typeface="Calibri" panose="020F0502020204030204" pitchFamily="34" charset="0"/>
            </a:endParaRPr>
          </a:p>
          <a:p>
            <a:endParaRPr lang="en-GB" altLang="en-US" sz="1000" b="1" dirty="0"/>
          </a:p>
          <a:p>
            <a:endParaRPr lang="en-GB" altLang="en-US" sz="1000" b="1" dirty="0"/>
          </a:p>
          <a:p>
            <a:r>
              <a:rPr lang="en-GB" altLang="en-US" sz="1000" b="0" dirty="0"/>
              <a:t>Debrief responses by looking at poor attributes first then good.  </a:t>
            </a:r>
          </a:p>
          <a:p>
            <a:endParaRPr lang="en-US" altLang="en-US" sz="1000" b="0" dirty="0"/>
          </a:p>
          <a:p>
            <a:r>
              <a:rPr lang="en-GB" altLang="en-US" sz="1000" b="0" dirty="0"/>
              <a:t>Ask students the following:</a:t>
            </a:r>
          </a:p>
          <a:p>
            <a:endParaRPr lang="en-GB" altLang="en-US" sz="1000" b="0" dirty="0"/>
          </a:p>
          <a:p>
            <a:pPr lvl="1"/>
            <a:endParaRPr lang="en-GB" altLang="en-US" sz="1000" b="0" dirty="0"/>
          </a:p>
          <a:p>
            <a:pPr lvl="1">
              <a:buFont typeface="Arial" panose="020B0604020202020204" pitchFamily="34" charset="0"/>
              <a:buChar char="•"/>
            </a:pPr>
            <a:r>
              <a:rPr lang="en-GB" altLang="en-US" sz="1000" b="0" dirty="0"/>
              <a:t>If the bad leaders where in the room would they recognise themselves?  Answer probably not – bad leaders often lack the ability to be self-aware and be able to reflect upon their performance.</a:t>
            </a:r>
          </a:p>
          <a:p>
            <a:pPr lvl="1">
              <a:buFont typeface="Arial" panose="020B0604020202020204" pitchFamily="34" charset="0"/>
              <a:buChar char="•"/>
            </a:pPr>
            <a:endParaRPr lang="en-GB" altLang="en-US" sz="1000" b="0" dirty="0"/>
          </a:p>
          <a:p>
            <a:pPr lvl="1">
              <a:buFont typeface="Arial" panose="020B0604020202020204" pitchFamily="34" charset="0"/>
              <a:buChar char="•"/>
            </a:pPr>
            <a:r>
              <a:rPr lang="en-GB" altLang="en-US" sz="1000" b="0" dirty="0"/>
              <a:t>Are you, as individuals, able to keep yourself on the good leader list 24/7?  Expected response will probably be along the lines of “we all have bad days”.  </a:t>
            </a:r>
          </a:p>
          <a:p>
            <a:pPr lvl="1">
              <a:buFont typeface="Arial" panose="020B0604020202020204" pitchFamily="34" charset="0"/>
              <a:buChar char="•"/>
            </a:pPr>
            <a:endParaRPr lang="en-GB" altLang="en-US" sz="1000" b="0" dirty="0"/>
          </a:p>
          <a:p>
            <a:pPr lvl="1">
              <a:buFont typeface="Arial" panose="020B0604020202020204" pitchFamily="34" charset="0"/>
              <a:buChar char="•"/>
            </a:pPr>
            <a:r>
              <a:rPr lang="en-GB" altLang="en-US" sz="1000" b="0" dirty="0"/>
              <a:t>Would those good leaders have had bad days?  Most probably.</a:t>
            </a:r>
          </a:p>
          <a:p>
            <a:pPr lvl="1">
              <a:buFont typeface="Arial" panose="020B0604020202020204" pitchFamily="34" charset="0"/>
              <a:buChar char="•"/>
            </a:pPr>
            <a:endParaRPr lang="en-GB" altLang="en-US" sz="1000" b="0" dirty="0"/>
          </a:p>
          <a:p>
            <a:pPr lvl="1">
              <a:buFont typeface="Arial" panose="020B0604020202020204" pitchFamily="34" charset="0"/>
              <a:buChar char="•"/>
            </a:pPr>
            <a:r>
              <a:rPr lang="en-GB" altLang="en-US" sz="1000" b="0" dirty="0"/>
              <a:t>What can you do to ensure that you operate in “Good Leader” mode the majority of the time?  Expected responses, be honest with yourself, seek feedback, seek opportunities to self-develop.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0552596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15800" y="4777194"/>
            <a:ext cx="6247386" cy="4475850"/>
          </a:xfrm>
        </p:spPr>
        <p:txBody>
          <a:bodyPr/>
          <a:lstStyle/>
          <a:p>
            <a:r>
              <a:rPr lang="en-GB" sz="1800" b="1" dirty="0">
                <a:effectLst/>
                <a:latin typeface="Arial" panose="020B0604020202020204" pitchFamily="34" charset="0"/>
                <a:ea typeface="Times New Roman" panose="02020603050405020304" pitchFamily="18" charset="0"/>
              </a:rPr>
              <a:t>Trainer to pose the question to learners and debrief responses</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  Why is it important to have leadership within the police?</a:t>
            </a:r>
            <a:endParaRPr lang="en-GB" sz="1800" b="1" dirty="0">
              <a:effectLst/>
              <a:latin typeface="Times New Roman" panose="02020603050405020304" pitchFamily="18" charset="0"/>
              <a:ea typeface="Times New Roman" panose="02020603050405020304" pitchFamily="18" charset="0"/>
            </a:endParaRPr>
          </a:p>
          <a:p>
            <a:endParaRPr lang="en-US" altLang="en-US" sz="1100" dirty="0">
              <a:latin typeface="Arial" panose="020B0604020202020204" pitchFamily="34" charset="0"/>
            </a:endParaRPr>
          </a:p>
          <a:p>
            <a:endParaRPr lang="en-US" altLang="en-US" sz="1100" dirty="0">
              <a:latin typeface="Arial" panose="020B0604020202020204" pitchFamily="34" charset="0"/>
            </a:endParaRPr>
          </a:p>
          <a:p>
            <a:r>
              <a:rPr lang="en-US" altLang="en-US" sz="1100" dirty="0">
                <a:latin typeface="Arial" panose="020B0604020202020204" pitchFamily="34" charset="0"/>
              </a:rPr>
              <a:t>Chat function</a:t>
            </a:r>
          </a:p>
          <a:p>
            <a:endParaRPr lang="en-US" altLang="en-US" sz="1100" dirty="0">
              <a:latin typeface="Arial" panose="020B0604020202020204" pitchFamily="34" charset="0"/>
            </a:endParaRPr>
          </a:p>
          <a:p>
            <a:r>
              <a:rPr lang="en-US" altLang="en-US" sz="1100" dirty="0">
                <a:latin typeface="Arial" panose="020B0604020202020204" pitchFamily="34" charset="0"/>
              </a:rPr>
              <a:t>Possible answers:-</a:t>
            </a:r>
          </a:p>
          <a:p>
            <a:endParaRPr lang="en-US" altLang="en-US" sz="1100" dirty="0">
              <a:latin typeface="Arial" panose="020B0604020202020204" pitchFamily="34" charset="0"/>
            </a:endParaRPr>
          </a:p>
          <a:p>
            <a:pPr marL="742950" lvl="1" indent="-285750">
              <a:buFontTx/>
              <a:buChar char="•"/>
            </a:pPr>
            <a:r>
              <a:rPr lang="en-US" altLang="en-US" sz="1100" dirty="0">
                <a:latin typeface="Arial" panose="020B0604020202020204" pitchFamily="34" charset="0"/>
              </a:rPr>
              <a:t>Economic crisis / Funding Cuts</a:t>
            </a:r>
          </a:p>
          <a:p>
            <a:pPr marL="742950" lvl="1" indent="-285750">
              <a:buFontTx/>
              <a:buChar char="•"/>
            </a:pPr>
            <a:r>
              <a:rPr lang="en-US" altLang="en-US" sz="1100" dirty="0">
                <a:latin typeface="Arial" panose="020B0604020202020204" pitchFamily="34" charset="0"/>
              </a:rPr>
              <a:t>Difficult Decisions</a:t>
            </a:r>
          </a:p>
          <a:p>
            <a:pPr marL="742950" lvl="1" indent="-285750">
              <a:buFontTx/>
              <a:buChar char="•"/>
            </a:pPr>
            <a:r>
              <a:rPr lang="en-US" altLang="en-US" sz="1100" dirty="0">
                <a:latin typeface="Arial" panose="020B0604020202020204" pitchFamily="34" charset="0"/>
              </a:rPr>
              <a:t>Lack of Leadership </a:t>
            </a:r>
          </a:p>
          <a:p>
            <a:pPr marL="742950" lvl="1" indent="-285750">
              <a:buFontTx/>
              <a:buChar char="•"/>
            </a:pPr>
            <a:r>
              <a:rPr lang="en-US" altLang="en-US" sz="1100" dirty="0">
                <a:latin typeface="Arial" panose="020B0604020202020204" pitchFamily="34" charset="0"/>
              </a:rPr>
              <a:t>Leaders need to be Flexible / Adaptable</a:t>
            </a:r>
          </a:p>
          <a:p>
            <a:pPr marL="742950" lvl="1" indent="-285750">
              <a:buFontTx/>
              <a:buChar char="•"/>
            </a:pPr>
            <a:r>
              <a:rPr lang="en-US" altLang="en-US" sz="1100" dirty="0">
                <a:latin typeface="Arial" panose="020B0604020202020204" pitchFamily="34" charset="0"/>
              </a:rPr>
              <a:t>Leaders need to get the best from their staff</a:t>
            </a:r>
          </a:p>
          <a:p>
            <a:endParaRPr lang="en-GB" altLang="en-US" sz="1100" dirty="0">
              <a:latin typeface="Arial" panose="020B0604020202020204" pitchFamily="34" charset="0"/>
            </a:endParaRPr>
          </a:p>
          <a:p>
            <a:r>
              <a:rPr lang="en-GB" altLang="en-US" sz="1100" dirty="0">
                <a:latin typeface="Arial" panose="020B0604020202020204" pitchFamily="34" charset="0"/>
              </a:rPr>
              <a:t>Ask the students where do they think we get our guidance?</a:t>
            </a:r>
          </a:p>
          <a:p>
            <a:pPr marL="0" indent="0" algn="l">
              <a:buFontTx/>
              <a:buNone/>
            </a:pPr>
            <a:endParaRPr lang="en-GB" altLang="en-US" sz="1100" dirty="0">
              <a:latin typeface="Arial" panose="020B0604020202020204" pitchFamily="34" charset="0"/>
            </a:endParaRPr>
          </a:p>
          <a:p>
            <a:pPr marL="171450" indent="-171450" algn="l">
              <a:buFont typeface="Arial" panose="020B0604020202020204" pitchFamily="34" charset="0"/>
              <a:buChar char="•"/>
            </a:pPr>
            <a:r>
              <a:rPr lang="en-GB" altLang="en-US" sz="1100" dirty="0">
                <a:latin typeface="Arial" panose="020B0604020202020204" pitchFamily="34" charset="0"/>
              </a:rPr>
              <a:t>CC delivery plan </a:t>
            </a:r>
          </a:p>
          <a:p>
            <a:pPr marL="171450" indent="-171450" algn="l">
              <a:buFont typeface="Arial" panose="020B0604020202020204" pitchFamily="34" charset="0"/>
              <a:buChar char="•"/>
            </a:pPr>
            <a:r>
              <a:rPr lang="en-US" altLang="en-US" sz="1100" dirty="0">
                <a:latin typeface="Arial" panose="020B0604020202020204" pitchFamily="34" charset="0"/>
              </a:rPr>
              <a:t>Code of Ethics	</a:t>
            </a:r>
          </a:p>
          <a:p>
            <a:pPr marL="171450" indent="-171450" algn="l">
              <a:buFont typeface="Arial" panose="020B0604020202020204" pitchFamily="34" charset="0"/>
              <a:buChar char="•"/>
            </a:pPr>
            <a:r>
              <a:rPr lang="en-GB" altLang="en-US" sz="1100" dirty="0">
                <a:latin typeface="Arial" panose="020B0604020202020204" pitchFamily="34" charset="0"/>
              </a:rPr>
              <a:t>Peers</a:t>
            </a:r>
          </a:p>
          <a:p>
            <a:pPr marL="171450" indent="-171450" algn="l">
              <a:buFont typeface="Arial" panose="020B0604020202020204" pitchFamily="34" charset="0"/>
              <a:buChar char="•"/>
            </a:pPr>
            <a:r>
              <a:rPr lang="en-GB" altLang="en-US" sz="1100" dirty="0">
                <a:latin typeface="Arial" panose="020B0604020202020204" pitchFamily="34" charset="0"/>
              </a:rPr>
              <a:t>Experience </a:t>
            </a:r>
          </a:p>
          <a:p>
            <a:pPr marL="171450" indent="-171450" algn="l">
              <a:buFont typeface="Arial" panose="020B0604020202020204" pitchFamily="34" charset="0"/>
              <a:buChar char="•"/>
            </a:pPr>
            <a:r>
              <a:rPr lang="en-GB" altLang="en-US" sz="1100" dirty="0">
                <a:latin typeface="Arial" panose="020B0604020202020204" pitchFamily="34" charset="0"/>
              </a:rPr>
              <a:t>IoPC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2834109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1" dirty="0"/>
              <a:t>CHIEF CONSTABLES DELIVERY PLAN </a:t>
            </a:r>
          </a:p>
          <a:p>
            <a:r>
              <a:rPr lang="en-GB" dirty="0"/>
              <a:t>We have discussed what the Chief Constable has set out in his delivery plan – how overall he wants to strive for a more responsive and engaging organisation, one where we listen and respond to the needs of our own people, so in turn we successfully meet and manage the needs of the public.</a:t>
            </a:r>
          </a:p>
          <a:p>
            <a:endParaRPr lang="en-GB" b="1" dirty="0"/>
          </a:p>
          <a:p>
            <a:r>
              <a:rPr lang="en-GB" b="1" dirty="0"/>
              <a:t>We will be looking at the PEOPLE Priorities in more detail in this unit.  The objectives set out in the PEOPLE Priorities section of the CC Delivery Plan relate to a better organisational culture and improving diversity and inclusion in SWP and good leadership is fundamental to this approach.</a:t>
            </a:r>
            <a:endParaRPr lang="en-GB" dirty="0"/>
          </a:p>
          <a:p>
            <a:endParaRPr lang="en-GB" dirty="0"/>
          </a:p>
          <a:p>
            <a:r>
              <a:rPr lang="en-GB" dirty="0"/>
              <a:t>Put video in the chat via BOB/LMDP</a:t>
            </a:r>
          </a:p>
          <a:p>
            <a:endParaRPr lang="en-GB" dirty="0"/>
          </a:p>
          <a:p>
            <a:r>
              <a:rPr lang="en-GB" dirty="0"/>
              <a:t>More information on the supportive </a:t>
            </a:r>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6425817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defTabSz="460375"/>
            <a:r>
              <a:rPr lang="en-GB" altLang="en-US" dirty="0">
                <a:latin typeface="Arial" panose="020B0604020202020204" pitchFamily="34" charset="0"/>
              </a:rPr>
              <a:t>As mentioned in our delivery plan supportive and inclusive leadership is the organisational priority.</a:t>
            </a:r>
          </a:p>
          <a:p>
            <a:pPr defTabSz="460375"/>
            <a:endParaRPr lang="en-GB" altLang="en-US" dirty="0">
              <a:latin typeface="Arial" panose="020B0604020202020204" pitchFamily="34" charset="0"/>
            </a:endParaRPr>
          </a:p>
          <a:p>
            <a:pPr defTabSz="460375"/>
            <a:r>
              <a:rPr lang="en-GB" altLang="en-US" dirty="0">
                <a:latin typeface="Arial" panose="020B0604020202020204" pitchFamily="34" charset="0"/>
              </a:rPr>
              <a:t>The Management guru, Peter Drucker, based his work on the fact that he believed that managers, above all else, should be leaders.</a:t>
            </a:r>
          </a:p>
          <a:p>
            <a:pPr defTabSz="460375"/>
            <a:endParaRPr lang="en-GB" altLang="en-US" dirty="0">
              <a:latin typeface="Arial" panose="020B0604020202020204" pitchFamily="34" charset="0"/>
            </a:endParaRPr>
          </a:p>
          <a:p>
            <a:pPr defTabSz="460375"/>
            <a:r>
              <a:rPr lang="en-GB" altLang="en-US" i="0" dirty="0">
                <a:latin typeface="Arial" panose="020B0604020202020204" pitchFamily="34" charset="0"/>
              </a:rPr>
              <a:t>People will follow leaders eagerly and willingly if they motivate and influence.</a:t>
            </a:r>
          </a:p>
          <a:p>
            <a:pPr defTabSz="460375"/>
            <a:endParaRPr lang="en-GB" altLang="en-US" i="0" dirty="0">
              <a:latin typeface="Arial" panose="020B0604020202020204" pitchFamily="34" charset="0"/>
            </a:endParaRPr>
          </a:p>
          <a:p>
            <a:pPr defTabSz="460375"/>
            <a:r>
              <a:rPr lang="en-GB" altLang="en-US" i="0" dirty="0">
                <a:latin typeface="Arial" panose="020B0604020202020204" pitchFamily="34" charset="0"/>
              </a:rPr>
              <a:t>Good leaders might instruct but they do not dictate. Good leaders will also encourage but will not manipulate.</a:t>
            </a:r>
          </a:p>
          <a:p>
            <a:pPr defTabSz="460375"/>
            <a:endParaRPr lang="en-GB" altLang="en-US" i="0" dirty="0">
              <a:latin typeface="Arial" panose="020B0604020202020204" pitchFamily="34" charset="0"/>
            </a:endParaRPr>
          </a:p>
          <a:p>
            <a:pPr defTabSz="460375"/>
            <a:r>
              <a:rPr lang="en-GB" altLang="en-US" i="0" dirty="0">
                <a:latin typeface="Arial" panose="020B0604020202020204" pitchFamily="34" charset="0"/>
              </a:rPr>
              <a:t>Good leaders do not need to be perfect and any good leader will know that perfection is an impossible standard to implement. </a:t>
            </a:r>
          </a:p>
          <a:p>
            <a:pPr defTabSz="460375"/>
            <a:endParaRPr lang="en-GB" altLang="en-US" dirty="0">
              <a:latin typeface="Arial" panose="020B0604020202020204" pitchFamily="34" charset="0"/>
            </a:endParaRPr>
          </a:p>
          <a:p>
            <a:pPr defTabSz="460375"/>
            <a:r>
              <a:rPr lang="en-GB" altLang="en-US" dirty="0">
                <a:latin typeface="Arial" panose="020B0604020202020204" pitchFamily="34" charset="0"/>
              </a:rPr>
              <a:t>When looking at the last point about leadership is a responsibility this is for all of us to do – it is our responsibility to make everyone in our organisation and out feel safe and valued.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4650113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800" b="1" dirty="0">
                <a:effectLst/>
                <a:latin typeface="Arial" panose="020B0604020202020204" pitchFamily="34" charset="0"/>
                <a:ea typeface="Times New Roman" panose="02020603050405020304" pitchFamily="18" charset="0"/>
              </a:rPr>
              <a:t>Trainer to pose questions to learners for them to think about on their own, and request them to type responses into chat or speak</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 What is compassionate leadership?</a:t>
            </a:r>
          </a:p>
          <a:p>
            <a:endParaRPr lang="en-GB" sz="1800" b="1" dirty="0">
              <a:effectLst/>
              <a:latin typeface="Arial" panose="020B0604020202020204" pitchFamily="34"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In chat function</a:t>
            </a:r>
          </a:p>
          <a:p>
            <a:endParaRPr lang="en-GB" sz="1800" b="1" dirty="0">
              <a:effectLst/>
              <a:latin typeface="Arial" panose="020B0604020202020204" pitchFamily="34"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Ask learners to think about the following questions</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  What can cause people not show compassion?</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 how do we bring/show compassion in your teams?</a:t>
            </a:r>
            <a:endParaRPr lang="en-GB" sz="1800" b="1"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compassionate leader, as well as being a compassionate person, encourages compassion and caring in the wider organisation.</a:t>
            </a:r>
          </a:p>
          <a:p>
            <a:endParaRPr lang="en-GB" dirty="0"/>
          </a:p>
          <a:p>
            <a:r>
              <a:rPr lang="en-GB" dirty="0"/>
              <a:t>Look at responses - Debrief on next slide</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2785862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Ask learners to type responses into the chat function </a:t>
            </a:r>
          </a:p>
          <a:p>
            <a:endParaRPr lang="en-GB" b="1" dirty="0"/>
          </a:p>
          <a:p>
            <a:endParaRPr lang="en-GB" b="1" dirty="0"/>
          </a:p>
          <a:p>
            <a:r>
              <a:rPr lang="en-GB" b="1" dirty="0"/>
              <a:t>Debrief of possible answers</a:t>
            </a:r>
            <a:endParaRPr lang="en-GB" dirty="0"/>
          </a:p>
          <a:p>
            <a:endParaRPr lang="en-GB" dirty="0"/>
          </a:p>
          <a:p>
            <a:pPr marL="171450" indent="-171450">
              <a:buFont typeface="Arial" panose="020B0604020202020204" pitchFamily="34" charset="0"/>
              <a:buChar char="•"/>
            </a:pPr>
            <a:r>
              <a:rPr lang="en-GB" dirty="0"/>
              <a:t>Policies too restrictive  </a:t>
            </a:r>
            <a:r>
              <a:rPr lang="en-GB" dirty="0" err="1"/>
              <a:t>eg</a:t>
            </a:r>
            <a:r>
              <a:rPr lang="en-GB" dirty="0"/>
              <a:t>  not being able to adapt to individuals circumstances </a:t>
            </a:r>
          </a:p>
          <a:p>
            <a:pPr marL="171450" indent="-171450">
              <a:buFont typeface="Arial" panose="020B0604020202020204" pitchFamily="34" charset="0"/>
              <a:buChar char="•"/>
            </a:pPr>
            <a:r>
              <a:rPr lang="en-GB" dirty="0"/>
              <a:t>Policies and procedures are followed to the letter, to the point where you can't see the real compassionate person</a:t>
            </a:r>
          </a:p>
          <a:p>
            <a:pPr marL="171450" indent="-171450">
              <a:buFont typeface="Arial" panose="020B0604020202020204" pitchFamily="34" charset="0"/>
              <a:buChar char="•"/>
            </a:pPr>
            <a:r>
              <a:rPr lang="en-GB" dirty="0"/>
              <a:t>Too busy to stop and show care </a:t>
            </a:r>
          </a:p>
          <a:p>
            <a:pPr marL="171450" indent="-171450">
              <a:buFont typeface="Arial" panose="020B0604020202020204" pitchFamily="34" charset="0"/>
              <a:buChar char="•"/>
            </a:pPr>
            <a:r>
              <a:rPr lang="en-GB" dirty="0"/>
              <a:t>Low emotional intelligence </a:t>
            </a:r>
          </a:p>
          <a:p>
            <a:pPr marL="171450" indent="-171450">
              <a:buFont typeface="Arial" panose="020B0604020202020204" pitchFamily="34" charset="0"/>
              <a:buChar char="•"/>
            </a:pPr>
            <a:r>
              <a:rPr lang="en-GB" dirty="0"/>
              <a:t>Managers who genuinely don't care about their teams and focus only on getting the job done whatever the cost</a:t>
            </a:r>
          </a:p>
          <a:p>
            <a:pPr marL="171450" indent="-171450">
              <a:buFont typeface="Arial" panose="020B0604020202020204" pitchFamily="34" charset="0"/>
              <a:buChar char="•"/>
            </a:pPr>
            <a:r>
              <a:rPr lang="en-GB" dirty="0"/>
              <a:t>Being fearful of accidentally discriminating against a person, crossing unseen boundaries, being seen as inconsistent</a:t>
            </a:r>
          </a:p>
          <a:p>
            <a:pPr marL="171450" indent="-171450">
              <a:buFont typeface="Arial" panose="020B0604020202020204" pitchFamily="34" charset="0"/>
              <a:buChar char="•"/>
            </a:pPr>
            <a:r>
              <a:rPr lang="en-GB" dirty="0"/>
              <a:t>Pressure form senior managers </a:t>
            </a:r>
          </a:p>
          <a:p>
            <a:pPr marL="171450" indent="-171450">
              <a:buFont typeface="Arial" panose="020B0604020202020204" pitchFamily="34" charset="0"/>
              <a:buChar char="•"/>
            </a:pPr>
            <a:r>
              <a:rPr lang="en-GB" dirty="0"/>
              <a:t>Belief that professional and personal life should be kept separate</a:t>
            </a:r>
          </a:p>
          <a:p>
            <a:pPr marL="171450" indent="-171450">
              <a:buFont typeface="Arial" panose="020B0604020202020204" pitchFamily="34" charset="0"/>
              <a:buChar char="•"/>
            </a:pPr>
            <a:r>
              <a:rPr lang="en-GB" dirty="0"/>
              <a:t>Unsure how to offer support </a:t>
            </a:r>
          </a:p>
          <a:p>
            <a:pPr marL="171450" indent="-171450">
              <a:buFont typeface="Arial" panose="020B0604020202020204" pitchFamily="34" charset="0"/>
              <a:buChar char="•"/>
            </a:pPr>
            <a:r>
              <a:rPr lang="en-GB" dirty="0"/>
              <a:t>Fear as seen weak/take advantage </a:t>
            </a:r>
          </a:p>
          <a:p>
            <a:endParaRPr lang="en-GB" dirty="0"/>
          </a:p>
          <a:p>
            <a:pPr fontAlgn="base"/>
            <a:r>
              <a:rPr lang="en-GB" b="1" dirty="0"/>
              <a:t>Debrief </a:t>
            </a:r>
          </a:p>
          <a:p>
            <a:pPr fontAlgn="base"/>
            <a:endParaRPr lang="en-GB" dirty="0"/>
          </a:p>
          <a:p>
            <a:pPr marL="228600" indent="-228600" fontAlgn="base">
              <a:buAutoNum type="arabicPeriod"/>
            </a:pPr>
            <a:r>
              <a:rPr lang="en-GB" sz="1200" b="1" dirty="0"/>
              <a:t>Focused on Connection and Collaboration. – </a:t>
            </a:r>
          </a:p>
          <a:p>
            <a:pPr marL="228600" indent="-228600" fontAlgn="base">
              <a:buAutoNum type="arabicPeriod"/>
            </a:pPr>
            <a:endParaRPr lang="en-GB" sz="1200" b="1" dirty="0"/>
          </a:p>
          <a:p>
            <a:pPr marL="0" indent="0" fontAlgn="base">
              <a:buNone/>
            </a:pPr>
            <a:r>
              <a:rPr lang="en-GB" sz="1200" dirty="0"/>
              <a:t>Compassionate leaders demonstrate staff centeredness and have a people first approach. They also demonstrate high levels of Emotional Intelligence and an ability to regulate their own feelings and facilitate those they lead to do the same – have high levels of empathy and commitment to understand how their decisions and actions affect those they lead. They invest time and effort into their staff.</a:t>
            </a:r>
          </a:p>
          <a:p>
            <a:pPr marL="0" indent="0" fontAlgn="base">
              <a:buNone/>
            </a:pPr>
            <a:endParaRPr lang="en-GB" sz="1200" dirty="0"/>
          </a:p>
          <a:p>
            <a:pPr fontAlgn="base"/>
            <a:r>
              <a:rPr lang="en-GB" sz="1200" b="1" dirty="0"/>
              <a:t>2. Adaptable and Flexible. </a:t>
            </a:r>
          </a:p>
          <a:p>
            <a:pPr fontAlgn="base"/>
            <a:endParaRPr lang="en-GB" sz="1200" b="1" dirty="0"/>
          </a:p>
          <a:p>
            <a:pPr fontAlgn="base"/>
            <a:r>
              <a:rPr lang="en-GB" sz="1200" dirty="0"/>
              <a:t>Flexibility and adaptability to the environment allows for personalized tailored approaches to situations and followers.  This allows compassionate leaders to respond according to the specific situation and person rather than previously learned ways of responding, Leadership becomes more thoughtful and less reactive.</a:t>
            </a:r>
          </a:p>
          <a:p>
            <a:pPr fontAlgn="base"/>
            <a:endParaRPr lang="en-GB" sz="1200" dirty="0"/>
          </a:p>
          <a:p>
            <a:pPr fontAlgn="base"/>
            <a:r>
              <a:rPr lang="en-GB" sz="1200" b="1" dirty="0"/>
              <a:t>3. Self-Caring and Balanced.  </a:t>
            </a:r>
          </a:p>
          <a:p>
            <a:pPr fontAlgn="base"/>
            <a:endParaRPr lang="en-GB" sz="1200" b="1" dirty="0"/>
          </a:p>
          <a:p>
            <a:pPr fontAlgn="base"/>
            <a:r>
              <a:rPr lang="en-GB" sz="1200" dirty="0"/>
              <a:t>Compassionate leaders demonstrate an understanding and capacity to look after themselves and model this self-care to others. Compassionate leaders are balanced, both in looking after themselves and others. Compassionate leaders see value in encouraging, facilitating and ensuring those they lead have work-life balance.</a:t>
            </a:r>
          </a:p>
          <a:p>
            <a:pPr fontAlgn="base"/>
            <a:endParaRPr lang="en-GB" sz="1200" dirty="0"/>
          </a:p>
          <a:p>
            <a:pPr fontAlgn="base"/>
            <a:r>
              <a:rPr lang="en-GB" sz="1200" b="1" dirty="0"/>
              <a:t>4. Empowering, Enabling and Inclusive.  </a:t>
            </a:r>
          </a:p>
          <a:p>
            <a:pPr fontAlgn="base"/>
            <a:endParaRPr lang="en-GB" sz="1200" b="1" dirty="0"/>
          </a:p>
          <a:p>
            <a:pPr fontAlgn="base"/>
            <a:r>
              <a:rPr lang="en-GB" sz="1200" dirty="0"/>
              <a:t>Compassionate leaders are empowering and enable self-reflection and development. They deliver feedback that is positive and constructive and focused on developing talent and potential. Even when the feedback may be around addressing performance issues, it is delivered in a manner where the employee receiving the feedback feels heard, understood and respected and not as a personal attack. </a:t>
            </a:r>
          </a:p>
          <a:p>
            <a:pPr fontAlgn="base"/>
            <a:endParaRPr lang="en-GB" sz="1200" dirty="0"/>
          </a:p>
          <a:p>
            <a:pPr fontAlgn="base"/>
            <a:r>
              <a:rPr lang="en-GB" sz="1200" b="1" dirty="0"/>
              <a:t>5. Transparent and Open. </a:t>
            </a:r>
          </a:p>
          <a:p>
            <a:pPr fontAlgn="base"/>
            <a:endParaRPr lang="en-GB" sz="1200" b="1" dirty="0"/>
          </a:p>
          <a:p>
            <a:pPr fontAlgn="base"/>
            <a:r>
              <a:rPr lang="en-GB" sz="1200" dirty="0"/>
              <a:t>Compassionate leaders realize it is ok to be human and make mistakes. In fact leaders who are transparent and share their mistakes are ones whose employees may feel are more approachable, relatable and human. </a:t>
            </a:r>
          </a:p>
          <a:p>
            <a:pPr fontAlgn="base"/>
            <a:endParaRPr lang="en-GB" sz="1200" dirty="0"/>
          </a:p>
          <a:p>
            <a:pPr fontAlgn="base"/>
            <a:r>
              <a:rPr lang="en-GB" sz="1200" b="1" dirty="0"/>
              <a:t>6. Genuine and Authentic </a:t>
            </a:r>
          </a:p>
          <a:p>
            <a:pPr fontAlgn="base"/>
            <a:endParaRPr lang="en-GB" sz="1200" b="1" dirty="0"/>
          </a:p>
          <a:p>
            <a:pPr fontAlgn="base"/>
            <a:r>
              <a:rPr lang="en-GB" sz="1200" dirty="0"/>
              <a:t>Compassionate leaders are values based and authentic. Followers find that they never have to question the motives of any leader decisions or </a:t>
            </a:r>
            <a:r>
              <a:rPr lang="en-GB" sz="1200" dirty="0" err="1"/>
              <a:t>behaviorus</a:t>
            </a:r>
            <a:r>
              <a:rPr lang="en-GB" sz="1200" dirty="0"/>
              <a:t>, and followers would always know they are made with the greater good in mind, rather than some of the common self-serving leader </a:t>
            </a:r>
            <a:r>
              <a:rPr lang="en-GB" sz="1200" dirty="0" err="1"/>
              <a:t>behaviors</a:t>
            </a:r>
            <a:r>
              <a:rPr lang="en-GB" sz="1200" dirty="0"/>
              <a:t> known to be pervasive in corporate and traditional management cultures.</a:t>
            </a:r>
          </a:p>
          <a:p>
            <a:pPr fontAlgn="base"/>
            <a:endParaRPr lang="en-GB" sz="1200" dirty="0"/>
          </a:p>
          <a:p>
            <a:pPr fontAlgn="base"/>
            <a:r>
              <a:rPr lang="en-GB" sz="1200" b="1" dirty="0"/>
              <a:t>7. Courageous and Committed. </a:t>
            </a:r>
          </a:p>
          <a:p>
            <a:pPr fontAlgn="base"/>
            <a:endParaRPr lang="en-GB" sz="1200" b="1" dirty="0"/>
          </a:p>
          <a:p>
            <a:pPr fontAlgn="base"/>
            <a:r>
              <a:rPr lang="en-GB" sz="1200" dirty="0"/>
              <a:t>Compassionate leaders show a distinct level of courage when they choose to be compassionate to self or other. They are after all possibly working against the grain or challenging the typical management status quo and expectations of how leaders are expected to behave. They have a sense of duty and responsibility to do what it right, to act ethically and to evaluate the impact of decisions and behaviours on all those that may be impacted by them.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6065822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200" b="1" i="0" kern="1200" dirty="0">
                <a:solidFill>
                  <a:schemeClr val="tx1"/>
                </a:solidFill>
                <a:effectLst/>
                <a:latin typeface="+mn-lt"/>
                <a:ea typeface="+mn-ea"/>
                <a:cs typeface="+mn-cs"/>
              </a:rPr>
              <a:t>Chat function - how do we bring/show compassion in your teams?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Debrief</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only if learners have not provided the relevant answers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Creating a culture of compassion in the workplace is important.  A kinder workplace has profound effects on morale and productivity</a:t>
            </a:r>
          </a:p>
          <a:p>
            <a:r>
              <a:rPr lang="en-GB" sz="1200" b="0" i="0" kern="1200" dirty="0">
                <a:solidFill>
                  <a:schemeClr val="tx1"/>
                </a:solidFill>
                <a:effectLst/>
                <a:latin typeface="+mn-lt"/>
                <a:ea typeface="+mn-ea"/>
                <a:cs typeface="+mn-cs"/>
              </a:rPr>
              <a:t>When we treat ourselves and others compassionately, we tend to come together in a contributory manner.  Bonds are formed, trust is established, and a willingness to collaborate.  When people come together in a supportive environment there is less fear of failure, which results in greater fortitude. These are helpful qualities to have in any work environment.</a:t>
            </a:r>
          </a:p>
          <a:p>
            <a:endParaRPr lang="en-GB" sz="1200" b="0"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Offer guidance to a co-worker </a:t>
            </a:r>
          </a:p>
          <a:p>
            <a:pPr marL="228600" indent="-228600">
              <a:buAutoNum type="arabicPeriod"/>
            </a:pPr>
            <a:r>
              <a:rPr lang="en-GB" sz="1200" b="1" i="0" kern="1200" dirty="0">
                <a:solidFill>
                  <a:schemeClr val="tx1"/>
                </a:solidFill>
                <a:effectLst/>
                <a:latin typeface="+mn-lt"/>
                <a:ea typeface="+mn-ea"/>
                <a:cs typeface="+mn-cs"/>
              </a:rPr>
              <a:t>Get to know your colleagues, encourage conversation not work related-</a:t>
            </a:r>
            <a:r>
              <a:rPr lang="en-GB" sz="1200" b="0" i="0" kern="1200" dirty="0">
                <a:solidFill>
                  <a:schemeClr val="tx1"/>
                </a:solidFill>
                <a:effectLst/>
                <a:latin typeface="+mn-lt"/>
                <a:ea typeface="+mn-ea"/>
                <a:cs typeface="+mn-cs"/>
              </a:rPr>
              <a:t> Take the time to introduce yourself - Ask them questions about themselves, their families, and what they enjoy.  Greet them &amp; use their name. </a:t>
            </a:r>
          </a:p>
          <a:p>
            <a:r>
              <a:rPr lang="en-GB" sz="1200" b="1" i="0" kern="1200" dirty="0">
                <a:solidFill>
                  <a:schemeClr val="tx1"/>
                </a:solidFill>
                <a:effectLst/>
                <a:latin typeface="+mn-lt"/>
                <a:ea typeface="+mn-ea"/>
                <a:cs typeface="+mn-cs"/>
              </a:rPr>
              <a:t>3. Lend a hand to someone who is under a tight deadline  </a:t>
            </a:r>
          </a:p>
          <a:p>
            <a:r>
              <a:rPr lang="en-GB" sz="1200" b="1" i="0" kern="1200" dirty="0">
                <a:solidFill>
                  <a:schemeClr val="tx1"/>
                </a:solidFill>
                <a:effectLst/>
                <a:latin typeface="+mn-lt"/>
                <a:ea typeface="+mn-ea"/>
                <a:cs typeface="+mn-cs"/>
              </a:rPr>
              <a:t>4. Cultivate a collaborative environment - </a:t>
            </a:r>
            <a:r>
              <a:rPr lang="en-GB" sz="1200" b="0" i="0" kern="1200" dirty="0">
                <a:solidFill>
                  <a:schemeClr val="tx1"/>
                </a:solidFill>
                <a:effectLst/>
                <a:latin typeface="+mn-lt"/>
                <a:ea typeface="+mn-ea"/>
                <a:cs typeface="+mn-cs"/>
              </a:rPr>
              <a:t>Invite the whole team to share ideas. </a:t>
            </a:r>
          </a:p>
          <a:p>
            <a:r>
              <a:rPr lang="en-GB" sz="1200" b="1" i="0" kern="1200" dirty="0">
                <a:solidFill>
                  <a:schemeClr val="tx1"/>
                </a:solidFill>
                <a:effectLst/>
                <a:latin typeface="+mn-lt"/>
                <a:ea typeface="+mn-ea"/>
                <a:cs typeface="+mn-cs"/>
              </a:rPr>
              <a:t>5. Acknowledge employees' strengths and positive attributes in front of others</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6. Be an example of a compassionate leader </a:t>
            </a:r>
          </a:p>
          <a:p>
            <a:r>
              <a:rPr lang="en-GB" sz="1200" b="1" dirty="0"/>
              <a:t>7</a:t>
            </a:r>
            <a:r>
              <a:rPr lang="en-GB" sz="1200" b="1" i="0" kern="1200" dirty="0">
                <a:solidFill>
                  <a:schemeClr val="tx1"/>
                </a:solidFill>
                <a:effectLst/>
                <a:latin typeface="+mn-lt"/>
                <a:ea typeface="+mn-ea"/>
                <a:cs typeface="+mn-cs"/>
              </a:rPr>
              <a:t>. Encourage employees to practice conscious communication - </a:t>
            </a:r>
            <a:r>
              <a:rPr lang="en-GB" sz="1200" b="0" i="0" kern="1200" dirty="0">
                <a:solidFill>
                  <a:schemeClr val="tx1"/>
                </a:solidFill>
                <a:effectLst/>
                <a:latin typeface="+mn-lt"/>
                <a:ea typeface="+mn-ea"/>
                <a:cs typeface="+mn-cs"/>
              </a:rPr>
              <a:t>Co-workers who openly talk and share their thoughts and feelings with each other are more likely to work through challenges together. Teach employees how to give feedback in a way that inspires motivation for improvement rather than making someone feel wrong. Guide people to ask sincere questions and listen to one another with interest.</a:t>
            </a:r>
          </a:p>
          <a:p>
            <a:r>
              <a:rPr lang="en-GB" sz="1200" b="1" i="0" kern="1200" dirty="0">
                <a:solidFill>
                  <a:schemeClr val="tx1"/>
                </a:solidFill>
                <a:effectLst/>
                <a:latin typeface="+mn-lt"/>
                <a:ea typeface="+mn-ea"/>
                <a:cs typeface="+mn-cs"/>
              </a:rPr>
              <a:t>8.Don’t respond to bias/assumption </a:t>
            </a:r>
          </a:p>
          <a:p>
            <a:r>
              <a:rPr lang="en-GB" sz="1200" b="1" i="0" kern="1200" dirty="0">
                <a:solidFill>
                  <a:schemeClr val="tx1"/>
                </a:solidFill>
                <a:effectLst/>
                <a:latin typeface="+mn-lt"/>
                <a:ea typeface="+mn-ea"/>
                <a:cs typeface="+mn-cs"/>
              </a:rPr>
              <a:t>9. Create Initiatives </a:t>
            </a:r>
          </a:p>
          <a:p>
            <a:r>
              <a:rPr lang="en-GB" sz="1200" b="1" i="0" kern="1200" dirty="0">
                <a:solidFill>
                  <a:schemeClr val="tx1"/>
                </a:solidFill>
                <a:effectLst/>
                <a:latin typeface="+mn-lt"/>
                <a:ea typeface="+mn-ea"/>
                <a:cs typeface="+mn-cs"/>
              </a:rPr>
              <a:t>10. Create employee well being </a:t>
            </a:r>
          </a:p>
          <a:p>
            <a:r>
              <a:rPr lang="en-GB" sz="1200" b="1" i="0" kern="1200" dirty="0">
                <a:solidFill>
                  <a:schemeClr val="tx1"/>
                </a:solidFill>
                <a:effectLst/>
                <a:latin typeface="+mn-lt"/>
                <a:ea typeface="+mn-ea"/>
                <a:cs typeface="+mn-cs"/>
              </a:rPr>
              <a:t>11. Take perspective of other person </a:t>
            </a:r>
          </a:p>
          <a:p>
            <a:r>
              <a:rPr lang="en-GB" sz="1200" b="1" i="0" kern="1200" dirty="0">
                <a:solidFill>
                  <a:schemeClr val="tx1"/>
                </a:solidFill>
                <a:effectLst/>
                <a:latin typeface="+mn-lt"/>
                <a:ea typeface="+mn-ea"/>
                <a:cs typeface="+mn-cs"/>
              </a:rPr>
              <a:t>12. Practice self compassion </a:t>
            </a:r>
            <a:r>
              <a:rPr lang="en-GB" sz="1200" b="0" i="0" kern="1200" dirty="0">
                <a:solidFill>
                  <a:schemeClr val="tx1"/>
                </a:solidFill>
                <a:effectLst/>
                <a:latin typeface="+mn-lt"/>
                <a:ea typeface="+mn-ea"/>
                <a:cs typeface="+mn-cs"/>
              </a:rPr>
              <a:t>– to be compassionate to others we need to be compassionate to yourself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23506081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200" b="1" kern="1200" dirty="0">
                <a:solidFill>
                  <a:schemeClr val="tx1"/>
                </a:solidFill>
                <a:effectLst/>
                <a:latin typeface="+mn-lt"/>
                <a:ea typeface="+mn-ea"/>
                <a:cs typeface="+mn-cs"/>
              </a:rPr>
              <a:t>What is Inclusive Leadership?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are the benefits for SWP?</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Trainer to pose questions to the students and facilitate discussion </a:t>
            </a:r>
          </a:p>
          <a:p>
            <a:pPr defTabSz="460375">
              <a:spcBef>
                <a:spcPct val="0"/>
              </a:spcBef>
            </a:pPr>
            <a:endParaRPr lang="en-US" altLang="en-US" b="1" dirty="0">
              <a:latin typeface="Calibri" panose="020F0502020204030204" pitchFamily="34" charset="0"/>
            </a:endParaRPr>
          </a:p>
          <a:p>
            <a:pPr defTabSz="460375">
              <a:spcBef>
                <a:spcPct val="0"/>
              </a:spcBef>
            </a:pPr>
            <a:r>
              <a:rPr lang="en-US" altLang="en-US" dirty="0">
                <a:solidFill>
                  <a:srgbClr val="000000"/>
                </a:solidFill>
                <a:latin typeface="Calibri" panose="020F0502020204030204" pitchFamily="34" charset="0"/>
              </a:rPr>
              <a:t>Sense of belonging </a:t>
            </a:r>
          </a:p>
          <a:p>
            <a:pPr defTabSz="460375">
              <a:spcBef>
                <a:spcPct val="0"/>
              </a:spcBef>
            </a:pPr>
            <a:r>
              <a:rPr lang="en-US" altLang="en-US" dirty="0">
                <a:solidFill>
                  <a:srgbClr val="000000"/>
                </a:solidFill>
                <a:latin typeface="Calibri" panose="020F0502020204030204" pitchFamily="34" charset="0"/>
              </a:rPr>
              <a:t>Feeling</a:t>
            </a:r>
            <a:r>
              <a:rPr lang="en-US" altLang="en-US" baseline="0" dirty="0">
                <a:solidFill>
                  <a:srgbClr val="000000"/>
                </a:solidFill>
                <a:latin typeface="Calibri" panose="020F0502020204030204" pitchFamily="34" charset="0"/>
              </a:rPr>
              <a:t> respected and valued </a:t>
            </a:r>
          </a:p>
          <a:p>
            <a:pPr defTabSz="460375">
              <a:spcBef>
                <a:spcPct val="0"/>
              </a:spcBef>
            </a:pPr>
            <a:r>
              <a:rPr lang="en-US" altLang="en-US" baseline="0" dirty="0">
                <a:solidFill>
                  <a:srgbClr val="000000"/>
                </a:solidFill>
                <a:latin typeface="Calibri" panose="020F0502020204030204" pitchFamily="34" charset="0"/>
              </a:rPr>
              <a:t>Embrace diverse background, culture and perspectives </a:t>
            </a:r>
            <a:endParaRPr lang="en-US" altLang="en-US" dirty="0">
              <a:solidFill>
                <a:srgbClr val="000000"/>
              </a:solidFill>
              <a:latin typeface="Calibri" panose="020F0502020204030204" pitchFamily="34" charset="0"/>
            </a:endParaRP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1367830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200" b="1" dirty="0">
                <a:latin typeface="Arial" panose="020B0604020202020204" pitchFamily="34" charset="0"/>
                <a:ea typeface="Calibri" panose="020F0502020204030204" pitchFamily="34" charset="0"/>
                <a:cs typeface="Times New Roman" panose="02020603050405020304" pitchFamily="18" charset="0"/>
              </a:rPr>
              <a:t>Q:  What are the character traits and/or behaviours of a compassionate and inclusive leader?</a:t>
            </a:r>
          </a:p>
          <a:p>
            <a:endParaRPr lang="en-GB" sz="1200" b="1" dirty="0">
              <a:latin typeface="Arial" panose="020B0604020202020204" pitchFamily="34" charset="0"/>
              <a:ea typeface="Calibri" panose="020F0502020204030204" pitchFamily="34" charset="0"/>
              <a:cs typeface="Times New Roman" panose="02020603050405020304" pitchFamily="18" charset="0"/>
            </a:endParaRPr>
          </a:p>
          <a:p>
            <a:r>
              <a:rPr lang="en-GB" sz="1200" b="1" dirty="0">
                <a:latin typeface="Arial" panose="020B0604020202020204" pitchFamily="34" charset="0"/>
                <a:ea typeface="Calibri" panose="020F0502020204030204" pitchFamily="34" charset="0"/>
                <a:cs typeface="Times New Roman" panose="02020603050405020304" pitchFamily="18" charset="0"/>
              </a:rPr>
              <a:t>Trainer input:</a:t>
            </a:r>
          </a:p>
          <a:p>
            <a:pPr marL="171450" indent="-171450">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Think about a leader they know who holds these qualities (names to remain anon)</a:t>
            </a:r>
          </a:p>
          <a:p>
            <a:pPr marL="171450" indent="-171450">
              <a:buFont typeface="Arial" panose="020B0604020202020204" pitchFamily="34" charset="0"/>
              <a:buChar char="•"/>
            </a:pPr>
            <a:r>
              <a:rPr lang="en-GB" sz="1200" dirty="0">
                <a:latin typeface="Arial" panose="020B0604020202020204" pitchFamily="34" charset="0"/>
                <a:ea typeface="Calibri" panose="020F0502020204030204" pitchFamily="34" charset="0"/>
                <a:cs typeface="Times New Roman" panose="02020603050405020304" pitchFamily="18" charset="0"/>
              </a:rPr>
              <a:t>How did/do this leader make you feel? </a:t>
            </a:r>
          </a:p>
          <a:p>
            <a:endParaRPr lang="en-GB" sz="1200" dirty="0">
              <a:latin typeface="Arial" panose="020B0604020202020204" pitchFamily="34" charset="0"/>
              <a:ea typeface="Calibri" panose="020F0502020204030204" pitchFamily="34" charset="0"/>
              <a:cs typeface="Times New Roman" panose="02020603050405020304" pitchFamily="18" charset="0"/>
            </a:endParaRPr>
          </a:p>
          <a:p>
            <a:r>
              <a:rPr lang="en-GB" sz="1200" dirty="0">
                <a:latin typeface="Arial" panose="020B0604020202020204" pitchFamily="34" charset="0"/>
                <a:cs typeface="Times New Roman" panose="02020603050405020304" pitchFamily="18" charset="0"/>
              </a:rPr>
              <a:t>Debrief</a:t>
            </a:r>
            <a:r>
              <a:rPr lang="en-GB" sz="1200" baseline="0" dirty="0">
                <a:latin typeface="Arial" panose="020B0604020202020204" pitchFamily="34" charset="0"/>
                <a:cs typeface="Times New Roman" panose="02020603050405020304" pitchFamily="18" charset="0"/>
              </a:rPr>
              <a:t> </a:t>
            </a:r>
            <a:r>
              <a:rPr lang="en-GB" sz="1200" dirty="0">
                <a:latin typeface="Arial" panose="020B0604020202020204" pitchFamily="34" charset="0"/>
                <a:cs typeface="Times New Roman" panose="02020603050405020304" pitchFamily="18" charset="0"/>
              </a:rPr>
              <a:t>– Possible answers can include:</a:t>
            </a:r>
            <a:endParaRPr lang="en-GB" sz="12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Treat employees as individuals – See the people not just workers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Understanding and valuing the uniqueness of the person while also accepting them as members of the group</a:t>
            </a:r>
          </a:p>
          <a:p>
            <a:pPr marL="171450" lvl="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Provide </a:t>
            </a:r>
            <a:r>
              <a:rPr lang="en-US" sz="1200" b="1" dirty="0">
                <a:latin typeface="Arial" panose="020B0604020202020204" pitchFamily="34" charset="0"/>
                <a:cs typeface="Arial" panose="020B0604020202020204" pitchFamily="34" charset="0"/>
              </a:rPr>
              <a:t>sympathy</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support </a:t>
            </a:r>
            <a:r>
              <a:rPr lang="en-US" sz="1200" dirty="0">
                <a:latin typeface="Arial" panose="020B0604020202020204" pitchFamily="34" charset="0"/>
                <a:cs typeface="Arial" panose="020B0604020202020204" pitchFamily="34" charset="0"/>
              </a:rPr>
              <a:t>when the person is anxious or upset.</a:t>
            </a:r>
            <a:endParaRPr lang="en-GB" sz="12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Be willing to help with personal problems.</a:t>
            </a:r>
            <a:endParaRPr lang="en-GB" sz="12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Model Inclusive behaviour to your team</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Be ambassadors of diversity and inclusion – they never miss a chance to spread the word of D&amp;I significance at work.</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 accept and express vulnerability </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 combat out-dated paternalistic/ leadership styles.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They’re aware of their own biases and challenge their habitual patterns.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They’re excellent communicators – i.e. they’re curious and great listeners.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 understand and adapt to various cultural norms.</a:t>
            </a:r>
          </a:p>
          <a:p>
            <a:pPr marL="171450" lvl="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They’re team players, eager to help and do what’s best for the team.</a:t>
            </a:r>
          </a:p>
          <a:p>
            <a:pPr marL="0" lv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0" lvl="0" indent="0">
              <a:buFont typeface="Arial" panose="020B0604020202020204" pitchFamily="34" charset="0"/>
              <a:buNone/>
            </a:pPr>
            <a:r>
              <a:rPr lang="en-GB" sz="1200" dirty="0">
                <a:latin typeface="Arial" panose="020B0604020202020204" pitchFamily="34" charset="0"/>
                <a:cs typeface="Arial" panose="020B0604020202020204" pitchFamily="34" charset="0"/>
              </a:rPr>
              <a:t>As you can tell some of the traits of an inclusive leaders is similar to</a:t>
            </a:r>
            <a:r>
              <a:rPr lang="en-GB" sz="1200" baseline="0" dirty="0">
                <a:latin typeface="Arial" panose="020B0604020202020204" pitchFamily="34" charset="0"/>
                <a:cs typeface="Arial" panose="020B0604020202020204" pitchFamily="34" charset="0"/>
              </a:rPr>
              <a:t> a compassionate leader. </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200"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5679368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algn="l"/>
            <a:r>
              <a:rPr lang="en-GB" b="0" i="0" dirty="0">
                <a:solidFill>
                  <a:srgbClr val="3E3E47"/>
                </a:solidFill>
                <a:effectLst/>
                <a:latin typeface="avenir next"/>
              </a:rPr>
              <a:t>Building an inclusive team culture is key.</a:t>
            </a:r>
          </a:p>
          <a:p>
            <a:pPr algn="l"/>
            <a:endParaRPr lang="en-GB" b="0" i="0" dirty="0">
              <a:solidFill>
                <a:srgbClr val="3E3E47"/>
              </a:solidFill>
              <a:effectLst/>
              <a:latin typeface="avenir next"/>
            </a:endParaRPr>
          </a:p>
          <a:p>
            <a:pPr algn="l"/>
            <a:r>
              <a:rPr lang="en-GB" b="0" i="0" dirty="0">
                <a:solidFill>
                  <a:srgbClr val="3E3E47"/>
                </a:solidFill>
                <a:effectLst/>
                <a:latin typeface="avenir next"/>
              </a:rPr>
              <a:t>A manager’s behaviour has a direct link to employee experiences of inclusion—in fact, almost half of an employee’s experience of inclusion can be explained by managerial inclusive leadership behaviours.</a:t>
            </a:r>
          </a:p>
          <a:p>
            <a:pPr algn="l"/>
            <a:endParaRPr lang="en-GB" b="0" i="0" dirty="0">
              <a:solidFill>
                <a:srgbClr val="3E3E47"/>
              </a:solidFill>
              <a:effectLst/>
              <a:latin typeface="avenir next"/>
            </a:endParaRPr>
          </a:p>
          <a:p>
            <a:pPr algn="l"/>
            <a:r>
              <a:rPr lang="en-GB" b="0" i="0" dirty="0">
                <a:solidFill>
                  <a:srgbClr val="3E3E47"/>
                </a:solidFill>
                <a:effectLst/>
                <a:latin typeface="avenir next"/>
              </a:rPr>
              <a:t>There are two broad categories of behaviours that leaders can practice to be more inclusive:</a:t>
            </a:r>
          </a:p>
          <a:p>
            <a:pPr algn="l"/>
            <a:endParaRPr lang="en-GB" b="0" i="0" dirty="0">
              <a:solidFill>
                <a:srgbClr val="3E3E47"/>
              </a:solidFill>
              <a:effectLst/>
              <a:latin typeface="avenir next"/>
            </a:endParaRPr>
          </a:p>
          <a:p>
            <a:pPr algn="l">
              <a:buFont typeface="Arial" panose="020B0604020202020204" pitchFamily="34" charset="0"/>
              <a:buChar char="•"/>
            </a:pPr>
            <a:r>
              <a:rPr lang="en-GB" b="1" i="0" dirty="0">
                <a:solidFill>
                  <a:srgbClr val="3E3E47"/>
                </a:solidFill>
                <a:effectLst/>
                <a:latin typeface="avenir next"/>
              </a:rPr>
              <a:t>Leading outward</a:t>
            </a:r>
            <a:r>
              <a:rPr lang="en-GB" b="0" i="0" dirty="0">
                <a:solidFill>
                  <a:srgbClr val="3E3E47"/>
                </a:solidFill>
                <a:effectLst/>
                <a:latin typeface="avenir next"/>
              </a:rPr>
              <a:t> is what you do to ensure team members are treated fairly, empowered, and able to flourish.</a:t>
            </a:r>
          </a:p>
          <a:p>
            <a:pPr algn="l">
              <a:buFont typeface="Arial" panose="020B0604020202020204" pitchFamily="34" charset="0"/>
              <a:buChar char="•"/>
            </a:pPr>
            <a:endParaRPr lang="en-GB" b="0" i="0" dirty="0">
              <a:solidFill>
                <a:srgbClr val="3E3E47"/>
              </a:solidFill>
              <a:effectLst/>
              <a:latin typeface="avenir next"/>
            </a:endParaRPr>
          </a:p>
          <a:p>
            <a:pPr algn="l">
              <a:buFont typeface="Arial" panose="020B0604020202020204" pitchFamily="34" charset="0"/>
              <a:buChar char="•"/>
            </a:pPr>
            <a:r>
              <a:rPr lang="en-GB" b="1" i="0" dirty="0">
                <a:solidFill>
                  <a:srgbClr val="3E3E47"/>
                </a:solidFill>
                <a:effectLst/>
                <a:latin typeface="avenir next"/>
              </a:rPr>
              <a:t>Leading inward</a:t>
            </a:r>
            <a:r>
              <a:rPr lang="en-GB" b="0" i="0" dirty="0">
                <a:solidFill>
                  <a:srgbClr val="3E3E47"/>
                </a:solidFill>
                <a:effectLst/>
                <a:latin typeface="avenir next"/>
              </a:rPr>
              <a:t> requires a hard look at who you are and your inner ability to act courageously, learn, and self-reflect.</a:t>
            </a:r>
          </a:p>
          <a:p>
            <a:pPr algn="l">
              <a:buFont typeface="Arial" panose="020B0604020202020204" pitchFamily="34" charset="0"/>
              <a:buChar char="•"/>
            </a:pPr>
            <a:endParaRPr lang="en-GB" b="0" i="0" dirty="0">
              <a:solidFill>
                <a:srgbClr val="3E3E47"/>
              </a:solidFill>
              <a:effectLst/>
              <a:latin typeface="avenir next"/>
            </a:endParaRPr>
          </a:p>
          <a:p>
            <a:pPr algn="l"/>
            <a:r>
              <a:rPr lang="en-GB" b="0" i="0" dirty="0">
                <a:solidFill>
                  <a:srgbClr val="3E3E47"/>
                </a:solidFill>
                <a:effectLst/>
                <a:latin typeface="avenir next"/>
              </a:rPr>
              <a:t>Employees’ experiences of inclusion at work explain how constructively teams problem-solve, how engaged employees are, how interested they are in staying at their jobs, and how much they feel like they can innovate.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22848333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b="1" dirty="0"/>
              <a:t>Trainer to post following link in the CHAT for learners to try after the session, or this could be done during the session if there is enough time</a:t>
            </a:r>
          </a:p>
          <a:p>
            <a:endParaRPr lang="en-GB" dirty="0"/>
          </a:p>
          <a:p>
            <a:r>
              <a:rPr lang="en-GB" dirty="0">
                <a:hlinkClick r:id="rId3"/>
              </a:rPr>
              <a:t>Are You an Inclusive Leader? (Quiz) | Catalyst</a:t>
            </a:r>
            <a:endParaRPr lang="en-GB" dirty="0"/>
          </a:p>
          <a:p>
            <a:endParaRPr lang="en-GB" dirty="0"/>
          </a:p>
          <a:p>
            <a:r>
              <a:rPr lang="en-GB" dirty="0"/>
              <a:t>https://www.catalyst.org/research/quiz-are-you-an-inclusive-leader/</a:t>
            </a:r>
          </a:p>
          <a:p>
            <a:endParaRPr lang="en-GB" dirty="0"/>
          </a:p>
          <a:p>
            <a:r>
              <a:rPr lang="en-GB" b="0" dirty="0"/>
              <a:t>This is a short quiz for students to complete – they can complete on their own and will give an indication of how inclusive they really are.</a:t>
            </a:r>
          </a:p>
          <a:p>
            <a:endParaRPr lang="en-GB" b="0" dirty="0"/>
          </a:p>
          <a:p>
            <a:r>
              <a:rPr lang="en-GB" b="0" dirty="0"/>
              <a:t>Trainer can facilitate discussion at the end – was anyone surprised by the results?</a:t>
            </a:r>
          </a:p>
          <a:p>
            <a:r>
              <a:rPr lang="en-GB" b="0" dirty="0"/>
              <a:t>Would anyone like to share anything?</a:t>
            </a:r>
          </a:p>
          <a:p>
            <a:endParaRPr lang="en-GB" b="0" dirty="0"/>
          </a:p>
          <a:p>
            <a:r>
              <a:rPr lang="en-GB" b="0" dirty="0"/>
              <a:t>As a group discuss ways we can be more inclusive back in the workplace in their respective teams</a:t>
            </a:r>
          </a:p>
          <a:p>
            <a:endParaRPr lang="en-GB" b="1" dirty="0"/>
          </a:p>
          <a:p>
            <a:endParaRPr lang="en-GB"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8307146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3294824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3430" y="4591070"/>
            <a:ext cx="6441606" cy="4094738"/>
          </a:xfrm>
        </p:spPr>
        <p:txBody>
          <a:bodyPr/>
          <a:lstStyle/>
          <a:p>
            <a:pPr>
              <a:lnSpc>
                <a:spcPct val="100000"/>
              </a:lnSpc>
            </a:pPr>
            <a:r>
              <a:rPr lang="en-US" altLang="en-US" sz="1100" b="1" dirty="0">
                <a:latin typeface="Arial" panose="020B0604020202020204" pitchFamily="34" charset="0"/>
                <a:cs typeface="Arial" panose="020B0604020202020204" pitchFamily="34" charset="0"/>
              </a:rPr>
              <a:t>Ask the students what are the </a:t>
            </a:r>
            <a:r>
              <a:rPr lang="en-GB" altLang="en-US" sz="1100" b="1" dirty="0">
                <a:latin typeface="Arial" panose="020B0604020202020204" pitchFamily="34" charset="0"/>
                <a:cs typeface="Arial" panose="020B0604020202020204" pitchFamily="34" charset="0"/>
              </a:rPr>
              <a:t>Characteristics</a:t>
            </a:r>
            <a:r>
              <a:rPr lang="en-US" altLang="en-US" sz="1100" b="1" dirty="0">
                <a:latin typeface="Arial" panose="020B0604020202020204" pitchFamily="34" charset="0"/>
                <a:cs typeface="Arial" panose="020B0604020202020204" pitchFamily="34" charset="0"/>
              </a:rPr>
              <a:t> of an effective team?</a:t>
            </a:r>
          </a:p>
          <a:p>
            <a:pPr>
              <a:lnSpc>
                <a:spcPct val="100000"/>
              </a:lnSpc>
            </a:pPr>
            <a:endParaRPr lang="en-US" altLang="en-US" sz="1100" dirty="0">
              <a:latin typeface="Arial" panose="020B0604020202020204" pitchFamily="34" charset="0"/>
              <a:cs typeface="Arial" panose="020B0604020202020204" pitchFamily="34" charset="0"/>
            </a:endParaRPr>
          </a:p>
          <a:p>
            <a:pPr>
              <a:lnSpc>
                <a:spcPct val="100000"/>
              </a:lnSpc>
            </a:pPr>
            <a:r>
              <a:rPr lang="en-US" altLang="en-US" sz="1100" dirty="0">
                <a:latin typeface="Arial" panose="020B0604020202020204" pitchFamily="34" charset="0"/>
                <a:cs typeface="Arial" panose="020B0604020202020204" pitchFamily="34" charset="0"/>
              </a:rPr>
              <a:t>Use this slide to bring out some of the information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1" i="0" u="none" strike="noStrike"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1" i="0" u="none" strike="noStrike" baseline="0" dirty="0">
                <a:latin typeface="Arial" panose="020B0604020202020204" pitchFamily="34" charset="0"/>
                <a:cs typeface="Arial" panose="020B0604020202020204" pitchFamily="34" charset="0"/>
              </a:rPr>
              <a:t>What are the barriers when creating an effective team working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baseline="0" dirty="0">
              <a:latin typeface="Arial" panose="020B0604020202020204" pitchFamily="34" charset="0"/>
              <a:cs typeface="Arial" panose="020B0604020202020204" pitchFamily="34" charset="0"/>
            </a:endParaRPr>
          </a:p>
          <a:p>
            <a:r>
              <a:rPr lang="en-GB" b="1" dirty="0"/>
              <a:t>When individuals give priority to their personal interests than work, the team suffers.</a:t>
            </a:r>
            <a:endParaRPr lang="en-GB" dirty="0"/>
          </a:p>
          <a:p>
            <a:r>
              <a:rPr lang="en-GB" dirty="0"/>
              <a:t>Mike never wanted to have a team meeting in the morning as he had to first drop his son to school and then his wife to her office. </a:t>
            </a:r>
          </a:p>
          <a:p>
            <a:endParaRPr lang="en-GB" dirty="0"/>
          </a:p>
          <a:p>
            <a:r>
              <a:rPr lang="en-GB" b="1" dirty="0"/>
              <a:t>Individuals not being clear about the team’s goal and their roles and responsibilities in the team also create problems in effective team working</a:t>
            </a:r>
            <a:r>
              <a:rPr lang="en-GB" dirty="0"/>
              <a:t>. The goal has to be common. Individuals should not have separate goals.</a:t>
            </a:r>
          </a:p>
          <a:p>
            <a:endParaRPr lang="en-GB" dirty="0"/>
          </a:p>
          <a:p>
            <a:r>
              <a:rPr lang="en-GB" b="1" dirty="0"/>
              <a:t>Lack of discussions is again a barrier to effective team working</a:t>
            </a:r>
            <a:r>
              <a:rPr lang="en-GB" dirty="0"/>
              <a:t>. Team members must not sit quietly in team meetings, instead should speak their heart out. Don’t attend meetings just for fun, come prepared.</a:t>
            </a:r>
          </a:p>
          <a:p>
            <a:endParaRPr lang="en-GB" dirty="0"/>
          </a:p>
          <a:p>
            <a:r>
              <a:rPr lang="en-GB" b="1" dirty="0"/>
              <a:t>Poor communication is also one of the barriers to effective team working</a:t>
            </a:r>
            <a:r>
              <a:rPr lang="en-GB" dirty="0"/>
              <a:t>. Too much of a complicated hierarchy also result in poor and ineffective communication</a:t>
            </a:r>
          </a:p>
          <a:p>
            <a:endParaRPr lang="en-GB" dirty="0"/>
          </a:p>
          <a:p>
            <a:r>
              <a:rPr lang="en-GB" b="1" dirty="0"/>
              <a:t>Lack of discipline and punctuality also create problems in team</a:t>
            </a:r>
            <a:r>
              <a:rPr lang="en-GB" dirty="0"/>
              <a:t>. Never be late for work. It is unprofessional to keep others waiting. </a:t>
            </a:r>
          </a:p>
          <a:p>
            <a:endParaRPr lang="en-GB" sz="1100" dirty="0"/>
          </a:p>
          <a:p>
            <a:r>
              <a:rPr lang="en-GB" dirty="0"/>
              <a:t>Supervisors should never forget the objective of the team. Adopt a positive attitude and always strive hard to give your level best .Be a little more involved in your work.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9275776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Times New Roman" panose="02020603050405020304" pitchFamily="18" charset="0"/>
              </a:rPr>
              <a:t>Ask learners if they know anything about Tuckman’s theory</a:t>
            </a:r>
            <a:endParaRPr lang="en-GB" sz="1800" b="1" dirty="0">
              <a:effectLst/>
              <a:latin typeface="Times New Roman" panose="02020603050405020304" pitchFamily="18" charset="0"/>
              <a:ea typeface="Times New Roman" panose="02020603050405020304" pitchFamily="18" charset="0"/>
            </a:endParaRPr>
          </a:p>
          <a:p>
            <a:pPr>
              <a:lnSpc>
                <a:spcPct val="100000"/>
              </a:lnSpc>
            </a:pPr>
            <a:endParaRPr lang="en-GB" dirty="0"/>
          </a:p>
          <a:p>
            <a:pPr>
              <a:lnSpc>
                <a:spcPct val="100000"/>
              </a:lnSpc>
            </a:pPr>
            <a:r>
              <a:rPr lang="en-US" altLang="en-US" sz="1200" b="1" dirty="0">
                <a:latin typeface="Arial" panose="020B0604020202020204" pitchFamily="34" charset="0"/>
                <a:cs typeface="Arial" panose="020B0604020202020204" pitchFamily="34" charset="0"/>
              </a:rPr>
              <a:t>Tuckman's Theory</a:t>
            </a:r>
          </a:p>
          <a:p>
            <a:pPr>
              <a:lnSpc>
                <a:spcPct val="100000"/>
              </a:lnSpc>
            </a:pPr>
            <a:endParaRPr lang="en-US" altLang="en-US"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The forming–storming–norming–performing model of group development was first proposed by Bruce Tuckman in 1965, who said that these phases are all necessary and inevitable in order for the team to grow, face up to challenges, tackle problems, find solutions, plan work, and deliver results. </a:t>
            </a:r>
            <a:endParaRPr lang="en-US" altLang="en-US" sz="1200" dirty="0">
              <a:latin typeface="Arial" panose="020B0604020202020204" pitchFamily="34" charset="0"/>
              <a:cs typeface="Arial" panose="020B0604020202020204" pitchFamily="34" charset="0"/>
            </a:endParaRPr>
          </a:p>
          <a:p>
            <a:endParaRPr lang="en-GB" dirty="0"/>
          </a:p>
          <a:p>
            <a:r>
              <a:rPr lang="en-GB" dirty="0"/>
              <a:t>Psychologist Bruce Tuckman - The Tuckman’s Theory states that teams go through 5 stages of development: forming, storming, norming, performing and adjourning. </a:t>
            </a:r>
          </a:p>
          <a:p>
            <a:endParaRPr lang="en-GB" dirty="0"/>
          </a:p>
          <a:p>
            <a:r>
              <a:rPr lang="en-GB" dirty="0"/>
              <a:t>These stages supposedly start when the group first meets and last until the project ends.</a:t>
            </a:r>
          </a:p>
          <a:p>
            <a:endParaRPr lang="en-GB" dirty="0"/>
          </a:p>
          <a:p>
            <a:r>
              <a:rPr lang="en-GB" dirty="0"/>
              <a:t>You can't just switch on teamwork. It takes time for a new team to "gel" and work to its full potential. What's more, team members go through stages as they move from strangers to co-workers.</a:t>
            </a:r>
          </a:p>
          <a:p>
            <a:endParaRPr lang="en-GB" dirty="0"/>
          </a:p>
          <a:p>
            <a:pPr algn="l" fontAlgn="base"/>
            <a:r>
              <a:rPr lang="en-GB" b="1" i="0" dirty="0">
                <a:solidFill>
                  <a:srgbClr val="333333"/>
                </a:solidFill>
                <a:effectLst/>
                <a:latin typeface="ProximaNova-b7"/>
              </a:rPr>
              <a:t>Using the Forming, Storming, Norming, and Performing Tool</a:t>
            </a:r>
          </a:p>
          <a:p>
            <a:pPr algn="l" fontAlgn="base"/>
            <a:r>
              <a:rPr lang="en-GB" b="0" i="0" dirty="0">
                <a:solidFill>
                  <a:srgbClr val="333333"/>
                </a:solidFill>
                <a:effectLst/>
                <a:latin typeface="ProximaNova-n4"/>
              </a:rPr>
              <a:t>Follow the steps below to ensure that you're doing the right thing at the right time:</a:t>
            </a:r>
          </a:p>
          <a:p>
            <a:pPr algn="l" fontAlgn="base"/>
            <a:endParaRPr lang="en-GB" b="0" i="0" dirty="0">
              <a:solidFill>
                <a:srgbClr val="333333"/>
              </a:solidFill>
              <a:effectLst/>
              <a:latin typeface="ProximaNova-n4"/>
            </a:endParaRPr>
          </a:p>
          <a:p>
            <a:pPr algn="l" fontAlgn="base">
              <a:buFont typeface="+mj-lt"/>
              <a:buAutoNum type="arabicPeriod"/>
            </a:pPr>
            <a:r>
              <a:rPr lang="en-GB" b="0" i="0" dirty="0">
                <a:solidFill>
                  <a:srgbClr val="333333"/>
                </a:solidFill>
                <a:effectLst/>
                <a:latin typeface="ProximaNova-n4"/>
              </a:rPr>
              <a:t>Identify the stage that your team is at from the descriptions above.</a:t>
            </a:r>
          </a:p>
          <a:p>
            <a:pPr algn="l" fontAlgn="base">
              <a:buFont typeface="+mj-lt"/>
              <a:buAutoNum type="arabicPeriod"/>
            </a:pPr>
            <a:endParaRPr lang="en-GB" b="0" i="0" dirty="0">
              <a:solidFill>
                <a:srgbClr val="333333"/>
              </a:solidFill>
              <a:effectLst/>
              <a:latin typeface="ProximaNova-n4"/>
            </a:endParaRPr>
          </a:p>
          <a:p>
            <a:pPr algn="l" fontAlgn="base">
              <a:buFont typeface="+mj-lt"/>
              <a:buAutoNum type="arabicPeriod"/>
            </a:pPr>
            <a:r>
              <a:rPr lang="en-GB" b="0" i="0" dirty="0">
                <a:solidFill>
                  <a:srgbClr val="333333"/>
                </a:solidFill>
                <a:effectLst/>
                <a:latin typeface="ProximaNova-n4"/>
              </a:rPr>
              <a:t>Consider what you need to do to move on to the next stage.</a:t>
            </a:r>
          </a:p>
          <a:p>
            <a:pPr algn="l" fontAlgn="base">
              <a:buFont typeface="+mj-lt"/>
              <a:buAutoNum type="arabicPeriod"/>
            </a:pPr>
            <a:endParaRPr lang="en-GB" b="0" i="0" dirty="0">
              <a:solidFill>
                <a:srgbClr val="333333"/>
              </a:solidFill>
              <a:effectLst/>
              <a:latin typeface="ProximaNova-n4"/>
            </a:endParaRPr>
          </a:p>
          <a:p>
            <a:pPr algn="l" fontAlgn="base">
              <a:buFont typeface="+mj-lt"/>
              <a:buAutoNum type="arabicPeriod"/>
            </a:pPr>
            <a:r>
              <a:rPr lang="en-GB" b="0" i="0" dirty="0">
                <a:solidFill>
                  <a:srgbClr val="333333"/>
                </a:solidFill>
                <a:effectLst/>
                <a:latin typeface="ProximaNova-n4"/>
              </a:rPr>
              <a:t>Schedule regular reviews of where your team is at and adjust your </a:t>
            </a:r>
            <a:r>
              <a:rPr lang="en-GB" b="0" i="0" dirty="0" err="1">
                <a:solidFill>
                  <a:srgbClr val="333333"/>
                </a:solidFill>
                <a:effectLst/>
                <a:latin typeface="ProximaNova-n4"/>
              </a:rPr>
              <a:t>behavior</a:t>
            </a:r>
            <a:r>
              <a:rPr lang="en-GB" b="0" i="0" dirty="0">
                <a:solidFill>
                  <a:srgbClr val="333333"/>
                </a:solidFill>
                <a:effectLst/>
                <a:latin typeface="ProximaNova-n4"/>
              </a:rPr>
              <a:t> and leadership approach accordingly.</a:t>
            </a:r>
          </a:p>
          <a:p>
            <a:pPr algn="l" fontAlgn="base">
              <a:buFont typeface="+mj-lt"/>
              <a:buAutoNum type="arabicPeriod"/>
            </a:pPr>
            <a:endParaRPr lang="en-GB" b="0" i="0" dirty="0">
              <a:solidFill>
                <a:srgbClr val="333333"/>
              </a:solidFill>
              <a:effectLst/>
              <a:latin typeface="ProximaNova-n4"/>
            </a:endParaRPr>
          </a:p>
          <a:p>
            <a:pPr algn="l" fontAlgn="base"/>
            <a:r>
              <a:rPr lang="en-GB" b="0" i="0" dirty="0">
                <a:solidFill>
                  <a:srgbClr val="333333"/>
                </a:solidFill>
                <a:effectLst/>
                <a:latin typeface="ProximaNova-n4"/>
              </a:rPr>
              <a:t>Tuckman's model isn't a one-way street – teams may go back and forth between stages. When you hit the performing stage, keep observing your team's progress in case it slips back. For example, a new team member can disrupt the group dynamic, or a new business direction might mean you have to re-evaluate your team roles and goals.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7237767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8690" y="4777194"/>
            <a:ext cx="6677411" cy="3908614"/>
          </a:xfrm>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Characteristics of effective teamwork include the ability to set aside personal prejudices and the willingness to take group responsibilities. An important leadership </a:t>
            </a:r>
            <a:r>
              <a:rPr lang="en-GB" sz="1100" b="1" i="0" u="none" strike="noStrike" baseline="0" dirty="0">
                <a:latin typeface="Arial" panose="020B0604020202020204" pitchFamily="34" charset="0"/>
                <a:cs typeface="Arial" panose="020B0604020202020204" pitchFamily="34" charset="0"/>
              </a:rPr>
              <a:t>competency</a:t>
            </a:r>
            <a:r>
              <a:rPr lang="en-GB" sz="1100" b="0" i="0" u="none" strike="noStrike" baseline="0" dirty="0">
                <a:latin typeface="Arial" panose="020B0604020202020204" pitchFamily="34" charset="0"/>
                <a:cs typeface="Arial" panose="020B0604020202020204" pitchFamily="34" charset="0"/>
              </a:rPr>
              <a:t> in small and midsize businesses for any company's manager is the ability to create, manage and lead high </a:t>
            </a:r>
            <a:r>
              <a:rPr lang="en-GB" sz="1100" b="1" i="0" u="none" strike="noStrike" baseline="0" dirty="0">
                <a:latin typeface="Arial" panose="020B0604020202020204" pitchFamily="34" charset="0"/>
                <a:cs typeface="Arial" panose="020B0604020202020204" pitchFamily="34" charset="0"/>
              </a:rPr>
              <a:t>performing</a:t>
            </a:r>
            <a:r>
              <a:rPr lang="en-GB" sz="1100" b="0" i="0" u="none" strike="noStrike" baseline="0" dirty="0">
                <a:latin typeface="Arial" panose="020B0604020202020204" pitchFamily="34" charset="0"/>
                <a:cs typeface="Arial" panose="020B0604020202020204" pitchFamily="34" charset="0"/>
              </a:rPr>
              <a:t> teams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0" i="0" u="none" strike="noStrike"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100" b="1" dirty="0">
                <a:latin typeface="Arial" panose="020B0604020202020204" pitchFamily="34" charset="0"/>
                <a:cs typeface="Arial" panose="020B0604020202020204" pitchFamily="34" charset="0"/>
              </a:rPr>
              <a:t>Examples of effective Teamwork</a:t>
            </a:r>
            <a:r>
              <a:rPr lang="en-GB" altLang="en-US" sz="1100" b="1" baseline="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within the Police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Firearm teams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Police Support Unit (PSU)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Ambulance &amp; Fire Service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Scene of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Community Policing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Roads Policing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External agencies – Partnership working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0" i="0" u="none" strike="noStrike"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a:latin typeface="Arial" panose="020B0604020202020204" pitchFamily="34" charset="0"/>
                <a:cs typeface="Arial" panose="020B0604020202020204" pitchFamily="34" charset="0"/>
              </a:rPr>
              <a:t>This list is not endless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ltLang="en-US" sz="1100" dirty="0">
              <a:latin typeface="Arial" panose="020B0604020202020204" pitchFamily="34" charset="0"/>
              <a:cs typeface="Arial" panose="020B0604020202020204" pitchFamily="34" charset="0"/>
            </a:endParaRPr>
          </a:p>
          <a:p>
            <a:pPr>
              <a:lnSpc>
                <a:spcPct val="100000"/>
              </a:lnSpc>
            </a:pPr>
            <a:r>
              <a:rPr lang="en-US" altLang="en-US" sz="1100" b="1" dirty="0">
                <a:latin typeface="Arial" panose="020B0604020202020204" pitchFamily="34" charset="0"/>
                <a:cs typeface="Arial" panose="020B0604020202020204" pitchFamily="34" charset="0"/>
              </a:rPr>
              <a:t>What are the benefits of effective team working within</a:t>
            </a:r>
            <a:r>
              <a:rPr lang="en-US" altLang="en-US" sz="1100" b="1" baseline="0" dirty="0">
                <a:latin typeface="Arial" panose="020B0604020202020204" pitchFamily="34" charset="0"/>
                <a:cs typeface="Arial" panose="020B0604020202020204" pitchFamily="34" charset="0"/>
              </a:rPr>
              <a:t> the Police? </a:t>
            </a:r>
          </a:p>
          <a:p>
            <a:pPr>
              <a:lnSpc>
                <a:spcPct val="100000"/>
              </a:lnSpc>
            </a:pPr>
            <a:endParaRPr lang="en-US" altLang="en-US" sz="1100" b="1"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Teamwork can increase safety, improve effectiveness, strengthen communication, boost morale, and make a police department more successful.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A well-functioning team has synergy; the group members work together and off each other, improving each other's ideas and actions.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A well-functioning team works interdependently; each officer is mutually dependent on the other to get the job done.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Also, in a well-functioning team, the members support each other, both professionally and emotionally.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baseline="0" dirty="0">
                <a:latin typeface="Arial" panose="020B0604020202020204" pitchFamily="34" charset="0"/>
                <a:cs typeface="Arial" panose="020B0604020202020204" pitchFamily="34" charset="0"/>
              </a:rPr>
              <a:t>Finally, in a well-functioning team, the team members share the same goals and values.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29045695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Times New Roman" panose="02020603050405020304" pitchFamily="18" charset="0"/>
              </a:rPr>
              <a:t>Have you heard of a conflict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Times New Roman" panose="02020603050405020304" pitchFamily="18" charset="0"/>
              </a:rPr>
              <a:t>Do you know of any conflict models?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Times New Roman" panose="02020603050405020304" pitchFamily="18" charset="0"/>
              </a:rPr>
              <a:t>Have you had to manage any conflict either in your personal or professional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Times New Roman" panose="02020603050405020304" pitchFamily="18" charset="0"/>
              </a:rPr>
              <a:t>Ask learners if they know anything about Thomas Kilmann Conflict Model</a:t>
            </a:r>
            <a:endParaRPr lang="en-GB" sz="1800" dirty="0">
              <a:effectLst/>
              <a:latin typeface="Times New Roman" panose="02020603050405020304" pitchFamily="18" charset="0"/>
              <a:ea typeface="Times New Roman" panose="02020603050405020304" pitchFamily="18" charset="0"/>
            </a:endParaRPr>
          </a:p>
          <a:p>
            <a:endParaRPr lang="en-GB" b="0" i="0" dirty="0">
              <a:solidFill>
                <a:srgbClr val="262626"/>
              </a:solidFill>
              <a:effectLst/>
              <a:latin typeface="Alegreya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62626"/>
                </a:solidFill>
                <a:effectLst/>
                <a:latin typeface="Alegreya Sans"/>
              </a:rPr>
              <a:t>More information on other team working </a:t>
            </a:r>
            <a:r>
              <a:rPr lang="en-US" altLang="en-US" sz="1200" b="1" dirty="0">
                <a:latin typeface="Arial" panose="020B0604020202020204" pitchFamily="34" charset="0"/>
                <a:cs typeface="Arial" panose="020B0604020202020204" pitchFamily="34" charset="0"/>
              </a:rPr>
              <a:t>can be found in the learner handbook/workbook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30419393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0270" y="4591070"/>
            <a:ext cx="6560296" cy="5335568"/>
          </a:xfrm>
        </p:spPr>
        <p:txBody>
          <a:bodyPr/>
          <a:lstStyle/>
          <a:p>
            <a:pPr>
              <a:lnSpc>
                <a:spcPct val="100000"/>
              </a:lnSpc>
              <a:defRPr/>
            </a:pPr>
            <a:r>
              <a:rPr lang="en-GB" altLang="en-US" sz="1000" b="1" dirty="0">
                <a:latin typeface="Arial" panose="020B0604020202020204" pitchFamily="34" charset="0"/>
              </a:rPr>
              <a:t>Ask learners to think about how they communicate with their team and type in the chat/mike function</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1" dirty="0">
                <a:latin typeface="Arial" panose="020B0604020202020204" pitchFamily="34" charset="0"/>
              </a:rPr>
              <a:t>Expected responses:</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Briefing – Debriefing – Coaching  - Mentoring – Listening – Rewarding - Deals with issues directly -Clearly communicates needs and instructions, clearly communicates decisions and the reasons behind them - Communicates face to face wherever possible and if it is appropriate -Speaks with authority and confidence - Produces well-structured reports and written summaries – One to ones – PDR Meetings – </a:t>
            </a:r>
            <a:r>
              <a:rPr lang="en-GB" altLang="en-US" sz="1000" b="0" dirty="0" err="1">
                <a:latin typeface="Arial" panose="020B0604020202020204" pitchFamily="34" charset="0"/>
              </a:rPr>
              <a:t>Upp</a:t>
            </a:r>
            <a:r>
              <a:rPr lang="en-GB" altLang="en-US" sz="1000" b="0" dirty="0">
                <a:latin typeface="Arial" panose="020B0604020202020204" pitchFamily="34" charset="0"/>
              </a:rPr>
              <a:t> / Capability – Discipline / Misconduct  - Challenging – Giving /  Receiving Feedback – Managing upwards – Email???? –Open Door Policy (How) – Walk and Talk –</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Trainer to add in any that may not be as obvious and are left off such as social media, </a:t>
            </a:r>
            <a:r>
              <a:rPr lang="en-GB" altLang="en-US" sz="1000" b="0" dirty="0" err="1">
                <a:latin typeface="Arial" panose="020B0604020202020204" pitchFamily="34" charset="0"/>
              </a:rPr>
              <a:t>whatsapp</a:t>
            </a:r>
            <a:r>
              <a:rPr lang="en-GB" altLang="en-US" sz="1000" b="0" dirty="0">
                <a:latin typeface="Arial" panose="020B0604020202020204" pitchFamily="34" charset="0"/>
              </a:rPr>
              <a:t> etc.  </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Trainer to explore the following:</a:t>
            </a:r>
          </a:p>
          <a:p>
            <a:pPr>
              <a:lnSpc>
                <a:spcPct val="100000"/>
              </a:lnSpc>
              <a:defRPr/>
            </a:pPr>
            <a:r>
              <a:rPr lang="en-GB" altLang="en-US" sz="1000" b="0" dirty="0">
                <a:latin typeface="Arial" panose="020B0604020202020204" pitchFamily="34" charset="0"/>
              </a:rPr>
              <a:t>“We often hear that the content of a message is composed of: 55% from the visual component - 38% from the auditory component  -  7% from language” “ What are your views?”   How does your chosen method impact upon the received message?</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Debrief by going through the pros and cons of each method.  Ask students to consider if they use that method effectively… are all staff “getting the message”, are they making an effort to suit all their individual needs?</a:t>
            </a: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Talk about perception (how a message can be taken the wrong way) e-mails , text speak </a:t>
            </a:r>
            <a:r>
              <a:rPr lang="en-GB" altLang="en-US" sz="1000" b="0" dirty="0" err="1">
                <a:latin typeface="Arial" panose="020B0604020202020204" pitchFamily="34" charset="0"/>
              </a:rPr>
              <a:t>etc</a:t>
            </a:r>
            <a:endParaRPr lang="en-GB" altLang="en-US" sz="1000" b="0" dirty="0">
              <a:latin typeface="Arial" panose="020B0604020202020204" pitchFamily="34" charset="0"/>
            </a:endParaRPr>
          </a:p>
          <a:p>
            <a:pPr>
              <a:lnSpc>
                <a:spcPct val="100000"/>
              </a:lnSpc>
              <a:defRPr/>
            </a:pPr>
            <a:endParaRPr lang="en-GB" altLang="en-US" sz="1000" b="0" dirty="0">
              <a:latin typeface="Arial" panose="020B0604020202020204" pitchFamily="34" charset="0"/>
            </a:endParaRPr>
          </a:p>
          <a:p>
            <a:pPr>
              <a:lnSpc>
                <a:spcPct val="100000"/>
              </a:lnSpc>
              <a:defRPr/>
            </a:pPr>
            <a:r>
              <a:rPr lang="en-GB" altLang="en-US" sz="1000" b="0" dirty="0">
                <a:latin typeface="Arial" panose="020B0604020202020204" pitchFamily="34" charset="0"/>
              </a:rPr>
              <a:t>Communication isn’t all about speaking , it’s about listening too&amp; not just the words think about NVC’s too</a:t>
            </a:r>
          </a:p>
          <a:p>
            <a:pPr>
              <a:lnSpc>
                <a:spcPct val="100000"/>
              </a:lnSpc>
              <a:defRPr/>
            </a:pPr>
            <a:r>
              <a:rPr lang="en-GB" altLang="en-US" sz="1000" b="1" dirty="0">
                <a:latin typeface="Arial" panose="020B0604020202020204" pitchFamily="34" charset="0"/>
              </a:rPr>
              <a:t>How can we prove we’re listening?</a:t>
            </a:r>
          </a:p>
          <a:p>
            <a:pPr marL="628650" lvl="1" indent="-171450">
              <a:lnSpc>
                <a:spcPct val="100000"/>
              </a:lnSpc>
              <a:buFont typeface="Arial" panose="020B0604020202020204" pitchFamily="34" charset="0"/>
              <a:buChar char="•"/>
              <a:defRPr/>
            </a:pPr>
            <a:r>
              <a:rPr lang="en-GB" altLang="en-US" sz="1000" b="0" dirty="0">
                <a:latin typeface="Arial" panose="020B0604020202020204" pitchFamily="34" charset="0"/>
              </a:rPr>
              <a:t>Eye Contact</a:t>
            </a:r>
          </a:p>
          <a:p>
            <a:pPr marL="628650" lvl="1" indent="-171450">
              <a:lnSpc>
                <a:spcPct val="100000"/>
              </a:lnSpc>
              <a:buFont typeface="Arial" panose="020B0604020202020204" pitchFamily="34" charset="0"/>
              <a:buChar char="•"/>
              <a:defRPr/>
            </a:pPr>
            <a:r>
              <a:rPr lang="en-GB" altLang="en-US" sz="1000" b="0" dirty="0">
                <a:latin typeface="Arial" panose="020B0604020202020204" pitchFamily="34" charset="0"/>
              </a:rPr>
              <a:t>Nodding / acknowledgment </a:t>
            </a:r>
          </a:p>
          <a:p>
            <a:pPr marL="628650" lvl="1" indent="-171450">
              <a:lnSpc>
                <a:spcPct val="100000"/>
              </a:lnSpc>
              <a:buFont typeface="Arial" panose="020B0604020202020204" pitchFamily="34" charset="0"/>
              <a:buChar char="•"/>
              <a:defRPr/>
            </a:pPr>
            <a:r>
              <a:rPr lang="en-GB" altLang="en-US" sz="1000" b="0" dirty="0">
                <a:latin typeface="Arial" panose="020B0604020202020204" pitchFamily="34" charset="0"/>
              </a:rPr>
              <a:t>Summarising or Repeating what as been said</a:t>
            </a:r>
          </a:p>
          <a:p>
            <a:pPr marL="628650" lvl="1" indent="-171450">
              <a:lnSpc>
                <a:spcPct val="100000"/>
              </a:lnSpc>
              <a:buFont typeface="Arial" panose="020B0604020202020204" pitchFamily="34" charset="0"/>
              <a:buChar char="•"/>
              <a:defRPr/>
            </a:pPr>
            <a:r>
              <a:rPr lang="en-GB" altLang="en-US" sz="1000" b="0" dirty="0">
                <a:latin typeface="Arial" panose="020B0604020202020204" pitchFamily="34" charset="0"/>
              </a:rPr>
              <a:t>Get rid of distractions e.g. come away from the computer, put a sign on the door, taking the phone off the hook </a:t>
            </a:r>
            <a:r>
              <a:rPr lang="en-GB" altLang="en-US" sz="1000" b="0" dirty="0" err="1">
                <a:latin typeface="Arial" panose="020B0604020202020204" pitchFamily="34" charset="0"/>
              </a:rPr>
              <a:t>etc</a:t>
            </a:r>
            <a:endParaRPr lang="en-GB" altLang="en-US" sz="1000" b="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629597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9456429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2639" y="4777194"/>
            <a:ext cx="6484767" cy="3908614"/>
          </a:xfrm>
        </p:spPr>
        <p:txBody>
          <a:bodyPr/>
          <a:lstStyle/>
          <a:p>
            <a:r>
              <a:rPr lang="en-GB" sz="1100" b="1" i="0" u="none" strike="noStrike" baseline="0" dirty="0">
                <a:latin typeface="Arial" panose="020B0604020202020204" pitchFamily="34" charset="0"/>
                <a:cs typeface="Arial" panose="020B0604020202020204" pitchFamily="34" charset="0"/>
              </a:rPr>
              <a:t>So, what can you do to build better relationships at work?</a:t>
            </a:r>
          </a:p>
          <a:p>
            <a:endParaRPr lang="en-GB" sz="1100" b="0"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How can we Develop People Skills?</a:t>
            </a:r>
          </a:p>
          <a:p>
            <a:r>
              <a:rPr lang="en-GB" sz="1100" b="0" i="0" u="none" strike="noStrike" baseline="0" dirty="0">
                <a:latin typeface="Arial" panose="020B0604020202020204" pitchFamily="34" charset="0"/>
                <a:cs typeface="Arial" panose="020B0604020202020204" pitchFamily="34" charset="0"/>
              </a:rPr>
              <a:t>Good relationships start with good people skills. </a:t>
            </a:r>
          </a:p>
          <a:p>
            <a:endParaRPr lang="en-GB" sz="1100" b="1" i="0" u="none" strike="noStrike" baseline="0" dirty="0">
              <a:latin typeface="Arial" panose="020B0604020202020204" pitchFamily="34" charset="0"/>
              <a:cs typeface="Arial" panose="020B0604020202020204" pitchFamily="34" charset="0"/>
            </a:endParaRPr>
          </a:p>
          <a:p>
            <a:r>
              <a:rPr lang="en-GB" sz="1100" b="1" i="0" u="none" strike="noStrike" baseline="0" dirty="0">
                <a:latin typeface="Arial" panose="020B0604020202020204" pitchFamily="34" charset="0"/>
                <a:cs typeface="Arial" panose="020B0604020202020204" pitchFamily="34" charset="0"/>
              </a:rPr>
              <a:t>How can you Identify Relationship Needs?</a:t>
            </a:r>
          </a:p>
          <a:p>
            <a:r>
              <a:rPr lang="en-GB" sz="1100" b="0" i="0" u="none" strike="noStrike" baseline="0" dirty="0">
                <a:latin typeface="Arial" panose="020B0604020202020204" pitchFamily="34" charset="0"/>
                <a:cs typeface="Arial" panose="020B0604020202020204" pitchFamily="34" charset="0"/>
              </a:rPr>
              <a:t>Look at your own relationship needs. Do you know what you need from others? And do you know what they need from you?</a:t>
            </a:r>
          </a:p>
          <a:p>
            <a:r>
              <a:rPr lang="en-GB" sz="1100" b="0" i="0" u="none" strike="noStrike" baseline="0" dirty="0">
                <a:latin typeface="Arial" panose="020B0604020202020204" pitchFamily="34" charset="0"/>
                <a:cs typeface="Arial" panose="020B0604020202020204" pitchFamily="34" charset="0"/>
              </a:rPr>
              <a:t>Understanding these needs can be instrumental in building better relationships.</a:t>
            </a:r>
          </a:p>
          <a:p>
            <a:pPr>
              <a:buFont typeface="Symbol" panose="05050102010706020507" pitchFamily="18" charset="2"/>
              <a:buNone/>
            </a:pPr>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How can you take Time to Build Relationships?</a:t>
            </a:r>
          </a:p>
          <a:p>
            <a:r>
              <a:rPr lang="en-GB" sz="1100" b="0" i="0" u="none" strike="noStrike" baseline="0" dirty="0">
                <a:latin typeface="Arial" panose="020B0604020202020204" pitchFamily="34" charset="0"/>
                <a:cs typeface="Arial" panose="020B0604020202020204" pitchFamily="34" charset="0"/>
              </a:rPr>
              <a:t>Devote a portion of your day toward relationship building, even if it's just 20 minutes, perhaps broken up into five-minute segments.</a:t>
            </a:r>
          </a:p>
          <a:p>
            <a:r>
              <a:rPr lang="en-GB" sz="1100" b="0" i="0" u="none" strike="noStrike" baseline="0" dirty="0">
                <a:latin typeface="Arial" panose="020B0604020202020204" pitchFamily="34" charset="0"/>
                <a:cs typeface="Arial" panose="020B0604020202020204" pitchFamily="34" charset="0"/>
              </a:rPr>
              <a:t>For example, you could pop into someone's office during lunch. These little interactions help build the foundation of a good relationship, especially if they're face-to-face.</a:t>
            </a:r>
          </a:p>
          <a:p>
            <a:pPr>
              <a:buFont typeface="Symbol" panose="05050102010706020507" pitchFamily="18" charset="2"/>
              <a:buNone/>
            </a:pPr>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What can you do to Focus on Your Emotional Intelligence?</a:t>
            </a:r>
          </a:p>
          <a:p>
            <a:r>
              <a:rPr lang="en-GB" sz="1100" b="0" i="0" u="none" strike="noStrike" baseline="0" dirty="0">
                <a:latin typeface="Arial" panose="020B0604020202020204" pitchFamily="34" charset="0"/>
                <a:cs typeface="Arial" panose="020B0604020202020204" pitchFamily="34" charset="0"/>
              </a:rPr>
              <a:t>Also, spend time developing your emotional intelligence. Among other things, this is your ability to recognise your own emotions and clearly understand what they are telling you</a:t>
            </a:r>
            <a:endParaRPr lang="en-GB" sz="1100" b="0" i="0" u="none" strike="noStrike" baseline="0" dirty="0">
              <a:solidFill>
                <a:schemeClr val="tx1"/>
              </a:solidFill>
              <a:latin typeface="Arial" panose="020B0604020202020204" pitchFamily="34" charset="0"/>
              <a:cs typeface="Arial" panose="020B0604020202020204" pitchFamily="34" charset="0"/>
              <a:hlinkClick r:id="rId3"/>
            </a:endParaRPr>
          </a:p>
          <a:p>
            <a:r>
              <a:rPr lang="en-GB" sz="1100" b="0" i="0" u="none" strike="noStrike" baseline="0" dirty="0">
                <a:latin typeface="Arial" panose="020B0604020202020204" pitchFamily="34" charset="0"/>
                <a:cs typeface="Arial" panose="020B0604020202020204" pitchFamily="34" charset="0"/>
              </a:rPr>
              <a:t>EI also helps you to understand the emotions and needs of others.</a:t>
            </a:r>
          </a:p>
          <a:p>
            <a:pPr>
              <a:buFont typeface="Symbol" panose="05050102010706020507" pitchFamily="18" charset="2"/>
              <a:buNone/>
            </a:pPr>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How can you demonstrate your appreciation for others?</a:t>
            </a:r>
          </a:p>
          <a:p>
            <a:r>
              <a:rPr lang="en-GB" sz="1100" b="0" i="0" u="none" strike="noStrike" baseline="0" dirty="0">
                <a:latin typeface="Arial" panose="020B0604020202020204" pitchFamily="34" charset="0"/>
                <a:cs typeface="Arial" panose="020B0604020202020204" pitchFamily="34" charset="0"/>
              </a:rPr>
              <a:t>Show your appreciation whenever someone helps you. Everyone, from your boss to the office cleaner, wants to feel that their work is appreciated. So, genuinely compliment the people around you when they do something well. This will open the door to great work relationships.</a:t>
            </a:r>
          </a:p>
          <a:p>
            <a:pPr>
              <a:buFont typeface="Symbol" panose="05050102010706020507" pitchFamily="18" charset="2"/>
              <a:buNone/>
            </a:pPr>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Be Positive</a:t>
            </a:r>
          </a:p>
          <a:p>
            <a:r>
              <a:rPr lang="en-GB" sz="1100" b="0" i="0" u="none" strike="noStrike" baseline="0" dirty="0">
                <a:latin typeface="Arial" panose="020B0604020202020204" pitchFamily="34" charset="0"/>
                <a:cs typeface="Arial" panose="020B0604020202020204" pitchFamily="34" charset="0"/>
              </a:rPr>
              <a:t>Focus on being positive. Positivity is attractive and contagious, and it will help strengthen your relationship s with your colleagues. No one wants to be around someone who is negative all the time. </a:t>
            </a:r>
            <a:r>
              <a:rPr lang="en-GB" sz="1100" b="0" i="0" u="none" strike="noStrike" baseline="0" dirty="0">
                <a:solidFill>
                  <a:srgbClr val="0000FF"/>
                </a:solidFill>
                <a:latin typeface="Arial" panose="020B0604020202020204" pitchFamily="34" charset="0"/>
                <a:cs typeface="Arial" panose="020B0604020202020204" pitchFamily="34" charset="0"/>
                <a:hlinkClick r:id="rId4"/>
              </a:rPr>
              <a:t>. </a:t>
            </a:r>
            <a:endParaRPr lang="en-GB" sz="1100" b="0" i="0" u="none" strike="noStrike" baseline="0" dirty="0">
              <a:solidFill>
                <a:srgbClr val="0000FF"/>
              </a:solidFill>
              <a:latin typeface="Arial" panose="020B0604020202020204" pitchFamily="34" charset="0"/>
              <a:cs typeface="Arial" panose="020B0604020202020204" pitchFamily="34" charset="0"/>
            </a:endParaRPr>
          </a:p>
          <a:p>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Manage Your Boundaries</a:t>
            </a:r>
          </a:p>
          <a:p>
            <a:r>
              <a:rPr lang="en-GB" sz="1100" b="0" i="0" u="none" strike="noStrike" baseline="0" dirty="0">
                <a:latin typeface="Arial" panose="020B0604020202020204" pitchFamily="34" charset="0"/>
                <a:cs typeface="Arial" panose="020B0604020202020204" pitchFamily="34" charset="0"/>
              </a:rPr>
              <a:t>Make sure that you set and manage boundaries properly. All of us wish to have friends at work, but occasionally a friendship can impact upon our work, </a:t>
            </a:r>
          </a:p>
          <a:p>
            <a:pPr>
              <a:buFont typeface="Symbol" panose="05050102010706020507" pitchFamily="18" charset="2"/>
              <a:buNone/>
            </a:pPr>
            <a:endParaRPr lang="en-GB" sz="1100" b="1" i="0" u="none" strike="noStrike" baseline="0" dirty="0">
              <a:latin typeface="Arial" panose="020B0604020202020204" pitchFamily="34" charset="0"/>
              <a:cs typeface="Arial" panose="020B0604020202020204" pitchFamily="34" charset="0"/>
            </a:endParaRPr>
          </a:p>
          <a:p>
            <a:pPr>
              <a:buFont typeface="Symbol" panose="05050102010706020507" pitchFamily="18" charset="2"/>
              <a:buNone/>
            </a:pPr>
            <a:r>
              <a:rPr lang="en-GB" sz="1100" b="1" i="0" u="none" strike="noStrike" baseline="0" dirty="0">
                <a:latin typeface="Arial" panose="020B0604020202020204" pitchFamily="34" charset="0"/>
                <a:cs typeface="Arial" panose="020B0604020202020204" pitchFamily="34" charset="0"/>
              </a:rPr>
              <a:t>Listen Actively</a:t>
            </a:r>
          </a:p>
          <a:p>
            <a:r>
              <a:rPr lang="en-GB" sz="1100" b="0" i="0" u="none" strike="noStrike" baseline="0" dirty="0">
                <a:latin typeface="Arial" panose="020B0604020202020204" pitchFamily="34" charset="0"/>
                <a:cs typeface="Arial" panose="020B0604020202020204" pitchFamily="34" charset="0"/>
              </a:rPr>
              <a:t>Practice active listening when you talk to your colleagues. People respond to those who truly listen to what they have to say. Focus on listening, more than you talk. </a:t>
            </a:r>
            <a:endParaRPr lang="en-GB" sz="1100" b="0" i="0" u="none" strike="noStrike" baseline="0" dirty="0">
              <a:solidFill>
                <a:srgbClr val="0000FF"/>
              </a:solidFill>
              <a:latin typeface="Arial" panose="020B0604020202020204" pitchFamily="34" charset="0"/>
              <a:cs typeface="Arial" panose="020B0604020202020204" pitchFamily="34" charset="0"/>
              <a:hlinkClick r:id="rId5"/>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38782123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system-ui"/>
              </a:rPr>
              <a:t>Wakelet</a:t>
            </a:r>
            <a:r>
              <a:rPr lang="en-GB" b="0" i="0" dirty="0">
                <a:solidFill>
                  <a:srgbClr val="000000"/>
                </a:solidFill>
                <a:effectLst/>
                <a:latin typeface="system-ui"/>
              </a:rPr>
              <a:t> Link:</a:t>
            </a:r>
          </a:p>
          <a:p>
            <a:endParaRPr lang="en-GB" b="0" i="0" dirty="0">
              <a:solidFill>
                <a:srgbClr val="000000"/>
              </a:solidFill>
              <a:effectLst/>
              <a:latin typeface="system-ui"/>
            </a:endParaRPr>
          </a:p>
          <a:p>
            <a:r>
              <a:rPr lang="en-GB" b="0" i="0" dirty="0">
                <a:solidFill>
                  <a:srgbClr val="000000"/>
                </a:solidFill>
                <a:effectLst/>
                <a:latin typeface="system-ui"/>
              </a:rPr>
              <a:t>https://wke.lt/w/s/fzrTaU</a:t>
            </a:r>
          </a:p>
          <a:p>
            <a:endParaRPr lang="en-GB" b="0" i="0" dirty="0">
              <a:solidFill>
                <a:srgbClr val="000000"/>
              </a:solidFill>
              <a:effectLst/>
              <a:latin typeface="system-ui"/>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25299459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349837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73853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6693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32320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17348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59115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7488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4866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951475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2215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328967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3696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5014709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hyperlink" Target="https://youtu.be/g4SqveSZHsw"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UqB5OHVwRY8"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https://youtu.be/uSlReR7UcDQ"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pairadimes.davidtruss.com/leadership-and-managemen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g"/><Relationship Id="rId7"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41.jpg"/><Relationship Id="rId5" Type="http://schemas.openxmlformats.org/officeDocument/2006/relationships/image" Target="../media/image40.jpeg"/><Relationship Id="rId4" Type="http://schemas.openxmlformats.org/officeDocument/2006/relationships/image" Target="../media/image39.jpe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8.svg"/></Relationships>
</file>

<file path=ppt/slides/_rels/slide2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hyperlink" Target="https://fermentationwineblog.com/2013/02/the-great-and-influential-wine-blogger-confesse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leadership/heres-how-empathy-makes-leadership-effective-18193"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www.pngall.com/team-work-png"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2011.igem.org/Team:USTC-Softwar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64.png"/></Relationships>
</file>

<file path=ppt/slides/_rels/slide3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image" Target="../media/image75.png"/></Relationships>
</file>

<file path=ppt/slides/_rels/slide4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4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Leadership and Teamwork.</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9214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erson holding a computer&#10;&#10;Description automatically generated with medium confidence">
            <a:extLst>
              <a:ext uri="{FF2B5EF4-FFF2-40B4-BE49-F238E27FC236}">
                <a16:creationId xmlns:a16="http://schemas.microsoft.com/office/drawing/2014/main" id="{9E821AC6-17C1-4704-99A3-61CCBDB937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3928" y="500933"/>
            <a:ext cx="3847018" cy="2267770"/>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6365CF2E-2B78-4043-8BB7-95398F6393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3976" y="500933"/>
            <a:ext cx="4049590" cy="2267770"/>
          </a:xfrm>
          <a:prstGeom prst="rect">
            <a:avLst/>
          </a:prstGeom>
        </p:spPr>
      </p:pic>
      <p:pic>
        <p:nvPicPr>
          <p:cNvPr id="13" name="Picture 12" descr="A red mug on a table&#10;&#10;Description automatically generated with low confidence">
            <a:extLst>
              <a:ext uri="{FF2B5EF4-FFF2-40B4-BE49-F238E27FC236}">
                <a16:creationId xmlns:a16="http://schemas.microsoft.com/office/drawing/2014/main" id="{1D9CB243-73C4-4645-8DA5-C7EACA4DA5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13928" y="3200299"/>
            <a:ext cx="3847018" cy="2461667"/>
          </a:xfrm>
          <a:prstGeom prst="rect">
            <a:avLst/>
          </a:prstGeom>
        </p:spPr>
      </p:pic>
      <p:pic>
        <p:nvPicPr>
          <p:cNvPr id="14" name="Picture 13" descr="A picture containing text&#10;&#10;Description automatically generated">
            <a:extLst>
              <a:ext uri="{FF2B5EF4-FFF2-40B4-BE49-F238E27FC236}">
                <a16:creationId xmlns:a16="http://schemas.microsoft.com/office/drawing/2014/main" id="{24741FC5-D172-49E6-B7BF-24E7C74144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41357" y="3200299"/>
            <a:ext cx="4012209" cy="2461666"/>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110344" y="595707"/>
            <a:ext cx="9081656" cy="254409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buFontTx/>
              <a:buNone/>
            </a:pPr>
            <a:r>
              <a:rPr lang="en-US" altLang="en-US" sz="3300" b="1" dirty="0">
                <a:latin typeface="Arial" panose="020B0604020202020204" pitchFamily="34" charset="0"/>
                <a:cs typeface="Arial" panose="020B0604020202020204" pitchFamily="34" charset="0"/>
              </a:rPr>
              <a:t>AIM:  </a:t>
            </a:r>
          </a:p>
          <a:p>
            <a:pPr>
              <a:lnSpc>
                <a:spcPct val="120000"/>
              </a:lnSpc>
              <a:buFontTx/>
              <a:buNone/>
            </a:pPr>
            <a:endParaRPr lang="en-US" altLang="en-US" sz="3300" b="1" dirty="0">
              <a:latin typeface="Arial" panose="020B0604020202020204" pitchFamily="34" charset="0"/>
              <a:cs typeface="Arial" panose="020B0604020202020204" pitchFamily="34" charset="0"/>
            </a:endParaRPr>
          </a:p>
          <a:p>
            <a:pPr>
              <a:lnSpc>
                <a:spcPct val="120000"/>
              </a:lnSpc>
              <a:buFontTx/>
              <a:buNone/>
            </a:pPr>
            <a:r>
              <a:rPr lang="en-US" altLang="en-US" sz="3300" b="1" dirty="0">
                <a:latin typeface="Arial" panose="020B0604020202020204" pitchFamily="34" charset="0"/>
                <a:cs typeface="Arial" panose="020B0604020202020204" pitchFamily="34" charset="0"/>
              </a:rPr>
              <a:t>To introduce you to the importance of leadership and teamworking</a:t>
            </a:r>
            <a:r>
              <a:rPr lang="en-US" altLang="en-US" dirty="0"/>
              <a:t>			       	</a:t>
            </a:r>
          </a:p>
          <a:p>
            <a:pPr algn="ctr"/>
            <a:endParaRPr lang="en-GB" altLang="en-US" dirty="0"/>
          </a:p>
        </p:txBody>
      </p:sp>
      <p:pic>
        <p:nvPicPr>
          <p:cNvPr id="5" name="Graphic 4" descr="Bullseye with solid fill">
            <a:extLst>
              <a:ext uri="{FF2B5EF4-FFF2-40B4-BE49-F238E27FC236}">
                <a16:creationId xmlns:a16="http://schemas.microsoft.com/office/drawing/2014/main" id="{A5A2A2DF-5207-46BE-A204-D2FE1615F6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983" y="408528"/>
            <a:ext cx="2731269" cy="2731269"/>
          </a:xfrm>
          <a:prstGeom prst="rect">
            <a:avLst/>
          </a:prstGeom>
        </p:spPr>
      </p:pic>
      <p:pic>
        <p:nvPicPr>
          <p:cNvPr id="6" name="Graphic 5" descr="Group of people with solid fill">
            <a:extLst>
              <a:ext uri="{FF2B5EF4-FFF2-40B4-BE49-F238E27FC236}">
                <a16:creationId xmlns:a16="http://schemas.microsoft.com/office/drawing/2014/main" id="{1060C4DB-CB1A-46EB-A922-105DE080C5D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16928" y="3139797"/>
            <a:ext cx="2558143" cy="2558143"/>
          </a:xfrm>
          <a:prstGeom prst="rect">
            <a:avLst/>
          </a:prstGeom>
        </p:spPr>
      </p:pic>
    </p:spTree>
    <p:extLst>
      <p:ext uri="{BB962C8B-B14F-4D97-AF65-F5344CB8AC3E}">
        <p14:creationId xmlns:p14="http://schemas.microsoft.com/office/powerpoint/2010/main" val="2449239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053771" y="2489229"/>
            <a:ext cx="8084458" cy="3343586"/>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US" altLang="en-US" sz="4600" b="1" dirty="0">
                <a:latin typeface="Arial" panose="020B0604020202020204" pitchFamily="34" charset="0"/>
                <a:cs typeface="Arial" panose="020B0604020202020204" pitchFamily="34" charset="0"/>
              </a:rPr>
              <a:t>   </a:t>
            </a:r>
          </a:p>
          <a:p>
            <a:pPr>
              <a:lnSpc>
                <a:spcPct val="120000"/>
              </a:lnSpc>
            </a:pPr>
            <a:r>
              <a:rPr lang="en-GB" altLang="en-US" sz="8600" b="1" dirty="0">
                <a:latin typeface="Arial" panose="020B0604020202020204" pitchFamily="34" charset="0"/>
                <a:cs typeface="Arial" panose="020B0604020202020204" pitchFamily="34" charset="0"/>
              </a:rPr>
              <a:t>Explain the professional importance of self-evaluation, self-improvement and reflective practice</a:t>
            </a:r>
          </a:p>
          <a:p>
            <a:pPr>
              <a:lnSpc>
                <a:spcPct val="120000"/>
              </a:lnSpc>
            </a:pPr>
            <a:endParaRPr lang="en-GB" altLang="en-US" sz="8600" b="1" dirty="0">
              <a:latin typeface="Arial" panose="020B0604020202020204" pitchFamily="34" charset="0"/>
              <a:cs typeface="Arial" panose="020B0604020202020204" pitchFamily="34" charset="0"/>
            </a:endParaRPr>
          </a:p>
          <a:p>
            <a:pPr>
              <a:lnSpc>
                <a:spcPct val="120000"/>
              </a:lnSpc>
            </a:pPr>
            <a:r>
              <a:rPr lang="en-GB" altLang="en-US" sz="8600" b="1" dirty="0">
                <a:latin typeface="Arial" panose="020B0604020202020204" pitchFamily="34" charset="0"/>
                <a:cs typeface="Arial" panose="020B0604020202020204" pitchFamily="34" charset="0"/>
              </a:rPr>
              <a:t>Identify effective leadership and team-working  </a:t>
            </a:r>
          </a:p>
          <a:p>
            <a:pPr>
              <a:lnSpc>
                <a:spcPct val="120000"/>
              </a:lnSpc>
            </a:pPr>
            <a:endParaRPr lang="en-GB" altLang="en-US" sz="8600" b="1" dirty="0">
              <a:latin typeface="Arial" panose="020B0604020202020204" pitchFamily="34" charset="0"/>
              <a:cs typeface="Arial" panose="020B0604020202020204" pitchFamily="34" charset="0"/>
            </a:endParaRPr>
          </a:p>
          <a:p>
            <a:pPr>
              <a:lnSpc>
                <a:spcPct val="120000"/>
              </a:lnSpc>
            </a:pPr>
            <a:r>
              <a:rPr lang="en-GB" altLang="en-US" sz="8600" b="1" dirty="0">
                <a:latin typeface="Arial" panose="020B0604020202020204" pitchFamily="34" charset="0"/>
                <a:cs typeface="Arial" panose="020B0604020202020204" pitchFamily="34" charset="0"/>
              </a:rPr>
              <a:t>Describe the nature of effective team-working </a:t>
            </a:r>
          </a:p>
          <a:p>
            <a:pPr>
              <a:lnSpc>
                <a:spcPct val="120000"/>
              </a:lnSpc>
            </a:pPr>
            <a:endParaRPr lang="en-US" altLang="en-US" sz="8600" b="1" dirty="0">
              <a:latin typeface="Arial" panose="020B0604020202020204" pitchFamily="34" charset="0"/>
              <a:cs typeface="Arial" panose="020B0604020202020204" pitchFamily="34" charset="0"/>
            </a:endParaRPr>
          </a:p>
          <a:p>
            <a:pPr>
              <a:lnSpc>
                <a:spcPct val="120000"/>
              </a:lnSpc>
            </a:pPr>
            <a:r>
              <a:rPr lang="en-US" altLang="en-US" dirty="0"/>
              <a:t>	</a:t>
            </a:r>
          </a:p>
          <a:p>
            <a:pPr algn="ctr"/>
            <a:endParaRPr lang="en-GB" altLang="en-US" dirty="0"/>
          </a:p>
        </p:txBody>
      </p:sp>
      <p:pic>
        <p:nvPicPr>
          <p:cNvPr id="4" name="Picture 3" descr="Logo&#10;&#10;Description automatically generated">
            <a:extLst>
              <a:ext uri="{FF2B5EF4-FFF2-40B4-BE49-F238E27FC236}">
                <a16:creationId xmlns:a16="http://schemas.microsoft.com/office/drawing/2014/main" id="{912EAC3F-350A-4CC8-BD0A-ACDE21A4C8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79914" y="523002"/>
            <a:ext cx="6727372" cy="1730341"/>
          </a:xfrm>
          <a:prstGeom prst="rect">
            <a:avLst/>
          </a:prstGeom>
        </p:spPr>
      </p:pic>
    </p:spTree>
    <p:extLst>
      <p:ext uri="{BB962C8B-B14F-4D97-AF65-F5344CB8AC3E}">
        <p14:creationId xmlns:p14="http://schemas.microsoft.com/office/powerpoint/2010/main" val="10886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55E53F2-FFE8-4C5A-9D48-33457C1D9DCE}"/>
              </a:ext>
            </a:extLst>
          </p:cNvPr>
          <p:cNvSpPr txBox="1"/>
          <p:nvPr/>
        </p:nvSpPr>
        <p:spPr>
          <a:xfrm>
            <a:off x="903006" y="390116"/>
            <a:ext cx="10385987" cy="1952073"/>
          </a:xfrm>
          <a:prstGeom prst="rect">
            <a:avLst/>
          </a:prstGeom>
          <a:noFill/>
        </p:spPr>
        <p:txBody>
          <a:bodyPr wrap="square">
            <a:spAutoFit/>
          </a:bodyPr>
          <a:lstStyle/>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Reflection means creating opportunities to step back and consider: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How you think you are performing?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What you think you have learned from your experience?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What you may do differently in the future?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8" name="Graphic 6" descr="Reflection with solid fill">
            <a:extLst>
              <a:ext uri="{FF2B5EF4-FFF2-40B4-BE49-F238E27FC236}">
                <a16:creationId xmlns:a16="http://schemas.microsoft.com/office/drawing/2014/main" id="{5C82C2CF-E3A2-4F22-BB0F-3BDED1223900}"/>
              </a:ext>
            </a:extLst>
          </p:cNvPr>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18733" y="2106832"/>
            <a:ext cx="2993571" cy="2285999"/>
          </a:xfrm>
          <a:prstGeom prst="rect">
            <a:avLst/>
          </a:prstGeom>
        </p:spPr>
      </p:pic>
      <p:sp>
        <p:nvSpPr>
          <p:cNvPr id="9" name="TextBox 8">
            <a:extLst>
              <a:ext uri="{FF2B5EF4-FFF2-40B4-BE49-F238E27FC236}">
                <a16:creationId xmlns:a16="http://schemas.microsoft.com/office/drawing/2014/main" id="{55E5EA8A-7A8C-489A-B88C-CA28AA7E3A3B}"/>
              </a:ext>
            </a:extLst>
          </p:cNvPr>
          <p:cNvSpPr txBox="1"/>
          <p:nvPr/>
        </p:nvSpPr>
        <p:spPr>
          <a:xfrm>
            <a:off x="903006" y="4306835"/>
            <a:ext cx="10635343" cy="1644296"/>
          </a:xfrm>
          <a:prstGeom prst="rect">
            <a:avLst/>
          </a:prstGeom>
          <a:noFill/>
        </p:spPr>
        <p:txBody>
          <a:bodyPr wrap="square">
            <a:spAutoFit/>
          </a:bodyPr>
          <a:lstStyle/>
          <a:p>
            <a:pPr algn="ctr">
              <a:lnSpc>
                <a:spcPct val="107000"/>
              </a:lnSpc>
              <a:spcAft>
                <a:spcPts val="800"/>
              </a:spcAft>
            </a:pP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Reflective practice allows us to identify learning and development needs. Through identifying these, as an organisation we can then better understand the needs of our employees, which would help deliver the objectives of the Chief Constables Delivery Plan.</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03175EA-91A1-46C2-98E3-63C55BC231F4}"/>
              </a:ext>
            </a:extLst>
          </p:cNvPr>
          <p:cNvSpPr txBox="1"/>
          <p:nvPr/>
        </p:nvSpPr>
        <p:spPr>
          <a:xfrm>
            <a:off x="1469204" y="6150114"/>
            <a:ext cx="9092630" cy="615553"/>
          </a:xfrm>
          <a:prstGeom prst="rect">
            <a:avLst/>
          </a:prstGeom>
          <a:noFill/>
        </p:spPr>
        <p:txBody>
          <a:bodyPr wrap="square" rtlCol="0">
            <a:spAutoFit/>
          </a:bodyPr>
          <a:lstStyle/>
          <a:p>
            <a:pPr algn="ctr"/>
            <a:r>
              <a:rPr lang="en-GB" sz="3400" b="1" dirty="0">
                <a:solidFill>
                  <a:schemeClr val="bg1"/>
                </a:solidFill>
              </a:rPr>
              <a:t>Reflective Practice</a:t>
            </a:r>
          </a:p>
        </p:txBody>
      </p:sp>
    </p:spTree>
    <p:extLst>
      <p:ext uri="{BB962C8B-B14F-4D97-AF65-F5344CB8AC3E}">
        <p14:creationId xmlns:p14="http://schemas.microsoft.com/office/powerpoint/2010/main" val="264010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6EAE149-405E-4AFA-82E0-CD89E8C98CEA}"/>
              </a:ext>
            </a:extLst>
          </p:cNvPr>
          <p:cNvSpPr txBox="1"/>
          <p:nvPr/>
        </p:nvSpPr>
        <p:spPr>
          <a:xfrm>
            <a:off x="3581400" y="6220692"/>
            <a:ext cx="5278582"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Types of Reflective Practice</a:t>
            </a:r>
          </a:p>
        </p:txBody>
      </p:sp>
      <p:pic>
        <p:nvPicPr>
          <p:cNvPr id="1026" name="Picture 2" descr="Diagram showing that Reflection in Action is reflection as something happens. Reflection on action is after something happens.">
            <a:extLst>
              <a:ext uri="{FF2B5EF4-FFF2-40B4-BE49-F238E27FC236}">
                <a16:creationId xmlns:a16="http://schemas.microsoft.com/office/drawing/2014/main" id="{9562963C-1073-4AA3-A863-E2D64CD285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42" b="-1160"/>
          <a:stretch/>
        </p:blipFill>
        <p:spPr bwMode="auto">
          <a:xfrm>
            <a:off x="1948295" y="114088"/>
            <a:ext cx="8905010" cy="554483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0DAA0C7-06B7-4979-849D-05BB063CCDEE}"/>
              </a:ext>
            </a:extLst>
          </p:cNvPr>
          <p:cNvSpPr txBox="1"/>
          <p:nvPr/>
        </p:nvSpPr>
        <p:spPr>
          <a:xfrm>
            <a:off x="4516581" y="5658919"/>
            <a:ext cx="6096000" cy="369332"/>
          </a:xfrm>
          <a:prstGeom prst="rect">
            <a:avLst/>
          </a:prstGeom>
          <a:noFill/>
        </p:spPr>
        <p:txBody>
          <a:bodyPr wrap="square">
            <a:spAutoFit/>
          </a:bodyPr>
          <a:lstStyle/>
          <a:p>
            <a:r>
              <a:rPr lang="en-GB" dirty="0"/>
              <a:t>www.cambridge-community.org.uk</a:t>
            </a:r>
          </a:p>
        </p:txBody>
      </p:sp>
    </p:spTree>
    <p:extLst>
      <p:ext uri="{BB962C8B-B14F-4D97-AF65-F5344CB8AC3E}">
        <p14:creationId xmlns:p14="http://schemas.microsoft.com/office/powerpoint/2010/main" val="978138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F7CE4E66-4C4F-45C6-876E-D3951B9A023F}"/>
              </a:ext>
            </a:extLst>
          </p:cNvPr>
          <p:cNvSpPr/>
          <p:nvPr/>
        </p:nvSpPr>
        <p:spPr>
          <a:xfrm>
            <a:off x="4476205" y="1809208"/>
            <a:ext cx="2721429" cy="207699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Give Evidence in Court</a:t>
            </a:r>
          </a:p>
        </p:txBody>
      </p:sp>
      <p:cxnSp>
        <p:nvCxnSpPr>
          <p:cNvPr id="8" name="Straight Connector 7">
            <a:extLst>
              <a:ext uri="{FF2B5EF4-FFF2-40B4-BE49-F238E27FC236}">
                <a16:creationId xmlns:a16="http://schemas.microsoft.com/office/drawing/2014/main" id="{0F1E9E66-90EF-4057-87DB-A2759CE52D00}"/>
              </a:ext>
            </a:extLst>
          </p:cNvPr>
          <p:cNvCxnSpPr/>
          <p:nvPr/>
        </p:nvCxnSpPr>
        <p:spPr>
          <a:xfrm flipV="1">
            <a:off x="7067006" y="1267097"/>
            <a:ext cx="1828800" cy="1058092"/>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9E1A068-9F1D-4A86-BBD7-E6AA13F00BCC}"/>
              </a:ext>
            </a:extLst>
          </p:cNvPr>
          <p:cNvCxnSpPr>
            <a:cxnSpLocks/>
          </p:cNvCxnSpPr>
          <p:nvPr/>
        </p:nvCxnSpPr>
        <p:spPr>
          <a:xfrm>
            <a:off x="5394960" y="3886202"/>
            <a:ext cx="1402080" cy="109728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6DEA94-9116-4A40-A3EE-FC6B829CA273}"/>
              </a:ext>
            </a:extLst>
          </p:cNvPr>
          <p:cNvCxnSpPr>
            <a:cxnSpLocks/>
          </p:cNvCxnSpPr>
          <p:nvPr/>
        </p:nvCxnSpPr>
        <p:spPr>
          <a:xfrm flipV="1">
            <a:off x="1972491" y="2325189"/>
            <a:ext cx="2660468" cy="124097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C751597-B227-494D-8B0F-A3DE6F6C2B48}"/>
              </a:ext>
            </a:extLst>
          </p:cNvPr>
          <p:cNvSpPr txBox="1"/>
          <p:nvPr/>
        </p:nvSpPr>
        <p:spPr>
          <a:xfrm>
            <a:off x="6675120" y="1467504"/>
            <a:ext cx="1567542" cy="461665"/>
          </a:xfrm>
          <a:prstGeom prst="rect">
            <a:avLst/>
          </a:prstGeom>
          <a:noFill/>
        </p:spPr>
        <p:txBody>
          <a:bodyPr wrap="square" rtlCol="0">
            <a:spAutoFit/>
          </a:bodyPr>
          <a:lstStyle/>
          <a:p>
            <a:r>
              <a:rPr lang="en-GB" sz="2400" b="1" dirty="0">
                <a:solidFill>
                  <a:srgbClr val="C00000"/>
                </a:solidFill>
              </a:rPr>
              <a:t>WHAT?</a:t>
            </a:r>
          </a:p>
        </p:txBody>
      </p:sp>
      <p:sp>
        <p:nvSpPr>
          <p:cNvPr id="15" name="TextBox 14">
            <a:extLst>
              <a:ext uri="{FF2B5EF4-FFF2-40B4-BE49-F238E27FC236}">
                <a16:creationId xmlns:a16="http://schemas.microsoft.com/office/drawing/2014/main" id="{540EBB4B-ADBC-497B-B9EE-EAFE26265CD2}"/>
              </a:ext>
            </a:extLst>
          </p:cNvPr>
          <p:cNvSpPr txBox="1"/>
          <p:nvPr/>
        </p:nvSpPr>
        <p:spPr>
          <a:xfrm>
            <a:off x="6544491" y="4171350"/>
            <a:ext cx="1698171" cy="461665"/>
          </a:xfrm>
          <a:prstGeom prst="rect">
            <a:avLst/>
          </a:prstGeom>
          <a:noFill/>
        </p:spPr>
        <p:txBody>
          <a:bodyPr wrap="square" rtlCol="0">
            <a:spAutoFit/>
          </a:bodyPr>
          <a:lstStyle/>
          <a:p>
            <a:r>
              <a:rPr lang="en-GB" sz="2400" b="1" dirty="0">
                <a:solidFill>
                  <a:srgbClr val="C00000"/>
                </a:solidFill>
              </a:rPr>
              <a:t>SO WHAT?</a:t>
            </a:r>
          </a:p>
        </p:txBody>
      </p:sp>
      <p:sp>
        <p:nvSpPr>
          <p:cNvPr id="16" name="TextBox 15">
            <a:extLst>
              <a:ext uri="{FF2B5EF4-FFF2-40B4-BE49-F238E27FC236}">
                <a16:creationId xmlns:a16="http://schemas.microsoft.com/office/drawing/2014/main" id="{EB5C587B-76A1-40AD-AE75-5C3ED2CF1B00}"/>
              </a:ext>
            </a:extLst>
          </p:cNvPr>
          <p:cNvSpPr txBox="1"/>
          <p:nvPr/>
        </p:nvSpPr>
        <p:spPr>
          <a:xfrm>
            <a:off x="705394" y="2847705"/>
            <a:ext cx="1933303" cy="461665"/>
          </a:xfrm>
          <a:prstGeom prst="rect">
            <a:avLst/>
          </a:prstGeom>
          <a:noFill/>
        </p:spPr>
        <p:txBody>
          <a:bodyPr wrap="square" rtlCol="0">
            <a:spAutoFit/>
          </a:bodyPr>
          <a:lstStyle/>
          <a:p>
            <a:r>
              <a:rPr lang="en-GB" sz="2400" b="1" dirty="0">
                <a:solidFill>
                  <a:srgbClr val="C00000"/>
                </a:solidFill>
              </a:rPr>
              <a:t>NOW WHAT?</a:t>
            </a:r>
          </a:p>
        </p:txBody>
      </p:sp>
      <p:sp>
        <p:nvSpPr>
          <p:cNvPr id="17" name="TextBox 16">
            <a:extLst>
              <a:ext uri="{FF2B5EF4-FFF2-40B4-BE49-F238E27FC236}">
                <a16:creationId xmlns:a16="http://schemas.microsoft.com/office/drawing/2014/main" id="{131150F8-8FA7-4E7C-8423-1A755B7FEA36}"/>
              </a:ext>
            </a:extLst>
          </p:cNvPr>
          <p:cNvSpPr txBox="1"/>
          <p:nvPr/>
        </p:nvSpPr>
        <p:spPr>
          <a:xfrm>
            <a:off x="8386354" y="1698336"/>
            <a:ext cx="3448594" cy="2308324"/>
          </a:xfrm>
          <a:prstGeom prst="rect">
            <a:avLst/>
          </a:prstGeom>
          <a:noFill/>
        </p:spPr>
        <p:txBody>
          <a:bodyPr wrap="square" rtlCol="0">
            <a:spAutoFit/>
          </a:bodyPr>
          <a:lstStyle/>
          <a:p>
            <a:r>
              <a:rPr lang="en-GB" sz="2400" dirty="0">
                <a:solidFill>
                  <a:schemeClr val="tx2"/>
                </a:solidFill>
              </a:rPr>
              <a:t>What happened?</a:t>
            </a:r>
          </a:p>
          <a:p>
            <a:endParaRPr lang="en-GB" sz="2400" dirty="0">
              <a:solidFill>
                <a:schemeClr val="tx2"/>
              </a:solidFill>
            </a:endParaRPr>
          </a:p>
          <a:p>
            <a:r>
              <a:rPr lang="en-GB" sz="2400" dirty="0">
                <a:solidFill>
                  <a:schemeClr val="tx2"/>
                </a:solidFill>
              </a:rPr>
              <a:t>What went well?</a:t>
            </a:r>
          </a:p>
          <a:p>
            <a:endParaRPr lang="en-GB" sz="2400" dirty="0">
              <a:solidFill>
                <a:schemeClr val="tx2"/>
              </a:solidFill>
            </a:endParaRPr>
          </a:p>
          <a:p>
            <a:r>
              <a:rPr lang="en-GB" sz="2400" dirty="0">
                <a:solidFill>
                  <a:schemeClr val="tx2"/>
                </a:solidFill>
              </a:rPr>
              <a:t>What did not go so well?</a:t>
            </a:r>
          </a:p>
          <a:p>
            <a:endParaRPr lang="en-GB" sz="2400" dirty="0">
              <a:solidFill>
                <a:schemeClr val="tx2"/>
              </a:solidFill>
            </a:endParaRPr>
          </a:p>
        </p:txBody>
      </p:sp>
      <p:sp>
        <p:nvSpPr>
          <p:cNvPr id="20" name="TextBox 19">
            <a:extLst>
              <a:ext uri="{FF2B5EF4-FFF2-40B4-BE49-F238E27FC236}">
                <a16:creationId xmlns:a16="http://schemas.microsoft.com/office/drawing/2014/main" id="{694F5915-632D-4159-8BAD-5683FBF420A1}"/>
              </a:ext>
            </a:extLst>
          </p:cNvPr>
          <p:cNvSpPr txBox="1"/>
          <p:nvPr/>
        </p:nvSpPr>
        <p:spPr>
          <a:xfrm>
            <a:off x="1972491" y="3886202"/>
            <a:ext cx="3675019" cy="1938992"/>
          </a:xfrm>
          <a:prstGeom prst="rect">
            <a:avLst/>
          </a:prstGeom>
          <a:noFill/>
        </p:spPr>
        <p:txBody>
          <a:bodyPr wrap="square" rtlCol="0">
            <a:spAutoFit/>
          </a:bodyPr>
          <a:lstStyle/>
          <a:p>
            <a:r>
              <a:rPr lang="en-GB" sz="2400" dirty="0">
                <a:solidFill>
                  <a:schemeClr val="tx2"/>
                </a:solidFill>
              </a:rPr>
              <a:t>How did I present myself?</a:t>
            </a:r>
          </a:p>
          <a:p>
            <a:endParaRPr lang="en-GB" sz="2400" dirty="0">
              <a:solidFill>
                <a:schemeClr val="tx2"/>
              </a:solidFill>
            </a:endParaRPr>
          </a:p>
          <a:p>
            <a:r>
              <a:rPr lang="en-GB" sz="2400" dirty="0">
                <a:solidFill>
                  <a:schemeClr val="tx2"/>
                </a:solidFill>
              </a:rPr>
              <a:t>What was the result?</a:t>
            </a:r>
          </a:p>
          <a:p>
            <a:endParaRPr lang="en-GB" sz="2400" dirty="0">
              <a:solidFill>
                <a:schemeClr val="tx2"/>
              </a:solidFill>
            </a:endParaRPr>
          </a:p>
          <a:p>
            <a:r>
              <a:rPr lang="en-GB" sz="2400" dirty="0">
                <a:solidFill>
                  <a:schemeClr val="tx2"/>
                </a:solidFill>
              </a:rPr>
              <a:t>What is my assessment?</a:t>
            </a:r>
          </a:p>
        </p:txBody>
      </p:sp>
      <p:sp>
        <p:nvSpPr>
          <p:cNvPr id="21" name="TextBox 20">
            <a:extLst>
              <a:ext uri="{FF2B5EF4-FFF2-40B4-BE49-F238E27FC236}">
                <a16:creationId xmlns:a16="http://schemas.microsoft.com/office/drawing/2014/main" id="{FF94EB20-2597-4595-83F3-FFE0C9446560}"/>
              </a:ext>
            </a:extLst>
          </p:cNvPr>
          <p:cNvSpPr txBox="1"/>
          <p:nvPr/>
        </p:nvSpPr>
        <p:spPr>
          <a:xfrm>
            <a:off x="457198" y="98315"/>
            <a:ext cx="5564778" cy="2677656"/>
          </a:xfrm>
          <a:prstGeom prst="rect">
            <a:avLst/>
          </a:prstGeom>
          <a:noFill/>
        </p:spPr>
        <p:txBody>
          <a:bodyPr wrap="square" rtlCol="0">
            <a:spAutoFit/>
          </a:bodyPr>
          <a:lstStyle/>
          <a:p>
            <a:r>
              <a:rPr lang="en-GB" sz="2400" b="1" dirty="0">
                <a:solidFill>
                  <a:schemeClr val="tx2"/>
                </a:solidFill>
              </a:rPr>
              <a:t>Lessons learned</a:t>
            </a:r>
          </a:p>
          <a:p>
            <a:endParaRPr lang="en-GB" sz="2400" dirty="0">
              <a:solidFill>
                <a:schemeClr val="tx2"/>
              </a:solidFill>
            </a:endParaRPr>
          </a:p>
          <a:p>
            <a:r>
              <a:rPr lang="en-GB" sz="2400" dirty="0">
                <a:solidFill>
                  <a:schemeClr val="tx2"/>
                </a:solidFill>
              </a:rPr>
              <a:t>What would I do again next time?</a:t>
            </a:r>
          </a:p>
          <a:p>
            <a:endParaRPr lang="en-GB" sz="2400" dirty="0">
              <a:solidFill>
                <a:schemeClr val="tx2"/>
              </a:solidFill>
            </a:endParaRPr>
          </a:p>
          <a:p>
            <a:r>
              <a:rPr lang="en-GB" sz="2400" dirty="0">
                <a:solidFill>
                  <a:schemeClr val="tx2"/>
                </a:solidFill>
              </a:rPr>
              <a:t>What would I do differently next time?</a:t>
            </a:r>
          </a:p>
          <a:p>
            <a:endParaRPr lang="en-GB" sz="2400" dirty="0">
              <a:solidFill>
                <a:schemeClr val="tx2"/>
              </a:solidFill>
            </a:endParaRPr>
          </a:p>
          <a:p>
            <a:r>
              <a:rPr lang="en-GB" sz="2400" dirty="0">
                <a:solidFill>
                  <a:schemeClr val="tx2"/>
                </a:solidFill>
              </a:rPr>
              <a:t>Action points</a:t>
            </a:r>
          </a:p>
        </p:txBody>
      </p:sp>
      <p:pic>
        <p:nvPicPr>
          <p:cNvPr id="23" name="Graphic 22" descr="Scales of justice with solid fill">
            <a:extLst>
              <a:ext uri="{FF2B5EF4-FFF2-40B4-BE49-F238E27FC236}">
                <a16:creationId xmlns:a16="http://schemas.microsoft.com/office/drawing/2014/main" id="{E2465667-29A3-4089-B78C-2EA4FCFCD6C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83783" y="2176"/>
            <a:ext cx="1563188" cy="1563188"/>
          </a:xfrm>
          <a:prstGeom prst="rect">
            <a:avLst/>
          </a:prstGeom>
        </p:spPr>
      </p:pic>
      <p:pic>
        <p:nvPicPr>
          <p:cNvPr id="25" name="Graphic 24" descr="Gavel with solid fill">
            <a:extLst>
              <a:ext uri="{FF2B5EF4-FFF2-40B4-BE49-F238E27FC236}">
                <a16:creationId xmlns:a16="http://schemas.microsoft.com/office/drawing/2014/main" id="{7A568882-BD6D-4149-BE53-EE8A0C321615}"/>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69979" y="4074104"/>
            <a:ext cx="1563188" cy="1563188"/>
          </a:xfrm>
          <a:prstGeom prst="rect">
            <a:avLst/>
          </a:prstGeom>
        </p:spPr>
      </p:pic>
    </p:spTree>
    <p:extLst>
      <p:ext uri="{BB962C8B-B14F-4D97-AF65-F5344CB8AC3E}">
        <p14:creationId xmlns:p14="http://schemas.microsoft.com/office/powerpoint/2010/main" val="75088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B9B28F4-2EFD-41B6-8797-5513ADA84272}"/>
              </a:ext>
            </a:extLst>
          </p:cNvPr>
          <p:cNvGraphicFramePr/>
          <p:nvPr>
            <p:extLst>
              <p:ext uri="{D42A27DB-BD31-4B8C-83A1-F6EECF244321}">
                <p14:modId xmlns:p14="http://schemas.microsoft.com/office/powerpoint/2010/main" val="3230855277"/>
              </p:ext>
            </p:extLst>
          </p:nvPr>
        </p:nvGraphicFramePr>
        <p:xfrm>
          <a:off x="380331" y="228600"/>
          <a:ext cx="11431337" cy="5719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0AF3265-2AD8-4A1F-8492-438A86952F59}"/>
              </a:ext>
            </a:extLst>
          </p:cNvPr>
          <p:cNvSpPr txBox="1"/>
          <p:nvPr/>
        </p:nvSpPr>
        <p:spPr>
          <a:xfrm>
            <a:off x="7411453" y="372530"/>
            <a:ext cx="3681663" cy="461665"/>
          </a:xfrm>
          <a:prstGeom prst="rect">
            <a:avLst/>
          </a:prstGeom>
          <a:noFill/>
        </p:spPr>
        <p:txBody>
          <a:bodyPr wrap="square" rtlCol="0">
            <a:spAutoFit/>
          </a:bodyPr>
          <a:lstStyle/>
          <a:p>
            <a:r>
              <a:rPr lang="en-GB" sz="2400" b="1" dirty="0"/>
              <a:t>What Happened?</a:t>
            </a:r>
          </a:p>
        </p:txBody>
      </p:sp>
      <p:sp>
        <p:nvSpPr>
          <p:cNvPr id="4" name="TextBox 3">
            <a:extLst>
              <a:ext uri="{FF2B5EF4-FFF2-40B4-BE49-F238E27FC236}">
                <a16:creationId xmlns:a16="http://schemas.microsoft.com/office/drawing/2014/main" id="{BE5B3663-2E56-495B-B7C1-D4AE7E01DAD9}"/>
              </a:ext>
            </a:extLst>
          </p:cNvPr>
          <p:cNvSpPr txBox="1"/>
          <p:nvPr/>
        </p:nvSpPr>
        <p:spPr>
          <a:xfrm>
            <a:off x="9396663" y="1732547"/>
            <a:ext cx="2634916" cy="830997"/>
          </a:xfrm>
          <a:prstGeom prst="rect">
            <a:avLst/>
          </a:prstGeom>
          <a:noFill/>
        </p:spPr>
        <p:txBody>
          <a:bodyPr wrap="square" rtlCol="0">
            <a:spAutoFit/>
          </a:bodyPr>
          <a:lstStyle/>
          <a:p>
            <a:r>
              <a:rPr lang="en-GB" sz="2400" b="1" dirty="0"/>
              <a:t>What were you thinking or feeling?</a:t>
            </a:r>
          </a:p>
        </p:txBody>
      </p:sp>
      <p:sp>
        <p:nvSpPr>
          <p:cNvPr id="5" name="TextBox 4">
            <a:extLst>
              <a:ext uri="{FF2B5EF4-FFF2-40B4-BE49-F238E27FC236}">
                <a16:creationId xmlns:a16="http://schemas.microsoft.com/office/drawing/2014/main" id="{582306FF-48D8-4225-B46B-3D67A8F1B460}"/>
              </a:ext>
            </a:extLst>
          </p:cNvPr>
          <p:cNvSpPr txBox="1"/>
          <p:nvPr/>
        </p:nvSpPr>
        <p:spPr>
          <a:xfrm>
            <a:off x="9504947" y="3874168"/>
            <a:ext cx="2273969" cy="1200329"/>
          </a:xfrm>
          <a:prstGeom prst="rect">
            <a:avLst/>
          </a:prstGeom>
          <a:noFill/>
        </p:spPr>
        <p:txBody>
          <a:bodyPr wrap="square" rtlCol="0">
            <a:spAutoFit/>
          </a:bodyPr>
          <a:lstStyle/>
          <a:p>
            <a:r>
              <a:rPr lang="en-GB" sz="2400" b="1" dirty="0"/>
              <a:t>What was good or bad about the experience?</a:t>
            </a:r>
          </a:p>
        </p:txBody>
      </p:sp>
      <p:sp>
        <p:nvSpPr>
          <p:cNvPr id="6" name="TextBox 5">
            <a:extLst>
              <a:ext uri="{FF2B5EF4-FFF2-40B4-BE49-F238E27FC236}">
                <a16:creationId xmlns:a16="http://schemas.microsoft.com/office/drawing/2014/main" id="{24868995-3176-4DE7-B11B-54F60522B695}"/>
              </a:ext>
            </a:extLst>
          </p:cNvPr>
          <p:cNvSpPr txBox="1"/>
          <p:nvPr/>
        </p:nvSpPr>
        <p:spPr>
          <a:xfrm>
            <a:off x="860529" y="5096344"/>
            <a:ext cx="3768036" cy="830997"/>
          </a:xfrm>
          <a:prstGeom prst="rect">
            <a:avLst/>
          </a:prstGeom>
          <a:noFill/>
        </p:spPr>
        <p:txBody>
          <a:bodyPr wrap="square" rtlCol="0">
            <a:spAutoFit/>
          </a:bodyPr>
          <a:lstStyle/>
          <a:p>
            <a:r>
              <a:rPr lang="en-GB" sz="2300" b="1" dirty="0"/>
              <a:t>What else can you make of the situation?</a:t>
            </a:r>
          </a:p>
        </p:txBody>
      </p:sp>
      <p:sp>
        <p:nvSpPr>
          <p:cNvPr id="7" name="TextBox 6">
            <a:extLst>
              <a:ext uri="{FF2B5EF4-FFF2-40B4-BE49-F238E27FC236}">
                <a16:creationId xmlns:a16="http://schemas.microsoft.com/office/drawing/2014/main" id="{7F522809-7252-4377-9778-1DDD9A137D5F}"/>
              </a:ext>
            </a:extLst>
          </p:cNvPr>
          <p:cNvSpPr txBox="1"/>
          <p:nvPr/>
        </p:nvSpPr>
        <p:spPr>
          <a:xfrm>
            <a:off x="288758" y="3874168"/>
            <a:ext cx="2586789" cy="830997"/>
          </a:xfrm>
          <a:prstGeom prst="rect">
            <a:avLst/>
          </a:prstGeom>
          <a:noFill/>
        </p:spPr>
        <p:txBody>
          <a:bodyPr wrap="square" rtlCol="0">
            <a:spAutoFit/>
          </a:bodyPr>
          <a:lstStyle/>
          <a:p>
            <a:r>
              <a:rPr lang="en-GB" sz="2400" b="1" dirty="0"/>
              <a:t>What do you need to improve on?</a:t>
            </a:r>
          </a:p>
        </p:txBody>
      </p:sp>
      <p:sp>
        <p:nvSpPr>
          <p:cNvPr id="8" name="TextBox 7">
            <a:extLst>
              <a:ext uri="{FF2B5EF4-FFF2-40B4-BE49-F238E27FC236}">
                <a16:creationId xmlns:a16="http://schemas.microsoft.com/office/drawing/2014/main" id="{0CF9685A-3B42-4F8C-B6C4-98E97260F98D}"/>
              </a:ext>
            </a:extLst>
          </p:cNvPr>
          <p:cNvSpPr txBox="1"/>
          <p:nvPr/>
        </p:nvSpPr>
        <p:spPr>
          <a:xfrm>
            <a:off x="721895" y="1624263"/>
            <a:ext cx="2288152" cy="830997"/>
          </a:xfrm>
          <a:prstGeom prst="rect">
            <a:avLst/>
          </a:prstGeom>
          <a:noFill/>
        </p:spPr>
        <p:txBody>
          <a:bodyPr wrap="square" rtlCol="0">
            <a:spAutoFit/>
          </a:bodyPr>
          <a:lstStyle/>
          <a:p>
            <a:r>
              <a:rPr lang="en-GB" sz="2400" b="1" dirty="0"/>
              <a:t>How will you improve?</a:t>
            </a:r>
          </a:p>
        </p:txBody>
      </p:sp>
      <p:sp>
        <p:nvSpPr>
          <p:cNvPr id="10" name="TextBox 9">
            <a:extLst>
              <a:ext uri="{FF2B5EF4-FFF2-40B4-BE49-F238E27FC236}">
                <a16:creationId xmlns:a16="http://schemas.microsoft.com/office/drawing/2014/main" id="{CF25DAD3-67D2-4ED0-B1B6-3D218D3B3DBD}"/>
              </a:ext>
            </a:extLst>
          </p:cNvPr>
          <p:cNvSpPr txBox="1"/>
          <p:nvPr/>
        </p:nvSpPr>
        <p:spPr>
          <a:xfrm>
            <a:off x="288758" y="310975"/>
            <a:ext cx="3657142" cy="523220"/>
          </a:xfrm>
          <a:prstGeom prst="rect">
            <a:avLst/>
          </a:prstGeom>
          <a:solidFill>
            <a:srgbClr val="002060"/>
          </a:solidFill>
        </p:spPr>
        <p:txBody>
          <a:bodyPr wrap="square">
            <a:spAutoFit/>
          </a:bodyPr>
          <a:lstStyle/>
          <a:p>
            <a:r>
              <a:rPr lang="en-GB" sz="2800" b="1" dirty="0">
                <a:solidFill>
                  <a:schemeClr val="bg1"/>
                </a:solidFill>
              </a:rPr>
              <a:t>Gibbs Reflective Cycle</a:t>
            </a:r>
          </a:p>
        </p:txBody>
      </p:sp>
    </p:spTree>
    <p:extLst>
      <p:ext uri="{BB962C8B-B14F-4D97-AF65-F5344CB8AC3E}">
        <p14:creationId xmlns:p14="http://schemas.microsoft.com/office/powerpoint/2010/main" val="58993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5A202C-CF0E-46F4-8075-9CD77F9E343A}"/>
              </a:ext>
            </a:extLst>
          </p:cNvPr>
          <p:cNvSpPr txBox="1"/>
          <p:nvPr/>
        </p:nvSpPr>
        <p:spPr>
          <a:xfrm>
            <a:off x="4154531" y="6242226"/>
            <a:ext cx="5245768" cy="523220"/>
          </a:xfrm>
          <a:prstGeom prst="rect">
            <a:avLst/>
          </a:prstGeom>
          <a:noFill/>
        </p:spPr>
        <p:txBody>
          <a:bodyPr wrap="square" rtlCol="0">
            <a:spAutoFit/>
          </a:bodyPr>
          <a:lstStyle/>
          <a:p>
            <a:r>
              <a:rPr lang="en-GB" sz="2800" dirty="0">
                <a:solidFill>
                  <a:schemeClr val="bg1"/>
                </a:solidFill>
              </a:rPr>
              <a:t>Reflective Practice Barriers</a:t>
            </a:r>
          </a:p>
        </p:txBody>
      </p:sp>
      <p:sp>
        <p:nvSpPr>
          <p:cNvPr id="5" name="TextBox 4">
            <a:extLst>
              <a:ext uri="{FF2B5EF4-FFF2-40B4-BE49-F238E27FC236}">
                <a16:creationId xmlns:a16="http://schemas.microsoft.com/office/drawing/2014/main" id="{40711035-072A-47C3-9FEF-3AFA9C3A5AEE}"/>
              </a:ext>
            </a:extLst>
          </p:cNvPr>
          <p:cNvSpPr txBox="1"/>
          <p:nvPr/>
        </p:nvSpPr>
        <p:spPr>
          <a:xfrm>
            <a:off x="6840583" y="843687"/>
            <a:ext cx="1983862" cy="646331"/>
          </a:xfrm>
          <a:prstGeom prst="rect">
            <a:avLst/>
          </a:prstGeom>
          <a:noFill/>
        </p:spPr>
        <p:txBody>
          <a:bodyPr wrap="square">
            <a:spAutoFit/>
          </a:bodyPr>
          <a:lstStyle/>
          <a:p>
            <a:r>
              <a:rPr lang="en-GB" sz="3600" b="1" dirty="0">
                <a:solidFill>
                  <a:schemeClr val="tx2"/>
                </a:solidFill>
              </a:rPr>
              <a:t>No time </a:t>
            </a:r>
          </a:p>
        </p:txBody>
      </p:sp>
      <p:sp>
        <p:nvSpPr>
          <p:cNvPr id="7" name="TextBox 6">
            <a:extLst>
              <a:ext uri="{FF2B5EF4-FFF2-40B4-BE49-F238E27FC236}">
                <a16:creationId xmlns:a16="http://schemas.microsoft.com/office/drawing/2014/main" id="{C1046DC5-D892-4D70-9692-6D2DB48EFF02}"/>
              </a:ext>
            </a:extLst>
          </p:cNvPr>
          <p:cNvSpPr txBox="1"/>
          <p:nvPr/>
        </p:nvSpPr>
        <p:spPr>
          <a:xfrm>
            <a:off x="6840583" y="2400598"/>
            <a:ext cx="2559716" cy="646331"/>
          </a:xfrm>
          <a:prstGeom prst="rect">
            <a:avLst/>
          </a:prstGeom>
          <a:noFill/>
        </p:spPr>
        <p:txBody>
          <a:bodyPr wrap="square">
            <a:spAutoFit/>
          </a:bodyPr>
          <a:lstStyle/>
          <a:p>
            <a:r>
              <a:rPr lang="en-GB" sz="3600" b="1" dirty="0">
                <a:solidFill>
                  <a:schemeClr val="tx2"/>
                </a:solidFill>
              </a:rPr>
              <a:t>Lack of skill </a:t>
            </a:r>
          </a:p>
        </p:txBody>
      </p:sp>
      <p:sp>
        <p:nvSpPr>
          <p:cNvPr id="8" name="TextBox 7">
            <a:extLst>
              <a:ext uri="{FF2B5EF4-FFF2-40B4-BE49-F238E27FC236}">
                <a16:creationId xmlns:a16="http://schemas.microsoft.com/office/drawing/2014/main" id="{75AE8FC8-F3C8-4E02-A28F-B91AE3667FC6}"/>
              </a:ext>
            </a:extLst>
          </p:cNvPr>
          <p:cNvSpPr txBox="1"/>
          <p:nvPr/>
        </p:nvSpPr>
        <p:spPr>
          <a:xfrm>
            <a:off x="6840583" y="3096996"/>
            <a:ext cx="4381500" cy="646331"/>
          </a:xfrm>
          <a:prstGeom prst="rect">
            <a:avLst/>
          </a:prstGeom>
          <a:noFill/>
        </p:spPr>
        <p:txBody>
          <a:bodyPr wrap="square">
            <a:spAutoFit/>
          </a:bodyPr>
          <a:lstStyle/>
          <a:p>
            <a:r>
              <a:rPr lang="en-GB" sz="3600" b="1" dirty="0">
                <a:solidFill>
                  <a:schemeClr val="tx2"/>
                </a:solidFill>
              </a:rPr>
              <a:t>Lack of Motivation </a:t>
            </a:r>
          </a:p>
        </p:txBody>
      </p:sp>
      <p:sp>
        <p:nvSpPr>
          <p:cNvPr id="9" name="TextBox 8">
            <a:extLst>
              <a:ext uri="{FF2B5EF4-FFF2-40B4-BE49-F238E27FC236}">
                <a16:creationId xmlns:a16="http://schemas.microsoft.com/office/drawing/2014/main" id="{E45046D9-3195-4229-81B3-4648DBF70D41}"/>
              </a:ext>
            </a:extLst>
          </p:cNvPr>
          <p:cNvSpPr txBox="1"/>
          <p:nvPr/>
        </p:nvSpPr>
        <p:spPr>
          <a:xfrm>
            <a:off x="6835927" y="3932184"/>
            <a:ext cx="3153774" cy="646331"/>
          </a:xfrm>
          <a:prstGeom prst="rect">
            <a:avLst/>
          </a:prstGeom>
          <a:noFill/>
        </p:spPr>
        <p:txBody>
          <a:bodyPr wrap="square">
            <a:spAutoFit/>
          </a:bodyPr>
          <a:lstStyle/>
          <a:p>
            <a:r>
              <a:rPr lang="en-GB" sz="3600" b="1" dirty="0">
                <a:solidFill>
                  <a:schemeClr val="tx2"/>
                </a:solidFill>
              </a:rPr>
              <a:t>Yourself</a:t>
            </a:r>
            <a:r>
              <a:rPr lang="en-GB" sz="3600" dirty="0">
                <a:solidFill>
                  <a:srgbClr val="C00000"/>
                </a:solidFill>
              </a:rPr>
              <a:t> </a:t>
            </a:r>
          </a:p>
        </p:txBody>
      </p:sp>
      <p:sp>
        <p:nvSpPr>
          <p:cNvPr id="10" name="TextBox 9">
            <a:extLst>
              <a:ext uri="{FF2B5EF4-FFF2-40B4-BE49-F238E27FC236}">
                <a16:creationId xmlns:a16="http://schemas.microsoft.com/office/drawing/2014/main" id="{E2B28770-C65E-478B-B384-E395BFDE2B09}"/>
              </a:ext>
            </a:extLst>
          </p:cNvPr>
          <p:cNvSpPr txBox="1"/>
          <p:nvPr/>
        </p:nvSpPr>
        <p:spPr>
          <a:xfrm>
            <a:off x="6835927" y="1622142"/>
            <a:ext cx="4637314" cy="646331"/>
          </a:xfrm>
          <a:prstGeom prst="rect">
            <a:avLst/>
          </a:prstGeom>
          <a:noFill/>
        </p:spPr>
        <p:txBody>
          <a:bodyPr wrap="square" rtlCol="0">
            <a:spAutoFit/>
          </a:bodyPr>
          <a:lstStyle/>
          <a:p>
            <a:r>
              <a:rPr lang="en-GB" sz="3600" b="1" dirty="0">
                <a:solidFill>
                  <a:schemeClr val="tx2"/>
                </a:solidFill>
              </a:rPr>
              <a:t>Organisational Culture</a:t>
            </a:r>
          </a:p>
        </p:txBody>
      </p:sp>
      <p:pic>
        <p:nvPicPr>
          <p:cNvPr id="6" name="Picture 5">
            <a:extLst>
              <a:ext uri="{FF2B5EF4-FFF2-40B4-BE49-F238E27FC236}">
                <a16:creationId xmlns:a16="http://schemas.microsoft.com/office/drawing/2014/main" id="{07CEBB75-3861-40B4-9077-829022C5D0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4840" y="1149515"/>
            <a:ext cx="5150433" cy="3429000"/>
          </a:xfrm>
          <a:prstGeom prst="rect">
            <a:avLst/>
          </a:prstGeom>
        </p:spPr>
      </p:pic>
    </p:spTree>
    <p:extLst>
      <p:ext uri="{BB962C8B-B14F-4D97-AF65-F5344CB8AC3E}">
        <p14:creationId xmlns:p14="http://schemas.microsoft.com/office/powerpoint/2010/main" val="258581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AEAAQAAAAAAAAziAAAAJGQ5OTE2NzQzLWRmNTctNDJmMi1hNWZmLTNkZjM2YTE3MmRmYw.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3400" y="1722963"/>
            <a:ext cx="3743736" cy="3743736"/>
          </a:xfrm>
          <a:prstGeom prst="rect">
            <a:avLst/>
          </a:prstGeom>
          <a:ln>
            <a:solidFill>
              <a:schemeClr val="tx1"/>
            </a:solidFill>
          </a:ln>
        </p:spPr>
      </p:pic>
      <p:sp>
        <p:nvSpPr>
          <p:cNvPr id="8" name="Oval 7">
            <a:extLst>
              <a:ext uri="{FF2B5EF4-FFF2-40B4-BE49-F238E27FC236}">
                <a16:creationId xmlns:a16="http://schemas.microsoft.com/office/drawing/2014/main" id="{F3BA9DCE-8E33-4549-A6AB-48F0015FD6C9}"/>
              </a:ext>
            </a:extLst>
          </p:cNvPr>
          <p:cNvSpPr/>
          <p:nvPr/>
        </p:nvSpPr>
        <p:spPr>
          <a:xfrm>
            <a:off x="3291594" y="63798"/>
            <a:ext cx="5847347" cy="1614519"/>
          </a:xfrm>
          <a:prstGeom prst="ellips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Knowing your strengths and weaknesses</a:t>
            </a:r>
          </a:p>
          <a:p>
            <a:pPr algn="ctr"/>
            <a:r>
              <a:rPr lang="en-GB"/>
              <a:t>Being aware how you feel</a:t>
            </a:r>
          </a:p>
          <a:p>
            <a:pPr algn="ctr"/>
            <a:r>
              <a:rPr lang="en-GB"/>
              <a:t>Knowing how your emotions and actions affect the people around you</a:t>
            </a:r>
          </a:p>
        </p:txBody>
      </p:sp>
      <p:sp>
        <p:nvSpPr>
          <p:cNvPr id="9" name="Oval 8">
            <a:extLst>
              <a:ext uri="{FF2B5EF4-FFF2-40B4-BE49-F238E27FC236}">
                <a16:creationId xmlns:a16="http://schemas.microsoft.com/office/drawing/2014/main" id="{6CD4C05B-8277-4244-988B-3C5A2B768D7E}"/>
              </a:ext>
            </a:extLst>
          </p:cNvPr>
          <p:cNvSpPr/>
          <p:nvPr/>
        </p:nvSpPr>
        <p:spPr>
          <a:xfrm>
            <a:off x="8349916" y="2126127"/>
            <a:ext cx="2358189" cy="1502536"/>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Driven to achieve</a:t>
            </a:r>
            <a:endParaRPr lang="en-US" dirty="0"/>
          </a:p>
        </p:txBody>
      </p:sp>
      <p:sp>
        <p:nvSpPr>
          <p:cNvPr id="10" name="Oval 9">
            <a:extLst>
              <a:ext uri="{FF2B5EF4-FFF2-40B4-BE49-F238E27FC236}">
                <a16:creationId xmlns:a16="http://schemas.microsoft.com/office/drawing/2014/main" id="{359F9B88-A01D-42BF-A693-D714ECD3CE3D}"/>
              </a:ext>
            </a:extLst>
          </p:cNvPr>
          <p:cNvSpPr/>
          <p:nvPr/>
        </p:nvSpPr>
        <p:spPr>
          <a:xfrm>
            <a:off x="8434136" y="4377837"/>
            <a:ext cx="2358189" cy="1407695"/>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Put yourself in someone else’s situation</a:t>
            </a:r>
          </a:p>
        </p:txBody>
      </p:sp>
      <p:sp>
        <p:nvSpPr>
          <p:cNvPr id="11" name="Oval 10">
            <a:extLst>
              <a:ext uri="{FF2B5EF4-FFF2-40B4-BE49-F238E27FC236}">
                <a16:creationId xmlns:a16="http://schemas.microsoft.com/office/drawing/2014/main" id="{54C974AF-A1F1-480D-BBAA-D4A500C02073}"/>
              </a:ext>
            </a:extLst>
          </p:cNvPr>
          <p:cNvSpPr/>
          <p:nvPr/>
        </p:nvSpPr>
        <p:spPr>
          <a:xfrm>
            <a:off x="1483895" y="2594459"/>
            <a:ext cx="2390356" cy="1252320"/>
          </a:xfrm>
          <a:prstGeom prst="ellipse">
            <a:avLst/>
          </a:prstGeom>
          <a:solidFill>
            <a:srgbClr val="481F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Staying in control</a:t>
            </a:r>
            <a:endParaRPr lang="en-US" dirty="0"/>
          </a:p>
        </p:txBody>
      </p:sp>
      <p:sp>
        <p:nvSpPr>
          <p:cNvPr id="12" name="Oval 11">
            <a:extLst>
              <a:ext uri="{FF2B5EF4-FFF2-40B4-BE49-F238E27FC236}">
                <a16:creationId xmlns:a16="http://schemas.microsoft.com/office/drawing/2014/main" id="{F372CDE7-4A43-4FF5-B725-1B71476C66C3}"/>
              </a:ext>
            </a:extLst>
          </p:cNvPr>
          <p:cNvSpPr/>
          <p:nvPr/>
        </p:nvSpPr>
        <p:spPr>
          <a:xfrm>
            <a:off x="1399675" y="4263541"/>
            <a:ext cx="2390356" cy="1252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Relationships &amp; communication </a:t>
            </a:r>
          </a:p>
        </p:txBody>
      </p:sp>
      <p:pic>
        <p:nvPicPr>
          <p:cNvPr id="13" name="Picture 2">
            <a:hlinkClick r:id="rId4"/>
            <a:extLst>
              <a:ext uri="{FF2B5EF4-FFF2-40B4-BE49-F238E27FC236}">
                <a16:creationId xmlns:a16="http://schemas.microsoft.com/office/drawing/2014/main" id="{3A9EF314-EA59-4DEC-8CFD-8674E025D32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32095" y="260128"/>
            <a:ext cx="1959070" cy="1376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99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50C437-3248-470C-A5B9-75E8947A0CA7}"/>
              </a:ext>
            </a:extLst>
          </p:cNvPr>
          <p:cNvSpPr txBox="1"/>
          <p:nvPr/>
        </p:nvSpPr>
        <p:spPr>
          <a:xfrm>
            <a:off x="2321892" y="1209482"/>
            <a:ext cx="5203905" cy="4439036"/>
          </a:xfrm>
          <a:prstGeom prst="rect">
            <a:avLst/>
          </a:prstGeom>
          <a:noFill/>
        </p:spPr>
        <p:txBody>
          <a:bodyPr wrap="square" rtlCol="0">
            <a:spAutoFit/>
          </a:bodyPr>
          <a:lstStyle/>
          <a:p>
            <a:r>
              <a:rPr lang="en-GB" sz="3600" dirty="0">
                <a:solidFill>
                  <a:srgbClr val="42516F"/>
                </a:solidFill>
                <a:latin typeface="Arial" panose="020B0604020202020204" pitchFamily="34" charset="0"/>
                <a:cs typeface="Arial" panose="020B0604020202020204" pitchFamily="34" charset="0"/>
              </a:rPr>
              <a:t>Mental Toughness</a:t>
            </a:r>
          </a:p>
          <a:p>
            <a:endParaRPr lang="en-GB" sz="3600" dirty="0">
              <a:solidFill>
                <a:srgbClr val="42516F"/>
              </a:solidFill>
              <a:latin typeface="Arial" panose="020B0604020202020204" pitchFamily="34" charset="0"/>
              <a:cs typeface="Arial" panose="020B0604020202020204" pitchFamily="34" charset="0"/>
            </a:endParaRPr>
          </a:p>
          <a:p>
            <a:pPr>
              <a:lnSpc>
                <a:spcPct val="107000"/>
              </a:lnSpc>
              <a:spcAft>
                <a:spcPts val="800"/>
              </a:spcAft>
            </a:pPr>
            <a:r>
              <a:rPr lang="en-GB" sz="2800" i="1" dirty="0">
                <a:solidFill>
                  <a:srgbClr val="42516F"/>
                </a:solidFill>
                <a:effectLst/>
                <a:latin typeface="Arial" panose="020B0604020202020204" pitchFamily="34" charset="0"/>
                <a:ea typeface="Calibri" panose="020F0502020204030204" pitchFamily="34" charset="0"/>
                <a:cs typeface="Arial" panose="020B0604020202020204" pitchFamily="34" charset="0"/>
              </a:rPr>
              <a:t>“someone who is comfortable in their own skin, can take whatever comes along in their stride and mostly enjoy the challenge”.</a:t>
            </a:r>
          </a:p>
          <a:p>
            <a:pPr>
              <a:spcAft>
                <a:spcPts val="2100"/>
              </a:spcAft>
            </a:pPr>
            <a:r>
              <a:rPr lang="en-GB" dirty="0">
                <a:solidFill>
                  <a:srgbClr val="42516F"/>
                </a:solidFill>
                <a:effectLst/>
                <a:latin typeface="Arial" panose="020B0604020202020204" pitchFamily="34" charset="0"/>
                <a:ea typeface="Times New Roman" panose="02020603050405020304" pitchFamily="18" charset="0"/>
                <a:cs typeface="Arial" panose="020B0604020202020204" pitchFamily="34" charset="0"/>
              </a:rPr>
              <a:t>Professor Peter Clough, Professor of Applied Psychology at Manchester Metropolitan University</a:t>
            </a:r>
            <a:endParaRPr lang="en-GB" sz="3600" dirty="0">
              <a:solidFill>
                <a:srgbClr val="42516F"/>
              </a:solidFill>
              <a:latin typeface="Arial" panose="020B0604020202020204" pitchFamily="34" charset="0"/>
              <a:cs typeface="Arial" panose="020B0604020202020204" pitchFamily="34" charset="0"/>
            </a:endParaRPr>
          </a:p>
        </p:txBody>
      </p:sp>
      <p:pic>
        <p:nvPicPr>
          <p:cNvPr id="1026" name="Picture 2" descr="See the source image">
            <a:hlinkClick r:id="rId3"/>
            <a:extLst>
              <a:ext uri="{FF2B5EF4-FFF2-40B4-BE49-F238E27FC236}">
                <a16:creationId xmlns:a16="http://schemas.microsoft.com/office/drawing/2014/main" id="{6A3461D8-6BA8-4D45-85A7-BDC1C4E76D5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39351" y="2332334"/>
            <a:ext cx="3188413" cy="2239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95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9A08C3-AE99-461B-961C-68DA65269E39}"/>
              </a:ext>
            </a:extLst>
          </p:cNvPr>
          <p:cNvPicPr/>
          <p:nvPr/>
        </p:nvPicPr>
        <p:blipFill rotWithShape="1">
          <a:blip r:embed="rId3"/>
          <a:srcRect l="56504" t="29545" r="2171" b="28305"/>
          <a:stretch/>
        </p:blipFill>
        <p:spPr bwMode="auto">
          <a:xfrm>
            <a:off x="1062681" y="345989"/>
            <a:ext cx="10317891" cy="5548183"/>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5882D69-8E3E-4F2B-A311-9E9CA0B27683}"/>
              </a:ext>
            </a:extLst>
          </p:cNvPr>
          <p:cNvSpPr txBox="1"/>
          <p:nvPr/>
        </p:nvSpPr>
        <p:spPr>
          <a:xfrm>
            <a:off x="811428" y="698500"/>
            <a:ext cx="2843428" cy="530655"/>
          </a:xfrm>
          <a:prstGeom prst="rect">
            <a:avLst/>
          </a:prstGeom>
          <a:solidFill>
            <a:srgbClr val="002060"/>
          </a:solidFill>
        </p:spPr>
        <p:txBody>
          <a:bodyPr wrap="square">
            <a:spAutoFit/>
          </a:bodyPr>
          <a:lstStyle/>
          <a:p>
            <a:r>
              <a:rPr lang="en-GB" sz="2800" b="1" dirty="0">
                <a:solidFill>
                  <a:schemeClr val="bg1"/>
                </a:solidFill>
              </a:rPr>
              <a:t>Growth Mindset </a:t>
            </a:r>
          </a:p>
        </p:txBody>
      </p:sp>
    </p:spTree>
    <p:extLst>
      <p:ext uri="{BB962C8B-B14F-4D97-AF65-F5344CB8AC3E}">
        <p14:creationId xmlns:p14="http://schemas.microsoft.com/office/powerpoint/2010/main" val="3226562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1303338" y="323851"/>
            <a:ext cx="9224962" cy="72389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defRPr/>
            </a:pPr>
            <a:r>
              <a:rPr lang="en-US" altLang="en-US" dirty="0">
                <a:latin typeface="Arial" panose="020B0604020202020204" pitchFamily="34" charset="0"/>
                <a:cs typeface="Arial" panose="020B0604020202020204" pitchFamily="34" charset="0"/>
              </a:rPr>
              <a:t>What do your team/peers think of you?</a:t>
            </a:r>
            <a:endParaRPr lang="en-GB" altLang="en-US" dirty="0">
              <a:solidFill>
                <a:schemeClr val="bg1"/>
              </a:solidFill>
              <a:latin typeface="Arial" panose="020B0604020202020204" pitchFamily="34" charset="0"/>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72C7489A-15AF-48DF-BA94-1846A66B1B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737" y="1502123"/>
            <a:ext cx="5483821" cy="341573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0F49C5E5-6729-459A-9D41-F8CD7465873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45250" y="1502123"/>
            <a:ext cx="5086013" cy="3415738"/>
          </a:xfrm>
          <a:prstGeom prst="rect">
            <a:avLst/>
          </a:prstGeom>
        </p:spPr>
      </p:pic>
    </p:spTree>
    <p:extLst>
      <p:ext uri="{BB962C8B-B14F-4D97-AF65-F5344CB8AC3E}">
        <p14:creationId xmlns:p14="http://schemas.microsoft.com/office/powerpoint/2010/main" val="1302997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225E39-37D2-48F2-85BF-E529DC15E714}"/>
              </a:ext>
            </a:extLst>
          </p:cNvPr>
          <p:cNvPicPr/>
          <p:nvPr/>
        </p:nvPicPr>
        <p:blipFill rotWithShape="1">
          <a:blip r:embed="rId3"/>
          <a:srcRect l="42766" t="32106" r="10370" b="21607"/>
          <a:stretch/>
        </p:blipFill>
        <p:spPr bwMode="auto">
          <a:xfrm>
            <a:off x="903515" y="171995"/>
            <a:ext cx="11038114" cy="55778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82231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871149-19D4-41B4-BA9C-13AD618359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55700" y="79103"/>
            <a:ext cx="5640885" cy="5640885"/>
          </a:xfrm>
          <a:prstGeom prst="rect">
            <a:avLst/>
          </a:prstGeom>
        </p:spPr>
      </p:pic>
      <p:pic>
        <p:nvPicPr>
          <p:cNvPr id="3" name="Picture 2" descr="Shape, arrow&#10;&#10;Description automatically generated">
            <a:extLst>
              <a:ext uri="{FF2B5EF4-FFF2-40B4-BE49-F238E27FC236}">
                <a16:creationId xmlns:a16="http://schemas.microsoft.com/office/drawing/2014/main" id="{83E1245C-6F61-4550-8A88-7FD21A636FC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9629" y="533109"/>
            <a:ext cx="4175760" cy="5060987"/>
          </a:xfrm>
          <a:prstGeom prst="rect">
            <a:avLst/>
          </a:prstGeom>
        </p:spPr>
      </p:pic>
    </p:spTree>
    <p:extLst>
      <p:ext uri="{BB962C8B-B14F-4D97-AF65-F5344CB8AC3E}">
        <p14:creationId xmlns:p14="http://schemas.microsoft.com/office/powerpoint/2010/main" val="3448484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BC71728-13DE-42A8-BB96-C96388BC58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62" r="9132"/>
          <a:stretch/>
        </p:blipFill>
        <p:spPr bwMode="auto">
          <a:xfrm>
            <a:off x="6165169" y="816478"/>
            <a:ext cx="5748338" cy="42342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CBF0E3D-B830-457B-A148-12495D00D894}"/>
              </a:ext>
            </a:extLst>
          </p:cNvPr>
          <p:cNvSpPr txBox="1"/>
          <p:nvPr/>
        </p:nvSpPr>
        <p:spPr>
          <a:xfrm>
            <a:off x="464456" y="319314"/>
            <a:ext cx="5791201"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mnemonic </a:t>
            </a:r>
            <a:r>
              <a:rPr lang="en-GB" b="1" dirty="0">
                <a:latin typeface="Arial" panose="020B0604020202020204" pitchFamily="34" charset="0"/>
                <a:cs typeface="Arial" panose="020B0604020202020204" pitchFamily="34" charset="0"/>
              </a:rPr>
              <a:t>CIAPOAR</a:t>
            </a:r>
            <a:r>
              <a:rPr lang="en-GB" dirty="0">
                <a:latin typeface="Arial" panose="020B0604020202020204" pitchFamily="34" charset="0"/>
                <a:cs typeface="Arial" panose="020B0604020202020204" pitchFamily="34" charset="0"/>
              </a:rPr>
              <a:t> can help users to remember the six key elements of the NDM. It also acts as an aide-memoire in aspects of decision-making.</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Code of Ethics </a:t>
            </a:r>
            <a:r>
              <a:rPr lang="en-GB" dirty="0">
                <a:latin typeface="Arial" panose="020B0604020202020204" pitchFamily="34" charset="0"/>
                <a:cs typeface="Arial" panose="020B0604020202020204" pitchFamily="34" charset="0"/>
              </a:rPr>
              <a:t>– Principles and standards of professional behaviour.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Information</a:t>
            </a:r>
            <a:r>
              <a:rPr lang="en-GB" dirty="0">
                <a:latin typeface="Arial" panose="020B0604020202020204" pitchFamily="34" charset="0"/>
                <a:cs typeface="Arial" panose="020B0604020202020204" pitchFamily="34" charset="0"/>
              </a:rPr>
              <a:t> – Gather information and intelligence.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Assessment</a:t>
            </a:r>
            <a:r>
              <a:rPr lang="en-GB" dirty="0">
                <a:latin typeface="Arial" panose="020B0604020202020204" pitchFamily="34" charset="0"/>
                <a:cs typeface="Arial" panose="020B0604020202020204" pitchFamily="34" charset="0"/>
              </a:rPr>
              <a:t> – Assess threat and risk and develop a working strategy.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Powers and policy </a:t>
            </a:r>
            <a:r>
              <a:rPr lang="en-GB" dirty="0">
                <a:latin typeface="Arial" panose="020B0604020202020204" pitchFamily="34" charset="0"/>
                <a:cs typeface="Arial" panose="020B0604020202020204" pitchFamily="34" charset="0"/>
              </a:rPr>
              <a:t>– Consider powers and policy.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Options</a:t>
            </a:r>
            <a:r>
              <a:rPr lang="en-GB" dirty="0">
                <a:latin typeface="Arial" panose="020B0604020202020204" pitchFamily="34" charset="0"/>
                <a:cs typeface="Arial" panose="020B0604020202020204" pitchFamily="34" charset="0"/>
              </a:rPr>
              <a:t> – Identify options and contingencies.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Action and review </a:t>
            </a:r>
            <a:r>
              <a:rPr lang="en-GB" dirty="0">
                <a:latin typeface="Arial" panose="020B0604020202020204" pitchFamily="34" charset="0"/>
                <a:cs typeface="Arial" panose="020B0604020202020204" pitchFamily="34" charset="0"/>
              </a:rPr>
              <a:t>– Take action and review what happened.</a:t>
            </a:r>
          </a:p>
        </p:txBody>
      </p:sp>
      <p:sp>
        <p:nvSpPr>
          <p:cNvPr id="2" name="TextBox 1">
            <a:extLst>
              <a:ext uri="{FF2B5EF4-FFF2-40B4-BE49-F238E27FC236}">
                <a16:creationId xmlns:a16="http://schemas.microsoft.com/office/drawing/2014/main" id="{FF29ACE7-B192-4715-81E1-5317566484A6}"/>
              </a:ext>
            </a:extLst>
          </p:cNvPr>
          <p:cNvSpPr txBox="1"/>
          <p:nvPr/>
        </p:nvSpPr>
        <p:spPr>
          <a:xfrm>
            <a:off x="4110037" y="6277076"/>
            <a:ext cx="3971925"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Decision Making Tool</a:t>
            </a:r>
          </a:p>
        </p:txBody>
      </p:sp>
    </p:spTree>
    <p:extLst>
      <p:ext uri="{BB962C8B-B14F-4D97-AF65-F5344CB8AC3E}">
        <p14:creationId xmlns:p14="http://schemas.microsoft.com/office/powerpoint/2010/main" val="92077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Graphical user interface, text, application, chat or text message&#10;&#10;Description automatically generated">
            <a:extLst>
              <a:ext uri="{FF2B5EF4-FFF2-40B4-BE49-F238E27FC236}">
                <a16:creationId xmlns:a16="http://schemas.microsoft.com/office/drawing/2014/main" id="{F86F586E-69F9-4419-A921-9C7D99981D6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58292" y="290945"/>
            <a:ext cx="7759166" cy="5431416"/>
          </a:xfrm>
          <a:prstGeom prst="rect">
            <a:avLst/>
          </a:prstGeom>
        </p:spPr>
      </p:pic>
      <p:sp>
        <p:nvSpPr>
          <p:cNvPr id="4" name="TextBox 3">
            <a:extLst>
              <a:ext uri="{FF2B5EF4-FFF2-40B4-BE49-F238E27FC236}">
                <a16:creationId xmlns:a16="http://schemas.microsoft.com/office/drawing/2014/main" id="{A2BD45CC-DC87-4B31-9EF0-2B348ECA2FCB}"/>
              </a:ext>
            </a:extLst>
          </p:cNvPr>
          <p:cNvSpPr txBox="1"/>
          <p:nvPr/>
        </p:nvSpPr>
        <p:spPr>
          <a:xfrm>
            <a:off x="5437909" y="6305445"/>
            <a:ext cx="1316182" cy="523220"/>
          </a:xfrm>
          <a:prstGeom prst="rect">
            <a:avLst/>
          </a:prstGeom>
          <a:noFill/>
        </p:spPr>
        <p:txBody>
          <a:bodyPr wrap="square" rtlCol="0">
            <a:spAutoFit/>
          </a:bodyPr>
          <a:lstStyle/>
          <a:p>
            <a:r>
              <a:rPr lang="en-GB" sz="2800" b="1" dirty="0">
                <a:solidFill>
                  <a:schemeClr val="bg1"/>
                </a:solidFill>
              </a:rPr>
              <a:t>Break</a:t>
            </a:r>
          </a:p>
        </p:txBody>
      </p:sp>
    </p:spTree>
    <p:extLst>
      <p:ext uri="{BB962C8B-B14F-4D97-AF65-F5344CB8AC3E}">
        <p14:creationId xmlns:p14="http://schemas.microsoft.com/office/powerpoint/2010/main" val="183780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87EB17-2357-446F-8D55-6D42073941F7}"/>
              </a:ext>
            </a:extLst>
          </p:cNvPr>
          <p:cNvPicPr>
            <a:picLocks noChangeAspect="1"/>
          </p:cNvPicPr>
          <p:nvPr/>
        </p:nvPicPr>
        <p:blipFill rotWithShape="1">
          <a:blip r:embed="rId3"/>
          <a:srcRect l="20469" t="19444" r="21875" b="39445"/>
          <a:stretch/>
        </p:blipFill>
        <p:spPr>
          <a:xfrm>
            <a:off x="-1" y="0"/>
            <a:ext cx="12206545" cy="4895850"/>
          </a:xfrm>
          <a:prstGeom prst="rect">
            <a:avLst/>
          </a:prstGeom>
        </p:spPr>
      </p:pic>
      <p:pic>
        <p:nvPicPr>
          <p:cNvPr id="1026" name="Picture 2" descr="See the source image">
            <a:hlinkClick r:id="rId4"/>
            <a:extLst>
              <a:ext uri="{FF2B5EF4-FFF2-40B4-BE49-F238E27FC236}">
                <a16:creationId xmlns:a16="http://schemas.microsoft.com/office/drawing/2014/main" id="{EF5E9609-56F8-4FB9-8C71-FD975CAEA41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76939" y="4312977"/>
            <a:ext cx="2252663" cy="1582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536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0B11AC-D33B-48BA-ACC2-7549555582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3303" y="100726"/>
            <a:ext cx="8234280" cy="5630019"/>
          </a:xfrm>
          <a:prstGeom prst="rect">
            <a:avLst/>
          </a:prstGeom>
        </p:spPr>
      </p:pic>
    </p:spTree>
    <p:extLst>
      <p:ext uri="{BB962C8B-B14F-4D97-AF65-F5344CB8AC3E}">
        <p14:creationId xmlns:p14="http://schemas.microsoft.com/office/powerpoint/2010/main" val="413119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4"/>
          <p:cNvSpPr>
            <a:spLocks noGrp="1"/>
          </p:cNvSpPr>
          <p:nvPr>
            <p:ph type="ftr" sz="quarter" idx="11"/>
          </p:nvPr>
        </p:nvSpPr>
        <p:spPr>
          <a:xfrm>
            <a:off x="1712686" y="6125029"/>
            <a:ext cx="7344229" cy="732971"/>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Management Skills v Leadership Skills </a:t>
            </a:r>
          </a:p>
        </p:txBody>
      </p:sp>
      <p:pic>
        <p:nvPicPr>
          <p:cNvPr id="4" name="Picture 3" descr="Diagram, venn diagram&#10;&#10;Description automatically generated">
            <a:extLst>
              <a:ext uri="{FF2B5EF4-FFF2-40B4-BE49-F238E27FC236}">
                <a16:creationId xmlns:a16="http://schemas.microsoft.com/office/drawing/2014/main" id="{1C097EB1-44DD-4299-99AD-EF1672397B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05205" y="951948"/>
            <a:ext cx="6181590" cy="4126211"/>
          </a:xfrm>
          <a:prstGeom prst="rect">
            <a:avLst/>
          </a:prstGeom>
        </p:spPr>
      </p:pic>
    </p:spTree>
    <p:extLst>
      <p:ext uri="{BB962C8B-B14F-4D97-AF65-F5344CB8AC3E}">
        <p14:creationId xmlns:p14="http://schemas.microsoft.com/office/powerpoint/2010/main" val="2627359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4"/>
          <p:cNvSpPr>
            <a:spLocks noGrp="1"/>
          </p:cNvSpPr>
          <p:nvPr>
            <p:ph type="ftr" sz="quarter" idx="11"/>
          </p:nvPr>
        </p:nvSpPr>
        <p:spPr>
          <a:xfrm>
            <a:off x="1712686" y="6125029"/>
            <a:ext cx="7344229" cy="732971"/>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Management Skills v Leadership Skills </a:t>
            </a:r>
          </a:p>
        </p:txBody>
      </p:sp>
      <p:pic>
        <p:nvPicPr>
          <p:cNvPr id="5" name="Picture 2">
            <a:extLst>
              <a:ext uri="{FF2B5EF4-FFF2-40B4-BE49-F238E27FC236}">
                <a16:creationId xmlns:a16="http://schemas.microsoft.com/office/drawing/2014/main" id="{A0C7AAF5-559E-48C8-8D7F-A0934182F2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2257" y="942782"/>
            <a:ext cx="5767486" cy="497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919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B3FF81C-F37C-4980-88A0-56F7094866B4}"/>
              </a:ext>
            </a:extLst>
          </p:cNvPr>
          <p:cNvPicPr>
            <a:picLocks noChangeAspect="1"/>
          </p:cNvPicPr>
          <p:nvPr/>
        </p:nvPicPr>
        <p:blipFill>
          <a:blip r:embed="rId3"/>
          <a:stretch>
            <a:fillRect/>
          </a:stretch>
        </p:blipFill>
        <p:spPr>
          <a:xfrm>
            <a:off x="397548" y="779409"/>
            <a:ext cx="11396904" cy="4355750"/>
          </a:xfrm>
          <a:prstGeom prst="rect">
            <a:avLst/>
          </a:prstGeom>
        </p:spPr>
      </p:pic>
    </p:spTree>
    <p:extLst>
      <p:ext uri="{BB962C8B-B14F-4D97-AF65-F5344CB8AC3E}">
        <p14:creationId xmlns:p14="http://schemas.microsoft.com/office/powerpoint/2010/main" val="4093231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9D2710D-E1B3-495F-8758-BACD235BD6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7065" y="211501"/>
            <a:ext cx="2486895" cy="1923199"/>
          </a:xfrm>
          <a:prstGeom prst="rect">
            <a:avLst/>
          </a:prstGeom>
        </p:spPr>
      </p:pic>
      <p:sp>
        <p:nvSpPr>
          <p:cNvPr id="8" name="TextBox 7">
            <a:extLst>
              <a:ext uri="{FF2B5EF4-FFF2-40B4-BE49-F238E27FC236}">
                <a16:creationId xmlns:a16="http://schemas.microsoft.com/office/drawing/2014/main" id="{BD4DD1DD-5462-4624-8414-0E88CEBC0FD2}"/>
              </a:ext>
            </a:extLst>
          </p:cNvPr>
          <p:cNvSpPr txBox="1"/>
          <p:nvPr/>
        </p:nvSpPr>
        <p:spPr>
          <a:xfrm>
            <a:off x="8387942" y="2180351"/>
            <a:ext cx="2604981"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Transactional</a:t>
            </a:r>
          </a:p>
        </p:txBody>
      </p:sp>
      <p:pic>
        <p:nvPicPr>
          <p:cNvPr id="9" name="Picture 8">
            <a:extLst>
              <a:ext uri="{FF2B5EF4-FFF2-40B4-BE49-F238E27FC236}">
                <a16:creationId xmlns:a16="http://schemas.microsoft.com/office/drawing/2014/main" id="{9D80D833-79FE-428D-84C9-49F9C10A092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408" y="140675"/>
            <a:ext cx="2980372" cy="2235279"/>
          </a:xfrm>
          <a:prstGeom prst="rect">
            <a:avLst/>
          </a:prstGeom>
        </p:spPr>
      </p:pic>
      <p:pic>
        <p:nvPicPr>
          <p:cNvPr id="10" name="Picture 2" descr="Overlap | Qualities of Adaptive Leadership: Presence and Availability">
            <a:extLst>
              <a:ext uri="{FF2B5EF4-FFF2-40B4-BE49-F238E27FC236}">
                <a16:creationId xmlns:a16="http://schemas.microsoft.com/office/drawing/2014/main" id="{B62F7F18-AD0F-4CA9-A138-CF0AB8C9CB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96929" y="1587574"/>
            <a:ext cx="3212959" cy="225386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BA2C030-8203-40B7-9E04-166BE021ED7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3970" y="3160921"/>
            <a:ext cx="2372458" cy="1743031"/>
          </a:xfrm>
          <a:prstGeom prst="rect">
            <a:avLst/>
          </a:prstGeom>
        </p:spPr>
      </p:pic>
      <p:pic>
        <p:nvPicPr>
          <p:cNvPr id="12" name="Picture 11">
            <a:extLst>
              <a:ext uri="{FF2B5EF4-FFF2-40B4-BE49-F238E27FC236}">
                <a16:creationId xmlns:a16="http://schemas.microsoft.com/office/drawing/2014/main" id="{185D7F3B-E6CB-4B97-A2EB-D0C127146A2C}"/>
              </a:ext>
            </a:extLst>
          </p:cNvPr>
          <p:cNvPicPr>
            <a:picLocks noChangeAspect="1"/>
          </p:cNvPicPr>
          <p:nvPr/>
        </p:nvPicPr>
        <p:blipFill>
          <a:blip r:embed="rId7"/>
          <a:stretch>
            <a:fillRect/>
          </a:stretch>
        </p:blipFill>
        <p:spPr>
          <a:xfrm>
            <a:off x="8312927" y="3224231"/>
            <a:ext cx="2679996" cy="1743031"/>
          </a:xfrm>
          <a:prstGeom prst="rect">
            <a:avLst/>
          </a:prstGeom>
        </p:spPr>
      </p:pic>
      <p:sp>
        <p:nvSpPr>
          <p:cNvPr id="14" name="TextBox 13">
            <a:extLst>
              <a:ext uri="{FF2B5EF4-FFF2-40B4-BE49-F238E27FC236}">
                <a16:creationId xmlns:a16="http://schemas.microsoft.com/office/drawing/2014/main" id="{B0E83290-ADC9-41F3-A1E0-3DE255BECA71}"/>
              </a:ext>
            </a:extLst>
          </p:cNvPr>
          <p:cNvSpPr txBox="1"/>
          <p:nvPr/>
        </p:nvSpPr>
        <p:spPr>
          <a:xfrm>
            <a:off x="1083970" y="2191288"/>
            <a:ext cx="2980372"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Transformational</a:t>
            </a:r>
          </a:p>
        </p:txBody>
      </p:sp>
      <p:sp>
        <p:nvSpPr>
          <p:cNvPr id="15" name="TextBox 14">
            <a:extLst>
              <a:ext uri="{FF2B5EF4-FFF2-40B4-BE49-F238E27FC236}">
                <a16:creationId xmlns:a16="http://schemas.microsoft.com/office/drawing/2014/main" id="{073BEB4B-3221-43C9-93D7-25ED73B24B6C}"/>
              </a:ext>
            </a:extLst>
          </p:cNvPr>
          <p:cNvSpPr txBox="1"/>
          <p:nvPr/>
        </p:nvSpPr>
        <p:spPr>
          <a:xfrm>
            <a:off x="4848813" y="4095747"/>
            <a:ext cx="2386675"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Adaptive</a:t>
            </a:r>
          </a:p>
        </p:txBody>
      </p:sp>
      <p:sp>
        <p:nvSpPr>
          <p:cNvPr id="16" name="TextBox 15">
            <a:extLst>
              <a:ext uri="{FF2B5EF4-FFF2-40B4-BE49-F238E27FC236}">
                <a16:creationId xmlns:a16="http://schemas.microsoft.com/office/drawing/2014/main" id="{8D0CC5CB-04BC-4CA1-8606-6F925FDF33F0}"/>
              </a:ext>
            </a:extLst>
          </p:cNvPr>
          <p:cNvSpPr txBox="1"/>
          <p:nvPr/>
        </p:nvSpPr>
        <p:spPr>
          <a:xfrm>
            <a:off x="1333161" y="5132956"/>
            <a:ext cx="2123267"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Situational</a:t>
            </a:r>
          </a:p>
        </p:txBody>
      </p:sp>
      <p:sp>
        <p:nvSpPr>
          <p:cNvPr id="17" name="TextBox 16">
            <a:extLst>
              <a:ext uri="{FF2B5EF4-FFF2-40B4-BE49-F238E27FC236}">
                <a16:creationId xmlns:a16="http://schemas.microsoft.com/office/drawing/2014/main" id="{502487FA-F144-4AA8-86E3-A703BD22303C}"/>
              </a:ext>
            </a:extLst>
          </p:cNvPr>
          <p:cNvSpPr txBox="1"/>
          <p:nvPr/>
        </p:nvSpPr>
        <p:spPr>
          <a:xfrm>
            <a:off x="8679145" y="5132956"/>
            <a:ext cx="1947560"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Supportive</a:t>
            </a:r>
          </a:p>
        </p:txBody>
      </p:sp>
    </p:spTree>
    <p:extLst>
      <p:ext uri="{BB962C8B-B14F-4D97-AF65-F5344CB8AC3E}">
        <p14:creationId xmlns:p14="http://schemas.microsoft.com/office/powerpoint/2010/main" val="40033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1524000" y="1079500"/>
            <a:ext cx="9144000" cy="1739900"/>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algn="ctr" eaLnBrk="1" hangingPunct="1">
              <a:defRPr/>
            </a:pPr>
            <a:r>
              <a:rPr lang="en-US" sz="3600" b="1" dirty="0">
                <a:solidFill>
                  <a:srgbClr val="FF0000"/>
                </a:solidFill>
                <a:latin typeface="Arial" charset="0"/>
              </a:rPr>
              <a:t>Poor Leader </a:t>
            </a:r>
          </a:p>
          <a:p>
            <a:pPr algn="ctr" eaLnBrk="1" hangingPunct="1">
              <a:defRPr/>
            </a:pPr>
            <a:r>
              <a:rPr lang="en-US" sz="3600" b="1" dirty="0">
                <a:latin typeface="Arial" charset="0"/>
              </a:rPr>
              <a:t>V </a:t>
            </a:r>
          </a:p>
          <a:p>
            <a:pPr algn="ctr" eaLnBrk="1" hangingPunct="1">
              <a:defRPr/>
            </a:pPr>
            <a:r>
              <a:rPr lang="en-US" sz="3600" b="1" dirty="0">
                <a:solidFill>
                  <a:srgbClr val="00B050"/>
                </a:solidFill>
                <a:latin typeface="Arial" charset="0"/>
              </a:rPr>
              <a:t>Good Leader</a:t>
            </a:r>
            <a:endParaRPr lang="en-GB" sz="3600" b="1" dirty="0">
              <a:solidFill>
                <a:srgbClr val="00B050"/>
              </a:solidFill>
              <a:latin typeface="Arial" charset="0"/>
            </a:endParaRPr>
          </a:p>
        </p:txBody>
      </p:sp>
      <p:sp>
        <p:nvSpPr>
          <p:cNvPr id="5" name="Rectangle 6"/>
          <p:cNvSpPr>
            <a:spLocks noChangeArrowheads="1"/>
          </p:cNvSpPr>
          <p:nvPr/>
        </p:nvSpPr>
        <p:spPr bwMode="auto">
          <a:xfrm>
            <a:off x="1524000" y="3136900"/>
            <a:ext cx="9144000" cy="1446550"/>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algn="ctr" eaLnBrk="1" hangingPunct="1">
              <a:defRPr/>
            </a:pPr>
            <a:endParaRPr lang="en-GB" sz="3200" b="1" dirty="0">
              <a:latin typeface="Arial" charset="0"/>
            </a:endParaRPr>
          </a:p>
          <a:p>
            <a:pPr algn="ctr" eaLnBrk="1" hangingPunct="1">
              <a:defRPr/>
            </a:pPr>
            <a:r>
              <a:rPr lang="en-GB" sz="2800" dirty="0">
                <a:latin typeface="Arial" charset="0"/>
              </a:rPr>
              <a:t>Think of the attributes of the worst leader you have worked with</a:t>
            </a:r>
          </a:p>
        </p:txBody>
      </p:sp>
      <p:sp>
        <p:nvSpPr>
          <p:cNvPr id="6" name="Rectangle 5"/>
          <p:cNvSpPr>
            <a:spLocks noChangeArrowheads="1"/>
          </p:cNvSpPr>
          <p:nvPr/>
        </p:nvSpPr>
        <p:spPr bwMode="auto">
          <a:xfrm>
            <a:off x="1524000" y="4096760"/>
            <a:ext cx="9144000" cy="1661993"/>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txBody>
          <a:bodyPr>
            <a:spAutoFit/>
          </a:bodyPr>
          <a:lstStyle/>
          <a:p>
            <a:pPr algn="ctr">
              <a:spcBef>
                <a:spcPct val="50000"/>
              </a:spcBef>
              <a:defRPr/>
            </a:pPr>
            <a:endParaRPr lang="en-GB" sz="3200" b="1" dirty="0">
              <a:latin typeface="Arial" charset="0"/>
            </a:endParaRPr>
          </a:p>
          <a:p>
            <a:pPr algn="ctr">
              <a:spcBef>
                <a:spcPct val="50000"/>
              </a:spcBef>
              <a:defRPr/>
            </a:pPr>
            <a:r>
              <a:rPr lang="en-GB" sz="2800" dirty="0">
                <a:latin typeface="Arial" charset="0"/>
              </a:rPr>
              <a:t>Think of the attributes of the best leader you have worked with</a:t>
            </a:r>
          </a:p>
        </p:txBody>
      </p:sp>
      <p:pic>
        <p:nvPicPr>
          <p:cNvPr id="8" name="Graphic 7" descr="Thumbs up sign with solid fill">
            <a:extLst>
              <a:ext uri="{FF2B5EF4-FFF2-40B4-BE49-F238E27FC236}">
                <a16:creationId xmlns:a16="http://schemas.microsoft.com/office/drawing/2014/main" id="{818B304E-221D-43B3-B49A-F65ED9C0CA9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53491" y="1079500"/>
            <a:ext cx="1688812" cy="1688812"/>
          </a:xfrm>
          <a:prstGeom prst="rect">
            <a:avLst/>
          </a:prstGeom>
        </p:spPr>
      </p:pic>
      <p:pic>
        <p:nvPicPr>
          <p:cNvPr id="10" name="Graphic 9" descr="Thumbs Down with solid fill">
            <a:extLst>
              <a:ext uri="{FF2B5EF4-FFF2-40B4-BE49-F238E27FC236}">
                <a16:creationId xmlns:a16="http://schemas.microsoft.com/office/drawing/2014/main" id="{53CF570C-8C4F-4D9C-B605-0581A9AA4A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102435" y="1289339"/>
            <a:ext cx="1688811" cy="1688811"/>
          </a:xfrm>
          <a:prstGeom prst="rect">
            <a:avLst/>
          </a:prstGeom>
        </p:spPr>
      </p:pic>
    </p:spTree>
    <p:extLst>
      <p:ext uri="{BB962C8B-B14F-4D97-AF65-F5344CB8AC3E}">
        <p14:creationId xmlns:p14="http://schemas.microsoft.com/office/powerpoint/2010/main" val="264453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326E2A1B-9133-4761-B8D7-A82C10EF0D8B}"/>
              </a:ext>
            </a:extLst>
          </p:cNvPr>
          <p:cNvPicPr/>
          <p:nvPr/>
        </p:nvPicPr>
        <p:blipFill rotWithShape="1">
          <a:blip r:embed="rId3">
            <a:extLst>
              <a:ext uri="{96DAC541-7B7A-43D3-8B79-37D633B846F1}">
                <asvg:svgBlip xmlns:asvg="http://schemas.microsoft.com/office/drawing/2016/SVG/main" r:embed="rId4"/>
              </a:ext>
            </a:extLst>
          </a:blip>
          <a:srcRect l="41990" t="12999" r="15356" b="14124"/>
          <a:stretch/>
        </p:blipFill>
        <p:spPr bwMode="auto">
          <a:xfrm>
            <a:off x="6487064" y="948906"/>
            <a:ext cx="5055080" cy="4189682"/>
          </a:xfrm>
          <a:prstGeom prst="rect">
            <a:avLst/>
          </a:prstGeom>
          <a:ln>
            <a:noFill/>
          </a:ln>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6B46F7E9-E2C9-4FDF-A5D1-94228486540A}"/>
              </a:ext>
            </a:extLst>
          </p:cNvPr>
          <p:cNvSpPr txBox="1">
            <a:spLocks noChangeArrowheads="1"/>
          </p:cNvSpPr>
          <p:nvPr/>
        </p:nvSpPr>
        <p:spPr>
          <a:xfrm>
            <a:off x="649856" y="2199409"/>
            <a:ext cx="5411638" cy="24591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b="1" dirty="0"/>
              <a:t>Why is it important to have</a:t>
            </a:r>
          </a:p>
          <a:p>
            <a:pPr algn="ctr">
              <a:buFontTx/>
              <a:buNone/>
            </a:pPr>
            <a:r>
              <a:rPr lang="en-GB" altLang="en-US" sz="6600" b="1" i="1" dirty="0">
                <a:solidFill>
                  <a:srgbClr val="FF0000"/>
                </a:solidFill>
              </a:rPr>
              <a:t>Leadership</a:t>
            </a:r>
          </a:p>
          <a:p>
            <a:pPr algn="ctr">
              <a:buFontTx/>
              <a:buNone/>
            </a:pPr>
            <a:r>
              <a:rPr lang="en-GB" altLang="en-US" b="1" dirty="0"/>
              <a:t>within the Police?</a:t>
            </a:r>
          </a:p>
        </p:txBody>
      </p:sp>
    </p:spTree>
    <p:extLst>
      <p:ext uri="{BB962C8B-B14F-4D97-AF65-F5344CB8AC3E}">
        <p14:creationId xmlns:p14="http://schemas.microsoft.com/office/powerpoint/2010/main" val="3903905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09ED020B-32CF-48CC-9FDB-F17FDD0C58A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22" t="3651" r="2411" b="15873"/>
          <a:stretch/>
        </p:blipFill>
        <p:spPr bwMode="auto">
          <a:xfrm>
            <a:off x="2156604" y="311121"/>
            <a:ext cx="7192112" cy="539278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391937C-5562-42E3-92A6-B05C309E4B10}"/>
              </a:ext>
            </a:extLst>
          </p:cNvPr>
          <p:cNvPicPr>
            <a:picLocks noChangeAspect="1"/>
          </p:cNvPicPr>
          <p:nvPr/>
        </p:nvPicPr>
        <p:blipFill rotWithShape="1">
          <a:blip r:embed="rId4"/>
          <a:srcRect l="13693" t="34466" r="31900" b="5912"/>
          <a:stretch/>
        </p:blipFill>
        <p:spPr>
          <a:xfrm>
            <a:off x="1269799" y="311121"/>
            <a:ext cx="8965721" cy="5526574"/>
          </a:xfrm>
          <a:prstGeom prst="rect">
            <a:avLst/>
          </a:prstGeom>
        </p:spPr>
      </p:pic>
    </p:spTree>
    <p:extLst>
      <p:ext uri="{BB962C8B-B14F-4D97-AF65-F5344CB8AC3E}">
        <p14:creationId xmlns:p14="http://schemas.microsoft.com/office/powerpoint/2010/main" val="374939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BDC17C-1589-4441-ADC5-D1186A4B4BFA}"/>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903" r="12263" b="-2"/>
          <a:stretch/>
        </p:blipFill>
        <p:spPr>
          <a:xfrm>
            <a:off x="0" y="818865"/>
            <a:ext cx="4391221" cy="4596093"/>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Rectangle 2">
            <a:extLst>
              <a:ext uri="{FF2B5EF4-FFF2-40B4-BE49-F238E27FC236}">
                <a16:creationId xmlns:a16="http://schemas.microsoft.com/office/drawing/2014/main" id="{1BF357A3-5F0C-4569-9AF7-D73791325B1F}"/>
              </a:ext>
            </a:extLst>
          </p:cNvPr>
          <p:cNvSpPr>
            <a:spLocks noChangeArrowheads="1"/>
          </p:cNvSpPr>
          <p:nvPr/>
        </p:nvSpPr>
        <p:spPr bwMode="auto">
          <a:xfrm>
            <a:off x="4919229" y="158605"/>
            <a:ext cx="6405637" cy="621642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R="0" lvl="0" fontAlgn="base">
              <a:lnSpc>
                <a:spcPct val="90000"/>
              </a:lnSpc>
              <a:spcBef>
                <a:spcPct val="0"/>
              </a:spcBef>
              <a:spcAft>
                <a:spcPts val="600"/>
              </a:spcAft>
              <a:buClrTx/>
              <a:buSzTx/>
              <a:tabLst/>
            </a:pPr>
            <a:r>
              <a:rPr kumimoji="0" lang="en-US" altLang="en-US" sz="2800" i="0" u="none" strike="noStrike" cap="none" normalizeH="0" baseline="0" dirty="0">
                <a:ln>
                  <a:noFill/>
                </a:ln>
                <a:solidFill>
                  <a:srgbClr val="000000"/>
                </a:solidFill>
                <a:effectLst/>
              </a:rPr>
              <a:t>The Management Guru Peter Drucker said:</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800" b="1" i="0" u="none" strike="noStrike" cap="none" normalizeH="0" baseline="0" dirty="0">
              <a:ln>
                <a:noFill/>
              </a:ln>
              <a:solidFill>
                <a:srgbClr val="000000"/>
              </a:solidFill>
              <a:effectLst/>
            </a:endParaRPr>
          </a:p>
          <a:p>
            <a:pPr marR="0" lvl="0" fontAlgn="base">
              <a:lnSpc>
                <a:spcPct val="90000"/>
              </a:lnSpc>
              <a:spcBef>
                <a:spcPct val="0"/>
              </a:spcBef>
              <a:spcAft>
                <a:spcPts val="600"/>
              </a:spcAft>
              <a:buClrTx/>
              <a:buSzTx/>
              <a:tabLst/>
            </a:pPr>
            <a:r>
              <a:rPr kumimoji="0" lang="en-US" altLang="en-US" sz="2800" b="1" i="1" u="none" strike="noStrike" cap="none" normalizeH="0" baseline="0" dirty="0">
                <a:ln>
                  <a:noFill/>
                </a:ln>
                <a:solidFill>
                  <a:srgbClr val="000000"/>
                </a:solidFill>
                <a:effectLst/>
              </a:rPr>
              <a:t>“All the effective leaders I have encountered…knew four simple things:</a:t>
            </a:r>
          </a:p>
          <a:p>
            <a:pPr marR="0" lvl="0" fontAlgn="base">
              <a:lnSpc>
                <a:spcPct val="90000"/>
              </a:lnSpc>
              <a:spcBef>
                <a:spcPct val="0"/>
              </a:spcBef>
              <a:spcAft>
                <a:spcPts val="600"/>
              </a:spcAft>
              <a:buClrTx/>
              <a:buSzTx/>
              <a:tabLst/>
            </a:pPr>
            <a:endParaRPr kumimoji="0" lang="en-US" altLang="en-US" sz="2800" b="1" i="1" u="none" strike="noStrike" cap="none" normalizeH="0" baseline="0" dirty="0">
              <a:ln>
                <a:noFill/>
              </a:ln>
              <a:solidFill>
                <a:srgbClr val="000000"/>
              </a:solidFill>
              <a:effectLst/>
            </a:endParaRPr>
          </a:p>
          <a:p>
            <a:pPr marL="457200" marR="0" lvl="0" indent="-457200" fontAlgn="base">
              <a:lnSpc>
                <a:spcPct val="90000"/>
              </a:lnSpc>
              <a:spcBef>
                <a:spcPct val="0"/>
              </a:spcBef>
              <a:spcAft>
                <a:spcPts val="600"/>
              </a:spcAft>
              <a:buClrTx/>
              <a:buSzTx/>
              <a:buFont typeface="Arial" panose="020B0604020202020204" pitchFamily="34" charset="0"/>
              <a:buChar char="•"/>
              <a:tabLst/>
            </a:pPr>
            <a:r>
              <a:rPr lang="en-US" altLang="en-US" sz="2800" b="1" i="1" dirty="0">
                <a:solidFill>
                  <a:srgbClr val="000000"/>
                </a:solidFill>
              </a:rPr>
              <a:t>A</a:t>
            </a:r>
            <a:r>
              <a:rPr kumimoji="0" lang="en-US" altLang="en-US" sz="2800" b="1" i="1" u="none" strike="noStrike" cap="none" normalizeH="0" baseline="0" dirty="0">
                <a:ln>
                  <a:noFill/>
                </a:ln>
                <a:solidFill>
                  <a:srgbClr val="000000"/>
                </a:solidFill>
                <a:effectLst/>
              </a:rPr>
              <a:t> leader is someone who has followers;</a:t>
            </a:r>
          </a:p>
          <a:p>
            <a:pPr marL="457200" marR="0" lvl="0" indent="-457200" fontAlgn="base">
              <a:lnSpc>
                <a:spcPct val="90000"/>
              </a:lnSpc>
              <a:spcBef>
                <a:spcPct val="0"/>
              </a:spcBef>
              <a:spcAft>
                <a:spcPts val="600"/>
              </a:spcAft>
              <a:buClrTx/>
              <a:buSzTx/>
              <a:buFont typeface="Arial" panose="020B0604020202020204" pitchFamily="34" charset="0"/>
              <a:buChar char="•"/>
              <a:tabLst/>
            </a:pPr>
            <a:r>
              <a:rPr kumimoji="0" lang="en-US" altLang="en-US" sz="2800" b="1" i="1" u="none" strike="noStrike" cap="none" normalizeH="0" baseline="0" dirty="0">
                <a:ln>
                  <a:noFill/>
                </a:ln>
                <a:solidFill>
                  <a:srgbClr val="000000"/>
                </a:solidFill>
                <a:effectLst/>
              </a:rPr>
              <a:t>popularity is not leadership, results are;</a:t>
            </a:r>
          </a:p>
          <a:p>
            <a:pPr marL="457200" marR="0" lvl="0" indent="-457200" fontAlgn="base">
              <a:lnSpc>
                <a:spcPct val="90000"/>
              </a:lnSpc>
              <a:spcBef>
                <a:spcPct val="0"/>
              </a:spcBef>
              <a:spcAft>
                <a:spcPts val="600"/>
              </a:spcAft>
              <a:buClrTx/>
              <a:buSzTx/>
              <a:buFont typeface="Arial" panose="020B0604020202020204" pitchFamily="34" charset="0"/>
              <a:buChar char="•"/>
              <a:tabLst/>
            </a:pPr>
            <a:r>
              <a:rPr kumimoji="0" lang="en-US" altLang="en-US" sz="2800" b="1" i="1" u="none" strike="noStrike" cap="none" normalizeH="0" baseline="0" dirty="0">
                <a:ln>
                  <a:noFill/>
                </a:ln>
                <a:solidFill>
                  <a:srgbClr val="000000"/>
                </a:solidFill>
                <a:effectLst/>
              </a:rPr>
              <a:t>leaders are highly visible, they set examples;</a:t>
            </a:r>
          </a:p>
          <a:p>
            <a:pPr marL="457200" marR="0" lvl="0" indent="-457200" fontAlgn="base">
              <a:lnSpc>
                <a:spcPct val="90000"/>
              </a:lnSpc>
              <a:spcBef>
                <a:spcPct val="0"/>
              </a:spcBef>
              <a:spcAft>
                <a:spcPts val="600"/>
              </a:spcAft>
              <a:buClrTx/>
              <a:buSzTx/>
              <a:buFont typeface="Arial" panose="020B0604020202020204" pitchFamily="34" charset="0"/>
              <a:buChar char="•"/>
              <a:tabLst/>
            </a:pPr>
            <a:r>
              <a:rPr kumimoji="0" lang="en-US" altLang="en-US" sz="2800" b="1" i="1" u="none" strike="noStrike" cap="none" normalizeH="0" baseline="0" dirty="0">
                <a:ln>
                  <a:noFill/>
                </a:ln>
                <a:solidFill>
                  <a:srgbClr val="000000"/>
                </a:solidFill>
                <a:effectLst/>
              </a:rPr>
              <a:t>leadership is not rank, privilege, titles or money, it is responsibility.”</a:t>
            </a:r>
          </a:p>
          <a:p>
            <a:pPr marL="28575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1" i="0" u="none" strike="noStrike" cap="none" normalizeH="0" baseline="0" dirty="0">
              <a:ln>
                <a:noFill/>
              </a:ln>
              <a:solidFill>
                <a:srgbClr val="000000"/>
              </a:solidFill>
              <a:effectLst/>
            </a:endParaRPr>
          </a:p>
        </p:txBody>
      </p:sp>
    </p:spTree>
    <p:extLst>
      <p:ext uri="{BB962C8B-B14F-4D97-AF65-F5344CB8AC3E}">
        <p14:creationId xmlns:p14="http://schemas.microsoft.com/office/powerpoint/2010/main" val="3196046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8F0B40-4DBC-4C6D-837E-7E74DD218BA3}"/>
              </a:ext>
            </a:extLst>
          </p:cNvPr>
          <p:cNvSpPr txBox="1"/>
          <p:nvPr/>
        </p:nvSpPr>
        <p:spPr>
          <a:xfrm>
            <a:off x="774744" y="1872867"/>
            <a:ext cx="4248056" cy="2308324"/>
          </a:xfrm>
          <a:prstGeom prst="rect">
            <a:avLst/>
          </a:prstGeom>
          <a:noFill/>
        </p:spPr>
        <p:txBody>
          <a:bodyPr wrap="square" rtlCol="0">
            <a:spAutoFit/>
          </a:bodyPr>
          <a:lstStyle/>
          <a:p>
            <a:pPr algn="ctr"/>
            <a:r>
              <a:rPr lang="en-GB" sz="4800" dirty="0"/>
              <a:t>What is Compassionate Leadership?</a:t>
            </a:r>
          </a:p>
        </p:txBody>
      </p:sp>
      <p:pic>
        <p:nvPicPr>
          <p:cNvPr id="3" name="Picture 2" descr="Icon&#10;&#10;Description automatically generated">
            <a:extLst>
              <a:ext uri="{FF2B5EF4-FFF2-40B4-BE49-F238E27FC236}">
                <a16:creationId xmlns:a16="http://schemas.microsoft.com/office/drawing/2014/main" id="{26B60317-D796-47A6-A402-8A81DBBC46B7}"/>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035" r="21519" b="-2"/>
          <a:stretch/>
        </p:blipFill>
        <p:spPr>
          <a:xfrm>
            <a:off x="5873801" y="361960"/>
            <a:ext cx="5022493" cy="5386830"/>
          </a:xfrm>
          <a:prstGeom prst="rect">
            <a:avLst/>
          </a:prstGeom>
        </p:spPr>
      </p:pic>
      <p:sp>
        <p:nvSpPr>
          <p:cNvPr id="4" name="TextBox 3">
            <a:extLst>
              <a:ext uri="{FF2B5EF4-FFF2-40B4-BE49-F238E27FC236}">
                <a16:creationId xmlns:a16="http://schemas.microsoft.com/office/drawing/2014/main" id="{9340250F-5C36-49FB-8B29-156DB9721757}"/>
              </a:ext>
            </a:extLst>
          </p:cNvPr>
          <p:cNvSpPr txBox="1"/>
          <p:nvPr/>
        </p:nvSpPr>
        <p:spPr>
          <a:xfrm>
            <a:off x="8979647" y="7019896"/>
            <a:ext cx="1916648"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www.peoplematters.in/article/leadership/heres-how-empathy-makes-leadership-effective-1819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38510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56BC5D-68DC-45DF-BF86-F1619E38C67B}"/>
              </a:ext>
            </a:extLst>
          </p:cNvPr>
          <p:cNvPicPr>
            <a:picLocks noChangeAspect="1"/>
          </p:cNvPicPr>
          <p:nvPr/>
        </p:nvPicPr>
        <p:blipFill>
          <a:blip r:embed="rId3"/>
          <a:stretch>
            <a:fillRect/>
          </a:stretch>
        </p:blipFill>
        <p:spPr>
          <a:xfrm>
            <a:off x="2456197" y="819358"/>
            <a:ext cx="6655719" cy="4643525"/>
          </a:xfrm>
          <a:prstGeom prst="rect">
            <a:avLst/>
          </a:prstGeom>
        </p:spPr>
      </p:pic>
    </p:spTree>
    <p:extLst>
      <p:ext uri="{BB962C8B-B14F-4D97-AF65-F5344CB8AC3E}">
        <p14:creationId xmlns:p14="http://schemas.microsoft.com/office/powerpoint/2010/main" val="3665772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3">
            <a:extLst>
              <a:ext uri="{FF2B5EF4-FFF2-40B4-BE49-F238E27FC236}">
                <a16:creationId xmlns:a16="http://schemas.microsoft.com/office/drawing/2014/main" id="{D82E1D5E-E40F-400E-BDB0-FA548F70EF6F}"/>
              </a:ext>
            </a:extLst>
          </p:cNvPr>
          <p:cNvGraphicFramePr/>
          <p:nvPr>
            <p:extLst>
              <p:ext uri="{D42A27DB-BD31-4B8C-83A1-F6EECF244321}">
                <p14:modId xmlns:p14="http://schemas.microsoft.com/office/powerpoint/2010/main" val="923172642"/>
              </p:ext>
            </p:extLst>
          </p:nvPr>
        </p:nvGraphicFramePr>
        <p:xfrm>
          <a:off x="430547" y="1400571"/>
          <a:ext cx="5893135" cy="3939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picture containing toy&#10;&#10;Description automatically generated">
            <a:extLst>
              <a:ext uri="{FF2B5EF4-FFF2-40B4-BE49-F238E27FC236}">
                <a16:creationId xmlns:a16="http://schemas.microsoft.com/office/drawing/2014/main" id="{D0852F60-125E-41A5-88D2-1BA540991FA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95999" y="1517889"/>
            <a:ext cx="6015299" cy="3734087"/>
          </a:xfrm>
          <a:prstGeom prst="rect">
            <a:avLst/>
          </a:prstGeom>
        </p:spPr>
      </p:pic>
      <p:sp>
        <p:nvSpPr>
          <p:cNvPr id="4" name="TextBox 3">
            <a:extLst>
              <a:ext uri="{FF2B5EF4-FFF2-40B4-BE49-F238E27FC236}">
                <a16:creationId xmlns:a16="http://schemas.microsoft.com/office/drawing/2014/main" id="{6F3F9061-237E-437A-836F-360B7446FB3F}"/>
              </a:ext>
            </a:extLst>
          </p:cNvPr>
          <p:cNvSpPr txBox="1"/>
          <p:nvPr/>
        </p:nvSpPr>
        <p:spPr>
          <a:xfrm>
            <a:off x="1718631" y="308472"/>
            <a:ext cx="7935955" cy="1046440"/>
          </a:xfrm>
          <a:prstGeom prst="rect">
            <a:avLst/>
          </a:prstGeom>
          <a:noFill/>
        </p:spPr>
        <p:txBody>
          <a:bodyPr wrap="none" rtlCol="0">
            <a:spAutoFit/>
          </a:bodyPr>
          <a:lstStyle/>
          <a:p>
            <a:r>
              <a:rPr lang="en-GB" sz="4400" b="1" dirty="0"/>
              <a:t>Bring Compassion to your teams!</a:t>
            </a:r>
          </a:p>
          <a:p>
            <a:endParaRPr lang="en-GB" dirty="0"/>
          </a:p>
        </p:txBody>
      </p:sp>
    </p:spTree>
    <p:extLst>
      <p:ext uri="{BB962C8B-B14F-4D97-AF65-F5344CB8AC3E}">
        <p14:creationId xmlns:p14="http://schemas.microsoft.com/office/powerpoint/2010/main" val="40582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CLUSIVE LEADERSHIP&#10;">
            <a:extLst>
              <a:ext uri="{FF2B5EF4-FFF2-40B4-BE49-F238E27FC236}">
                <a16:creationId xmlns:a16="http://schemas.microsoft.com/office/drawing/2014/main" id="{073B5901-6AE5-4E24-81CC-1E324AFE6EF6}"/>
              </a:ext>
            </a:extLst>
          </p:cNvPr>
          <p:cNvPicPr>
            <a:picLocks noChangeAspect="1"/>
          </p:cNvPicPr>
          <p:nvPr/>
        </p:nvPicPr>
        <p:blipFill rotWithShape="1">
          <a:blip r:embed="rId3">
            <a:alphaModFix amt="27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732" b="18476"/>
          <a:stretch/>
        </p:blipFill>
        <p:spPr>
          <a:xfrm>
            <a:off x="1727180" y="514350"/>
            <a:ext cx="9245599" cy="5200650"/>
          </a:xfrm>
          <a:prstGeom prst="rect">
            <a:avLst/>
          </a:prstGeom>
        </p:spPr>
      </p:pic>
      <p:sp>
        <p:nvSpPr>
          <p:cNvPr id="3" name="TextBox 2">
            <a:extLst>
              <a:ext uri="{FF2B5EF4-FFF2-40B4-BE49-F238E27FC236}">
                <a16:creationId xmlns:a16="http://schemas.microsoft.com/office/drawing/2014/main" id="{98DC6B9E-6682-4BDE-B059-4BFBFFFA04A6}"/>
              </a:ext>
            </a:extLst>
          </p:cNvPr>
          <p:cNvSpPr txBox="1"/>
          <p:nvPr/>
        </p:nvSpPr>
        <p:spPr>
          <a:xfrm>
            <a:off x="2112414" y="893624"/>
            <a:ext cx="8475130" cy="1754326"/>
          </a:xfrm>
          <a:prstGeom prst="rect">
            <a:avLst/>
          </a:prstGeom>
          <a:noFill/>
        </p:spPr>
        <p:txBody>
          <a:bodyPr wrap="square" rtlCol="0">
            <a:spAutoFit/>
          </a:bodyPr>
          <a:lstStyle/>
          <a:p>
            <a:pPr algn="ctr"/>
            <a:r>
              <a:rPr lang="en-GB" sz="5400" dirty="0"/>
              <a:t>What is Inclusive </a:t>
            </a:r>
          </a:p>
          <a:p>
            <a:pPr algn="ctr"/>
            <a:r>
              <a:rPr lang="en-GB" sz="5400" dirty="0"/>
              <a:t>Leadership?</a:t>
            </a:r>
          </a:p>
        </p:txBody>
      </p:sp>
    </p:spTree>
    <p:extLst>
      <p:ext uri="{BB962C8B-B14F-4D97-AF65-F5344CB8AC3E}">
        <p14:creationId xmlns:p14="http://schemas.microsoft.com/office/powerpoint/2010/main" val="4021644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436441-B327-4FBF-A729-16A1F95D407F}"/>
              </a:ext>
            </a:extLst>
          </p:cNvPr>
          <p:cNvSpPr txBox="1"/>
          <p:nvPr/>
        </p:nvSpPr>
        <p:spPr>
          <a:xfrm>
            <a:off x="1027002" y="1805644"/>
            <a:ext cx="3375737" cy="3246709"/>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4000" b="1" dirty="0">
                <a:latin typeface="+mj-lt"/>
                <a:ea typeface="+mj-ea"/>
                <a:cs typeface="+mj-cs"/>
              </a:rPr>
              <a:t>What are the character traits and/or behaviours of a compassionate and inclusive leader?</a:t>
            </a:r>
          </a:p>
        </p:txBody>
      </p:sp>
      <p:pic>
        <p:nvPicPr>
          <p:cNvPr id="3" name="Picture 2" descr="Our Friendly And Supportive Communications Team The ...">
            <a:extLst>
              <a:ext uri="{FF2B5EF4-FFF2-40B4-BE49-F238E27FC236}">
                <a16:creationId xmlns:a16="http://schemas.microsoft.com/office/drawing/2014/main" id="{9CAA5814-3417-4010-9DDE-87D7C2E8FE37}"/>
              </a:ext>
            </a:extLst>
          </p:cNvPr>
          <p:cNvPicPr>
            <a:picLocks noChangeAspect="1"/>
          </p:cNvPicPr>
          <p:nvPr/>
        </p:nvPicPr>
        <p:blipFill rotWithShape="1">
          <a:blip r:embed="rId3">
            <a:extLst>
              <a:ext uri="{28A0092B-C50C-407E-A947-70E740481C1C}">
                <a14:useLocalDpi xmlns:a14="http://schemas.microsoft.com/office/drawing/2010/main" val="0"/>
              </a:ext>
            </a:extLst>
          </a:blip>
          <a:srcRect r="1" b="3388"/>
          <a:stretch/>
        </p:blipFill>
        <p:spPr>
          <a:xfrm flipH="1">
            <a:off x="4402739" y="75746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36128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B0846340-184C-4B26-BCF2-7DE183B6A2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788" r="13664" b="-1"/>
          <a:stretch/>
        </p:blipFill>
        <p:spPr bwMode="auto">
          <a:xfrm>
            <a:off x="727444" y="143135"/>
            <a:ext cx="5129784" cy="55710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Graphical user interface&#10;&#10;Description automatically generated">
            <a:extLst>
              <a:ext uri="{FF2B5EF4-FFF2-40B4-BE49-F238E27FC236}">
                <a16:creationId xmlns:a16="http://schemas.microsoft.com/office/drawing/2014/main" id="{1E2C57D7-E8E7-49C5-9088-804142F5A4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452" r="11000" b="-1"/>
          <a:stretch/>
        </p:blipFill>
        <p:spPr bwMode="auto">
          <a:xfrm>
            <a:off x="6559058" y="143135"/>
            <a:ext cx="5129784"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313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0552FDBA-D6DC-4703-9EEF-FE9EDE96DC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265208" y="379562"/>
            <a:ext cx="9661584" cy="5434642"/>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a:extLst>
              <a:ext uri="{FF2B5EF4-FFF2-40B4-BE49-F238E27FC236}">
                <a16:creationId xmlns:a16="http://schemas.microsoft.com/office/drawing/2014/main" id="{47739E7D-6B3C-4790-A395-C1E5F0A6B179}"/>
              </a:ext>
            </a:extLst>
          </p:cNvPr>
          <p:cNvSpPr/>
          <p:nvPr/>
        </p:nvSpPr>
        <p:spPr>
          <a:xfrm>
            <a:off x="8264106" y="2669876"/>
            <a:ext cx="3278038" cy="2833777"/>
          </a:xfrm>
          <a:prstGeom prst="ellipse">
            <a:avLst/>
          </a:prstGeom>
          <a:solidFill>
            <a:schemeClr val="bg1">
              <a:lumMod val="75000"/>
              <a:alpha val="5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FFC000"/>
                </a:solidFill>
                <a:latin typeface="Arial" panose="020B0604020202020204" pitchFamily="34" charset="0"/>
                <a:cs typeface="Arial" panose="020B0604020202020204" pitchFamily="34" charset="0"/>
              </a:rPr>
              <a:t>Are you an Inclusive &amp; Supportive Leader?</a:t>
            </a:r>
            <a:endParaRPr lang="en-GB" sz="2800"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670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Graphical user interface, text, application, chat or text message&#10;&#10;Description automatically generated">
            <a:extLst>
              <a:ext uri="{FF2B5EF4-FFF2-40B4-BE49-F238E27FC236}">
                <a16:creationId xmlns:a16="http://schemas.microsoft.com/office/drawing/2014/main" id="{88DC7E66-EF7A-4665-8838-42E14A4F511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58292" y="290945"/>
            <a:ext cx="7513506" cy="5259454"/>
          </a:xfrm>
          <a:prstGeom prst="rect">
            <a:avLst/>
          </a:prstGeom>
        </p:spPr>
      </p:pic>
    </p:spTree>
    <p:extLst>
      <p:ext uri="{BB962C8B-B14F-4D97-AF65-F5344CB8AC3E}">
        <p14:creationId xmlns:p14="http://schemas.microsoft.com/office/powerpoint/2010/main" val="30052204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4465674" y="314241"/>
            <a:ext cx="7527852" cy="540236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600" dirty="0">
                <a:latin typeface="Arial" panose="020B0604020202020204" pitchFamily="34" charset="0"/>
                <a:cs typeface="Arial" panose="020B0604020202020204" pitchFamily="34" charset="0"/>
              </a:rPr>
              <a:t>Clear objectives which members are committed to</a:t>
            </a:r>
          </a:p>
          <a:p>
            <a:endParaRPr lang="en-GB" altLang="en-US" sz="2600" dirty="0">
              <a:latin typeface="Arial" panose="020B0604020202020204" pitchFamily="34" charset="0"/>
              <a:cs typeface="Arial" panose="020B0604020202020204" pitchFamily="34" charset="0"/>
            </a:endParaRPr>
          </a:p>
          <a:p>
            <a:r>
              <a:rPr lang="en-GB" altLang="en-US" sz="2600" dirty="0">
                <a:latin typeface="Arial" panose="020B0604020202020204" pitchFamily="34" charset="0"/>
                <a:cs typeface="Arial" panose="020B0604020202020204" pitchFamily="34" charset="0"/>
              </a:rPr>
              <a:t>Ideas are expressed openly and honestly</a:t>
            </a:r>
          </a:p>
          <a:p>
            <a:endParaRPr lang="en-GB" altLang="en-US" sz="2600" dirty="0">
              <a:latin typeface="Arial" panose="020B0604020202020204" pitchFamily="34" charset="0"/>
              <a:cs typeface="Arial" panose="020B0604020202020204" pitchFamily="34" charset="0"/>
            </a:endParaRPr>
          </a:p>
          <a:p>
            <a:r>
              <a:rPr lang="en-GB" altLang="en-US" sz="2600" dirty="0">
                <a:latin typeface="Arial" panose="020B0604020202020204" pitchFamily="34" charset="0"/>
                <a:cs typeface="Arial" panose="020B0604020202020204" pitchFamily="34" charset="0"/>
              </a:rPr>
              <a:t>Members participate and listen to each other</a:t>
            </a:r>
          </a:p>
          <a:p>
            <a:endParaRPr lang="en-GB" altLang="en-US" sz="2600" dirty="0">
              <a:latin typeface="Arial" panose="020B0604020202020204" pitchFamily="34" charset="0"/>
              <a:cs typeface="Arial" panose="020B0604020202020204" pitchFamily="34" charset="0"/>
            </a:endParaRPr>
          </a:p>
          <a:p>
            <a:r>
              <a:rPr lang="en-GB" altLang="en-US" sz="2600" dirty="0">
                <a:latin typeface="Arial" panose="020B0604020202020204" pitchFamily="34" charset="0"/>
                <a:cs typeface="Arial" panose="020B0604020202020204" pitchFamily="34" charset="0"/>
              </a:rPr>
              <a:t>Members support and trust each other</a:t>
            </a:r>
          </a:p>
          <a:p>
            <a:endParaRPr lang="en-GB" altLang="en-US" sz="2600" dirty="0">
              <a:latin typeface="Arial" panose="020B0604020202020204" pitchFamily="34" charset="0"/>
              <a:cs typeface="Arial" panose="020B0604020202020204" pitchFamily="34" charset="0"/>
            </a:endParaRPr>
          </a:p>
          <a:p>
            <a:r>
              <a:rPr lang="en-GB" altLang="en-US" sz="2600" dirty="0">
                <a:latin typeface="Arial" panose="020B0604020202020204" pitchFamily="34" charset="0"/>
                <a:cs typeface="Arial" panose="020B0604020202020204" pitchFamily="34" charset="0"/>
              </a:rPr>
              <a:t>The group examines its own progress and behaviour</a:t>
            </a:r>
          </a:p>
          <a:p>
            <a:endParaRPr lang="en-GB" altLang="en-US" sz="2600" dirty="0">
              <a:latin typeface="Arial" panose="020B0604020202020204" pitchFamily="34" charset="0"/>
              <a:cs typeface="Arial" panose="020B0604020202020204" pitchFamily="34" charset="0"/>
            </a:endParaRPr>
          </a:p>
          <a:p>
            <a:r>
              <a:rPr lang="en-GB" altLang="en-US" sz="2600" dirty="0">
                <a:latin typeface="Arial" panose="020B0604020202020204" pitchFamily="34" charset="0"/>
                <a:cs typeface="Arial" panose="020B0604020202020204" pitchFamily="34" charset="0"/>
              </a:rPr>
              <a:t>Conflict is not avoided but brought into the open and</a:t>
            </a:r>
          </a:p>
          <a:p>
            <a:pPr marL="0" indent="0">
              <a:buFont typeface="Arial" panose="020B0604020202020204" pitchFamily="34" charset="0"/>
              <a:buNone/>
            </a:pPr>
            <a:r>
              <a:rPr lang="en-GB" altLang="en-US" sz="2600" dirty="0">
                <a:latin typeface="Arial" panose="020B0604020202020204" pitchFamily="34" charset="0"/>
                <a:cs typeface="Arial" panose="020B0604020202020204" pitchFamily="34" charset="0"/>
              </a:rPr>
              <a:t> deal with constructively</a:t>
            </a:r>
          </a:p>
          <a:p>
            <a:endParaRPr lang="en-GB" altLang="en-US" b="1" dirty="0"/>
          </a:p>
        </p:txBody>
      </p:sp>
      <p:sp>
        <p:nvSpPr>
          <p:cNvPr id="3" name="Rectangle 2"/>
          <p:cNvSpPr txBox="1">
            <a:spLocks noChangeArrowheads="1"/>
          </p:cNvSpPr>
          <p:nvPr/>
        </p:nvSpPr>
        <p:spPr>
          <a:xfrm>
            <a:off x="1524000" y="5950527"/>
            <a:ext cx="9144000" cy="10668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Arial" panose="020B0604020202020204" pitchFamily="34" charset="0"/>
                <a:cs typeface="Arial" panose="020B0604020202020204" pitchFamily="34" charset="0"/>
              </a:rPr>
              <a:t>Characteristics of Effective Teamwork</a:t>
            </a:r>
          </a:p>
        </p:txBody>
      </p:sp>
      <p:pic>
        <p:nvPicPr>
          <p:cNvPr id="5" name="Picture 4" descr="Logo, company name&#10;&#10;Description automatically generated">
            <a:extLst>
              <a:ext uri="{FF2B5EF4-FFF2-40B4-BE49-F238E27FC236}">
                <a16:creationId xmlns:a16="http://schemas.microsoft.com/office/drawing/2014/main" id="{CE147664-3507-4422-AC4D-62640D5B33E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9658" t="19918" r="16445" b="18412"/>
          <a:stretch/>
        </p:blipFill>
        <p:spPr>
          <a:xfrm>
            <a:off x="349746" y="548158"/>
            <a:ext cx="4290933" cy="4141381"/>
          </a:xfrm>
          <a:prstGeom prst="rect">
            <a:avLst/>
          </a:prstGeom>
        </p:spPr>
      </p:pic>
    </p:spTree>
    <p:extLst>
      <p:ext uri="{BB962C8B-B14F-4D97-AF65-F5344CB8AC3E}">
        <p14:creationId xmlns:p14="http://schemas.microsoft.com/office/powerpoint/2010/main" val="2560167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B9AAB27C-0E5A-48DF-8925-1B7DC0BA601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2959" y="402336"/>
            <a:ext cx="9946081" cy="5596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555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607127" y="821253"/>
            <a:ext cx="9144000" cy="10668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rgbClr val="7030A0"/>
                </a:solidFill>
                <a:latin typeface="+mn-lt"/>
              </a:rPr>
              <a:t> Examples of effective Teamwork</a:t>
            </a:r>
            <a:br>
              <a:rPr lang="en-GB" altLang="en-US" sz="3600" b="1" dirty="0">
                <a:solidFill>
                  <a:srgbClr val="7030A0"/>
                </a:solidFill>
                <a:latin typeface="+mn-lt"/>
              </a:rPr>
            </a:br>
            <a:r>
              <a:rPr lang="en-GB" altLang="en-US" sz="3600" b="1" dirty="0">
                <a:solidFill>
                  <a:srgbClr val="7030A0"/>
                </a:solidFill>
                <a:latin typeface="+mn-lt"/>
              </a:rPr>
              <a:t>within the Police </a:t>
            </a:r>
          </a:p>
        </p:txBody>
      </p:sp>
      <p:pic>
        <p:nvPicPr>
          <p:cNvPr id="3" name="Picture 2"/>
          <p:cNvPicPr>
            <a:picLocks noChangeAspect="1"/>
          </p:cNvPicPr>
          <p:nvPr/>
        </p:nvPicPr>
        <p:blipFill>
          <a:blip r:embed="rId3"/>
          <a:stretch>
            <a:fillRect/>
          </a:stretch>
        </p:blipFill>
        <p:spPr>
          <a:xfrm>
            <a:off x="665838" y="2557228"/>
            <a:ext cx="3379692" cy="2196267"/>
          </a:xfrm>
          <a:prstGeom prst="rect">
            <a:avLst/>
          </a:prstGeom>
          <a:ln>
            <a:solidFill>
              <a:schemeClr val="tx1"/>
            </a:solidFill>
          </a:ln>
        </p:spPr>
      </p:pic>
      <p:pic>
        <p:nvPicPr>
          <p:cNvPr id="4" name="Picture 3"/>
          <p:cNvPicPr>
            <a:picLocks noChangeAspect="1"/>
          </p:cNvPicPr>
          <p:nvPr/>
        </p:nvPicPr>
        <p:blipFill rotWithShape="1">
          <a:blip r:embed="rId4"/>
          <a:srcRect b="8892"/>
          <a:stretch/>
        </p:blipFill>
        <p:spPr>
          <a:xfrm>
            <a:off x="4352522" y="2557227"/>
            <a:ext cx="3653211" cy="2196267"/>
          </a:xfrm>
          <a:prstGeom prst="rect">
            <a:avLst/>
          </a:prstGeom>
          <a:ln>
            <a:solidFill>
              <a:schemeClr val="tx1"/>
            </a:solidFill>
          </a:ln>
        </p:spPr>
      </p:pic>
      <p:pic>
        <p:nvPicPr>
          <p:cNvPr id="5" name="Picture 4"/>
          <p:cNvPicPr>
            <a:picLocks noChangeAspect="1"/>
          </p:cNvPicPr>
          <p:nvPr/>
        </p:nvPicPr>
        <p:blipFill>
          <a:blip r:embed="rId5"/>
          <a:stretch>
            <a:fillRect/>
          </a:stretch>
        </p:blipFill>
        <p:spPr>
          <a:xfrm>
            <a:off x="8312725" y="2557227"/>
            <a:ext cx="3449569" cy="2196266"/>
          </a:xfrm>
          <a:prstGeom prst="rect">
            <a:avLst/>
          </a:prstGeom>
          <a:ln>
            <a:solidFill>
              <a:schemeClr val="tx1"/>
            </a:solidFill>
          </a:ln>
        </p:spPr>
      </p:pic>
    </p:spTree>
    <p:extLst>
      <p:ext uri="{BB962C8B-B14F-4D97-AF65-F5344CB8AC3E}">
        <p14:creationId xmlns:p14="http://schemas.microsoft.com/office/powerpoint/2010/main" val="11700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5057B10-CA3F-4ECD-9559-16F9696B5C53}"/>
              </a:ext>
            </a:extLst>
          </p:cNvPr>
          <p:cNvSpPr txBox="1"/>
          <p:nvPr/>
        </p:nvSpPr>
        <p:spPr>
          <a:xfrm>
            <a:off x="2668246" y="6273225"/>
            <a:ext cx="6623277" cy="584775"/>
          </a:xfrm>
          <a:prstGeom prst="rect">
            <a:avLst/>
          </a:prstGeom>
          <a:noFill/>
        </p:spPr>
        <p:txBody>
          <a:bodyPr wrap="square">
            <a:spAutoFit/>
          </a:bodyPr>
          <a:lstStyle/>
          <a:p>
            <a:pPr algn="l"/>
            <a:r>
              <a:rPr lang="en-GB" sz="3200" b="1" i="0" dirty="0">
                <a:solidFill>
                  <a:schemeClr val="bg1"/>
                </a:solidFill>
                <a:effectLst/>
              </a:rPr>
              <a:t>The Thomas Kilmann Conflict Model</a:t>
            </a:r>
          </a:p>
        </p:txBody>
      </p:sp>
      <p:pic>
        <p:nvPicPr>
          <p:cNvPr id="2052" name="Picture 4" descr="Thomas and Kilmann conflict model">
            <a:extLst>
              <a:ext uri="{FF2B5EF4-FFF2-40B4-BE49-F238E27FC236}">
                <a16:creationId xmlns:a16="http://schemas.microsoft.com/office/drawing/2014/main" id="{55D0B3D2-920C-409F-B31F-EE4DA1719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353" y="252471"/>
            <a:ext cx="9226059" cy="5613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8374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company name&#10;&#10;Description automatically generated">
            <a:extLst>
              <a:ext uri="{FF2B5EF4-FFF2-40B4-BE49-F238E27FC236}">
                <a16:creationId xmlns:a16="http://schemas.microsoft.com/office/drawing/2014/main" id="{7DDF3F8B-08AB-4EBE-A552-5DD954C1A2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284" t="6720" r="9289" b="9211"/>
          <a:stretch/>
        </p:blipFill>
        <p:spPr>
          <a:xfrm>
            <a:off x="2059536" y="310342"/>
            <a:ext cx="7644022" cy="5319293"/>
          </a:xfrm>
          <a:prstGeom prst="rect">
            <a:avLst/>
          </a:prstGeom>
        </p:spPr>
      </p:pic>
    </p:spTree>
    <p:extLst>
      <p:ext uri="{BB962C8B-B14F-4D97-AF65-F5344CB8AC3E}">
        <p14:creationId xmlns:p14="http://schemas.microsoft.com/office/powerpoint/2010/main" val="42419376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ee the source image">
            <a:extLst>
              <a:ext uri="{FF2B5EF4-FFF2-40B4-BE49-F238E27FC236}">
                <a16:creationId xmlns:a16="http://schemas.microsoft.com/office/drawing/2014/main" id="{277A23E7-CEBB-4F0F-99DA-9C4DA917121C}"/>
              </a:ext>
            </a:extLst>
          </p:cNvPr>
          <p:cNvPicPr/>
          <p:nvPr/>
        </p:nvPicPr>
        <p:blipFill rotWithShape="1">
          <a:blip r:embed="rId3">
            <a:extLst>
              <a:ext uri="{28A0092B-C50C-407E-A947-70E740481C1C}">
                <a14:useLocalDpi xmlns:a14="http://schemas.microsoft.com/office/drawing/2010/main" val="0"/>
              </a:ext>
            </a:extLst>
          </a:blip>
          <a:srcRect r="17246" b="4213"/>
          <a:stretch/>
        </p:blipFill>
        <p:spPr bwMode="auto">
          <a:xfrm>
            <a:off x="1746250" y="253999"/>
            <a:ext cx="8699500" cy="5486401"/>
          </a:xfrm>
          <a:prstGeom prst="rect">
            <a:avLst/>
          </a:prstGeom>
          <a:noFill/>
          <a:ln>
            <a:noFill/>
          </a:ln>
        </p:spPr>
      </p:pic>
    </p:spTree>
    <p:extLst>
      <p:ext uri="{BB962C8B-B14F-4D97-AF65-F5344CB8AC3E}">
        <p14:creationId xmlns:p14="http://schemas.microsoft.com/office/powerpoint/2010/main" val="31560349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607128" y="269313"/>
            <a:ext cx="9144000" cy="10668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rgbClr val="7030A0"/>
                </a:solidFill>
                <a:latin typeface="+mn-lt"/>
              </a:rPr>
              <a:t> How to improve and maintain relationships within a team </a:t>
            </a:r>
          </a:p>
        </p:txBody>
      </p:sp>
      <p:pic>
        <p:nvPicPr>
          <p:cNvPr id="3" name="Picture 2"/>
          <p:cNvPicPr>
            <a:picLocks noChangeAspect="1"/>
          </p:cNvPicPr>
          <p:nvPr/>
        </p:nvPicPr>
        <p:blipFill>
          <a:blip r:embed="rId3"/>
          <a:stretch>
            <a:fillRect/>
          </a:stretch>
        </p:blipFill>
        <p:spPr>
          <a:xfrm>
            <a:off x="646298" y="1024013"/>
            <a:ext cx="1905000" cy="2343150"/>
          </a:xfrm>
          <a:prstGeom prst="rect">
            <a:avLst/>
          </a:prstGeom>
        </p:spPr>
      </p:pic>
      <p:pic>
        <p:nvPicPr>
          <p:cNvPr id="5" name="Picture 4"/>
          <p:cNvPicPr>
            <a:picLocks noChangeAspect="1"/>
          </p:cNvPicPr>
          <p:nvPr/>
        </p:nvPicPr>
        <p:blipFill>
          <a:blip r:embed="rId4"/>
          <a:stretch>
            <a:fillRect/>
          </a:stretch>
        </p:blipFill>
        <p:spPr>
          <a:xfrm>
            <a:off x="765454" y="3771900"/>
            <a:ext cx="2857500" cy="1600200"/>
          </a:xfrm>
          <a:prstGeom prst="rect">
            <a:avLst/>
          </a:prstGeom>
        </p:spPr>
      </p:pic>
      <p:pic>
        <p:nvPicPr>
          <p:cNvPr id="6" name="Picture 5"/>
          <p:cNvPicPr>
            <a:picLocks noChangeAspect="1"/>
          </p:cNvPicPr>
          <p:nvPr/>
        </p:nvPicPr>
        <p:blipFill rotWithShape="1">
          <a:blip r:embed="rId5"/>
          <a:srcRect r="9246"/>
          <a:stretch/>
        </p:blipFill>
        <p:spPr>
          <a:xfrm>
            <a:off x="3252788" y="1705173"/>
            <a:ext cx="1933575" cy="2362200"/>
          </a:xfrm>
          <a:prstGeom prst="rect">
            <a:avLst/>
          </a:prstGeom>
        </p:spPr>
      </p:pic>
      <p:pic>
        <p:nvPicPr>
          <p:cNvPr id="7" name="Picture 6"/>
          <p:cNvPicPr>
            <a:picLocks noChangeAspect="1"/>
          </p:cNvPicPr>
          <p:nvPr/>
        </p:nvPicPr>
        <p:blipFill>
          <a:blip r:embed="rId6"/>
          <a:stretch>
            <a:fillRect/>
          </a:stretch>
        </p:blipFill>
        <p:spPr>
          <a:xfrm>
            <a:off x="4723041" y="4294552"/>
            <a:ext cx="2159697" cy="1437180"/>
          </a:xfrm>
          <a:prstGeom prst="rect">
            <a:avLst/>
          </a:prstGeom>
        </p:spPr>
      </p:pic>
      <p:pic>
        <p:nvPicPr>
          <p:cNvPr id="8" name="Picture 7"/>
          <p:cNvPicPr>
            <a:picLocks noChangeAspect="1"/>
          </p:cNvPicPr>
          <p:nvPr/>
        </p:nvPicPr>
        <p:blipFill>
          <a:blip r:embed="rId7"/>
          <a:stretch>
            <a:fillRect/>
          </a:stretch>
        </p:blipFill>
        <p:spPr>
          <a:xfrm>
            <a:off x="5360833" y="2237152"/>
            <a:ext cx="2228850" cy="2057400"/>
          </a:xfrm>
          <a:prstGeom prst="rect">
            <a:avLst/>
          </a:prstGeom>
        </p:spPr>
      </p:pic>
      <p:pic>
        <p:nvPicPr>
          <p:cNvPr id="9" name="Picture 8"/>
          <p:cNvPicPr>
            <a:picLocks noChangeAspect="1"/>
          </p:cNvPicPr>
          <p:nvPr/>
        </p:nvPicPr>
        <p:blipFill>
          <a:blip r:embed="rId8"/>
          <a:stretch>
            <a:fillRect/>
          </a:stretch>
        </p:blipFill>
        <p:spPr>
          <a:xfrm>
            <a:off x="8246053" y="3902932"/>
            <a:ext cx="2505075" cy="1828800"/>
          </a:xfrm>
          <a:prstGeom prst="rect">
            <a:avLst/>
          </a:prstGeom>
        </p:spPr>
      </p:pic>
      <p:pic>
        <p:nvPicPr>
          <p:cNvPr id="10" name="Picture 9"/>
          <p:cNvPicPr>
            <a:picLocks noChangeAspect="1"/>
          </p:cNvPicPr>
          <p:nvPr/>
        </p:nvPicPr>
        <p:blipFill rotWithShape="1">
          <a:blip r:embed="rId9"/>
          <a:srcRect l="13661" r="16377"/>
          <a:stretch/>
        </p:blipFill>
        <p:spPr>
          <a:xfrm>
            <a:off x="8039563" y="1576245"/>
            <a:ext cx="3283528" cy="1955522"/>
          </a:xfrm>
          <a:prstGeom prst="rect">
            <a:avLst/>
          </a:prstGeom>
        </p:spPr>
      </p:pic>
    </p:spTree>
    <p:extLst>
      <p:ext uri="{BB962C8B-B14F-4D97-AF65-F5344CB8AC3E}">
        <p14:creationId xmlns:p14="http://schemas.microsoft.com/office/powerpoint/2010/main" val="291546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8DEE68-34E5-4817-A441-B8B5417601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2198" y="112576"/>
            <a:ext cx="2199456" cy="219945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46D6037-F15E-4DCD-A2D8-43CEAA7CF7EF}"/>
              </a:ext>
            </a:extLst>
          </p:cNvPr>
          <p:cNvPicPr>
            <a:picLocks noChangeAspect="1"/>
          </p:cNvPicPr>
          <p:nvPr/>
        </p:nvPicPr>
        <p:blipFill rotWithShape="1">
          <a:blip r:embed="rId4"/>
          <a:srcRect l="51241" t="40190" r="25322" b="16000"/>
          <a:stretch/>
        </p:blipFill>
        <p:spPr>
          <a:xfrm>
            <a:off x="590686" y="2000250"/>
            <a:ext cx="3549287" cy="3731822"/>
          </a:xfrm>
          <a:prstGeom prst="rect">
            <a:avLst/>
          </a:prstGeom>
        </p:spPr>
      </p:pic>
      <p:sp>
        <p:nvSpPr>
          <p:cNvPr id="5" name="AutoShape 4" descr="wakelet logo">
            <a:extLst>
              <a:ext uri="{FF2B5EF4-FFF2-40B4-BE49-F238E27FC236}">
                <a16:creationId xmlns:a16="http://schemas.microsoft.com/office/drawing/2014/main" id="{C4AAE294-0C6B-4DEB-AB8F-C89BC39ABF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39DB923D-5134-485B-AE2B-E36E983D19EC}"/>
              </a:ext>
            </a:extLst>
          </p:cNvPr>
          <p:cNvPicPr>
            <a:picLocks noChangeAspect="1"/>
          </p:cNvPicPr>
          <p:nvPr/>
        </p:nvPicPr>
        <p:blipFill>
          <a:blip r:embed="rId5"/>
          <a:stretch>
            <a:fillRect/>
          </a:stretch>
        </p:blipFill>
        <p:spPr>
          <a:xfrm>
            <a:off x="516663" y="369705"/>
            <a:ext cx="4810125" cy="1076325"/>
          </a:xfrm>
          <a:prstGeom prst="rect">
            <a:avLst/>
          </a:prstGeom>
        </p:spPr>
      </p:pic>
      <p:pic>
        <p:nvPicPr>
          <p:cNvPr id="8" name="Picture 7">
            <a:extLst>
              <a:ext uri="{FF2B5EF4-FFF2-40B4-BE49-F238E27FC236}">
                <a16:creationId xmlns:a16="http://schemas.microsoft.com/office/drawing/2014/main" id="{C687F3C1-FB56-4141-B39C-10D6064AD84B}"/>
              </a:ext>
            </a:extLst>
          </p:cNvPr>
          <p:cNvPicPr>
            <a:picLocks noChangeAspect="1"/>
          </p:cNvPicPr>
          <p:nvPr/>
        </p:nvPicPr>
        <p:blipFill rotWithShape="1">
          <a:blip r:embed="rId6"/>
          <a:srcRect l="1501" t="18857" r="33571" b="21715"/>
          <a:stretch/>
        </p:blipFill>
        <p:spPr>
          <a:xfrm>
            <a:off x="4956132" y="2312032"/>
            <a:ext cx="6559051" cy="3376937"/>
          </a:xfrm>
          <a:prstGeom prst="rect">
            <a:avLst/>
          </a:prstGeom>
        </p:spPr>
      </p:pic>
      <p:sp>
        <p:nvSpPr>
          <p:cNvPr id="9" name="TextBox 8">
            <a:extLst>
              <a:ext uri="{FF2B5EF4-FFF2-40B4-BE49-F238E27FC236}">
                <a16:creationId xmlns:a16="http://schemas.microsoft.com/office/drawing/2014/main" id="{F2F6650B-BD1A-44F2-9B34-C5D3D3CAAB9D}"/>
              </a:ext>
            </a:extLst>
          </p:cNvPr>
          <p:cNvSpPr txBox="1"/>
          <p:nvPr/>
        </p:nvSpPr>
        <p:spPr>
          <a:xfrm>
            <a:off x="5005251" y="6226685"/>
            <a:ext cx="2181497"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Resources</a:t>
            </a:r>
            <a:endParaRPr lang="en-GB" dirty="0"/>
          </a:p>
        </p:txBody>
      </p:sp>
    </p:spTree>
    <p:extLst>
      <p:ext uri="{BB962C8B-B14F-4D97-AF65-F5344CB8AC3E}">
        <p14:creationId xmlns:p14="http://schemas.microsoft.com/office/powerpoint/2010/main" val="31790264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102AD7-59A6-433F-A6EB-4468413E40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0971" y="1499807"/>
            <a:ext cx="10069286" cy="3375413"/>
          </a:xfrm>
          <a:prstGeom prst="rect">
            <a:avLst/>
          </a:prstGeom>
        </p:spPr>
      </p:pic>
    </p:spTree>
    <p:extLst>
      <p:ext uri="{BB962C8B-B14F-4D97-AF65-F5344CB8AC3E}">
        <p14:creationId xmlns:p14="http://schemas.microsoft.com/office/powerpoint/2010/main" val="2687258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5517</TotalTime>
  <Words>9990</Words>
  <Application>Microsoft Office PowerPoint</Application>
  <PresentationFormat>Widescreen</PresentationFormat>
  <Paragraphs>1201</Paragraphs>
  <Slides>44</Slides>
  <Notes>44</Notes>
  <HiddenSlides>2</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44</vt:i4>
      </vt:variant>
    </vt:vector>
  </HeadingPairs>
  <TitlesOfParts>
    <vt:vector size="62" baseType="lpstr">
      <vt:lpstr>Alegreya Sans</vt:lpstr>
      <vt:lpstr>Arial</vt:lpstr>
      <vt:lpstr>Arial Nova</vt:lpstr>
      <vt:lpstr>Arial Nova Cond</vt:lpstr>
      <vt:lpstr>avenir next</vt:lpstr>
      <vt:lpstr>Calibri</vt:lpstr>
      <vt:lpstr>Calibri Light</vt:lpstr>
      <vt:lpstr>Microsoft Sans Serif</vt:lpstr>
      <vt:lpstr>Open Sans</vt:lpstr>
      <vt:lpstr>ProximaNova-b7</vt:lpstr>
      <vt:lpstr>ProximaNova-n4</vt:lpstr>
      <vt:lpstr>Source Sans Pro</vt:lpstr>
      <vt:lpstr>Symbol</vt:lpstr>
      <vt:lpstr>system-ui</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249</cp:revision>
  <cp:lastPrinted>2019-11-07T13:22:20Z</cp:lastPrinted>
  <dcterms:created xsi:type="dcterms:W3CDTF">2018-01-30T11:09:50Z</dcterms:created>
  <dcterms:modified xsi:type="dcterms:W3CDTF">2022-06-30T06:32:18Z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a662aeb3-adf8-4228-a795-8adbb11d8108</vt:lpwstr>
  </property>
  <property fmtid="{D5CDD505-2E9C-101B-9397-08002B2CF9AE}" pid="3" name="MSIP_Label_66cf8fe5-b7b7-4df7-b38d-1c61ac2f6639_Enabled">
    <vt:lpwstr>true</vt:lpwstr>
  </property>
  <property fmtid="{D5CDD505-2E9C-101B-9397-08002B2CF9AE}" pid="4" name="MSIP_Label_66cf8fe5-b7b7-4df7-b38d-1c61ac2f6639_SetDate">
    <vt:lpwstr>2022-01-06T21:19:39Z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8be4deb3-6b69-44e5-bf38-6da182ab22ad</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