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63" r:id="rId4"/>
    <p:sldId id="265" r:id="rId5"/>
    <p:sldId id="258" r:id="rId6"/>
    <p:sldId id="268" r:id="rId7"/>
    <p:sldId id="259" r:id="rId8"/>
    <p:sldId id="261" r:id="rId9"/>
    <p:sldId id="273" r:id="rId10"/>
    <p:sldId id="269" r:id="rId11"/>
    <p:sldId id="272" r:id="rId12"/>
    <p:sldId id="270" r:id="rId13"/>
    <p:sldId id="262" r:id="rId14"/>
    <p:sldId id="264" r:id="rId15"/>
    <p:sldId id="271" r:id="rId16"/>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191" autoAdjust="0"/>
    <p:restoredTop sz="74054" autoAdjust="0"/>
  </p:normalViewPr>
  <p:slideViewPr>
    <p:cSldViewPr snapToGrid="0">
      <p:cViewPr varScale="1">
        <p:scale>
          <a:sx n="55" d="100"/>
          <a:sy n="55" d="100"/>
        </p:scale>
        <p:origin x="1128" y="42"/>
      </p:cViewPr>
      <p:guideLst/>
    </p:cSldViewPr>
  </p:slideViewPr>
  <p:notesTextViewPr>
    <p:cViewPr>
      <p:scale>
        <a:sx n="1" d="1"/>
        <a:sy n="1" d="1"/>
      </p:scale>
      <p:origin x="0" y="0"/>
    </p:cViewPr>
  </p:notesTextViewPr>
  <p:notesViewPr>
    <p:cSldViewPr snapToGrid="0">
      <p:cViewPr varScale="1">
        <p:scale>
          <a:sx n="57" d="100"/>
          <a:sy n="57" d="100"/>
        </p:scale>
        <p:origin x="2808"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8ADBDD-017D-4FD4-8DFB-14E55B576758}" type="datetimeFigureOut">
              <a:rPr lang="zh-CN" altLang="en-US" smtClean="0"/>
              <a:t>2018/4/26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96126E-7391-45B1-B677-59310276F1A2}" type="slidenum">
              <a:rPr lang="zh-CN" altLang="en-US" smtClean="0"/>
              <a:t>‹#›</a:t>
            </a:fld>
            <a:endParaRPr lang="zh-CN" altLang="en-US"/>
          </a:p>
        </p:txBody>
      </p:sp>
    </p:spTree>
    <p:extLst>
      <p:ext uri="{BB962C8B-B14F-4D97-AF65-F5344CB8AC3E}">
        <p14:creationId xmlns:p14="http://schemas.microsoft.com/office/powerpoint/2010/main" val="646095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The company name is a transliteration of sharp eyes. This is in some</a:t>
            </a:r>
            <a:r>
              <a:rPr lang="en-US" altLang="zh-CN" baseline="0" dirty="0" smtClean="0"/>
              <a:t> correspondence </a:t>
            </a:r>
            <a:r>
              <a:rPr lang="en-US" altLang="zh-CN" dirty="0" smtClean="0"/>
              <a:t>with the efficacy</a:t>
            </a:r>
            <a:r>
              <a:rPr lang="en-US" altLang="zh-CN" baseline="0" dirty="0" smtClean="0"/>
              <a:t> of their</a:t>
            </a:r>
            <a:r>
              <a:rPr lang="en-US" altLang="zh-CN" dirty="0" smtClean="0"/>
              <a:t> main product – </a:t>
            </a:r>
            <a:r>
              <a:rPr lang="en-US" altLang="zh-CN" dirty="0" err="1" smtClean="0"/>
              <a:t>Shapuaisi</a:t>
            </a:r>
            <a:r>
              <a:rPr lang="en-US" altLang="zh-CN" dirty="0" smtClean="0"/>
              <a:t> eye drops.</a:t>
            </a:r>
          </a:p>
          <a:p>
            <a:endParaRPr lang="en-US" altLang="zh-CN"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t>Main product is </a:t>
            </a:r>
            <a:r>
              <a:rPr lang="en-US" altLang="zh-CN" dirty="0" err="1" smtClean="0"/>
              <a:t>Shapuaisi</a:t>
            </a:r>
            <a:r>
              <a:rPr lang="en-US" altLang="zh-CN" dirty="0" smtClean="0"/>
              <a:t> eye drops</a:t>
            </a:r>
            <a:r>
              <a:rPr lang="zh-CN" altLang="en-US" dirty="0" smtClean="0"/>
              <a:t>，</a:t>
            </a:r>
            <a:r>
              <a:rPr lang="en-US" altLang="zh-CN" dirty="0" smtClean="0"/>
              <a:t>which claim to ease and treat cataracts. sold more than 28 million in 2016.</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zh-CN"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t>The company has annual sales of 750 million </a:t>
            </a:r>
            <a:r>
              <a:rPr lang="en-US" altLang="zh-CN" dirty="0" err="1" smtClean="0"/>
              <a:t>yuan</a:t>
            </a:r>
            <a:r>
              <a:rPr lang="en-US" altLang="zh-CN" dirty="0" smtClean="0"/>
              <a:t> (Quotes, 2017). Among them, the advertising costs reaches 260 million </a:t>
            </a:r>
            <a:r>
              <a:rPr lang="en-US" altLang="zh-CN" dirty="0" err="1" smtClean="0"/>
              <a:t>yuan</a:t>
            </a:r>
            <a:r>
              <a:rPr lang="en-US" altLang="zh-CN" dirty="0" smtClean="0"/>
              <a:t>, while the drug research and development expense is only 29 million </a:t>
            </a:r>
            <a:r>
              <a:rPr lang="en-US" altLang="zh-CN" dirty="0" err="1" smtClean="0"/>
              <a:t>yuan</a:t>
            </a:r>
            <a:r>
              <a:rPr lang="en-US" altLang="zh-CN" dirty="0" smtClean="0"/>
              <a:t>.</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zh-CN" dirty="0" smtClean="0"/>
          </a:p>
          <a:p>
            <a:endParaRPr lang="en-US" altLang="zh-CN" dirty="0" smtClean="0"/>
          </a:p>
          <a:p>
            <a:endParaRPr lang="zh-CN" altLang="en-US"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2</a:t>
            </a:fld>
            <a:endParaRPr lang="zh-CN" altLang="en-US"/>
          </a:p>
        </p:txBody>
      </p:sp>
    </p:spTree>
    <p:extLst>
      <p:ext uri="{BB962C8B-B14F-4D97-AF65-F5344CB8AC3E}">
        <p14:creationId xmlns:p14="http://schemas.microsoft.com/office/powerpoint/2010/main" val="4018011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4</a:t>
            </a:fld>
            <a:endParaRPr lang="zh-CN" altLang="en-US"/>
          </a:p>
        </p:txBody>
      </p:sp>
    </p:spTree>
    <p:extLst>
      <p:ext uri="{BB962C8B-B14F-4D97-AF65-F5344CB8AC3E}">
        <p14:creationId xmlns:p14="http://schemas.microsoft.com/office/powerpoint/2010/main" val="2875471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This is not the first time the company has been exposed.</a:t>
            </a:r>
            <a:endParaRPr lang="zh-CN" altLang="en-US"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5</a:t>
            </a:fld>
            <a:endParaRPr lang="zh-CN" altLang="en-US"/>
          </a:p>
        </p:txBody>
      </p:sp>
    </p:spTree>
    <p:extLst>
      <p:ext uri="{BB962C8B-B14F-4D97-AF65-F5344CB8AC3E}">
        <p14:creationId xmlns:p14="http://schemas.microsoft.com/office/powerpoint/2010/main" val="1812340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6</a:t>
            </a:fld>
            <a:endParaRPr lang="zh-CN" altLang="en-US"/>
          </a:p>
        </p:txBody>
      </p:sp>
    </p:spTree>
    <p:extLst>
      <p:ext uri="{BB962C8B-B14F-4D97-AF65-F5344CB8AC3E}">
        <p14:creationId xmlns:p14="http://schemas.microsoft.com/office/powerpoint/2010/main" val="1720375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8</a:t>
            </a:fld>
            <a:endParaRPr lang="zh-CN" altLang="en-US"/>
          </a:p>
        </p:txBody>
      </p:sp>
    </p:spTree>
    <p:extLst>
      <p:ext uri="{BB962C8B-B14F-4D97-AF65-F5344CB8AC3E}">
        <p14:creationId xmlns:p14="http://schemas.microsoft.com/office/powerpoint/2010/main" val="3899348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dirty="0" smtClean="0"/>
              <a:t>The ability to handle this incident has an impact on the credibility of the government.</a:t>
            </a:r>
            <a:endParaRPr lang="en-GB"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9</a:t>
            </a:fld>
            <a:endParaRPr lang="zh-CN" altLang="en-US"/>
          </a:p>
        </p:txBody>
      </p:sp>
    </p:spTree>
    <p:extLst>
      <p:ext uri="{BB962C8B-B14F-4D97-AF65-F5344CB8AC3E}">
        <p14:creationId xmlns:p14="http://schemas.microsoft.com/office/powerpoint/2010/main" val="858873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Obviously, the company prefer Friedman</a:t>
            </a:r>
            <a:r>
              <a:rPr lang="en-US" altLang="zh-CN" baseline="0" dirty="0" smtClean="0"/>
              <a:t>`s theory rather that </a:t>
            </a:r>
            <a:r>
              <a:rPr lang="en-US" altLang="zh-CN" dirty="0" smtClean="0"/>
              <a:t>Freeman`s.</a:t>
            </a:r>
            <a:r>
              <a:rPr lang="en-US" altLang="zh-CN" baseline="0" dirty="0" smtClean="0"/>
              <a:t> Customers, as one of the most important stakeholders, have not been valued by the company. In order to obtain maximum profits, the company was harming the interests of customers from the very beginning. Through deceptive advertisements, consumers believed the </a:t>
            </a:r>
            <a:r>
              <a:rPr lang="en-US" altLang="zh-CN" dirty="0" smtClean="0"/>
              <a:t>efficacy</a:t>
            </a:r>
            <a:r>
              <a:rPr lang="en-US" altLang="zh-CN" baseline="0" dirty="0" smtClean="0"/>
              <a:t> which do not have and bought their products. After the scandal break out, the company did not have any compensation for consumers. What they did is denial and kept selling the eye drops. This strategy does give the company a short-term benefit. But in the long term, this is harmful to the company. For example, the company's stock price fell by nearly half.</a:t>
            </a:r>
          </a:p>
          <a:p>
            <a:endParaRPr lang="zh-CN" altLang="en-US"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10</a:t>
            </a:fld>
            <a:endParaRPr lang="zh-CN" altLang="en-US"/>
          </a:p>
        </p:txBody>
      </p:sp>
    </p:spTree>
    <p:extLst>
      <p:ext uri="{BB962C8B-B14F-4D97-AF65-F5344CB8AC3E}">
        <p14:creationId xmlns:p14="http://schemas.microsoft.com/office/powerpoint/2010/main" val="28417088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smtClean="0"/>
              <a:t>According to Carroll's theory, companies should meet the above four responsibilities. The economic responsibilities are the basis of the others. </a:t>
            </a:r>
            <a:r>
              <a:rPr lang="en-US" altLang="zh-CN" dirty="0" err="1" smtClean="0"/>
              <a:t>Shapuaisi</a:t>
            </a:r>
            <a:r>
              <a:rPr lang="en-US" altLang="zh-CN" baseline="0" dirty="0" smtClean="0"/>
              <a:t> </a:t>
            </a:r>
            <a:r>
              <a:rPr lang="en-US" altLang="zh-CN" dirty="0" smtClean="0"/>
              <a:t>has gained considerable profits. </a:t>
            </a:r>
            <a:endParaRPr lang="en-US" altLang="zh-CN" baseline="0" dirty="0" smtClean="0"/>
          </a:p>
          <a:p>
            <a:r>
              <a:rPr lang="en-US" altLang="zh-CN" dirty="0" smtClean="0"/>
              <a:t>It seems that the company has violated some laws while pursuing profits,</a:t>
            </a:r>
            <a:r>
              <a:rPr lang="en-US" altLang="zh-CN" baseline="0" dirty="0" smtClean="0"/>
              <a:t> such as the </a:t>
            </a:r>
            <a:r>
              <a:rPr lang="en-US" altLang="zh-CN" dirty="0" smtClean="0"/>
              <a:t>advertising law. Obviously, it is</a:t>
            </a:r>
            <a:r>
              <a:rPr lang="en-US" altLang="zh-CN" baseline="0" dirty="0" smtClean="0"/>
              <a:t> not ethical to make customers suffer from cataracts for a long time. Surprisingly, the company wants to be a good corporate. The company has participated in public service activities more than once. For example, it is reported that, during the Spring Festival, the company participated in activities to s</a:t>
            </a:r>
            <a:r>
              <a:rPr lang="en-US" altLang="zh-CN" i="0" dirty="0" smtClean="0"/>
              <a:t>end thousands of workers free homecoming</a:t>
            </a:r>
            <a:r>
              <a:rPr lang="en-US" altLang="zh-CN" dirty="0" smtClean="0"/>
              <a:t>. </a:t>
            </a:r>
            <a:endParaRPr lang="zh-CN" altLang="en-US" dirty="0"/>
          </a:p>
        </p:txBody>
      </p:sp>
      <p:sp>
        <p:nvSpPr>
          <p:cNvPr id="4" name="灯片编号占位符 3"/>
          <p:cNvSpPr>
            <a:spLocks noGrp="1"/>
          </p:cNvSpPr>
          <p:nvPr>
            <p:ph type="sldNum" sz="quarter" idx="10"/>
          </p:nvPr>
        </p:nvSpPr>
        <p:spPr/>
        <p:txBody>
          <a:bodyPr/>
          <a:lstStyle/>
          <a:p>
            <a:fld id="{F696126E-7391-45B1-B677-59310276F1A2}" type="slidenum">
              <a:rPr lang="zh-CN" altLang="en-US" smtClean="0"/>
              <a:t>11</a:t>
            </a:fld>
            <a:endParaRPr lang="zh-CN" altLang="en-US"/>
          </a:p>
        </p:txBody>
      </p:sp>
    </p:spTree>
    <p:extLst>
      <p:ext uri="{BB962C8B-B14F-4D97-AF65-F5344CB8AC3E}">
        <p14:creationId xmlns:p14="http://schemas.microsoft.com/office/powerpoint/2010/main" val="499109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20B61A7E-C77A-4E35-BB14-1D49BFD0081B}" type="datetimeFigureOut">
              <a:rPr lang="zh-CN" altLang="en-US" smtClean="0"/>
              <a:t>2018/4/26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225773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20B61A7E-C77A-4E35-BB14-1D49BFD0081B}" type="datetimeFigureOut">
              <a:rPr lang="zh-CN" altLang="en-US" smtClean="0"/>
              <a:t>2018/4/26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1794304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20B61A7E-C77A-4E35-BB14-1D49BFD0081B}" type="datetimeFigureOut">
              <a:rPr lang="zh-CN" altLang="en-US" smtClean="0"/>
              <a:t>2018/4/26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2864973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20B61A7E-C77A-4E35-BB14-1D49BFD0081B}" type="datetimeFigureOut">
              <a:rPr lang="zh-CN" altLang="en-US" smtClean="0"/>
              <a:t>2018/4/26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1815962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20B61A7E-C77A-4E35-BB14-1D49BFD0081B}" type="datetimeFigureOut">
              <a:rPr lang="zh-CN" altLang="en-US" smtClean="0"/>
              <a:t>2018/4/26</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715841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0B61A7E-C77A-4E35-BB14-1D49BFD0081B}" type="datetimeFigureOut">
              <a:rPr lang="zh-CN" altLang="en-US" smtClean="0"/>
              <a:t>2018/4/26</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2497695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20B61A7E-C77A-4E35-BB14-1D49BFD0081B}" type="datetimeFigureOut">
              <a:rPr lang="zh-CN" altLang="en-US" smtClean="0"/>
              <a:t>2018/4/26</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448341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20B61A7E-C77A-4E35-BB14-1D49BFD0081B}" type="datetimeFigureOut">
              <a:rPr lang="zh-CN" altLang="en-US" smtClean="0"/>
              <a:t>2018/4/26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3008678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20B61A7E-C77A-4E35-BB14-1D49BFD0081B}" type="datetimeFigureOut">
              <a:rPr lang="zh-CN" altLang="en-US" smtClean="0"/>
              <a:t>2018/4/26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414616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20B61A7E-C77A-4E35-BB14-1D49BFD0081B}" type="datetimeFigureOut">
              <a:rPr lang="zh-CN" altLang="en-US" smtClean="0"/>
              <a:t>2018/4/26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3101806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20B61A7E-C77A-4E35-BB14-1D49BFD0081B}" type="datetimeFigureOut">
              <a:rPr lang="zh-CN" altLang="en-US" smtClean="0"/>
              <a:t>2018/4/26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2236669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B61A7E-C77A-4E35-BB14-1D49BFD0081B}" type="datetimeFigureOut">
              <a:rPr lang="zh-CN" altLang="en-US" smtClean="0"/>
              <a:t>2018/4/26</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987573-ADDF-4AAF-AEB3-90BFDAE5498A}" type="slidenum">
              <a:rPr lang="zh-CN" altLang="en-US" smtClean="0"/>
              <a:t>‹#›</a:t>
            </a:fld>
            <a:endParaRPr lang="zh-CN" altLang="en-US"/>
          </a:p>
        </p:txBody>
      </p:sp>
    </p:spTree>
    <p:extLst>
      <p:ext uri="{BB962C8B-B14F-4D97-AF65-F5344CB8AC3E}">
        <p14:creationId xmlns:p14="http://schemas.microsoft.com/office/powerpoint/2010/main" val="40477104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1652789" y="826148"/>
            <a:ext cx="9144000" cy="2387600"/>
          </a:xfrm>
        </p:spPr>
        <p:txBody>
          <a:bodyPr/>
          <a:lstStyle/>
          <a:p>
            <a:r>
              <a:rPr lang="en-US" altLang="zh-CN" dirty="0" smtClean="0"/>
              <a:t>The </a:t>
            </a:r>
            <a:r>
              <a:rPr lang="en-US" altLang="zh-CN" dirty="0" err="1" smtClean="0"/>
              <a:t>Shapuaisi</a:t>
            </a:r>
            <a:r>
              <a:rPr lang="en-US" altLang="zh-CN" dirty="0" smtClean="0"/>
              <a:t> </a:t>
            </a:r>
            <a:r>
              <a:rPr lang="en-US" altLang="zh-CN" dirty="0" err="1" smtClean="0"/>
              <a:t>Pharma</a:t>
            </a:r>
            <a:r>
              <a:rPr lang="en-US" altLang="zh-CN" dirty="0" smtClean="0"/>
              <a:t> Scandal</a:t>
            </a:r>
            <a:endParaRPr lang="zh-CN" altLang="en-US" dirty="0"/>
          </a:p>
        </p:txBody>
      </p:sp>
      <p:sp>
        <p:nvSpPr>
          <p:cNvPr id="3" name="副标题 2"/>
          <p:cNvSpPr>
            <a:spLocks noGrp="1"/>
          </p:cNvSpPr>
          <p:nvPr>
            <p:ph type="subTitle" idx="1"/>
          </p:nvPr>
        </p:nvSpPr>
        <p:spPr>
          <a:xfrm>
            <a:off x="1798320" y="4859323"/>
            <a:ext cx="9144000" cy="1655762"/>
          </a:xfrm>
        </p:spPr>
        <p:txBody>
          <a:bodyPr/>
          <a:lstStyle/>
          <a:p>
            <a:r>
              <a:rPr lang="en-US" altLang="zh-CN" dirty="0" smtClean="0"/>
              <a:t>Wang </a:t>
            </a:r>
            <a:r>
              <a:rPr lang="en-US" altLang="zh-CN" dirty="0" err="1" smtClean="0"/>
              <a:t>Jianchao</a:t>
            </a:r>
            <a:endParaRPr lang="en-US" altLang="zh-CN" dirty="0" smtClean="0"/>
          </a:p>
          <a:p>
            <a:r>
              <a:rPr lang="en-US" altLang="zh-CN" dirty="0" smtClean="0"/>
              <a:t>1704442</a:t>
            </a:r>
            <a:endParaRPr lang="zh-CN" altLang="en-US" dirty="0"/>
          </a:p>
        </p:txBody>
      </p:sp>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4669" y="2471723"/>
            <a:ext cx="2622120" cy="3916392"/>
          </a:xfrm>
          <a:prstGeom prst="rect">
            <a:avLst/>
          </a:prstGeom>
        </p:spPr>
      </p:pic>
    </p:spTree>
    <p:extLst>
      <p:ext uri="{BB962C8B-B14F-4D97-AF65-F5344CB8AC3E}">
        <p14:creationId xmlns:p14="http://schemas.microsoft.com/office/powerpoint/2010/main" val="27673541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Introduction to </a:t>
            </a:r>
            <a:r>
              <a:rPr lang="en-US" altLang="zh-CN" dirty="0" err="1"/>
              <a:t>S</a:t>
            </a:r>
            <a:r>
              <a:rPr lang="en-US" altLang="zh-CN" dirty="0" err="1" smtClean="0"/>
              <a:t>hapuaisi</a:t>
            </a:r>
            <a:r>
              <a:rPr lang="en-US" altLang="zh-CN" dirty="0" smtClean="0"/>
              <a:t> </a:t>
            </a:r>
            <a:r>
              <a:rPr lang="en-US" altLang="zh-CN" dirty="0" err="1" smtClean="0"/>
              <a:t>Pharma</a:t>
            </a:r>
            <a:endParaRPr lang="zh-CN" altLang="en-US" dirty="0"/>
          </a:p>
        </p:txBody>
      </p:sp>
      <p:sp>
        <p:nvSpPr>
          <p:cNvPr id="3" name="内容占位符 2"/>
          <p:cNvSpPr>
            <a:spLocks noGrp="1"/>
          </p:cNvSpPr>
          <p:nvPr>
            <p:ph idx="1"/>
          </p:nvPr>
        </p:nvSpPr>
        <p:spPr/>
        <p:txBody>
          <a:bodyPr/>
          <a:lstStyle/>
          <a:p>
            <a:r>
              <a:rPr lang="en-US" altLang="zh-CN" dirty="0" err="1" smtClean="0"/>
              <a:t>Shapuaisi</a:t>
            </a:r>
            <a:r>
              <a:rPr lang="en-US" altLang="zh-CN" dirty="0" smtClean="0"/>
              <a:t> </a:t>
            </a:r>
            <a:r>
              <a:rPr lang="en-US" altLang="zh-CN" dirty="0" err="1" smtClean="0"/>
              <a:t>Pharma</a:t>
            </a:r>
            <a:r>
              <a:rPr lang="en-US" altLang="zh-CN" dirty="0" smtClean="0"/>
              <a:t> is a comprehensive pharmaceutical company which specializing in research &amp; development, production and operation of pharmaceuticals.</a:t>
            </a:r>
          </a:p>
          <a:p>
            <a:r>
              <a:rPr lang="en-US" altLang="zh-CN" dirty="0" smtClean="0"/>
              <a:t>Core values</a:t>
            </a:r>
            <a:r>
              <a:rPr lang="en-US" altLang="zh-CN" dirty="0"/>
              <a:t>: integrity, passion, dedication, quality</a:t>
            </a:r>
            <a:endParaRPr lang="en-US" altLang="zh-CN" dirty="0" smtClean="0"/>
          </a:p>
          <a:p>
            <a:r>
              <a:rPr lang="en-US" altLang="zh-CN" dirty="0" smtClean="0"/>
              <a:t>Main product: </a:t>
            </a:r>
            <a:r>
              <a:rPr lang="en-US" altLang="zh-CN" dirty="0" err="1" smtClean="0"/>
              <a:t>Shapuaisi</a:t>
            </a:r>
            <a:r>
              <a:rPr lang="en-US" altLang="zh-CN" dirty="0" smtClean="0"/>
              <a:t> eye drops</a:t>
            </a:r>
          </a:p>
          <a:p>
            <a:r>
              <a:rPr lang="en-US" altLang="zh-CN" dirty="0"/>
              <a:t>Sales </a:t>
            </a:r>
            <a:r>
              <a:rPr lang="en-US" altLang="zh-CN" dirty="0" smtClean="0"/>
              <a:t>volume: more </a:t>
            </a:r>
            <a:r>
              <a:rPr lang="en-US" altLang="zh-CN" dirty="0"/>
              <a:t>than 28 million in </a:t>
            </a:r>
            <a:r>
              <a:rPr lang="en-US" altLang="zh-CN" dirty="0" smtClean="0"/>
              <a:t>2016.</a:t>
            </a:r>
          </a:p>
          <a:p>
            <a:r>
              <a:rPr lang="en-US" altLang="zh-CN" dirty="0"/>
              <a:t>Annual </a:t>
            </a:r>
            <a:r>
              <a:rPr lang="en-US" altLang="zh-CN" dirty="0" smtClean="0"/>
              <a:t>income: </a:t>
            </a:r>
            <a:r>
              <a:rPr lang="en-US" altLang="zh-CN" dirty="0"/>
              <a:t>750 million </a:t>
            </a:r>
            <a:r>
              <a:rPr lang="en-US" altLang="zh-CN" dirty="0" err="1" smtClean="0"/>
              <a:t>yuan</a:t>
            </a:r>
            <a:r>
              <a:rPr lang="en-US" altLang="zh-CN" dirty="0" smtClean="0"/>
              <a:t>.</a:t>
            </a:r>
          </a:p>
          <a:p>
            <a:r>
              <a:rPr lang="en-US" altLang="zh-CN" dirty="0"/>
              <a:t>A</a:t>
            </a:r>
            <a:r>
              <a:rPr lang="en-US" altLang="zh-CN" dirty="0" smtClean="0"/>
              <a:t>dvertising expense: 260 million </a:t>
            </a:r>
            <a:r>
              <a:rPr lang="en-US" altLang="zh-CN" dirty="0" err="1" smtClean="0"/>
              <a:t>yuan</a:t>
            </a:r>
            <a:r>
              <a:rPr lang="en-US" altLang="zh-CN" dirty="0" smtClean="0"/>
              <a:t> / Research and development expense: </a:t>
            </a:r>
            <a:r>
              <a:rPr lang="en-US" altLang="zh-CN" dirty="0"/>
              <a:t>29 million </a:t>
            </a:r>
            <a:r>
              <a:rPr lang="en-US" altLang="zh-CN" dirty="0" err="1" smtClean="0"/>
              <a:t>yuan</a:t>
            </a:r>
            <a:r>
              <a:rPr lang="en-US" altLang="zh-CN" dirty="0" smtClean="0"/>
              <a:t>.</a:t>
            </a:r>
          </a:p>
          <a:p>
            <a:endParaRPr lang="zh-CN" altLang="en-US" dirty="0"/>
          </a:p>
        </p:txBody>
      </p:sp>
      <p:sp>
        <p:nvSpPr>
          <p:cNvPr id="5" name="文本框 4"/>
          <p:cNvSpPr txBox="1"/>
          <p:nvPr/>
        </p:nvSpPr>
        <p:spPr>
          <a:xfrm>
            <a:off x="690113" y="6055743"/>
            <a:ext cx="9730596" cy="369332"/>
          </a:xfrm>
          <a:prstGeom prst="rect">
            <a:avLst/>
          </a:prstGeom>
          <a:noFill/>
        </p:spPr>
        <p:txBody>
          <a:bodyPr wrap="square" rtlCol="0">
            <a:spAutoFit/>
          </a:bodyPr>
          <a:lstStyle/>
          <a:p>
            <a:r>
              <a:rPr lang="en-GB" altLang="zh-CN" dirty="0"/>
              <a:t>(</a:t>
            </a:r>
            <a:r>
              <a:rPr lang="en-GB" altLang="zh-CN" dirty="0" err="1"/>
              <a:t>Zjspas</a:t>
            </a:r>
            <a:r>
              <a:rPr lang="en-GB" altLang="zh-CN" dirty="0"/>
              <a:t>, 2017</a:t>
            </a:r>
            <a:r>
              <a:rPr lang="en-GB" altLang="zh-CN" dirty="0" smtClean="0"/>
              <a:t>) </a:t>
            </a:r>
            <a:r>
              <a:rPr lang="en-US" altLang="zh-CN" dirty="0"/>
              <a:t>(Quotes, 2017</a:t>
            </a:r>
            <a:r>
              <a:rPr lang="en-US" altLang="zh-CN" dirty="0" smtClean="0"/>
              <a:t>)</a:t>
            </a:r>
            <a:endParaRPr lang="en-GB" dirty="0"/>
          </a:p>
        </p:txBody>
      </p:sp>
      <p:pic>
        <p:nvPicPr>
          <p:cNvPr id="6" name="图片 5"/>
          <p:cNvPicPr>
            <a:picLocks noChangeAspect="1"/>
          </p:cNvPicPr>
          <p:nvPr/>
        </p:nvPicPr>
        <p:blipFill>
          <a:blip r:embed="rId3"/>
          <a:stretch>
            <a:fillRect/>
          </a:stretch>
        </p:blipFill>
        <p:spPr>
          <a:xfrm>
            <a:off x="8609280" y="614744"/>
            <a:ext cx="3323809" cy="800000"/>
          </a:xfrm>
          <a:prstGeom prst="rect">
            <a:avLst/>
          </a:prstGeom>
        </p:spPr>
      </p:pic>
    </p:spTree>
    <p:extLst>
      <p:ext uri="{BB962C8B-B14F-4D97-AF65-F5344CB8AC3E}">
        <p14:creationId xmlns:p14="http://schemas.microsoft.com/office/powerpoint/2010/main" val="935759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What is cataract </a:t>
            </a:r>
            <a:endParaRPr lang="zh-CN" altLang="en-US" dirty="0"/>
          </a:p>
        </p:txBody>
      </p:sp>
      <p:sp>
        <p:nvSpPr>
          <p:cNvPr id="3" name="内容占位符 2"/>
          <p:cNvSpPr>
            <a:spLocks noGrp="1"/>
          </p:cNvSpPr>
          <p:nvPr>
            <p:ph idx="1"/>
          </p:nvPr>
        </p:nvSpPr>
        <p:spPr>
          <a:xfrm>
            <a:off x="838200" y="1825625"/>
            <a:ext cx="7132608" cy="4212866"/>
          </a:xfrm>
        </p:spPr>
        <p:txBody>
          <a:bodyPr>
            <a:normAutofit/>
          </a:bodyPr>
          <a:lstStyle/>
          <a:p>
            <a:r>
              <a:rPr lang="en-US" altLang="zh-CN" dirty="0" smtClean="0"/>
              <a:t>The cataracts is an </a:t>
            </a:r>
            <a:r>
              <a:rPr lang="en-US" altLang="zh-CN" dirty="0"/>
              <a:t>eye disease. The main </a:t>
            </a:r>
            <a:r>
              <a:rPr lang="en-US" altLang="zh-CN" dirty="0" smtClean="0"/>
              <a:t>symptom is visual disturbance which caused </a:t>
            </a:r>
            <a:r>
              <a:rPr lang="en-US" altLang="zh-CN" dirty="0"/>
              <a:t>by the cloudy </a:t>
            </a:r>
            <a:r>
              <a:rPr lang="en-US" altLang="zh-CN" dirty="0" smtClean="0"/>
              <a:t>patches of </a:t>
            </a:r>
            <a:r>
              <a:rPr lang="en-US" altLang="zh-CN" dirty="0"/>
              <a:t>the lens. </a:t>
            </a:r>
            <a:r>
              <a:rPr lang="en-US" altLang="zh-CN" dirty="0" smtClean="0"/>
              <a:t>Without treatment, it may </a:t>
            </a:r>
            <a:r>
              <a:rPr lang="en-US" altLang="zh-CN" dirty="0"/>
              <a:t>led to </a:t>
            </a:r>
            <a:r>
              <a:rPr lang="en-US" altLang="zh-CN" dirty="0" smtClean="0"/>
              <a:t>blindness.</a:t>
            </a:r>
          </a:p>
          <a:p>
            <a:r>
              <a:rPr lang="en-US" altLang="zh-CN" dirty="0" smtClean="0"/>
              <a:t>The </a:t>
            </a:r>
            <a:r>
              <a:rPr lang="en-US" altLang="zh-CN" dirty="0"/>
              <a:t>incidence of this disease increases with age. </a:t>
            </a:r>
            <a:r>
              <a:rPr lang="en-US" altLang="zh-CN" dirty="0" smtClean="0"/>
              <a:t>In </a:t>
            </a:r>
            <a:r>
              <a:rPr lang="en-US" altLang="zh-CN" dirty="0"/>
              <a:t>China, 80 percent of the elderly over the age of 60 are plagued by cataracts</a:t>
            </a:r>
            <a:r>
              <a:rPr lang="en-US" altLang="zh-CN" dirty="0" smtClean="0"/>
              <a:t>.</a:t>
            </a:r>
          </a:p>
          <a:p>
            <a:r>
              <a:rPr lang="en-US" altLang="zh-CN" dirty="0"/>
              <a:t>The only effective way to </a:t>
            </a:r>
            <a:r>
              <a:rPr lang="en-US" altLang="zh-CN" dirty="0" smtClean="0"/>
              <a:t>cure cataracts is </a:t>
            </a:r>
            <a:r>
              <a:rPr lang="en-US" altLang="zh-CN" dirty="0"/>
              <a:t>surgery, which is the consensus of doctors worldwide.</a:t>
            </a:r>
            <a:endParaRPr lang="en-US" altLang="zh-CN" dirty="0" smtClean="0"/>
          </a:p>
          <a:p>
            <a:endParaRPr lang="en-US" altLang="zh-CN" dirty="0"/>
          </a:p>
          <a:p>
            <a:endParaRPr lang="zh-CN" altLang="en-US" dirty="0"/>
          </a:p>
        </p:txBody>
      </p:sp>
      <p:sp>
        <p:nvSpPr>
          <p:cNvPr id="4" name="文本框 3"/>
          <p:cNvSpPr txBox="1"/>
          <p:nvPr/>
        </p:nvSpPr>
        <p:spPr>
          <a:xfrm>
            <a:off x="838200" y="6038491"/>
            <a:ext cx="10186358" cy="369332"/>
          </a:xfrm>
          <a:prstGeom prst="rect">
            <a:avLst/>
          </a:prstGeom>
          <a:noFill/>
        </p:spPr>
        <p:txBody>
          <a:bodyPr wrap="square" rtlCol="0">
            <a:spAutoFit/>
          </a:bodyPr>
          <a:lstStyle/>
          <a:p>
            <a:r>
              <a:rPr lang="en-GB" altLang="zh-CN" dirty="0"/>
              <a:t>(nhs.uk, 2018</a:t>
            </a:r>
            <a:r>
              <a:rPr lang="en-GB" altLang="zh-CN" dirty="0" smtClean="0"/>
              <a:t>) </a:t>
            </a:r>
            <a:r>
              <a:rPr lang="en-GB" altLang="zh-CN" dirty="0"/>
              <a:t>(Chyxx.com, 2017</a:t>
            </a:r>
            <a:r>
              <a:rPr lang="en-GB" altLang="zh-CN" dirty="0" smtClean="0"/>
              <a:t>) </a:t>
            </a:r>
            <a:r>
              <a:rPr lang="en-US" altLang="zh-CN" dirty="0"/>
              <a:t>(</a:t>
            </a:r>
            <a:r>
              <a:rPr lang="en-US" altLang="zh-CN" dirty="0" smtClean="0"/>
              <a:t>Olson et al, </a:t>
            </a:r>
            <a:r>
              <a:rPr lang="en-US" altLang="zh-CN" dirty="0"/>
              <a:t>2017)</a:t>
            </a:r>
            <a:endParaRPr lang="zh-CN" altLang="en-US" dirty="0"/>
          </a:p>
        </p:txBody>
      </p:sp>
      <p:pic>
        <p:nvPicPr>
          <p:cNvPr id="5" name="图片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52990" y="1690688"/>
            <a:ext cx="3600810" cy="2399235"/>
          </a:xfrm>
          <a:prstGeom prst="rect">
            <a:avLst/>
          </a:prstGeom>
        </p:spPr>
      </p:pic>
    </p:spTree>
    <p:extLst>
      <p:ext uri="{BB962C8B-B14F-4D97-AF65-F5344CB8AC3E}">
        <p14:creationId xmlns:p14="http://schemas.microsoft.com/office/powerpoint/2010/main" val="74902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The scandal</a:t>
            </a:r>
            <a:endParaRPr lang="zh-CN" altLang="en-US" dirty="0"/>
          </a:p>
        </p:txBody>
      </p:sp>
      <p:sp>
        <p:nvSpPr>
          <p:cNvPr id="3" name="内容占位符 2"/>
          <p:cNvSpPr>
            <a:spLocks noGrp="1"/>
          </p:cNvSpPr>
          <p:nvPr>
            <p:ph idx="1"/>
          </p:nvPr>
        </p:nvSpPr>
        <p:spPr/>
        <p:txBody>
          <a:bodyPr>
            <a:normAutofit/>
          </a:bodyPr>
          <a:lstStyle/>
          <a:p>
            <a:r>
              <a:rPr lang="en-GB" altLang="zh-CN" dirty="0" smtClean="0"/>
              <a:t>In </a:t>
            </a:r>
            <a:r>
              <a:rPr lang="en-GB" altLang="zh-CN" dirty="0"/>
              <a:t>December 2017, an </a:t>
            </a:r>
            <a:r>
              <a:rPr lang="en-GB" altLang="zh-CN" dirty="0" smtClean="0"/>
              <a:t>article, which </a:t>
            </a:r>
            <a:r>
              <a:rPr lang="en-GB" altLang="zh-CN" dirty="0"/>
              <a:t>entitled </a:t>
            </a:r>
            <a:r>
              <a:rPr lang="en-GB" altLang="zh-CN" i="1" dirty="0" smtClean="0"/>
              <a:t>the brainwashing drug, please spare the Chinese elderly,</a:t>
            </a:r>
            <a:r>
              <a:rPr lang="en-GB" altLang="zh-CN" dirty="0" smtClean="0"/>
              <a:t> </a:t>
            </a:r>
            <a:r>
              <a:rPr lang="en-US" altLang="zh-CN" dirty="0"/>
              <a:t>has caused widespread public </a:t>
            </a:r>
            <a:r>
              <a:rPr lang="en-US" altLang="zh-CN" dirty="0" smtClean="0"/>
              <a:t>concern</a:t>
            </a:r>
            <a:r>
              <a:rPr lang="en-US" altLang="zh-CN" dirty="0"/>
              <a:t>. The article was published via social media and was quickly forwarded more than 100,000 times</a:t>
            </a:r>
            <a:r>
              <a:rPr lang="en-US" altLang="zh-CN" dirty="0" smtClean="0"/>
              <a:t>. It questioned </a:t>
            </a:r>
            <a:r>
              <a:rPr lang="en-US" altLang="zh-CN" dirty="0" err="1"/>
              <a:t>Shapuaisi</a:t>
            </a:r>
            <a:r>
              <a:rPr lang="en-US" altLang="zh-CN" dirty="0"/>
              <a:t> eye drops for </a:t>
            </a:r>
            <a:r>
              <a:rPr lang="en-US" altLang="zh-CN" dirty="0" smtClean="0"/>
              <a:t>deceptive </a:t>
            </a:r>
            <a:r>
              <a:rPr lang="en-US" altLang="zh-CN" dirty="0" smtClean="0"/>
              <a:t>advertising and </a:t>
            </a:r>
            <a:r>
              <a:rPr lang="en-US" altLang="zh-CN" dirty="0"/>
              <a:t>misleading consumers in high-frequency television commercials. </a:t>
            </a:r>
            <a:endParaRPr lang="en-US" altLang="zh-CN" dirty="0" smtClean="0"/>
          </a:p>
          <a:p>
            <a:r>
              <a:rPr lang="en-US" altLang="zh-CN" dirty="0"/>
              <a:t>In subsequent investigations, it was found that many consumers </a:t>
            </a:r>
            <a:r>
              <a:rPr lang="en-US" altLang="zh-CN" dirty="0" smtClean="0"/>
              <a:t>believe that cataracts could be cared by eye </a:t>
            </a:r>
            <a:r>
              <a:rPr lang="en-US" altLang="zh-CN" dirty="0"/>
              <a:t>drops. As a result, </a:t>
            </a:r>
            <a:r>
              <a:rPr lang="en-US" altLang="zh-CN" dirty="0" smtClean="0"/>
              <a:t>the treatment </a:t>
            </a:r>
            <a:r>
              <a:rPr lang="en-US" altLang="zh-CN" dirty="0"/>
              <a:t>was delayed and </a:t>
            </a:r>
            <a:r>
              <a:rPr lang="en-US" altLang="zh-CN" dirty="0" smtClean="0"/>
              <a:t>it led to various complications.</a:t>
            </a:r>
            <a:endParaRPr lang="zh-CN" altLang="en-US" dirty="0"/>
          </a:p>
        </p:txBody>
      </p:sp>
      <p:sp>
        <p:nvSpPr>
          <p:cNvPr id="4" name="文本框 3"/>
          <p:cNvSpPr txBox="1"/>
          <p:nvPr/>
        </p:nvSpPr>
        <p:spPr>
          <a:xfrm>
            <a:off x="1155940" y="6314536"/>
            <a:ext cx="9023230" cy="369332"/>
          </a:xfrm>
          <a:prstGeom prst="rect">
            <a:avLst/>
          </a:prstGeom>
          <a:noFill/>
        </p:spPr>
        <p:txBody>
          <a:bodyPr wrap="square" rtlCol="0">
            <a:spAutoFit/>
          </a:bodyPr>
          <a:lstStyle/>
          <a:p>
            <a:r>
              <a:rPr lang="en-GB" altLang="zh-CN" dirty="0" smtClean="0"/>
              <a:t>(Neuro.dxy.cn</a:t>
            </a:r>
            <a:r>
              <a:rPr lang="en-GB" altLang="zh-CN" dirty="0"/>
              <a:t>, 2017</a:t>
            </a:r>
            <a:r>
              <a:rPr lang="en-GB" altLang="zh-CN" dirty="0" smtClean="0"/>
              <a:t>) </a:t>
            </a:r>
            <a:r>
              <a:rPr lang="en-GB" altLang="zh-CN" dirty="0"/>
              <a:t>(YouTube, 2017)</a:t>
            </a:r>
            <a:endParaRPr lang="zh-CN" altLang="en-US" dirty="0"/>
          </a:p>
        </p:txBody>
      </p:sp>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21706" y="1501626"/>
            <a:ext cx="7748588" cy="4444697"/>
          </a:xfrm>
          <a:prstGeom prst="rect">
            <a:avLst/>
          </a:prstGeom>
        </p:spPr>
      </p:pic>
    </p:spTree>
    <p:extLst>
      <p:ext uri="{BB962C8B-B14F-4D97-AF65-F5344CB8AC3E}">
        <p14:creationId xmlns:p14="http://schemas.microsoft.com/office/powerpoint/2010/main" val="2838567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838200" y="598038"/>
            <a:ext cx="10515600" cy="1032354"/>
          </a:xfrm>
        </p:spPr>
        <p:txBody>
          <a:bodyPr/>
          <a:lstStyle/>
          <a:p>
            <a:r>
              <a:rPr lang="en-US" altLang="zh-CN" dirty="0" smtClean="0"/>
              <a:t>The scandal</a:t>
            </a:r>
            <a:endParaRPr lang="zh-CN" altLang="en-US" dirty="0"/>
          </a:p>
        </p:txBody>
      </p:sp>
      <p:sp>
        <p:nvSpPr>
          <p:cNvPr id="3" name="内容占位符 2"/>
          <p:cNvSpPr>
            <a:spLocks noGrp="1"/>
          </p:cNvSpPr>
          <p:nvPr>
            <p:ph idx="1"/>
          </p:nvPr>
        </p:nvSpPr>
        <p:spPr>
          <a:xfrm>
            <a:off x="838200" y="1880558"/>
            <a:ext cx="10515600" cy="4028536"/>
          </a:xfrm>
        </p:spPr>
        <p:txBody>
          <a:bodyPr>
            <a:normAutofit/>
          </a:bodyPr>
          <a:lstStyle/>
          <a:p>
            <a:r>
              <a:rPr lang="en-US" altLang="zh-CN" dirty="0"/>
              <a:t>In November 2012, the Changsha Pharmaceutical Distribution Industry Association pointed out that seven </a:t>
            </a:r>
            <a:r>
              <a:rPr lang="en-US" altLang="zh-CN" dirty="0" smtClean="0"/>
              <a:t>drugs, including </a:t>
            </a:r>
            <a:r>
              <a:rPr lang="en-US" altLang="zh-CN" dirty="0" err="1" smtClean="0"/>
              <a:t>Shapuaisi</a:t>
            </a:r>
            <a:r>
              <a:rPr lang="en-US" altLang="zh-CN" dirty="0" smtClean="0"/>
              <a:t>, </a:t>
            </a:r>
            <a:r>
              <a:rPr lang="en-US" altLang="zh-CN" dirty="0"/>
              <a:t>were suspected of violating </a:t>
            </a:r>
            <a:r>
              <a:rPr lang="en-US" altLang="zh-CN" dirty="0" smtClean="0"/>
              <a:t>the </a:t>
            </a:r>
            <a:r>
              <a:rPr lang="en-US" altLang="zh-CN" dirty="0"/>
              <a:t>“Medicine Advertising Examination Regulations” and contained actions such as assertions and guarantees that did not scientifically express the </a:t>
            </a:r>
            <a:r>
              <a:rPr lang="en-US" altLang="zh-CN" dirty="0" smtClean="0"/>
              <a:t>efficacy.</a:t>
            </a:r>
          </a:p>
          <a:p>
            <a:r>
              <a:rPr lang="en-US" altLang="zh-CN" dirty="0" smtClean="0"/>
              <a:t>In 2014, the </a:t>
            </a:r>
            <a:r>
              <a:rPr lang="en-US" altLang="zh-CN" dirty="0"/>
              <a:t>Economic Information Daily reported that the company had </a:t>
            </a:r>
            <a:r>
              <a:rPr lang="en-US" altLang="zh-CN" dirty="0" smtClean="0"/>
              <a:t>involved </a:t>
            </a:r>
            <a:r>
              <a:rPr lang="en-US" altLang="zh-CN" dirty="0"/>
              <a:t>product quality issues and illegal </a:t>
            </a:r>
            <a:r>
              <a:rPr lang="en-US" altLang="zh-CN" dirty="0" smtClean="0"/>
              <a:t>advertising for several times. However</a:t>
            </a:r>
            <a:r>
              <a:rPr lang="en-US" altLang="zh-CN" dirty="0"/>
              <a:t>, The company’s prospectus did not mention it</a:t>
            </a:r>
            <a:r>
              <a:rPr lang="en-US" altLang="zh-CN" dirty="0" smtClean="0"/>
              <a:t>.</a:t>
            </a:r>
          </a:p>
          <a:p>
            <a:pPr marL="0" indent="0">
              <a:buNone/>
            </a:pPr>
            <a:endParaRPr lang="zh-CN" altLang="en-US" dirty="0"/>
          </a:p>
        </p:txBody>
      </p:sp>
      <p:sp>
        <p:nvSpPr>
          <p:cNvPr id="4" name="文本框 3"/>
          <p:cNvSpPr txBox="1"/>
          <p:nvPr/>
        </p:nvSpPr>
        <p:spPr>
          <a:xfrm>
            <a:off x="838200" y="6159260"/>
            <a:ext cx="10738449" cy="369332"/>
          </a:xfrm>
          <a:prstGeom prst="rect">
            <a:avLst/>
          </a:prstGeom>
          <a:noFill/>
        </p:spPr>
        <p:txBody>
          <a:bodyPr wrap="square" rtlCol="0">
            <a:spAutoFit/>
          </a:bodyPr>
          <a:lstStyle/>
          <a:p>
            <a:r>
              <a:rPr lang="en-GB" altLang="zh-CN" dirty="0"/>
              <a:t>(</a:t>
            </a:r>
            <a:r>
              <a:rPr lang="en-GB" altLang="zh-CN" dirty="0" err="1"/>
              <a:t>News.sina</a:t>
            </a:r>
            <a:r>
              <a:rPr lang="en-GB" altLang="zh-CN" dirty="0"/>
              <a:t>, 2012</a:t>
            </a:r>
            <a:r>
              <a:rPr lang="en-GB" altLang="zh-CN" dirty="0" smtClean="0"/>
              <a:t>) </a:t>
            </a:r>
            <a:r>
              <a:rPr lang="en-GB" altLang="zh-CN" dirty="0"/>
              <a:t>(</a:t>
            </a:r>
            <a:r>
              <a:rPr lang="en-GB" altLang="zh-CN" dirty="0" err="1"/>
              <a:t>Sohu</a:t>
            </a:r>
            <a:r>
              <a:rPr lang="en-GB" altLang="zh-CN" dirty="0"/>
              <a:t>, 2017</a:t>
            </a:r>
            <a:r>
              <a:rPr lang="en-GB" altLang="zh-CN" dirty="0" smtClean="0"/>
              <a:t>) </a:t>
            </a:r>
            <a:endParaRPr lang="zh-CN" altLang="en-US" dirty="0"/>
          </a:p>
        </p:txBody>
      </p:sp>
    </p:spTree>
    <p:extLst>
      <p:ext uri="{BB962C8B-B14F-4D97-AF65-F5344CB8AC3E}">
        <p14:creationId xmlns:p14="http://schemas.microsoft.com/office/powerpoint/2010/main" val="41894764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Impacts of the scandal</a:t>
            </a:r>
            <a:endParaRPr lang="zh-CN" altLang="en-US" dirty="0"/>
          </a:p>
        </p:txBody>
      </p:sp>
      <p:sp>
        <p:nvSpPr>
          <p:cNvPr id="3" name="内容占位符 2"/>
          <p:cNvSpPr>
            <a:spLocks noGrp="1"/>
          </p:cNvSpPr>
          <p:nvPr>
            <p:ph idx="1"/>
          </p:nvPr>
        </p:nvSpPr>
        <p:spPr/>
        <p:txBody>
          <a:bodyPr/>
          <a:lstStyle/>
          <a:p>
            <a:r>
              <a:rPr lang="en-US" altLang="zh-CN" dirty="0"/>
              <a:t>The following day, the stock of </a:t>
            </a:r>
            <a:r>
              <a:rPr lang="en-US" altLang="zh-CN" dirty="0" err="1"/>
              <a:t>Shapuaisi</a:t>
            </a:r>
            <a:r>
              <a:rPr lang="en-US" altLang="zh-CN" dirty="0"/>
              <a:t> </a:t>
            </a:r>
            <a:r>
              <a:rPr lang="en-US" altLang="zh-CN" dirty="0" err="1"/>
              <a:t>Pharma</a:t>
            </a:r>
            <a:r>
              <a:rPr lang="en-US" altLang="zh-CN" dirty="0"/>
              <a:t> had been </a:t>
            </a:r>
            <a:r>
              <a:rPr lang="en-GB" altLang="zh-CN" dirty="0"/>
              <a:t>falling in </a:t>
            </a:r>
            <a:r>
              <a:rPr lang="en-GB" altLang="zh-CN" dirty="0" smtClean="0"/>
              <a:t>lock step</a:t>
            </a:r>
            <a:r>
              <a:rPr lang="en-US" altLang="zh-CN" dirty="0" smtClean="0"/>
              <a:t>. </a:t>
            </a:r>
            <a:r>
              <a:rPr lang="en-US" altLang="zh-CN" dirty="0"/>
              <a:t>After that, its stock price kept falling, and now, the company has lost nearly half its value.</a:t>
            </a:r>
          </a:p>
          <a:p>
            <a:r>
              <a:rPr lang="en-US" altLang="zh-CN" dirty="0"/>
              <a:t>Numerous Chinese elderly suffer from cataracts and </a:t>
            </a:r>
            <a:r>
              <a:rPr lang="en-US" altLang="zh-CN" dirty="0" smtClean="0"/>
              <a:t>its complications </a:t>
            </a:r>
            <a:r>
              <a:rPr lang="en-US" altLang="zh-CN" dirty="0"/>
              <a:t>because of delayed treatment</a:t>
            </a:r>
            <a:r>
              <a:rPr lang="en-US" altLang="zh-CN" dirty="0" smtClean="0"/>
              <a:t>.</a:t>
            </a:r>
          </a:p>
          <a:p>
            <a:r>
              <a:rPr lang="en-US" altLang="zh-CN" dirty="0"/>
              <a:t>The government has </a:t>
            </a:r>
            <a:r>
              <a:rPr lang="en-US" altLang="zh-CN" dirty="0" smtClean="0"/>
              <a:t>more </a:t>
            </a:r>
            <a:r>
              <a:rPr lang="en-GB" altLang="zh-CN" dirty="0" smtClean="0"/>
              <a:t>emphasize </a:t>
            </a:r>
            <a:r>
              <a:rPr lang="en-US" altLang="zh-CN" dirty="0" smtClean="0"/>
              <a:t>on </a:t>
            </a:r>
            <a:r>
              <a:rPr lang="en-US" altLang="zh-CN" dirty="0"/>
              <a:t>the supervision of the pharmaceutical market.</a:t>
            </a:r>
            <a:endParaRPr lang="zh-CN" altLang="en-US" dirty="0"/>
          </a:p>
        </p:txBody>
      </p:sp>
      <p:pic>
        <p:nvPicPr>
          <p:cNvPr id="4" name="内容占位符 3"/>
          <p:cNvPicPr>
            <a:picLocks noChangeAspect="1"/>
          </p:cNvPicPr>
          <p:nvPr/>
        </p:nvPicPr>
        <p:blipFill rotWithShape="1">
          <a:blip r:embed="rId3"/>
          <a:srcRect l="46057"/>
          <a:stretch/>
        </p:blipFill>
        <p:spPr>
          <a:xfrm>
            <a:off x="6243995" y="2314829"/>
            <a:ext cx="5109805" cy="3372929"/>
          </a:xfrm>
          <a:prstGeom prst="rect">
            <a:avLst/>
          </a:prstGeom>
        </p:spPr>
      </p:pic>
      <p:sp>
        <p:nvSpPr>
          <p:cNvPr id="5" name="文本框 4"/>
          <p:cNvSpPr txBox="1"/>
          <p:nvPr/>
        </p:nvSpPr>
        <p:spPr>
          <a:xfrm>
            <a:off x="1086928" y="5942568"/>
            <a:ext cx="5157067" cy="369332"/>
          </a:xfrm>
          <a:prstGeom prst="rect">
            <a:avLst/>
          </a:prstGeom>
          <a:noFill/>
        </p:spPr>
        <p:txBody>
          <a:bodyPr wrap="square" rtlCol="0">
            <a:spAutoFit/>
          </a:bodyPr>
          <a:lstStyle/>
          <a:p>
            <a:r>
              <a:rPr lang="en-GB" altLang="zh-CN" dirty="0"/>
              <a:t>(</a:t>
            </a:r>
            <a:r>
              <a:rPr lang="en-GB" altLang="zh-CN" dirty="0" err="1"/>
              <a:t>Finance.sina</a:t>
            </a:r>
            <a:r>
              <a:rPr lang="en-GB" altLang="zh-CN" dirty="0"/>
              <a:t>, 2018)</a:t>
            </a:r>
            <a:endParaRPr lang="zh-CN" altLang="en-US" dirty="0"/>
          </a:p>
        </p:txBody>
      </p:sp>
    </p:spTree>
    <p:extLst>
      <p:ext uri="{BB962C8B-B14F-4D97-AF65-F5344CB8AC3E}">
        <p14:creationId xmlns:p14="http://schemas.microsoft.com/office/powerpoint/2010/main" val="1151183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Responses </a:t>
            </a:r>
            <a:r>
              <a:rPr lang="en-US" altLang="zh-CN" dirty="0"/>
              <a:t>to the scandal</a:t>
            </a:r>
            <a:endParaRPr lang="zh-CN" altLang="en-US" dirty="0"/>
          </a:p>
        </p:txBody>
      </p:sp>
      <p:sp>
        <p:nvSpPr>
          <p:cNvPr id="3" name="内容占位符 2"/>
          <p:cNvSpPr>
            <a:spLocks noGrp="1"/>
          </p:cNvSpPr>
          <p:nvPr>
            <p:ph idx="1"/>
          </p:nvPr>
        </p:nvSpPr>
        <p:spPr>
          <a:xfrm>
            <a:off x="838200" y="1825625"/>
            <a:ext cx="10515600" cy="4143854"/>
          </a:xfrm>
        </p:spPr>
        <p:txBody>
          <a:bodyPr>
            <a:normAutofit lnSpcReduction="10000"/>
          </a:bodyPr>
          <a:lstStyle/>
          <a:p>
            <a:r>
              <a:rPr lang="en-US" altLang="zh-CN" dirty="0" smtClean="0"/>
              <a:t>Just on </a:t>
            </a:r>
            <a:r>
              <a:rPr lang="en-US" altLang="zh-CN" dirty="0"/>
              <a:t>the second day after the scandal broke out, the company issued an announcement and opposed the </a:t>
            </a:r>
            <a:r>
              <a:rPr lang="en-US" altLang="zh-CN" dirty="0" smtClean="0"/>
              <a:t>problems mentioned </a:t>
            </a:r>
            <a:r>
              <a:rPr lang="en-US" altLang="zh-CN" dirty="0"/>
              <a:t>in the previous article. </a:t>
            </a:r>
            <a:r>
              <a:rPr lang="en-US" altLang="zh-CN" dirty="0" smtClean="0"/>
              <a:t>It announced </a:t>
            </a:r>
            <a:r>
              <a:rPr lang="en-US" altLang="zh-CN" dirty="0"/>
              <a:t>that </a:t>
            </a:r>
            <a:r>
              <a:rPr lang="en-US" altLang="zh-CN" dirty="0" err="1" smtClean="0"/>
              <a:t>Shapuaisi</a:t>
            </a:r>
            <a:r>
              <a:rPr lang="en-US" altLang="zh-CN" dirty="0" smtClean="0"/>
              <a:t> </a:t>
            </a:r>
            <a:r>
              <a:rPr lang="en-US" altLang="zh-CN" dirty="0"/>
              <a:t>Eye Drops is a safe and effective anti-cataract drug</a:t>
            </a:r>
            <a:r>
              <a:rPr lang="en-US" altLang="zh-CN" dirty="0" smtClean="0"/>
              <a:t>.</a:t>
            </a:r>
          </a:p>
          <a:p>
            <a:r>
              <a:rPr lang="en-US" altLang="zh-CN" dirty="0" smtClean="0"/>
              <a:t>The </a:t>
            </a:r>
            <a:r>
              <a:rPr lang="en-US" altLang="zh-CN" dirty="0"/>
              <a:t>State Food and Drug Administration issued a notice stating </a:t>
            </a:r>
            <a:r>
              <a:rPr lang="en-US" altLang="zh-CN" dirty="0" smtClean="0"/>
              <a:t>that, </a:t>
            </a:r>
            <a:r>
              <a:rPr lang="en-US" altLang="zh-CN" dirty="0"/>
              <a:t>according to the People's Republic of China Drug Administration </a:t>
            </a:r>
            <a:r>
              <a:rPr lang="en-US" altLang="zh-CN" dirty="0" smtClean="0"/>
              <a:t>Law </a:t>
            </a:r>
            <a:r>
              <a:rPr lang="en-US" altLang="zh-CN" dirty="0"/>
              <a:t>and other </a:t>
            </a:r>
            <a:r>
              <a:rPr lang="en-US" altLang="zh-CN" dirty="0" smtClean="0"/>
              <a:t>regulations, </a:t>
            </a:r>
            <a:r>
              <a:rPr lang="en-US" altLang="zh-CN" dirty="0" err="1" smtClean="0"/>
              <a:t>Shapuaisi</a:t>
            </a:r>
            <a:r>
              <a:rPr lang="en-US" altLang="zh-CN" dirty="0" smtClean="0"/>
              <a:t> </a:t>
            </a:r>
            <a:r>
              <a:rPr lang="en-US" altLang="zh-CN" dirty="0" err="1" smtClean="0"/>
              <a:t>Pharma</a:t>
            </a:r>
            <a:r>
              <a:rPr lang="en-US" altLang="zh-CN" dirty="0" smtClean="0"/>
              <a:t> </a:t>
            </a:r>
            <a:r>
              <a:rPr lang="en-US" altLang="zh-CN" dirty="0"/>
              <a:t>should </a:t>
            </a:r>
            <a:r>
              <a:rPr lang="en-US" altLang="zh-CN" dirty="0" smtClean="0"/>
              <a:t>initial </a:t>
            </a:r>
            <a:r>
              <a:rPr lang="en-US" altLang="zh-CN" dirty="0" smtClean="0"/>
              <a:t>clinical trials as </a:t>
            </a:r>
            <a:r>
              <a:rPr lang="en-US" altLang="zh-CN" dirty="0"/>
              <a:t>soon as possible </a:t>
            </a:r>
            <a:r>
              <a:rPr lang="en-US" altLang="zh-CN" dirty="0" smtClean="0"/>
              <a:t>to verify </a:t>
            </a:r>
            <a:r>
              <a:rPr lang="en-US" altLang="zh-CN" dirty="0"/>
              <a:t>the efficacy of </a:t>
            </a:r>
            <a:r>
              <a:rPr lang="en-US" altLang="zh-CN" dirty="0" smtClean="0"/>
              <a:t>its product.</a:t>
            </a:r>
          </a:p>
          <a:p>
            <a:r>
              <a:rPr lang="en-US" altLang="zh-CN" dirty="0"/>
              <a:t>Up to now, the company has not made any adjustments to its drug instructions or advertisements.</a:t>
            </a:r>
          </a:p>
          <a:p>
            <a:endParaRPr lang="zh-CN" altLang="en-US" dirty="0"/>
          </a:p>
        </p:txBody>
      </p:sp>
      <p:sp>
        <p:nvSpPr>
          <p:cNvPr id="5" name="文本框 4"/>
          <p:cNvSpPr txBox="1"/>
          <p:nvPr/>
        </p:nvSpPr>
        <p:spPr>
          <a:xfrm>
            <a:off x="1121434" y="6107502"/>
            <a:ext cx="10006641" cy="369332"/>
          </a:xfrm>
          <a:prstGeom prst="rect">
            <a:avLst/>
          </a:prstGeom>
          <a:noFill/>
        </p:spPr>
        <p:txBody>
          <a:bodyPr wrap="square" rtlCol="0">
            <a:spAutoFit/>
          </a:bodyPr>
          <a:lstStyle/>
          <a:p>
            <a:r>
              <a:rPr lang="en-GB" altLang="zh-CN" dirty="0"/>
              <a:t>(</a:t>
            </a:r>
            <a:r>
              <a:rPr lang="en-GB" altLang="zh-CN" dirty="0" err="1"/>
              <a:t>eastmoney</a:t>
            </a:r>
            <a:r>
              <a:rPr lang="en-GB" altLang="zh-CN" dirty="0"/>
              <a:t>, 2017</a:t>
            </a:r>
            <a:r>
              <a:rPr lang="en-GB" altLang="zh-CN" dirty="0" smtClean="0"/>
              <a:t>) </a:t>
            </a:r>
            <a:r>
              <a:rPr lang="en-GB" altLang="zh-CN" dirty="0" smtClean="0"/>
              <a:t>(China.cnr.cn</a:t>
            </a:r>
            <a:r>
              <a:rPr lang="en-GB" altLang="zh-CN" dirty="0"/>
              <a:t>, 2017)</a:t>
            </a:r>
            <a:endParaRPr lang="zh-CN" altLang="en-US" dirty="0"/>
          </a:p>
        </p:txBody>
      </p:sp>
    </p:spTree>
    <p:extLst>
      <p:ext uri="{BB962C8B-B14F-4D97-AF65-F5344CB8AC3E}">
        <p14:creationId xmlns:p14="http://schemas.microsoft.com/office/powerpoint/2010/main" val="29911516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GB" altLang="zh-CN" dirty="0"/>
              <a:t>Main stakeholders </a:t>
            </a:r>
            <a:endParaRPr lang="zh-CN" altLang="en-US" dirty="0"/>
          </a:p>
        </p:txBody>
      </p:sp>
      <p:sp>
        <p:nvSpPr>
          <p:cNvPr id="3" name="内容占位符 2"/>
          <p:cNvSpPr>
            <a:spLocks noGrp="1"/>
          </p:cNvSpPr>
          <p:nvPr>
            <p:ph idx="1"/>
          </p:nvPr>
        </p:nvSpPr>
        <p:spPr>
          <a:xfrm>
            <a:off x="838200" y="1825624"/>
            <a:ext cx="10515600" cy="4695945"/>
          </a:xfrm>
        </p:spPr>
        <p:txBody>
          <a:bodyPr>
            <a:normAutofit fontScale="92500" lnSpcReduction="20000"/>
          </a:bodyPr>
          <a:lstStyle/>
          <a:p>
            <a:r>
              <a:rPr lang="en-US" altLang="zh-CN" dirty="0"/>
              <a:t>Customers. Customers are the biggest victims of this </a:t>
            </a:r>
            <a:r>
              <a:rPr lang="en-US" altLang="zh-CN" dirty="0" smtClean="0"/>
              <a:t>scandal. At </a:t>
            </a:r>
            <a:r>
              <a:rPr lang="en-US" altLang="zh-CN" dirty="0"/>
              <a:t>the same time, the customer is </a:t>
            </a:r>
            <a:r>
              <a:rPr lang="en-US" altLang="zh-CN" dirty="0" smtClean="0"/>
              <a:t>the </a:t>
            </a:r>
            <a:r>
              <a:rPr lang="en-US" altLang="zh-CN" dirty="0"/>
              <a:t>most powerful party. The refusal to purchase the drug will have a </a:t>
            </a:r>
            <a:r>
              <a:rPr lang="en-US" altLang="zh-CN" dirty="0" smtClean="0"/>
              <a:t>great impact </a:t>
            </a:r>
            <a:r>
              <a:rPr lang="en-US" altLang="zh-CN" dirty="0"/>
              <a:t>on the company</a:t>
            </a:r>
            <a:r>
              <a:rPr lang="en-US" altLang="zh-CN" dirty="0" smtClean="0"/>
              <a:t>.</a:t>
            </a:r>
          </a:p>
          <a:p>
            <a:r>
              <a:rPr lang="en-US" altLang="zh-CN" dirty="0" smtClean="0"/>
              <a:t>Government</a:t>
            </a:r>
            <a:r>
              <a:rPr lang="en-US" altLang="zh-CN" dirty="0"/>
              <a:t>. As a regulator, the government should avoid such scandals. After the scandal broke out, the government has </a:t>
            </a:r>
            <a:r>
              <a:rPr lang="en-US" altLang="zh-CN" dirty="0" smtClean="0"/>
              <a:t>the power to promote </a:t>
            </a:r>
            <a:r>
              <a:rPr lang="en-US" altLang="zh-CN" dirty="0"/>
              <a:t>the development of the incident in </a:t>
            </a:r>
            <a:r>
              <a:rPr lang="en-US" altLang="zh-CN" dirty="0" smtClean="0"/>
              <a:t>the right direction.</a:t>
            </a:r>
          </a:p>
          <a:p>
            <a:r>
              <a:rPr lang="en-US" altLang="zh-CN" dirty="0"/>
              <a:t>Social media. Social media expanded its influence through this scandal</a:t>
            </a:r>
            <a:r>
              <a:rPr lang="en-US" altLang="zh-CN" dirty="0" smtClean="0"/>
              <a:t>.</a:t>
            </a:r>
          </a:p>
          <a:p>
            <a:r>
              <a:rPr lang="en-US" altLang="zh-CN" dirty="0"/>
              <a:t>Shareholders. As the stock price of the company dropped sharply after the scandal </a:t>
            </a:r>
            <a:r>
              <a:rPr lang="en-US" altLang="zh-CN" dirty="0" smtClean="0"/>
              <a:t>broke out, </a:t>
            </a:r>
            <a:r>
              <a:rPr lang="en-US" altLang="zh-CN" dirty="0"/>
              <a:t>the economic interests of shareholders were seriously damaged</a:t>
            </a:r>
            <a:r>
              <a:rPr lang="en-US" altLang="zh-CN" dirty="0" smtClean="0"/>
              <a:t>.</a:t>
            </a:r>
          </a:p>
          <a:p>
            <a:r>
              <a:rPr lang="en-US" altLang="zh-CN" dirty="0"/>
              <a:t>Suppliers and distributors. The reduction in sales of the drug will inevitably harm their economic interests</a:t>
            </a:r>
            <a:r>
              <a:rPr lang="en-US" altLang="zh-CN" dirty="0" smtClean="0"/>
              <a:t>.</a:t>
            </a:r>
          </a:p>
          <a:p>
            <a:r>
              <a:rPr lang="en-US" altLang="zh-CN" dirty="0"/>
              <a:t>Employee. Employees may suffer pay cuts or layoffs.</a:t>
            </a:r>
          </a:p>
          <a:p>
            <a:endParaRPr lang="zh-CN" altLang="en-US" dirty="0"/>
          </a:p>
        </p:txBody>
      </p:sp>
      <p:sp>
        <p:nvSpPr>
          <p:cNvPr id="4" name="文本框 3"/>
          <p:cNvSpPr txBox="1"/>
          <p:nvPr/>
        </p:nvSpPr>
        <p:spPr>
          <a:xfrm>
            <a:off x="983411" y="6331789"/>
            <a:ext cx="6280031" cy="646331"/>
          </a:xfrm>
          <a:prstGeom prst="rect">
            <a:avLst/>
          </a:prstGeom>
          <a:noFill/>
        </p:spPr>
        <p:txBody>
          <a:bodyPr wrap="square" rtlCol="0">
            <a:spAutoFit/>
          </a:bodyPr>
          <a:lstStyle/>
          <a:p>
            <a:r>
              <a:rPr lang="en-US" altLang="zh-CN" dirty="0"/>
              <a:t>(Neuro.dxy.cn, 2017)</a:t>
            </a:r>
            <a:endParaRPr lang="en-GB" altLang="zh-CN" dirty="0"/>
          </a:p>
          <a:p>
            <a:endParaRPr lang="en-GB" dirty="0"/>
          </a:p>
        </p:txBody>
      </p:sp>
    </p:spTree>
    <p:extLst>
      <p:ext uri="{BB962C8B-B14F-4D97-AF65-F5344CB8AC3E}">
        <p14:creationId xmlns:p14="http://schemas.microsoft.com/office/powerpoint/2010/main" val="26344582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GB" dirty="0" smtClean="0"/>
              <a:t>Stakeholder map</a:t>
            </a:r>
            <a:endParaRPr lang="en-GB" dirty="0"/>
          </a:p>
        </p:txBody>
      </p:sp>
      <p:sp>
        <p:nvSpPr>
          <p:cNvPr id="5" name="直角双向箭头 4"/>
          <p:cNvSpPr/>
          <p:nvPr/>
        </p:nvSpPr>
        <p:spPr>
          <a:xfrm rot="5400000">
            <a:off x="3671975" y="-347382"/>
            <a:ext cx="4848049" cy="8248293"/>
          </a:xfrm>
          <a:prstGeom prst="leftUpArrow">
            <a:avLst>
              <a:gd name="adj1" fmla="val 3766"/>
              <a:gd name="adj2" fmla="val 4367"/>
              <a:gd name="adj3" fmla="val 584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文本框 5"/>
          <p:cNvSpPr txBox="1"/>
          <p:nvPr/>
        </p:nvSpPr>
        <p:spPr>
          <a:xfrm>
            <a:off x="5171177" y="6200789"/>
            <a:ext cx="3743864" cy="584775"/>
          </a:xfrm>
          <a:prstGeom prst="rect">
            <a:avLst/>
          </a:prstGeom>
          <a:noFill/>
        </p:spPr>
        <p:txBody>
          <a:bodyPr wrap="square" rtlCol="0">
            <a:spAutoFit/>
          </a:bodyPr>
          <a:lstStyle/>
          <a:p>
            <a:r>
              <a:rPr lang="en-GB" sz="3200" b="1" dirty="0" smtClean="0"/>
              <a:t>Interests</a:t>
            </a:r>
            <a:endParaRPr lang="en-GB" sz="3200" b="1" dirty="0"/>
          </a:p>
        </p:txBody>
      </p:sp>
      <p:sp>
        <p:nvSpPr>
          <p:cNvPr id="7" name="文本框 6"/>
          <p:cNvSpPr txBox="1"/>
          <p:nvPr/>
        </p:nvSpPr>
        <p:spPr>
          <a:xfrm rot="10800000">
            <a:off x="1402467" y="2967487"/>
            <a:ext cx="677108" cy="2018581"/>
          </a:xfrm>
          <a:prstGeom prst="rect">
            <a:avLst/>
          </a:prstGeom>
          <a:noFill/>
        </p:spPr>
        <p:txBody>
          <a:bodyPr vert="eaVert" wrap="square" rtlCol="0">
            <a:spAutoFit/>
          </a:bodyPr>
          <a:lstStyle/>
          <a:p>
            <a:r>
              <a:rPr lang="en-GB" sz="3200" b="1" dirty="0" smtClean="0"/>
              <a:t>Power</a:t>
            </a:r>
            <a:endParaRPr lang="en-GB" sz="3200" b="1" dirty="0"/>
          </a:p>
        </p:txBody>
      </p:sp>
      <p:sp>
        <p:nvSpPr>
          <p:cNvPr id="8" name="椭圆 7"/>
          <p:cNvSpPr/>
          <p:nvPr/>
        </p:nvSpPr>
        <p:spPr>
          <a:xfrm>
            <a:off x="7833845" y="2987464"/>
            <a:ext cx="1880559" cy="7763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文本框 9"/>
          <p:cNvSpPr txBox="1"/>
          <p:nvPr/>
        </p:nvSpPr>
        <p:spPr>
          <a:xfrm>
            <a:off x="7963241" y="3144819"/>
            <a:ext cx="1621766" cy="461665"/>
          </a:xfrm>
          <a:prstGeom prst="rect">
            <a:avLst/>
          </a:prstGeom>
          <a:noFill/>
        </p:spPr>
        <p:txBody>
          <a:bodyPr wrap="square" rtlCol="0">
            <a:spAutoFit/>
          </a:bodyPr>
          <a:lstStyle/>
          <a:p>
            <a:r>
              <a:rPr lang="en-US" altLang="zh-CN" sz="2400" dirty="0"/>
              <a:t>Customers</a:t>
            </a:r>
            <a:endParaRPr lang="en-GB" sz="2400" dirty="0"/>
          </a:p>
        </p:txBody>
      </p:sp>
      <p:sp>
        <p:nvSpPr>
          <p:cNvPr id="19" name="椭圆 18"/>
          <p:cNvSpPr/>
          <p:nvPr/>
        </p:nvSpPr>
        <p:spPr>
          <a:xfrm>
            <a:off x="3083833" y="2273339"/>
            <a:ext cx="1880559" cy="7763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文本框 19"/>
          <p:cNvSpPr txBox="1"/>
          <p:nvPr/>
        </p:nvSpPr>
        <p:spPr>
          <a:xfrm>
            <a:off x="3213228" y="2430694"/>
            <a:ext cx="1880559" cy="461665"/>
          </a:xfrm>
          <a:prstGeom prst="rect">
            <a:avLst/>
          </a:prstGeom>
          <a:noFill/>
        </p:spPr>
        <p:txBody>
          <a:bodyPr wrap="square" rtlCol="0">
            <a:spAutoFit/>
          </a:bodyPr>
          <a:lstStyle/>
          <a:p>
            <a:r>
              <a:rPr lang="en-US" altLang="zh-CN" sz="2400" dirty="0"/>
              <a:t>Social media</a:t>
            </a:r>
            <a:endParaRPr lang="en-GB" sz="2400" dirty="0"/>
          </a:p>
        </p:txBody>
      </p:sp>
      <p:sp>
        <p:nvSpPr>
          <p:cNvPr id="21" name="椭圆 20"/>
          <p:cNvSpPr/>
          <p:nvPr/>
        </p:nvSpPr>
        <p:spPr>
          <a:xfrm>
            <a:off x="5225812" y="1594633"/>
            <a:ext cx="1880559" cy="7763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文本框 21"/>
          <p:cNvSpPr txBox="1"/>
          <p:nvPr/>
        </p:nvSpPr>
        <p:spPr>
          <a:xfrm>
            <a:off x="5355208" y="1751988"/>
            <a:ext cx="1881278" cy="461665"/>
          </a:xfrm>
          <a:prstGeom prst="rect">
            <a:avLst/>
          </a:prstGeom>
          <a:noFill/>
        </p:spPr>
        <p:txBody>
          <a:bodyPr wrap="square" rtlCol="0">
            <a:spAutoFit/>
          </a:bodyPr>
          <a:lstStyle/>
          <a:p>
            <a:r>
              <a:rPr lang="en-US" altLang="zh-CN" sz="2400" dirty="0"/>
              <a:t>Government</a:t>
            </a:r>
            <a:endParaRPr lang="en-GB" sz="2400" dirty="0"/>
          </a:p>
        </p:txBody>
      </p:sp>
      <p:sp>
        <p:nvSpPr>
          <p:cNvPr id="23" name="椭圆 22"/>
          <p:cNvSpPr/>
          <p:nvPr/>
        </p:nvSpPr>
        <p:spPr>
          <a:xfrm>
            <a:off x="3342625" y="4158387"/>
            <a:ext cx="1880559" cy="7763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文本框 23"/>
          <p:cNvSpPr txBox="1"/>
          <p:nvPr/>
        </p:nvSpPr>
        <p:spPr>
          <a:xfrm>
            <a:off x="3472021" y="4315742"/>
            <a:ext cx="1621766" cy="461665"/>
          </a:xfrm>
          <a:prstGeom prst="rect">
            <a:avLst/>
          </a:prstGeom>
          <a:noFill/>
        </p:spPr>
        <p:txBody>
          <a:bodyPr wrap="square" rtlCol="0">
            <a:spAutoFit/>
          </a:bodyPr>
          <a:lstStyle/>
          <a:p>
            <a:r>
              <a:rPr lang="en-US" altLang="zh-CN" sz="2400" dirty="0"/>
              <a:t>Suppliers</a:t>
            </a:r>
            <a:endParaRPr lang="en-GB" sz="2400" dirty="0"/>
          </a:p>
        </p:txBody>
      </p:sp>
      <p:sp>
        <p:nvSpPr>
          <p:cNvPr id="25" name="椭圆 24"/>
          <p:cNvSpPr/>
          <p:nvPr/>
        </p:nvSpPr>
        <p:spPr>
          <a:xfrm>
            <a:off x="7833845" y="1479232"/>
            <a:ext cx="1880559" cy="7763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文本框 25"/>
          <p:cNvSpPr txBox="1"/>
          <p:nvPr/>
        </p:nvSpPr>
        <p:spPr>
          <a:xfrm>
            <a:off x="7963241" y="1636587"/>
            <a:ext cx="2009234" cy="461665"/>
          </a:xfrm>
          <a:prstGeom prst="rect">
            <a:avLst/>
          </a:prstGeom>
          <a:noFill/>
        </p:spPr>
        <p:txBody>
          <a:bodyPr wrap="square" rtlCol="0">
            <a:spAutoFit/>
          </a:bodyPr>
          <a:lstStyle/>
          <a:p>
            <a:r>
              <a:rPr lang="en-US" altLang="zh-CN" sz="2400" dirty="0"/>
              <a:t>Shareholders</a:t>
            </a:r>
            <a:endParaRPr lang="en-GB" sz="2400" dirty="0"/>
          </a:p>
        </p:txBody>
      </p:sp>
      <p:sp>
        <p:nvSpPr>
          <p:cNvPr id="27" name="椭圆 26"/>
          <p:cNvSpPr/>
          <p:nvPr/>
        </p:nvSpPr>
        <p:spPr>
          <a:xfrm>
            <a:off x="6166451" y="4828713"/>
            <a:ext cx="1880559" cy="7763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文本框 27"/>
          <p:cNvSpPr txBox="1"/>
          <p:nvPr/>
        </p:nvSpPr>
        <p:spPr>
          <a:xfrm>
            <a:off x="6295847" y="4986068"/>
            <a:ext cx="1621766" cy="461665"/>
          </a:xfrm>
          <a:prstGeom prst="rect">
            <a:avLst/>
          </a:prstGeom>
          <a:noFill/>
        </p:spPr>
        <p:txBody>
          <a:bodyPr wrap="square" rtlCol="0">
            <a:spAutoFit/>
          </a:bodyPr>
          <a:lstStyle/>
          <a:p>
            <a:r>
              <a:rPr lang="en-US" altLang="zh-CN" sz="2400" dirty="0" smtClean="0"/>
              <a:t>Employees</a:t>
            </a:r>
            <a:endParaRPr lang="en-GB" sz="2400" dirty="0"/>
          </a:p>
        </p:txBody>
      </p:sp>
    </p:spTree>
    <p:extLst>
      <p:ext uri="{BB962C8B-B14F-4D97-AF65-F5344CB8AC3E}">
        <p14:creationId xmlns:p14="http://schemas.microsoft.com/office/powerpoint/2010/main" val="211591646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Freeman &amp; Friedman Theories on CSR</a:t>
            </a:r>
            <a:endParaRPr lang="zh-CN" altLang="en-US" dirty="0"/>
          </a:p>
        </p:txBody>
      </p:sp>
      <p:sp>
        <p:nvSpPr>
          <p:cNvPr id="3" name="内容占位符 2"/>
          <p:cNvSpPr>
            <a:spLocks noGrp="1"/>
          </p:cNvSpPr>
          <p:nvPr>
            <p:ph idx="1"/>
          </p:nvPr>
        </p:nvSpPr>
        <p:spPr/>
        <p:txBody>
          <a:bodyPr/>
          <a:lstStyle/>
          <a:p>
            <a:r>
              <a:rPr lang="en-US" altLang="zh-CN" dirty="0"/>
              <a:t>Milton Friedman believes that the </a:t>
            </a:r>
            <a:r>
              <a:rPr lang="en-US" altLang="zh-CN" dirty="0" smtClean="0"/>
              <a:t>only aim of </a:t>
            </a:r>
            <a:r>
              <a:rPr lang="en-US" altLang="zh-CN" dirty="0"/>
              <a:t>a business leader should be maximum profits </a:t>
            </a:r>
            <a:r>
              <a:rPr lang="en-US" altLang="zh-CN" dirty="0" smtClean="0"/>
              <a:t>rather </a:t>
            </a:r>
            <a:r>
              <a:rPr lang="en-US" altLang="zh-CN" dirty="0"/>
              <a:t>than social benefits. But this behavior should comply with laws, </a:t>
            </a:r>
            <a:r>
              <a:rPr lang="en-US" altLang="zh-CN" dirty="0" smtClean="0"/>
              <a:t>rules and </a:t>
            </a:r>
            <a:r>
              <a:rPr lang="en-US" altLang="zh-CN" dirty="0"/>
              <a:t>regulations</a:t>
            </a:r>
            <a:r>
              <a:rPr lang="en-US" altLang="zh-CN" dirty="0" smtClean="0"/>
              <a:t>.</a:t>
            </a:r>
          </a:p>
          <a:p>
            <a:endParaRPr lang="en-US" altLang="zh-CN" dirty="0"/>
          </a:p>
          <a:p>
            <a:pPr marL="0" indent="0">
              <a:buNone/>
            </a:pPr>
            <a:endParaRPr lang="en-US" altLang="zh-CN" dirty="0" smtClean="0"/>
          </a:p>
          <a:p>
            <a:r>
              <a:rPr lang="en-US" altLang="zh-CN" dirty="0"/>
              <a:t>Edward Freeman believes that the company's strategy should </a:t>
            </a:r>
            <a:r>
              <a:rPr lang="en-US" altLang="zh-CN" dirty="0" smtClean="0"/>
              <a:t>respect the </a:t>
            </a:r>
            <a:r>
              <a:rPr lang="en-US" altLang="zh-CN" dirty="0"/>
              <a:t>interest of all </a:t>
            </a:r>
            <a:r>
              <a:rPr lang="en-US" altLang="zh-CN" dirty="0" smtClean="0"/>
              <a:t>stakeholders.</a:t>
            </a:r>
            <a:endParaRPr lang="zh-CN" altLang="en-US" dirty="0"/>
          </a:p>
        </p:txBody>
      </p:sp>
      <p:sp>
        <p:nvSpPr>
          <p:cNvPr id="4" name="文本框 3"/>
          <p:cNvSpPr txBox="1"/>
          <p:nvPr/>
        </p:nvSpPr>
        <p:spPr>
          <a:xfrm>
            <a:off x="838200" y="6176963"/>
            <a:ext cx="6149196" cy="369332"/>
          </a:xfrm>
          <a:prstGeom prst="rect">
            <a:avLst/>
          </a:prstGeom>
          <a:noFill/>
        </p:spPr>
        <p:txBody>
          <a:bodyPr wrap="square" rtlCol="0">
            <a:spAutoFit/>
          </a:bodyPr>
          <a:lstStyle/>
          <a:p>
            <a:r>
              <a:rPr lang="en-GB" dirty="0" smtClean="0"/>
              <a:t>(Friedman, 1970) (Freeman, 1988)</a:t>
            </a:r>
            <a:endParaRPr lang="en-GB" dirty="0"/>
          </a:p>
        </p:txBody>
      </p:sp>
    </p:spTree>
    <p:extLst>
      <p:ext uri="{BB962C8B-B14F-4D97-AF65-F5344CB8AC3E}">
        <p14:creationId xmlns:p14="http://schemas.microsoft.com/office/powerpoint/2010/main" val="6959120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GB" altLang="en-US" dirty="0" smtClean="0"/>
              <a:t>Carroll`s </a:t>
            </a:r>
            <a:r>
              <a:rPr lang="en-US" altLang="zh-CN" dirty="0" smtClean="0"/>
              <a:t>Theory</a:t>
            </a:r>
            <a:endParaRPr lang="zh-CN" altLang="en-US" dirty="0"/>
          </a:p>
        </p:txBody>
      </p:sp>
      <p:sp>
        <p:nvSpPr>
          <p:cNvPr id="5" name="文本框 4"/>
          <p:cNvSpPr txBox="1"/>
          <p:nvPr/>
        </p:nvSpPr>
        <p:spPr>
          <a:xfrm>
            <a:off x="1017917" y="6142008"/>
            <a:ext cx="4209691" cy="369332"/>
          </a:xfrm>
          <a:prstGeom prst="rect">
            <a:avLst/>
          </a:prstGeom>
          <a:noFill/>
        </p:spPr>
        <p:txBody>
          <a:bodyPr wrap="square" rtlCol="0">
            <a:spAutoFit/>
          </a:bodyPr>
          <a:lstStyle/>
          <a:p>
            <a:r>
              <a:rPr lang="en-GB" dirty="0" smtClean="0"/>
              <a:t>(Carroll, 1991) </a:t>
            </a:r>
            <a:r>
              <a:rPr lang="en-GB" altLang="zh-CN" dirty="0"/>
              <a:t>(Zjspas.com, 2018)</a:t>
            </a:r>
            <a:endParaRPr lang="en-GB" dirty="0"/>
          </a:p>
        </p:txBody>
      </p:sp>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65459" y="4452836"/>
            <a:ext cx="7306695" cy="1428949"/>
          </a:xfrm>
          <a:prstGeom prst="rect">
            <a:avLst/>
          </a:prstGeom>
        </p:spPr>
      </p:pic>
      <p:pic>
        <p:nvPicPr>
          <p:cNvPr id="7" name="图片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36986" y="1437728"/>
            <a:ext cx="6563641" cy="1200318"/>
          </a:xfrm>
          <a:prstGeom prst="rect">
            <a:avLst/>
          </a:prstGeom>
        </p:spPr>
      </p:pic>
      <p:pic>
        <p:nvPicPr>
          <p:cNvPr id="4" name="Picture 3" descr="Screen%20Shot%202016-11-16%20at%203.51.25%20PM.png"/>
          <p:cNvPicPr>
            <a:picLocks noGrp="1"/>
          </p:cNvPicPr>
          <p:nvPr>
            <p:ph idx="1"/>
          </p:nvPr>
        </p:nvPicPr>
        <p:blipFill rotWithShape="1">
          <a:blip r:embed="rId5">
            <a:extLst>
              <a:ext uri="{28A0092B-C50C-407E-A947-70E740481C1C}">
                <a14:useLocalDpi xmlns:a14="http://schemas.microsoft.com/office/drawing/2010/main" val="0"/>
              </a:ext>
            </a:extLst>
          </a:blip>
          <a:srcRect/>
          <a:stretch/>
        </p:blipFill>
        <p:spPr bwMode="auto">
          <a:xfrm>
            <a:off x="2276575" y="1497486"/>
            <a:ext cx="7084462" cy="4644522"/>
          </a:xfrm>
          <a:prstGeom prst="rect">
            <a:avLst/>
          </a:prstGeom>
          <a:noFill/>
        </p:spPr>
      </p:pic>
      <p:pic>
        <p:nvPicPr>
          <p:cNvPr id="9" name="图片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517390" y="1497486"/>
            <a:ext cx="6602083" cy="4951562"/>
          </a:xfrm>
          <a:prstGeom prst="rect">
            <a:avLst/>
          </a:prstGeom>
        </p:spPr>
      </p:pic>
    </p:spTree>
    <p:extLst>
      <p:ext uri="{BB962C8B-B14F-4D97-AF65-F5344CB8AC3E}">
        <p14:creationId xmlns:p14="http://schemas.microsoft.com/office/powerpoint/2010/main" val="3946988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ppt_x"/>
                                          </p:val>
                                        </p:tav>
                                        <p:tav tm="100000">
                                          <p:val>
                                            <p:strVal val="#ppt_x"/>
                                          </p:val>
                                        </p:tav>
                                      </p:tavLst>
                                    </p:anim>
                                    <p:anim calcmode="lin" valueType="num">
                                      <p:cBhvr additive="base">
                                        <p:cTn id="1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additive="base">
                                        <p:cTn id="22" dur="500" fill="hold"/>
                                        <p:tgtEl>
                                          <p:spTgt spid="9"/>
                                        </p:tgtEl>
                                        <p:attrNameLst>
                                          <p:attrName>ppt_x</p:attrName>
                                        </p:attrNameLst>
                                      </p:cBhvr>
                                      <p:tavLst>
                                        <p:tav tm="0">
                                          <p:val>
                                            <p:strVal val="#ppt_x"/>
                                          </p:val>
                                        </p:tav>
                                        <p:tav tm="100000">
                                          <p:val>
                                            <p:strVal val="#ppt_x"/>
                                          </p:val>
                                        </p:tav>
                                      </p:tavLst>
                                    </p:anim>
                                    <p:anim calcmode="lin" valueType="num">
                                      <p:cBhvr additive="base">
                                        <p:cTn id="2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Conclusion </a:t>
            </a:r>
            <a:endParaRPr lang="zh-CN" altLang="en-US" dirty="0"/>
          </a:p>
        </p:txBody>
      </p:sp>
      <p:sp>
        <p:nvSpPr>
          <p:cNvPr id="3" name="内容占位符 2"/>
          <p:cNvSpPr>
            <a:spLocks noGrp="1"/>
          </p:cNvSpPr>
          <p:nvPr>
            <p:ph idx="1"/>
          </p:nvPr>
        </p:nvSpPr>
        <p:spPr/>
        <p:txBody>
          <a:bodyPr/>
          <a:lstStyle/>
          <a:p>
            <a:r>
              <a:rPr lang="en-US" altLang="zh-CN" dirty="0" err="1" smtClean="0"/>
              <a:t>Shapuaisi</a:t>
            </a:r>
            <a:r>
              <a:rPr lang="en-US" altLang="zh-CN" dirty="0" smtClean="0"/>
              <a:t> </a:t>
            </a:r>
            <a:r>
              <a:rPr lang="en-US" altLang="zh-CN" dirty="0" err="1"/>
              <a:t>Pharma</a:t>
            </a:r>
            <a:r>
              <a:rPr lang="en-US" altLang="zh-CN" dirty="0"/>
              <a:t> </a:t>
            </a:r>
            <a:r>
              <a:rPr lang="en-US" altLang="zh-CN" dirty="0" smtClean="0"/>
              <a:t>deceived consumers </a:t>
            </a:r>
            <a:r>
              <a:rPr lang="en-US" altLang="zh-CN" dirty="0"/>
              <a:t>for </a:t>
            </a:r>
            <a:r>
              <a:rPr lang="en-US" altLang="zh-CN" dirty="0" smtClean="0"/>
              <a:t>profits, which break the rules.</a:t>
            </a:r>
          </a:p>
          <a:p>
            <a:r>
              <a:rPr lang="en-US" altLang="zh-CN" dirty="0"/>
              <a:t>The company refused to acknowledge its problems after the scandal broke out.</a:t>
            </a:r>
            <a:endParaRPr lang="en-US" altLang="zh-CN" dirty="0" smtClean="0"/>
          </a:p>
          <a:p>
            <a:r>
              <a:rPr lang="en-US" altLang="zh-CN" dirty="0" smtClean="0"/>
              <a:t>The business ethic practiced the company </a:t>
            </a:r>
            <a:r>
              <a:rPr lang="en-US" altLang="zh-CN" dirty="0"/>
              <a:t>brings benefits in the short term. However, this has an adverse effect on the long-term development of the company.</a:t>
            </a:r>
            <a:endParaRPr lang="en-US" altLang="zh-CN" dirty="0" smtClean="0"/>
          </a:p>
          <a:p>
            <a:r>
              <a:rPr lang="en-US" altLang="zh-CN"/>
              <a:t>The government and the media played a positive role in this scandal.</a:t>
            </a:r>
            <a:endParaRPr lang="zh-CN" altLang="en-US" dirty="0"/>
          </a:p>
        </p:txBody>
      </p:sp>
    </p:spTree>
    <p:extLst>
      <p:ext uri="{BB962C8B-B14F-4D97-AF65-F5344CB8AC3E}">
        <p14:creationId xmlns:p14="http://schemas.microsoft.com/office/powerpoint/2010/main" val="19794084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smtClean="0"/>
              <a:t>Reference</a:t>
            </a:r>
            <a:endParaRPr lang="zh-CN" altLang="en-US" dirty="0"/>
          </a:p>
        </p:txBody>
      </p:sp>
      <p:sp>
        <p:nvSpPr>
          <p:cNvPr id="3" name="内容占位符 2"/>
          <p:cNvSpPr>
            <a:spLocks noGrp="1"/>
          </p:cNvSpPr>
          <p:nvPr>
            <p:ph idx="1"/>
          </p:nvPr>
        </p:nvSpPr>
        <p:spPr>
          <a:xfrm>
            <a:off x="838200" y="1825625"/>
            <a:ext cx="10515600" cy="3764292"/>
          </a:xfrm>
        </p:spPr>
        <p:txBody>
          <a:bodyPr>
            <a:normAutofit fontScale="77500" lnSpcReduction="20000"/>
          </a:bodyPr>
          <a:lstStyle/>
          <a:p>
            <a:r>
              <a:rPr lang="en-GB" altLang="zh-CN" dirty="0" err="1" smtClean="0"/>
              <a:t>Zjspas</a:t>
            </a:r>
            <a:r>
              <a:rPr lang="en-GB" altLang="zh-CN" dirty="0" smtClean="0"/>
              <a:t>. (2017). </a:t>
            </a:r>
            <a:r>
              <a:rPr lang="en-GB" altLang="zh-CN" i="1" dirty="0" err="1" smtClean="0"/>
              <a:t>zou</a:t>
            </a:r>
            <a:r>
              <a:rPr lang="en-GB" altLang="zh-CN" i="1" dirty="0" smtClean="0"/>
              <a:t> </a:t>
            </a:r>
            <a:r>
              <a:rPr lang="en-GB" altLang="zh-CN" i="1" dirty="0" err="1" smtClean="0"/>
              <a:t>jin</a:t>
            </a:r>
            <a:r>
              <a:rPr lang="en-GB" altLang="zh-CN" i="1" dirty="0" smtClean="0"/>
              <a:t> </a:t>
            </a:r>
            <a:r>
              <a:rPr lang="en-GB" altLang="zh-CN" i="1" dirty="0" err="1" smtClean="0"/>
              <a:t>sha</a:t>
            </a:r>
            <a:r>
              <a:rPr lang="en-GB" altLang="zh-CN" i="1" dirty="0" smtClean="0"/>
              <a:t> </a:t>
            </a:r>
            <a:r>
              <a:rPr lang="en-GB" altLang="zh-CN" i="1" dirty="0" err="1" smtClean="0"/>
              <a:t>yao</a:t>
            </a:r>
            <a:r>
              <a:rPr lang="en-GB" altLang="zh-CN" dirty="0" smtClean="0"/>
              <a:t>. [online] Available at: </a:t>
            </a:r>
            <a:r>
              <a:rPr lang="en-GB" altLang="zh-CN" u="sng" dirty="0" smtClean="0"/>
              <a:t>http://www.zjspas.com/index.php/about.html?0.</a:t>
            </a:r>
            <a:r>
              <a:rPr lang="en-GB" altLang="zh-CN" dirty="0" smtClean="0"/>
              <a:t> [Accessed 18 Apr. 2018].</a:t>
            </a:r>
          </a:p>
          <a:p>
            <a:r>
              <a:rPr lang="en-US" altLang="zh-CN" dirty="0"/>
              <a:t>Quotes. (</a:t>
            </a:r>
            <a:r>
              <a:rPr lang="en-US" altLang="zh-CN" dirty="0" smtClean="0"/>
              <a:t>2017). </a:t>
            </a:r>
            <a:r>
              <a:rPr lang="en-US" altLang="zh-CN" i="1" dirty="0" err="1" smtClean="0"/>
              <a:t>Shapuaisi</a:t>
            </a:r>
            <a:r>
              <a:rPr lang="en-US" altLang="zh-CN" i="1" dirty="0" smtClean="0"/>
              <a:t> </a:t>
            </a:r>
            <a:r>
              <a:rPr lang="en-US" altLang="zh-CN" i="1" dirty="0" err="1" smtClean="0"/>
              <a:t>Pharma</a:t>
            </a:r>
            <a:r>
              <a:rPr lang="en-US" altLang="zh-CN" i="1" dirty="0" smtClean="0"/>
              <a:t> 2016 annual report</a:t>
            </a:r>
            <a:r>
              <a:rPr lang="en-US" altLang="zh-CN" dirty="0"/>
              <a:t>. [online] Available at: </a:t>
            </a:r>
            <a:r>
              <a:rPr lang="en-US" altLang="zh-CN" u="sng" dirty="0" smtClean="0"/>
              <a:t>http</a:t>
            </a:r>
            <a:r>
              <a:rPr lang="en-US" altLang="zh-CN" u="sng" dirty="0"/>
              <a:t>://quotes.money.163.com/f10/ggmx_603168_3307474.html </a:t>
            </a:r>
            <a:r>
              <a:rPr lang="en-US" altLang="zh-CN" dirty="0"/>
              <a:t>[Accessed 19 Apr. 2018</a:t>
            </a:r>
            <a:r>
              <a:rPr lang="en-US" altLang="zh-CN" dirty="0" smtClean="0"/>
              <a:t>].</a:t>
            </a:r>
          </a:p>
          <a:p>
            <a:r>
              <a:rPr lang="en-US" altLang="zh-CN" dirty="0"/>
              <a:t>nhs.uk. (2018). Age-related cataracts. [online] Available at: </a:t>
            </a:r>
            <a:r>
              <a:rPr lang="en-US" altLang="zh-CN" u="sng" dirty="0"/>
              <a:t>https://www.nhs.uk/conditions/cataracts/</a:t>
            </a:r>
            <a:r>
              <a:rPr lang="en-US" altLang="zh-CN" dirty="0"/>
              <a:t> [Accessed 19 Apr. 2018</a:t>
            </a:r>
            <a:r>
              <a:rPr lang="en-US" altLang="zh-CN" dirty="0" smtClean="0"/>
              <a:t>].</a:t>
            </a:r>
          </a:p>
          <a:p>
            <a:r>
              <a:rPr lang="en-US" altLang="zh-CN" dirty="0"/>
              <a:t>Chyxx.com. (2017). </a:t>
            </a:r>
            <a:r>
              <a:rPr lang="en-US" altLang="zh-CN" i="1" dirty="0"/>
              <a:t>Analysis of the proportion of elderly population in China, the number of cataract patients and the amount of cataract surgery in 2017</a:t>
            </a:r>
            <a:r>
              <a:rPr lang="en-US" altLang="zh-CN" dirty="0"/>
              <a:t>. [online] Available at: </a:t>
            </a:r>
            <a:r>
              <a:rPr lang="en-US" altLang="zh-CN" u="sng" dirty="0"/>
              <a:t>http://www.chyxx.com/industry/201711/580990.html </a:t>
            </a:r>
            <a:r>
              <a:rPr lang="en-US" altLang="zh-CN" dirty="0"/>
              <a:t>[Accessed 19 Apr. 2018</a:t>
            </a:r>
            <a:r>
              <a:rPr lang="en-US" altLang="zh-CN" dirty="0" smtClean="0"/>
              <a:t>].</a:t>
            </a:r>
          </a:p>
          <a:p>
            <a:r>
              <a:rPr lang="en-US" altLang="zh-CN" dirty="0" err="1"/>
              <a:t>eastmoney</a:t>
            </a:r>
            <a:r>
              <a:rPr lang="en-US" altLang="zh-CN" dirty="0"/>
              <a:t>. (2017). </a:t>
            </a:r>
            <a:r>
              <a:rPr lang="en-US" altLang="zh-CN" i="1" dirty="0" err="1"/>
              <a:t>Shapuaisi's</a:t>
            </a:r>
            <a:r>
              <a:rPr lang="en-US" altLang="zh-CN" i="1" dirty="0"/>
              <a:t> clarification announcement on media coverage</a:t>
            </a:r>
            <a:r>
              <a:rPr lang="en-US" altLang="zh-CN" dirty="0"/>
              <a:t>. [online] Available at: http://data.eastmoney.com/notices/detail/603168/AN201712031061504513,JWU4JThlJThlJWU2JTk5JWFlJWU3JTg4JWIxJWU2JTgwJTlk.html [Accessed 27 Apr. 2018].</a:t>
            </a:r>
            <a:endParaRPr lang="zh-CN" altLang="en-US" dirty="0"/>
          </a:p>
        </p:txBody>
      </p:sp>
    </p:spTree>
    <p:extLst>
      <p:ext uri="{BB962C8B-B14F-4D97-AF65-F5344CB8AC3E}">
        <p14:creationId xmlns:p14="http://schemas.microsoft.com/office/powerpoint/2010/main" val="32292092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838200" y="345057"/>
            <a:ext cx="10515600" cy="5831906"/>
          </a:xfrm>
        </p:spPr>
        <p:txBody>
          <a:bodyPr>
            <a:normAutofit fontScale="77500" lnSpcReduction="20000"/>
          </a:bodyPr>
          <a:lstStyle/>
          <a:p>
            <a:r>
              <a:rPr lang="en-US" altLang="zh-CN" dirty="0"/>
              <a:t>Olson, R., Braga-</a:t>
            </a:r>
            <a:r>
              <a:rPr lang="en-US" altLang="zh-CN" dirty="0" err="1"/>
              <a:t>Mele</a:t>
            </a:r>
            <a:r>
              <a:rPr lang="en-US" altLang="zh-CN" dirty="0"/>
              <a:t>, R. and Huang Chen,, S. (2017). Cataract in the Adult Eye Preferred Practice Pattern. </a:t>
            </a:r>
            <a:r>
              <a:rPr lang="en-US" altLang="zh-CN" i="1" dirty="0"/>
              <a:t>Ophthalmology</a:t>
            </a:r>
            <a:r>
              <a:rPr lang="en-US" altLang="zh-CN" dirty="0"/>
              <a:t>, 124(2), pp.1-119</a:t>
            </a:r>
            <a:r>
              <a:rPr lang="en-US" altLang="zh-CN" dirty="0" smtClean="0"/>
              <a:t>.</a:t>
            </a:r>
          </a:p>
          <a:p>
            <a:r>
              <a:rPr lang="en-US" altLang="zh-CN" dirty="0" err="1"/>
              <a:t>News.sina</a:t>
            </a:r>
            <a:r>
              <a:rPr lang="en-US" altLang="zh-CN" dirty="0"/>
              <a:t>. (2012). </a:t>
            </a:r>
            <a:r>
              <a:rPr lang="en-US" altLang="zh-CN" i="1" dirty="0"/>
              <a:t>Seven kinds of drugs, including </a:t>
            </a:r>
            <a:r>
              <a:rPr lang="en-US" altLang="zh-CN" i="1" dirty="0" err="1"/>
              <a:t>Shapuaisi</a:t>
            </a:r>
            <a:r>
              <a:rPr lang="en-US" altLang="zh-CN" i="1" dirty="0"/>
              <a:t>, were allegedly exaggerated and ordered to be ordered off the shelf.</a:t>
            </a:r>
            <a:r>
              <a:rPr lang="en-US" altLang="zh-CN" dirty="0"/>
              <a:t>. [online] Available at</a:t>
            </a:r>
            <a:r>
              <a:rPr lang="en-US" altLang="zh-CN" u="sng" dirty="0"/>
              <a:t>: http://news.sina.com.cn/o/2012-11-13/214925573021.shtml</a:t>
            </a:r>
            <a:r>
              <a:rPr lang="en-US" altLang="zh-CN" dirty="0"/>
              <a:t> [Accessed 19 Apr. 2018</a:t>
            </a:r>
            <a:r>
              <a:rPr lang="en-US" altLang="zh-CN" dirty="0" smtClean="0"/>
              <a:t>].</a:t>
            </a:r>
          </a:p>
          <a:p>
            <a:r>
              <a:rPr lang="en-US" altLang="zh-CN" dirty="0"/>
              <a:t>Neuro.dxy.cn. (2017). </a:t>
            </a:r>
            <a:r>
              <a:rPr lang="en-US" altLang="zh-CN" i="1" dirty="0"/>
              <a:t>Selling 750 million brainwashing “spirits” in one year, please let go the elderly in China</a:t>
            </a:r>
            <a:r>
              <a:rPr lang="en-US" altLang="zh-CN" dirty="0"/>
              <a:t>. [online] Available at: </a:t>
            </a:r>
            <a:r>
              <a:rPr lang="en-US" altLang="zh-CN" u="sng" dirty="0"/>
              <a:t>http://neuro.dxy.cn/article/539826 </a:t>
            </a:r>
            <a:r>
              <a:rPr lang="en-US" altLang="zh-CN" dirty="0"/>
              <a:t>[Accessed 19 Apr. 2018</a:t>
            </a:r>
            <a:r>
              <a:rPr lang="en-US" altLang="zh-CN" dirty="0" smtClean="0"/>
              <a:t>].</a:t>
            </a:r>
          </a:p>
          <a:p>
            <a:r>
              <a:rPr lang="en-US" altLang="zh-CN" dirty="0" err="1"/>
              <a:t>Sohu</a:t>
            </a:r>
            <a:r>
              <a:rPr lang="en-US" altLang="zh-CN" dirty="0"/>
              <a:t>. (2017). </a:t>
            </a:r>
            <a:r>
              <a:rPr lang="en-US" altLang="zh-CN" i="1" dirty="0"/>
              <a:t>How far is China’s medical science road?</a:t>
            </a:r>
            <a:r>
              <a:rPr lang="en-US" altLang="zh-CN" dirty="0"/>
              <a:t>. [online] Available at: </a:t>
            </a:r>
            <a:r>
              <a:rPr lang="en-US" altLang="zh-CN" u="sng" dirty="0"/>
              <a:t>http://www.sohu.com/a/208867921_570240 </a:t>
            </a:r>
            <a:r>
              <a:rPr lang="en-US" altLang="zh-CN" dirty="0"/>
              <a:t>[Accessed 19 Apr. 2018</a:t>
            </a:r>
            <a:r>
              <a:rPr lang="en-US" altLang="zh-CN" dirty="0" smtClean="0"/>
              <a:t>].</a:t>
            </a:r>
          </a:p>
          <a:p>
            <a:r>
              <a:rPr lang="en-US" altLang="zh-CN" dirty="0"/>
              <a:t>YouTube. (2017). </a:t>
            </a:r>
            <a:r>
              <a:rPr lang="en-US" altLang="zh-CN" i="1" dirty="0"/>
              <a:t>20171208 Sharp observation</a:t>
            </a:r>
            <a:r>
              <a:rPr lang="en-US" altLang="zh-CN" dirty="0"/>
              <a:t>. [online] Available at: </a:t>
            </a:r>
            <a:r>
              <a:rPr lang="en-US" altLang="zh-CN" u="sng" dirty="0"/>
              <a:t>https://www.youtube.com/watch?v=faOJ17a1Br4 </a:t>
            </a:r>
            <a:r>
              <a:rPr lang="en-US" altLang="zh-CN" dirty="0"/>
              <a:t>[Accessed 19 Apr. 2018</a:t>
            </a:r>
            <a:r>
              <a:rPr lang="en-US" altLang="zh-CN" dirty="0" smtClean="0"/>
              <a:t>].</a:t>
            </a:r>
          </a:p>
          <a:p>
            <a:r>
              <a:rPr lang="en-US" altLang="zh-CN" dirty="0"/>
              <a:t>China.cnr.cn. (2017). </a:t>
            </a:r>
            <a:r>
              <a:rPr lang="en-US" altLang="zh-CN" i="1" dirty="0"/>
              <a:t>The State Food and Drug Administration requires </a:t>
            </a:r>
            <a:r>
              <a:rPr lang="en-US" altLang="zh-CN" i="1" dirty="0" err="1"/>
              <a:t>Sharaps</a:t>
            </a:r>
            <a:r>
              <a:rPr lang="en-US" altLang="zh-CN" i="1" dirty="0"/>
              <a:t> to start clinical trials as soon as possible</a:t>
            </a:r>
            <a:r>
              <a:rPr lang="en-US" altLang="zh-CN" dirty="0"/>
              <a:t>. [online] Available at: </a:t>
            </a:r>
            <a:r>
              <a:rPr lang="en-US" altLang="zh-CN" u="sng" dirty="0"/>
              <a:t>http://china.cnr.cn/ygxw/20171208/t20171208_524055193.shtml </a:t>
            </a:r>
            <a:r>
              <a:rPr lang="en-US" altLang="zh-CN" dirty="0"/>
              <a:t>[Accessed 19 Apr. 2018</a:t>
            </a:r>
            <a:r>
              <a:rPr lang="en-US" altLang="zh-CN" dirty="0" smtClean="0"/>
              <a:t>].</a:t>
            </a:r>
          </a:p>
          <a:p>
            <a:r>
              <a:rPr lang="en-GB" altLang="zh-CN" dirty="0" err="1"/>
              <a:t>Finance.sina</a:t>
            </a:r>
            <a:r>
              <a:rPr lang="en-GB" altLang="zh-CN" dirty="0"/>
              <a:t>. (2018). </a:t>
            </a:r>
            <a:r>
              <a:rPr lang="en-GB" altLang="zh-CN" i="1" dirty="0" err="1"/>
              <a:t>Shapuaisi</a:t>
            </a:r>
            <a:r>
              <a:rPr lang="en-GB" altLang="zh-CN" i="1" dirty="0"/>
              <a:t> - </a:t>
            </a:r>
            <a:r>
              <a:rPr lang="en-GB" altLang="zh-CN" i="1" dirty="0" err="1"/>
              <a:t>Finance.sina</a:t>
            </a:r>
            <a:r>
              <a:rPr lang="en-GB" altLang="zh-CN" dirty="0"/>
              <a:t>. [online] Available at: </a:t>
            </a:r>
            <a:r>
              <a:rPr lang="en-GB" altLang="zh-CN" u="sng" dirty="0"/>
              <a:t>http://finance.sina.com.cn/realstock/company/sh603168/nc.shtml?from=BaiduAladin </a:t>
            </a:r>
            <a:r>
              <a:rPr lang="en-GB" altLang="zh-CN" dirty="0"/>
              <a:t>[Accessed 19 Apr. 2018].</a:t>
            </a:r>
            <a:endParaRPr lang="zh-CN" altLang="en-US" dirty="0"/>
          </a:p>
        </p:txBody>
      </p:sp>
    </p:spTree>
    <p:extLst>
      <p:ext uri="{BB962C8B-B14F-4D97-AF65-F5344CB8AC3E}">
        <p14:creationId xmlns:p14="http://schemas.microsoft.com/office/powerpoint/2010/main" val="226176751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p:cNvSpPr>
            <a:spLocks noGrp="1"/>
          </p:cNvSpPr>
          <p:nvPr>
            <p:ph idx="1"/>
          </p:nvPr>
        </p:nvSpPr>
        <p:spPr>
          <a:xfrm>
            <a:off x="838200" y="431321"/>
            <a:ext cx="10515600" cy="5745642"/>
          </a:xfrm>
        </p:spPr>
        <p:txBody>
          <a:bodyPr>
            <a:normAutofit/>
          </a:bodyPr>
          <a:lstStyle/>
          <a:p>
            <a:r>
              <a:rPr lang="en-GB" altLang="zh-CN" dirty="0"/>
              <a:t>Friedman, M. (1970). The Social Responsibility of Business is to Increase its Profits . </a:t>
            </a:r>
            <a:r>
              <a:rPr lang="en-GB" altLang="zh-CN" i="1" dirty="0"/>
              <a:t>The New York Times Magazine </a:t>
            </a:r>
            <a:r>
              <a:rPr lang="en-GB" altLang="zh-CN" dirty="0"/>
              <a:t>.</a:t>
            </a:r>
            <a:endParaRPr lang="en-US" altLang="zh-CN" dirty="0"/>
          </a:p>
          <a:p>
            <a:r>
              <a:rPr lang="en-GB" altLang="zh-CN" dirty="0"/>
              <a:t>Freeman, E. (1988). Stakeholder Theory of the Modern Corporation. </a:t>
            </a:r>
            <a:r>
              <a:rPr lang="en-GB" altLang="zh-CN" i="1" dirty="0" err="1"/>
              <a:t>Generall</a:t>
            </a:r>
            <a:r>
              <a:rPr lang="en-GB" altLang="zh-CN" i="1" dirty="0"/>
              <a:t> Issues in Business Ethics </a:t>
            </a:r>
            <a:r>
              <a:rPr lang="en-GB" altLang="zh-CN" dirty="0"/>
              <a:t>, </a:t>
            </a:r>
            <a:r>
              <a:rPr lang="en-GB" altLang="zh-CN" dirty="0" smtClean="0"/>
              <a:t>p38-48.</a:t>
            </a:r>
          </a:p>
          <a:p>
            <a:r>
              <a:rPr lang="en-GB" altLang="zh-CN" dirty="0"/>
              <a:t>Carroll , A. B. (1991). The Pyramid of Corporate Social Responsibility: Toward the Moral Management of Organizational Stakeholder. </a:t>
            </a:r>
            <a:r>
              <a:rPr lang="en-GB" altLang="zh-CN" i="1" dirty="0"/>
              <a:t>Business Horizons , 34</a:t>
            </a:r>
            <a:r>
              <a:rPr lang="en-GB" altLang="zh-CN" dirty="0"/>
              <a:t>(4), 39-48.</a:t>
            </a:r>
            <a:r>
              <a:rPr lang="en-US" altLang="zh-CN" dirty="0"/>
              <a:t> </a:t>
            </a:r>
            <a:endParaRPr lang="en-US" altLang="zh-CN" dirty="0" smtClean="0"/>
          </a:p>
          <a:p>
            <a:r>
              <a:rPr lang="en-US" altLang="zh-CN" dirty="0"/>
              <a:t>Zjspas.com. (2018). </a:t>
            </a:r>
            <a:r>
              <a:rPr lang="en-US" altLang="zh-CN" i="1" dirty="0"/>
              <a:t>CCTV likes it! Love Train Line Sends Thousands of Workers Free Homecoming</a:t>
            </a:r>
            <a:r>
              <a:rPr lang="en-US" altLang="zh-CN" dirty="0"/>
              <a:t>. [online] Available at: </a:t>
            </a:r>
            <a:r>
              <a:rPr lang="en-US" altLang="zh-CN" u="sng" dirty="0"/>
              <a:t>http://www.zjspas.com/index.php/news/det/124.html </a:t>
            </a:r>
            <a:r>
              <a:rPr lang="en-US" altLang="zh-CN" dirty="0"/>
              <a:t>[Accessed 25 Apr. 2018].</a:t>
            </a:r>
          </a:p>
          <a:p>
            <a:endParaRPr lang="en-US" altLang="zh-CN" dirty="0"/>
          </a:p>
          <a:p>
            <a:endParaRPr lang="zh-CN" altLang="en-US" dirty="0"/>
          </a:p>
        </p:txBody>
      </p:sp>
    </p:spTree>
    <p:extLst>
      <p:ext uri="{BB962C8B-B14F-4D97-AF65-F5344CB8AC3E}">
        <p14:creationId xmlns:p14="http://schemas.microsoft.com/office/powerpoint/2010/main" val="401139135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5831</TotalTime>
  <Words>1355</Words>
  <Application>Microsoft Office PowerPoint</Application>
  <PresentationFormat>宽屏</PresentationFormat>
  <Paragraphs>100</Paragraphs>
  <Slides>15</Slides>
  <Notes>8</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15</vt:i4>
      </vt:variant>
    </vt:vector>
  </HeadingPairs>
  <TitlesOfParts>
    <vt:vector size="20" baseType="lpstr">
      <vt:lpstr>宋体</vt:lpstr>
      <vt:lpstr>Arial</vt:lpstr>
      <vt:lpstr>Calibri</vt:lpstr>
      <vt:lpstr>Calibri Light</vt:lpstr>
      <vt:lpstr>Office 主题</vt:lpstr>
      <vt:lpstr>The Shapuaisi Pharma Scandal</vt:lpstr>
      <vt:lpstr>Introduction to Shapuaisi Pharma</vt:lpstr>
      <vt:lpstr>What is cataract </vt:lpstr>
      <vt:lpstr>The scandal</vt:lpstr>
      <vt:lpstr>The scandal</vt:lpstr>
      <vt:lpstr>Impacts of the scandal</vt:lpstr>
      <vt:lpstr>Responses to the scandal</vt:lpstr>
      <vt:lpstr>Main stakeholders </vt:lpstr>
      <vt:lpstr>Stakeholder map</vt:lpstr>
      <vt:lpstr>Freeman &amp; Friedman Theories on CSR</vt:lpstr>
      <vt:lpstr>Carroll`s Theory</vt:lpstr>
      <vt:lpstr>Conclusion </vt:lpstr>
      <vt:lpstr>Reference</vt:lpstr>
      <vt:lpstr>PowerPoint 演示文稿</vt:lpstr>
      <vt:lpstr>PowerPoint 演示文稿</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Shapuaisi Pharma Scandal</dc:title>
  <dc:creator>l</dc:creator>
  <cp:lastModifiedBy>l</cp:lastModifiedBy>
  <cp:revision>63</cp:revision>
  <dcterms:created xsi:type="dcterms:W3CDTF">2018-04-18T21:56:59Z</dcterms:created>
  <dcterms:modified xsi:type="dcterms:W3CDTF">2018-04-28T21:43:19Z</dcterms:modified>
</cp:coreProperties>
</file>