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791429-C14C-47C3-97B7-05EAD3D8F063}" v="400" dt="2025-04-27T15:03:54.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7AEC55-F856-4676-B5A0-28D0BD74FA6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B506E6B-4AE8-4C60-8952-3A90F644BECE}">
      <dgm:prSet/>
      <dgm:spPr/>
      <dgm:t>
        <a:bodyPr/>
        <a:lstStyle/>
        <a:p>
          <a:r>
            <a:rPr lang="en-GB"/>
            <a:t>Diversity and Inclusivity</a:t>
          </a:r>
          <a:endParaRPr lang="en-US"/>
        </a:p>
      </dgm:t>
    </dgm:pt>
    <dgm:pt modelId="{A0788BB0-7039-4C65-A48C-C40D3BE971EF}" type="parTrans" cxnId="{901F0417-0CE0-40C0-95E1-8CC2FB2D3ACE}">
      <dgm:prSet/>
      <dgm:spPr/>
      <dgm:t>
        <a:bodyPr/>
        <a:lstStyle/>
        <a:p>
          <a:endParaRPr lang="en-US"/>
        </a:p>
      </dgm:t>
    </dgm:pt>
    <dgm:pt modelId="{E0AEDDD1-2BE7-46C7-AC43-11B7CCB595D4}" type="sibTrans" cxnId="{901F0417-0CE0-40C0-95E1-8CC2FB2D3ACE}">
      <dgm:prSet/>
      <dgm:spPr/>
      <dgm:t>
        <a:bodyPr/>
        <a:lstStyle/>
        <a:p>
          <a:endParaRPr lang="en-US"/>
        </a:p>
      </dgm:t>
    </dgm:pt>
    <dgm:pt modelId="{E0CD663D-0D8E-4890-8445-8F6E65570E44}">
      <dgm:prSet/>
      <dgm:spPr/>
      <dgm:t>
        <a:bodyPr/>
        <a:lstStyle/>
        <a:p>
          <a:r>
            <a:rPr lang="en-GB"/>
            <a:t>Neurodiversity</a:t>
          </a:r>
          <a:endParaRPr lang="en-US"/>
        </a:p>
      </dgm:t>
    </dgm:pt>
    <dgm:pt modelId="{B2213E3D-7BE9-4E84-9374-36E3F29E7C64}" type="parTrans" cxnId="{228AED2B-E2CD-4724-A5AB-067BDA1BE105}">
      <dgm:prSet/>
      <dgm:spPr/>
      <dgm:t>
        <a:bodyPr/>
        <a:lstStyle/>
        <a:p>
          <a:endParaRPr lang="en-US"/>
        </a:p>
      </dgm:t>
    </dgm:pt>
    <dgm:pt modelId="{33763F2A-2FCE-4914-AB2C-A4BC0970DDAF}" type="sibTrans" cxnId="{228AED2B-E2CD-4724-A5AB-067BDA1BE105}">
      <dgm:prSet/>
      <dgm:spPr/>
      <dgm:t>
        <a:bodyPr/>
        <a:lstStyle/>
        <a:p>
          <a:endParaRPr lang="en-US"/>
        </a:p>
      </dgm:t>
    </dgm:pt>
    <dgm:pt modelId="{1A3F6532-150B-4120-91EA-E327E50ECC27}">
      <dgm:prSet/>
      <dgm:spPr/>
      <dgm:t>
        <a:bodyPr/>
        <a:lstStyle/>
        <a:p>
          <a:r>
            <a:rPr lang="en-GB"/>
            <a:t>Benefits</a:t>
          </a:r>
          <a:endParaRPr lang="en-US"/>
        </a:p>
      </dgm:t>
    </dgm:pt>
    <dgm:pt modelId="{F01D2A41-E442-493C-A4A6-A012C9231A7B}" type="parTrans" cxnId="{53FEAAD4-F9A9-4911-94A8-27C580BA0573}">
      <dgm:prSet/>
      <dgm:spPr/>
      <dgm:t>
        <a:bodyPr/>
        <a:lstStyle/>
        <a:p>
          <a:endParaRPr lang="en-US"/>
        </a:p>
      </dgm:t>
    </dgm:pt>
    <dgm:pt modelId="{B3F8F5EA-1A4B-4021-B3BC-7DDE024F9C9D}" type="sibTrans" cxnId="{53FEAAD4-F9A9-4911-94A8-27C580BA0573}">
      <dgm:prSet/>
      <dgm:spPr/>
      <dgm:t>
        <a:bodyPr/>
        <a:lstStyle/>
        <a:p>
          <a:endParaRPr lang="en-US"/>
        </a:p>
      </dgm:t>
    </dgm:pt>
    <dgm:pt modelId="{833509DB-78C7-47AA-B209-7486B6764F76}">
      <dgm:prSet/>
      <dgm:spPr/>
      <dgm:t>
        <a:bodyPr/>
        <a:lstStyle/>
        <a:p>
          <a:r>
            <a:rPr lang="en-GB"/>
            <a:t>strategies</a:t>
          </a:r>
          <a:endParaRPr lang="en-US"/>
        </a:p>
      </dgm:t>
    </dgm:pt>
    <dgm:pt modelId="{EC844BE8-8248-490A-BE09-C7A1DFCD39ED}" type="parTrans" cxnId="{3D0230FE-F125-4C29-8F53-D7506DEB6F4C}">
      <dgm:prSet/>
      <dgm:spPr/>
      <dgm:t>
        <a:bodyPr/>
        <a:lstStyle/>
        <a:p>
          <a:endParaRPr lang="en-US"/>
        </a:p>
      </dgm:t>
    </dgm:pt>
    <dgm:pt modelId="{9CE88043-0365-4893-AF76-F9E32C75041A}" type="sibTrans" cxnId="{3D0230FE-F125-4C29-8F53-D7506DEB6F4C}">
      <dgm:prSet/>
      <dgm:spPr/>
      <dgm:t>
        <a:bodyPr/>
        <a:lstStyle/>
        <a:p>
          <a:endParaRPr lang="en-US"/>
        </a:p>
      </dgm:t>
    </dgm:pt>
    <dgm:pt modelId="{6BD0AAF8-685F-41A7-8FDF-CAF0435866A7}" type="pres">
      <dgm:prSet presAssocID="{C87AEC55-F856-4676-B5A0-28D0BD74FA68}" presName="outerComposite" presStyleCnt="0">
        <dgm:presLayoutVars>
          <dgm:chMax val="5"/>
          <dgm:dir/>
          <dgm:resizeHandles val="exact"/>
        </dgm:presLayoutVars>
      </dgm:prSet>
      <dgm:spPr/>
    </dgm:pt>
    <dgm:pt modelId="{F148D1D8-2406-4B81-94BA-47E452665F00}" type="pres">
      <dgm:prSet presAssocID="{C87AEC55-F856-4676-B5A0-28D0BD74FA68}" presName="dummyMaxCanvas" presStyleCnt="0">
        <dgm:presLayoutVars/>
      </dgm:prSet>
      <dgm:spPr/>
    </dgm:pt>
    <dgm:pt modelId="{4F0EB940-2BF5-4189-A2C8-F50C90E00537}" type="pres">
      <dgm:prSet presAssocID="{C87AEC55-F856-4676-B5A0-28D0BD74FA68}" presName="FourNodes_1" presStyleLbl="node1" presStyleIdx="0" presStyleCnt="4">
        <dgm:presLayoutVars>
          <dgm:bulletEnabled val="1"/>
        </dgm:presLayoutVars>
      </dgm:prSet>
      <dgm:spPr/>
    </dgm:pt>
    <dgm:pt modelId="{8C21CEB4-E076-456C-AA61-A53C1E6249F0}" type="pres">
      <dgm:prSet presAssocID="{C87AEC55-F856-4676-B5A0-28D0BD74FA68}" presName="FourNodes_2" presStyleLbl="node1" presStyleIdx="1" presStyleCnt="4">
        <dgm:presLayoutVars>
          <dgm:bulletEnabled val="1"/>
        </dgm:presLayoutVars>
      </dgm:prSet>
      <dgm:spPr/>
    </dgm:pt>
    <dgm:pt modelId="{E2DC3050-9D13-4E44-B172-628118D2DEB3}" type="pres">
      <dgm:prSet presAssocID="{C87AEC55-F856-4676-B5A0-28D0BD74FA68}" presName="FourNodes_3" presStyleLbl="node1" presStyleIdx="2" presStyleCnt="4">
        <dgm:presLayoutVars>
          <dgm:bulletEnabled val="1"/>
        </dgm:presLayoutVars>
      </dgm:prSet>
      <dgm:spPr/>
    </dgm:pt>
    <dgm:pt modelId="{0A0469CA-93C4-46E1-812B-A0D0B4641857}" type="pres">
      <dgm:prSet presAssocID="{C87AEC55-F856-4676-B5A0-28D0BD74FA68}" presName="FourNodes_4" presStyleLbl="node1" presStyleIdx="3" presStyleCnt="4">
        <dgm:presLayoutVars>
          <dgm:bulletEnabled val="1"/>
        </dgm:presLayoutVars>
      </dgm:prSet>
      <dgm:spPr/>
    </dgm:pt>
    <dgm:pt modelId="{D9CA72E8-D375-4DA4-81D3-3721CD30362A}" type="pres">
      <dgm:prSet presAssocID="{C87AEC55-F856-4676-B5A0-28D0BD74FA68}" presName="FourConn_1-2" presStyleLbl="fgAccFollowNode1" presStyleIdx="0" presStyleCnt="3">
        <dgm:presLayoutVars>
          <dgm:bulletEnabled val="1"/>
        </dgm:presLayoutVars>
      </dgm:prSet>
      <dgm:spPr/>
    </dgm:pt>
    <dgm:pt modelId="{8F48E820-6981-4E04-BD08-85EFCBC8B52A}" type="pres">
      <dgm:prSet presAssocID="{C87AEC55-F856-4676-B5A0-28D0BD74FA68}" presName="FourConn_2-3" presStyleLbl="fgAccFollowNode1" presStyleIdx="1" presStyleCnt="3">
        <dgm:presLayoutVars>
          <dgm:bulletEnabled val="1"/>
        </dgm:presLayoutVars>
      </dgm:prSet>
      <dgm:spPr/>
    </dgm:pt>
    <dgm:pt modelId="{A5341A87-A91C-45BA-904B-7AA1FBB029DB}" type="pres">
      <dgm:prSet presAssocID="{C87AEC55-F856-4676-B5A0-28D0BD74FA68}" presName="FourConn_3-4" presStyleLbl="fgAccFollowNode1" presStyleIdx="2" presStyleCnt="3">
        <dgm:presLayoutVars>
          <dgm:bulletEnabled val="1"/>
        </dgm:presLayoutVars>
      </dgm:prSet>
      <dgm:spPr/>
    </dgm:pt>
    <dgm:pt modelId="{D06DB135-DA76-401C-8F87-5B5B0315D4B2}" type="pres">
      <dgm:prSet presAssocID="{C87AEC55-F856-4676-B5A0-28D0BD74FA68}" presName="FourNodes_1_text" presStyleLbl="node1" presStyleIdx="3" presStyleCnt="4">
        <dgm:presLayoutVars>
          <dgm:bulletEnabled val="1"/>
        </dgm:presLayoutVars>
      </dgm:prSet>
      <dgm:spPr/>
    </dgm:pt>
    <dgm:pt modelId="{B6DA3011-3CDE-4D65-92A7-82ED3D78D8EE}" type="pres">
      <dgm:prSet presAssocID="{C87AEC55-F856-4676-B5A0-28D0BD74FA68}" presName="FourNodes_2_text" presStyleLbl="node1" presStyleIdx="3" presStyleCnt="4">
        <dgm:presLayoutVars>
          <dgm:bulletEnabled val="1"/>
        </dgm:presLayoutVars>
      </dgm:prSet>
      <dgm:spPr/>
    </dgm:pt>
    <dgm:pt modelId="{FE8A2847-32E7-4465-9985-6F068AD286CA}" type="pres">
      <dgm:prSet presAssocID="{C87AEC55-F856-4676-B5A0-28D0BD74FA68}" presName="FourNodes_3_text" presStyleLbl="node1" presStyleIdx="3" presStyleCnt="4">
        <dgm:presLayoutVars>
          <dgm:bulletEnabled val="1"/>
        </dgm:presLayoutVars>
      </dgm:prSet>
      <dgm:spPr/>
    </dgm:pt>
    <dgm:pt modelId="{FBDBFB06-ACEF-4BA6-BE37-61C91A03990C}" type="pres">
      <dgm:prSet presAssocID="{C87AEC55-F856-4676-B5A0-28D0BD74FA68}" presName="FourNodes_4_text" presStyleLbl="node1" presStyleIdx="3" presStyleCnt="4">
        <dgm:presLayoutVars>
          <dgm:bulletEnabled val="1"/>
        </dgm:presLayoutVars>
      </dgm:prSet>
      <dgm:spPr/>
    </dgm:pt>
  </dgm:ptLst>
  <dgm:cxnLst>
    <dgm:cxn modelId="{51A24605-3B8A-4CDA-9177-9FAD5756FDEE}" type="presOf" srcId="{AB506E6B-4AE8-4C60-8952-3A90F644BECE}" destId="{4F0EB940-2BF5-4189-A2C8-F50C90E00537}" srcOrd="0" destOrd="0" presId="urn:microsoft.com/office/officeart/2005/8/layout/vProcess5"/>
    <dgm:cxn modelId="{901F0417-0CE0-40C0-95E1-8CC2FB2D3ACE}" srcId="{C87AEC55-F856-4676-B5A0-28D0BD74FA68}" destId="{AB506E6B-4AE8-4C60-8952-3A90F644BECE}" srcOrd="0" destOrd="0" parTransId="{A0788BB0-7039-4C65-A48C-C40D3BE971EF}" sibTransId="{E0AEDDD1-2BE7-46C7-AC43-11B7CCB595D4}"/>
    <dgm:cxn modelId="{815ED91C-6CD8-46EB-A167-9E73E0AEF2D6}" type="presOf" srcId="{1A3F6532-150B-4120-91EA-E327E50ECC27}" destId="{E2DC3050-9D13-4E44-B172-628118D2DEB3}" srcOrd="0" destOrd="0" presId="urn:microsoft.com/office/officeart/2005/8/layout/vProcess5"/>
    <dgm:cxn modelId="{228AED2B-E2CD-4724-A5AB-067BDA1BE105}" srcId="{C87AEC55-F856-4676-B5A0-28D0BD74FA68}" destId="{E0CD663D-0D8E-4890-8445-8F6E65570E44}" srcOrd="1" destOrd="0" parTransId="{B2213E3D-7BE9-4E84-9374-36E3F29E7C64}" sibTransId="{33763F2A-2FCE-4914-AB2C-A4BC0970DDAF}"/>
    <dgm:cxn modelId="{6B6ED739-ED5C-4617-B8B9-8548821F926B}" type="presOf" srcId="{C87AEC55-F856-4676-B5A0-28D0BD74FA68}" destId="{6BD0AAF8-685F-41A7-8FDF-CAF0435866A7}" srcOrd="0" destOrd="0" presId="urn:microsoft.com/office/officeart/2005/8/layout/vProcess5"/>
    <dgm:cxn modelId="{1429D746-3299-40B7-B268-571A7F83A2FD}" type="presOf" srcId="{E0AEDDD1-2BE7-46C7-AC43-11B7CCB595D4}" destId="{D9CA72E8-D375-4DA4-81D3-3721CD30362A}" srcOrd="0" destOrd="0" presId="urn:microsoft.com/office/officeart/2005/8/layout/vProcess5"/>
    <dgm:cxn modelId="{306A7B79-3B79-4345-83CE-360530F54778}" type="presOf" srcId="{833509DB-78C7-47AA-B209-7486B6764F76}" destId="{0A0469CA-93C4-46E1-812B-A0D0B4641857}" srcOrd="0" destOrd="0" presId="urn:microsoft.com/office/officeart/2005/8/layout/vProcess5"/>
    <dgm:cxn modelId="{76E47C7D-1985-4EF1-AD15-92E5E995B74F}" type="presOf" srcId="{33763F2A-2FCE-4914-AB2C-A4BC0970DDAF}" destId="{8F48E820-6981-4E04-BD08-85EFCBC8B52A}" srcOrd="0" destOrd="0" presId="urn:microsoft.com/office/officeart/2005/8/layout/vProcess5"/>
    <dgm:cxn modelId="{F33A3680-5D43-4540-ABD9-40489D988936}" type="presOf" srcId="{E0CD663D-0D8E-4890-8445-8F6E65570E44}" destId="{B6DA3011-3CDE-4D65-92A7-82ED3D78D8EE}" srcOrd="1" destOrd="0" presId="urn:microsoft.com/office/officeart/2005/8/layout/vProcess5"/>
    <dgm:cxn modelId="{A40C83A8-2091-4E33-AD9F-61BA0594C5D9}" type="presOf" srcId="{1A3F6532-150B-4120-91EA-E327E50ECC27}" destId="{FE8A2847-32E7-4465-9985-6F068AD286CA}" srcOrd="1" destOrd="0" presId="urn:microsoft.com/office/officeart/2005/8/layout/vProcess5"/>
    <dgm:cxn modelId="{F71055BE-DED8-40E8-9707-297B4C6DA9ED}" type="presOf" srcId="{B3F8F5EA-1A4B-4021-B3BC-7DDE024F9C9D}" destId="{A5341A87-A91C-45BA-904B-7AA1FBB029DB}" srcOrd="0" destOrd="0" presId="urn:microsoft.com/office/officeart/2005/8/layout/vProcess5"/>
    <dgm:cxn modelId="{C04408CC-EE10-4AC5-A00D-8FDC57C9575B}" type="presOf" srcId="{E0CD663D-0D8E-4890-8445-8F6E65570E44}" destId="{8C21CEB4-E076-456C-AA61-A53C1E6249F0}" srcOrd="0" destOrd="0" presId="urn:microsoft.com/office/officeart/2005/8/layout/vProcess5"/>
    <dgm:cxn modelId="{53FEAAD4-F9A9-4911-94A8-27C580BA0573}" srcId="{C87AEC55-F856-4676-B5A0-28D0BD74FA68}" destId="{1A3F6532-150B-4120-91EA-E327E50ECC27}" srcOrd="2" destOrd="0" parTransId="{F01D2A41-E442-493C-A4A6-A012C9231A7B}" sibTransId="{B3F8F5EA-1A4B-4021-B3BC-7DDE024F9C9D}"/>
    <dgm:cxn modelId="{21AA62E8-3391-42A0-8D01-95AEB2684B63}" type="presOf" srcId="{AB506E6B-4AE8-4C60-8952-3A90F644BECE}" destId="{D06DB135-DA76-401C-8F87-5B5B0315D4B2}" srcOrd="1" destOrd="0" presId="urn:microsoft.com/office/officeart/2005/8/layout/vProcess5"/>
    <dgm:cxn modelId="{A83081FC-B081-4CA2-A702-67A63BDF2E9A}" type="presOf" srcId="{833509DB-78C7-47AA-B209-7486B6764F76}" destId="{FBDBFB06-ACEF-4BA6-BE37-61C91A03990C}" srcOrd="1" destOrd="0" presId="urn:microsoft.com/office/officeart/2005/8/layout/vProcess5"/>
    <dgm:cxn modelId="{3D0230FE-F125-4C29-8F53-D7506DEB6F4C}" srcId="{C87AEC55-F856-4676-B5A0-28D0BD74FA68}" destId="{833509DB-78C7-47AA-B209-7486B6764F76}" srcOrd="3" destOrd="0" parTransId="{EC844BE8-8248-490A-BE09-C7A1DFCD39ED}" sibTransId="{9CE88043-0365-4893-AF76-F9E32C75041A}"/>
    <dgm:cxn modelId="{246EAD56-F6CF-4A97-9788-BB0E276F719F}" type="presParOf" srcId="{6BD0AAF8-685F-41A7-8FDF-CAF0435866A7}" destId="{F148D1D8-2406-4B81-94BA-47E452665F00}" srcOrd="0" destOrd="0" presId="urn:microsoft.com/office/officeart/2005/8/layout/vProcess5"/>
    <dgm:cxn modelId="{0019689F-8A7E-4919-9FB0-595E17D81576}" type="presParOf" srcId="{6BD0AAF8-685F-41A7-8FDF-CAF0435866A7}" destId="{4F0EB940-2BF5-4189-A2C8-F50C90E00537}" srcOrd="1" destOrd="0" presId="urn:microsoft.com/office/officeart/2005/8/layout/vProcess5"/>
    <dgm:cxn modelId="{883E0AA6-E62B-4FDD-A5B5-2F66F47E8004}" type="presParOf" srcId="{6BD0AAF8-685F-41A7-8FDF-CAF0435866A7}" destId="{8C21CEB4-E076-456C-AA61-A53C1E6249F0}" srcOrd="2" destOrd="0" presId="urn:microsoft.com/office/officeart/2005/8/layout/vProcess5"/>
    <dgm:cxn modelId="{3B21BF05-ED69-4AA1-8ACD-D5D38D4701CD}" type="presParOf" srcId="{6BD0AAF8-685F-41A7-8FDF-CAF0435866A7}" destId="{E2DC3050-9D13-4E44-B172-628118D2DEB3}" srcOrd="3" destOrd="0" presId="urn:microsoft.com/office/officeart/2005/8/layout/vProcess5"/>
    <dgm:cxn modelId="{A05E9233-E4F5-468A-8FB0-10FB02781617}" type="presParOf" srcId="{6BD0AAF8-685F-41A7-8FDF-CAF0435866A7}" destId="{0A0469CA-93C4-46E1-812B-A0D0B4641857}" srcOrd="4" destOrd="0" presId="urn:microsoft.com/office/officeart/2005/8/layout/vProcess5"/>
    <dgm:cxn modelId="{EA744089-FC9F-4210-8AB2-F4A42B48DBCB}" type="presParOf" srcId="{6BD0AAF8-685F-41A7-8FDF-CAF0435866A7}" destId="{D9CA72E8-D375-4DA4-81D3-3721CD30362A}" srcOrd="5" destOrd="0" presId="urn:microsoft.com/office/officeart/2005/8/layout/vProcess5"/>
    <dgm:cxn modelId="{12BE5E41-2289-4B62-80FA-2539424C205A}" type="presParOf" srcId="{6BD0AAF8-685F-41A7-8FDF-CAF0435866A7}" destId="{8F48E820-6981-4E04-BD08-85EFCBC8B52A}" srcOrd="6" destOrd="0" presId="urn:microsoft.com/office/officeart/2005/8/layout/vProcess5"/>
    <dgm:cxn modelId="{00FE12F4-386C-440F-9FCE-AD301AA57F47}" type="presParOf" srcId="{6BD0AAF8-685F-41A7-8FDF-CAF0435866A7}" destId="{A5341A87-A91C-45BA-904B-7AA1FBB029DB}" srcOrd="7" destOrd="0" presId="urn:microsoft.com/office/officeart/2005/8/layout/vProcess5"/>
    <dgm:cxn modelId="{4C47DCD4-4E1C-4C72-85A5-C92659853B01}" type="presParOf" srcId="{6BD0AAF8-685F-41A7-8FDF-CAF0435866A7}" destId="{D06DB135-DA76-401C-8F87-5B5B0315D4B2}" srcOrd="8" destOrd="0" presId="urn:microsoft.com/office/officeart/2005/8/layout/vProcess5"/>
    <dgm:cxn modelId="{E1407116-5ECE-4617-8C61-EC232AB63A89}" type="presParOf" srcId="{6BD0AAF8-685F-41A7-8FDF-CAF0435866A7}" destId="{B6DA3011-3CDE-4D65-92A7-82ED3D78D8EE}" srcOrd="9" destOrd="0" presId="urn:microsoft.com/office/officeart/2005/8/layout/vProcess5"/>
    <dgm:cxn modelId="{002B63B4-65B2-4CB7-A084-6302C8FABAB9}" type="presParOf" srcId="{6BD0AAF8-685F-41A7-8FDF-CAF0435866A7}" destId="{FE8A2847-32E7-4465-9985-6F068AD286CA}" srcOrd="10" destOrd="0" presId="urn:microsoft.com/office/officeart/2005/8/layout/vProcess5"/>
    <dgm:cxn modelId="{F92351DD-F1B3-429D-9C8B-F6F9964F3A4D}" type="presParOf" srcId="{6BD0AAF8-685F-41A7-8FDF-CAF0435866A7}" destId="{FBDBFB06-ACEF-4BA6-BE37-61C91A03990C}"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EB940-2BF5-4189-A2C8-F50C90E00537}">
      <dsp:nvSpPr>
        <dsp:cNvPr id="0" name=""/>
        <dsp:cNvSpPr/>
      </dsp:nvSpPr>
      <dsp:spPr>
        <a:xfrm>
          <a:off x="0" y="0"/>
          <a:ext cx="8712743" cy="822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Diversity and Inclusivity</a:t>
          </a:r>
          <a:endParaRPr lang="en-US" sz="3600" kern="1200"/>
        </a:p>
      </dsp:txBody>
      <dsp:txXfrm>
        <a:off x="24092" y="24092"/>
        <a:ext cx="7755641" cy="774365"/>
      </dsp:txXfrm>
    </dsp:sp>
    <dsp:sp modelId="{8C21CEB4-E076-456C-AA61-A53C1E6249F0}">
      <dsp:nvSpPr>
        <dsp:cNvPr id="0" name=""/>
        <dsp:cNvSpPr/>
      </dsp:nvSpPr>
      <dsp:spPr>
        <a:xfrm>
          <a:off x="729692" y="972104"/>
          <a:ext cx="8712743" cy="822549"/>
        </a:xfrm>
        <a:prstGeom prst="roundRect">
          <a:avLst>
            <a:gd name="adj" fmla="val 10000"/>
          </a:avLst>
        </a:prstGeom>
        <a:solidFill>
          <a:schemeClr val="accent2">
            <a:hueOff val="2357366"/>
            <a:satOff val="-8879"/>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Neurodiversity</a:t>
          </a:r>
          <a:endParaRPr lang="en-US" sz="3600" kern="1200"/>
        </a:p>
      </dsp:txBody>
      <dsp:txXfrm>
        <a:off x="753784" y="996196"/>
        <a:ext cx="7400209" cy="774365"/>
      </dsp:txXfrm>
    </dsp:sp>
    <dsp:sp modelId="{E2DC3050-9D13-4E44-B172-628118D2DEB3}">
      <dsp:nvSpPr>
        <dsp:cNvPr id="0" name=""/>
        <dsp:cNvSpPr/>
      </dsp:nvSpPr>
      <dsp:spPr>
        <a:xfrm>
          <a:off x="1448493" y="1944208"/>
          <a:ext cx="8712743" cy="822549"/>
        </a:xfrm>
        <a:prstGeom prst="roundRect">
          <a:avLst>
            <a:gd name="adj" fmla="val 10000"/>
          </a:avLst>
        </a:prstGeom>
        <a:solidFill>
          <a:schemeClr val="accent2">
            <a:hueOff val="4714731"/>
            <a:satOff val="-17759"/>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Benefits</a:t>
          </a:r>
          <a:endParaRPr lang="en-US" sz="3600" kern="1200"/>
        </a:p>
      </dsp:txBody>
      <dsp:txXfrm>
        <a:off x="1472585" y="1968300"/>
        <a:ext cx="7411100" cy="774365"/>
      </dsp:txXfrm>
    </dsp:sp>
    <dsp:sp modelId="{0A0469CA-93C4-46E1-812B-A0D0B4641857}">
      <dsp:nvSpPr>
        <dsp:cNvPr id="0" name=""/>
        <dsp:cNvSpPr/>
      </dsp:nvSpPr>
      <dsp:spPr>
        <a:xfrm>
          <a:off x="2178185" y="2916313"/>
          <a:ext cx="8712743" cy="822549"/>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strategies</a:t>
          </a:r>
          <a:endParaRPr lang="en-US" sz="3600" kern="1200"/>
        </a:p>
      </dsp:txBody>
      <dsp:txXfrm>
        <a:off x="2202277" y="2940405"/>
        <a:ext cx="7400209" cy="774365"/>
      </dsp:txXfrm>
    </dsp:sp>
    <dsp:sp modelId="{D9CA72E8-D375-4DA4-81D3-3721CD30362A}">
      <dsp:nvSpPr>
        <dsp:cNvPr id="0" name=""/>
        <dsp:cNvSpPr/>
      </dsp:nvSpPr>
      <dsp:spPr>
        <a:xfrm>
          <a:off x="8178085" y="629998"/>
          <a:ext cx="534657" cy="53465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298383" y="629998"/>
        <a:ext cx="294061" cy="402329"/>
      </dsp:txXfrm>
    </dsp:sp>
    <dsp:sp modelId="{8F48E820-6981-4E04-BD08-85EFCBC8B52A}">
      <dsp:nvSpPr>
        <dsp:cNvPr id="0" name=""/>
        <dsp:cNvSpPr/>
      </dsp:nvSpPr>
      <dsp:spPr>
        <a:xfrm>
          <a:off x="8907778" y="1602102"/>
          <a:ext cx="534657" cy="534657"/>
        </a:xfrm>
        <a:prstGeom prst="downArrow">
          <a:avLst>
            <a:gd name="adj1" fmla="val 55000"/>
            <a:gd name="adj2" fmla="val 45000"/>
          </a:avLst>
        </a:prstGeom>
        <a:solidFill>
          <a:schemeClr val="accent2">
            <a:tint val="40000"/>
            <a:alpha val="90000"/>
            <a:hueOff val="3707439"/>
            <a:satOff val="-3703"/>
            <a:lumOff val="1707"/>
            <a:alphaOff val="0"/>
          </a:schemeClr>
        </a:solidFill>
        <a:ln w="12700" cap="flat" cmpd="sng" algn="ctr">
          <a:solidFill>
            <a:schemeClr val="accent2">
              <a:tint val="40000"/>
              <a:alpha val="90000"/>
              <a:hueOff val="3707439"/>
              <a:satOff val="-3703"/>
              <a:lumOff val="17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028076" y="1602102"/>
        <a:ext cx="294061" cy="402329"/>
      </dsp:txXfrm>
    </dsp:sp>
    <dsp:sp modelId="{A5341A87-A91C-45BA-904B-7AA1FBB029DB}">
      <dsp:nvSpPr>
        <dsp:cNvPr id="0" name=""/>
        <dsp:cNvSpPr/>
      </dsp:nvSpPr>
      <dsp:spPr>
        <a:xfrm>
          <a:off x="9626579" y="2574207"/>
          <a:ext cx="534657" cy="534657"/>
        </a:xfrm>
        <a:prstGeom prst="downArrow">
          <a:avLst>
            <a:gd name="adj1" fmla="val 55000"/>
            <a:gd name="adj2" fmla="val 45000"/>
          </a:avLst>
        </a:prstGeom>
        <a:solidFill>
          <a:schemeClr val="accent2">
            <a:tint val="40000"/>
            <a:alpha val="90000"/>
            <a:hueOff val="7414877"/>
            <a:satOff val="-7406"/>
            <a:lumOff val="3414"/>
            <a:alphaOff val="0"/>
          </a:schemeClr>
        </a:solidFill>
        <a:ln w="12700" cap="flat" cmpd="sng" algn="ctr">
          <a:solidFill>
            <a:schemeClr val="accent2">
              <a:tint val="40000"/>
              <a:alpha val="90000"/>
              <a:hueOff val="7414877"/>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746877" y="2574207"/>
        <a:ext cx="294061" cy="4023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CC419A-6AFD-437A-9CB7-22425282BDF4}" type="datetimeFigureOut">
              <a:rPr lang="en-GB" smtClean="0"/>
              <a:t>28/04/2025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FF0A17-F0FA-4E4E-9726-101B636A2009}" type="slidenum">
              <a:rPr lang="en-GB" smtClean="0"/>
              <a:t>‹#›</a:t>
            </a:fld>
            <a:endParaRPr lang="en-GB"/>
          </a:p>
        </p:txBody>
      </p:sp>
    </p:spTree>
    <p:extLst>
      <p:ext uri="{BB962C8B-B14F-4D97-AF65-F5344CB8AC3E}">
        <p14:creationId xmlns:p14="http://schemas.microsoft.com/office/powerpoint/2010/main" val="310279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Hello, my name is Natalie and today I will be talking about the importance of diversity and inclusivity, explaining what diversity and inclusivity is. I will also be talking about Neurodiversity, what it is and its relevance in the workplace. Approximately 61% of companies have policies that ensure fairness in hiring, pay or promotions and 52% have trainings or meetings on diversity, equity and inclusivity.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1</a:t>
            </a:fld>
            <a:endParaRPr lang="en-GB"/>
          </a:p>
        </p:txBody>
      </p:sp>
    </p:spTree>
    <p:extLst>
      <p:ext uri="{BB962C8B-B14F-4D97-AF65-F5344CB8AC3E}">
        <p14:creationId xmlns:p14="http://schemas.microsoft.com/office/powerpoint/2010/main" val="337017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understanding diversity and inclusivity what is diversity?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Diversity refers to individual’s race, gender, age, sexual orientation, physical abilities, and religious beliefs. Diversity acknowledges that each individual is unique and brings their own perspectives and experiences to the workplace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Inclusivity is all about creating an environment where everyone feels valued and respected regardless of their differences, ensuring that everyone has equal access to opportunities. Inclusivity is about belonging, making sure all individuals can participate fully and contribute their unique talents.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2</a:t>
            </a:fld>
            <a:endParaRPr lang="en-GB"/>
          </a:p>
        </p:txBody>
      </p:sp>
    </p:spTree>
    <p:extLst>
      <p:ext uri="{BB962C8B-B14F-4D97-AF65-F5344CB8AC3E}">
        <p14:creationId xmlns:p14="http://schemas.microsoft.com/office/powerpoint/2010/main" val="1441476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Diversity is important in today world because it helps us learn from each other and understand that everyone is unique and special in their own way. Diversity enhances creativity and innovation, better decision making and help improves problem solving. When a diverse team comes together they are more likely to consider multiple viewpoints and approaches.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3</a:t>
            </a:fld>
            <a:endParaRPr lang="en-GB"/>
          </a:p>
        </p:txBody>
      </p:sp>
    </p:spTree>
    <p:extLst>
      <p:ext uri="{BB962C8B-B14F-4D97-AF65-F5344CB8AC3E}">
        <p14:creationId xmlns:p14="http://schemas.microsoft.com/office/powerpoint/2010/main" val="578080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importance of inclusivity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inclusivity guarantees that everyone, regardless of their background, has equal opportunities, thereby promoting equality. It is essential for fostering a society where everyone feels valued and respected. Collaboration among individuals from diverse backgrounds brings unique ideas and experiences and driving progress in the workplace. When employees feel included, they are more likely to be engaged and be motivated.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4</a:t>
            </a:fld>
            <a:endParaRPr lang="en-GB"/>
          </a:p>
        </p:txBody>
      </p:sp>
    </p:spTree>
    <p:extLst>
      <p:ext uri="{BB962C8B-B14F-4D97-AF65-F5344CB8AC3E}">
        <p14:creationId xmlns:p14="http://schemas.microsoft.com/office/powerpoint/2010/main" val="2529337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neurodiversity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what is neurodiversity?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Neurodiversity refers to the spectrum of differences in each person's brain function and behavioural characteristics, and it frequently includes disorders like dyslexia,  this is a learning difficulty that primarily affects reading and spelling skills. ADHD also known as attention deficit hyperactivity disorder, this is a brain disorder that affects how you pay attention, and control behaviour.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and ASD also known as autism spectrum disorder. This is a lifelong developmental condition affecting the way a person communicates, interacts and processes information. Embracing neurodiversity in the workplace is not only a matter of inclusivity but also a strategic advantage. Individuals with neurodiversity often approach problems from different angles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5</a:t>
            </a:fld>
            <a:endParaRPr lang="en-GB"/>
          </a:p>
        </p:txBody>
      </p:sp>
    </p:spTree>
    <p:extLst>
      <p:ext uri="{BB962C8B-B14F-4D97-AF65-F5344CB8AC3E}">
        <p14:creationId xmlns:p14="http://schemas.microsoft.com/office/powerpoint/2010/main" val="2455250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Creating a neurodiversity-friendly environment involves implementing strategies that support and value the unique strengths and needs of neurodivergent individuals. By providing quite areas or noise cancelling headphones can help reduce sensory overloads. Adjusting the lighting and allowing personalised workspace set ups to accommodate sensory sensitivity. Offering the possibility of working from home or flexible hours to accommodate different work styles and needs. Providing tools like speech to text software and other assistive technologies to support communication.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Educating all employees about Neurodiversity fostering a culture of understanding and respect, also develop policies that support neurodivergent employees. By implementing these strategies organisations can create a more inclusive and supportive environment that allows neurodivergent individuals to thrive and contribute their unique strengths.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6</a:t>
            </a:fld>
            <a:endParaRPr lang="en-GB"/>
          </a:p>
        </p:txBody>
      </p:sp>
    </p:spTree>
    <p:extLst>
      <p:ext uri="{BB962C8B-B14F-4D97-AF65-F5344CB8AC3E}">
        <p14:creationId xmlns:p14="http://schemas.microsoft.com/office/powerpoint/2010/main" val="3475451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Conclusion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Diversity and Inclusivity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Essential for creating a workplace where everyone feels valued and respected.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Neurodiversity</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Recognises the unique strengths and perspectives of neurodivergent individuals.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Benefits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Enhances creativity, innovation, productivity, and decision-making.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Strategies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Implementing sensory-friendly workspaces, flexible arrangements, assistive technologies, inclusive policies, clear communication, and support networks.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Outcome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Fostering an inclusive environment where all employees can thrive and contribute their unique talents.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7</a:t>
            </a:fld>
            <a:endParaRPr lang="en-GB"/>
          </a:p>
        </p:txBody>
      </p:sp>
    </p:spTree>
    <p:extLst>
      <p:ext uri="{BB962C8B-B14F-4D97-AF65-F5344CB8AC3E}">
        <p14:creationId xmlns:p14="http://schemas.microsoft.com/office/powerpoint/2010/main" val="3449549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Thank you for listening to my presentation.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EFF0A17-F0FA-4E4E-9726-101B636A2009}" type="slidenum">
              <a:rPr lang="en-GB" smtClean="0"/>
              <a:t>8</a:t>
            </a:fld>
            <a:endParaRPr lang="en-GB"/>
          </a:p>
        </p:txBody>
      </p:sp>
    </p:spTree>
    <p:extLst>
      <p:ext uri="{BB962C8B-B14F-4D97-AF65-F5344CB8AC3E}">
        <p14:creationId xmlns:p14="http://schemas.microsoft.com/office/powerpoint/2010/main" val="2660110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72670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8950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5704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9839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48755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4103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94213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9336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1975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7683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2539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1056063"/>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video" Target="../media/media3.mp4"/><Relationship Id="rId7" Type="http://schemas.openxmlformats.org/officeDocument/2006/relationships/image" Target="../media/image8.svg"/><Relationship Id="rId2" Type="http://schemas.microsoft.com/office/2007/relationships/media" Target="../media/media3.mp4"/><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6.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video" Target="../media/media8.mp4"/><Relationship Id="rId7" Type="http://schemas.openxmlformats.org/officeDocument/2006/relationships/image" Target="../media/image1.jpeg"/><Relationship Id="rId2" Type="http://schemas.microsoft.com/office/2007/relationships/media" Target="../media/media8.mp4"/><Relationship Id="rId1" Type="http://schemas.openxmlformats.org/officeDocument/2006/relationships/tags" Target="../tags/tag2.xml"/><Relationship Id="rId6" Type="http://schemas.openxmlformats.org/officeDocument/2006/relationships/image" Target="../media/image2.jpg"/><Relationship Id="rId5" Type="http://schemas.openxmlformats.org/officeDocument/2006/relationships/notesSlide" Target="../notesSlides/notesSlide8.xml"/><Relationship Id="rId4" Type="http://schemas.openxmlformats.org/officeDocument/2006/relationships/slideLayout" Target="../slideLayouts/slideLayout7.xml"/><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hyperlink" Target="https://www.nhs.uk/conditions/autism/what-is-autism/" TargetMode="External"/><Relationship Id="rId3" Type="http://schemas.openxmlformats.org/officeDocument/2006/relationships/hyperlink" Target="https://doi.org/10.1080/09585192.2014.991511" TargetMode="External"/><Relationship Id="rId7" Type="http://schemas.openxmlformats.org/officeDocument/2006/relationships/hyperlink" Target="https://www.nhs.uk/conditions/adhd-children-teenagers/" TargetMode="External"/><Relationship Id="rId2" Type="http://schemas.openxmlformats.org/officeDocument/2006/relationships/hyperlink" Target="https://carelearning.org.uk/qualifications/level-2-diploma-care/equality-inclusion/1-1-explain-what-is-meant-by-diversity-equality-inclusion-and-discrimination/" TargetMode="External"/><Relationship Id="rId1" Type="http://schemas.openxmlformats.org/officeDocument/2006/relationships/slideLayout" Target="../slideLayouts/slideLayout7.xml"/><Relationship Id="rId6" Type="http://schemas.openxmlformats.org/officeDocument/2006/relationships/hyperlink" Target="https://www.nhs.uk/conditions/dyslexia/" TargetMode="External"/><Relationship Id="rId5" Type="http://schemas.openxmlformats.org/officeDocument/2006/relationships/hyperlink" Target="https://www.pewresearch.org/social-trends/2023/05/17/diversity-equity-and-inclusion-in-the-workplace/" TargetMode="External"/><Relationship Id="rId4" Type="http://schemas.openxmlformats.org/officeDocument/2006/relationships/hyperlink" Target="https://doi.org/10.1007/s40489-025-00493-2" TargetMode="External"/><Relationship Id="rId9" Type="http://schemas.openxmlformats.org/officeDocument/2006/relationships/hyperlink" Target="https://www.verywellmind.com/what-is-neurodiversity-51934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descr="Image result for neurodiversity">
            <a:extLst>
              <a:ext uri="{FF2B5EF4-FFF2-40B4-BE49-F238E27FC236}">
                <a16:creationId xmlns:a16="http://schemas.microsoft.com/office/drawing/2014/main" id="{8116D7A5-F700-853F-3B24-8DA1DD61C5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9805" b="1"/>
          <a:stretch/>
        </p:blipFill>
        <p:spPr bwMode="auto">
          <a:xfrm>
            <a:off x="20" y="10"/>
            <a:ext cx="7803224" cy="6857989"/>
          </a:xfrm>
          <a:prstGeom prst="rect">
            <a:avLst/>
          </a:prstGeom>
          <a:noFill/>
          <a:extLst>
            <a:ext uri="{909E8E84-426E-40DD-AFC4-6F175D3DCCD1}">
              <a14:hiddenFill xmlns:a14="http://schemas.microsoft.com/office/drawing/2010/main">
                <a:solidFill>
                  <a:srgbClr val="FFFFFF"/>
                </a:solidFill>
              </a14:hiddenFill>
            </a:ext>
          </a:extLst>
        </p:spPr>
      </p:pic>
      <p:sp>
        <p:nvSpPr>
          <p:cNvPr id="1034" name="Rectangle 1033">
            <a:extLst>
              <a:ext uri="{FF2B5EF4-FFF2-40B4-BE49-F238E27FC236}">
                <a16:creationId xmlns:a16="http://schemas.microsoft.com/office/drawing/2014/main" id="{F7C2A816-955C-4079-AAAB-066EBD441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 y="0"/>
            <a:ext cx="7706130" cy="6858000"/>
          </a:xfrm>
          <a:prstGeom prst="rect">
            <a:avLst/>
          </a:prstGeom>
          <a:gradFill flip="none" rotWithShape="1">
            <a:gsLst>
              <a:gs pos="2000">
                <a:schemeClr val="bg1">
                  <a:alpha val="0"/>
                </a:schemeClr>
              </a:gs>
              <a:gs pos="57000">
                <a:schemeClr val="bg1">
                  <a:alpha val="38000"/>
                </a:schemeClr>
              </a:gs>
              <a:gs pos="100000">
                <a:schemeClr val="bg1">
                  <a:alpha val="58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B146A-0E5B-03DC-8FEE-F3479FDED9D6}"/>
              </a:ext>
            </a:extLst>
          </p:cNvPr>
          <p:cNvSpPr>
            <a:spLocks noGrp="1"/>
          </p:cNvSpPr>
          <p:nvPr>
            <p:ph type="ctrTitle"/>
          </p:nvPr>
        </p:nvSpPr>
        <p:spPr>
          <a:xfrm>
            <a:off x="640080" y="914400"/>
            <a:ext cx="5057775" cy="3427867"/>
          </a:xfrm>
        </p:spPr>
        <p:txBody>
          <a:bodyPr anchor="t">
            <a:normAutofit/>
          </a:bodyPr>
          <a:lstStyle/>
          <a:p>
            <a:r>
              <a:rPr lang="en-GB" sz="6000" dirty="0">
                <a:solidFill>
                  <a:srgbClr val="FFFFFF"/>
                </a:solidFill>
              </a:rPr>
              <a:t>Diversity, inclusivity and neurodiversity</a:t>
            </a:r>
          </a:p>
        </p:txBody>
      </p:sp>
      <p:sp>
        <p:nvSpPr>
          <p:cNvPr id="3" name="Subtitle 2">
            <a:extLst>
              <a:ext uri="{FF2B5EF4-FFF2-40B4-BE49-F238E27FC236}">
                <a16:creationId xmlns:a16="http://schemas.microsoft.com/office/drawing/2014/main" id="{C68FBC37-62DD-E8C3-D38F-D2F0AFBB35CE}"/>
              </a:ext>
            </a:extLst>
          </p:cNvPr>
          <p:cNvSpPr>
            <a:spLocks noGrp="1"/>
          </p:cNvSpPr>
          <p:nvPr>
            <p:ph type="subTitle" idx="1"/>
          </p:nvPr>
        </p:nvSpPr>
        <p:spPr>
          <a:xfrm>
            <a:off x="640080" y="5253051"/>
            <a:ext cx="5046885" cy="812923"/>
          </a:xfrm>
        </p:spPr>
        <p:txBody>
          <a:bodyPr anchor="t">
            <a:normAutofit/>
          </a:bodyPr>
          <a:lstStyle/>
          <a:p>
            <a:r>
              <a:rPr lang="en-GB">
                <a:solidFill>
                  <a:srgbClr val="FFFFFF"/>
                </a:solidFill>
              </a:rPr>
              <a:t>Natalie griffiths 2316480</a:t>
            </a:r>
          </a:p>
        </p:txBody>
      </p:sp>
      <p:pic>
        <p:nvPicPr>
          <p:cNvPr id="6" name="Picture 5" descr="A group of colorful figures around a sign&#10;&#10;AI-generated content may be incorrect.">
            <a:extLst>
              <a:ext uri="{FF2B5EF4-FFF2-40B4-BE49-F238E27FC236}">
                <a16:creationId xmlns:a16="http://schemas.microsoft.com/office/drawing/2014/main" id="{27A19710-10DD-8FFB-6FE3-5BAF22BEB476}"/>
              </a:ext>
            </a:extLst>
          </p:cNvPr>
          <p:cNvPicPr>
            <a:picLocks noChangeAspect="1"/>
          </p:cNvPicPr>
          <p:nvPr/>
        </p:nvPicPr>
        <p:blipFill>
          <a:blip r:embed="rId6">
            <a:extLst>
              <a:ext uri="{28A0092B-C50C-407E-A947-70E740481C1C}">
                <a14:useLocalDpi xmlns:a14="http://schemas.microsoft.com/office/drawing/2010/main" val="0"/>
              </a:ext>
            </a:extLst>
          </a:blip>
          <a:srcRect l="10768" r="4207" b="-2"/>
          <a:stretch/>
        </p:blipFill>
        <p:spPr>
          <a:xfrm>
            <a:off x="7803244" y="-1"/>
            <a:ext cx="4388756" cy="3436495"/>
          </a:xfrm>
          <a:prstGeom prst="rect">
            <a:avLst/>
          </a:prstGeom>
        </p:spPr>
      </p:pic>
      <p:cxnSp>
        <p:nvCxnSpPr>
          <p:cNvPr id="1036" name="Straight Connector 1035">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Vector background of vibrant colors splashing">
            <a:extLst>
              <a:ext uri="{FF2B5EF4-FFF2-40B4-BE49-F238E27FC236}">
                <a16:creationId xmlns:a16="http://schemas.microsoft.com/office/drawing/2014/main" id="{125F1009-CA28-60FE-DED5-FA3CF44F7780}"/>
              </a:ext>
            </a:extLst>
          </p:cNvPr>
          <p:cNvPicPr>
            <a:picLocks noChangeAspect="1"/>
          </p:cNvPicPr>
          <p:nvPr/>
        </p:nvPicPr>
        <p:blipFill>
          <a:blip r:embed="rId7"/>
          <a:srcRect l="10683" r="2287" b="3"/>
          <a:stretch/>
        </p:blipFill>
        <p:spPr>
          <a:xfrm>
            <a:off x="7803244" y="3429000"/>
            <a:ext cx="4388756" cy="3428998"/>
          </a:xfrm>
          <a:prstGeom prst="rect">
            <a:avLst/>
          </a:prstGeom>
        </p:spPr>
      </p:pic>
      <p:sp>
        <p:nvSpPr>
          <p:cNvPr id="7" name="Rectangle 1">
            <a:extLst>
              <a:ext uri="{FF2B5EF4-FFF2-40B4-BE49-F238E27FC236}">
                <a16:creationId xmlns:a16="http://schemas.microsoft.com/office/drawing/2014/main" id="{431ABF8F-9EA9-CD46-6B52-B818C36B156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Video 11">
            <a:hlinkClick r:id="" action="ppaction://media"/>
            <a:extLst>
              <a:ext uri="{FF2B5EF4-FFF2-40B4-BE49-F238E27FC236}">
                <a16:creationId xmlns:a16="http://schemas.microsoft.com/office/drawing/2014/main" id="{2BA66E5E-3724-1C89-8E0F-6078D7332F8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9504352" y="3602112"/>
            <a:ext cx="2057400" cy="2057400"/>
          </a:xfrm>
          <a:prstGeom prst="ellipse">
            <a:avLst/>
          </a:prstGeom>
        </p:spPr>
      </p:pic>
    </p:spTree>
    <p:extLst>
      <p:ext uri="{BB962C8B-B14F-4D97-AF65-F5344CB8AC3E}">
        <p14:creationId xmlns:p14="http://schemas.microsoft.com/office/powerpoint/2010/main" val="1627527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4637"/>
    </mc:Choice>
    <mc:Fallback xmlns="">
      <p:transition spd="slow" advTm="34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2"/>
                </p:tgtEl>
              </p:cMediaNode>
            </p:video>
            <p:seq concurrent="1" nextAc="seek">
              <p:cTn id="14" restart="whenNotActive" fill="hold" evtFilter="cancelBubble" nodeType="interactiveSeq">
                <p:stCondLst>
                  <p:cond evt="onClick" delay="0">
                    <p:tgtEl>
                      <p:spTgt spid="12"/>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12"/>
                                        </p:tgtEl>
                                      </p:cBhvr>
                                    </p:cmd>
                                  </p:childTnLst>
                                </p:cTn>
                              </p:par>
                            </p:childTnLst>
                          </p:cTn>
                        </p:par>
                      </p:childTnLst>
                    </p:cTn>
                  </p:par>
                </p:childTnLst>
              </p:cTn>
              <p:nextCondLst>
                <p:cond evt="onClick" delay="0">
                  <p:tgtEl>
                    <p:spTgt spid="12"/>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D1C0ABFC-3F13-841A-A10C-AB19CB3D21B7}"/>
              </a:ext>
            </a:extLst>
          </p:cNvPr>
          <p:cNvSpPr>
            <a:spLocks noGrp="1"/>
          </p:cNvSpPr>
          <p:nvPr>
            <p:ph type="title"/>
          </p:nvPr>
        </p:nvSpPr>
        <p:spPr>
          <a:xfrm>
            <a:off x="514117" y="952500"/>
            <a:ext cx="4124557" cy="3524250"/>
          </a:xfrm>
        </p:spPr>
        <p:txBody>
          <a:bodyPr vert="horz" lIns="91440" tIns="45720" rIns="91440" bIns="45720" rtlCol="0" anchor="t">
            <a:normAutofit/>
          </a:bodyPr>
          <a:lstStyle/>
          <a:p>
            <a:r>
              <a:rPr lang="en-US" sz="4500" b="1" kern="1200" dirty="0">
                <a:solidFill>
                  <a:schemeClr val="tx1"/>
                </a:solidFill>
                <a:latin typeface="+mj-lt"/>
                <a:ea typeface="+mj-ea"/>
                <a:cs typeface="+mj-cs"/>
              </a:rPr>
              <a:t>Understanding Diversity &amp; Inclusivity</a:t>
            </a:r>
          </a:p>
        </p:txBody>
      </p:sp>
      <p:cxnSp>
        <p:nvCxnSpPr>
          <p:cNvPr id="32" name="Straight Connector 31">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A colorful circle with text&#10;&#10;AI-generated content may be incorrect.">
            <a:extLst>
              <a:ext uri="{FF2B5EF4-FFF2-40B4-BE49-F238E27FC236}">
                <a16:creationId xmlns:a16="http://schemas.microsoft.com/office/drawing/2014/main" id="{39D271FF-20CB-F543-9430-7EAB9D178521}"/>
              </a:ext>
            </a:extLst>
          </p:cNvPr>
          <p:cNvPicPr>
            <a:picLocks noChangeAspect="1"/>
          </p:cNvPicPr>
          <p:nvPr/>
        </p:nvPicPr>
        <p:blipFill>
          <a:blip r:embed="rId5">
            <a:extLst>
              <a:ext uri="{28A0092B-C50C-407E-A947-70E740481C1C}">
                <a14:useLocalDpi xmlns:a14="http://schemas.microsoft.com/office/drawing/2010/main" val="0"/>
              </a:ext>
            </a:extLst>
          </a:blip>
          <a:srcRect l="970" r="1" b="1"/>
          <a:stretch/>
        </p:blipFill>
        <p:spPr>
          <a:xfrm>
            <a:off x="5261956" y="10"/>
            <a:ext cx="6930043" cy="6857990"/>
          </a:xfrm>
          <a:prstGeom prst="rect">
            <a:avLst/>
          </a:prstGeom>
        </p:spPr>
      </p:pic>
      <p:pic>
        <p:nvPicPr>
          <p:cNvPr id="11" name="Video 10">
            <a:hlinkClick r:id="" action="ppaction://media"/>
            <a:extLst>
              <a:ext uri="{FF2B5EF4-FFF2-40B4-BE49-F238E27FC236}">
                <a16:creationId xmlns:a16="http://schemas.microsoft.com/office/drawing/2014/main" id="{6CE48BE6-D5E1-1E84-B91E-D03D566D50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542249" y="3687097"/>
            <a:ext cx="2847053" cy="2847053"/>
          </a:xfrm>
          <a:prstGeom prst="ellipse">
            <a:avLst/>
          </a:prstGeom>
        </p:spPr>
      </p:pic>
    </p:spTree>
    <p:extLst>
      <p:ext uri="{BB962C8B-B14F-4D97-AF65-F5344CB8AC3E}">
        <p14:creationId xmlns:p14="http://schemas.microsoft.com/office/powerpoint/2010/main" val="588282868"/>
      </p:ext>
    </p:extLst>
  </p:cSld>
  <p:clrMapOvr>
    <a:masterClrMapping/>
  </p:clrMapOvr>
  <p:transition spd="slow" advTm="5589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1"/>
                </p:tgtEl>
              </p:cMediaNode>
            </p:video>
            <p:seq concurrent="1" nextAc="seek">
              <p:cTn id="11" restart="whenNotActive" fill="hold" evtFilter="cancelBubble" nodeType="interactiveSeq">
                <p:stCondLst>
                  <p:cond evt="onClick" delay="0">
                    <p:tgtEl>
                      <p:spTgt spid="11"/>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1"/>
                                        </p:tgtEl>
                                      </p:cBhvr>
                                    </p:cmd>
                                  </p:childTnLst>
                                </p:cTn>
                              </p:par>
                            </p:childTnLst>
                          </p:cTn>
                        </p:par>
                      </p:childTnLst>
                    </p:cTn>
                  </p:par>
                </p:childTnLst>
              </p:cTn>
              <p:nextCondLst>
                <p:cond evt="onClick" delay="0">
                  <p:tgtEl>
                    <p:spTgt spid="11"/>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B62DD-D1EE-0690-DAAD-7B494ED332E3}"/>
              </a:ext>
            </a:extLst>
          </p:cNvPr>
          <p:cNvSpPr>
            <a:spLocks noGrp="1"/>
          </p:cNvSpPr>
          <p:nvPr>
            <p:ph type="title"/>
          </p:nvPr>
        </p:nvSpPr>
        <p:spPr>
          <a:xfrm>
            <a:off x="640080" y="914401"/>
            <a:ext cx="4876801" cy="1569516"/>
          </a:xfrm>
        </p:spPr>
        <p:txBody>
          <a:bodyPr vert="horz" lIns="91440" tIns="45720" rIns="91440" bIns="45720" rtlCol="0" anchor="t">
            <a:normAutofit/>
          </a:bodyPr>
          <a:lstStyle/>
          <a:p>
            <a:r>
              <a:rPr lang="en-US"/>
              <a:t>The importance of Diversity</a:t>
            </a:r>
          </a:p>
        </p:txBody>
      </p:sp>
      <p:pic>
        <p:nvPicPr>
          <p:cNvPr id="59" name="Graphic 58" descr="Group">
            <a:extLst>
              <a:ext uri="{FF2B5EF4-FFF2-40B4-BE49-F238E27FC236}">
                <a16:creationId xmlns:a16="http://schemas.microsoft.com/office/drawing/2014/main" id="{C1FA2A48-BFC1-CE94-AC24-361370F1AC1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13232" y="2857499"/>
            <a:ext cx="3125269" cy="3125269"/>
          </a:xfrm>
          <a:prstGeom prst="rect">
            <a:avLst/>
          </a:prstGeom>
        </p:spPr>
      </p:pic>
      <p:sp>
        <p:nvSpPr>
          <p:cNvPr id="6" name="TextBox 5">
            <a:extLst>
              <a:ext uri="{FF2B5EF4-FFF2-40B4-BE49-F238E27FC236}">
                <a16:creationId xmlns:a16="http://schemas.microsoft.com/office/drawing/2014/main" id="{A687B3F4-0F06-F200-C0CA-CF2D4B7499B1}"/>
              </a:ext>
            </a:extLst>
          </p:cNvPr>
          <p:cNvSpPr txBox="1"/>
          <p:nvPr/>
        </p:nvSpPr>
        <p:spPr>
          <a:xfrm>
            <a:off x="5516881" y="960108"/>
            <a:ext cx="5130210" cy="3591796"/>
          </a:xfrm>
          <a:prstGeom prst="rect">
            <a:avLst/>
          </a:prstGeom>
        </p:spPr>
        <p:txBody>
          <a:bodyPr vert="horz" lIns="91440" tIns="45720" rIns="91440" bIns="45720" rtlCol="0">
            <a:normAutofit/>
          </a:bodyPr>
          <a:lstStyle/>
          <a:p>
            <a:pPr marL="571500" indent="-571500" defTabSz="914400">
              <a:lnSpc>
                <a:spcPct val="120000"/>
              </a:lnSpc>
              <a:spcAft>
                <a:spcPts val="600"/>
              </a:spcAft>
              <a:buSzPct val="87000"/>
              <a:buFont typeface="Wingdings" panose="05000000000000000000" pitchFamily="2" charset="2"/>
              <a:buChar char="v"/>
            </a:pPr>
            <a:r>
              <a:rPr lang="en-US" sz="2800" dirty="0">
                <a:latin typeface="Adobe Ming Std L" panose="02020300000000000000" pitchFamily="18" charset="-128"/>
                <a:ea typeface="Adobe Ming Std L" panose="02020300000000000000" pitchFamily="18" charset="-128"/>
              </a:rPr>
              <a:t> Creativity and Innovation.</a:t>
            </a:r>
          </a:p>
          <a:p>
            <a:pPr marL="571500" indent="-571500" defTabSz="914400">
              <a:lnSpc>
                <a:spcPct val="120000"/>
              </a:lnSpc>
              <a:spcAft>
                <a:spcPts val="600"/>
              </a:spcAft>
              <a:buSzPct val="87000"/>
              <a:buFont typeface="Wingdings" panose="05000000000000000000" pitchFamily="2" charset="2"/>
              <a:buChar char="v"/>
            </a:pPr>
            <a:r>
              <a:rPr lang="en-US" sz="2800" dirty="0">
                <a:latin typeface="Adobe Ming Std L" panose="02020300000000000000" pitchFamily="18" charset="-128"/>
                <a:ea typeface="Adobe Ming Std L" panose="02020300000000000000" pitchFamily="18" charset="-128"/>
              </a:rPr>
              <a:t> Problem Solving.</a:t>
            </a:r>
          </a:p>
          <a:p>
            <a:pPr marL="571500" indent="-571500" defTabSz="914400">
              <a:lnSpc>
                <a:spcPct val="120000"/>
              </a:lnSpc>
              <a:spcAft>
                <a:spcPts val="600"/>
              </a:spcAft>
              <a:buSzPct val="87000"/>
              <a:buFont typeface="Wingdings" panose="05000000000000000000" pitchFamily="2" charset="2"/>
              <a:buChar char="v"/>
            </a:pPr>
            <a:r>
              <a:rPr lang="en-US" sz="2800" dirty="0">
                <a:latin typeface="Adobe Ming Std L" panose="02020300000000000000" pitchFamily="18" charset="-128"/>
                <a:ea typeface="Adobe Ming Std L" panose="02020300000000000000" pitchFamily="18" charset="-128"/>
              </a:rPr>
              <a:t> Decision Making.</a:t>
            </a:r>
          </a:p>
          <a:p>
            <a:pPr marL="571500" indent="-571500" defTabSz="914400">
              <a:lnSpc>
                <a:spcPct val="120000"/>
              </a:lnSpc>
              <a:spcAft>
                <a:spcPts val="600"/>
              </a:spcAft>
              <a:buSzPct val="87000"/>
              <a:buFont typeface="Wingdings" panose="05000000000000000000" pitchFamily="2" charset="2"/>
              <a:buChar char="v"/>
            </a:pPr>
            <a:r>
              <a:rPr lang="en-US" sz="2800" dirty="0">
                <a:latin typeface="Adobe Ming Std L" panose="02020300000000000000" pitchFamily="18" charset="-128"/>
                <a:ea typeface="Adobe Ming Std L" panose="02020300000000000000" pitchFamily="18" charset="-128"/>
              </a:rPr>
              <a:t> Reflects the Real World.</a:t>
            </a:r>
          </a:p>
          <a:p>
            <a:pPr marL="571500" indent="-571500" defTabSz="914400">
              <a:lnSpc>
                <a:spcPct val="120000"/>
              </a:lnSpc>
              <a:spcAft>
                <a:spcPts val="600"/>
              </a:spcAft>
              <a:buSzPct val="87000"/>
              <a:buFont typeface="Wingdings" panose="05000000000000000000" pitchFamily="2" charset="2"/>
              <a:buChar char="v"/>
            </a:pPr>
            <a:r>
              <a:rPr lang="en-US" sz="2800" dirty="0">
                <a:latin typeface="Adobe Ming Std L" panose="02020300000000000000" pitchFamily="18" charset="-128"/>
                <a:ea typeface="Adobe Ming Std L" panose="02020300000000000000" pitchFamily="18" charset="-128"/>
              </a:rPr>
              <a:t> Better Diverse Communities.</a:t>
            </a:r>
          </a:p>
          <a:p>
            <a:pPr marL="342900" indent="-342900" defTabSz="914400">
              <a:lnSpc>
                <a:spcPct val="120000"/>
              </a:lnSpc>
              <a:spcAft>
                <a:spcPts val="600"/>
              </a:spcAft>
              <a:buSzPct val="87000"/>
              <a:buFont typeface="Arial" panose="020B0604020202020204" pitchFamily="34" charset="0"/>
              <a:buChar char="•"/>
            </a:pPr>
            <a:endParaRPr lang="en-US" dirty="0"/>
          </a:p>
        </p:txBody>
      </p:sp>
      <p:cxnSp>
        <p:nvCxnSpPr>
          <p:cNvPr id="64" name="Straight Connector 63">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Video 3">
            <a:hlinkClick r:id="" action="ppaction://media"/>
            <a:extLst>
              <a:ext uri="{FF2B5EF4-FFF2-40B4-BE49-F238E27FC236}">
                <a16:creationId xmlns:a16="http://schemas.microsoft.com/office/drawing/2014/main" id="{C7EFD3F0-6DE6-9C70-3CD4-A389F565041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21875" r="21875"/>
          <a:stretch>
            <a:fillRect/>
          </a:stretch>
        </p:blipFill>
        <p:spPr>
          <a:xfrm>
            <a:off x="9216562" y="3264310"/>
            <a:ext cx="2423259" cy="2423259"/>
          </a:xfrm>
          <a:prstGeom prst="ellipse">
            <a:avLst/>
          </a:prstGeom>
        </p:spPr>
      </p:pic>
    </p:spTree>
    <p:custDataLst>
      <p:tags r:id="rId1"/>
    </p:custDataLst>
    <p:extLst>
      <p:ext uri="{BB962C8B-B14F-4D97-AF65-F5344CB8AC3E}">
        <p14:creationId xmlns:p14="http://schemas.microsoft.com/office/powerpoint/2010/main" val="82904237"/>
      </p:ext>
    </p:extLst>
  </p:cSld>
  <p:clrMapOvr>
    <a:masterClrMapping/>
  </p:clrMapOvr>
  <mc:AlternateContent xmlns:mc="http://schemas.openxmlformats.org/markup-compatibility/2006" xmlns:p14="http://schemas.microsoft.com/office/powerpoint/2010/main">
    <mc:Choice Requires="p14">
      <p:transition spd="slow" p14:dur="1500" advTm="44398">
        <p:split orient="vert"/>
      </p:transition>
    </mc:Choice>
    <mc:Fallback xmlns="">
      <p:transition spd="slow" advTm="44398">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42" presetClass="entr" presetSubtype="0" fill="hold" nodeType="withEffect">
                                  <p:stCondLst>
                                    <p:cond delay="100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1000"/>
                                        <p:tgtEl>
                                          <p:spTgt spid="6">
                                            <p:txEl>
                                              <p:pRg st="1" end="1"/>
                                            </p:txEl>
                                          </p:spTgt>
                                        </p:tgtEl>
                                      </p:cBhvr>
                                    </p:animEffect>
                                    <p:anim calcmode="lin" valueType="num">
                                      <p:cBhvr>
                                        <p:cTn id="1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4000"/>
                            </p:stCondLst>
                            <p:childTnLst>
                              <p:par>
                                <p:cTn id="28" presetID="42" presetClass="entr" presetSubtype="0" fill="hold" nodeType="after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1000"/>
                                        <p:tgtEl>
                                          <p:spTgt spid="6">
                                            <p:txEl>
                                              <p:pRg st="3" end="3"/>
                                            </p:txEl>
                                          </p:spTgt>
                                        </p:tgtEl>
                                      </p:cBhvr>
                                    </p:animEffect>
                                    <p:anim calcmode="lin" valueType="num">
                                      <p:cBhvr>
                                        <p:cTn id="31"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5000"/>
                            </p:stCondLst>
                            <p:childTnLst>
                              <p:par>
                                <p:cTn id="34" presetID="42" presetClass="entr" presetSubtype="0" fill="hold" nodeType="afterEffect">
                                  <p:stCondLst>
                                    <p:cond delay="0"/>
                                  </p:stCondLst>
                                  <p:childTnLst>
                                    <p:set>
                                      <p:cBhvr>
                                        <p:cTn id="35" dur="1" fill="hold">
                                          <p:stCondLst>
                                            <p:cond delay="0"/>
                                          </p:stCondLst>
                                        </p:cTn>
                                        <p:tgtEl>
                                          <p:spTgt spid="6">
                                            <p:txEl>
                                              <p:pRg st="4" end="4"/>
                                            </p:txEl>
                                          </p:spTgt>
                                        </p:tgtEl>
                                        <p:attrNameLst>
                                          <p:attrName>style.visibility</p:attrName>
                                        </p:attrNameLst>
                                      </p:cBhvr>
                                      <p:to>
                                        <p:strVal val="visible"/>
                                      </p:to>
                                    </p:set>
                                    <p:animEffect transition="in" filter="fade">
                                      <p:cBhvr>
                                        <p:cTn id="36" dur="1000"/>
                                        <p:tgtEl>
                                          <p:spTgt spid="6">
                                            <p:txEl>
                                              <p:pRg st="4" end="4"/>
                                            </p:txEl>
                                          </p:spTgt>
                                        </p:tgtEl>
                                      </p:cBhvr>
                                    </p:animEffect>
                                    <p:anim calcmode="lin" valueType="num">
                                      <p:cBhvr>
                                        <p:cTn id="37"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fill="hold" display="0">
                  <p:stCondLst>
                    <p:cond delay="indefinite"/>
                  </p:stCondLst>
                </p:cTn>
                <p:tgtEl>
                  <p:spTgt spid="4"/>
                </p:tgtEl>
              </p:cMediaNode>
            </p:video>
            <p:seq concurrent="1" nextAc="seek">
              <p:cTn id="40" restart="whenNotActive" fill="hold" evtFilter="cancelBubble" nodeType="interactiveSeq">
                <p:stCondLst>
                  <p:cond evt="onClick" delay="0">
                    <p:tgtEl>
                      <p:spTgt spid="4"/>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2" name="Rectangle 5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FCB9F-1BEF-A5A9-AF9B-C2CED27BA095}"/>
              </a:ext>
            </a:extLst>
          </p:cNvPr>
          <p:cNvSpPr>
            <a:spLocks noGrp="1"/>
          </p:cNvSpPr>
          <p:nvPr>
            <p:ph type="title"/>
          </p:nvPr>
        </p:nvSpPr>
        <p:spPr>
          <a:xfrm>
            <a:off x="8625915" y="1006933"/>
            <a:ext cx="2982141" cy="2643264"/>
          </a:xfrm>
        </p:spPr>
        <p:txBody>
          <a:bodyPr vert="horz" lIns="91440" tIns="45720" rIns="91440" bIns="45720" rtlCol="0" anchor="b">
            <a:normAutofit/>
          </a:bodyPr>
          <a:lstStyle/>
          <a:p>
            <a:pPr>
              <a:lnSpc>
                <a:spcPct val="90000"/>
              </a:lnSpc>
            </a:pPr>
            <a:r>
              <a:rPr lang="en-US" sz="4400" dirty="0"/>
              <a:t>The importance of Inclusivity</a:t>
            </a:r>
          </a:p>
        </p:txBody>
      </p:sp>
      <p:pic>
        <p:nvPicPr>
          <p:cNvPr id="4" name="Content Placeholder 3">
            <a:extLst>
              <a:ext uri="{FF2B5EF4-FFF2-40B4-BE49-F238E27FC236}">
                <a16:creationId xmlns:a16="http://schemas.microsoft.com/office/drawing/2014/main" id="{9C0D6A21-FB5A-F055-B8E5-3A18C61A3BC0}"/>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t="1058" b="1058"/>
          <a:stretch/>
        </p:blipFill>
        <p:spPr>
          <a:xfrm>
            <a:off x="766815" y="809596"/>
            <a:ext cx="7472340" cy="5284527"/>
          </a:xfrm>
          <a:prstGeom prst="rect">
            <a:avLst/>
          </a:prstGeom>
        </p:spPr>
      </p:pic>
      <p:cxnSp>
        <p:nvCxnSpPr>
          <p:cNvPr id="53" name="Straight Connector 52">
            <a:extLst>
              <a:ext uri="{FF2B5EF4-FFF2-40B4-BE49-F238E27FC236}">
                <a16:creationId xmlns:a16="http://schemas.microsoft.com/office/drawing/2014/main" id="{87534CB3-4CA5-DDD2-D519-C4A714A689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16943" y="3999192"/>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pic>
        <p:nvPicPr>
          <p:cNvPr id="5" name="Video 4">
            <a:hlinkClick r:id="" action="ppaction://media"/>
            <a:extLst>
              <a:ext uri="{FF2B5EF4-FFF2-40B4-BE49-F238E27FC236}">
                <a16:creationId xmlns:a16="http://schemas.microsoft.com/office/drawing/2014/main" id="{D29F96AE-8064-D485-D247-9417957C020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8852768" y="3946398"/>
            <a:ext cx="2057400" cy="2057400"/>
          </a:xfrm>
          <a:prstGeom prst="ellipse">
            <a:avLst/>
          </a:prstGeom>
        </p:spPr>
      </p:pic>
    </p:spTree>
    <p:extLst>
      <p:ext uri="{BB962C8B-B14F-4D97-AF65-F5344CB8AC3E}">
        <p14:creationId xmlns:p14="http://schemas.microsoft.com/office/powerpoint/2010/main" val="1112551208"/>
      </p:ext>
    </p:extLst>
  </p:cSld>
  <p:clrMapOvr>
    <a:masterClrMapping/>
  </p:clrMapOvr>
  <mc:AlternateContent xmlns:mc="http://schemas.openxmlformats.org/markup-compatibility/2006" xmlns:p14="http://schemas.microsoft.com/office/powerpoint/2010/main">
    <mc:Choice Requires="p14">
      <p:transition spd="slow" p14:dur="1500" advTm="42707">
        <p:split orient="vert"/>
      </p:transition>
    </mc:Choice>
    <mc:Fallback xmlns="">
      <p:transition spd="slow" advTm="42707">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A group of people with different colored heads&#10;&#10;AI-generated content may be incorrect.">
            <a:extLst>
              <a:ext uri="{FF2B5EF4-FFF2-40B4-BE49-F238E27FC236}">
                <a16:creationId xmlns:a16="http://schemas.microsoft.com/office/drawing/2014/main" id="{F7DDDE71-80A4-A1AE-6471-0639FE947A23}"/>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a:stretch/>
        </p:blipFill>
        <p:spPr>
          <a:xfrm>
            <a:off x="1" y="-2"/>
            <a:ext cx="12191999" cy="6857999"/>
          </a:xfrm>
          <a:prstGeom prst="rect">
            <a:avLst/>
          </a:prstGeom>
        </p:spPr>
      </p:pic>
      <p:sp>
        <p:nvSpPr>
          <p:cNvPr id="18" name="Rectangle 17">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D961403-EB80-F80A-678F-A0EBBE4EB6D7}"/>
              </a:ext>
            </a:extLst>
          </p:cNvPr>
          <p:cNvSpPr>
            <a:spLocks noGrp="1"/>
          </p:cNvSpPr>
          <p:nvPr>
            <p:ph type="title"/>
          </p:nvPr>
        </p:nvSpPr>
        <p:spPr>
          <a:xfrm>
            <a:off x="3338046" y="2924055"/>
            <a:ext cx="5370950" cy="3640303"/>
          </a:xfrm>
        </p:spPr>
        <p:txBody>
          <a:bodyPr vert="horz" lIns="91440" tIns="45720" rIns="91440" bIns="45720" rtlCol="0" anchor="t">
            <a:normAutofit/>
          </a:bodyPr>
          <a:lstStyle/>
          <a:p>
            <a:r>
              <a:rPr lang="en-US" sz="6000" b="1" kern="1200" dirty="0">
                <a:solidFill>
                  <a:schemeClr val="bg1"/>
                </a:solidFill>
                <a:latin typeface="+mj-lt"/>
                <a:ea typeface="+mj-ea"/>
                <a:cs typeface="+mj-cs"/>
              </a:rPr>
              <a:t>Neurodiversity</a:t>
            </a:r>
            <a:r>
              <a:rPr lang="en-US" sz="6000" b="1" kern="1200" dirty="0">
                <a:solidFill>
                  <a:srgbClr val="FFFFFF"/>
                </a:solidFill>
                <a:latin typeface="+mj-lt"/>
                <a:ea typeface="+mj-ea"/>
                <a:cs typeface="+mj-cs"/>
              </a:rPr>
              <a:t> </a:t>
            </a:r>
          </a:p>
        </p:txBody>
      </p:sp>
      <p:cxnSp>
        <p:nvCxnSpPr>
          <p:cNvPr id="16" name="Straight Connector 15">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Video 3">
            <a:hlinkClick r:id="" action="ppaction://media"/>
            <a:extLst>
              <a:ext uri="{FF2B5EF4-FFF2-40B4-BE49-F238E27FC236}">
                <a16:creationId xmlns:a16="http://schemas.microsoft.com/office/drawing/2014/main" id="{1FDC4189-AB8F-6029-F0D3-A415D9ED79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49683" y="2400297"/>
            <a:ext cx="2057400" cy="2057400"/>
          </a:xfrm>
          <a:prstGeom prst="ellipse">
            <a:avLst/>
          </a:prstGeom>
        </p:spPr>
      </p:pic>
    </p:spTree>
    <p:extLst>
      <p:ext uri="{BB962C8B-B14F-4D97-AF65-F5344CB8AC3E}">
        <p14:creationId xmlns:p14="http://schemas.microsoft.com/office/powerpoint/2010/main" val="25085989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advTm="75230">
        <p:split orient="vert"/>
      </p:transition>
    </mc:Choice>
    <mc:Fallback xmlns="">
      <p:transition spd="slow" advTm="7523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5" name="Straight Connector 5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7" name="Rectangle 5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group of people with brain symbols&#10;&#10;AI-generated content may be incorrect.">
            <a:extLst>
              <a:ext uri="{FF2B5EF4-FFF2-40B4-BE49-F238E27FC236}">
                <a16:creationId xmlns:a16="http://schemas.microsoft.com/office/drawing/2014/main" id="{296B3699-78CE-CDFB-8FF2-06977024C694}"/>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59" name="Rectangle 58">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F3D30E5-9E90-32B9-8694-AA3C51BF3E2A}"/>
              </a:ext>
            </a:extLst>
          </p:cNvPr>
          <p:cNvSpPr>
            <a:spLocks noGrp="1"/>
          </p:cNvSpPr>
          <p:nvPr>
            <p:ph type="title"/>
          </p:nvPr>
        </p:nvSpPr>
        <p:spPr>
          <a:xfrm>
            <a:off x="640080" y="914400"/>
            <a:ext cx="4892948" cy="3427867"/>
          </a:xfrm>
        </p:spPr>
        <p:txBody>
          <a:bodyPr vert="horz" lIns="91440" tIns="45720" rIns="91440" bIns="45720" rtlCol="0" anchor="t">
            <a:normAutofit/>
          </a:bodyPr>
          <a:lstStyle/>
          <a:p>
            <a:pPr>
              <a:lnSpc>
                <a:spcPct val="90000"/>
              </a:lnSpc>
            </a:pPr>
            <a:r>
              <a:rPr lang="en-US" sz="4600" b="1" kern="1200" dirty="0">
                <a:solidFill>
                  <a:srgbClr val="FFFFFF"/>
                </a:solidFill>
                <a:latin typeface="+mj-lt"/>
                <a:ea typeface="+mj-ea"/>
                <a:cs typeface="+mj-cs"/>
              </a:rPr>
              <a:t>Strategies for creating a Neurodiversity friendly environment.</a:t>
            </a:r>
          </a:p>
        </p:txBody>
      </p:sp>
      <p:cxnSp>
        <p:nvCxnSpPr>
          <p:cNvPr id="61" name="Straight Connector 60">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Video 2">
            <a:hlinkClick r:id="" action="ppaction://media"/>
            <a:extLst>
              <a:ext uri="{FF2B5EF4-FFF2-40B4-BE49-F238E27FC236}">
                <a16:creationId xmlns:a16="http://schemas.microsoft.com/office/drawing/2014/main" id="{A3E6C8E6-8095-673D-40FB-580CB14FE8B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27570" y="224962"/>
            <a:ext cx="2057400" cy="2057400"/>
          </a:xfrm>
          <a:prstGeom prst="ellipse">
            <a:avLst/>
          </a:prstGeom>
        </p:spPr>
      </p:pic>
    </p:spTree>
    <p:extLst>
      <p:ext uri="{BB962C8B-B14F-4D97-AF65-F5344CB8AC3E}">
        <p14:creationId xmlns:p14="http://schemas.microsoft.com/office/powerpoint/2010/main" val="30500289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advTm="81281">
        <p:split orient="vert"/>
      </p:transition>
    </mc:Choice>
    <mc:Fallback xmlns="">
      <p:transition spd="slow" advTm="81281">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6"/>
                                        </p:tgtEl>
                                        <p:attrNameLst>
                                          <p:attrName>style.visibility</p:attrName>
                                        </p:attrNameLst>
                                      </p:cBhvr>
                                      <p:to>
                                        <p:strVal val="visible"/>
                                      </p:to>
                                    </p:set>
                                    <p:animEffect transition="in" filter="fade">
                                      <p:cBhvr>
                                        <p:cTn id="9"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seq concurrent="1" nextAc="seek">
              <p:cTn id="11" restart="whenNotActive" fill="hold" evtFilter="cancelBubble" nodeType="interactiveSeq">
                <p:stCondLst>
                  <p:cond evt="onClick" delay="0">
                    <p:tgtEl>
                      <p:spTgt spid="3"/>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
                                        </p:tgtEl>
                                      </p:cBhvr>
                                    </p:cmd>
                                  </p:childTnLst>
                                </p:cTn>
                              </p:par>
                            </p:childTnLst>
                          </p:cTn>
                        </p:par>
                      </p:childTnLst>
                    </p:cTn>
                  </p:par>
                </p:childTnLst>
              </p:cTn>
              <p:nextCondLst>
                <p:cond evt="onClick" delay="0">
                  <p:tgtEl>
                    <p:spTgt spid="3"/>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EB82B-05FB-CA2F-128A-65EC50D069BD}"/>
              </a:ext>
            </a:extLst>
          </p:cNvPr>
          <p:cNvSpPr>
            <a:spLocks noGrp="1"/>
          </p:cNvSpPr>
          <p:nvPr>
            <p:ph type="title"/>
          </p:nvPr>
        </p:nvSpPr>
        <p:spPr>
          <a:xfrm>
            <a:off x="640079" y="1371601"/>
            <a:ext cx="10890929" cy="1097280"/>
          </a:xfrm>
        </p:spPr>
        <p:txBody>
          <a:bodyPr>
            <a:normAutofit/>
          </a:bodyPr>
          <a:lstStyle/>
          <a:p>
            <a:r>
              <a:rPr lang="en-GB" dirty="0"/>
              <a:t>                            </a:t>
            </a:r>
          </a:p>
        </p:txBody>
      </p:sp>
      <p:cxnSp>
        <p:nvCxnSpPr>
          <p:cNvPr id="31" name="Straight Connector 3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4" name="Content Placeholder 2">
            <a:extLst>
              <a:ext uri="{FF2B5EF4-FFF2-40B4-BE49-F238E27FC236}">
                <a16:creationId xmlns:a16="http://schemas.microsoft.com/office/drawing/2014/main" id="{9022D1D3-1683-9423-46A0-2D3602BF785D}"/>
              </a:ext>
            </a:extLst>
          </p:cNvPr>
          <p:cNvGraphicFramePr>
            <a:graphicFrameLocks noGrp="1"/>
          </p:cNvGraphicFramePr>
          <p:nvPr>
            <p:ph idx="1"/>
            <p:extLst>
              <p:ext uri="{D42A27DB-BD31-4B8C-83A1-F6EECF244321}">
                <p14:modId xmlns:p14="http://schemas.microsoft.com/office/powerpoint/2010/main" val="3728325403"/>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a:extLst>
              <a:ext uri="{FF2B5EF4-FFF2-40B4-BE49-F238E27FC236}">
                <a16:creationId xmlns:a16="http://schemas.microsoft.com/office/drawing/2014/main" id="{02269D9B-1111-EC7C-72F1-6D7EBBDC0DE2}"/>
              </a:ext>
            </a:extLst>
          </p:cNvPr>
          <p:cNvSpPr/>
          <p:nvPr/>
        </p:nvSpPr>
        <p:spPr>
          <a:xfrm>
            <a:off x="1848466" y="739637"/>
            <a:ext cx="7905134"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Conclusion</a:t>
            </a:r>
          </a:p>
        </p:txBody>
      </p:sp>
      <p:pic>
        <p:nvPicPr>
          <p:cNvPr id="5" name="Video 4">
            <a:hlinkClick r:id="" action="ppaction://media"/>
            <a:extLst>
              <a:ext uri="{FF2B5EF4-FFF2-40B4-BE49-F238E27FC236}">
                <a16:creationId xmlns:a16="http://schemas.microsoft.com/office/drawing/2014/main" id="{BE086EA4-67F9-7569-983F-157F300DE94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9436396" y="297817"/>
            <a:ext cx="2057400" cy="2057400"/>
          </a:xfrm>
          <a:prstGeom prst="ellipse">
            <a:avLst/>
          </a:prstGeom>
        </p:spPr>
      </p:pic>
    </p:spTree>
    <p:extLst>
      <p:ext uri="{BB962C8B-B14F-4D97-AF65-F5344CB8AC3E}">
        <p14:creationId xmlns:p14="http://schemas.microsoft.com/office/powerpoint/2010/main" val="1026333247"/>
      </p:ext>
    </p:extLst>
  </p:cSld>
  <p:clrMapOvr>
    <a:masterClrMapping/>
  </p:clrMapOvr>
  <p:transition spd="slow" advTm="5219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5FC9EC0-1CC1-0B34-BC7D-0863EBFBA433}"/>
              </a:ext>
            </a:extLst>
          </p:cNvPr>
          <p:cNvSpPr/>
          <p:nvPr/>
        </p:nvSpPr>
        <p:spPr>
          <a:xfrm>
            <a:off x="1336010" y="4670476"/>
            <a:ext cx="9549183" cy="839965"/>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5400" b="1">
                <a:ln w="12700">
                  <a:solidFill>
                    <a:schemeClr val="tx2">
                      <a:lumMod val="75000"/>
                    </a:schemeClr>
                  </a:solidFill>
                  <a:prstDash val="solid"/>
                </a:ln>
                <a:effectLst>
                  <a:outerShdw dist="38100" dir="2640000" algn="bl" rotWithShape="0">
                    <a:schemeClr val="tx2">
                      <a:lumMod val="75000"/>
                    </a:schemeClr>
                  </a:outerShdw>
                </a:effectLst>
                <a:latin typeface="+mj-lt"/>
                <a:ea typeface="+mj-ea"/>
                <a:cs typeface="+mj-cs"/>
              </a:rPr>
              <a:t>THANK YOU</a:t>
            </a:r>
          </a:p>
        </p:txBody>
      </p:sp>
      <p:pic>
        <p:nvPicPr>
          <p:cNvPr id="2" name="Picture 1" descr="A group of colorful figures around a sign&#10;&#10;AI-generated content may be incorrect.">
            <a:extLst>
              <a:ext uri="{FF2B5EF4-FFF2-40B4-BE49-F238E27FC236}">
                <a16:creationId xmlns:a16="http://schemas.microsoft.com/office/drawing/2014/main" id="{BD747EFB-4B6B-B253-F7F9-A853A287C637}"/>
              </a:ext>
            </a:extLst>
          </p:cNvPr>
          <p:cNvPicPr>
            <a:picLocks noChangeAspect="1"/>
          </p:cNvPicPr>
          <p:nvPr/>
        </p:nvPicPr>
        <p:blipFill>
          <a:blip r:embed="rId6">
            <a:extLst>
              <a:ext uri="{28A0092B-C50C-407E-A947-70E740481C1C}">
                <a14:useLocalDpi xmlns:a14="http://schemas.microsoft.com/office/drawing/2010/main" val="0"/>
              </a:ext>
            </a:extLst>
          </a:blip>
          <a:srcRect l="19394" r="12836"/>
          <a:stretch/>
        </p:blipFill>
        <p:spPr>
          <a:xfrm>
            <a:off x="990600" y="1066799"/>
            <a:ext cx="3416666" cy="3356395"/>
          </a:xfrm>
          <a:prstGeom prst="rect">
            <a:avLst/>
          </a:prstGeom>
        </p:spPr>
      </p:pic>
      <p:pic>
        <p:nvPicPr>
          <p:cNvPr id="3" name="Picture 3" descr="Image result for neurodiversity">
            <a:extLst>
              <a:ext uri="{FF2B5EF4-FFF2-40B4-BE49-F238E27FC236}">
                <a16:creationId xmlns:a16="http://schemas.microsoft.com/office/drawing/2014/main" id="{E5F67B6D-C053-93DF-82D0-A1C7EF84A2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28358" b="3"/>
          <a:stretch/>
        </p:blipFill>
        <p:spPr bwMode="auto">
          <a:xfrm>
            <a:off x="4376258" y="1066799"/>
            <a:ext cx="3411760" cy="335639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a:extLst>
              <a:ext uri="{FF2B5EF4-FFF2-40B4-BE49-F238E27FC236}">
                <a16:creationId xmlns:a16="http://schemas.microsoft.com/office/drawing/2014/main" id="{1AB14F10-25E3-74F5-E3D3-D60A4437F027}"/>
              </a:ext>
            </a:extLst>
          </p:cNvPr>
          <p:cNvPicPr>
            <a:picLocks noChangeAspect="1"/>
          </p:cNvPicPr>
          <p:nvPr/>
        </p:nvPicPr>
        <p:blipFill>
          <a:blip r:embed="rId8">
            <a:extLst>
              <a:ext uri="{28A0092B-C50C-407E-A947-70E740481C1C}">
                <a14:useLocalDpi xmlns:a14="http://schemas.microsoft.com/office/drawing/2010/main" val="0"/>
              </a:ext>
            </a:extLst>
          </a:blip>
          <a:srcRect l="9548" r="15558" b="2"/>
          <a:stretch/>
        </p:blipFill>
        <p:spPr>
          <a:xfrm>
            <a:off x="7721029" y="1066799"/>
            <a:ext cx="3479301" cy="3356394"/>
          </a:xfrm>
          <a:prstGeom prst="rect">
            <a:avLst/>
          </a:prstGeom>
        </p:spPr>
      </p:pic>
      <p:cxnSp>
        <p:nvCxnSpPr>
          <p:cNvPr id="39" name="Straight Connector 38">
            <a:extLst>
              <a:ext uri="{FF2B5EF4-FFF2-40B4-BE49-F238E27FC236}">
                <a16:creationId xmlns:a16="http://schemas.microsoft.com/office/drawing/2014/main" id="{84EE7F79-08E8-405E-9B6D-B1560F3484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44231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Video 6">
            <a:hlinkClick r:id="" action="ppaction://media"/>
            <a:extLst>
              <a:ext uri="{FF2B5EF4-FFF2-40B4-BE49-F238E27FC236}">
                <a16:creationId xmlns:a16="http://schemas.microsoft.com/office/drawing/2014/main" id="{21D37221-C0C9-ED55-F31F-5416C3D123B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9"/>
          <a:srcRect l="21875" r="21875"/>
          <a:stretch>
            <a:fillRect/>
          </a:stretch>
        </p:blipFill>
        <p:spPr>
          <a:xfrm>
            <a:off x="306818" y="4423193"/>
            <a:ext cx="2057400" cy="2057400"/>
          </a:xfrm>
          <a:prstGeom prst="ellipse">
            <a:avLst/>
          </a:prstGeom>
        </p:spPr>
      </p:pic>
    </p:spTree>
    <p:custDataLst>
      <p:tags r:id="rId1"/>
    </p:custDataLst>
    <p:extLst>
      <p:ext uri="{BB962C8B-B14F-4D97-AF65-F5344CB8AC3E}">
        <p14:creationId xmlns:p14="http://schemas.microsoft.com/office/powerpoint/2010/main" val="2370766294"/>
      </p:ext>
    </p:extLst>
  </p:cSld>
  <p:clrMapOvr>
    <a:masterClrMapping/>
  </p:clrMapOvr>
  <p:transition spd="slow" advTm="8492">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2000"/>
                                        <p:tgtEl>
                                          <p:spTgt spid="4">
                                            <p:txEl>
                                              <p:pRg st="0" end="0"/>
                                            </p:txEl>
                                          </p:spTgt>
                                        </p:tgtEl>
                                      </p:cBhvr>
                                    </p:animEffect>
                                    <p:anim calcmode="lin" valueType="num">
                                      <p:cBhvr>
                                        <p:cTn id="12"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13"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7"/>
                </p:tgtEl>
              </p:cMediaNode>
            </p:video>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F5805D-C78D-114E-B76D-FDFC7B679339}"/>
              </a:ext>
            </a:extLst>
          </p:cNvPr>
          <p:cNvSpPr txBox="1"/>
          <p:nvPr/>
        </p:nvSpPr>
        <p:spPr>
          <a:xfrm>
            <a:off x="260554" y="210026"/>
            <a:ext cx="11670891" cy="6647974"/>
          </a:xfrm>
          <a:prstGeom prst="rect">
            <a:avLst/>
          </a:prstGeom>
          <a:noFill/>
        </p:spPr>
        <p:txBody>
          <a:bodyPr wrap="square" rtlCol="0">
            <a:spAutoFit/>
          </a:bodyPr>
          <a:lstStyle/>
          <a:p>
            <a:r>
              <a:rPr lang="en-GB" sz="1200" dirty="0"/>
              <a:t>REFERENCES</a:t>
            </a:r>
          </a:p>
          <a:p>
            <a:endParaRPr lang="en-GB" sz="1200" dirty="0"/>
          </a:p>
          <a:p>
            <a:pPr indent="-457200"/>
            <a:r>
              <a:rPr lang="en-GB" sz="1200" dirty="0">
                <a:solidFill>
                  <a:srgbClr val="222222"/>
                </a:solidFill>
                <a:latin typeface="Arial" panose="020B0604020202020204" pitchFamily="34" charset="0"/>
                <a:cs typeface="Arial" panose="020B0604020202020204" pitchFamily="34" charset="0"/>
              </a:rPr>
              <a:t>Care Learning, (2024). </a:t>
            </a:r>
            <a:r>
              <a:rPr lang="en-GB" sz="1200" i="1" dirty="0">
                <a:solidFill>
                  <a:srgbClr val="222222"/>
                </a:solidFill>
                <a:latin typeface="Arial" panose="020B0604020202020204" pitchFamily="34" charset="0"/>
                <a:cs typeface="Arial" panose="020B0604020202020204" pitchFamily="34" charset="0"/>
              </a:rPr>
              <a:t>Explain What Is Meant By: Diversity, Equality, Inclusion and Discrimination. </a:t>
            </a:r>
          </a:p>
          <a:p>
            <a:pPr indent="-457200"/>
            <a:r>
              <a:rPr lang="en-GB" sz="1200"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1.1 Explain what is meant by: diversity, equality, inclusion and discrimination – Care Learning</a:t>
            </a:r>
            <a:endParaRPr lang="en-GB" sz="1200" dirty="0">
              <a:solidFill>
                <a:schemeClr val="accent1"/>
              </a:solidFill>
              <a:latin typeface="Arial" panose="020B0604020202020204" pitchFamily="34" charset="0"/>
              <a:cs typeface="Arial" panose="020B0604020202020204" pitchFamily="34" charset="0"/>
            </a:endParaRPr>
          </a:p>
          <a:p>
            <a:pPr indent="-457200"/>
            <a:endParaRPr lang="en-GB" sz="1200" dirty="0"/>
          </a:p>
          <a:p>
            <a:pPr indent="-457200"/>
            <a:endParaRPr lang="en-GB" sz="1200" dirty="0">
              <a:latin typeface="Arial" panose="020B0604020202020204" pitchFamily="34" charset="0"/>
              <a:cs typeface="Arial" panose="020B0604020202020204" pitchFamily="34" charset="0"/>
            </a:endParaRPr>
          </a:p>
          <a:p>
            <a:pPr indent="-457200"/>
            <a:r>
              <a:rPr lang="en-GB" sz="1200" b="0" i="0" dirty="0">
                <a:solidFill>
                  <a:srgbClr val="333333"/>
                </a:solidFill>
                <a:effectLst/>
                <a:latin typeface="Arial" panose="020B0604020202020204" pitchFamily="34" charset="0"/>
                <a:cs typeface="Arial" panose="020B0604020202020204" pitchFamily="34" charset="0"/>
              </a:rPr>
              <a:t>Farndale, E., Biron, M., Briscoe, D. R., &amp; Raghuram, S. (2015). A global perspective on diversity and inclusion in work organisations. </a:t>
            </a:r>
            <a:r>
              <a:rPr lang="en-GB" sz="1200" b="0" i="1" dirty="0">
                <a:solidFill>
                  <a:srgbClr val="333333"/>
                </a:solidFill>
                <a:effectLst/>
                <a:latin typeface="Arial" panose="020B0604020202020204" pitchFamily="34" charset="0"/>
                <a:cs typeface="Arial" panose="020B0604020202020204" pitchFamily="34" charset="0"/>
              </a:rPr>
              <a:t>The International Journal of Human Resource Management</a:t>
            </a:r>
            <a:r>
              <a:rPr lang="en-GB" sz="1200" b="0" i="0" dirty="0">
                <a:solidFill>
                  <a:srgbClr val="333333"/>
                </a:solidFill>
                <a:effectLst/>
                <a:latin typeface="Arial" panose="020B0604020202020204" pitchFamily="34" charset="0"/>
                <a:cs typeface="Arial" panose="020B0604020202020204" pitchFamily="34" charset="0"/>
              </a:rPr>
              <a:t>, </a:t>
            </a:r>
            <a:r>
              <a:rPr lang="en-GB" sz="1200" b="0" i="1" dirty="0">
                <a:solidFill>
                  <a:srgbClr val="333333"/>
                </a:solidFill>
                <a:effectLst/>
                <a:latin typeface="Arial" panose="020B0604020202020204" pitchFamily="34" charset="0"/>
                <a:cs typeface="Arial" panose="020B0604020202020204" pitchFamily="34" charset="0"/>
              </a:rPr>
              <a:t>26</a:t>
            </a:r>
            <a:r>
              <a:rPr lang="en-GB" sz="1200" b="0" i="0" dirty="0">
                <a:solidFill>
                  <a:srgbClr val="333333"/>
                </a:solidFill>
                <a:effectLst/>
                <a:latin typeface="Arial" panose="020B0604020202020204" pitchFamily="34" charset="0"/>
                <a:cs typeface="Arial" panose="020B0604020202020204" pitchFamily="34" charset="0"/>
              </a:rPr>
              <a:t>(6), 677–687. </a:t>
            </a:r>
            <a:r>
              <a:rPr lang="en-GB" sz="1200" b="0" i="0" dirty="0">
                <a:solidFill>
                  <a:schemeClr val="accent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https://doi.org/10.1080/09585192.2014.991511</a:t>
            </a:r>
            <a:r>
              <a:rPr lang="en-GB" sz="1200" b="0" i="0" dirty="0">
                <a:solidFill>
                  <a:schemeClr val="accent1"/>
                </a:solidFill>
                <a:effectLst/>
                <a:latin typeface="Arial" panose="020B0604020202020204" pitchFamily="34" charset="0"/>
                <a:cs typeface="Arial" panose="020B0604020202020204" pitchFamily="34" charset="0"/>
              </a:rPr>
              <a:t> </a:t>
            </a:r>
          </a:p>
          <a:p>
            <a:pPr indent="-457200"/>
            <a:endParaRPr lang="en-GB" sz="1200" dirty="0">
              <a:solidFill>
                <a:schemeClr val="accent1"/>
              </a:solidFill>
              <a:latin typeface="Arial" panose="020B0604020202020204" pitchFamily="34" charset="0"/>
              <a:cs typeface="Arial" panose="020B0604020202020204" pitchFamily="34" charset="0"/>
            </a:endParaRPr>
          </a:p>
          <a:p>
            <a:pPr indent="-457200"/>
            <a:endParaRPr lang="en-GB" sz="1200" dirty="0">
              <a:solidFill>
                <a:schemeClr val="accent1"/>
              </a:solidFill>
              <a:latin typeface="Arial" panose="020B0604020202020204" pitchFamily="34" charset="0"/>
              <a:cs typeface="Arial" panose="020B0604020202020204" pitchFamily="34" charset="0"/>
            </a:endParaRPr>
          </a:p>
          <a:p>
            <a:pPr indent="-457200"/>
            <a:r>
              <a:rPr lang="en-GB" sz="1200" b="0" i="0" dirty="0">
                <a:solidFill>
                  <a:srgbClr val="222222"/>
                </a:solidFill>
                <a:effectLst/>
                <a:latin typeface="Arial" panose="020B0604020202020204" pitchFamily="34" charset="0"/>
                <a:cs typeface="Arial" panose="020B0604020202020204" pitchFamily="34" charset="0"/>
              </a:rPr>
              <a:t>McLennan, H., </a:t>
            </a:r>
            <a:r>
              <a:rPr lang="en-GB" sz="1200" b="0" i="0" dirty="0" err="1">
                <a:solidFill>
                  <a:srgbClr val="222222"/>
                </a:solidFill>
                <a:effectLst/>
                <a:latin typeface="Arial" panose="020B0604020202020204" pitchFamily="34" charset="0"/>
                <a:cs typeface="Arial" panose="020B0604020202020204" pitchFamily="34" charset="0"/>
              </a:rPr>
              <a:t>Aberdein</a:t>
            </a:r>
            <a:r>
              <a:rPr lang="en-GB" sz="1200" b="0" i="0" dirty="0">
                <a:solidFill>
                  <a:srgbClr val="222222"/>
                </a:solidFill>
                <a:effectLst/>
                <a:latin typeface="Arial" panose="020B0604020202020204" pitchFamily="34" charset="0"/>
                <a:cs typeface="Arial" panose="020B0604020202020204" pitchFamily="34" charset="0"/>
              </a:rPr>
              <a:t>, R., </a:t>
            </a:r>
            <a:r>
              <a:rPr lang="en-GB" sz="1200" b="0" i="0" dirty="0" err="1">
                <a:solidFill>
                  <a:srgbClr val="222222"/>
                </a:solidFill>
                <a:effectLst/>
                <a:latin typeface="Arial" panose="020B0604020202020204" pitchFamily="34" charset="0"/>
                <a:cs typeface="Arial" panose="020B0604020202020204" pitchFamily="34" charset="0"/>
              </a:rPr>
              <a:t>Saggers</a:t>
            </a:r>
            <a:r>
              <a:rPr lang="en-GB" sz="1200" b="0" i="0" dirty="0">
                <a:solidFill>
                  <a:srgbClr val="222222"/>
                </a:solidFill>
                <a:effectLst/>
                <a:latin typeface="Arial" panose="020B0604020202020204" pitchFamily="34" charset="0"/>
                <a:cs typeface="Arial" panose="020B0604020202020204" pitchFamily="34" charset="0"/>
              </a:rPr>
              <a:t>, B. </a:t>
            </a:r>
            <a:r>
              <a:rPr lang="en-GB" sz="1200" b="0" i="1" dirty="0">
                <a:solidFill>
                  <a:srgbClr val="222222"/>
                </a:solidFill>
                <a:effectLst/>
                <a:latin typeface="Arial" panose="020B0604020202020204" pitchFamily="34" charset="0"/>
                <a:cs typeface="Arial" panose="020B0604020202020204" pitchFamily="34" charset="0"/>
              </a:rPr>
              <a:t>et al.</a:t>
            </a:r>
            <a:r>
              <a:rPr lang="en-GB" sz="1200" b="0" i="0" dirty="0">
                <a:solidFill>
                  <a:srgbClr val="222222"/>
                </a:solidFill>
                <a:effectLst/>
                <a:latin typeface="Arial" panose="020B0604020202020204" pitchFamily="34" charset="0"/>
                <a:cs typeface="Arial" panose="020B0604020202020204" pitchFamily="34" charset="0"/>
              </a:rPr>
              <a:t> Thirty Years on from Sinclair: A Scoping Review of Neurodiversity Definitions and Conceptualisations in Empirical Research. </a:t>
            </a:r>
            <a:r>
              <a:rPr lang="en-GB" sz="1200" b="0" i="1" dirty="0">
                <a:solidFill>
                  <a:srgbClr val="222222"/>
                </a:solidFill>
                <a:effectLst/>
                <a:latin typeface="Arial" panose="020B0604020202020204" pitchFamily="34" charset="0"/>
                <a:cs typeface="Arial" panose="020B0604020202020204" pitchFamily="34" charset="0"/>
              </a:rPr>
              <a:t>Rev J Autism Dev </a:t>
            </a:r>
            <a:r>
              <a:rPr lang="en-GB" sz="1200" b="0" i="1" dirty="0" err="1">
                <a:solidFill>
                  <a:srgbClr val="222222"/>
                </a:solidFill>
                <a:effectLst/>
                <a:latin typeface="Arial" panose="020B0604020202020204" pitchFamily="34" charset="0"/>
                <a:cs typeface="Arial" panose="020B0604020202020204" pitchFamily="34" charset="0"/>
              </a:rPr>
              <a:t>Disord</a:t>
            </a:r>
            <a:r>
              <a:rPr lang="en-GB" sz="1200" b="0" i="0" dirty="0">
                <a:solidFill>
                  <a:srgbClr val="222222"/>
                </a:solidFill>
                <a:effectLst/>
                <a:latin typeface="Arial" panose="020B0604020202020204" pitchFamily="34" charset="0"/>
                <a:cs typeface="Arial" panose="020B0604020202020204" pitchFamily="34" charset="0"/>
              </a:rPr>
              <a:t> (2025). </a:t>
            </a:r>
            <a:r>
              <a:rPr lang="en-GB" sz="1200" b="0" i="0" dirty="0">
                <a:solidFill>
                  <a:schemeClr val="accent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https://doi.org/10.1007/s40489-025-00493-2</a:t>
            </a:r>
            <a:r>
              <a:rPr lang="en-GB" sz="1200" b="0" i="0" dirty="0">
                <a:solidFill>
                  <a:schemeClr val="accent1"/>
                </a:solidFill>
                <a:effectLst/>
                <a:latin typeface="Arial" panose="020B0604020202020204" pitchFamily="34" charset="0"/>
                <a:cs typeface="Arial" panose="020B0604020202020204" pitchFamily="34" charset="0"/>
              </a:rPr>
              <a:t> </a:t>
            </a:r>
          </a:p>
          <a:p>
            <a:pPr indent="-457200"/>
            <a:endParaRPr lang="en-GB" sz="1200" dirty="0">
              <a:solidFill>
                <a:schemeClr val="accent1"/>
              </a:solidFill>
              <a:latin typeface="Arial" panose="020B0604020202020204" pitchFamily="34" charset="0"/>
              <a:cs typeface="Arial" panose="020B0604020202020204" pitchFamily="34" charset="0"/>
            </a:endParaRPr>
          </a:p>
          <a:p>
            <a:pPr indent="-457200"/>
            <a:r>
              <a:rPr lang="en-GB" sz="1200" dirty="0" err="1">
                <a:latin typeface="Arial" panose="020B0604020202020204" pitchFamily="34" charset="0"/>
                <a:cs typeface="Arial" panose="020B0604020202020204" pitchFamily="34" charset="0"/>
              </a:rPr>
              <a:t>Minjin</a:t>
            </a:r>
            <a:r>
              <a:rPr lang="en-GB" sz="1200" dirty="0">
                <a:latin typeface="Arial" panose="020B0604020202020204" pitchFamily="34" charset="0"/>
                <a:cs typeface="Arial" panose="020B0604020202020204" pitchFamily="34" charset="0"/>
              </a:rPr>
              <a:t>, R, (2023). Diversity, Equity and Inclusion in the Workplace.</a:t>
            </a:r>
          </a:p>
          <a:p>
            <a:pPr indent="-457200"/>
            <a:r>
              <a:rPr lang="en-GB" sz="1200" dirty="0">
                <a:solidFill>
                  <a:schemeClr val="accent1"/>
                </a:solidFill>
                <a:hlinkClick r:id="rId5">
                  <a:extLst>
                    <a:ext uri="{A12FA001-AC4F-418D-AE19-62706E023703}">
                      <ahyp:hlinkClr xmlns:ahyp="http://schemas.microsoft.com/office/drawing/2018/hyperlinkcolor" val="tx"/>
                    </a:ext>
                  </a:extLst>
                </a:hlinkClick>
              </a:rPr>
              <a:t>Diversity, Equity and Inclusion in the Workplace: A Survey Report (2023) | Pew Research </a:t>
            </a:r>
            <a:r>
              <a:rPr lang="en-GB" sz="1200" dirty="0" err="1">
                <a:solidFill>
                  <a:schemeClr val="accent1"/>
                </a:solidFill>
                <a:hlinkClick r:id="rId5">
                  <a:extLst>
                    <a:ext uri="{A12FA001-AC4F-418D-AE19-62706E023703}">
                      <ahyp:hlinkClr xmlns:ahyp="http://schemas.microsoft.com/office/drawing/2018/hyperlinkcolor" val="tx"/>
                    </a:ext>
                  </a:extLst>
                </a:hlinkClick>
              </a:rPr>
              <a:t>Center</a:t>
            </a:r>
            <a:endParaRPr lang="en-GB" sz="1200" dirty="0">
              <a:solidFill>
                <a:schemeClr val="accent1"/>
              </a:solidFill>
              <a:latin typeface="Arial" panose="020B0604020202020204" pitchFamily="34" charset="0"/>
              <a:cs typeface="Arial" panose="020B0604020202020204" pitchFamily="34" charset="0"/>
            </a:endParaRPr>
          </a:p>
          <a:p>
            <a:endParaRPr lang="en-GB" sz="1200" dirty="0">
              <a:solidFill>
                <a:srgbClr val="222222"/>
              </a:solidFill>
              <a:latin typeface="Arial" panose="020B0604020202020204" pitchFamily="34" charset="0"/>
              <a:cs typeface="Arial" panose="020B0604020202020204" pitchFamily="34" charset="0"/>
            </a:endParaRPr>
          </a:p>
          <a:p>
            <a:pPr indent="-457200"/>
            <a:endParaRPr lang="en-GB" sz="1200" dirty="0">
              <a:latin typeface="Arial" panose="020B0604020202020204" pitchFamily="34" charset="0"/>
              <a:cs typeface="Arial" panose="020B0604020202020204" pitchFamily="34" charset="0"/>
            </a:endParaRPr>
          </a:p>
          <a:p>
            <a:pPr indent="-457200"/>
            <a:r>
              <a:rPr lang="en-GB" sz="1200" b="0" i="0" dirty="0">
                <a:solidFill>
                  <a:srgbClr val="222222"/>
                </a:solidFill>
                <a:effectLst/>
                <a:latin typeface="Arial" panose="020B0604020202020204" pitchFamily="34" charset="0"/>
                <a:cs typeface="Arial" panose="020B0604020202020204" pitchFamily="34" charset="0"/>
              </a:rPr>
              <a:t>Nehring, K., &amp; Puppe, C. (2002). A theory of diversity. </a:t>
            </a:r>
            <a:r>
              <a:rPr lang="en-GB" sz="1200" b="0" i="1" dirty="0">
                <a:solidFill>
                  <a:srgbClr val="222222"/>
                </a:solidFill>
                <a:effectLst/>
                <a:latin typeface="Arial" panose="020B0604020202020204" pitchFamily="34" charset="0"/>
                <a:cs typeface="Arial" panose="020B0604020202020204" pitchFamily="34" charset="0"/>
              </a:rPr>
              <a:t>Econometric</a:t>
            </a:r>
            <a:r>
              <a:rPr lang="en-GB" sz="1200" b="0" i="0" dirty="0">
                <a:solidFill>
                  <a:srgbClr val="222222"/>
                </a:solidFill>
                <a:effectLst/>
                <a:latin typeface="Arial" panose="020B0604020202020204" pitchFamily="34" charset="0"/>
                <a:cs typeface="Arial" panose="020B0604020202020204" pitchFamily="34" charset="0"/>
              </a:rPr>
              <a:t>, </a:t>
            </a:r>
            <a:r>
              <a:rPr lang="en-GB" sz="1200" b="0" i="1" dirty="0">
                <a:solidFill>
                  <a:srgbClr val="222222"/>
                </a:solidFill>
                <a:effectLst/>
                <a:latin typeface="Arial" panose="020B0604020202020204" pitchFamily="34" charset="0"/>
                <a:cs typeface="Arial" panose="020B0604020202020204" pitchFamily="34" charset="0"/>
              </a:rPr>
              <a:t>70</a:t>
            </a:r>
            <a:r>
              <a:rPr lang="en-GB" sz="1200" b="0" i="0" dirty="0">
                <a:solidFill>
                  <a:srgbClr val="222222"/>
                </a:solidFill>
                <a:effectLst/>
                <a:latin typeface="Arial" panose="020B0604020202020204" pitchFamily="34" charset="0"/>
                <a:cs typeface="Arial" panose="020B0604020202020204" pitchFamily="34" charset="0"/>
              </a:rPr>
              <a:t>(3), 1155-1198.</a:t>
            </a:r>
          </a:p>
          <a:p>
            <a:pPr indent="-457200"/>
            <a:endParaRPr lang="en-GB" sz="1200" dirty="0">
              <a:solidFill>
                <a:srgbClr val="222222"/>
              </a:solidFill>
              <a:latin typeface="Arial" panose="020B0604020202020204" pitchFamily="34" charset="0"/>
              <a:cs typeface="Arial" panose="020B0604020202020204" pitchFamily="34" charset="0"/>
            </a:endParaRPr>
          </a:p>
          <a:p>
            <a:pPr indent="-457200"/>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Dyslexia.</a:t>
            </a:r>
          </a:p>
          <a:p>
            <a:pPr indent="-457200"/>
            <a:r>
              <a:rPr lang="en-GB" sz="1200" dirty="0">
                <a:solidFill>
                  <a:schemeClr val="tx2">
                    <a:lumMod val="75000"/>
                    <a:lumOff val="25000"/>
                  </a:schemeClr>
                </a:solidFill>
                <a:hlinkClick r:id="rId6">
                  <a:extLst>
                    <a:ext uri="{A12FA001-AC4F-418D-AE19-62706E023703}">
                      <ahyp:hlinkClr xmlns:ahyp="http://schemas.microsoft.com/office/drawing/2018/hyperlinkcolor" val="tx"/>
                    </a:ext>
                  </a:extLst>
                </a:hlinkClick>
              </a:rPr>
              <a:t>Dyslexia - NHS</a:t>
            </a:r>
            <a:endParaRPr lang="en-GB" sz="1200" dirty="0">
              <a:solidFill>
                <a:schemeClr val="tx2">
                  <a:lumMod val="75000"/>
                  <a:lumOff val="25000"/>
                </a:schemeClr>
              </a:solidFill>
              <a:latin typeface="Arial" panose="020B0604020202020204" pitchFamily="34" charset="0"/>
              <a:cs typeface="Arial" panose="020B0604020202020204" pitchFamily="34" charset="0"/>
            </a:endParaRPr>
          </a:p>
          <a:p>
            <a:pPr indent="-457200"/>
            <a:endParaRPr lang="en-GB" sz="1200" dirty="0">
              <a:latin typeface="Arial" panose="020B0604020202020204" pitchFamily="34" charset="0"/>
              <a:cs typeface="Arial" panose="020B0604020202020204" pitchFamily="34" charset="0"/>
            </a:endParaRPr>
          </a:p>
          <a:p>
            <a:pPr indent="-457200"/>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ADHD in Children and Young People.</a:t>
            </a:r>
          </a:p>
          <a:p>
            <a:pPr indent="-457200"/>
            <a:r>
              <a:rPr lang="en-GB" sz="1200" dirty="0">
                <a:solidFill>
                  <a:schemeClr val="accent1"/>
                </a:solidFill>
                <a:hlinkClick r:id="rId7">
                  <a:extLst>
                    <a:ext uri="{A12FA001-AC4F-418D-AE19-62706E023703}">
                      <ahyp:hlinkClr xmlns:ahyp="http://schemas.microsoft.com/office/drawing/2018/hyperlinkcolor" val="tx"/>
                    </a:ext>
                  </a:extLst>
                </a:hlinkClick>
              </a:rPr>
              <a:t>ADHD in children and young people - NHS</a:t>
            </a:r>
            <a:endParaRPr lang="en-GB" sz="1200" dirty="0">
              <a:solidFill>
                <a:schemeClr val="accent1"/>
              </a:solidFill>
              <a:latin typeface="Arial" panose="020B0604020202020204" pitchFamily="34" charset="0"/>
              <a:cs typeface="Arial" panose="020B0604020202020204" pitchFamily="34" charset="0"/>
            </a:endParaRPr>
          </a:p>
          <a:p>
            <a:pPr indent="-457200"/>
            <a:endParaRPr lang="en-GB" sz="1200" dirty="0">
              <a:solidFill>
                <a:srgbClr val="222222"/>
              </a:solidFill>
              <a:latin typeface="Arial" panose="020B0604020202020204" pitchFamily="34" charset="0"/>
              <a:cs typeface="Arial" panose="020B0604020202020204" pitchFamily="34" charset="0"/>
            </a:endParaRPr>
          </a:p>
          <a:p>
            <a:pPr indent="-457200"/>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What is Autism?</a:t>
            </a:r>
          </a:p>
          <a:p>
            <a:pPr indent="-457200"/>
            <a:r>
              <a:rPr lang="en-GB" sz="1200" dirty="0">
                <a:solidFill>
                  <a:schemeClr val="accent1"/>
                </a:solidFill>
                <a:hlinkClick r:id="rId8">
                  <a:extLst>
                    <a:ext uri="{A12FA001-AC4F-418D-AE19-62706E023703}">
                      <ahyp:hlinkClr xmlns:ahyp="http://schemas.microsoft.com/office/drawing/2018/hyperlinkcolor" val="tx"/>
                    </a:ext>
                  </a:extLst>
                </a:hlinkClick>
              </a:rPr>
              <a:t>What is autism? - NHS</a:t>
            </a:r>
            <a:endParaRPr lang="en-GB" sz="1200" dirty="0">
              <a:solidFill>
                <a:schemeClr val="accent1"/>
              </a:solidFill>
              <a:latin typeface="Arial" panose="020B0604020202020204" pitchFamily="34" charset="0"/>
              <a:cs typeface="Arial" panose="020B0604020202020204" pitchFamily="34" charset="0"/>
            </a:endParaRPr>
          </a:p>
          <a:p>
            <a:pPr indent="-457200"/>
            <a:endParaRPr lang="en-GB" sz="1200" b="0" i="0" dirty="0">
              <a:solidFill>
                <a:srgbClr val="222222"/>
              </a:solidFill>
              <a:effectLst/>
              <a:latin typeface="Arial" panose="020B0604020202020204" pitchFamily="34" charset="0"/>
              <a:cs typeface="Arial" panose="020B0604020202020204" pitchFamily="34" charset="0"/>
            </a:endParaRPr>
          </a:p>
          <a:p>
            <a:pPr indent="-457200"/>
            <a:endParaRPr lang="en-GB" sz="1200" dirty="0">
              <a:latin typeface="Arial" panose="020B0604020202020204" pitchFamily="34" charset="0"/>
              <a:cs typeface="Arial" panose="020B0604020202020204" pitchFamily="34" charset="0"/>
            </a:endParaRPr>
          </a:p>
          <a:p>
            <a:pPr indent="-457200"/>
            <a:r>
              <a:rPr lang="en-GB" sz="1200" dirty="0">
                <a:latin typeface="Arial" panose="020B0604020202020204" pitchFamily="34" charset="0"/>
                <a:cs typeface="Arial" panose="020B0604020202020204" pitchFamily="34" charset="0"/>
              </a:rPr>
              <a:t>Resnick, A. (2025). </a:t>
            </a:r>
            <a:r>
              <a:rPr lang="en-GB" sz="1200" i="1" dirty="0">
                <a:latin typeface="Arial" panose="020B0604020202020204" pitchFamily="34" charset="0"/>
                <a:cs typeface="Arial" panose="020B0604020202020204" pitchFamily="34" charset="0"/>
              </a:rPr>
              <a:t>Neurodiversity and What it Means to Be Neurodiverse.</a:t>
            </a:r>
          </a:p>
          <a:p>
            <a:pPr indent="-457200"/>
            <a:r>
              <a:rPr lang="en-GB" sz="1200" dirty="0">
                <a:solidFill>
                  <a:schemeClr val="accent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Neurodiversity and What It Means to Be Neurodiverse</a:t>
            </a:r>
            <a:r>
              <a:rPr lang="en-GB" sz="1200" dirty="0">
                <a:solidFill>
                  <a:schemeClr val="accent1"/>
                </a:solidFill>
                <a:latin typeface="Arial" panose="020B0604020202020204" pitchFamily="34" charset="0"/>
                <a:cs typeface="Arial" panose="020B0604020202020204" pitchFamily="34" charset="0"/>
              </a:rPr>
              <a:t> </a:t>
            </a:r>
          </a:p>
          <a:p>
            <a:pPr indent="-457200"/>
            <a:endParaRPr lang="en-GB" sz="1200" dirty="0">
              <a:solidFill>
                <a:schemeClr val="accent1"/>
              </a:solidFill>
              <a:latin typeface="Arial" panose="020B0604020202020204" pitchFamily="34" charset="0"/>
              <a:cs typeface="Arial" panose="020B0604020202020204" pitchFamily="34" charset="0"/>
            </a:endParaRPr>
          </a:p>
          <a:p>
            <a:endParaRPr lang="en-GB" sz="1200" dirty="0">
              <a:solidFill>
                <a:srgbClr val="222222"/>
              </a:solidFill>
              <a:latin typeface="Arial" panose="020B0604020202020204" pitchFamily="34" charset="0"/>
              <a:cs typeface="Arial" panose="020B0604020202020204" pitchFamily="34" charset="0"/>
            </a:endParaRPr>
          </a:p>
          <a:p>
            <a:endParaRPr lang="en-GB" sz="1200" dirty="0">
              <a:solidFill>
                <a:srgbClr val="222222"/>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145425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0.3|3.2|5.6|4.6|4"/>
</p:tagLst>
</file>

<file path=ppt/tags/tag2.xml><?xml version="1.0" encoding="utf-8"?>
<p:tagLst xmlns:a="http://schemas.openxmlformats.org/drawingml/2006/main" xmlns:r="http://schemas.openxmlformats.org/officeDocument/2006/relationships" xmlns:p="http://schemas.openxmlformats.org/presentationml/2006/main">
  <p:tag name="TIMING" val="|2.2"/>
</p:tagLst>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9" ma:contentTypeDescription="Create a new document." ma:contentTypeScope="" ma:versionID="ad8e479f2cc74f87c826a6a09cfdcdfa">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22a9909a1dcefdc2f6a8040ab6e8dc0c"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E7553C-B81D-4716-814C-3372B8C53D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A20B79-B2D4-422D-A3AC-BDCC94D336BC}">
  <ds:schemaRefs>
    <ds:schemaRef ds:uri="http://schemas.microsoft.com/office/infopath/2007/PartnerControls"/>
    <ds:schemaRef ds:uri="bd2b2a82-bc2e-4fcc-b8ad-fd63686c78d2"/>
    <ds:schemaRef ds:uri="ad7316b1-23f1-480c-8fa6-cbf037f4db9c"/>
    <ds:schemaRef ds:uri="http://schemas.microsoft.com/office/2006/metadata/properties"/>
    <ds:schemaRef ds:uri="http://purl.org/dc/terms/"/>
    <ds:schemaRef ds:uri="http://www.w3.org/XML/1998/namespace"/>
    <ds:schemaRef ds:uri="http://schemas.microsoft.com/office/2006/documentManagement/types"/>
    <ds:schemaRef ds:uri="http://purl.org/dc/elements/1.1/"/>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D810863F-D3CA-45B6-85B4-A24B1005981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2281</TotalTime>
  <Words>969</Words>
  <Application>Microsoft Office PowerPoint</Application>
  <PresentationFormat>Widescreen</PresentationFormat>
  <Paragraphs>79</Paragraphs>
  <Slides>9</Slides>
  <Notes>8</Notes>
  <HiddenSlides>0</HiddenSlides>
  <MMClips>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Adobe Ming Std L</vt:lpstr>
      <vt:lpstr>Aptos</vt:lpstr>
      <vt:lpstr>Arial</vt:lpstr>
      <vt:lpstr>Grandview Display</vt:lpstr>
      <vt:lpstr>Neue Haas Grotesk Text Pro</vt:lpstr>
      <vt:lpstr>Symbol</vt:lpstr>
      <vt:lpstr>Wingdings</vt:lpstr>
      <vt:lpstr>DashVTI</vt:lpstr>
      <vt:lpstr>Diversity, inclusivity and neurodiversity</vt:lpstr>
      <vt:lpstr>Understanding Diversity &amp; Inclusivity</vt:lpstr>
      <vt:lpstr>The importance of Diversity</vt:lpstr>
      <vt:lpstr>The importance of Inclusivity</vt:lpstr>
      <vt:lpstr>Neurodiversity </vt:lpstr>
      <vt:lpstr>Strategies for creating a Neurodiversity friendly environment.</vt:lpstr>
      <vt:lpstr>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Natalie Griffiths (2316480)</dc:creator>
  <cp:lastModifiedBy>Natalie Griffiths (2316480)</cp:lastModifiedBy>
  <cp:revision>2</cp:revision>
  <dcterms:created xsi:type="dcterms:W3CDTF">2025-04-15T16:18:33Z</dcterms:created>
  <dcterms:modified xsi:type="dcterms:W3CDTF">2025-04-28T14:07:32Z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