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466" r:id="rId4"/>
    <p:sldId id="462" r:id="rId5"/>
    <p:sldId id="461" r:id="rId6"/>
    <p:sldId id="465" r:id="rId7"/>
    <p:sldId id="464" r:id="rId8"/>
    <p:sldId id="469" r:id="rId9"/>
    <p:sldId id="467" r:id="rId10"/>
    <p:sldId id="468" r:id="rId11"/>
    <p:sldId id="470" r:id="rId12"/>
    <p:sldId id="499" r:id="rId13"/>
    <p:sldId id="498" r:id="rId14"/>
    <p:sldId id="500" r:id="rId15"/>
    <p:sldId id="501" r:id="rId16"/>
    <p:sldId id="471" r:id="rId17"/>
    <p:sldId id="472" r:id="rId18"/>
    <p:sldId id="474" r:id="rId19"/>
    <p:sldId id="475" r:id="rId20"/>
    <p:sldId id="476" r:id="rId21"/>
    <p:sldId id="478" r:id="rId22"/>
    <p:sldId id="477" r:id="rId23"/>
    <p:sldId id="479" r:id="rId24"/>
    <p:sldId id="487" r:id="rId25"/>
    <p:sldId id="486" r:id="rId26"/>
    <p:sldId id="489" r:id="rId27"/>
    <p:sldId id="490" r:id="rId28"/>
    <p:sldId id="492" r:id="rId29"/>
    <p:sldId id="502" r:id="rId30"/>
    <p:sldId id="339" r:id="rId31"/>
    <p:sldId id="480" r:id="rId32"/>
    <p:sldId id="481" r:id="rId33"/>
    <p:sldId id="370" r:id="rId34"/>
    <p:sldId id="503" r:id="rId35"/>
    <p:sldId id="484" r:id="rId36"/>
    <p:sldId id="504" r:id="rId37"/>
    <p:sldId id="497" r:id="rId3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3399FF"/>
    <a:srgbClr val="FFFF99"/>
    <a:srgbClr val="99FF99"/>
    <a:srgbClr val="CCCC00"/>
    <a:srgbClr val="FF0000"/>
    <a:srgbClr val="0000FF"/>
    <a:srgbClr val="99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19" autoAdjust="0"/>
    <p:restoredTop sz="94660"/>
  </p:normalViewPr>
  <p:slideViewPr>
    <p:cSldViewPr>
      <p:cViewPr varScale="1">
        <p:scale>
          <a:sx n="76" d="100"/>
          <a:sy n="76" d="100"/>
        </p:scale>
        <p:origin x="-90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7D6E53-2E3E-4930-AB3B-EB2A46219E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76E0B5-43F7-4CF7-860F-3CFCA202B6F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C0EBCD-2FB2-4256-9D13-5C896E6E97D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8D2A3C-B088-4731-9B75-97D800C797E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CF4F16-3B9F-443B-9AEC-149E08B72AD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8E105C-BCF5-48CE-AE03-D6C0D05AD6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E48D9D-CFE5-4DCD-A193-C42E255792F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1D3D6D-0752-4466-97F7-4CD453E3BC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F26F18-3757-4ACC-8CCE-D66DAC72729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D86137-594D-485C-87A7-A0344BEDC6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3C9BA5-06FD-4BF1-A49A-27A426C1921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A07A5D8B-9E45-4C62-B44D-747F527A145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1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gif"/><Relationship Id="rId5" Type="http://schemas.openxmlformats.org/officeDocument/2006/relationships/image" Target="../media/image1.gif"/><Relationship Id="rId4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gif"/><Relationship Id="rId5" Type="http://schemas.openxmlformats.org/officeDocument/2006/relationships/image" Target="../media/image1.gif"/><Relationship Id="rId4" Type="http://schemas.openxmlformats.org/officeDocument/2006/relationships/image" Target="../media/image4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5.gi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.gif"/><Relationship Id="rId5" Type="http://schemas.openxmlformats.org/officeDocument/2006/relationships/image" Target="../media/image17.gif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AutoShape 23"/>
          <p:cNvSpPr>
            <a:spLocks noChangeArrowheads="1"/>
          </p:cNvSpPr>
          <p:nvPr/>
        </p:nvSpPr>
        <p:spPr bwMode="auto">
          <a:xfrm rot="920627">
            <a:off x="4716463" y="5013325"/>
            <a:ext cx="1944687" cy="1582738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1" name="AutoShape 13"/>
          <p:cNvSpPr>
            <a:spLocks noChangeArrowheads="1"/>
          </p:cNvSpPr>
          <p:nvPr/>
        </p:nvSpPr>
        <p:spPr bwMode="auto">
          <a:xfrm rot="1194916">
            <a:off x="2700338" y="3357563"/>
            <a:ext cx="3246437" cy="2881312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7" name="AutoShape 9"/>
          <p:cNvSpPr>
            <a:spLocks noChangeArrowheads="1"/>
          </p:cNvSpPr>
          <p:nvPr/>
        </p:nvSpPr>
        <p:spPr bwMode="auto">
          <a:xfrm rot="-399915">
            <a:off x="1692275" y="-892175"/>
            <a:ext cx="3960813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0" name="AutoShape 12"/>
          <p:cNvSpPr>
            <a:spLocks noChangeArrowheads="1"/>
          </p:cNvSpPr>
          <p:nvPr/>
        </p:nvSpPr>
        <p:spPr bwMode="auto">
          <a:xfrm rot="-866279">
            <a:off x="3132138" y="1341438"/>
            <a:ext cx="2520950" cy="2376487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9" name="AutoShape 11"/>
          <p:cNvSpPr>
            <a:spLocks noChangeArrowheads="1"/>
          </p:cNvSpPr>
          <p:nvPr/>
        </p:nvSpPr>
        <p:spPr bwMode="auto">
          <a:xfrm rot="1558088">
            <a:off x="5903913" y="3429000"/>
            <a:ext cx="3240087" cy="29511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AutoShape 10"/>
          <p:cNvSpPr>
            <a:spLocks noChangeArrowheads="1"/>
          </p:cNvSpPr>
          <p:nvPr/>
        </p:nvSpPr>
        <p:spPr bwMode="auto">
          <a:xfrm rot="983546">
            <a:off x="-541338" y="1412875"/>
            <a:ext cx="2952751" cy="273526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 rot="-410465">
            <a:off x="0" y="3933825"/>
            <a:ext cx="2952750" cy="2735263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rot="920627">
            <a:off x="5724525" y="-531813"/>
            <a:ext cx="3960813" cy="3311526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6" name="AutoShape 8"/>
          <p:cNvSpPr>
            <a:spLocks noChangeArrowheads="1"/>
          </p:cNvSpPr>
          <p:nvPr/>
        </p:nvSpPr>
        <p:spPr bwMode="auto">
          <a:xfrm rot="-1275751">
            <a:off x="4284663" y="1484313"/>
            <a:ext cx="3960812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2" name="AutoShape 24"/>
          <p:cNvSpPr>
            <a:spLocks noChangeArrowheads="1"/>
          </p:cNvSpPr>
          <p:nvPr/>
        </p:nvSpPr>
        <p:spPr bwMode="auto">
          <a:xfrm rot="-1275751">
            <a:off x="1547813" y="2781300"/>
            <a:ext cx="2001837" cy="1858963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 rot="-866279">
            <a:off x="4932363" y="476250"/>
            <a:ext cx="1308100" cy="12239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 rot="983546">
            <a:off x="7885113" y="2708275"/>
            <a:ext cx="1458912" cy="133191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5" name="Rectangle 27"/>
          <p:cNvSpPr>
            <a:spLocks noChangeArrowheads="1"/>
          </p:cNvSpPr>
          <p:nvPr/>
        </p:nvSpPr>
        <p:spPr bwMode="auto">
          <a:xfrm>
            <a:off x="7308850" y="188913"/>
            <a:ext cx="1835150" cy="576262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6" name="Text Box 28"/>
          <p:cNvSpPr txBox="1">
            <a:spLocks noChangeArrowheads="1"/>
          </p:cNvSpPr>
          <p:nvPr/>
        </p:nvSpPr>
        <p:spPr bwMode="auto">
          <a:xfrm>
            <a:off x="7451725" y="260350"/>
            <a:ext cx="1223963" cy="4318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sp>
        <p:nvSpPr>
          <p:cNvPr id="2077" name="Rectangle 29"/>
          <p:cNvSpPr>
            <a:spLocks noChangeArrowheads="1"/>
          </p:cNvSpPr>
          <p:nvPr/>
        </p:nvSpPr>
        <p:spPr bwMode="auto">
          <a:xfrm>
            <a:off x="0" y="2349500"/>
            <a:ext cx="6732588" cy="1439863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8" name="Text Box 30"/>
          <p:cNvSpPr txBox="1">
            <a:spLocks noChangeArrowheads="1"/>
          </p:cNvSpPr>
          <p:nvPr/>
        </p:nvSpPr>
        <p:spPr bwMode="auto">
          <a:xfrm>
            <a:off x="323850" y="2565400"/>
            <a:ext cx="6192838" cy="9350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6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6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107" name="Picture 5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60350"/>
            <a:ext cx="1944688" cy="16208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110" name="Picture 62" descr="8318955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3284538"/>
            <a:ext cx="4032250" cy="25241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5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5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5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5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5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1" grpId="0" animBg="1"/>
      <p:bldP spid="2061" grpId="0" animBg="1"/>
      <p:bldP spid="2057" grpId="0" animBg="1"/>
      <p:bldP spid="2060" grpId="0" animBg="1"/>
      <p:bldP spid="2059" grpId="0" animBg="1"/>
      <p:bldP spid="2058" grpId="0" animBg="1"/>
      <p:bldP spid="2055" grpId="0" animBg="1"/>
      <p:bldP spid="2052" grpId="0" animBg="1"/>
      <p:bldP spid="2054" grpId="0" animBg="1"/>
      <p:bldP spid="2056" grpId="0" animBg="1"/>
      <p:bldP spid="2072" grpId="0" animBg="1"/>
      <p:bldP spid="2073" grpId="0" animBg="1"/>
      <p:bldP spid="2074" grpId="0" animBg="1"/>
      <p:bldP spid="2075" grpId="0" animBg="1"/>
      <p:bldP spid="207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Bachgen / bechgyn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3135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136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137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148" name="Rectangle 76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49" name="Text Box 77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3150" name="Picture 78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3151" name="Rectangle 79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52" name="Text Box 80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3153" name="Picture 81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3155" name="Picture 83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575" y="1989138"/>
            <a:ext cx="2800350" cy="2847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2691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2692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2693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merch / ed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42694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269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269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269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269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269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2700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2701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2702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42705" name="Picture 17" descr="Girl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2349500"/>
            <a:ext cx="2828925" cy="2219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26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26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2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269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26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26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2691" grpId="0" animBg="1"/>
      <p:bldP spid="242692" grpId="0"/>
      <p:bldP spid="24269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8595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596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38597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 		chwaer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38598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3859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860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860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60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3860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8604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605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38606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4075" y="1916113"/>
            <a:ext cx="4176713" cy="26162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8608" name="Line 16"/>
          <p:cNvSpPr>
            <a:spLocks noChangeShapeType="1"/>
          </p:cNvSpPr>
          <p:nvPr/>
        </p:nvSpPr>
        <p:spPr bwMode="auto">
          <a:xfrm flipV="1">
            <a:off x="3419475" y="4437063"/>
            <a:ext cx="43180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8609" name="Line 17"/>
          <p:cNvSpPr>
            <a:spLocks noChangeShapeType="1"/>
          </p:cNvSpPr>
          <p:nvPr/>
        </p:nvSpPr>
        <p:spPr bwMode="auto">
          <a:xfrm flipV="1">
            <a:off x="5940425" y="4437063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8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595" grpId="0" animBg="1"/>
      <p:bldP spid="238596" grpId="0"/>
      <p:bldP spid="2385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47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6548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36549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gŵr / gwraig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36550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3655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655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655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655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3655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6556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6557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36558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36561" name="Picture 17" descr="Wedding Couple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8400" y="1989138"/>
            <a:ext cx="1771650" cy="2819400"/>
          </a:xfrm>
          <a:prstGeom prst="rect">
            <a:avLst/>
          </a:prstGeom>
          <a:noFill/>
        </p:spPr>
      </p:pic>
      <p:sp>
        <p:nvSpPr>
          <p:cNvPr id="236562" name="Line 18"/>
          <p:cNvSpPr>
            <a:spLocks noChangeShapeType="1"/>
          </p:cNvSpPr>
          <p:nvPr/>
        </p:nvSpPr>
        <p:spPr bwMode="auto">
          <a:xfrm flipV="1">
            <a:off x="3563938" y="4508500"/>
            <a:ext cx="215900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63" name="Line 19"/>
          <p:cNvSpPr>
            <a:spLocks noChangeShapeType="1"/>
          </p:cNvSpPr>
          <p:nvPr/>
        </p:nvSpPr>
        <p:spPr bwMode="auto">
          <a:xfrm flipH="1" flipV="1">
            <a:off x="5508625" y="4724400"/>
            <a:ext cx="142875" cy="2174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65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65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6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365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365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365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6547" grpId="0" animBg="1"/>
      <p:bldP spid="236548" grpId="0"/>
      <p:bldP spid="23654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1667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1668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1669" name="Rectangle 5"/>
          <p:cNvSpPr>
            <a:spLocks noChangeArrowheads="1"/>
          </p:cNvSpPr>
          <p:nvPr/>
        </p:nvSpPr>
        <p:spPr bwMode="auto">
          <a:xfrm>
            <a:off x="467544" y="5013176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mam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241670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167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167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167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167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167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1676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1677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1678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4075" y="1916113"/>
            <a:ext cx="4176713" cy="26162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1680" name="Line 16"/>
          <p:cNvSpPr>
            <a:spLocks noChangeShapeType="1"/>
          </p:cNvSpPr>
          <p:nvPr/>
        </p:nvSpPr>
        <p:spPr bwMode="auto">
          <a:xfrm flipV="1">
            <a:off x="4643438" y="4508500"/>
            <a:ext cx="144462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2555776" y="4509120"/>
            <a:ext cx="144462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1835697" y="5229200"/>
            <a:ext cx="11521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tad</a:t>
            </a:r>
            <a:endParaRPr lang="en-GB" sz="32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16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16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1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16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16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16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1667" grpId="0" animBg="1"/>
      <p:bldP spid="241668" grpId="0"/>
      <p:bldP spid="2416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0643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0644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0645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mam-gu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240646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064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064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064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065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065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065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065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0654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8" name="Content Placeholder 17" descr="mamgu.pn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tretch>
            <a:fillRect/>
          </a:stretch>
        </p:blipFill>
        <p:spPr>
          <a:xfrm>
            <a:off x="3059832" y="1628800"/>
            <a:ext cx="3168352" cy="316835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0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0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0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06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06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06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0643" grpId="0" animBg="1"/>
      <p:bldP spid="240644" grpId="0"/>
      <p:bldP spid="2406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5763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64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5765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tad-cu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245766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576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576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576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7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577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577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7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45778" name="Line 18"/>
          <p:cNvSpPr>
            <a:spLocks noChangeShapeType="1"/>
          </p:cNvSpPr>
          <p:nvPr/>
        </p:nvSpPr>
        <p:spPr bwMode="auto">
          <a:xfrm>
            <a:off x="3779838" y="2205038"/>
            <a:ext cx="3603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16" name="Picture 15" descr="tadcu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03848" y="1844082"/>
            <a:ext cx="2279898" cy="30437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5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63" grpId="0" animBg="1"/>
      <p:bldP spid="245764" grpId="0"/>
      <p:bldP spid="24576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3715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3716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3717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plentyn / plant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43718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371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372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372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372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372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3724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3725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3726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43729" name="Picture 17" descr="Playing Ball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2205038"/>
            <a:ext cx="2857500" cy="2466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3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3715" grpId="0" animBg="1"/>
      <p:bldP spid="243716" grpId="0"/>
      <p:bldP spid="2437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73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4739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4740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4741" name="Rectangle 5"/>
          <p:cNvSpPr>
            <a:spLocks noChangeArrowheads="1"/>
          </p:cNvSpPr>
          <p:nvPr/>
        </p:nvSpPr>
        <p:spPr bwMode="auto">
          <a:xfrm>
            <a:off x="3635896" y="5013325"/>
            <a:ext cx="108012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mab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24474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474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474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4745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474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4747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4748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4749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4750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4075" y="1916113"/>
            <a:ext cx="4176713" cy="26162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4751" name="Line 15"/>
          <p:cNvSpPr>
            <a:spLocks noChangeShapeType="1"/>
          </p:cNvSpPr>
          <p:nvPr/>
        </p:nvSpPr>
        <p:spPr bwMode="auto">
          <a:xfrm flipH="1" flipV="1">
            <a:off x="3851275" y="4437063"/>
            <a:ext cx="647700" cy="7191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" name="Line 15"/>
          <p:cNvSpPr>
            <a:spLocks noChangeShapeType="1"/>
          </p:cNvSpPr>
          <p:nvPr/>
        </p:nvSpPr>
        <p:spPr bwMode="auto">
          <a:xfrm flipH="1" flipV="1">
            <a:off x="6300192" y="4077072"/>
            <a:ext cx="647700" cy="7191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7092280" y="4797152"/>
            <a:ext cx="16561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merch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47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47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4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47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47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47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4739" grpId="0" animBg="1"/>
      <p:bldP spid="244740" grpId="0"/>
      <p:bldP spid="2447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8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678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only child</a:t>
            </a:r>
          </a:p>
        </p:txBody>
      </p:sp>
      <p:sp>
        <p:nvSpPr>
          <p:cNvPr id="246789" name="Text Box 5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unig blentyn</a:t>
            </a:r>
          </a:p>
        </p:txBody>
      </p:sp>
      <p:sp>
        <p:nvSpPr>
          <p:cNvPr id="24679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6791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679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6793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6794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95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6796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6797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98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6799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6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6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46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786" grpId="0" animBg="1"/>
      <p:bldP spid="246787" grpId="0"/>
      <p:bldP spid="246788" grpId="0"/>
      <p:bldP spid="24678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4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214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half </a:t>
            </a:r>
            <a:r>
              <a:rPr lang="en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brother / sister</a:t>
            </a:r>
            <a:endParaRPr lang="en-GB" sz="3200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2149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hanner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/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215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2151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52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2154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2155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2156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57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2158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2159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60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2161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2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2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2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2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2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2146" grpId="0" animBg="1"/>
      <p:bldP spid="262147" grpId="0"/>
      <p:bldP spid="262148" grpId="0"/>
      <p:bldP spid="26214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0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2630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cousin</a:t>
            </a:r>
            <a:endParaRPr lang="en-GB" sz="3200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6309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cefnder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/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cyfnither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631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6311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12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26314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26315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26328" name="Rectangle 2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29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26330" name="Picture 26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6331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32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26333" name="Picture 29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6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6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6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6" grpId="0" animBg="1"/>
      <p:bldP spid="226307" grpId="0"/>
      <p:bldP spid="226308" grpId="0"/>
      <p:bldP spid="22630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19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4196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step </a:t>
            </a:r>
            <a:r>
              <a:rPr lang="en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father / mother</a:t>
            </a:r>
            <a:endParaRPr lang="en-GB" sz="3200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4197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Llysdad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/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llysfam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419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4199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0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4202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4203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4204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5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4206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4207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8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4209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4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4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4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4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4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4194" grpId="0" animBg="1"/>
      <p:bldP spid="264195" grpId="0"/>
      <p:bldP spid="264196" grpId="0"/>
      <p:bldP spid="26419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8292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parents</a:t>
            </a:r>
          </a:p>
        </p:txBody>
      </p:sp>
      <p:sp>
        <p:nvSpPr>
          <p:cNvPr id="268293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rhieni</a:t>
            </a:r>
          </a:p>
        </p:txBody>
      </p:sp>
      <p:sp>
        <p:nvSpPr>
          <p:cNvPr id="268294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8295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6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8298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8299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8300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1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8302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8303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4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8305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8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8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8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8290" grpId="0" animBg="1"/>
      <p:bldP spid="268291" grpId="0"/>
      <p:bldP spid="268292" grpId="0"/>
      <p:bldP spid="26829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781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7812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age</a:t>
            </a:r>
          </a:p>
        </p:txBody>
      </p:sp>
      <p:sp>
        <p:nvSpPr>
          <p:cNvPr id="247813" name="Text Box 5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oed</a:t>
            </a:r>
          </a:p>
        </p:txBody>
      </p:sp>
      <p:sp>
        <p:nvSpPr>
          <p:cNvPr id="247814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7815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781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7817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7818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7819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7820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7821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7822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7823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7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7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47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7810" grpId="0" animBg="1"/>
      <p:bldP spid="247811" grpId="0"/>
      <p:bldP spid="247812" grpId="0"/>
      <p:bldP spid="2478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883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sp>
        <p:nvSpPr>
          <p:cNvPr id="248837" name="Rectangle 5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8838" name="Text Box 6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8839" name="Text Box 7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8840" name="Text Box 8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/>
              <a:t>berfau</a:t>
            </a:r>
            <a:r>
              <a:rPr lang="en-GB" sz="2800"/>
              <a:t> – verbs</a:t>
            </a:r>
          </a:p>
        </p:txBody>
      </p:sp>
      <p:pic>
        <p:nvPicPr>
          <p:cNvPr id="248841" name="Picture 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48842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8843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8844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8845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8846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8847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8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48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8837" grpId="0" animBg="1"/>
      <p:bldP spid="248838" grpId="0"/>
      <p:bldP spid="248839" grpId="0"/>
      <p:bldP spid="24884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190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190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 be related</a:t>
            </a:r>
          </a:p>
        </p:txBody>
      </p:sp>
      <p:sp>
        <p:nvSpPr>
          <p:cNvPr id="251909" name="Text Box 5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perthyn</a:t>
            </a:r>
          </a:p>
        </p:txBody>
      </p:sp>
      <p:sp>
        <p:nvSpPr>
          <p:cNvPr id="25191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51911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191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1913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1914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1915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1916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1917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1918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1919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19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19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1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19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19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1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19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19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1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1906" grpId="0" animBg="1"/>
      <p:bldP spid="251907" grpId="0"/>
      <p:bldP spid="251908" grpId="0"/>
      <p:bldP spid="25190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293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293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sp>
        <p:nvSpPr>
          <p:cNvPr id="252933" name="Rectangle 5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2934" name="Text Box 6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2935" name="Text Box 7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2936" name="Text Box 8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/>
              <a:t>rhifo</a:t>
            </a:r>
            <a:r>
              <a:rPr lang="en-GB" sz="2800"/>
              <a:t> – to count</a:t>
            </a:r>
          </a:p>
        </p:txBody>
      </p:sp>
      <p:pic>
        <p:nvPicPr>
          <p:cNvPr id="252937" name="Picture 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52938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2939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2940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2941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2942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2943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29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29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2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52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2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2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2933" grpId="0" animBg="1"/>
      <p:bldP spid="252934" grpId="0"/>
      <p:bldP spid="252935" grpId="0"/>
      <p:bldP spid="25293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5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3957" name="Text Box 5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 bachgen		un ferch</a:t>
            </a:r>
          </a:p>
        </p:txBody>
      </p:sp>
      <p:sp>
        <p:nvSpPr>
          <p:cNvPr id="25395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53959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396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3961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3962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63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3964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3965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66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3967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3968" name="Picture 16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8538" y="2781300"/>
            <a:ext cx="1700212" cy="1728788"/>
          </a:xfrm>
          <a:prstGeom prst="rect">
            <a:avLst/>
          </a:prstGeom>
          <a:noFill/>
        </p:spPr>
      </p:pic>
      <p:pic>
        <p:nvPicPr>
          <p:cNvPr id="253969" name="Picture 17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19700" y="2565400"/>
            <a:ext cx="2520950" cy="1978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3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3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3954" grpId="0" animBg="1"/>
      <p:bldP spid="253955" grpId="0"/>
      <p:bldP spid="25395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2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7028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dau fachgen		dwy ferch</a:t>
            </a:r>
          </a:p>
        </p:txBody>
      </p:sp>
      <p:sp>
        <p:nvSpPr>
          <p:cNvPr id="257029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57030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703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703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703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3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703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7036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37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7038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7039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4075" y="2565400"/>
            <a:ext cx="1700213" cy="1728788"/>
          </a:xfrm>
          <a:prstGeom prst="rect">
            <a:avLst/>
          </a:prstGeom>
          <a:noFill/>
        </p:spPr>
      </p:pic>
      <p:pic>
        <p:nvPicPr>
          <p:cNvPr id="257040" name="Picture 16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3800" y="2133600"/>
            <a:ext cx="2520950" cy="1978025"/>
          </a:xfrm>
          <a:prstGeom prst="rect">
            <a:avLst/>
          </a:prstGeom>
          <a:noFill/>
        </p:spPr>
      </p:pic>
      <p:pic>
        <p:nvPicPr>
          <p:cNvPr id="257041" name="Picture 17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088" y="2852738"/>
            <a:ext cx="1700212" cy="1728787"/>
          </a:xfrm>
          <a:prstGeom prst="rect">
            <a:avLst/>
          </a:prstGeom>
          <a:noFill/>
        </p:spPr>
      </p:pic>
      <p:pic>
        <p:nvPicPr>
          <p:cNvPr id="257042" name="Picture 18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25" y="2997200"/>
            <a:ext cx="2233613" cy="1752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7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7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7026" grpId="0" animBg="1"/>
      <p:bldP spid="257027" grpId="0"/>
      <p:bldP spid="25702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03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6004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tri bachgen		tair merch</a:t>
            </a:r>
          </a:p>
        </p:txBody>
      </p:sp>
      <p:sp>
        <p:nvSpPr>
          <p:cNvPr id="256005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56006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600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600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600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1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601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601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1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6014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6015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4075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17" name="Picture 17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2988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18" name="Picture 18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59338" y="3573463"/>
            <a:ext cx="1223962" cy="960437"/>
          </a:xfrm>
          <a:prstGeom prst="rect">
            <a:avLst/>
          </a:prstGeom>
          <a:noFill/>
        </p:spPr>
      </p:pic>
      <p:pic>
        <p:nvPicPr>
          <p:cNvPr id="256019" name="Picture 19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575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20" name="Picture 20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7763" y="3573463"/>
            <a:ext cx="1223962" cy="960437"/>
          </a:xfrm>
          <a:prstGeom prst="rect">
            <a:avLst/>
          </a:prstGeom>
          <a:noFill/>
        </p:spPr>
      </p:pic>
      <p:pic>
        <p:nvPicPr>
          <p:cNvPr id="256021" name="Picture 21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750" y="3573463"/>
            <a:ext cx="1223963" cy="960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6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60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02" grpId="0" animBg="1"/>
      <p:bldP spid="256003" grpId="0"/>
      <p:bldP spid="25600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5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8052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pedwar bachgen	pedair merch</a:t>
            </a:r>
          </a:p>
        </p:txBody>
      </p:sp>
      <p:sp>
        <p:nvSpPr>
          <p:cNvPr id="258053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58054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805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805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805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5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805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8060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61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8062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8063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4" name="Picture 16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088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5" name="Picture 17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888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6" name="Picture 18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313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7" name="Picture 19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19925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8" name="Picture 20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27988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9" name="Picture 21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938" y="4005263"/>
            <a:ext cx="850900" cy="865187"/>
          </a:xfrm>
          <a:prstGeom prst="rect">
            <a:avLst/>
          </a:prstGeom>
          <a:noFill/>
        </p:spPr>
      </p:pic>
      <p:pic>
        <p:nvPicPr>
          <p:cNvPr id="258070" name="Picture 22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825" y="4076700"/>
            <a:ext cx="863600" cy="6778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8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8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8050" grpId="0" animBg="1"/>
      <p:bldP spid="258051" grpId="0"/>
      <p:bldP spid="25805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4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624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6245" name="Rectangle 5"/>
          <p:cNvSpPr>
            <a:spLocks noChangeArrowheads="1"/>
          </p:cNvSpPr>
          <p:nvPr/>
        </p:nvSpPr>
        <p:spPr bwMode="auto">
          <a:xfrm>
            <a:off x="611188" y="2565400"/>
            <a:ext cx="7777162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>
                <a:solidFill>
                  <a:srgbClr val="FF0000"/>
                </a:solidFill>
              </a:rPr>
              <a:t>Oes brawd neu chwaer ‘da ti?</a:t>
            </a:r>
          </a:p>
          <a:p>
            <a:r>
              <a:rPr lang="cy-GB"/>
              <a:t>	</a:t>
            </a:r>
            <a:r>
              <a:rPr lang="cy-GB" i="1"/>
              <a:t>Do you have a brother or sister?</a:t>
            </a:r>
            <a:r>
              <a:rPr lang="cy-GB"/>
              <a:t> </a:t>
            </a:r>
          </a:p>
          <a:p>
            <a:endParaRPr lang="cy-GB"/>
          </a:p>
          <a:p>
            <a:r>
              <a:rPr lang="cy-GB">
                <a:solidFill>
                  <a:srgbClr val="0000FF"/>
                </a:solidFill>
              </a:rPr>
              <a:t>Oes / Nac oes</a:t>
            </a:r>
            <a:r>
              <a:rPr lang="cy-GB" i="1"/>
              <a:t>       </a:t>
            </a:r>
          </a:p>
          <a:p>
            <a:r>
              <a:rPr lang="cy-GB" i="1"/>
              <a:t>	Yes / No.        </a:t>
            </a:r>
          </a:p>
          <a:p>
            <a:r>
              <a:rPr lang="cy-GB">
                <a:solidFill>
                  <a:srgbClr val="0000FF"/>
                </a:solidFill>
              </a:rPr>
              <a:t>Oes, mae brawd a chwaer ‘da fi.</a:t>
            </a:r>
            <a:r>
              <a:rPr lang="cy-GB" i="1"/>
              <a:t>       </a:t>
            </a:r>
          </a:p>
          <a:p>
            <a:r>
              <a:rPr lang="cy-GB" i="1"/>
              <a:t>	Yes, I have a brother and a sister. </a:t>
            </a:r>
          </a:p>
          <a:p>
            <a:r>
              <a:rPr lang="cy-GB">
                <a:solidFill>
                  <a:srgbClr val="0000FF"/>
                </a:solidFill>
              </a:rPr>
              <a:t>Does dim brawd ‘da fi ond mae dwy chwaer ‘da fi.</a:t>
            </a:r>
          </a:p>
          <a:p>
            <a:r>
              <a:rPr lang="cy-GB" i="1"/>
              <a:t>	I don’t have a brother but I have two sisters.</a:t>
            </a:r>
            <a:endParaRPr lang="en-GB" i="1"/>
          </a:p>
        </p:txBody>
      </p:sp>
      <p:grpSp>
        <p:nvGrpSpPr>
          <p:cNvPr id="266246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624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624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624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625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6625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625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625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6254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3" grpId="0" animBg="1"/>
      <p:bldP spid="26624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5219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0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5221" name="Rectangle 5"/>
          <p:cNvSpPr>
            <a:spLocks noChangeArrowheads="1"/>
          </p:cNvSpPr>
          <p:nvPr/>
        </p:nvSpPr>
        <p:spPr bwMode="auto">
          <a:xfrm>
            <a:off x="755650" y="2842221"/>
            <a:ext cx="7777163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Sawl brawd a chwaer sy ‘da </a:t>
            </a:r>
            <a:r>
              <a:rPr lang="cy-GB" dirty="0" smtClean="0">
                <a:solidFill>
                  <a:srgbClr val="FF0000"/>
                </a:solidFill>
              </a:rPr>
              <a:t>ti?</a:t>
            </a:r>
            <a:endParaRPr lang="cy-GB" dirty="0">
              <a:solidFill>
                <a:srgbClr val="FF0000"/>
              </a:solidFill>
            </a:endParaRPr>
          </a:p>
          <a:p>
            <a:r>
              <a:rPr lang="cy-GB" dirty="0"/>
              <a:t>	</a:t>
            </a:r>
            <a:r>
              <a:rPr lang="cy-GB" i="1" dirty="0"/>
              <a:t>How many brothers and sisters have you got? </a:t>
            </a:r>
          </a:p>
          <a:p>
            <a:endParaRPr lang="cy-GB" i="1" dirty="0"/>
          </a:p>
          <a:p>
            <a:r>
              <a:rPr lang="cy-GB" dirty="0">
                <a:solidFill>
                  <a:srgbClr val="0000FF"/>
                </a:solidFill>
              </a:rPr>
              <a:t>Dau frawd a dwy chwaer.</a:t>
            </a:r>
          </a:p>
          <a:p>
            <a:r>
              <a:rPr lang="cy-GB" i="1" dirty="0"/>
              <a:t>	Two brothers and two sisters.</a:t>
            </a:r>
            <a:endParaRPr lang="en-GB" i="1" dirty="0"/>
          </a:p>
        </p:txBody>
      </p:sp>
      <p:grpSp>
        <p:nvGrpSpPr>
          <p:cNvPr id="26522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522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522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5225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65227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5228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9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5230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5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5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5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219" grpId="0" animBg="1"/>
      <p:bldP spid="26522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8291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2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8293" name="Rectangle 5"/>
          <p:cNvSpPr>
            <a:spLocks noChangeArrowheads="1"/>
          </p:cNvSpPr>
          <p:nvPr/>
        </p:nvSpPr>
        <p:spPr bwMode="auto">
          <a:xfrm>
            <a:off x="611188" y="3285133"/>
            <a:ext cx="7777162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Beth ydy ei enw </a:t>
            </a:r>
            <a:r>
              <a:rPr lang="cy-GB" dirty="0" smtClean="0">
                <a:solidFill>
                  <a:srgbClr val="FF0000"/>
                </a:solidFill>
              </a:rPr>
              <a:t>e?     Beth ydy ei henw hi?</a:t>
            </a:r>
            <a:endParaRPr lang="cy-GB" dirty="0">
              <a:solidFill>
                <a:srgbClr val="FF0000"/>
              </a:solidFill>
            </a:endParaRPr>
          </a:p>
          <a:p>
            <a:r>
              <a:rPr lang="cy-GB" dirty="0"/>
              <a:t>	</a:t>
            </a:r>
            <a:r>
              <a:rPr lang="cy-GB" i="1" dirty="0"/>
              <a:t>What’s </a:t>
            </a:r>
            <a:r>
              <a:rPr lang="cy-GB" i="1" dirty="0" smtClean="0"/>
              <a:t>his / her </a:t>
            </a:r>
            <a:r>
              <a:rPr lang="cy-GB" i="1" dirty="0"/>
              <a:t>name? </a:t>
            </a:r>
          </a:p>
          <a:p>
            <a:endParaRPr lang="cy-GB" i="1" dirty="0"/>
          </a:p>
          <a:p>
            <a:r>
              <a:rPr lang="cy-GB" dirty="0" smtClean="0">
                <a:solidFill>
                  <a:srgbClr val="0000FF"/>
                </a:solidFill>
              </a:rPr>
              <a:t>Ashley.</a:t>
            </a:r>
            <a:endParaRPr lang="cy-GB" dirty="0">
              <a:solidFill>
                <a:srgbClr val="0000FF"/>
              </a:solidFill>
            </a:endParaRPr>
          </a:p>
          <a:p>
            <a:r>
              <a:rPr lang="cy-GB" i="1" dirty="0"/>
              <a:t>	</a:t>
            </a:r>
            <a:endParaRPr lang="en-GB" i="1" dirty="0"/>
          </a:p>
        </p:txBody>
      </p:sp>
      <p:grpSp>
        <p:nvGrpSpPr>
          <p:cNvPr id="268294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829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829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829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6829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8300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1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8302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8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8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8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8291" grpId="0" animBg="1"/>
      <p:bldP spid="26829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9315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9316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9317" name="Rectangle 5"/>
          <p:cNvSpPr>
            <a:spLocks noChangeArrowheads="1"/>
          </p:cNvSpPr>
          <p:nvPr/>
        </p:nvSpPr>
        <p:spPr bwMode="auto">
          <a:xfrm>
            <a:off x="611188" y="3295650"/>
            <a:ext cx="7777162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>
                <a:solidFill>
                  <a:srgbClr val="FF0000"/>
                </a:solidFill>
              </a:rPr>
              <a:t>Beth ydy enw dy frawd di?</a:t>
            </a:r>
          </a:p>
          <a:p>
            <a:r>
              <a:rPr lang="cy-GB"/>
              <a:t>	</a:t>
            </a:r>
            <a:r>
              <a:rPr lang="cy-GB" i="1"/>
              <a:t>What’s your brother’s name? </a:t>
            </a:r>
          </a:p>
          <a:p>
            <a:endParaRPr lang="cy-GB" i="1"/>
          </a:p>
          <a:p>
            <a:r>
              <a:rPr lang="cy-GB">
                <a:solidFill>
                  <a:srgbClr val="0000FF"/>
                </a:solidFill>
              </a:rPr>
              <a:t>Dean ydy enw fy mrawd i.</a:t>
            </a:r>
          </a:p>
          <a:p>
            <a:r>
              <a:rPr lang="cy-GB" i="1"/>
              <a:t>	My brother’s name is Dean.</a:t>
            </a:r>
            <a:endParaRPr lang="en-GB" i="1"/>
          </a:p>
        </p:txBody>
      </p:sp>
      <p:grpSp>
        <p:nvGrpSpPr>
          <p:cNvPr id="269318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931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932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932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932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6932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9324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9325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9326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9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9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9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9315" grpId="0" animBg="1"/>
      <p:bldP spid="26931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136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6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1365" name="Rectangle 5"/>
          <p:cNvSpPr>
            <a:spLocks noChangeArrowheads="1"/>
          </p:cNvSpPr>
          <p:nvPr/>
        </p:nvSpPr>
        <p:spPr bwMode="auto">
          <a:xfrm>
            <a:off x="611188" y="3295650"/>
            <a:ext cx="7777162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>
                <a:solidFill>
                  <a:srgbClr val="FF0000"/>
                </a:solidFill>
              </a:rPr>
              <a:t>Beth ydy enw dy chwaer di?</a:t>
            </a:r>
          </a:p>
          <a:p>
            <a:r>
              <a:rPr lang="cy-GB"/>
              <a:t>	</a:t>
            </a:r>
            <a:r>
              <a:rPr lang="cy-GB" i="1"/>
              <a:t>What’s your sister’s name? </a:t>
            </a:r>
          </a:p>
          <a:p>
            <a:endParaRPr lang="cy-GB" i="1"/>
          </a:p>
          <a:p>
            <a:r>
              <a:rPr lang="cy-GB">
                <a:solidFill>
                  <a:srgbClr val="0000FF"/>
                </a:solidFill>
              </a:rPr>
              <a:t>Emily ydy enw fy chwaer i.</a:t>
            </a:r>
          </a:p>
          <a:p>
            <a:r>
              <a:rPr lang="cy-GB" i="1"/>
              <a:t>	My sister’s name is Emily.</a:t>
            </a:r>
            <a:endParaRPr lang="en-GB" i="1"/>
          </a:p>
        </p:txBody>
      </p:sp>
      <p:grpSp>
        <p:nvGrpSpPr>
          <p:cNvPr id="271366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7136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136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136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7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7137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137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7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1374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1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1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1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363" grpId="0" animBg="1"/>
      <p:bldP spid="27136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Holiadur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 in pair</a:t>
            </a:r>
          </a:p>
          <a:p>
            <a:r>
              <a:rPr lang="en-GB" dirty="0" smtClean="0"/>
              <a:t>Ask each other the set questions and complete the table</a:t>
            </a:r>
          </a:p>
          <a:p>
            <a:r>
              <a:rPr lang="en-GB" dirty="0" smtClean="0"/>
              <a:t>Write about your partner’s family – in the third person.</a:t>
            </a:r>
          </a:p>
          <a:p>
            <a:endParaRPr lang="en-GB" dirty="0" smtClean="0"/>
          </a:p>
          <a:p>
            <a:r>
              <a:rPr lang="en-GB" dirty="0" smtClean="0"/>
              <a:t>Mae un </a:t>
            </a:r>
            <a:r>
              <a:rPr lang="en-GB" dirty="0" err="1" smtClean="0"/>
              <a:t>brawd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Sian.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enw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Gareth. Mae </a:t>
            </a:r>
            <a:r>
              <a:rPr lang="en-GB" dirty="0" err="1" smtClean="0"/>
              <a:t>e’n</a:t>
            </a:r>
            <a:r>
              <a:rPr lang="en-GB" dirty="0" smtClean="0"/>
              <a:t> </a:t>
            </a:r>
            <a:r>
              <a:rPr lang="en-GB" dirty="0" err="1" smtClean="0"/>
              <a:t>byw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Nghasnewydd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9" name="Rectangle 1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40" name="Text Box 1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103469" name="Rectangle 45"/>
          <p:cNvSpPr>
            <a:spLocks noChangeArrowheads="1"/>
          </p:cNvSpPr>
          <p:nvPr/>
        </p:nvSpPr>
        <p:spPr bwMode="auto">
          <a:xfrm>
            <a:off x="755650" y="4840611"/>
            <a:ext cx="7345363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spAutoFit/>
          </a:bodyPr>
          <a:lstStyle/>
          <a:p>
            <a:r>
              <a:rPr lang="cy-GB" dirty="0">
                <a:solidFill>
                  <a:srgbClr val="990099"/>
                </a:solidFill>
              </a:rPr>
              <a:t>Dyma Mam a Dad.</a:t>
            </a:r>
          </a:p>
          <a:p>
            <a:r>
              <a:rPr lang="cy-GB" i="1" dirty="0">
                <a:solidFill>
                  <a:srgbClr val="990099"/>
                </a:solidFill>
              </a:rPr>
              <a:t>	</a:t>
            </a:r>
            <a:r>
              <a:rPr lang="cy-GB" i="1" dirty="0"/>
              <a:t>Here are Mum and Dad.</a:t>
            </a:r>
            <a:endParaRPr lang="en-GB" i="1" dirty="0"/>
          </a:p>
        </p:txBody>
      </p:sp>
      <p:grpSp>
        <p:nvGrpSpPr>
          <p:cNvPr id="103471" name="Group 4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03472" name="Picture 4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03473" name="Picture 4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03483" name="Rectangle 5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84" name="Text Box 6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103485" name="Picture 6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03486" name="Rectangle 6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87" name="Text Box 6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03488" name="Picture 6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7" name="Content Placeholder 16" descr="mam a dad.pn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tretch>
            <a:fillRect/>
          </a:stretch>
        </p:blipFill>
        <p:spPr>
          <a:xfrm>
            <a:off x="3563888" y="1628800"/>
            <a:ext cx="2088232" cy="312099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3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9" grpId="0" animBg="1"/>
      <p:bldP spid="103440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75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9076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9077" name="Rectangle 5"/>
          <p:cNvSpPr>
            <a:spLocks noChangeArrowheads="1"/>
          </p:cNvSpPr>
          <p:nvPr/>
        </p:nvSpPr>
        <p:spPr bwMode="auto">
          <a:xfrm>
            <a:off x="755650" y="2852738"/>
            <a:ext cx="7345363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>
                <a:solidFill>
                  <a:srgbClr val="FF0000"/>
                </a:solidFill>
              </a:rPr>
              <a:t>Pwy ydyn nhw?</a:t>
            </a:r>
          </a:p>
          <a:p>
            <a:r>
              <a:rPr lang="cy-GB"/>
              <a:t>	</a:t>
            </a:r>
            <a:r>
              <a:rPr lang="cy-GB" i="1"/>
              <a:t>Who are they? </a:t>
            </a:r>
          </a:p>
          <a:p>
            <a:endParaRPr lang="cy-GB" i="1"/>
          </a:p>
          <a:p>
            <a:r>
              <a:rPr lang="cy-GB">
                <a:solidFill>
                  <a:srgbClr val="0000FF"/>
                </a:solidFill>
              </a:rPr>
              <a:t>Mam a Dad.</a:t>
            </a:r>
          </a:p>
          <a:p>
            <a:r>
              <a:rPr lang="cy-GB" i="1"/>
              <a:t>	Mum and Dad.</a:t>
            </a:r>
            <a:endParaRPr lang="en-GB" i="1"/>
          </a:p>
        </p:txBody>
      </p:sp>
      <p:grpSp>
        <p:nvGrpSpPr>
          <p:cNvPr id="259078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907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908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908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908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908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9084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9085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59086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9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9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9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9075" grpId="0" animBg="1"/>
      <p:bldP spid="25907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09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0099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0100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0101" name="Rectangle 5"/>
          <p:cNvSpPr>
            <a:spLocks noChangeArrowheads="1"/>
          </p:cNvSpPr>
          <p:nvPr/>
        </p:nvSpPr>
        <p:spPr bwMode="auto">
          <a:xfrm>
            <a:off x="755650" y="2842221"/>
            <a:ext cx="7345363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Pwy ydy </a:t>
            </a:r>
            <a:r>
              <a:rPr lang="cy-GB" dirty="0" smtClean="0">
                <a:solidFill>
                  <a:srgbClr val="FF0000"/>
                </a:solidFill>
              </a:rPr>
              <a:t>hwn / hon?</a:t>
            </a:r>
            <a:endParaRPr lang="cy-GB" dirty="0">
              <a:solidFill>
                <a:srgbClr val="FF0000"/>
              </a:solidFill>
            </a:endParaRPr>
          </a:p>
          <a:p>
            <a:r>
              <a:rPr lang="cy-GB" dirty="0"/>
              <a:t>	</a:t>
            </a:r>
            <a:r>
              <a:rPr lang="cy-GB" i="1" dirty="0"/>
              <a:t>Who is this? </a:t>
            </a:r>
          </a:p>
          <a:p>
            <a:endParaRPr lang="cy-GB" i="1" dirty="0"/>
          </a:p>
          <a:p>
            <a:r>
              <a:rPr lang="cy-GB" dirty="0">
                <a:solidFill>
                  <a:srgbClr val="0000FF"/>
                </a:solidFill>
              </a:rPr>
              <a:t>Fy </a:t>
            </a:r>
            <a:r>
              <a:rPr lang="cy-GB" b="1" dirty="0">
                <a:solidFill>
                  <a:srgbClr val="0000FF"/>
                </a:solidFill>
              </a:rPr>
              <a:t>m</a:t>
            </a:r>
            <a:r>
              <a:rPr lang="cy-GB" dirty="0">
                <a:solidFill>
                  <a:srgbClr val="0000FF"/>
                </a:solidFill>
              </a:rPr>
              <a:t>rawd.</a:t>
            </a:r>
          </a:p>
          <a:p>
            <a:r>
              <a:rPr lang="cy-GB" i="1" dirty="0"/>
              <a:t>	My brother.</a:t>
            </a:r>
            <a:endParaRPr lang="en-GB" i="1" dirty="0"/>
          </a:p>
        </p:txBody>
      </p:sp>
      <p:grpSp>
        <p:nvGrpSpPr>
          <p:cNvPr id="26010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010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010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0105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010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60107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0108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0109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0110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0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0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0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0099" grpId="0" animBg="1"/>
      <p:bldP spid="260100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82" name="Rectangle 14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183" name="Text Box 15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</a:rPr>
              <a:t>Gramadeg</a:t>
            </a:r>
            <a:endParaRPr lang="en-GB" sz="3600">
              <a:solidFill>
                <a:schemeClr val="bg1"/>
              </a:solidFill>
            </a:endParaRPr>
          </a:p>
        </p:txBody>
      </p:sp>
      <p:grpSp>
        <p:nvGrpSpPr>
          <p:cNvPr id="135224" name="Group 5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35225" name="Picture 5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35226" name="Picture 5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35236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237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135238" name="Picture 70" descr="transparentccc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35239" name="Rectangle 7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240" name="Text Box 7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35241" name="Picture 73" descr="8318955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aphicFrame>
        <p:nvGraphicFramePr>
          <p:cNvPr id="135277" name="Group 109"/>
          <p:cNvGraphicFramePr>
            <a:graphicFrameLocks noGrp="1"/>
          </p:cNvGraphicFramePr>
          <p:nvPr/>
        </p:nvGraphicFramePr>
        <p:xfrm>
          <a:off x="2627313" y="2708275"/>
          <a:ext cx="3889375" cy="3241676"/>
        </p:xfrm>
        <a:graphic>
          <a:graphicData uri="http://schemas.openxmlformats.org/drawingml/2006/table">
            <a:tbl>
              <a:tblPr/>
              <a:tblGrid>
                <a:gridCol w="1944687"/>
                <a:gridCol w="1944688"/>
              </a:tblGrid>
              <a:tr h="69215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+ nasal mutation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mh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ngh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m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5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82" grpId="0" animBg="1"/>
      <p:bldP spid="13518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nheulu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Look carefully at </a:t>
            </a:r>
            <a:r>
              <a:rPr lang="en-GB" b="1" dirty="0" smtClean="0"/>
              <a:t>your</a:t>
            </a:r>
            <a:r>
              <a:rPr lang="en-GB" dirty="0" smtClean="0"/>
              <a:t> ‘new’ family.</a:t>
            </a: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Describe your family. </a:t>
            </a: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You can assume some of the details – names, ages, where they live, </a:t>
            </a:r>
            <a:r>
              <a:rPr lang="en-GB" dirty="0" err="1" smtClean="0"/>
              <a:t>wtc</a:t>
            </a: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Describe what they are wearing</a:t>
            </a: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Write in the first person – it’s your family!!</a:t>
            </a:r>
            <a:endParaRPr lang="en-GB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1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3171" name="Rectangle 3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3172" name="Text Box 4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</a:rPr>
              <a:t>Gramadeg</a:t>
            </a:r>
            <a:endParaRPr lang="en-GB" sz="3600">
              <a:solidFill>
                <a:schemeClr val="bg1"/>
              </a:solidFill>
            </a:endParaRPr>
          </a:p>
        </p:txBody>
      </p:sp>
      <p:grpSp>
        <p:nvGrpSpPr>
          <p:cNvPr id="263173" name="Group 5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3174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317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3176" name="Rectangle 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3177" name="Text Box 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63178" name="Picture 10" descr="transparentccc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3179" name="Rectangle 1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3180" name="Text Box 1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3181" name="Picture 13" descr="8318955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3203" name="Rectangle 35"/>
          <p:cNvSpPr>
            <a:spLocks noChangeArrowheads="1"/>
          </p:cNvSpPr>
          <p:nvPr/>
        </p:nvSpPr>
        <p:spPr bwMode="auto">
          <a:xfrm>
            <a:off x="3348038" y="2636838"/>
            <a:ext cx="212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>
            <a:spAutoFit/>
          </a:bodyPr>
          <a:lstStyle/>
          <a:p>
            <a:pPr algn="ctr"/>
            <a:r>
              <a:rPr lang="cy-GB" sz="1800" b="1"/>
              <a:t>Dy + soft mutation</a:t>
            </a:r>
            <a:endParaRPr lang="en-GB" sz="1800"/>
          </a:p>
          <a:p>
            <a:pPr algn="ctr"/>
            <a:r>
              <a:rPr lang="en-GB" sz="1800"/>
              <a:t> </a:t>
            </a:r>
          </a:p>
        </p:txBody>
      </p:sp>
      <p:graphicFrame>
        <p:nvGraphicFramePr>
          <p:cNvPr id="263241" name="Group 73"/>
          <p:cNvGraphicFramePr>
            <a:graphicFrameLocks noGrp="1"/>
          </p:cNvGraphicFramePr>
          <p:nvPr/>
        </p:nvGraphicFramePr>
        <p:xfrm>
          <a:off x="2843213" y="3284538"/>
          <a:ext cx="3457575" cy="2560320"/>
        </p:xfrm>
        <a:graphic>
          <a:graphicData uri="http://schemas.openxmlformats.org/drawingml/2006/table">
            <a:tbl>
              <a:tblPr/>
              <a:tblGrid>
                <a:gridCol w="1728787"/>
                <a:gridCol w="17287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b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f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dd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a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am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f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am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3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3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3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3171" grpId="0" animBg="1"/>
      <p:bldP spid="26317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gerdd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the </a:t>
            </a:r>
            <a:r>
              <a:rPr lang="en-GB" dirty="0" err="1" smtClean="0"/>
              <a:t>poen</a:t>
            </a:r>
            <a:r>
              <a:rPr lang="en-GB" dirty="0" smtClean="0"/>
              <a:t> carefully in your head</a:t>
            </a:r>
          </a:p>
          <a:p>
            <a:endParaRPr lang="en-GB" dirty="0" smtClean="0"/>
          </a:p>
          <a:p>
            <a:r>
              <a:rPr lang="en-GB" dirty="0" smtClean="0"/>
              <a:t>Read it aloud – more than once</a:t>
            </a:r>
          </a:p>
          <a:p>
            <a:endParaRPr lang="en-GB" dirty="0" smtClean="0"/>
          </a:p>
          <a:p>
            <a:r>
              <a:rPr lang="en-GB" dirty="0" smtClean="0"/>
              <a:t>Ensure you read with intonation and expression</a:t>
            </a:r>
          </a:p>
          <a:p>
            <a:endParaRPr lang="en-GB" dirty="0" smtClean="0"/>
          </a:p>
          <a:p>
            <a:r>
              <a:rPr lang="en-GB" dirty="0" smtClean="0"/>
              <a:t>Answer the questions</a:t>
            </a:r>
            <a:endParaRPr lang="en-GB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6484" name="Group 4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276485" name="Picture 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6486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pic>
        <p:nvPicPr>
          <p:cNvPr id="276489" name="Picture 9" descr="3265596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-1280574">
            <a:off x="179388" y="188913"/>
            <a:ext cx="657225" cy="5619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6493" name="Rectangle 13"/>
          <p:cNvSpPr>
            <a:spLocks noChangeArrowheads="1"/>
          </p:cNvSpPr>
          <p:nvPr/>
        </p:nvSpPr>
        <p:spPr bwMode="auto">
          <a:xfrm>
            <a:off x="612775" y="1839913"/>
            <a:ext cx="7272338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pPr marL="342900" indent="-342900"/>
            <a:r>
              <a:rPr lang="cy-GB" sz="1800"/>
              <a:t>5.	Gofynnwch gwestiynau i’ch partner er mwyn llenwi’r bylchau yn y grid.  Atebwch gwestiynau’ch partner.</a:t>
            </a:r>
          </a:p>
          <a:p>
            <a:pPr marL="342900" indent="-342900"/>
            <a:endParaRPr lang="cy-GB" sz="1800" b="1"/>
          </a:p>
          <a:p>
            <a:pPr marL="342900" indent="-342900"/>
            <a:r>
              <a:rPr lang="cy-GB" sz="1800" b="1"/>
              <a:t>Partner 1			     Partner 2</a:t>
            </a:r>
            <a:endParaRPr lang="en-GB" sz="1800"/>
          </a:p>
          <a:p>
            <a:pPr marL="342900" indent="-342900"/>
            <a:r>
              <a:rPr lang="en-GB" sz="1800"/>
              <a:t> </a:t>
            </a:r>
          </a:p>
        </p:txBody>
      </p:sp>
      <p:sp>
        <p:nvSpPr>
          <p:cNvPr id="276494" name="Rectangle 1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6495" name="Text Box 1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76496" name="Picture 16" descr="transparentccclog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6497" name="Rectangle 17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6498" name="Text Box 18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6499" name="Picture 19" descr="8318955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aphicFrame>
        <p:nvGraphicFramePr>
          <p:cNvPr id="277087" name="Group 607"/>
          <p:cNvGraphicFramePr>
            <a:graphicFrameLocks noGrp="1"/>
          </p:cNvGraphicFramePr>
          <p:nvPr/>
        </p:nvGraphicFramePr>
        <p:xfrm>
          <a:off x="611188" y="3068638"/>
          <a:ext cx="7848600" cy="2808290"/>
        </p:xfrm>
        <a:graphic>
          <a:graphicData uri="http://schemas.openxmlformats.org/drawingml/2006/table">
            <a:tbl>
              <a:tblPr/>
              <a:tblGrid>
                <a:gridCol w="1246187"/>
                <a:gridCol w="1244600"/>
                <a:gridCol w="1246188"/>
                <a:gridCol w="374650"/>
                <a:gridCol w="1246187"/>
                <a:gridCol w="1244600"/>
                <a:gridCol w="1246188"/>
              </a:tblGrid>
              <a:tr h="401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Enw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Chwaer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Enw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Chwaer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John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John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2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1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401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Hazel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0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3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Hazel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401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Helen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Helen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0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2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401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Brian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1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4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Brian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Liz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Liz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3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0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401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2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3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744</TotalTime>
  <Words>491</Words>
  <Application>Microsoft Office PowerPoint</Application>
  <PresentationFormat>On-screen Show (4:3)</PresentationFormat>
  <Paragraphs>277</Paragraphs>
  <Slides>37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Holiadur</vt:lpstr>
      <vt:lpstr>Slide 30</vt:lpstr>
      <vt:lpstr>Slide 31</vt:lpstr>
      <vt:lpstr>Slide 32</vt:lpstr>
      <vt:lpstr>Slide 33</vt:lpstr>
      <vt:lpstr>Fy nheulu</vt:lpstr>
      <vt:lpstr>Slide 35</vt:lpstr>
      <vt:lpstr>Edrych ar y gerdd</vt:lpstr>
      <vt:lpstr>Slide 37</vt:lpstr>
    </vt:vector>
  </TitlesOfParts>
  <Company>Research Machines plc.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Catrin Phillips</dc:creator>
  <cp:lastModifiedBy>Natalie</cp:lastModifiedBy>
  <cp:revision>195</cp:revision>
  <dcterms:created xsi:type="dcterms:W3CDTF">2009-02-16T19:58:08Z</dcterms:created>
  <dcterms:modified xsi:type="dcterms:W3CDTF">2016-04-27T22:02:49Z</dcterms:modified>
</cp:coreProperties>
</file>