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3"/>
  </p:notesMasterIdLst>
  <p:sldIdLst>
    <p:sldId id="256" r:id="rId2"/>
    <p:sldId id="257" r:id="rId3"/>
    <p:sldId id="263" r:id="rId4"/>
    <p:sldId id="267" r:id="rId5"/>
    <p:sldId id="300" r:id="rId6"/>
    <p:sldId id="268" r:id="rId7"/>
    <p:sldId id="302" r:id="rId8"/>
    <p:sldId id="303" r:id="rId9"/>
    <p:sldId id="277" r:id="rId10"/>
    <p:sldId id="285" r:id="rId11"/>
    <p:sldId id="29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4" autoAdjust="0"/>
    <p:restoredTop sz="92763" autoAdjust="0"/>
  </p:normalViewPr>
  <p:slideViewPr>
    <p:cSldViewPr snapToGrid="0">
      <p:cViewPr varScale="1">
        <p:scale>
          <a:sx n="94" d="100"/>
          <a:sy n="94" d="100"/>
        </p:scale>
        <p:origin x="7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EC9B3F-8BB1-4D23-9DD6-B30FD38FA754}" type="datetimeFigureOut">
              <a:rPr lang="en-GB" smtClean="0"/>
              <a:t>08/10/2025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37E63C-FC53-42AA-940D-DBCB7D383155}" type="slidenum">
              <a:rPr lang="en-GB" smtClean="0"/>
              <a:t>‹#›</a:t>
            </a:fld>
            <a:endParaRPr lang="en-GB"/>
          </a:p>
        </p:txBody>
      </p:sp>
    </p:spTree>
    <p:extLst>
      <p:ext uri="{BB962C8B-B14F-4D97-AF65-F5344CB8AC3E}">
        <p14:creationId xmlns:p14="http://schemas.microsoft.com/office/powerpoint/2010/main" val="1020111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B64CDF4-396C-3B4D-9E12-630CCC6DA9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2D150C77-B2B0-FB39-676F-11F91B7C41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0244" name="Slide Number Placeholder 3">
            <a:extLst>
              <a:ext uri="{FF2B5EF4-FFF2-40B4-BE49-F238E27FC236}">
                <a16:creationId xmlns:a16="http://schemas.microsoft.com/office/drawing/2014/main" id="{95E28476-3D18-3529-7FA9-9BB4AE383B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50C8EE36-80E5-4B0F-B406-E33A9461F664}" type="slidenum">
              <a:rPr lang="en-GB" altLang="en-US" smtClean="0">
                <a:latin typeface="Calibri" panose="020F0502020204030204" pitchFamily="34" charset="0"/>
              </a:rPr>
              <a:pPr/>
              <a:t>3</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56D87135-E372-2335-D3CB-E5B1A720D5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473B52D7-58AD-11D6-FFA7-B6013450E9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2292" name="Slide Number Placeholder 3">
            <a:extLst>
              <a:ext uri="{FF2B5EF4-FFF2-40B4-BE49-F238E27FC236}">
                <a16:creationId xmlns:a16="http://schemas.microsoft.com/office/drawing/2014/main" id="{65BF3774-98FD-3D49-95F2-A1E5D41FE4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C40EF0A7-462E-412C-85AC-28DE5984878A}" type="slidenum">
              <a:rPr lang="en-GB" altLang="en-US" smtClean="0">
                <a:latin typeface="Calibri" panose="020F0502020204030204" pitchFamily="34" charset="0"/>
              </a:rPr>
              <a:pPr/>
              <a:t>4</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AAE2B2C6-5434-2EE2-35AE-90339F4F9F5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5876DB8A-2F56-2F1E-CC6E-79A7EF62F46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4340" name="Slide Number Placeholder 3">
            <a:extLst>
              <a:ext uri="{FF2B5EF4-FFF2-40B4-BE49-F238E27FC236}">
                <a16:creationId xmlns:a16="http://schemas.microsoft.com/office/drawing/2014/main" id="{7FDC7FCA-2142-6BBD-6C51-171CE41AF8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BAC8F399-7ABA-4A6A-9337-F74A4EB4AF6A}" type="slidenum">
              <a:rPr lang="en-GB" altLang="en-US" smtClean="0">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5F16E7BE-A224-5211-7ECE-5C934333FE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D8293B23-606B-FF3E-234B-E0B2688E8AE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6388" name="Slide Number Placeholder 3">
            <a:extLst>
              <a:ext uri="{FF2B5EF4-FFF2-40B4-BE49-F238E27FC236}">
                <a16:creationId xmlns:a16="http://schemas.microsoft.com/office/drawing/2014/main" id="{763959AA-112C-5129-9C43-3837434936D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21D578D5-D812-4CD5-A89B-CB2A98CF6795}"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3E9118E-C304-F043-F843-FEA473A8B4C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3EA8506E-AEBF-F788-8AF3-16DB40B4167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8436" name="Slide Number Placeholder 3">
            <a:extLst>
              <a:ext uri="{FF2B5EF4-FFF2-40B4-BE49-F238E27FC236}">
                <a16:creationId xmlns:a16="http://schemas.microsoft.com/office/drawing/2014/main" id="{B35D5714-F3CB-02FD-3B31-B94B2F767C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F43A753E-38D8-4911-8080-065F2A9AD6CF}" type="slidenum">
              <a:rPr lang="en-GB" altLang="en-US" smtClean="0">
                <a:latin typeface="Calibri" panose="020F0502020204030204" pitchFamily="34" charset="0"/>
              </a:rPr>
              <a:pPr/>
              <a:t>7</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39632CD0-0F28-4768-FF82-6E9100C29C1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48CED9EB-5408-518C-578D-79E86357C3C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2" name="Slide Number Placeholder 3">
            <a:extLst>
              <a:ext uri="{FF2B5EF4-FFF2-40B4-BE49-F238E27FC236}">
                <a16:creationId xmlns:a16="http://schemas.microsoft.com/office/drawing/2014/main" id="{62721848-7142-DB14-FA45-9A63A70266C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D74DEC3F-770C-4645-9E29-E7ED1AED079D}" type="slidenum">
              <a:rPr lang="en-GB" altLang="en-US" smtClean="0">
                <a:latin typeface="Calibri" panose="020F0502020204030204" pitchFamily="34" charset="0"/>
              </a:rPr>
              <a:pPr/>
              <a:t>9</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125E670A-7D75-1C6B-D748-E0DABBA94DA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04E0EFBF-550A-682F-569E-142429430B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2532" name="Slide Number Placeholder 3">
            <a:extLst>
              <a:ext uri="{FF2B5EF4-FFF2-40B4-BE49-F238E27FC236}">
                <a16:creationId xmlns:a16="http://schemas.microsoft.com/office/drawing/2014/main" id="{16AC42EA-C1EA-21D6-9437-EF32892EEFA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08A54648-DF48-4C5C-A63E-02B3A2EF6C4C}" type="slidenum">
              <a:rPr lang="en-GB" altLang="en-US" smtClean="0">
                <a:latin typeface="Calibri" panose="020F0502020204030204" pitchFamily="34" charset="0"/>
              </a:rPr>
              <a:pPr/>
              <a:t>10</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4C90DBCE-BEC1-E0F8-CE89-41C9D253FC4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1A862698-6AC7-349D-484B-D868FB1AC7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1988" name="Slide Number Placeholder 3">
            <a:extLst>
              <a:ext uri="{FF2B5EF4-FFF2-40B4-BE49-F238E27FC236}">
                <a16:creationId xmlns:a16="http://schemas.microsoft.com/office/drawing/2014/main" id="{7773462D-4C2A-1E8B-87BB-F28490C4FF6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53C1003D-54C0-429E-B69E-120112646377}"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10/8/2025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35365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10/8/2025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97252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10/8/2025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3322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10/8/2025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83460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10/8/2025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5620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10/8/2025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03272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10/8/2025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93641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10/8/2025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01792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10/8/2025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36599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10/8/2025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45416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10/8/2025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3652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10/8/2025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4650269"/>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3.gi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864F4-FB08-09DF-53E8-ACD9CC138D64}"/>
              </a:ext>
            </a:extLst>
          </p:cNvPr>
          <p:cNvSpPr>
            <a:spLocks noGrp="1"/>
          </p:cNvSpPr>
          <p:nvPr>
            <p:ph type="ctrTitle"/>
          </p:nvPr>
        </p:nvSpPr>
        <p:spPr>
          <a:xfrm>
            <a:off x="5604552" y="871758"/>
            <a:ext cx="5825448" cy="3871143"/>
          </a:xfrm>
        </p:spPr>
        <p:txBody>
          <a:bodyPr>
            <a:normAutofit/>
          </a:bodyPr>
          <a:lstStyle/>
          <a:p>
            <a:r>
              <a:rPr lang="en-GB" dirty="0"/>
              <a:t>BMDP7000 – Approaches to research and communication</a:t>
            </a:r>
          </a:p>
        </p:txBody>
      </p:sp>
      <p:sp>
        <p:nvSpPr>
          <p:cNvPr id="3" name="Subtitle 2">
            <a:extLst>
              <a:ext uri="{FF2B5EF4-FFF2-40B4-BE49-F238E27FC236}">
                <a16:creationId xmlns:a16="http://schemas.microsoft.com/office/drawing/2014/main" id="{171AB2C2-DECA-2C04-E978-CA760D1249FD}"/>
              </a:ext>
            </a:extLst>
          </p:cNvPr>
          <p:cNvSpPr>
            <a:spLocks noGrp="1"/>
          </p:cNvSpPr>
          <p:nvPr>
            <p:ph type="subTitle" idx="1"/>
          </p:nvPr>
        </p:nvSpPr>
        <p:spPr>
          <a:xfrm>
            <a:off x="5723775" y="5090622"/>
            <a:ext cx="5322013" cy="1005657"/>
          </a:xfrm>
        </p:spPr>
        <p:txBody>
          <a:bodyPr>
            <a:noAutofit/>
          </a:bodyPr>
          <a:lstStyle/>
          <a:p>
            <a:r>
              <a:rPr lang="en-GB" sz="1200" dirty="0"/>
              <a:t>Dr Alex Bell</a:t>
            </a:r>
          </a:p>
          <a:p>
            <a:r>
              <a:rPr lang="en-GB" sz="1200" dirty="0"/>
              <a:t>Dr Louise Emanuel</a:t>
            </a:r>
          </a:p>
          <a:p>
            <a:r>
              <a:rPr lang="en-GB" sz="1200" dirty="0"/>
              <a:t>Introduction to the module</a:t>
            </a:r>
          </a:p>
          <a:p>
            <a:endParaRPr lang="en-GB" sz="1200" dirty="0"/>
          </a:p>
        </p:txBody>
      </p:sp>
      <p:pic>
        <p:nvPicPr>
          <p:cNvPr id="18" name="Picture 17" descr="Cloudy oil paint art">
            <a:extLst>
              <a:ext uri="{FF2B5EF4-FFF2-40B4-BE49-F238E27FC236}">
                <a16:creationId xmlns:a16="http://schemas.microsoft.com/office/drawing/2014/main" id="{C0AFD83B-64BD-9FE8-9F59-AA7F7CE87A31}"/>
              </a:ext>
            </a:extLst>
          </p:cNvPr>
          <p:cNvPicPr>
            <a:picLocks noChangeAspect="1"/>
          </p:cNvPicPr>
          <p:nvPr/>
        </p:nvPicPr>
        <p:blipFill>
          <a:blip r:embed="rId2"/>
          <a:srcRect r="52533" b="-1"/>
          <a:stretch>
            <a:fillRect/>
          </a:stretch>
        </p:blipFill>
        <p:spPr>
          <a:xfrm>
            <a:off x="1" y="10"/>
            <a:ext cx="4876799" cy="6857989"/>
          </a:xfrm>
          <a:prstGeom prst="rect">
            <a:avLst/>
          </a:prstGeom>
        </p:spPr>
      </p:pic>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1075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2876F-63C2-F968-F671-9C96F6F5C514}"/>
              </a:ext>
            </a:extLst>
          </p:cNvPr>
          <p:cNvSpPr>
            <a:spLocks noGrp="1"/>
          </p:cNvSpPr>
          <p:nvPr>
            <p:ph type="title"/>
          </p:nvPr>
        </p:nvSpPr>
        <p:spPr/>
        <p:txBody>
          <a:bodyPr>
            <a:normAutofit fontScale="90000"/>
          </a:bodyPr>
          <a:lstStyle/>
          <a:p>
            <a:r>
              <a:rPr lang="en-GB" altLang="en-US" dirty="0"/>
              <a:t>Today’s Session – Introduction to Philosophical Paradigms in Research</a:t>
            </a:r>
            <a:endParaRPr lang="en-GB" dirty="0"/>
          </a:p>
        </p:txBody>
      </p:sp>
      <p:sp>
        <p:nvSpPr>
          <p:cNvPr id="3" name="Content Placeholder 2">
            <a:extLst>
              <a:ext uri="{FF2B5EF4-FFF2-40B4-BE49-F238E27FC236}">
                <a16:creationId xmlns:a16="http://schemas.microsoft.com/office/drawing/2014/main" id="{1DBEB9ED-F0BA-6D17-1EDC-CE38BCF3319D}"/>
              </a:ext>
            </a:extLst>
          </p:cNvPr>
          <p:cNvSpPr>
            <a:spLocks noGrp="1"/>
          </p:cNvSpPr>
          <p:nvPr>
            <p:ph idx="1"/>
          </p:nvPr>
        </p:nvSpPr>
        <p:spPr/>
        <p:txBody>
          <a:bodyPr>
            <a:normAutofit fontScale="92500" lnSpcReduction="10000"/>
          </a:bodyPr>
          <a:lstStyle/>
          <a:p>
            <a:pPr marL="0" indent="0">
              <a:lnSpc>
                <a:spcPct val="150000"/>
              </a:lnSpc>
              <a:buNone/>
              <a:defRPr/>
            </a:pPr>
            <a:r>
              <a:rPr lang="en-GB" dirty="0">
                <a:solidFill>
                  <a:schemeClr val="tx1">
                    <a:lumMod val="65000"/>
                    <a:lumOff val="35000"/>
                  </a:schemeClr>
                </a:solidFill>
                <a:cs typeface="Arial" panose="020B0604020202020204" pitchFamily="34" charset="0"/>
              </a:rPr>
              <a:t>By the end of this session, you </a:t>
            </a:r>
            <a:r>
              <a:rPr lang="en-GB" sz="1600" dirty="0">
                <a:solidFill>
                  <a:schemeClr val="tx1">
                    <a:lumMod val="65000"/>
                    <a:lumOff val="35000"/>
                  </a:schemeClr>
                </a:solidFill>
                <a:cs typeface="Arial" panose="020B0604020202020204" pitchFamily="34" charset="0"/>
              </a:rPr>
              <a:t>should</a:t>
            </a:r>
            <a:r>
              <a:rPr lang="en-GB" dirty="0">
                <a:solidFill>
                  <a:schemeClr val="tx1">
                    <a:lumMod val="65000"/>
                    <a:lumOff val="35000"/>
                  </a:schemeClr>
                </a:solidFill>
                <a:cs typeface="Arial" panose="020B0604020202020204" pitchFamily="34" charset="0"/>
              </a:rPr>
              <a:t> be able to:</a:t>
            </a:r>
          </a:p>
          <a:p>
            <a:pPr marL="0" indent="0">
              <a:lnSpc>
                <a:spcPct val="150000"/>
              </a:lnSpc>
              <a:buNone/>
              <a:defRPr/>
            </a:pPr>
            <a:endParaRPr lang="en-GB" dirty="0">
              <a:solidFill>
                <a:schemeClr val="tx1">
                  <a:lumMod val="65000"/>
                  <a:lumOff val="35000"/>
                </a:schemeClr>
              </a:solidFill>
              <a:cs typeface="Arial" panose="020B0604020202020204" pitchFamily="34" charset="0"/>
            </a:endParaRPr>
          </a:p>
          <a:p>
            <a:pPr marL="342900" indent="-342900">
              <a:lnSpc>
                <a:spcPct val="150000"/>
              </a:lnSpc>
              <a:spcBef>
                <a:spcPts val="600"/>
              </a:spcBef>
              <a:defRPr/>
            </a:pPr>
            <a:r>
              <a:rPr lang="en-GB" dirty="0">
                <a:solidFill>
                  <a:schemeClr val="tx1">
                    <a:lumMod val="65000"/>
                    <a:lumOff val="35000"/>
                  </a:schemeClr>
                </a:solidFill>
                <a:cs typeface="Arial" panose="020B0604020202020204" pitchFamily="34" charset="0"/>
              </a:rPr>
              <a:t>Critically consider the contested nature of </a:t>
            </a:r>
            <a:r>
              <a:rPr lang="en-GB" i="1" dirty="0">
                <a:solidFill>
                  <a:schemeClr val="tx1">
                    <a:lumMod val="65000"/>
                    <a:lumOff val="35000"/>
                  </a:schemeClr>
                </a:solidFill>
                <a:cs typeface="Arial" panose="020B0604020202020204" pitchFamily="34" charset="0"/>
              </a:rPr>
              <a:t>knowledge</a:t>
            </a:r>
            <a:r>
              <a:rPr lang="en-GB" dirty="0">
                <a:solidFill>
                  <a:schemeClr val="tx1">
                    <a:lumMod val="65000"/>
                    <a:lumOff val="35000"/>
                  </a:schemeClr>
                </a:solidFill>
                <a:cs typeface="Arial" panose="020B0604020202020204" pitchFamily="34" charset="0"/>
              </a:rPr>
              <a:t> and their relevance to research</a:t>
            </a:r>
          </a:p>
          <a:p>
            <a:pPr marL="0" indent="0">
              <a:lnSpc>
                <a:spcPct val="150000"/>
              </a:lnSpc>
              <a:spcBef>
                <a:spcPts val="600"/>
              </a:spcBef>
              <a:buNone/>
              <a:defRPr/>
            </a:pPr>
            <a:endParaRPr lang="en-GB" dirty="0">
              <a:solidFill>
                <a:schemeClr val="tx1">
                  <a:lumMod val="65000"/>
                  <a:lumOff val="35000"/>
                </a:schemeClr>
              </a:solidFill>
              <a:cs typeface="Arial" panose="020B0604020202020204" pitchFamily="34" charset="0"/>
            </a:endParaRPr>
          </a:p>
          <a:p>
            <a:pPr marL="342900" indent="-342900">
              <a:lnSpc>
                <a:spcPct val="150000"/>
              </a:lnSpc>
              <a:spcBef>
                <a:spcPts val="600"/>
              </a:spcBef>
              <a:defRPr/>
            </a:pPr>
            <a:r>
              <a:rPr lang="en-GB" dirty="0">
                <a:solidFill>
                  <a:schemeClr val="tx1">
                    <a:lumMod val="65000"/>
                    <a:lumOff val="35000"/>
                  </a:schemeClr>
                </a:solidFill>
                <a:cs typeface="Arial" panose="020B0604020202020204" pitchFamily="34" charset="0"/>
              </a:rPr>
              <a:t>Elucidate some of the concepts underpinning Ontology, Epistemology and Methodology</a:t>
            </a:r>
          </a:p>
          <a:p>
            <a:pPr marL="0" indent="0">
              <a:lnSpc>
                <a:spcPct val="150000"/>
              </a:lnSpc>
              <a:spcBef>
                <a:spcPts val="600"/>
              </a:spcBef>
              <a:buNone/>
              <a:defRPr/>
            </a:pPr>
            <a:endParaRPr lang="en-GB" dirty="0">
              <a:solidFill>
                <a:schemeClr val="tx1">
                  <a:lumMod val="65000"/>
                  <a:lumOff val="35000"/>
                </a:schemeClr>
              </a:solidFill>
              <a:cs typeface="Arial" panose="020B0604020202020204" pitchFamily="34" charset="0"/>
            </a:endParaRPr>
          </a:p>
          <a:p>
            <a:r>
              <a:rPr lang="en-GB" dirty="0">
                <a:solidFill>
                  <a:schemeClr val="tx1">
                    <a:lumMod val="65000"/>
                    <a:lumOff val="35000"/>
                  </a:schemeClr>
                </a:solidFill>
                <a:cs typeface="Arial" panose="020B0604020202020204" pitchFamily="34" charset="0"/>
              </a:rPr>
              <a:t>Explain key differences between two dominant paradigms in research, and how these differences impact on research design and process </a:t>
            </a:r>
          </a:p>
          <a:p>
            <a:endParaRPr lang="en-GB" dirty="0"/>
          </a:p>
        </p:txBody>
      </p:sp>
    </p:spTree>
    <p:extLst>
      <p:ext uri="{BB962C8B-B14F-4D97-AF65-F5344CB8AC3E}">
        <p14:creationId xmlns:p14="http://schemas.microsoft.com/office/powerpoint/2010/main" val="2664366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3517217E-E348-40D6-5ADE-14CA2C8F8A5C}"/>
              </a:ext>
            </a:extLst>
          </p:cNvPr>
          <p:cNvSpPr>
            <a:spLocks noGrp="1" noChangeArrowheads="1"/>
          </p:cNvSpPr>
          <p:nvPr>
            <p:ph type="title"/>
          </p:nvPr>
        </p:nvSpPr>
        <p:spPr/>
        <p:txBody>
          <a:bodyPr/>
          <a:lstStyle/>
          <a:p>
            <a:r>
              <a:rPr lang="en-GB" altLang="en-US"/>
              <a:t>What are research paradigms?</a:t>
            </a:r>
          </a:p>
        </p:txBody>
      </p:sp>
      <p:sp>
        <p:nvSpPr>
          <p:cNvPr id="3" name="Content Placeholder 2">
            <a:extLst>
              <a:ext uri="{FF2B5EF4-FFF2-40B4-BE49-F238E27FC236}">
                <a16:creationId xmlns:a16="http://schemas.microsoft.com/office/drawing/2014/main" id="{4AD825E0-3894-10D4-DA12-9681965F3865}"/>
              </a:ext>
            </a:extLst>
          </p:cNvPr>
          <p:cNvSpPr>
            <a:spLocks noGrp="1"/>
          </p:cNvSpPr>
          <p:nvPr>
            <p:ph idx="1"/>
          </p:nvPr>
        </p:nvSpPr>
        <p:spPr>
          <a:xfrm>
            <a:off x="838200" y="1620078"/>
            <a:ext cx="7354888" cy="4556885"/>
          </a:xfrm>
        </p:spPr>
        <p:txBody>
          <a:bodyPr>
            <a:normAutofit fontScale="85000" lnSpcReduction="10000"/>
          </a:bodyPr>
          <a:lstStyle/>
          <a:p>
            <a:pPr>
              <a:defRPr/>
            </a:pPr>
            <a:r>
              <a:rPr lang="en-GB" altLang="en-US" sz="2000" dirty="0">
                <a:solidFill>
                  <a:schemeClr val="bg2">
                    <a:lumMod val="25000"/>
                  </a:schemeClr>
                </a:solidFill>
              </a:rPr>
              <a:t>All research or inquiry is guided by a set of beliefs or worldviews…</a:t>
            </a:r>
          </a:p>
          <a:p>
            <a:pPr>
              <a:defRPr/>
            </a:pPr>
            <a:endParaRPr lang="en-GB" altLang="en-US" sz="2000" dirty="0">
              <a:solidFill>
                <a:schemeClr val="bg2">
                  <a:lumMod val="25000"/>
                </a:schemeClr>
              </a:solidFill>
            </a:endParaRPr>
          </a:p>
          <a:p>
            <a:pPr>
              <a:defRPr/>
            </a:pPr>
            <a:r>
              <a:rPr lang="en-GB" altLang="en-US" sz="2000" dirty="0">
                <a:solidFill>
                  <a:schemeClr val="bg2">
                    <a:lumMod val="25000"/>
                  </a:schemeClr>
                </a:solidFill>
              </a:rPr>
              <a:t>Referred to as a paradigm = a way of thinking about the world…</a:t>
            </a:r>
          </a:p>
          <a:p>
            <a:pPr algn="ctr">
              <a:lnSpc>
                <a:spcPct val="150000"/>
              </a:lnSpc>
              <a:defRPr/>
            </a:pPr>
            <a:r>
              <a:rPr lang="en-GB" altLang="en-US" dirty="0">
                <a:latin typeface="Baskerville Old Face" panose="02020602080505020303" pitchFamily="18" charset="0"/>
                <a:ea typeface="Batang" panose="02030600000101010101" pitchFamily="18" charset="-127"/>
              </a:rPr>
              <a:t>“Paradigms are basic belief systems based upon ontological, epistemological and methodological assumptions” </a:t>
            </a:r>
          </a:p>
          <a:p>
            <a:pPr algn="r">
              <a:lnSpc>
                <a:spcPct val="150000"/>
              </a:lnSpc>
              <a:defRPr/>
            </a:pPr>
            <a:r>
              <a:rPr lang="en-GB" altLang="en-US" dirty="0">
                <a:latin typeface="Baskerville Old Face" panose="02020602080505020303" pitchFamily="18" charset="0"/>
                <a:ea typeface="Batang" panose="02030600000101010101" pitchFamily="18" charset="-127"/>
              </a:rPr>
              <a:t>(Guba &amp; Lincoln 1994)</a:t>
            </a:r>
            <a:endParaRPr lang="en-GB" altLang="en-US" sz="2000" dirty="0">
              <a:solidFill>
                <a:schemeClr val="bg2">
                  <a:lumMod val="25000"/>
                </a:schemeClr>
              </a:solidFill>
            </a:endParaRPr>
          </a:p>
          <a:p>
            <a:pPr>
              <a:lnSpc>
                <a:spcPct val="150000"/>
              </a:lnSpc>
              <a:defRPr/>
            </a:pPr>
            <a:r>
              <a:rPr lang="en-GB" altLang="en-US" sz="2000" dirty="0">
                <a:solidFill>
                  <a:schemeClr val="bg2">
                    <a:lumMod val="25000"/>
                  </a:schemeClr>
                </a:solidFill>
              </a:rPr>
              <a:t>There is no </a:t>
            </a:r>
            <a:r>
              <a:rPr lang="en-GB" altLang="en-US" sz="2000" dirty="0">
                <a:solidFill>
                  <a:schemeClr val="tx1">
                    <a:lumMod val="65000"/>
                    <a:lumOff val="35000"/>
                  </a:schemeClr>
                </a:solidFill>
              </a:rPr>
              <a:t>way to prove </a:t>
            </a:r>
            <a:r>
              <a:rPr lang="en-GB" altLang="en-US" sz="2000" dirty="0">
                <a:solidFill>
                  <a:schemeClr val="bg2">
                    <a:lumMod val="25000"/>
                  </a:schemeClr>
                </a:solidFill>
              </a:rPr>
              <a:t>that one paradigm is more superior than others, this is why they are debated!!! (and debated, and debated</a:t>
            </a:r>
            <a:r>
              <a:rPr lang="en-GB" altLang="en-US" dirty="0">
                <a:solidFill>
                  <a:schemeClr val="bg2">
                    <a:lumMod val="25000"/>
                  </a:schemeClr>
                </a:solidFill>
              </a:rPr>
              <a:t>.</a:t>
            </a:r>
          </a:p>
          <a:p>
            <a:pPr>
              <a:lnSpc>
                <a:spcPct val="150000"/>
              </a:lnSpc>
              <a:defRPr/>
            </a:pPr>
            <a:r>
              <a:rPr lang="en-GB" altLang="en-US" dirty="0">
                <a:solidFill>
                  <a:schemeClr val="tx1">
                    <a:lumMod val="65000"/>
                    <a:lumOff val="35000"/>
                  </a:schemeClr>
                </a:solidFill>
              </a:rPr>
              <a:t>Ontological, epistemological and methodological assumptions (whatever they me be) are interrelated…And you need to have a position of your own</a:t>
            </a:r>
          </a:p>
          <a:p>
            <a:pPr>
              <a:lnSpc>
                <a:spcPct val="150000"/>
              </a:lnSpc>
              <a:defRPr/>
            </a:pPr>
            <a:endParaRPr lang="en-GB" altLang="en-US" sz="2000" dirty="0">
              <a:solidFill>
                <a:schemeClr val="bg2">
                  <a:lumMod val="25000"/>
                </a:schemeClr>
              </a:solidFill>
            </a:endParaRPr>
          </a:p>
          <a:p>
            <a:pPr>
              <a:buFont typeface="Arial" charset="0"/>
              <a:buChar char="•"/>
              <a:defRPr/>
            </a:pPr>
            <a:endParaRPr lang="en-GB" sz="2000" dirty="0">
              <a:solidFill>
                <a:schemeClr val="bg2">
                  <a:lumMod val="25000"/>
                </a:schemeClr>
              </a:solidFill>
            </a:endParaRPr>
          </a:p>
        </p:txBody>
      </p:sp>
      <p:pic>
        <p:nvPicPr>
          <p:cNvPr id="9220" name="Picture 2">
            <a:extLst>
              <a:ext uri="{FF2B5EF4-FFF2-40B4-BE49-F238E27FC236}">
                <a16:creationId xmlns:a16="http://schemas.microsoft.com/office/drawing/2014/main" id="{248EC3BF-E577-332F-D87C-80FA2F7F2E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28050" y="1749425"/>
            <a:ext cx="3494088" cy="300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21" name="TextBox 2">
            <a:extLst>
              <a:ext uri="{FF2B5EF4-FFF2-40B4-BE49-F238E27FC236}">
                <a16:creationId xmlns:a16="http://schemas.microsoft.com/office/drawing/2014/main" id="{322BF20D-38AC-DBFF-B54F-DEAD6E7ABC65}"/>
              </a:ext>
            </a:extLst>
          </p:cNvPr>
          <p:cNvSpPr txBox="1">
            <a:spLocks noChangeArrowheads="1"/>
          </p:cNvSpPr>
          <p:nvPr/>
        </p:nvSpPr>
        <p:spPr bwMode="auto">
          <a:xfrm>
            <a:off x="8978900" y="3228975"/>
            <a:ext cx="25923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3B3838"/>
                </a:solidFill>
                <a:latin typeface="Abadi Extra Light" panose="020B0204020104020204" pitchFamily="34" charset="0"/>
              </a:defRPr>
            </a:lvl1pPr>
            <a:lvl2pPr marL="742950" indent="-285750">
              <a:lnSpc>
                <a:spcPct val="90000"/>
              </a:lnSpc>
              <a:spcBef>
                <a:spcPts val="500"/>
              </a:spcBef>
              <a:buFont typeface="Arial" panose="020B0604020202020204" pitchFamily="34" charset="0"/>
              <a:buChar char="•"/>
              <a:defRPr sz="2400">
                <a:solidFill>
                  <a:srgbClr val="3B3838"/>
                </a:solidFill>
                <a:latin typeface="Abadi Extra Light" panose="020B0204020104020204" pitchFamily="34" charset="0"/>
              </a:defRPr>
            </a:lvl2pPr>
            <a:lvl3pPr marL="1143000" indent="-228600">
              <a:lnSpc>
                <a:spcPct val="90000"/>
              </a:lnSpc>
              <a:spcBef>
                <a:spcPts val="500"/>
              </a:spcBef>
              <a:buFont typeface="Arial" panose="020B0604020202020204" pitchFamily="34" charset="0"/>
              <a:buChar char="•"/>
              <a:defRPr sz="2000">
                <a:solidFill>
                  <a:srgbClr val="3B3838"/>
                </a:solidFill>
                <a:latin typeface="Abadi Extra Light" panose="020B0204020104020204" pitchFamily="34" charset="0"/>
              </a:defRPr>
            </a:lvl3pPr>
            <a:lvl4pPr marL="16002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4pPr>
            <a:lvl5pPr marL="20574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9pPr>
          </a:lstStyle>
          <a:p>
            <a:pPr algn="ctr" eaLnBrk="1" hangingPunct="1">
              <a:lnSpc>
                <a:spcPct val="100000"/>
              </a:lnSpc>
              <a:spcBef>
                <a:spcPct val="0"/>
              </a:spcBef>
              <a:buFontTx/>
              <a:buNone/>
            </a:pPr>
            <a:r>
              <a:rPr lang="en-GB" altLang="en-US" sz="2000" b="1" dirty="0">
                <a:solidFill>
                  <a:schemeClr val="tx1"/>
                </a:solidFill>
                <a:latin typeface="Calibri" panose="020F0502020204030204" pitchFamily="34" charset="0"/>
                <a:cs typeface="Arial" panose="020B0604020202020204" pitchFamily="34" charset="0"/>
              </a:rPr>
              <a:t>Research Paradigm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678D38B-EB7E-B8E3-ECDD-2B422B9AEE69}"/>
              </a:ext>
            </a:extLst>
          </p:cNvPr>
          <p:cNvSpPr>
            <a:spLocks noGrp="1" noChangeArrowheads="1"/>
          </p:cNvSpPr>
          <p:nvPr>
            <p:ph type="title"/>
          </p:nvPr>
        </p:nvSpPr>
        <p:spPr/>
        <p:txBody>
          <a:bodyPr/>
          <a:lstStyle/>
          <a:p>
            <a:r>
              <a:rPr lang="en-GB" altLang="en-US" dirty="0"/>
              <a:t>Ontology</a:t>
            </a:r>
          </a:p>
        </p:txBody>
      </p:sp>
      <p:sp>
        <p:nvSpPr>
          <p:cNvPr id="3" name="Content Placeholder 2">
            <a:extLst>
              <a:ext uri="{FF2B5EF4-FFF2-40B4-BE49-F238E27FC236}">
                <a16:creationId xmlns:a16="http://schemas.microsoft.com/office/drawing/2014/main" id="{F80D4FE5-7C1C-820B-8153-01F6CCE71AD4}"/>
              </a:ext>
            </a:extLst>
          </p:cNvPr>
          <p:cNvSpPr>
            <a:spLocks noGrp="1"/>
          </p:cNvSpPr>
          <p:nvPr>
            <p:ph idx="1"/>
          </p:nvPr>
        </p:nvSpPr>
        <p:spPr>
          <a:xfrm>
            <a:off x="800100" y="1976437"/>
            <a:ext cx="7543800" cy="4881563"/>
          </a:xfrm>
        </p:spPr>
        <p:txBody>
          <a:bodyPr/>
          <a:lstStyle/>
          <a:p>
            <a:pPr>
              <a:lnSpc>
                <a:spcPct val="150000"/>
              </a:lnSpc>
              <a:buFont typeface="Arial" charset="0"/>
              <a:buChar char="•"/>
              <a:defRPr/>
            </a:pPr>
            <a:r>
              <a:rPr lang="en-GB" sz="1800" dirty="0">
                <a:solidFill>
                  <a:schemeClr val="bg2">
                    <a:lumMod val="25000"/>
                  </a:schemeClr>
                </a:solidFill>
              </a:rPr>
              <a:t>The term Ontology originates from two Greek words: on, which means "being," and logos, which means "study, or science of...“</a:t>
            </a:r>
          </a:p>
          <a:p>
            <a:pPr>
              <a:lnSpc>
                <a:spcPct val="150000"/>
              </a:lnSpc>
              <a:buFont typeface="Arial" charset="0"/>
              <a:buChar char="•"/>
              <a:defRPr/>
            </a:pPr>
            <a:r>
              <a:rPr lang="en-GB" sz="1800" dirty="0">
                <a:solidFill>
                  <a:schemeClr val="bg2">
                    <a:lumMod val="25000"/>
                  </a:schemeClr>
                </a:solidFill>
              </a:rPr>
              <a:t>In philosophical terms it refers to the study of our existence, and the fundamental nature of reality or being…</a:t>
            </a:r>
          </a:p>
          <a:p>
            <a:pPr>
              <a:lnSpc>
                <a:spcPct val="150000"/>
              </a:lnSpc>
              <a:buFont typeface="Arial" charset="0"/>
              <a:buChar char="•"/>
              <a:defRPr/>
            </a:pPr>
            <a:r>
              <a:rPr lang="en-GB" sz="1800" dirty="0">
                <a:solidFill>
                  <a:schemeClr val="bg2">
                    <a:lumMod val="25000"/>
                  </a:schemeClr>
                </a:solidFill>
              </a:rPr>
              <a:t>Beliefs about reality therefore determine what can be known about it…</a:t>
            </a:r>
          </a:p>
          <a:p>
            <a:pPr>
              <a:lnSpc>
                <a:spcPct val="150000"/>
              </a:lnSpc>
              <a:buFont typeface="Arial" charset="0"/>
              <a:buChar char="•"/>
              <a:defRPr/>
            </a:pPr>
            <a:r>
              <a:rPr lang="en-GB" sz="1800" dirty="0">
                <a:solidFill>
                  <a:schemeClr val="tx1">
                    <a:lumMod val="65000"/>
                    <a:lumOff val="35000"/>
                  </a:schemeClr>
                </a:solidFill>
              </a:rPr>
              <a:t>Throughout history, human beings have ascribed to various belief systems as to what constitutes truth and/or reality in their quest to make sense out of the world (</a:t>
            </a:r>
            <a:r>
              <a:rPr lang="en-GB" sz="1800" dirty="0" err="1">
                <a:solidFill>
                  <a:schemeClr val="tx1">
                    <a:lumMod val="65000"/>
                    <a:lumOff val="35000"/>
                  </a:schemeClr>
                </a:solidFill>
              </a:rPr>
              <a:t>Denzin</a:t>
            </a:r>
            <a:r>
              <a:rPr lang="en-GB" sz="1800" dirty="0">
                <a:solidFill>
                  <a:schemeClr val="tx1">
                    <a:lumMod val="65000"/>
                    <a:lumOff val="35000"/>
                  </a:schemeClr>
                </a:solidFill>
              </a:rPr>
              <a:t> &amp; Lincoln, 2008).</a:t>
            </a:r>
          </a:p>
          <a:p>
            <a:pPr>
              <a:lnSpc>
                <a:spcPct val="150000"/>
              </a:lnSpc>
              <a:buFont typeface="Arial" charset="0"/>
              <a:buChar char="•"/>
              <a:defRPr/>
            </a:pPr>
            <a:endParaRPr lang="en-GB" sz="1800" dirty="0">
              <a:solidFill>
                <a:schemeClr val="bg2">
                  <a:lumMod val="25000"/>
                </a:schemeClr>
              </a:solidFill>
            </a:endParaRPr>
          </a:p>
          <a:p>
            <a:pPr>
              <a:lnSpc>
                <a:spcPct val="150000"/>
              </a:lnSpc>
              <a:buFont typeface="Arial" charset="0"/>
              <a:buChar char="•"/>
              <a:defRPr/>
            </a:pPr>
            <a:endParaRPr lang="en-GB" sz="1800" dirty="0">
              <a:solidFill>
                <a:schemeClr val="bg2">
                  <a:lumMod val="25000"/>
                </a:schemeClr>
              </a:solidFill>
            </a:endParaRPr>
          </a:p>
          <a:p>
            <a:pPr>
              <a:buFont typeface="Arial" charset="0"/>
              <a:buChar char="•"/>
              <a:defRPr/>
            </a:pPr>
            <a:endParaRPr lang="en-GB" sz="1800" dirty="0">
              <a:solidFill>
                <a:schemeClr val="bg2">
                  <a:lumMod val="25000"/>
                </a:schemeClr>
              </a:solidFill>
            </a:endParaRPr>
          </a:p>
        </p:txBody>
      </p:sp>
      <p:sp>
        <p:nvSpPr>
          <p:cNvPr id="4" name="Oval 3">
            <a:extLst>
              <a:ext uri="{FF2B5EF4-FFF2-40B4-BE49-F238E27FC236}">
                <a16:creationId xmlns:a16="http://schemas.microsoft.com/office/drawing/2014/main" id="{FE590578-1A00-EAE7-F05B-4AC7AA45F0B9}"/>
              </a:ext>
            </a:extLst>
          </p:cNvPr>
          <p:cNvSpPr/>
          <p:nvPr/>
        </p:nvSpPr>
        <p:spPr>
          <a:xfrm>
            <a:off x="8548688" y="1152525"/>
            <a:ext cx="3492500" cy="2990850"/>
          </a:xfrm>
          <a:prstGeom prst="ellipse">
            <a:avLst/>
          </a:prstGeom>
          <a:blipFill>
            <a:blip r:embed="rId4"/>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269" name="Rectangle 5">
            <a:extLst>
              <a:ext uri="{FF2B5EF4-FFF2-40B4-BE49-F238E27FC236}">
                <a16:creationId xmlns:a16="http://schemas.microsoft.com/office/drawing/2014/main" id="{0B623171-B4FB-53C0-E88F-B941C742CA07}"/>
              </a:ext>
            </a:extLst>
          </p:cNvPr>
          <p:cNvSpPr>
            <a:spLocks noChangeArrowheads="1"/>
          </p:cNvSpPr>
          <p:nvPr/>
        </p:nvSpPr>
        <p:spPr bwMode="auto">
          <a:xfrm>
            <a:off x="8610600" y="4313238"/>
            <a:ext cx="3367088" cy="1570037"/>
          </a:xfrm>
          <a:prstGeom prst="rect">
            <a:avLst/>
          </a:prstGeom>
          <a:gradFill rotWithShape="0">
            <a:gsLst>
              <a:gs pos="0">
                <a:srgbClr val="8488C4"/>
              </a:gs>
              <a:gs pos="53000">
                <a:srgbClr val="D4DEFF"/>
              </a:gs>
              <a:gs pos="83000">
                <a:srgbClr val="D4DEFF"/>
              </a:gs>
              <a:gs pos="100000">
                <a:srgbClr val="96AB94"/>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3B3838"/>
                </a:solidFill>
                <a:latin typeface="Abadi Extra Light" panose="020B0204020104020204" pitchFamily="34" charset="0"/>
              </a:defRPr>
            </a:lvl1pPr>
            <a:lvl2pPr marL="742950" indent="-285750">
              <a:lnSpc>
                <a:spcPct val="90000"/>
              </a:lnSpc>
              <a:spcBef>
                <a:spcPts val="500"/>
              </a:spcBef>
              <a:buFont typeface="Arial" panose="020B0604020202020204" pitchFamily="34" charset="0"/>
              <a:buChar char="•"/>
              <a:defRPr sz="2400">
                <a:solidFill>
                  <a:srgbClr val="3B3838"/>
                </a:solidFill>
                <a:latin typeface="Abadi Extra Light" panose="020B0204020104020204" pitchFamily="34" charset="0"/>
              </a:defRPr>
            </a:lvl2pPr>
            <a:lvl3pPr marL="1143000" indent="-228600">
              <a:lnSpc>
                <a:spcPct val="90000"/>
              </a:lnSpc>
              <a:spcBef>
                <a:spcPts val="500"/>
              </a:spcBef>
              <a:buFont typeface="Arial" panose="020B0604020202020204" pitchFamily="34" charset="0"/>
              <a:buChar char="•"/>
              <a:defRPr sz="2000">
                <a:solidFill>
                  <a:srgbClr val="3B3838"/>
                </a:solidFill>
                <a:latin typeface="Abadi Extra Light" panose="020B0204020104020204" pitchFamily="34" charset="0"/>
              </a:defRPr>
            </a:lvl3pPr>
            <a:lvl4pPr marL="16002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4pPr>
            <a:lvl5pPr marL="20574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9pPr>
          </a:lstStyle>
          <a:p>
            <a:pPr algn="ctr">
              <a:lnSpc>
                <a:spcPct val="150000"/>
              </a:lnSpc>
              <a:spcBef>
                <a:spcPct val="0"/>
              </a:spcBef>
              <a:buFontTx/>
              <a:buNone/>
            </a:pPr>
            <a:r>
              <a:rPr lang="en-GB" altLang="en-US" sz="1600" b="1">
                <a:solidFill>
                  <a:schemeClr val="tx1"/>
                </a:solidFill>
                <a:latin typeface="Baskerville Old Face" panose="02020602080505020303" pitchFamily="18" charset="0"/>
              </a:rPr>
              <a:t>Questions relating to ontology incl. </a:t>
            </a:r>
          </a:p>
          <a:p>
            <a:pPr algn="ctr">
              <a:lnSpc>
                <a:spcPct val="150000"/>
              </a:lnSpc>
              <a:spcBef>
                <a:spcPct val="0"/>
              </a:spcBef>
              <a:buFontTx/>
              <a:buNone/>
            </a:pPr>
            <a:r>
              <a:rPr lang="en-GB" altLang="en-US" sz="1600">
                <a:solidFill>
                  <a:schemeClr val="tx1"/>
                </a:solidFill>
                <a:latin typeface="Baskerville Old Face" panose="02020602080505020303" pitchFamily="18" charset="0"/>
              </a:rPr>
              <a:t>What is true?</a:t>
            </a:r>
          </a:p>
          <a:p>
            <a:pPr algn="ctr">
              <a:lnSpc>
                <a:spcPct val="150000"/>
              </a:lnSpc>
              <a:spcBef>
                <a:spcPct val="0"/>
              </a:spcBef>
              <a:buFontTx/>
              <a:buNone/>
            </a:pPr>
            <a:r>
              <a:rPr lang="en-GB" altLang="en-US" sz="1600">
                <a:solidFill>
                  <a:schemeClr val="tx1"/>
                </a:solidFill>
                <a:latin typeface="Baskerville Old Face" panose="02020602080505020303" pitchFamily="18" charset="0"/>
              </a:rPr>
              <a:t>What exists?</a:t>
            </a:r>
          </a:p>
          <a:p>
            <a:pPr algn="ctr">
              <a:lnSpc>
                <a:spcPct val="150000"/>
              </a:lnSpc>
              <a:spcBef>
                <a:spcPct val="0"/>
              </a:spcBef>
              <a:buFontTx/>
              <a:buNone/>
            </a:pPr>
            <a:r>
              <a:rPr lang="en-GB" altLang="en-US" sz="1600">
                <a:solidFill>
                  <a:schemeClr val="tx1"/>
                </a:solidFill>
                <a:latin typeface="Baskerville Old Face" panose="02020602080505020303" pitchFamily="18" charset="0"/>
              </a:rPr>
              <a:t>What is real? </a:t>
            </a: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DC8B0369-81D5-2786-0AC9-57D28D96337E}"/>
              </a:ext>
            </a:extLst>
          </p:cNvPr>
          <p:cNvSpPr>
            <a:spLocks noGrp="1" noChangeArrowheads="1"/>
          </p:cNvSpPr>
          <p:nvPr>
            <p:ph type="title"/>
          </p:nvPr>
        </p:nvSpPr>
        <p:spPr>
          <a:xfrm>
            <a:off x="674167" y="820992"/>
            <a:ext cx="10691265" cy="1307592"/>
          </a:xfrm>
        </p:spPr>
        <p:txBody>
          <a:bodyPr/>
          <a:lstStyle/>
          <a:p>
            <a:r>
              <a:rPr lang="en-GB" altLang="en-US" dirty="0"/>
              <a:t>Two main Ontological stances</a:t>
            </a:r>
          </a:p>
        </p:txBody>
      </p:sp>
      <p:sp>
        <p:nvSpPr>
          <p:cNvPr id="6" name="Content Placeholder 2">
            <a:extLst>
              <a:ext uri="{FF2B5EF4-FFF2-40B4-BE49-F238E27FC236}">
                <a16:creationId xmlns:a16="http://schemas.microsoft.com/office/drawing/2014/main" id="{B4DBB617-02D6-6615-EC0B-03D16806C0D8}"/>
              </a:ext>
            </a:extLst>
          </p:cNvPr>
          <p:cNvSpPr>
            <a:spLocks noGrp="1"/>
          </p:cNvSpPr>
          <p:nvPr>
            <p:ph sz="half" idx="1"/>
          </p:nvPr>
        </p:nvSpPr>
        <p:spPr>
          <a:xfrm>
            <a:off x="838200" y="2256182"/>
            <a:ext cx="5332482" cy="4347818"/>
          </a:xfrm>
          <a:solidFill>
            <a:srgbClr val="15C1A0">
              <a:alpha val="18000"/>
            </a:srgbClr>
          </a:solidFill>
        </p:spPr>
        <p:txBody>
          <a:bodyPr>
            <a:normAutofit fontScale="85000" lnSpcReduction="20000"/>
          </a:bodyPr>
          <a:lstStyle/>
          <a:p>
            <a:pPr marL="0" indent="0">
              <a:lnSpc>
                <a:spcPct val="150000"/>
              </a:lnSpc>
              <a:buFont typeface="Wingdings" pitchFamily="2" charset="2"/>
              <a:buNone/>
              <a:defRPr/>
            </a:pPr>
            <a:endParaRPr lang="en-GB" sz="1800" b="1" dirty="0">
              <a:solidFill>
                <a:schemeClr val="bg2">
                  <a:lumMod val="25000"/>
                </a:schemeClr>
              </a:solidFill>
            </a:endParaRPr>
          </a:p>
          <a:p>
            <a:pPr marL="0" indent="0" algn="ctr">
              <a:lnSpc>
                <a:spcPct val="150000"/>
              </a:lnSpc>
              <a:buFont typeface="Wingdings" pitchFamily="2" charset="2"/>
              <a:buNone/>
              <a:defRPr/>
            </a:pPr>
            <a:r>
              <a:rPr lang="en-GB" sz="1800" b="1" dirty="0">
                <a:solidFill>
                  <a:schemeClr val="tx1"/>
                </a:solidFill>
              </a:rPr>
              <a:t>Realists believe that reality exists, driven by natural laws, independent from any theories, human beliefs or behaviours, context free. There is "truth” that is objective, static and measurable…. It is</a:t>
            </a:r>
            <a:endParaRPr lang="en-GB" sz="1800" dirty="0">
              <a:solidFill>
                <a:schemeClr val="tx1"/>
              </a:solidFill>
            </a:endParaRPr>
          </a:p>
          <a:p>
            <a:pPr>
              <a:lnSpc>
                <a:spcPct val="150000"/>
              </a:lnSpc>
              <a:buFont typeface="Arial" charset="0"/>
              <a:buChar char="•"/>
              <a:defRPr/>
            </a:pPr>
            <a:r>
              <a:rPr lang="en-GB" sz="1800" dirty="0">
                <a:solidFill>
                  <a:schemeClr val="tx1"/>
                </a:solidFill>
              </a:rPr>
              <a:t>Context-free generalizations</a:t>
            </a:r>
          </a:p>
          <a:p>
            <a:pPr>
              <a:lnSpc>
                <a:spcPct val="150000"/>
              </a:lnSpc>
              <a:buFont typeface="Arial" charset="0"/>
              <a:buChar char="•"/>
              <a:defRPr/>
            </a:pPr>
            <a:r>
              <a:rPr lang="en-GB" sz="1800" dirty="0">
                <a:solidFill>
                  <a:schemeClr val="tx1"/>
                </a:solidFill>
              </a:rPr>
              <a:t>Cause and effect laws</a:t>
            </a:r>
          </a:p>
          <a:p>
            <a:pPr>
              <a:lnSpc>
                <a:spcPct val="150000"/>
              </a:lnSpc>
              <a:buFont typeface="Arial" charset="0"/>
              <a:buChar char="•"/>
              <a:defRPr/>
            </a:pPr>
            <a:r>
              <a:rPr lang="en-GB" sz="1800" dirty="0">
                <a:solidFill>
                  <a:schemeClr val="tx1"/>
                </a:solidFill>
              </a:rPr>
              <a:t>Research that converges the universal truth</a:t>
            </a:r>
          </a:p>
          <a:p>
            <a:pPr>
              <a:lnSpc>
                <a:spcPct val="150000"/>
              </a:lnSpc>
              <a:buFont typeface="Arial" charset="0"/>
              <a:buChar char="•"/>
              <a:defRPr/>
            </a:pPr>
            <a:r>
              <a:rPr lang="en-GB" sz="1800" dirty="0">
                <a:solidFill>
                  <a:schemeClr val="tx1"/>
                </a:solidFill>
              </a:rPr>
              <a:t>Reductionist and deterministic approaches</a:t>
            </a:r>
          </a:p>
          <a:p>
            <a:pPr>
              <a:lnSpc>
                <a:spcPct val="150000"/>
              </a:lnSpc>
              <a:buFont typeface="Arial" charset="0"/>
              <a:buChar char="•"/>
              <a:defRPr/>
            </a:pPr>
            <a:r>
              <a:rPr lang="en-GB" sz="1800" dirty="0">
                <a:solidFill>
                  <a:schemeClr val="tx1"/>
                </a:solidFill>
              </a:rPr>
              <a:t>If you can’t observe it, measure it and repeat your examination of it – It doesn’t exist</a:t>
            </a:r>
          </a:p>
          <a:p>
            <a:pPr>
              <a:lnSpc>
                <a:spcPct val="150000"/>
              </a:lnSpc>
              <a:buFont typeface="Arial" charset="0"/>
              <a:buChar char="•"/>
              <a:defRPr/>
            </a:pPr>
            <a:endParaRPr lang="en-GB" sz="1800" dirty="0">
              <a:solidFill>
                <a:schemeClr val="tx1"/>
              </a:solidFill>
            </a:endParaRPr>
          </a:p>
          <a:p>
            <a:pPr>
              <a:buFont typeface="Arial" charset="0"/>
              <a:buChar char="•"/>
              <a:defRPr/>
            </a:pPr>
            <a:endParaRPr lang="en-GB" sz="1600" dirty="0">
              <a:solidFill>
                <a:schemeClr val="bg2">
                  <a:lumMod val="25000"/>
                </a:schemeClr>
              </a:solidFill>
            </a:endParaRPr>
          </a:p>
        </p:txBody>
      </p:sp>
      <p:sp>
        <p:nvSpPr>
          <p:cNvPr id="8" name="Content Placeholder 3">
            <a:extLst>
              <a:ext uri="{FF2B5EF4-FFF2-40B4-BE49-F238E27FC236}">
                <a16:creationId xmlns:a16="http://schemas.microsoft.com/office/drawing/2014/main" id="{99ABAD3D-1140-C086-9E09-E99A61C483DC}"/>
              </a:ext>
            </a:extLst>
          </p:cNvPr>
          <p:cNvSpPr>
            <a:spLocks noGrp="1"/>
          </p:cNvSpPr>
          <p:nvPr>
            <p:ph sz="half" idx="2"/>
          </p:nvPr>
        </p:nvSpPr>
        <p:spPr>
          <a:xfrm>
            <a:off x="6365875" y="2256182"/>
            <a:ext cx="5332482" cy="4347817"/>
          </a:xfrm>
          <a:solidFill>
            <a:schemeClr val="accent6">
              <a:lumMod val="20000"/>
              <a:lumOff val="80000"/>
            </a:schemeClr>
          </a:solidFill>
        </p:spPr>
        <p:txBody>
          <a:bodyPr>
            <a:normAutofit fontScale="85000" lnSpcReduction="20000"/>
          </a:bodyPr>
          <a:lstStyle/>
          <a:p>
            <a:pPr marL="0" indent="0">
              <a:lnSpc>
                <a:spcPct val="150000"/>
              </a:lnSpc>
              <a:buFont typeface="Wingdings" pitchFamily="2" charset="2"/>
              <a:buNone/>
              <a:defRPr/>
            </a:pPr>
            <a:endParaRPr lang="en-GB" sz="1800" b="1" dirty="0">
              <a:solidFill>
                <a:schemeClr val="bg2">
                  <a:lumMod val="25000"/>
                </a:schemeClr>
              </a:solidFill>
            </a:endParaRPr>
          </a:p>
          <a:p>
            <a:pPr marL="0" indent="0" algn="ctr">
              <a:lnSpc>
                <a:spcPct val="150000"/>
              </a:lnSpc>
              <a:buFont typeface="Wingdings" pitchFamily="2" charset="2"/>
              <a:buNone/>
              <a:defRPr/>
            </a:pPr>
            <a:r>
              <a:rPr lang="en-GB" sz="1800" b="1" dirty="0">
                <a:solidFill>
                  <a:schemeClr val="tx1"/>
                </a:solidFill>
              </a:rPr>
              <a:t>Relativists believe that reality cannot exist without context. There are many constructions of reality which are influenced by experiences, social interactions etc. each person therefore has their own reality that is considered correct…It is</a:t>
            </a:r>
            <a:endParaRPr lang="en-GB" sz="1800" dirty="0">
              <a:solidFill>
                <a:schemeClr val="tx1"/>
              </a:solidFill>
            </a:endParaRPr>
          </a:p>
          <a:p>
            <a:pPr>
              <a:lnSpc>
                <a:spcPct val="150000"/>
              </a:lnSpc>
              <a:buFont typeface="Arial" charset="0"/>
              <a:buChar char="•"/>
              <a:defRPr/>
            </a:pPr>
            <a:r>
              <a:rPr lang="en-GB" sz="1800" dirty="0">
                <a:solidFill>
                  <a:schemeClr val="tx1"/>
                </a:solidFill>
              </a:rPr>
              <a:t>Searching for meaning rather than truth</a:t>
            </a:r>
          </a:p>
          <a:p>
            <a:pPr>
              <a:lnSpc>
                <a:spcPct val="150000"/>
              </a:lnSpc>
              <a:buFont typeface="Arial" charset="0"/>
              <a:buChar char="•"/>
              <a:defRPr/>
            </a:pPr>
            <a:r>
              <a:rPr lang="en-GB" altLang="en-US" sz="1800" dirty="0">
                <a:solidFill>
                  <a:schemeClr val="tx1"/>
                </a:solidFill>
              </a:rPr>
              <a:t>Meaning in the experiences of individuals</a:t>
            </a:r>
            <a:endParaRPr lang="en-GB" sz="1800" dirty="0">
              <a:solidFill>
                <a:schemeClr val="tx1"/>
              </a:solidFill>
            </a:endParaRPr>
          </a:p>
          <a:p>
            <a:pPr>
              <a:lnSpc>
                <a:spcPct val="150000"/>
              </a:lnSpc>
              <a:buFont typeface="Arial" charset="0"/>
              <a:buChar char="•"/>
              <a:defRPr/>
            </a:pPr>
            <a:r>
              <a:rPr lang="en-GB" sz="1800" dirty="0">
                <a:solidFill>
                  <a:schemeClr val="tx1"/>
                </a:solidFill>
              </a:rPr>
              <a:t>‘Truths’ are subjective, dynamic and contextual</a:t>
            </a:r>
          </a:p>
          <a:p>
            <a:pPr>
              <a:lnSpc>
                <a:spcPct val="150000"/>
              </a:lnSpc>
              <a:buFont typeface="Arial" charset="0"/>
              <a:buChar char="•"/>
              <a:defRPr/>
            </a:pPr>
            <a:r>
              <a:rPr lang="en-GB" sz="1800" dirty="0">
                <a:solidFill>
                  <a:schemeClr val="tx1"/>
                </a:solidFill>
              </a:rPr>
              <a:t>Multiple perceptions or truths may exist and change with time</a:t>
            </a:r>
          </a:p>
          <a:p>
            <a:pPr>
              <a:buFont typeface="Arial" charset="0"/>
              <a:buChar char="•"/>
              <a:defRPr/>
            </a:pPr>
            <a:endParaRPr lang="en-GB" sz="2000" dirty="0">
              <a:solidFill>
                <a:schemeClr val="bg2">
                  <a:lumMod val="25000"/>
                </a:schemeClr>
              </a:solidFill>
              <a:latin typeface="Calibri" panose="020F0502020204030204" pitchFamily="34" charset="0"/>
            </a:endParaRPr>
          </a:p>
        </p:txBody>
      </p:sp>
      <p:sp>
        <p:nvSpPr>
          <p:cNvPr id="13317" name="Rectangle 3">
            <a:extLst>
              <a:ext uri="{FF2B5EF4-FFF2-40B4-BE49-F238E27FC236}">
                <a16:creationId xmlns:a16="http://schemas.microsoft.com/office/drawing/2014/main" id="{07E8B55F-12C8-59F8-735F-A9312C32DA2C}"/>
              </a:ext>
            </a:extLst>
          </p:cNvPr>
          <p:cNvSpPr>
            <a:spLocks noChangeArrowheads="1"/>
          </p:cNvSpPr>
          <p:nvPr/>
        </p:nvSpPr>
        <p:spPr bwMode="auto">
          <a:xfrm>
            <a:off x="2655888" y="1498761"/>
            <a:ext cx="15684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rgbClr val="3B3838"/>
                </a:solidFill>
                <a:latin typeface="Abadi Extra Light" panose="020B0204020104020204" pitchFamily="34" charset="0"/>
              </a:defRPr>
            </a:lvl1pPr>
            <a:lvl2pPr marL="742950" indent="-285750">
              <a:lnSpc>
                <a:spcPct val="90000"/>
              </a:lnSpc>
              <a:spcBef>
                <a:spcPts val="500"/>
              </a:spcBef>
              <a:buFont typeface="Arial" panose="020B0604020202020204" pitchFamily="34" charset="0"/>
              <a:buChar char="•"/>
              <a:defRPr sz="2400">
                <a:solidFill>
                  <a:srgbClr val="3B3838"/>
                </a:solidFill>
                <a:latin typeface="Abadi Extra Light" panose="020B0204020104020204" pitchFamily="34" charset="0"/>
              </a:defRPr>
            </a:lvl2pPr>
            <a:lvl3pPr marL="1143000" indent="-228600">
              <a:lnSpc>
                <a:spcPct val="90000"/>
              </a:lnSpc>
              <a:spcBef>
                <a:spcPts val="500"/>
              </a:spcBef>
              <a:buFont typeface="Arial" panose="020B0604020202020204" pitchFamily="34" charset="0"/>
              <a:buChar char="•"/>
              <a:defRPr sz="2000">
                <a:solidFill>
                  <a:srgbClr val="3B3838"/>
                </a:solidFill>
                <a:latin typeface="Abadi Extra Light" panose="020B0204020104020204" pitchFamily="34" charset="0"/>
              </a:defRPr>
            </a:lvl3pPr>
            <a:lvl4pPr marL="16002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4pPr>
            <a:lvl5pPr marL="20574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9pPr>
          </a:lstStyle>
          <a:p>
            <a:pPr algn="ctr">
              <a:lnSpc>
                <a:spcPct val="100000"/>
              </a:lnSpc>
              <a:spcBef>
                <a:spcPct val="0"/>
              </a:spcBef>
              <a:buFontTx/>
              <a:buNone/>
            </a:pPr>
            <a:r>
              <a:rPr lang="en-US" altLang="en-US" sz="3600" b="1" dirty="0">
                <a:solidFill>
                  <a:schemeClr val="tx1"/>
                </a:solidFill>
              </a:rPr>
              <a:t>Realism</a:t>
            </a:r>
          </a:p>
        </p:txBody>
      </p:sp>
      <p:sp>
        <p:nvSpPr>
          <p:cNvPr id="13318" name="Rectangle 9">
            <a:extLst>
              <a:ext uri="{FF2B5EF4-FFF2-40B4-BE49-F238E27FC236}">
                <a16:creationId xmlns:a16="http://schemas.microsoft.com/office/drawing/2014/main" id="{EDCB8B76-5A12-D8A9-E6C1-A118C50C8395}"/>
              </a:ext>
            </a:extLst>
          </p:cNvPr>
          <p:cNvSpPr>
            <a:spLocks noChangeArrowheads="1"/>
          </p:cNvSpPr>
          <p:nvPr/>
        </p:nvSpPr>
        <p:spPr bwMode="auto">
          <a:xfrm>
            <a:off x="7967664" y="1480884"/>
            <a:ext cx="19780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rgbClr val="3B3838"/>
                </a:solidFill>
                <a:latin typeface="Abadi Extra Light" panose="020B0204020104020204" pitchFamily="34" charset="0"/>
              </a:defRPr>
            </a:lvl1pPr>
            <a:lvl2pPr marL="742950" indent="-285750">
              <a:lnSpc>
                <a:spcPct val="90000"/>
              </a:lnSpc>
              <a:spcBef>
                <a:spcPts val="500"/>
              </a:spcBef>
              <a:buFont typeface="Arial" panose="020B0604020202020204" pitchFamily="34" charset="0"/>
              <a:buChar char="•"/>
              <a:defRPr sz="2400">
                <a:solidFill>
                  <a:srgbClr val="3B3838"/>
                </a:solidFill>
                <a:latin typeface="Abadi Extra Light" panose="020B0204020104020204" pitchFamily="34" charset="0"/>
              </a:defRPr>
            </a:lvl2pPr>
            <a:lvl3pPr marL="1143000" indent="-228600">
              <a:lnSpc>
                <a:spcPct val="90000"/>
              </a:lnSpc>
              <a:spcBef>
                <a:spcPts val="500"/>
              </a:spcBef>
              <a:buFont typeface="Arial" panose="020B0604020202020204" pitchFamily="34" charset="0"/>
              <a:buChar char="•"/>
              <a:defRPr sz="2000">
                <a:solidFill>
                  <a:srgbClr val="3B3838"/>
                </a:solidFill>
                <a:latin typeface="Abadi Extra Light" panose="020B0204020104020204" pitchFamily="34" charset="0"/>
              </a:defRPr>
            </a:lvl3pPr>
            <a:lvl4pPr marL="16002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4pPr>
            <a:lvl5pPr marL="20574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9pPr>
          </a:lstStyle>
          <a:p>
            <a:pPr algn="ctr">
              <a:lnSpc>
                <a:spcPct val="100000"/>
              </a:lnSpc>
              <a:spcBef>
                <a:spcPct val="0"/>
              </a:spcBef>
              <a:buFontTx/>
              <a:buNone/>
            </a:pPr>
            <a:r>
              <a:rPr lang="en-US" altLang="en-US" sz="3600" b="1" dirty="0">
                <a:solidFill>
                  <a:schemeClr val="tx1"/>
                </a:solidFill>
              </a:rPr>
              <a:t>Relativism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8F6516E-029E-2A92-A763-E7D63E73420E}"/>
              </a:ext>
            </a:extLst>
          </p:cNvPr>
          <p:cNvSpPr>
            <a:spLocks noGrp="1" noChangeArrowheads="1"/>
          </p:cNvSpPr>
          <p:nvPr>
            <p:ph type="title"/>
          </p:nvPr>
        </p:nvSpPr>
        <p:spPr>
          <a:xfrm>
            <a:off x="481974" y="824961"/>
            <a:ext cx="10691265" cy="1307592"/>
          </a:xfrm>
        </p:spPr>
        <p:txBody>
          <a:bodyPr/>
          <a:lstStyle/>
          <a:p>
            <a:r>
              <a:rPr lang="en-GB" altLang="en-US" dirty="0"/>
              <a:t>Epistemology</a:t>
            </a:r>
          </a:p>
        </p:txBody>
      </p:sp>
      <p:sp>
        <p:nvSpPr>
          <p:cNvPr id="15363" name="Content Placeholder 2">
            <a:extLst>
              <a:ext uri="{FF2B5EF4-FFF2-40B4-BE49-F238E27FC236}">
                <a16:creationId xmlns:a16="http://schemas.microsoft.com/office/drawing/2014/main" id="{E038F18C-9E39-719C-217E-57255B1DDF3F}"/>
              </a:ext>
            </a:extLst>
          </p:cNvPr>
          <p:cNvSpPr>
            <a:spLocks noGrp="1" noChangeArrowheads="1"/>
          </p:cNvSpPr>
          <p:nvPr>
            <p:ph idx="1"/>
          </p:nvPr>
        </p:nvSpPr>
        <p:spPr>
          <a:xfrm>
            <a:off x="3871365" y="1563757"/>
            <a:ext cx="7838661" cy="4558748"/>
          </a:xfrm>
        </p:spPr>
        <p:txBody>
          <a:bodyPr/>
          <a:lstStyle/>
          <a:p>
            <a:pPr>
              <a:lnSpc>
                <a:spcPct val="150000"/>
              </a:lnSpc>
            </a:pPr>
            <a:r>
              <a:rPr lang="en-GB" altLang="en-US" sz="1800" dirty="0"/>
              <a:t>The term epistemology  also originates from two Greek words: "</a:t>
            </a:r>
            <a:r>
              <a:rPr lang="en-GB" altLang="en-US" sz="1800" b="1" dirty="0"/>
              <a:t>episteme</a:t>
            </a:r>
            <a:r>
              <a:rPr lang="en-GB" altLang="en-US" sz="1800" dirty="0"/>
              <a:t>," meaning "knowledge," and "</a:t>
            </a:r>
            <a:r>
              <a:rPr lang="en-GB" altLang="en-US" sz="1800" b="1" dirty="0"/>
              <a:t>logos</a:t>
            </a:r>
            <a:r>
              <a:rPr lang="en-GB" altLang="en-US" sz="1800" dirty="0"/>
              <a:t>,“ =the "</a:t>
            </a:r>
            <a:r>
              <a:rPr lang="en-GB" altLang="en-US" sz="1800" b="1" dirty="0"/>
              <a:t>study, or science, of</a:t>
            </a:r>
            <a:r>
              <a:rPr lang="en-GB" altLang="en-US" sz="1800" dirty="0"/>
              <a:t>.“</a:t>
            </a:r>
          </a:p>
          <a:p>
            <a:pPr>
              <a:lnSpc>
                <a:spcPct val="150000"/>
              </a:lnSpc>
            </a:pPr>
            <a:r>
              <a:rPr lang="en-GB" altLang="en-US" sz="1800" dirty="0"/>
              <a:t>It is used to describe the beliefs about how ‘knowledge’ might be </a:t>
            </a:r>
            <a:r>
              <a:rPr lang="en-GB" altLang="en-US" sz="1800" u="sng" dirty="0"/>
              <a:t>discovered</a:t>
            </a:r>
            <a:r>
              <a:rPr lang="en-GB" altLang="en-US" sz="1800" dirty="0"/>
              <a:t> about the world…</a:t>
            </a:r>
          </a:p>
          <a:p>
            <a:pPr>
              <a:lnSpc>
                <a:spcPct val="150000"/>
              </a:lnSpc>
            </a:pPr>
            <a:r>
              <a:rPr lang="en-GB" altLang="en-US" sz="1800" dirty="0"/>
              <a:t>It defines the ways in which a researcher’s ontological perspective on reality, are translated into knowledge…</a:t>
            </a:r>
          </a:p>
          <a:p>
            <a:pPr>
              <a:lnSpc>
                <a:spcPct val="150000"/>
              </a:lnSpc>
            </a:pPr>
            <a:r>
              <a:rPr lang="en-GB" altLang="en-US" sz="1800" dirty="0"/>
              <a:t>Again, throughout history human beings have developed numerous theories about </a:t>
            </a:r>
            <a:r>
              <a:rPr lang="en-GB" altLang="en-US" sz="1800" i="1" dirty="0"/>
              <a:t>what it means to know</a:t>
            </a:r>
            <a:r>
              <a:rPr lang="en-GB" altLang="en-US" sz="1800" dirty="0"/>
              <a:t>, and subsequently there are many epistemological perspectives…</a:t>
            </a:r>
          </a:p>
          <a:p>
            <a:endParaRPr lang="en-GB" altLang="en-US" dirty="0"/>
          </a:p>
        </p:txBody>
      </p:sp>
      <p:sp>
        <p:nvSpPr>
          <p:cNvPr id="15365" name="Rectangle 5">
            <a:extLst>
              <a:ext uri="{FF2B5EF4-FFF2-40B4-BE49-F238E27FC236}">
                <a16:creationId xmlns:a16="http://schemas.microsoft.com/office/drawing/2014/main" id="{AAB45A9E-0FF8-AEB1-6FF6-1F4A67B83BB6}"/>
              </a:ext>
            </a:extLst>
          </p:cNvPr>
          <p:cNvSpPr>
            <a:spLocks noChangeArrowheads="1"/>
          </p:cNvSpPr>
          <p:nvPr/>
        </p:nvSpPr>
        <p:spPr bwMode="auto">
          <a:xfrm>
            <a:off x="907981" y="1837383"/>
            <a:ext cx="2352053" cy="4580293"/>
          </a:xfrm>
          <a:prstGeom prst="rect">
            <a:avLst/>
          </a:prstGeom>
          <a:gradFill rotWithShape="0">
            <a:gsLst>
              <a:gs pos="0">
                <a:srgbClr val="8488C4"/>
              </a:gs>
              <a:gs pos="53000">
                <a:srgbClr val="D4DEFF"/>
              </a:gs>
              <a:gs pos="83000">
                <a:srgbClr val="D4DEFF"/>
              </a:gs>
              <a:gs pos="100000">
                <a:srgbClr val="96AB94"/>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rgbClr val="3B3838"/>
                </a:solidFill>
                <a:latin typeface="Abadi Extra Light" panose="020B0204020104020204" pitchFamily="34" charset="0"/>
              </a:defRPr>
            </a:lvl1pPr>
            <a:lvl2pPr>
              <a:lnSpc>
                <a:spcPct val="90000"/>
              </a:lnSpc>
              <a:spcBef>
                <a:spcPts val="500"/>
              </a:spcBef>
              <a:buFont typeface="Arial" panose="020B0604020202020204" pitchFamily="34" charset="0"/>
              <a:buChar char="•"/>
              <a:defRPr sz="2400">
                <a:solidFill>
                  <a:srgbClr val="3B3838"/>
                </a:solidFill>
                <a:latin typeface="Abadi Extra Light" panose="020B0204020104020204" pitchFamily="34" charset="0"/>
              </a:defRPr>
            </a:lvl2pPr>
            <a:lvl3pPr marL="1143000" indent="-228600">
              <a:lnSpc>
                <a:spcPct val="90000"/>
              </a:lnSpc>
              <a:spcBef>
                <a:spcPts val="500"/>
              </a:spcBef>
              <a:buFont typeface="Arial" panose="020B0604020202020204" pitchFamily="34" charset="0"/>
              <a:buChar char="•"/>
              <a:defRPr sz="2000">
                <a:solidFill>
                  <a:srgbClr val="3B3838"/>
                </a:solidFill>
                <a:latin typeface="Abadi Extra Light" panose="020B0204020104020204" pitchFamily="34" charset="0"/>
              </a:defRPr>
            </a:lvl3pPr>
            <a:lvl4pPr marL="16002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4pPr>
            <a:lvl5pPr marL="20574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9pPr>
          </a:lstStyle>
          <a:p>
            <a:pPr algn="ctr">
              <a:lnSpc>
                <a:spcPct val="150000"/>
              </a:lnSpc>
              <a:spcBef>
                <a:spcPct val="0"/>
              </a:spcBef>
              <a:buFontTx/>
              <a:buNone/>
            </a:pPr>
            <a:r>
              <a:rPr lang="en-GB" altLang="en-US" sz="1600" b="1" dirty="0">
                <a:solidFill>
                  <a:schemeClr val="tx1"/>
                </a:solidFill>
                <a:latin typeface="Baskerville Old Face" panose="02020602080505020303" pitchFamily="18" charset="0"/>
              </a:rPr>
              <a:t>Questions relating to epistemology incl.</a:t>
            </a:r>
            <a:br>
              <a:rPr lang="en-GB" altLang="en-US" sz="1600" b="1" dirty="0">
                <a:solidFill>
                  <a:schemeClr val="tx1"/>
                </a:solidFill>
                <a:latin typeface="Baskerville Old Face" panose="02020602080505020303" pitchFamily="18" charset="0"/>
              </a:rPr>
            </a:br>
            <a:endParaRPr lang="en-GB" altLang="en-US" sz="1600" b="1" dirty="0">
              <a:solidFill>
                <a:schemeClr val="tx1"/>
              </a:solidFill>
              <a:latin typeface="Baskerville Old Face" panose="02020602080505020303" pitchFamily="18" charset="0"/>
            </a:endParaRPr>
          </a:p>
          <a:p>
            <a:pPr algn="ctr">
              <a:lnSpc>
                <a:spcPct val="200000"/>
              </a:lnSpc>
              <a:spcBef>
                <a:spcPct val="0"/>
              </a:spcBef>
              <a:buFontTx/>
              <a:buNone/>
            </a:pPr>
            <a:r>
              <a:rPr lang="en-GB" altLang="en-US" sz="1600" dirty="0">
                <a:solidFill>
                  <a:schemeClr val="tx1"/>
                </a:solidFill>
                <a:latin typeface="Baskerville Old Face" panose="02020602080505020303" pitchFamily="18" charset="0"/>
              </a:rPr>
              <a:t> How we come to know what we know?</a:t>
            </a:r>
            <a:br>
              <a:rPr lang="en-GB" altLang="en-US" sz="1600" dirty="0">
                <a:solidFill>
                  <a:schemeClr val="tx1"/>
                </a:solidFill>
                <a:latin typeface="Baskerville Old Face" panose="02020602080505020303" pitchFamily="18" charset="0"/>
              </a:rPr>
            </a:br>
            <a:endParaRPr lang="en-GB" altLang="en-US" sz="1600" dirty="0">
              <a:solidFill>
                <a:schemeClr val="tx1"/>
              </a:solidFill>
              <a:latin typeface="Baskerville Old Face" panose="02020602080505020303" pitchFamily="18" charset="0"/>
            </a:endParaRPr>
          </a:p>
          <a:p>
            <a:pPr algn="ctr">
              <a:lnSpc>
                <a:spcPct val="200000"/>
              </a:lnSpc>
              <a:spcBef>
                <a:spcPct val="0"/>
              </a:spcBef>
              <a:buFontTx/>
              <a:buNone/>
            </a:pPr>
            <a:r>
              <a:rPr lang="en-GB" altLang="en-US" sz="1600" dirty="0">
                <a:solidFill>
                  <a:schemeClr val="tx1"/>
                </a:solidFill>
                <a:latin typeface="Baskerville Old Face" panose="02020602080505020303" pitchFamily="18" charset="0"/>
              </a:rPr>
              <a:t>How do I know what is true or truthful?</a:t>
            </a:r>
          </a:p>
          <a:p>
            <a:pPr algn="ctr">
              <a:lnSpc>
                <a:spcPct val="200000"/>
              </a:lnSpc>
              <a:spcBef>
                <a:spcPct val="0"/>
              </a:spcBef>
              <a:buFontTx/>
              <a:buNone/>
            </a:pPr>
            <a:endParaRPr lang="en-GB" altLang="en-US" sz="1600" dirty="0">
              <a:solidFill>
                <a:schemeClr val="tx1"/>
              </a:solidFill>
              <a:latin typeface="Baskerville Old Face" panose="02020602080505020303" pitchFamily="18" charset="0"/>
            </a:endParaRPr>
          </a:p>
          <a:p>
            <a:pPr algn="ctr">
              <a:lnSpc>
                <a:spcPct val="200000"/>
              </a:lnSpc>
              <a:spcBef>
                <a:spcPct val="0"/>
              </a:spcBef>
              <a:buFontTx/>
              <a:buNone/>
            </a:pPr>
            <a:r>
              <a:rPr lang="en-GB" altLang="en-US" sz="1600" dirty="0">
                <a:solidFill>
                  <a:schemeClr val="tx1"/>
                </a:solidFill>
                <a:latin typeface="Baskerville Old Face" panose="02020602080505020303" pitchFamily="18" charset="0"/>
              </a:rPr>
              <a:t>What does truth mean?</a:t>
            </a: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C82B166-4099-54B2-8EE6-B726883EBF83}"/>
              </a:ext>
            </a:extLst>
          </p:cNvPr>
          <p:cNvSpPr>
            <a:spLocks noGrp="1" noChangeArrowheads="1"/>
          </p:cNvSpPr>
          <p:nvPr>
            <p:ph type="title"/>
          </p:nvPr>
        </p:nvSpPr>
        <p:spPr/>
        <p:txBody>
          <a:bodyPr>
            <a:normAutofit fontScale="90000"/>
          </a:bodyPr>
          <a:lstStyle/>
          <a:p>
            <a:r>
              <a:rPr lang="en-GB" altLang="en-US" dirty="0"/>
              <a:t>Epistemology &amp; the 2 main Ontological stances?</a:t>
            </a:r>
          </a:p>
        </p:txBody>
      </p:sp>
      <p:sp>
        <p:nvSpPr>
          <p:cNvPr id="6" name="Content Placeholder 2">
            <a:extLst>
              <a:ext uri="{FF2B5EF4-FFF2-40B4-BE49-F238E27FC236}">
                <a16:creationId xmlns:a16="http://schemas.microsoft.com/office/drawing/2014/main" id="{1C967FDC-DCD5-69BE-CB0B-C663F998EB91}"/>
              </a:ext>
            </a:extLst>
          </p:cNvPr>
          <p:cNvSpPr>
            <a:spLocks noGrp="1" noChangeArrowheads="1"/>
          </p:cNvSpPr>
          <p:nvPr>
            <p:ph sz="half" idx="1"/>
          </p:nvPr>
        </p:nvSpPr>
        <p:spPr>
          <a:xfrm>
            <a:off x="838200" y="2428389"/>
            <a:ext cx="4787348" cy="3831123"/>
          </a:xfrm>
          <a:solidFill>
            <a:srgbClr val="15C1A0">
              <a:alpha val="18039"/>
            </a:srgbClr>
          </a:solidFill>
        </p:spPr>
        <p:txBody>
          <a:bodyPr>
            <a:normAutofit fontScale="85000" lnSpcReduction="10000"/>
          </a:bodyPr>
          <a:lstStyle/>
          <a:p>
            <a:pPr marL="0" indent="0" algn="ctr">
              <a:lnSpc>
                <a:spcPct val="150000"/>
              </a:lnSpc>
              <a:buFont typeface="Wingdings" panose="05000000000000000000" pitchFamily="2" charset="2"/>
              <a:buNone/>
            </a:pPr>
            <a:r>
              <a:rPr lang="en-GB" altLang="en-US" sz="1800" b="1" dirty="0">
                <a:solidFill>
                  <a:schemeClr val="tx1"/>
                </a:solidFill>
              </a:rPr>
              <a:t>Realists believe that reality exists, driven by natural laws, independent from any theories, human beliefs or behaviours, context free. There is "truth” that is objective, static and measurable</a:t>
            </a:r>
            <a:r>
              <a:rPr lang="en-GB" altLang="en-US" sz="1800" b="1" dirty="0"/>
              <a:t>.</a:t>
            </a:r>
            <a:endParaRPr lang="en-GB" altLang="en-US" sz="1800" b="1" dirty="0">
              <a:solidFill>
                <a:schemeClr val="tx1"/>
              </a:solidFill>
            </a:endParaRPr>
          </a:p>
          <a:p>
            <a:pPr marL="0" indent="0" algn="ctr">
              <a:lnSpc>
                <a:spcPct val="150000"/>
              </a:lnSpc>
              <a:buFont typeface="Wingdings" panose="05000000000000000000" pitchFamily="2" charset="2"/>
              <a:buNone/>
            </a:pPr>
            <a:endParaRPr lang="en-GB" altLang="en-US" sz="1800" b="1" dirty="0"/>
          </a:p>
          <a:p>
            <a:pPr marL="0" indent="0" algn="ctr">
              <a:lnSpc>
                <a:spcPct val="150000"/>
              </a:lnSpc>
              <a:buFont typeface="Wingdings" panose="05000000000000000000" pitchFamily="2" charset="2"/>
              <a:buNone/>
            </a:pPr>
            <a:endParaRPr lang="en-GB" altLang="en-US" sz="1800" b="1" dirty="0"/>
          </a:p>
          <a:p>
            <a:pPr marL="0" indent="0" algn="ctr">
              <a:buNone/>
              <a:defRPr/>
            </a:pPr>
            <a:r>
              <a:rPr lang="en-GB" sz="1800" b="1" u="sng" dirty="0">
                <a:latin typeface="Dubai Light" panose="020B0303030403030204" pitchFamily="34" charset="-78"/>
                <a:cs typeface="Dubai Light" panose="020B0303030403030204" pitchFamily="34" charset="-78"/>
              </a:rPr>
              <a:t>Knowledge acquisition</a:t>
            </a:r>
            <a:r>
              <a:rPr lang="en-GB" sz="1800" u="sng" dirty="0">
                <a:latin typeface="Dubai Light" panose="020B0303030403030204" pitchFamily="34" charset="-78"/>
                <a:cs typeface="Dubai Light" panose="020B0303030403030204" pitchFamily="34" charset="-78"/>
              </a:rPr>
              <a:t>:</a:t>
            </a:r>
          </a:p>
          <a:p>
            <a:pPr marL="0" indent="0" algn="ctr">
              <a:buNone/>
              <a:defRPr/>
            </a:pPr>
            <a:r>
              <a:rPr lang="en-GB" sz="1800" dirty="0">
                <a:latin typeface="Dubai Light" panose="020B0303030403030204" pitchFamily="34" charset="-78"/>
                <a:cs typeface="Dubai Light" panose="020B0303030403030204" pitchFamily="34" charset="-78"/>
              </a:rPr>
              <a:t>If reality can be measured, there is a focus on credible, objective tools to collect data… Fixed and Generalisable</a:t>
            </a:r>
          </a:p>
          <a:p>
            <a:pPr marL="0" indent="0" algn="ctr">
              <a:lnSpc>
                <a:spcPct val="150000"/>
              </a:lnSpc>
              <a:buFont typeface="Wingdings" panose="05000000000000000000" pitchFamily="2" charset="2"/>
              <a:buNone/>
            </a:pPr>
            <a:endParaRPr lang="en-GB" altLang="en-US" sz="1800" b="1" dirty="0">
              <a:solidFill>
                <a:schemeClr val="tx1"/>
              </a:solidFill>
            </a:endParaRPr>
          </a:p>
          <a:p>
            <a:pPr marL="0" indent="0">
              <a:lnSpc>
                <a:spcPct val="150000"/>
              </a:lnSpc>
              <a:buFont typeface="Wingdings" panose="05000000000000000000" pitchFamily="2" charset="2"/>
              <a:buNone/>
            </a:pPr>
            <a:endParaRPr lang="en-GB" altLang="en-US" sz="1800" dirty="0">
              <a:solidFill>
                <a:schemeClr val="tx1"/>
              </a:solidFill>
            </a:endParaRPr>
          </a:p>
          <a:p>
            <a:pPr marL="0" indent="0">
              <a:buFont typeface="Arial" panose="020B0604020202020204" pitchFamily="34" charset="0"/>
              <a:buNone/>
            </a:pPr>
            <a:endParaRPr lang="en-GB" altLang="en-US" sz="1600" dirty="0"/>
          </a:p>
        </p:txBody>
      </p:sp>
      <p:sp>
        <p:nvSpPr>
          <p:cNvPr id="8" name="Content Placeholder 3">
            <a:extLst>
              <a:ext uri="{FF2B5EF4-FFF2-40B4-BE49-F238E27FC236}">
                <a16:creationId xmlns:a16="http://schemas.microsoft.com/office/drawing/2014/main" id="{C9FD0C96-45BF-517A-56E3-FF12CA227CB1}"/>
              </a:ext>
            </a:extLst>
          </p:cNvPr>
          <p:cNvSpPr>
            <a:spLocks noGrp="1"/>
          </p:cNvSpPr>
          <p:nvPr>
            <p:ph sz="half" idx="2"/>
          </p:nvPr>
        </p:nvSpPr>
        <p:spPr>
          <a:xfrm>
            <a:off x="6495534" y="2428389"/>
            <a:ext cx="4242214" cy="3831123"/>
          </a:xfrm>
          <a:solidFill>
            <a:schemeClr val="accent6">
              <a:lumMod val="20000"/>
              <a:lumOff val="80000"/>
            </a:schemeClr>
          </a:solidFill>
        </p:spPr>
        <p:txBody>
          <a:bodyPr>
            <a:normAutofit fontScale="85000" lnSpcReduction="10000"/>
          </a:bodyPr>
          <a:lstStyle/>
          <a:p>
            <a:pPr marL="0" indent="0" algn="ctr">
              <a:lnSpc>
                <a:spcPct val="150000"/>
              </a:lnSpc>
              <a:buFont typeface="Wingdings" pitchFamily="2" charset="2"/>
              <a:buNone/>
              <a:defRPr/>
            </a:pPr>
            <a:r>
              <a:rPr lang="en-GB" sz="1800" b="1" dirty="0">
                <a:solidFill>
                  <a:schemeClr val="tx1"/>
                </a:solidFill>
              </a:rPr>
              <a:t>Relativists believe that reality cannot exist without context. There are many constructions of reality which are influenced by experiences, social interactions etc. each person therefore has their own reality that is considered their truth.</a:t>
            </a:r>
            <a:endParaRPr lang="en-GB" sz="1800" b="1" dirty="0"/>
          </a:p>
          <a:p>
            <a:pPr marL="0" indent="0" algn="ctr">
              <a:buNone/>
              <a:defRPr/>
            </a:pPr>
            <a:endParaRPr lang="en-GB" sz="1800" b="1" u="sng" dirty="0">
              <a:latin typeface="Dubai Light" panose="020B0303030403030204" pitchFamily="34" charset="-78"/>
              <a:cs typeface="Dubai Light" panose="020B0303030403030204" pitchFamily="34" charset="-78"/>
            </a:endParaRPr>
          </a:p>
          <a:p>
            <a:pPr marL="0" indent="0" algn="ctr">
              <a:buNone/>
              <a:defRPr/>
            </a:pPr>
            <a:r>
              <a:rPr lang="en-GB" sz="1800" b="1" u="sng" dirty="0">
                <a:latin typeface="Dubai Light" panose="020B0303030403030204" pitchFamily="34" charset="-78"/>
                <a:cs typeface="Dubai Light" panose="020B0303030403030204" pitchFamily="34" charset="-78"/>
              </a:rPr>
              <a:t>Knowledge acquisition</a:t>
            </a:r>
            <a:r>
              <a:rPr lang="en-GB" sz="1800" dirty="0">
                <a:latin typeface="Dubai Light" panose="020B0303030403030204" pitchFamily="34" charset="-78"/>
                <a:cs typeface="Dubai Light" panose="020B0303030403030204" pitchFamily="34" charset="-78"/>
              </a:rPr>
              <a:t>:</a:t>
            </a:r>
          </a:p>
          <a:p>
            <a:pPr marL="0" indent="0" algn="ctr">
              <a:buNone/>
              <a:defRPr/>
            </a:pPr>
            <a:r>
              <a:rPr lang="en-GB" sz="1800" dirty="0">
                <a:latin typeface="Dubai Light" panose="020B0303030403030204" pitchFamily="34" charset="-78"/>
                <a:cs typeface="Dubai Light" panose="020B0303030403030204" pitchFamily="34" charset="-78"/>
              </a:rPr>
              <a:t>If reality depends on the context, the interpretation, the focus on the details of situation, a reality existing behind the details… Dynamic and Contextual </a:t>
            </a:r>
          </a:p>
          <a:p>
            <a:pPr marL="0" indent="0" algn="ctr">
              <a:lnSpc>
                <a:spcPct val="150000"/>
              </a:lnSpc>
              <a:buFont typeface="Wingdings" pitchFamily="2" charset="2"/>
              <a:buNone/>
              <a:defRPr/>
            </a:pPr>
            <a:endParaRPr lang="en-GB" sz="1800" dirty="0">
              <a:solidFill>
                <a:schemeClr val="tx1"/>
              </a:solidFill>
            </a:endParaRPr>
          </a:p>
          <a:p>
            <a:pPr marL="0" indent="0">
              <a:buFont typeface="Arial" panose="020B0604020202020204" pitchFamily="34" charset="0"/>
              <a:buNone/>
              <a:defRPr/>
            </a:pPr>
            <a:endParaRPr lang="en-GB" sz="2000" dirty="0">
              <a:solidFill>
                <a:schemeClr val="bg2">
                  <a:lumMod val="25000"/>
                </a:schemeClr>
              </a:solidFill>
              <a:latin typeface="Calibri" panose="020F0502020204030204" pitchFamily="34" charset="0"/>
            </a:endParaRPr>
          </a:p>
        </p:txBody>
      </p:sp>
      <p:sp>
        <p:nvSpPr>
          <p:cNvPr id="17413" name="Rectangle 3">
            <a:extLst>
              <a:ext uri="{FF2B5EF4-FFF2-40B4-BE49-F238E27FC236}">
                <a16:creationId xmlns:a16="http://schemas.microsoft.com/office/drawing/2014/main" id="{22DA8E58-9074-9509-6D9E-813D7DCDD404}"/>
              </a:ext>
            </a:extLst>
          </p:cNvPr>
          <p:cNvSpPr>
            <a:spLocks noChangeArrowheads="1"/>
          </p:cNvSpPr>
          <p:nvPr/>
        </p:nvSpPr>
        <p:spPr bwMode="auto">
          <a:xfrm>
            <a:off x="4057098" y="1780689"/>
            <a:ext cx="15684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rgbClr val="3B3838"/>
                </a:solidFill>
                <a:latin typeface="Abadi Extra Light" panose="020B0204020104020204" pitchFamily="34" charset="0"/>
              </a:defRPr>
            </a:lvl1pPr>
            <a:lvl2pPr marL="742950" indent="-285750">
              <a:lnSpc>
                <a:spcPct val="90000"/>
              </a:lnSpc>
              <a:spcBef>
                <a:spcPts val="500"/>
              </a:spcBef>
              <a:buFont typeface="Arial" panose="020B0604020202020204" pitchFamily="34" charset="0"/>
              <a:buChar char="•"/>
              <a:defRPr sz="2400">
                <a:solidFill>
                  <a:srgbClr val="3B3838"/>
                </a:solidFill>
                <a:latin typeface="Abadi Extra Light" panose="020B0204020104020204" pitchFamily="34" charset="0"/>
              </a:defRPr>
            </a:lvl2pPr>
            <a:lvl3pPr marL="1143000" indent="-228600">
              <a:lnSpc>
                <a:spcPct val="90000"/>
              </a:lnSpc>
              <a:spcBef>
                <a:spcPts val="500"/>
              </a:spcBef>
              <a:buFont typeface="Arial" panose="020B0604020202020204" pitchFamily="34" charset="0"/>
              <a:buChar char="•"/>
              <a:defRPr sz="2000">
                <a:solidFill>
                  <a:srgbClr val="3B3838"/>
                </a:solidFill>
                <a:latin typeface="Abadi Extra Light" panose="020B0204020104020204" pitchFamily="34" charset="0"/>
              </a:defRPr>
            </a:lvl3pPr>
            <a:lvl4pPr marL="16002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4pPr>
            <a:lvl5pPr marL="20574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9pPr>
          </a:lstStyle>
          <a:p>
            <a:pPr algn="ctr">
              <a:lnSpc>
                <a:spcPct val="100000"/>
              </a:lnSpc>
              <a:spcBef>
                <a:spcPct val="0"/>
              </a:spcBef>
              <a:buFontTx/>
              <a:buNone/>
            </a:pPr>
            <a:r>
              <a:rPr lang="en-US" altLang="en-US" sz="3600" b="1" dirty="0">
                <a:solidFill>
                  <a:schemeClr val="tx1"/>
                </a:solidFill>
              </a:rPr>
              <a:t>Realism</a:t>
            </a:r>
          </a:p>
        </p:txBody>
      </p:sp>
      <p:sp>
        <p:nvSpPr>
          <p:cNvPr id="17414" name="Rectangle 9">
            <a:extLst>
              <a:ext uri="{FF2B5EF4-FFF2-40B4-BE49-F238E27FC236}">
                <a16:creationId xmlns:a16="http://schemas.microsoft.com/office/drawing/2014/main" id="{0E07C324-CAF5-3E75-3092-13BF2E873F36}"/>
              </a:ext>
            </a:extLst>
          </p:cNvPr>
          <p:cNvSpPr>
            <a:spLocks noChangeArrowheads="1"/>
          </p:cNvSpPr>
          <p:nvPr/>
        </p:nvSpPr>
        <p:spPr bwMode="auto">
          <a:xfrm>
            <a:off x="6373191" y="1780689"/>
            <a:ext cx="1978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rgbClr val="3B3838"/>
                </a:solidFill>
                <a:latin typeface="Abadi Extra Light" panose="020B0204020104020204" pitchFamily="34" charset="0"/>
              </a:defRPr>
            </a:lvl1pPr>
            <a:lvl2pPr marL="742950" indent="-285750">
              <a:lnSpc>
                <a:spcPct val="90000"/>
              </a:lnSpc>
              <a:spcBef>
                <a:spcPts val="500"/>
              </a:spcBef>
              <a:buFont typeface="Arial" panose="020B0604020202020204" pitchFamily="34" charset="0"/>
              <a:buChar char="•"/>
              <a:defRPr sz="2400">
                <a:solidFill>
                  <a:srgbClr val="3B3838"/>
                </a:solidFill>
                <a:latin typeface="Abadi Extra Light" panose="020B0204020104020204" pitchFamily="34" charset="0"/>
              </a:defRPr>
            </a:lvl2pPr>
            <a:lvl3pPr marL="1143000" indent="-228600">
              <a:lnSpc>
                <a:spcPct val="90000"/>
              </a:lnSpc>
              <a:spcBef>
                <a:spcPts val="500"/>
              </a:spcBef>
              <a:buFont typeface="Arial" panose="020B0604020202020204" pitchFamily="34" charset="0"/>
              <a:buChar char="•"/>
              <a:defRPr sz="2000">
                <a:solidFill>
                  <a:srgbClr val="3B3838"/>
                </a:solidFill>
                <a:latin typeface="Abadi Extra Light" panose="020B0204020104020204" pitchFamily="34" charset="0"/>
              </a:defRPr>
            </a:lvl3pPr>
            <a:lvl4pPr marL="16002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4pPr>
            <a:lvl5pPr marL="20574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9pPr>
          </a:lstStyle>
          <a:p>
            <a:pPr algn="ctr">
              <a:lnSpc>
                <a:spcPct val="100000"/>
              </a:lnSpc>
              <a:spcBef>
                <a:spcPct val="0"/>
              </a:spcBef>
              <a:buFontTx/>
              <a:buNone/>
            </a:pPr>
            <a:r>
              <a:rPr lang="en-US" altLang="en-US" sz="3600" b="1" dirty="0">
                <a:solidFill>
                  <a:schemeClr val="tx1"/>
                </a:solidFill>
              </a:rPr>
              <a:t>Relativism</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 calcmode="lin" valueType="num">
                                      <p:cBhvr additive="base">
                                        <p:cTn id="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8" dur="500" fill="hold"/>
                                        <p:tgtEl>
                                          <p:spTgt spid="6">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bg/>
                                          </p:spTgt>
                                        </p:tgtEl>
                                        <p:attrNameLst>
                                          <p:attrName>style.visibility</p:attrName>
                                        </p:attrNameLst>
                                      </p:cBhvr>
                                      <p:to>
                                        <p:strVal val="visible"/>
                                      </p:to>
                                    </p:set>
                                    <p:anim calcmode="lin" valueType="num">
                                      <p:cBhvr additive="base">
                                        <p:cTn id="31" dur="500" fill="hold"/>
                                        <p:tgtEl>
                                          <p:spTgt spid="8">
                                            <p:bg/>
                                          </p:spTgt>
                                        </p:tgtEl>
                                        <p:attrNameLst>
                                          <p:attrName>ppt_x</p:attrName>
                                        </p:attrNameLst>
                                      </p:cBhvr>
                                      <p:tavLst>
                                        <p:tav tm="0">
                                          <p:val>
                                            <p:strVal val="#ppt_x"/>
                                          </p:val>
                                        </p:tav>
                                        <p:tav tm="100000">
                                          <p:val>
                                            <p:strVal val="#ppt_x"/>
                                          </p:val>
                                        </p:tav>
                                      </p:tavLst>
                                    </p:anim>
                                    <p:anim calcmode="lin" valueType="num">
                                      <p:cBhvr additive="base">
                                        <p:cTn id="32"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anim calcmode="lin" valueType="num">
                                      <p:cBhvr additive="base">
                                        <p:cTn id="3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xEl>
                                              <p:pRg st="2" end="2"/>
                                            </p:txEl>
                                          </p:spTgt>
                                        </p:tgtEl>
                                        <p:attrNameLst>
                                          <p:attrName>style.visibility</p:attrName>
                                        </p:attrNameLst>
                                      </p:cBhvr>
                                      <p:to>
                                        <p:strVal val="visible"/>
                                      </p:to>
                                    </p:set>
                                    <p:anim calcmode="lin" valueType="num">
                                      <p:cBhvr additive="base">
                                        <p:cTn id="4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xEl>
                                              <p:pRg st="3" end="3"/>
                                            </p:txEl>
                                          </p:spTgt>
                                        </p:tgtEl>
                                        <p:attrNameLst>
                                          <p:attrName>style.visibility</p:attrName>
                                        </p:attrNameLst>
                                      </p:cBhvr>
                                      <p:to>
                                        <p:strVal val="visible"/>
                                      </p:to>
                                    </p:set>
                                    <p:anim calcmode="lin" valueType="num">
                                      <p:cBhvr additive="base">
                                        <p:cTn id="4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8"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A9121-60D1-5799-C0EC-ACEBD552F986}"/>
              </a:ext>
            </a:extLst>
          </p:cNvPr>
          <p:cNvSpPr>
            <a:spLocks noGrp="1"/>
          </p:cNvSpPr>
          <p:nvPr>
            <p:ph type="title"/>
          </p:nvPr>
        </p:nvSpPr>
        <p:spPr/>
        <p:txBody>
          <a:bodyPr/>
          <a:lstStyle/>
          <a:p>
            <a:pPr algn="ctr"/>
            <a:r>
              <a:rPr lang="en-GB" dirty="0"/>
              <a:t>What is your TRUTH?</a:t>
            </a:r>
          </a:p>
        </p:txBody>
      </p:sp>
      <p:pic>
        <p:nvPicPr>
          <p:cNvPr id="1026" name="Picture 2" descr="Blue and Black!) Dress ...">
            <a:extLst>
              <a:ext uri="{FF2B5EF4-FFF2-40B4-BE49-F238E27FC236}">
                <a16:creationId xmlns:a16="http://schemas.microsoft.com/office/drawing/2014/main" id="{71A4F4FF-F7D4-73CA-1CA3-A702939498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1821" y="2339424"/>
            <a:ext cx="5793369" cy="30177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optical illusion “The Young Girl ...">
            <a:extLst>
              <a:ext uri="{FF2B5EF4-FFF2-40B4-BE49-F238E27FC236}">
                <a16:creationId xmlns:a16="http://schemas.microsoft.com/office/drawing/2014/main" id="{2598ABAB-6994-13BC-55D2-E46CACC3DB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3495" y="2272817"/>
            <a:ext cx="2625818" cy="3150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6659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05F2EB0-7203-1E29-BCC0-F50317C2AD12}"/>
              </a:ext>
            </a:extLst>
          </p:cNvPr>
          <p:cNvSpPr txBox="1"/>
          <p:nvPr/>
        </p:nvSpPr>
        <p:spPr>
          <a:xfrm>
            <a:off x="3129280" y="1514961"/>
            <a:ext cx="6096000" cy="3970318"/>
          </a:xfrm>
          <a:prstGeom prst="rect">
            <a:avLst/>
          </a:prstGeom>
          <a:noFill/>
        </p:spPr>
        <p:txBody>
          <a:bodyPr wrap="square">
            <a:spAutoFit/>
          </a:bodyPr>
          <a:lstStyle/>
          <a:p>
            <a:r>
              <a:rPr lang="en-GB" dirty="0">
                <a:latin typeface="Adobe Devanagari" panose="02040503050201020203" pitchFamily="18" charset="0"/>
                <a:ea typeface="ADLaM Display" panose="020F0502020204030204" pitchFamily="2" charset="0"/>
                <a:cs typeface="Adobe Devanagari" panose="02040503050201020203" pitchFamily="18" charset="0"/>
              </a:rPr>
              <a:t>Is what an object is like to do with the object, or the person perceiving it, or a bit of both?</a:t>
            </a:r>
          </a:p>
          <a:p>
            <a:endParaRPr lang="en-GB" dirty="0">
              <a:latin typeface="Adobe Devanagari" panose="02040503050201020203" pitchFamily="18" charset="0"/>
              <a:ea typeface="ADLaM Display" panose="020F0502020204030204" pitchFamily="2" charset="0"/>
              <a:cs typeface="Adobe Devanagari" panose="02040503050201020203" pitchFamily="18" charset="0"/>
            </a:endParaRPr>
          </a:p>
          <a:p>
            <a:r>
              <a:rPr lang="en-GB" dirty="0">
                <a:latin typeface="Adobe Devanagari" panose="02040503050201020203" pitchFamily="18" charset="0"/>
                <a:ea typeface="ADLaM Display" panose="020F0502020204030204" pitchFamily="2" charset="0"/>
                <a:cs typeface="Adobe Devanagari" panose="02040503050201020203" pitchFamily="18" charset="0"/>
              </a:rPr>
              <a:t>What counts as truth, and why do we count some things as ‘reliable’ knowledge, and others as more questionable?</a:t>
            </a:r>
          </a:p>
          <a:p>
            <a:endParaRPr lang="en-GB" dirty="0">
              <a:latin typeface="Adobe Devanagari" panose="02040503050201020203" pitchFamily="18" charset="0"/>
              <a:ea typeface="ADLaM Display" panose="020F0502020204030204" pitchFamily="2" charset="0"/>
              <a:cs typeface="Adobe Devanagari" panose="02040503050201020203" pitchFamily="18" charset="0"/>
            </a:endParaRPr>
          </a:p>
          <a:p>
            <a:r>
              <a:rPr lang="en-GB" dirty="0">
                <a:latin typeface="Adobe Devanagari" panose="02040503050201020203" pitchFamily="18" charset="0"/>
                <a:ea typeface="ADLaM Display" panose="020F0502020204030204" pitchFamily="2" charset="0"/>
                <a:cs typeface="Adobe Devanagari" panose="02040503050201020203" pitchFamily="18" charset="0"/>
              </a:rPr>
              <a:t>How much do the words we use, our upbringing or cultural background shape how we view the world ?</a:t>
            </a:r>
          </a:p>
          <a:p>
            <a:endParaRPr lang="en-GB" dirty="0">
              <a:latin typeface="Adobe Devanagari" panose="02040503050201020203" pitchFamily="18" charset="0"/>
              <a:ea typeface="ADLaM Display" panose="020F0502020204030204" pitchFamily="2" charset="0"/>
              <a:cs typeface="Adobe Devanagari" panose="02040503050201020203" pitchFamily="18" charset="0"/>
            </a:endParaRPr>
          </a:p>
          <a:p>
            <a:r>
              <a:rPr lang="en-GB" dirty="0">
                <a:latin typeface="Adobe Devanagari" panose="02040503050201020203" pitchFamily="18" charset="0"/>
                <a:ea typeface="ADLaM Display" panose="020F0502020204030204" pitchFamily="2" charset="0"/>
                <a:cs typeface="Adobe Devanagari" panose="02040503050201020203" pitchFamily="18" charset="0"/>
              </a:rPr>
              <a:t>Can I know that you perceive things like I do?</a:t>
            </a:r>
          </a:p>
          <a:p>
            <a:endParaRPr lang="en-GB" dirty="0">
              <a:latin typeface="Adobe Devanagari" panose="02040503050201020203" pitchFamily="18" charset="0"/>
              <a:ea typeface="ADLaM Display" panose="020F0502020204030204" pitchFamily="2" charset="0"/>
              <a:cs typeface="Adobe Devanagari" panose="02040503050201020203" pitchFamily="18" charset="0"/>
            </a:endParaRPr>
          </a:p>
          <a:p>
            <a:r>
              <a:rPr lang="en-GB" dirty="0">
                <a:latin typeface="Adobe Devanagari" panose="02040503050201020203" pitchFamily="18" charset="0"/>
                <a:ea typeface="ADLaM Display" panose="020F0502020204030204" pitchFamily="2" charset="0"/>
                <a:cs typeface="Adobe Devanagari" panose="02040503050201020203" pitchFamily="18" charset="0"/>
              </a:rPr>
              <a:t>Can we distinguish between the way things appear, and the way things really are – and can we ever have a ‘complete’ description of reality?</a:t>
            </a: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89C8848-D261-2E5C-2919-5157CDB3B0E4}"/>
              </a:ext>
            </a:extLst>
          </p:cNvPr>
          <p:cNvSpPr>
            <a:spLocks noGrp="1" noChangeArrowheads="1"/>
          </p:cNvSpPr>
          <p:nvPr>
            <p:ph type="title"/>
          </p:nvPr>
        </p:nvSpPr>
        <p:spPr>
          <a:xfrm>
            <a:off x="601244" y="705612"/>
            <a:ext cx="10691265" cy="1307592"/>
          </a:xfrm>
        </p:spPr>
        <p:txBody>
          <a:bodyPr/>
          <a:lstStyle/>
          <a:p>
            <a:r>
              <a:rPr lang="en-GB" altLang="en-US" dirty="0"/>
              <a:t>Methodology</a:t>
            </a:r>
          </a:p>
        </p:txBody>
      </p:sp>
      <p:sp>
        <p:nvSpPr>
          <p:cNvPr id="7" name="Content Placeholder 2">
            <a:extLst>
              <a:ext uri="{FF2B5EF4-FFF2-40B4-BE49-F238E27FC236}">
                <a16:creationId xmlns:a16="http://schemas.microsoft.com/office/drawing/2014/main" id="{AA2AF4CE-13C1-659A-D011-C7BC758E7FC1}"/>
              </a:ext>
            </a:extLst>
          </p:cNvPr>
          <p:cNvSpPr>
            <a:spLocks noGrp="1"/>
          </p:cNvSpPr>
          <p:nvPr>
            <p:ph sz="half" idx="2"/>
          </p:nvPr>
        </p:nvSpPr>
        <p:spPr>
          <a:xfrm>
            <a:off x="457201" y="1847439"/>
            <a:ext cx="11734800" cy="1850802"/>
          </a:xfrm>
        </p:spPr>
        <p:txBody>
          <a:bodyPr/>
          <a:lstStyle/>
          <a:p>
            <a:pPr>
              <a:lnSpc>
                <a:spcPct val="150000"/>
              </a:lnSpc>
              <a:spcBef>
                <a:spcPts val="0"/>
              </a:spcBef>
              <a:defRPr/>
            </a:pPr>
            <a:r>
              <a:rPr lang="en-GB" altLang="en-US" sz="2000" dirty="0">
                <a:solidFill>
                  <a:schemeClr val="bg2">
                    <a:lumMod val="25000"/>
                  </a:schemeClr>
                </a:solidFill>
              </a:rPr>
              <a:t>The appropriate methodological choices are driven by ones own ontological and epistemological beliefs…(or the ones imposed upon us!)</a:t>
            </a:r>
          </a:p>
          <a:p>
            <a:pPr>
              <a:lnSpc>
                <a:spcPct val="150000"/>
              </a:lnSpc>
              <a:spcBef>
                <a:spcPts val="0"/>
              </a:spcBef>
              <a:defRPr/>
            </a:pPr>
            <a:r>
              <a:rPr lang="en-GB" altLang="en-US" sz="1800" dirty="0">
                <a:solidFill>
                  <a:schemeClr val="bg2">
                    <a:lumMod val="25000"/>
                  </a:schemeClr>
                </a:solidFill>
                <a:latin typeface="Calibri" panose="020F0502020204030204" pitchFamily="34" charset="0"/>
              </a:rPr>
              <a:t>Examples of methodologies are: Scientific method, ethnography, phenomenology, grounded theory, action research.</a:t>
            </a:r>
          </a:p>
          <a:p>
            <a:pPr>
              <a:buFont typeface="Arial" charset="0"/>
              <a:buChar char="•"/>
              <a:defRPr/>
            </a:pPr>
            <a:endParaRPr lang="en-GB" altLang="en-US" sz="1600" dirty="0">
              <a:solidFill>
                <a:schemeClr val="bg2">
                  <a:lumMod val="25000"/>
                </a:schemeClr>
              </a:solidFill>
              <a:latin typeface="Calibri" panose="020F0502020204030204" pitchFamily="34" charset="0"/>
            </a:endParaRPr>
          </a:p>
          <a:p>
            <a:pPr marL="0" indent="0">
              <a:buFont typeface="Wingdings" pitchFamily="2" charset="2"/>
              <a:buNone/>
              <a:defRPr/>
            </a:pPr>
            <a:endParaRPr lang="en-GB" altLang="en-US" sz="1600" dirty="0">
              <a:solidFill>
                <a:schemeClr val="bg2">
                  <a:lumMod val="25000"/>
                </a:schemeClr>
              </a:solidFill>
              <a:latin typeface="Calibri" panose="020F0502020204030204" pitchFamily="34" charset="0"/>
            </a:endParaRPr>
          </a:p>
        </p:txBody>
      </p:sp>
      <p:sp>
        <p:nvSpPr>
          <p:cNvPr id="4" name="Rectangle 3">
            <a:extLst>
              <a:ext uri="{FF2B5EF4-FFF2-40B4-BE49-F238E27FC236}">
                <a16:creationId xmlns:a16="http://schemas.microsoft.com/office/drawing/2014/main" id="{7E47B593-7333-768D-81FB-AA39D5291123}"/>
              </a:ext>
            </a:extLst>
          </p:cNvPr>
          <p:cNvSpPr/>
          <p:nvPr/>
        </p:nvSpPr>
        <p:spPr>
          <a:xfrm>
            <a:off x="374650" y="4137606"/>
            <a:ext cx="11817350" cy="2014782"/>
          </a:xfrm>
          <a:prstGeom prst="rect">
            <a:avLst/>
          </a:prstGeom>
        </p:spPr>
        <p:txBody>
          <a:bodyPr>
            <a:spAutoFit/>
          </a:bodyPr>
          <a:lstStyle/>
          <a:p>
            <a:pPr marL="285750" indent="-285750">
              <a:lnSpc>
                <a:spcPct val="150000"/>
              </a:lnSpc>
              <a:buFont typeface="Arial" panose="020B0604020202020204" pitchFamily="34" charset="0"/>
              <a:buChar char="•"/>
              <a:defRPr/>
            </a:pPr>
            <a:r>
              <a:rPr lang="en-GB" altLang="en-US" sz="2000" dirty="0"/>
              <a:t>Different to </a:t>
            </a:r>
            <a:r>
              <a:rPr lang="en-GB" altLang="en-US" sz="2000" b="1" i="1" dirty="0"/>
              <a:t>method</a:t>
            </a:r>
            <a:r>
              <a:rPr lang="en-GB" altLang="en-US" sz="2000" b="1" dirty="0"/>
              <a:t> </a:t>
            </a:r>
            <a:r>
              <a:rPr lang="en-GB" altLang="en-US" sz="2000" dirty="0"/>
              <a:t>as this refers to the ‘research tools’, the techniques &amp; procedures to collect &amp; analyse data….</a:t>
            </a:r>
          </a:p>
          <a:p>
            <a:pPr marL="285750" indent="-285750">
              <a:lnSpc>
                <a:spcPct val="150000"/>
              </a:lnSpc>
              <a:buFont typeface="Arial" panose="020B0604020202020204" pitchFamily="34" charset="0"/>
              <a:buChar char="•"/>
              <a:defRPr/>
            </a:pPr>
            <a:r>
              <a:rPr lang="en-GB" altLang="en-US" sz="2300" b="1" dirty="0"/>
              <a:t>Methodology is the justification for using a particular research method - including whether you use qualitative or quantitative methods, or a mixture of both…</a:t>
            </a:r>
          </a:p>
        </p:txBody>
      </p:sp>
      <p:cxnSp>
        <p:nvCxnSpPr>
          <p:cNvPr id="10" name="Straight Connector 9">
            <a:extLst>
              <a:ext uri="{FF2B5EF4-FFF2-40B4-BE49-F238E27FC236}">
                <a16:creationId xmlns:a16="http://schemas.microsoft.com/office/drawing/2014/main" id="{AC9D29D7-38C5-F2E6-E6ED-EB964106D6EF}"/>
              </a:ext>
            </a:extLst>
          </p:cNvPr>
          <p:cNvCxnSpPr/>
          <p:nvPr/>
        </p:nvCxnSpPr>
        <p:spPr>
          <a:xfrm>
            <a:off x="2780030" y="1508125"/>
            <a:ext cx="8934450" cy="0"/>
          </a:xfrm>
          <a:prstGeom prst="line">
            <a:avLst/>
          </a:prstGeom>
          <a:ln w="41275">
            <a:solidFill>
              <a:srgbClr val="12A287"/>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FF025109-B6A2-6152-F681-7E41B4CD9707}"/>
              </a:ext>
            </a:extLst>
          </p:cNvPr>
          <p:cNvSpPr txBox="1"/>
          <p:nvPr/>
        </p:nvSpPr>
        <p:spPr>
          <a:xfrm>
            <a:off x="6230620" y="944563"/>
            <a:ext cx="5472113" cy="5119687"/>
          </a:xfrm>
          <a:prstGeom prst="rect">
            <a:avLst/>
          </a:prstGeom>
          <a:solidFill>
            <a:schemeClr val="accent4">
              <a:lumMod val="60000"/>
              <a:lumOff val="40000"/>
              <a:alpha val="34000"/>
            </a:schemeClr>
          </a:solidFill>
        </p:spPr>
        <p:txBody>
          <a:bodyPr>
            <a:spAutoFit/>
          </a:bodyPr>
          <a:lstStyle/>
          <a:p>
            <a:pPr algn="ctr">
              <a:lnSpc>
                <a:spcPct val="150000"/>
              </a:lnSpc>
              <a:defRPr/>
            </a:pPr>
            <a:r>
              <a:rPr lang="en-GB" sz="2000" b="1" dirty="0"/>
              <a:t>Qualitative Research</a:t>
            </a:r>
          </a:p>
          <a:p>
            <a:pPr algn="ctr">
              <a:lnSpc>
                <a:spcPct val="150000"/>
              </a:lnSpc>
              <a:defRPr/>
            </a:pPr>
            <a:endParaRPr lang="en-GB" sz="2000" dirty="0"/>
          </a:p>
          <a:p>
            <a:pPr algn="ctr">
              <a:lnSpc>
                <a:spcPct val="150000"/>
              </a:lnSpc>
              <a:defRPr/>
            </a:pPr>
            <a:r>
              <a:rPr lang="en-GB" sz="2000" b="1" dirty="0"/>
              <a:t>Ontology</a:t>
            </a:r>
            <a:r>
              <a:rPr lang="en-GB" sz="2000" dirty="0"/>
              <a:t>: Relativism: realities are co-constructed</a:t>
            </a:r>
          </a:p>
          <a:p>
            <a:pPr algn="ctr">
              <a:lnSpc>
                <a:spcPct val="150000"/>
              </a:lnSpc>
              <a:defRPr/>
            </a:pPr>
            <a:endParaRPr lang="en-GB" sz="2000" dirty="0"/>
          </a:p>
          <a:p>
            <a:pPr algn="ctr">
              <a:lnSpc>
                <a:spcPct val="150000"/>
              </a:lnSpc>
              <a:defRPr/>
            </a:pPr>
            <a:r>
              <a:rPr lang="en-GB" sz="2000" b="1" dirty="0"/>
              <a:t>Epistemology: S</a:t>
            </a:r>
            <a:r>
              <a:rPr lang="en-GB" sz="2000" dirty="0"/>
              <a:t>ubjective with co-created findings</a:t>
            </a:r>
          </a:p>
          <a:p>
            <a:pPr algn="ctr">
              <a:lnSpc>
                <a:spcPct val="150000"/>
              </a:lnSpc>
              <a:defRPr/>
            </a:pPr>
            <a:endParaRPr lang="en-GB" sz="2000" dirty="0"/>
          </a:p>
          <a:p>
            <a:pPr algn="ctr">
              <a:lnSpc>
                <a:spcPct val="150000"/>
              </a:lnSpc>
              <a:defRPr/>
            </a:pPr>
            <a:r>
              <a:rPr lang="en-GB" sz="2000" b="1" dirty="0"/>
              <a:t>Methodology</a:t>
            </a:r>
            <a:r>
              <a:rPr lang="en-GB" sz="2000" dirty="0"/>
              <a:t>: qualitative, interpretive and logical, with a well described context</a:t>
            </a:r>
          </a:p>
          <a:p>
            <a:pPr algn="ctr">
              <a:lnSpc>
                <a:spcPct val="150000"/>
              </a:lnSpc>
              <a:defRPr/>
            </a:pPr>
            <a:endParaRPr lang="en-GB" sz="2000" dirty="0"/>
          </a:p>
          <a:p>
            <a:pPr algn="ctr">
              <a:lnSpc>
                <a:spcPct val="150000"/>
              </a:lnSpc>
              <a:defRPr/>
            </a:pPr>
            <a:r>
              <a:rPr lang="en-GB" sz="2000" b="1" dirty="0"/>
              <a:t>Analysis</a:t>
            </a:r>
            <a:r>
              <a:rPr lang="en-GB" sz="2000" dirty="0"/>
              <a:t> – Normally words</a:t>
            </a:r>
          </a:p>
          <a:p>
            <a:pPr algn="ctr">
              <a:lnSpc>
                <a:spcPct val="150000"/>
              </a:lnSpc>
              <a:defRPr/>
            </a:pPr>
            <a:endParaRPr lang="en-GB" sz="2000" dirty="0"/>
          </a:p>
        </p:txBody>
      </p:sp>
      <p:sp>
        <p:nvSpPr>
          <p:cNvPr id="40964" name="TextBox 4">
            <a:extLst>
              <a:ext uri="{FF2B5EF4-FFF2-40B4-BE49-F238E27FC236}">
                <a16:creationId xmlns:a16="http://schemas.microsoft.com/office/drawing/2014/main" id="{3890C064-632F-E3E0-E79E-67B8909AE46C}"/>
              </a:ext>
            </a:extLst>
          </p:cNvPr>
          <p:cNvSpPr txBox="1">
            <a:spLocks noChangeArrowheads="1"/>
          </p:cNvSpPr>
          <p:nvPr/>
        </p:nvSpPr>
        <p:spPr bwMode="auto">
          <a:xfrm>
            <a:off x="365125" y="869156"/>
            <a:ext cx="5472113" cy="5119687"/>
          </a:xfrm>
          <a:prstGeom prst="rect">
            <a:avLst/>
          </a:prstGeom>
          <a:solidFill>
            <a:srgbClr val="15C1A0">
              <a:alpha val="25098"/>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rgbClr val="3B3838"/>
                </a:solidFill>
                <a:latin typeface="Abadi Extra Light" panose="020B0204020104020204" pitchFamily="34" charset="0"/>
              </a:defRPr>
            </a:lvl1pPr>
            <a:lvl2pPr marL="742950" indent="-285750">
              <a:lnSpc>
                <a:spcPct val="90000"/>
              </a:lnSpc>
              <a:spcBef>
                <a:spcPts val="500"/>
              </a:spcBef>
              <a:buFont typeface="Arial" panose="020B0604020202020204" pitchFamily="34" charset="0"/>
              <a:buChar char="•"/>
              <a:defRPr sz="2400">
                <a:solidFill>
                  <a:srgbClr val="3B3838"/>
                </a:solidFill>
                <a:latin typeface="Abadi Extra Light" panose="020B0204020104020204" pitchFamily="34" charset="0"/>
              </a:defRPr>
            </a:lvl2pPr>
            <a:lvl3pPr marL="1143000" indent="-228600">
              <a:lnSpc>
                <a:spcPct val="90000"/>
              </a:lnSpc>
              <a:spcBef>
                <a:spcPts val="500"/>
              </a:spcBef>
              <a:buFont typeface="Arial" panose="020B0604020202020204" pitchFamily="34" charset="0"/>
              <a:buChar char="•"/>
              <a:defRPr sz="2000">
                <a:solidFill>
                  <a:srgbClr val="3B3838"/>
                </a:solidFill>
                <a:latin typeface="Abadi Extra Light" panose="020B0204020104020204" pitchFamily="34" charset="0"/>
              </a:defRPr>
            </a:lvl3pPr>
            <a:lvl4pPr marL="16002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4pPr>
            <a:lvl5pPr marL="2057400" indent="-228600">
              <a:lnSpc>
                <a:spcPct val="90000"/>
              </a:lnSpc>
              <a:spcBef>
                <a:spcPts val="500"/>
              </a:spcBef>
              <a:buFont typeface="Arial" panose="020B0604020202020204" pitchFamily="34" charset="0"/>
              <a:buChar char="•"/>
              <a:defRPr>
                <a:solidFill>
                  <a:srgbClr val="3B3838"/>
                </a:solidFill>
                <a:latin typeface="Abadi Extra Light" panose="020B0204020104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3B3838"/>
                </a:solidFill>
                <a:latin typeface="Abadi Extra Light" panose="020B0204020104020204" pitchFamily="34" charset="0"/>
              </a:defRPr>
            </a:lvl9pPr>
          </a:lstStyle>
          <a:p>
            <a:pPr algn="ctr">
              <a:lnSpc>
                <a:spcPct val="150000"/>
              </a:lnSpc>
              <a:spcBef>
                <a:spcPct val="0"/>
              </a:spcBef>
              <a:buFontTx/>
              <a:buNone/>
            </a:pPr>
            <a:r>
              <a:rPr lang="en-GB" altLang="en-US" sz="2000" b="1" dirty="0">
                <a:solidFill>
                  <a:schemeClr val="tx1"/>
                </a:solidFill>
              </a:rPr>
              <a:t>Quantitative Research</a:t>
            </a:r>
          </a:p>
          <a:p>
            <a:pPr algn="ctr">
              <a:lnSpc>
                <a:spcPct val="150000"/>
              </a:lnSpc>
              <a:spcBef>
                <a:spcPct val="0"/>
              </a:spcBef>
              <a:buFontTx/>
              <a:buNone/>
            </a:pPr>
            <a:endParaRPr lang="en-GB" altLang="en-US" sz="2000" dirty="0">
              <a:solidFill>
                <a:schemeClr val="tx1"/>
              </a:solidFill>
            </a:endParaRPr>
          </a:p>
          <a:p>
            <a:pPr algn="ctr">
              <a:lnSpc>
                <a:spcPct val="150000"/>
              </a:lnSpc>
              <a:spcBef>
                <a:spcPct val="0"/>
              </a:spcBef>
              <a:buFontTx/>
              <a:buNone/>
            </a:pPr>
            <a:r>
              <a:rPr lang="en-GB" altLang="en-US" sz="2000" b="1" dirty="0">
                <a:solidFill>
                  <a:schemeClr val="tx1"/>
                </a:solidFill>
              </a:rPr>
              <a:t>Ontology</a:t>
            </a:r>
            <a:r>
              <a:rPr lang="en-GB" altLang="en-US" sz="2000" dirty="0">
                <a:solidFill>
                  <a:schemeClr val="tx1"/>
                </a:solidFill>
              </a:rPr>
              <a:t>: Realism: one reality exists that can be found and measured</a:t>
            </a:r>
          </a:p>
          <a:p>
            <a:pPr algn="ctr">
              <a:lnSpc>
                <a:spcPct val="150000"/>
              </a:lnSpc>
              <a:spcBef>
                <a:spcPct val="0"/>
              </a:spcBef>
              <a:buFontTx/>
              <a:buNone/>
            </a:pPr>
            <a:endParaRPr lang="en-GB" altLang="en-US" sz="2000" dirty="0">
              <a:solidFill>
                <a:schemeClr val="tx1"/>
              </a:solidFill>
            </a:endParaRPr>
          </a:p>
          <a:p>
            <a:pPr algn="ctr">
              <a:lnSpc>
                <a:spcPct val="150000"/>
              </a:lnSpc>
              <a:spcBef>
                <a:spcPct val="0"/>
              </a:spcBef>
              <a:buFontTx/>
              <a:buNone/>
            </a:pPr>
            <a:r>
              <a:rPr lang="en-GB" altLang="en-US" sz="2000" b="1" dirty="0">
                <a:solidFill>
                  <a:schemeClr val="tx1"/>
                </a:solidFill>
              </a:rPr>
              <a:t>Epistemology: </a:t>
            </a:r>
            <a:r>
              <a:rPr lang="en-GB" altLang="en-US" sz="2000" dirty="0">
                <a:solidFill>
                  <a:schemeClr val="tx1"/>
                </a:solidFill>
              </a:rPr>
              <a:t>Objective</a:t>
            </a:r>
          </a:p>
          <a:p>
            <a:pPr algn="ctr">
              <a:lnSpc>
                <a:spcPct val="150000"/>
              </a:lnSpc>
              <a:spcBef>
                <a:spcPct val="0"/>
              </a:spcBef>
              <a:buFontTx/>
              <a:buNone/>
            </a:pPr>
            <a:endParaRPr lang="en-GB" altLang="en-US" sz="2000" dirty="0">
              <a:solidFill>
                <a:schemeClr val="tx1"/>
              </a:solidFill>
            </a:endParaRPr>
          </a:p>
          <a:p>
            <a:pPr algn="ctr">
              <a:lnSpc>
                <a:spcPct val="150000"/>
              </a:lnSpc>
              <a:spcBef>
                <a:spcPct val="0"/>
              </a:spcBef>
              <a:buFontTx/>
              <a:buNone/>
            </a:pPr>
            <a:r>
              <a:rPr lang="en-GB" altLang="en-US" sz="2000" b="1" dirty="0">
                <a:solidFill>
                  <a:schemeClr val="tx1"/>
                </a:solidFill>
              </a:rPr>
              <a:t>Methodology</a:t>
            </a:r>
            <a:r>
              <a:rPr lang="en-GB" altLang="en-US" sz="2000" dirty="0">
                <a:solidFill>
                  <a:schemeClr val="tx1"/>
                </a:solidFill>
              </a:rPr>
              <a:t>: Experimental leading to decontextualized results</a:t>
            </a:r>
          </a:p>
          <a:p>
            <a:pPr algn="ctr">
              <a:lnSpc>
                <a:spcPct val="150000"/>
              </a:lnSpc>
              <a:spcBef>
                <a:spcPct val="0"/>
              </a:spcBef>
              <a:buFontTx/>
              <a:buNone/>
            </a:pPr>
            <a:endParaRPr lang="en-GB" altLang="en-US" sz="2000" dirty="0">
              <a:solidFill>
                <a:schemeClr val="tx1"/>
              </a:solidFill>
            </a:endParaRPr>
          </a:p>
          <a:p>
            <a:pPr algn="ctr">
              <a:lnSpc>
                <a:spcPct val="150000"/>
              </a:lnSpc>
              <a:spcBef>
                <a:spcPct val="0"/>
              </a:spcBef>
              <a:buFontTx/>
              <a:buNone/>
            </a:pPr>
            <a:r>
              <a:rPr lang="en-GB" altLang="en-US" sz="2000" b="1" dirty="0">
                <a:solidFill>
                  <a:schemeClr val="tx1"/>
                </a:solidFill>
              </a:rPr>
              <a:t>Analysis</a:t>
            </a:r>
            <a:r>
              <a:rPr lang="en-GB" altLang="en-US" sz="2000" dirty="0">
                <a:solidFill>
                  <a:schemeClr val="tx1"/>
                </a:solidFill>
              </a:rPr>
              <a:t> - Numbers</a:t>
            </a:r>
          </a:p>
        </p:txBody>
      </p:sp>
      <p:sp>
        <p:nvSpPr>
          <p:cNvPr id="6" name="Rectangle 5">
            <a:extLst>
              <a:ext uri="{FF2B5EF4-FFF2-40B4-BE49-F238E27FC236}">
                <a16:creationId xmlns:a16="http://schemas.microsoft.com/office/drawing/2014/main" id="{CED921A1-F469-9299-7F2A-B8C0EA631808}"/>
              </a:ext>
            </a:extLst>
          </p:cNvPr>
          <p:cNvSpPr/>
          <p:nvPr/>
        </p:nvSpPr>
        <p:spPr>
          <a:xfrm>
            <a:off x="3756025" y="0"/>
            <a:ext cx="4679950" cy="430213"/>
          </a:xfrm>
          <a:prstGeom prst="rect">
            <a:avLst/>
          </a:prstGeom>
          <a:noFill/>
        </p:spPr>
        <p:txBody>
          <a:bodyPr>
            <a:spAutoFit/>
          </a:bodyPr>
          <a:lstStyle/>
          <a:p>
            <a:pPr algn="ctr">
              <a:defRPr/>
            </a:pPr>
            <a:r>
              <a:rPr lang="en-US" sz="2200" b="1" dirty="0">
                <a:ln w="0"/>
                <a:solidFill>
                  <a:schemeClr val="tx1">
                    <a:lumMod val="65000"/>
                    <a:lumOff val="35000"/>
                  </a:schemeClr>
                </a:solidFill>
                <a:latin typeface="Abadi" panose="020B0604020104020204" pitchFamily="34" charset="0"/>
              </a:rPr>
              <a:t>A (very) simplistic example</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9.1"/>
</p:tagLst>
</file>

<file path=ppt/tags/tag2.xml><?xml version="1.0" encoding="utf-8"?>
<p:tagLst xmlns:a="http://schemas.openxmlformats.org/drawingml/2006/main" xmlns:r="http://schemas.openxmlformats.org/officeDocument/2006/relationships" xmlns:p="http://schemas.openxmlformats.org/presentationml/2006/main">
  <p:tag name="TIMING" val="|43.9"/>
</p:tagLst>
</file>

<file path=ppt/tags/tag3.xml><?xml version="1.0" encoding="utf-8"?>
<p:tagLst xmlns:a="http://schemas.openxmlformats.org/drawingml/2006/main" xmlns:r="http://schemas.openxmlformats.org/officeDocument/2006/relationships" xmlns:p="http://schemas.openxmlformats.org/presentationml/2006/main">
  <p:tag name="TIMING" val="|8.5|1|16.9|54.8|0.9|19.6"/>
</p:tagLst>
</file>

<file path=ppt/tags/tag4.xml><?xml version="1.0" encoding="utf-8"?>
<p:tagLst xmlns:a="http://schemas.openxmlformats.org/drawingml/2006/main" xmlns:r="http://schemas.openxmlformats.org/officeDocument/2006/relationships" xmlns:p="http://schemas.openxmlformats.org/presentationml/2006/main">
  <p:tag name="TIMING" val="|1.3|1.4|0.6|9.4"/>
</p:tagLst>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TotalTime>
  <Words>1000</Words>
  <Application>Microsoft Office PowerPoint</Application>
  <PresentationFormat>Widescreen</PresentationFormat>
  <Paragraphs>112</Paragraphs>
  <Slides>11</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Abadi</vt:lpstr>
      <vt:lpstr>Adobe Devanagari</vt:lpstr>
      <vt:lpstr>Aptos</vt:lpstr>
      <vt:lpstr>Arial</vt:lpstr>
      <vt:lpstr>Baskerville Old Face</vt:lpstr>
      <vt:lpstr>Calibri</vt:lpstr>
      <vt:lpstr>Calisto MT</vt:lpstr>
      <vt:lpstr>Dubai Light</vt:lpstr>
      <vt:lpstr>Univers Condensed</vt:lpstr>
      <vt:lpstr>Wingdings</vt:lpstr>
      <vt:lpstr>ChronicleVTI</vt:lpstr>
      <vt:lpstr>BMDP7000 – Approaches to research and communication</vt:lpstr>
      <vt:lpstr>Today’s Session – Introduction to Philosophical Paradigms in Research</vt:lpstr>
      <vt:lpstr>What are research paradigms?</vt:lpstr>
      <vt:lpstr>Ontology</vt:lpstr>
      <vt:lpstr>Two main Ontological stances</vt:lpstr>
      <vt:lpstr>Epistemology</vt:lpstr>
      <vt:lpstr>Epistemology &amp; the 2 main Ontological stances?</vt:lpstr>
      <vt:lpstr>What is your TRUTH?</vt:lpstr>
      <vt:lpstr>PowerPoint Presentation</vt:lpstr>
      <vt:lpstr>Methodology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Bell</dc:creator>
  <cp:lastModifiedBy>Alex Bell</cp:lastModifiedBy>
  <cp:revision>1</cp:revision>
  <dcterms:created xsi:type="dcterms:W3CDTF">2025-10-08T15:00:25Z</dcterms:created>
  <dcterms:modified xsi:type="dcterms:W3CDTF">2025-10-08T15:40:00Z</dcterms:modified>
</cp:coreProperties>
</file>