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0"/>
  </p:notesMasterIdLst>
  <p:handoutMasterIdLst>
    <p:handoutMasterId r:id="rId21"/>
  </p:handoutMasterIdLst>
  <p:sldIdLst>
    <p:sldId id="277" r:id="rId5"/>
    <p:sldId id="424" r:id="rId6"/>
    <p:sldId id="426" r:id="rId7"/>
    <p:sldId id="463" r:id="rId8"/>
    <p:sldId id="450" r:id="rId9"/>
    <p:sldId id="473" r:id="rId10"/>
    <p:sldId id="474" r:id="rId11"/>
    <p:sldId id="453" r:id="rId12"/>
    <p:sldId id="466" r:id="rId13"/>
    <p:sldId id="456" r:id="rId14"/>
    <p:sldId id="459" r:id="rId15"/>
    <p:sldId id="457" r:id="rId16"/>
    <p:sldId id="458" r:id="rId17"/>
    <p:sldId id="472" r:id="rId18"/>
    <p:sldId id="471" r:id="rId1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16" autoAdjust="0"/>
    <p:restoredTop sz="95761" autoAdjust="0"/>
  </p:normalViewPr>
  <p:slideViewPr>
    <p:cSldViewPr>
      <p:cViewPr varScale="1">
        <p:scale>
          <a:sx n="111" d="100"/>
          <a:sy n="111" d="100"/>
        </p:scale>
        <p:origin x="189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524614-2700-08B8-1EAB-278CA45EC65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5829381-D8E7-AFA7-5627-CBE6B41C4B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ea typeface="MS PGothic" panose="020B0600070205080204" pitchFamily="34" charset="-128"/>
            </a:endParaRPr>
          </a:p>
        </p:txBody>
      </p:sp>
      <p:sp>
        <p:nvSpPr>
          <p:cNvPr id="12292" name="Slide Number Placeholder 3">
            <a:extLst>
              <a:ext uri="{FF2B5EF4-FFF2-40B4-BE49-F238E27FC236}">
                <a16:creationId xmlns:a16="http://schemas.microsoft.com/office/drawing/2014/main" id="{D2413D45-0223-32D0-0366-DC877FDE8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17D253-423B-7944-9A11-9108B855A8E5}"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DA587D7-3366-1900-E2C5-78CB4C12FD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59CBD24-7025-59FB-0461-8F7A1A9EF946}"/>
              </a:ext>
            </a:extLst>
          </p:cNvPr>
          <p:cNvSpPr>
            <a:spLocks noGrp="1"/>
          </p:cNvSpPr>
          <p:nvPr>
            <p:ph type="body" idx="1"/>
          </p:nvPr>
        </p:nvSpPr>
        <p:spPr/>
        <p:txBody>
          <a:bodyPr/>
          <a:lstStyle/>
          <a:p>
            <a:pPr>
              <a:defRPr/>
            </a:pPr>
            <a:r>
              <a:rPr lang="en-US" altLang="en-US" dirty="0">
                <a:ea typeface="ＭＳ Ｐゴシック" pitchFamily="34" charset="-128"/>
              </a:rPr>
              <a:t>After studying this chapter, you will be able to:</a:t>
            </a:r>
          </a:p>
          <a:p>
            <a:pPr>
              <a:defRPr/>
            </a:pPr>
            <a:endParaRPr lang="en-US" altLang="en-US" dirty="0">
              <a:ea typeface="ＭＳ Ｐゴシック" pitchFamily="34" charset="-128"/>
            </a:endParaRPr>
          </a:p>
          <a:p>
            <a:pPr>
              <a:buFontTx/>
              <a:buChar char="•"/>
              <a:defRPr/>
            </a:pPr>
            <a:r>
              <a:rPr lang="en-US" altLang="en-US" b="1" dirty="0">
                <a:ea typeface="ＭＳ Ｐゴシック" pitchFamily="34" charset="-128"/>
              </a:rPr>
              <a:t> Define </a:t>
            </a:r>
            <a:r>
              <a:rPr lang="en-US" altLang="en-US" i="1" dirty="0">
                <a:solidFill>
                  <a:srgbClr val="FF0000"/>
                </a:solidFill>
                <a:ea typeface="ＭＳ Ｐゴシック" pitchFamily="34" charset="-128"/>
              </a:rPr>
              <a:t>organizational change</a:t>
            </a:r>
            <a:r>
              <a:rPr lang="en-US" altLang="en-US" dirty="0">
                <a:ea typeface="ＭＳ Ｐゴシック" pitchFamily="34" charset="-128"/>
              </a:rPr>
              <a:t> and compare and contrast views on the change process.</a:t>
            </a:r>
          </a:p>
          <a:p>
            <a:pPr>
              <a:buFontTx/>
              <a:buChar char="•"/>
              <a:defRPr/>
            </a:pPr>
            <a:r>
              <a:rPr lang="en-US" altLang="en-US" b="1" dirty="0">
                <a:ea typeface="ＭＳ Ｐゴシック" pitchFamily="34" charset="-128"/>
              </a:rPr>
              <a:t> Explain </a:t>
            </a:r>
            <a:r>
              <a:rPr lang="en-US" altLang="en-US" dirty="0">
                <a:ea typeface="ＭＳ Ｐゴシック" pitchFamily="34" charset="-128"/>
              </a:rPr>
              <a:t>how to manage resistance to change.</a:t>
            </a:r>
          </a:p>
          <a:p>
            <a:pPr>
              <a:buFontTx/>
              <a:buChar char="•"/>
              <a:defRPr/>
            </a:pPr>
            <a:r>
              <a:rPr lang="en-US" altLang="en-US" b="1" dirty="0">
                <a:ea typeface="ＭＳ Ｐゴシック" pitchFamily="34" charset="-128"/>
              </a:rPr>
              <a:t> Describe </a:t>
            </a:r>
            <a:r>
              <a:rPr lang="en-US" altLang="en-US" dirty="0">
                <a:ea typeface="ＭＳ Ｐゴシック" pitchFamily="34" charset="-128"/>
              </a:rPr>
              <a:t>what managers need to know about employee stress.</a:t>
            </a:r>
          </a:p>
          <a:p>
            <a:pPr>
              <a:buFontTx/>
              <a:buChar char="•"/>
              <a:defRPr/>
            </a:pPr>
            <a:r>
              <a:rPr lang="en-US" altLang="en-US" b="1" dirty="0">
                <a:ea typeface="ＭＳ Ｐゴシック" pitchFamily="34" charset="-128"/>
              </a:rPr>
              <a:t> Discuss </a:t>
            </a:r>
            <a:r>
              <a:rPr lang="en-US" altLang="en-US" dirty="0">
                <a:ea typeface="ＭＳ Ｐゴシック" pitchFamily="34" charset="-128"/>
              </a:rPr>
              <a:t>techniques for stimulating innovation.</a:t>
            </a:r>
          </a:p>
          <a:p>
            <a:pPr eaLnBrk="1" fontAlgn="auto" hangingPunct="1">
              <a:spcBef>
                <a:spcPts val="0"/>
              </a:spcBef>
              <a:spcAft>
                <a:spcPts val="0"/>
              </a:spcAft>
              <a:buFontTx/>
              <a:buChar char="•"/>
              <a:defRPr/>
            </a:pPr>
            <a:r>
              <a:rPr lang="en-US" altLang="en-US" b="1" dirty="0">
                <a:ea typeface="ＭＳ Ｐゴシック" pitchFamily="34" charset="-128"/>
              </a:rPr>
              <a:t>Explain </a:t>
            </a:r>
            <a:r>
              <a:rPr lang="en-US" altLang="en-US" dirty="0">
                <a:ea typeface="ＭＳ Ｐゴシック" pitchFamily="34" charset="-128"/>
              </a:rPr>
              <a:t>what disruptive innovation is and why managing it is important.</a:t>
            </a:r>
            <a:endParaRPr lang="en-US" dirty="0"/>
          </a:p>
          <a:p>
            <a:pPr>
              <a:buFontTx/>
              <a:buChar cha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4340" name="Slide Number Placeholder 3">
            <a:extLst>
              <a:ext uri="{FF2B5EF4-FFF2-40B4-BE49-F238E27FC236}">
                <a16:creationId xmlns:a16="http://schemas.microsoft.com/office/drawing/2014/main" id="{FC8FC3EC-CF7C-6192-134C-62106F379E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450CF8-CB90-024F-8F86-BC750242C85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7071070-5A8A-27F9-F519-1CEEBCECE66A}"/>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9CE2A597-AE8B-715F-7144-126FB6E7DC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Success in business today demands innovation. In the dynamic, chaotic world of global competition, organizations must create new products and services and adopt state-of-the-art technology if they’re going to compete successfully.</a:t>
            </a:r>
          </a:p>
          <a:p>
            <a:endParaRPr lang="en-US" altLang="en-US" b="1">
              <a:ea typeface="MS PGothic" panose="020B0600070205080204" pitchFamily="34" charset="-128"/>
            </a:endParaRPr>
          </a:p>
          <a:p>
            <a:r>
              <a:rPr lang="en-US" altLang="en-US" b="1">
                <a:ea typeface="MS PGothic" panose="020B0600070205080204" pitchFamily="34" charset="-128"/>
              </a:rPr>
              <a:t>Creativity </a:t>
            </a:r>
            <a:r>
              <a:rPr lang="en-US" altLang="en-US">
                <a:ea typeface="MS PGothic" panose="020B0600070205080204" pitchFamily="34" charset="-128"/>
              </a:rPr>
              <a:t>refers to the ability to combine ideas in a unique way or to make unusual associations between ideas. A creative organization develops unique ways of working or novel solutions to problems. For instance, at Mattel, company officials introduced “Project Platypus,” a special group that includes people from a variety of disciplines such as engineering, marketing, design, and sales, and tries to get them to “think outside the box” to understand the sociology and psychology behind children’s play patterns. To fuel this kind of thinking, team members embarked on imagination exercises, group crying, and juggling with a stuffed-bunny to learn to “let go.” </a:t>
            </a:r>
          </a:p>
          <a:p>
            <a:endParaRPr lang="en-US" altLang="en-US">
              <a:ea typeface="MS PGothic" panose="020B0600070205080204" pitchFamily="34" charset="-128"/>
            </a:endParaRPr>
          </a:p>
          <a:p>
            <a:r>
              <a:rPr lang="en-US" altLang="en-US">
                <a:ea typeface="MS PGothic" panose="020B0600070205080204" pitchFamily="34" charset="-128"/>
              </a:rPr>
              <a:t>The outcomes of the creative process need to be turned into useful products or work methods, which is defined as </a:t>
            </a:r>
            <a:r>
              <a:rPr lang="en-US" altLang="en-US" b="1">
                <a:ea typeface="MS PGothic" panose="020B0600070205080204" pitchFamily="34" charset="-128"/>
              </a:rPr>
              <a:t>innovation</a:t>
            </a:r>
            <a:r>
              <a:rPr lang="en-US" altLang="en-US">
                <a:ea typeface="MS PGothic" panose="020B0600070205080204" pitchFamily="34" charset="-128"/>
              </a:rPr>
              <a:t>. The innovative organization is characterized by its ability to channel creativity into useful outcomes. When managers talk about changing an organization to make it more creative, they usually mean they want to stimulate and nurture innovation.</a:t>
            </a:r>
            <a:endParaRPr lang="en-US" altLang="en-US"/>
          </a:p>
          <a:p>
            <a:endParaRPr lang="en-US" altLang="en-US"/>
          </a:p>
        </p:txBody>
      </p:sp>
      <p:sp>
        <p:nvSpPr>
          <p:cNvPr id="58372" name="Slide Number Placeholder 3">
            <a:extLst>
              <a:ext uri="{FF2B5EF4-FFF2-40B4-BE49-F238E27FC236}">
                <a16:creationId xmlns:a16="http://schemas.microsoft.com/office/drawing/2014/main" id="{DE5705DC-51A7-76CA-FF49-B4796E315B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C1D50E-E2AE-A44D-BD98-6EF36C7BA4E2}"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5D281346-85AB-11BF-9BDD-A879D5B87DAB}"/>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F42BCF63-C8AC-DEEA-131F-3247200C8E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systems model helps us understand how organizations become more innovative. If an organization wants innovative products and work methods (</a:t>
            </a:r>
            <a:r>
              <a:rPr lang="en-US" altLang="en-US" b="1">
                <a:ea typeface="MS PGothic" panose="020B0600070205080204" pitchFamily="34" charset="-128"/>
              </a:rPr>
              <a:t>outputs</a:t>
            </a:r>
            <a:r>
              <a:rPr lang="en-US" altLang="en-US">
                <a:ea typeface="MS PGothic" panose="020B0600070205080204" pitchFamily="34" charset="-128"/>
              </a:rPr>
              <a:t>), it has to take its </a:t>
            </a:r>
            <a:r>
              <a:rPr lang="en-US" altLang="en-US" b="1">
                <a:ea typeface="MS PGothic" panose="020B0600070205080204" pitchFamily="34" charset="-128"/>
              </a:rPr>
              <a:t>inputs</a:t>
            </a:r>
            <a:r>
              <a:rPr lang="en-US" altLang="en-US">
                <a:ea typeface="MS PGothic" panose="020B0600070205080204" pitchFamily="34" charset="-128"/>
              </a:rPr>
              <a:t> (creative people and groups) and transform them into those outputs.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a:t>
            </a:r>
            <a:r>
              <a:rPr lang="en-US" altLang="en-US" b="1">
                <a:ea typeface="MS PGothic" panose="020B0600070205080204" pitchFamily="34" charset="-128"/>
              </a:rPr>
              <a:t>transformation process </a:t>
            </a:r>
            <a:r>
              <a:rPr lang="en-US" altLang="en-US">
                <a:ea typeface="MS PGothic" panose="020B0600070205080204" pitchFamily="34" charset="-128"/>
              </a:rPr>
              <a:t>requires the right environment to turn those inputs into innovative products or work methods. This “right” environment—that is, an environment that stimulates innovation—includes three variables: the organization’s structure, culture, and human resource practices, as seen in Exhibit 5–5.</a:t>
            </a:r>
            <a:endParaRPr lang="en-US" altLang="en-US"/>
          </a:p>
        </p:txBody>
      </p:sp>
      <p:sp>
        <p:nvSpPr>
          <p:cNvPr id="62468" name="Slide Number Placeholder 3">
            <a:extLst>
              <a:ext uri="{FF2B5EF4-FFF2-40B4-BE49-F238E27FC236}">
                <a16:creationId xmlns:a16="http://schemas.microsoft.com/office/drawing/2014/main" id="{C68CF628-3C0C-83CD-0CAF-0AA37E8B41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F90E03-C713-9247-B362-D7B9FD9AFF9B}"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6E144E5B-DFB7-59A4-F68D-0177B71B408A}"/>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C8ED0FBB-1744-3B74-8BCE-C89E510183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Innovative organizations (1) actively promote the training and development of their members so the members’ knowledge remains current, (2) they offer their employees high job security to reduce the fear of getting fired for making mistakes, and (3) they encourage individuals to become idea champions by actively and enthusiastically supporting new ideas, building support, overcoming resistance, and ensuring that innovations are implemented.</a:t>
            </a:r>
          </a:p>
          <a:p>
            <a:endParaRPr lang="en-US" altLang="en-US">
              <a:ea typeface="MS PGothic" panose="020B0600070205080204" pitchFamily="34" charset="-128"/>
            </a:endParaRPr>
          </a:p>
          <a:p>
            <a:r>
              <a:rPr lang="en-US" altLang="en-US">
                <a:ea typeface="MS PGothic" panose="020B0600070205080204" pitchFamily="34" charset="-128"/>
              </a:rPr>
              <a:t>Research finds that </a:t>
            </a:r>
            <a:r>
              <a:rPr lang="en-US" altLang="en-US" b="1">
                <a:ea typeface="MS PGothic" panose="020B0600070205080204" pitchFamily="34" charset="-128"/>
              </a:rPr>
              <a:t>idea champions </a:t>
            </a:r>
            <a:r>
              <a:rPr lang="en-US" altLang="en-US">
                <a:ea typeface="MS PGothic" panose="020B0600070205080204" pitchFamily="34" charset="-128"/>
              </a:rPr>
              <a:t>have certain personality characteristics in common: extremely high self-confidence, persistence, energy, and a tendency toward risk taking. They also display characteristics associated with dynamic leadership: They inspire and energize others with their vision of the potential of an innovation and through their strong personal conviction in their mission. They’re also good at gaining the commitment of others to support their mission.</a:t>
            </a:r>
          </a:p>
          <a:p>
            <a:endParaRPr lang="en-US" altLang="en-US">
              <a:ea typeface="MS PGothic" panose="020B0600070205080204" pitchFamily="34" charset="-128"/>
            </a:endParaRPr>
          </a:p>
          <a:p>
            <a:r>
              <a:rPr lang="en-US" altLang="en-US">
                <a:ea typeface="MS PGothic" panose="020B0600070205080204" pitchFamily="34" charset="-128"/>
              </a:rPr>
              <a:t>Idea champions also have jobs that provide considerable decision-making discretion. This autonomy helps them introduce and implement innovations in organizations.</a:t>
            </a:r>
            <a:endParaRPr lang="en-US" altLang="en-US"/>
          </a:p>
        </p:txBody>
      </p:sp>
      <p:sp>
        <p:nvSpPr>
          <p:cNvPr id="68612" name="Slide Number Placeholder 3">
            <a:extLst>
              <a:ext uri="{FF2B5EF4-FFF2-40B4-BE49-F238E27FC236}">
                <a16:creationId xmlns:a16="http://schemas.microsoft.com/office/drawing/2014/main" id="{A97E7119-41D6-9CA6-087D-0A4C0AC24D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DBEE0B-C8B6-3B4A-A3F1-81AB36E052A5}"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D4EBDC7-4908-BD36-1A1D-6F58C6C4553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F97A421-1E72-4E38-E963-9690CD9F546D}"/>
              </a:ext>
            </a:extLst>
          </p:cNvPr>
          <p:cNvSpPr>
            <a:spLocks noGrp="1"/>
          </p:cNvSpPr>
          <p:nvPr>
            <p:ph type="body" idx="1"/>
          </p:nvPr>
        </p:nvSpPr>
        <p:spPr/>
        <p:txBody>
          <a:bodyPr>
            <a:normAutofit/>
          </a:bodyPr>
          <a:lstStyle/>
          <a:p>
            <a:pPr>
              <a:defRPr/>
            </a:pPr>
            <a:r>
              <a:rPr lang="en-US" dirty="0"/>
              <a:t>For many of us, it’s become routine to turn to Amazon when we need to purchase health care products, books, and so many other products and now even banking services. Amazon is an example of </a:t>
            </a:r>
            <a:r>
              <a:rPr lang="en-US" b="1" dirty="0"/>
              <a:t>disruptive innovation</a:t>
            </a:r>
            <a:r>
              <a:rPr lang="en-IN" dirty="0">
                <a:solidFill>
                  <a:srgbClr val="FF0000"/>
                </a:solidFill>
                <a:latin typeface="+mn-lt"/>
              </a:rPr>
              <a:t>—</a:t>
            </a:r>
            <a:r>
              <a:rPr lang="en-US" dirty="0"/>
              <a:t>it has radically changed the rules of the game for many industries.</a:t>
            </a:r>
          </a:p>
          <a:p>
            <a:pPr>
              <a:defRPr/>
            </a:pPr>
            <a:endParaRPr lang="en-US" dirty="0"/>
          </a:p>
          <a:p>
            <a:pPr>
              <a:defRPr/>
            </a:pPr>
            <a:r>
              <a:rPr lang="en-US" dirty="0"/>
              <a:t>We need to distinguish disruptive innovation from sustaining innovation. We often think of innovations in terms of things like the HDTV, backup cameras on cars, fingerprint technology on smartphones, or even Double-</a:t>
            </a:r>
            <a:r>
              <a:rPr lang="en-US" dirty="0" err="1"/>
              <a:t>Stuf</a:t>
            </a:r>
            <a:r>
              <a:rPr lang="en-US" dirty="0"/>
              <a:t> Oreos. These are examples of </a:t>
            </a:r>
            <a:r>
              <a:rPr lang="en-US" b="1" dirty="0"/>
              <a:t>sustaining innovation </a:t>
            </a:r>
            <a:r>
              <a:rPr lang="en-US" dirty="0"/>
              <a:t>because they sustain the status quo.</a:t>
            </a:r>
          </a:p>
          <a:p>
            <a:pPr>
              <a:defRPr/>
            </a:pPr>
            <a:endParaRPr lang="en-US" dirty="0"/>
          </a:p>
        </p:txBody>
      </p:sp>
      <p:sp>
        <p:nvSpPr>
          <p:cNvPr id="72708" name="Slide Number Placeholder 3">
            <a:extLst>
              <a:ext uri="{FF2B5EF4-FFF2-40B4-BE49-F238E27FC236}">
                <a16:creationId xmlns:a16="http://schemas.microsoft.com/office/drawing/2014/main" id="{6E54755E-7B68-5519-71D1-3E92404667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7BA903-3B4B-0E41-99C8-0C1E8FDFB746}"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DFDCCDB-8AE0-9B82-5071-8C2FDA50BE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7D583D8-697F-4500-E57A-D53F3F909039}"/>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4756" name="Slide Number Placeholder 3">
            <a:extLst>
              <a:ext uri="{FF2B5EF4-FFF2-40B4-BE49-F238E27FC236}">
                <a16:creationId xmlns:a16="http://schemas.microsoft.com/office/drawing/2014/main" id="{AD35E3F1-9574-09AB-C4FF-6080258516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48ACDD5-45E8-3A4D-9F52-DE2F082F861E}"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4F4ADA65-0CD1-82A2-76C5-5F8F90105CF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660D32B-D469-4C3E-A3EC-F4E470F7ED36}"/>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6804" name="Slide Number Placeholder 3">
            <a:extLst>
              <a:ext uri="{FF2B5EF4-FFF2-40B4-BE49-F238E27FC236}">
                <a16:creationId xmlns:a16="http://schemas.microsoft.com/office/drawing/2014/main" id="{4CDC0C0D-D4BB-82E7-7264-11AE764A93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82CA9E-833C-CE42-9753-A3400246F343}"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F211459-53F0-0073-D096-BFF7E5CFD0D2}"/>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826AFDD4-D1AF-F42A-8CE4-08D13BD888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Disruptive innovations are a threat to many businesses and it’s important to avoid creating an organizational culture that acts as a constraint on change. </a:t>
            </a:r>
          </a:p>
          <a:p>
            <a:endParaRPr lang="en-US" altLang="en-US"/>
          </a:p>
          <a:p>
            <a:r>
              <a:rPr lang="en-US" altLang="en-US"/>
              <a:t>Entrepreneurs need to think opportunity! Look for established businesses that can be disrupted! Corporate managers need to create an appropriate response.</a:t>
            </a:r>
          </a:p>
          <a:p>
            <a:endParaRPr lang="en-US" altLang="en-US"/>
          </a:p>
          <a:p>
            <a:r>
              <a:rPr lang="en-US" altLang="en-US"/>
              <a:t>Disruptive response needs to be carried out by a group that is separated from the rest of the organization, physically and structurally.  These </a:t>
            </a:r>
            <a:r>
              <a:rPr lang="en-US" altLang="en-US" b="1"/>
              <a:t>skunk works </a:t>
            </a:r>
            <a:r>
              <a:rPr lang="en-US" altLang="en-US"/>
              <a:t>need to be able to operate without being constrained by corporate culture or parent company cost structures.</a:t>
            </a:r>
            <a:r>
              <a:rPr lang="en-US" altLang="en-US" b="1"/>
              <a:t> </a:t>
            </a:r>
            <a:r>
              <a:rPr lang="en-US" altLang="en-US"/>
              <a:t> </a:t>
            </a:r>
          </a:p>
        </p:txBody>
      </p:sp>
      <p:sp>
        <p:nvSpPr>
          <p:cNvPr id="78852" name="Slide Number Placeholder 3">
            <a:extLst>
              <a:ext uri="{FF2B5EF4-FFF2-40B4-BE49-F238E27FC236}">
                <a16:creationId xmlns:a16="http://schemas.microsoft.com/office/drawing/2014/main" id="{8C35BBF5-2C2F-912A-E1BF-0D87ED2F75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43DCF-FAC3-7843-ACE1-4F535230F206}"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2C4610D-8F60-E4CA-7BFB-7A87BCB9636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39E84BD-C797-AF8E-B0AA-777B4E35DA72}"/>
              </a:ext>
            </a:extLst>
          </p:cNvPr>
          <p:cNvSpPr>
            <a:spLocks noGrp="1"/>
          </p:cNvSpPr>
          <p:nvPr>
            <p:ph type="body" idx="1"/>
          </p:nvPr>
        </p:nvSpPr>
        <p:spPr/>
        <p:txBody>
          <a:bodyPr/>
          <a:lstStyle/>
          <a:p>
            <a:pPr>
              <a:defRPr/>
            </a:pPr>
            <a:r>
              <a:rPr lang="en-US" dirty="0"/>
              <a:t>Some career advice for success in a disruptive world:</a:t>
            </a:r>
          </a:p>
          <a:p>
            <a:pPr marL="171450" indent="-171450">
              <a:buFont typeface="Arial" panose="020B0604020202020204" pitchFamily="34" charset="0"/>
              <a:buChar char="•"/>
              <a:defRPr/>
            </a:pPr>
            <a:r>
              <a:rPr lang="en-US" dirty="0">
                <a:latin typeface="+mn-lt"/>
              </a:rPr>
              <a:t>Never get comfortable with a single employer.</a:t>
            </a:r>
          </a:p>
          <a:p>
            <a:pPr marL="171450" indent="-171450">
              <a:buFont typeface="Arial" panose="020B0604020202020204" pitchFamily="34" charset="0"/>
              <a:buChar char="•"/>
              <a:defRPr/>
            </a:pPr>
            <a:r>
              <a:rPr lang="en-US" dirty="0">
                <a:latin typeface="+mn-lt"/>
              </a:rPr>
              <a:t>Keep your skills current.</a:t>
            </a:r>
          </a:p>
          <a:p>
            <a:pPr marL="171450" indent="-171450">
              <a:buFont typeface="Arial" panose="020B0604020202020204" pitchFamily="34" charset="0"/>
              <a:buChar char="•"/>
              <a:defRPr/>
            </a:pPr>
            <a:r>
              <a:rPr lang="en-US" dirty="0">
                <a:latin typeface="+mn-lt"/>
              </a:rPr>
              <a:t>Remember that YOU are responsible for your future.</a:t>
            </a:r>
          </a:p>
          <a:p>
            <a:pPr marL="171450" indent="-171450">
              <a:buFont typeface="Arial" panose="020B0604020202020204" pitchFamily="34" charset="0"/>
              <a:buChar char="•"/>
              <a:defRPr/>
            </a:pPr>
            <a:r>
              <a:rPr lang="en-US" dirty="0">
                <a:latin typeface="+mn-lt"/>
              </a:rPr>
              <a:t>Finally, take risks while you’re young.</a:t>
            </a:r>
            <a:endParaRPr lang="en-US" dirty="0"/>
          </a:p>
          <a:p>
            <a:pPr>
              <a:defRPr/>
            </a:pPr>
            <a:endParaRPr lang="en-US" dirty="0"/>
          </a:p>
        </p:txBody>
      </p:sp>
      <p:sp>
        <p:nvSpPr>
          <p:cNvPr id="80900" name="Slide Number Placeholder 3">
            <a:extLst>
              <a:ext uri="{FF2B5EF4-FFF2-40B4-BE49-F238E27FC236}">
                <a16:creationId xmlns:a16="http://schemas.microsoft.com/office/drawing/2014/main" id="{A5AB303D-BD3E-4577-05CA-6FE0B918BD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3410BBE-EBF6-8440-A085-9AC667202E4F}"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20/11/2024</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20/11/2024</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20/11/2024</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20/11/2024</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20/11/2024</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138D27D2-C479-4B72-2006-B22B3C4A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10765113-91DD-3AFC-7D0D-330E0F68929C}"/>
              </a:ext>
            </a:extLst>
          </p:cNvPr>
          <p:cNvSpPr txBox="1">
            <a:spLocks noChangeArrowheads="1"/>
          </p:cNvSpPr>
          <p:nvPr userDrawn="1"/>
        </p:nvSpPr>
        <p:spPr bwMode="auto">
          <a:xfrm>
            <a:off x="2659063" y="6502400"/>
            <a:ext cx="5949950" cy="277813"/>
          </a:xfrm>
          <a:prstGeom prst="rect">
            <a:avLst/>
          </a:prstGeom>
          <a:noFill/>
          <a:ln>
            <a:noFill/>
          </a:ln>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267E8609-21E0-9E88-982E-37EB9DC13928}"/>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D762580E-521D-B5DC-20C0-8443E640F6E9}"/>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11/20/24</a:t>
            </a:fld>
            <a:endParaRPr lang="en-US" dirty="0"/>
          </a:p>
        </p:txBody>
      </p:sp>
      <p:sp>
        <p:nvSpPr>
          <p:cNvPr id="6" name="Slide Number Placeholder 4">
            <a:extLst>
              <a:ext uri="{FF2B5EF4-FFF2-40B4-BE49-F238E27FC236}">
                <a16:creationId xmlns:a16="http://schemas.microsoft.com/office/drawing/2014/main" id="{9CE8F95B-F6E4-F12B-0502-3A7082E8D8BF}"/>
              </a:ext>
            </a:extLst>
          </p:cNvPr>
          <p:cNvSpPr>
            <a:spLocks noGrp="1"/>
          </p:cNvSpPr>
          <p:nvPr>
            <p:ph type="sldNum" sz="quarter" idx="18"/>
          </p:nvPr>
        </p:nvSpPr>
        <p:spPr/>
        <p:txBody>
          <a:bodyPr/>
          <a:lstStyle>
            <a:lvl1pPr>
              <a:defRPr smtClean="0"/>
            </a:lvl1pPr>
          </a:lstStyle>
          <a:p>
            <a:pPr>
              <a:defRPr/>
            </a:pPr>
            <a:fld id="{67EE3195-4E52-5042-8DA9-A8DA1199BE9C}" type="slidenum">
              <a:rPr lang="en-US" altLang="en-US"/>
              <a:pPr>
                <a:defRPr/>
              </a:pPr>
              <a:t>‹#›</a:t>
            </a:fld>
            <a:endParaRPr lang="en-US" altLang="en-US"/>
          </a:p>
        </p:txBody>
      </p:sp>
    </p:spTree>
    <p:extLst>
      <p:ext uri="{BB962C8B-B14F-4D97-AF65-F5344CB8AC3E}">
        <p14:creationId xmlns:p14="http://schemas.microsoft.com/office/powerpoint/2010/main" val="108861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11/20/24</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11/20/24</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3503745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Learning Objectives">
    <p:spTree>
      <p:nvGrpSpPr>
        <p:cNvPr id="1" name=""/>
        <p:cNvGrpSpPr/>
        <p:nvPr/>
      </p:nvGrpSpPr>
      <p:grpSpPr>
        <a:xfrm>
          <a:off x="0" y="0"/>
          <a:ext cx="0" cy="0"/>
          <a:chOff x="0" y="0"/>
          <a:chExt cx="0" cy="0"/>
        </a:xfrm>
      </p:grpSpPr>
      <p:sp>
        <p:nvSpPr>
          <p:cNvPr id="8" name="Title 7"/>
          <p:cNvSpPr>
            <a:spLocks noGrp="1"/>
          </p:cNvSpPr>
          <p:nvPr>
            <p:ph type="title"/>
          </p:nvPr>
        </p:nvSpPr>
        <p:spPr>
          <a:xfrm>
            <a:off x="457200" y="667529"/>
            <a:ext cx="8229600" cy="553998"/>
          </a:xfrm>
        </p:spPr>
        <p:txBody>
          <a:bodyPr>
            <a:noAutofit/>
          </a:bodyPr>
          <a:lstStyle>
            <a:lvl1pPr>
              <a:defRPr sz="3600">
                <a:latin typeface="+mj-lt"/>
                <a:cs typeface="Times New Roman" panose="02020603050405020304" pitchFamily="18" charset="0"/>
              </a:defRPr>
            </a:lvl1pPr>
          </a:lstStyle>
          <a:p>
            <a:r>
              <a:rPr lang="en-US" dirty="0"/>
              <a:t>Click to edit Master title style</a:t>
            </a:r>
          </a:p>
        </p:txBody>
      </p:sp>
      <p:sp>
        <p:nvSpPr>
          <p:cNvPr id="3" name="Content Placeholder 2"/>
          <p:cNvSpPr>
            <a:spLocks noGrp="1"/>
          </p:cNvSpPr>
          <p:nvPr>
            <p:ph idx="1"/>
          </p:nvPr>
        </p:nvSpPr>
        <p:spPr>
          <a:xfrm>
            <a:off x="457200" y="1600201"/>
            <a:ext cx="8229600" cy="1540767"/>
          </a:xfrm>
        </p:spPr>
        <p:txBody>
          <a:bodyPr/>
          <a:lstStyle>
            <a:lvl1pPr marL="118872" indent="-118872">
              <a:buClr>
                <a:srgbClr val="007FA3"/>
              </a:buClr>
              <a:buSzPct val="100000"/>
              <a:defRPr sz="2400"/>
            </a:lvl1pPr>
            <a:lvl2pPr marL="569913" indent="-285750">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5" name="Content Placeholder 4"/>
          <p:cNvSpPr>
            <a:spLocks noGrp="1"/>
          </p:cNvSpPr>
          <p:nvPr>
            <p:ph sz="quarter" idx="13"/>
          </p:nvPr>
        </p:nvSpPr>
        <p:spPr>
          <a:xfrm>
            <a:off x="468313" y="3357289"/>
            <a:ext cx="8280400" cy="1439863"/>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4"/>
          </p:nvPr>
        </p:nvSpPr>
        <p:spPr>
          <a:xfrm>
            <a:off x="468313" y="5013175"/>
            <a:ext cx="8280400" cy="1295549"/>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endParaRPr lang="en-IN" dirty="0"/>
          </a:p>
        </p:txBody>
      </p:sp>
      <p:sp>
        <p:nvSpPr>
          <p:cNvPr id="2" name="Footer Placeholder 4">
            <a:extLst>
              <a:ext uri="{FF2B5EF4-FFF2-40B4-BE49-F238E27FC236}">
                <a16:creationId xmlns:a16="http://schemas.microsoft.com/office/drawing/2014/main" id="{66A641EF-9CE0-8D45-AF16-3DBC03FCF2FA}"/>
              </a:ext>
            </a:extLst>
          </p:cNvPr>
          <p:cNvSpPr>
            <a:spLocks noGrp="1"/>
          </p:cNvSpPr>
          <p:nvPr>
            <p:ph type="ftr" sz="quarter" idx="15"/>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27F04C1C-DCA4-02EF-AB39-14F6205F866C}"/>
              </a:ext>
            </a:extLst>
          </p:cNvPr>
          <p:cNvSpPr>
            <a:spLocks noGrp="1"/>
          </p:cNvSpPr>
          <p:nvPr>
            <p:ph type="dt" sz="half" idx="16"/>
          </p:nvPr>
        </p:nvSpPr>
        <p:spPr/>
        <p:txBody>
          <a:bodyPr/>
          <a:lstStyle>
            <a:lvl1pPr>
              <a:defRPr/>
            </a:lvl1pPr>
          </a:lstStyle>
          <a:p>
            <a:pPr>
              <a:defRPr/>
            </a:pPr>
            <a:fld id="{A9DF6EFB-3F44-496C-A842-1E0B3D3B975A}" type="datetimeFigureOut">
              <a:rPr lang="en-US"/>
              <a:pPr>
                <a:defRPr/>
              </a:pPr>
              <a:t>11/20/24</a:t>
            </a:fld>
            <a:endParaRPr lang="en-US" dirty="0"/>
          </a:p>
        </p:txBody>
      </p:sp>
      <p:sp>
        <p:nvSpPr>
          <p:cNvPr id="6" name="Slide Number Placeholder 5">
            <a:extLst>
              <a:ext uri="{FF2B5EF4-FFF2-40B4-BE49-F238E27FC236}">
                <a16:creationId xmlns:a16="http://schemas.microsoft.com/office/drawing/2014/main" id="{6C41D4E6-EF52-EE19-4520-CF2DFFAD5FA1}"/>
              </a:ext>
            </a:extLst>
          </p:cNvPr>
          <p:cNvSpPr>
            <a:spLocks noGrp="1"/>
          </p:cNvSpPr>
          <p:nvPr>
            <p:ph type="sldNum" sz="quarter" idx="17"/>
          </p:nvPr>
        </p:nvSpPr>
        <p:spPr/>
        <p:txBody>
          <a:bodyPr/>
          <a:lstStyle>
            <a:lvl1pPr>
              <a:defRPr smtClean="0"/>
            </a:lvl1pPr>
          </a:lstStyle>
          <a:p>
            <a:pPr>
              <a:defRPr/>
            </a:pPr>
            <a:fld id="{3140C996-A867-0849-AE27-5551B67296B0}" type="slidenum">
              <a:rPr lang="en-US" altLang="en-US"/>
              <a:pPr>
                <a:defRPr/>
              </a:pPr>
              <a:t>‹#›</a:t>
            </a:fld>
            <a:endParaRPr lang="en-US" altLang="en-US"/>
          </a:p>
        </p:txBody>
      </p:sp>
    </p:spTree>
    <p:extLst>
      <p:ext uri="{BB962C8B-B14F-4D97-AF65-F5344CB8AC3E}">
        <p14:creationId xmlns:p14="http://schemas.microsoft.com/office/powerpoint/2010/main" val="965998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4" r:id="rId12"/>
    <p:sldLayoutId id="2147483985" r:id="rId13"/>
    <p:sldLayoutId id="2147483986" r:id="rId14"/>
    <p:sldLayoutId id="2147483987"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8</a:t>
            </a:r>
          </a:p>
          <a:p>
            <a:pPr eaLnBrk="1" hangingPunct="1"/>
            <a:r>
              <a:rPr lang="en-US" altLang="en-US" b="1" dirty="0">
                <a:solidFill>
                  <a:schemeClr val="tx1"/>
                </a:solidFill>
              </a:rPr>
              <a:t>Session 2:</a:t>
            </a:r>
          </a:p>
          <a:p>
            <a:pPr eaLnBrk="1" hangingPunct="1"/>
            <a:r>
              <a:rPr lang="en-US" altLang="en-US" sz="2400" b="1" i="1" dirty="0">
                <a:solidFill>
                  <a:schemeClr val="tx1"/>
                </a:solidFill>
                <a:ea typeface="Malgun Gothic" panose="020B0503020000020004" pitchFamily="34" charset="-127"/>
              </a:rPr>
              <a:t>Managing Innovation</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20/11/2024</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5649106-A47C-D75B-59AE-8335DFF1BFC8}"/>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11267" name="Text Placeholder 2">
            <a:extLst>
              <a:ext uri="{FF2B5EF4-FFF2-40B4-BE49-F238E27FC236}">
                <a16:creationId xmlns:a16="http://schemas.microsoft.com/office/drawing/2014/main" id="{65908927-2687-B57D-BFC7-7D5E53708FC5}"/>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11268" name="Text Placeholder 4">
            <a:extLst>
              <a:ext uri="{FF2B5EF4-FFF2-40B4-BE49-F238E27FC236}">
                <a16:creationId xmlns:a16="http://schemas.microsoft.com/office/drawing/2014/main" id="{41A26199-4BC0-E9D7-000E-06F3A683C64A}"/>
              </a:ext>
            </a:extLst>
          </p:cNvPr>
          <p:cNvSpPr>
            <a:spLocks noGrp="1"/>
          </p:cNvSpPr>
          <p:nvPr>
            <p:ph type="body" sz="quarter" idx="15"/>
          </p:nvPr>
        </p:nvSpPr>
        <p:spPr>
          <a:xfrm>
            <a:off x="5041900" y="3419475"/>
            <a:ext cx="2698750" cy="615950"/>
          </a:xfrm>
        </p:spPr>
        <p:txBody>
          <a:bodyPr lIns="0" tIns="0" rIns="0" bIns="0">
            <a:spAutoFit/>
          </a:bodyPr>
          <a:lstStyle/>
          <a:p>
            <a:pPr>
              <a:spcBef>
                <a:spcPct val="0"/>
              </a:spcBef>
            </a:pPr>
            <a:r>
              <a:rPr lang="en-US" altLang="en-US" sz="2000">
                <a:ea typeface="Malgun Gothic" panose="020B0503020000020004" pitchFamily="34" charset="-127"/>
              </a:rPr>
              <a:t>Managing Change and Innovation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56C40589-9A89-A574-6274-EC3A4E830F48}"/>
              </a:ext>
            </a:extLst>
          </p:cNvPr>
          <p:cNvPicPr>
            <a:picLocks noChangeAspect="1" noChangeArrowheads="1"/>
          </p:cNvPicPr>
          <p:nvPr/>
        </p:nvPicPr>
        <p:blipFill>
          <a:blip r:embed="rId3"/>
          <a:srcRect/>
          <a:stretch>
            <a:fillRect/>
          </a:stretch>
        </p:blipFill>
        <p:spPr bwMode="auto">
          <a:xfrm>
            <a:off x="482600" y="2133600"/>
            <a:ext cx="3086100" cy="3981450"/>
          </a:xfrm>
          <a:prstGeom prst="rect">
            <a:avLst/>
          </a:prstGeom>
          <a:noFill/>
          <a:ln w="9525">
            <a:solidFill>
              <a:srgbClr val="7F7F7F"/>
            </a:solidFill>
            <a:round/>
            <a:headEnd/>
            <a:tailEnd/>
          </a:ln>
          <a:effectLst>
            <a:outerShdw blurRad="50799" dist="76201" dir="2700000" algn="tl" rotWithShape="0">
              <a:srgbClr val="000000">
                <a:alpha val="55685"/>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730D1E65-C0E6-BCA1-8F17-4B9A4EB4F1DF}"/>
              </a:ext>
            </a:extLst>
          </p:cNvPr>
          <p:cNvSpPr>
            <a:spLocks noGrp="1"/>
          </p:cNvSpPr>
          <p:nvPr>
            <p:ph type="title"/>
          </p:nvPr>
        </p:nvSpPr>
        <p:spPr>
          <a:xfrm>
            <a:off x="457200" y="663575"/>
            <a:ext cx="8229600" cy="554038"/>
          </a:xfrm>
        </p:spPr>
        <p:txBody>
          <a:bodyPr lIns="0" tIns="0" rIns="0" bIns="0" anchor="b">
            <a:spAutoFit/>
          </a:bodyPr>
          <a:lstStyle/>
          <a:p>
            <a:r>
              <a:rPr lang="en-US" altLang="en-US" sz="3600" b="1" dirty="0"/>
              <a:t>Learning Objectives</a:t>
            </a:r>
          </a:p>
        </p:txBody>
      </p:sp>
      <p:sp>
        <p:nvSpPr>
          <p:cNvPr id="5" name="Content Placeholder 4">
            <a:extLst>
              <a:ext uri="{FF2B5EF4-FFF2-40B4-BE49-F238E27FC236}">
                <a16:creationId xmlns:a16="http://schemas.microsoft.com/office/drawing/2014/main" id="{78A4A377-F948-AE15-9D72-B9CB1AA0874A}"/>
              </a:ext>
            </a:extLst>
          </p:cNvPr>
          <p:cNvSpPr>
            <a:spLocks noGrp="1"/>
          </p:cNvSpPr>
          <p:nvPr>
            <p:ph idx="1"/>
          </p:nvPr>
        </p:nvSpPr>
        <p:spPr>
          <a:xfrm>
            <a:off x="457200" y="1531938"/>
            <a:ext cx="8229600" cy="3342453"/>
          </a:xfrm>
        </p:spPr>
        <p:txBody>
          <a:bodyPr>
            <a:spAutoFit/>
          </a:bodyPr>
          <a:lstStyle/>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Define </a:t>
            </a:r>
            <a:r>
              <a:rPr lang="en-US" altLang="en-US" sz="2400" i="1" dirty="0">
                <a:ea typeface="ＭＳ Ｐゴシック" pitchFamily="34" charset="-128"/>
              </a:rPr>
              <a:t>organizational change </a:t>
            </a:r>
            <a:r>
              <a:rPr lang="en-US" altLang="en-US" sz="2400" dirty="0">
                <a:ea typeface="ＭＳ Ｐゴシック" pitchFamily="34" charset="-128"/>
              </a:rPr>
              <a:t>and compare and contrast views on the change process.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how to manage resistance to change.</a:t>
            </a:r>
          </a:p>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Describe </a:t>
            </a:r>
            <a:r>
              <a:rPr lang="en-US" altLang="en-US" sz="2400" dirty="0">
                <a:ea typeface="ＭＳ Ｐゴシック" pitchFamily="34" charset="-128"/>
              </a:rPr>
              <a:t>what managers need to know about employee stress.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Discuss </a:t>
            </a:r>
            <a:r>
              <a:rPr lang="en-US" altLang="en-US" sz="2400" dirty="0">
                <a:ea typeface="ＭＳ Ｐゴシック" pitchFamily="34" charset="-128"/>
              </a:rPr>
              <a:t>techniques for stimulating innovation (Session 2)</a:t>
            </a:r>
          </a:p>
          <a:p>
            <a:pPr marL="515938" indent="-515938">
              <a:buClr>
                <a:schemeClr val="bg2"/>
              </a:buClr>
              <a:buSzPct val="100000"/>
              <a:buNone/>
              <a:defRPr/>
            </a:pPr>
            <a:r>
              <a:rPr lang="en-US" altLang="en-US" sz="2400" b="1" dirty="0">
                <a:ea typeface="ＭＳ Ｐゴシック" pitchFamily="34" charset="-128"/>
              </a:rPr>
              <a:t>Explain </a:t>
            </a:r>
            <a:r>
              <a:rPr lang="en-US" altLang="en-US" sz="2400" dirty="0">
                <a:ea typeface="ＭＳ Ｐゴシック" pitchFamily="34" charset="-128"/>
              </a:rPr>
              <a:t>what disruptive innovation is and why managing it </a:t>
            </a:r>
            <a:r>
              <a:rPr lang="en-US" altLang="en-US" sz="2400">
                <a:ea typeface="ＭＳ Ｐゴシック" pitchFamily="34" charset="-128"/>
              </a:rPr>
              <a:t>is important (Session 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2A06C3AA-85A8-9D3E-04CF-AEFA2B74A599}"/>
              </a:ext>
            </a:extLst>
          </p:cNvPr>
          <p:cNvSpPr>
            <a:spLocks noGrp="1"/>
          </p:cNvSpPr>
          <p:nvPr>
            <p:ph type="title"/>
          </p:nvPr>
        </p:nvSpPr>
        <p:spPr>
          <a:xfrm>
            <a:off x="457200" y="620604"/>
            <a:ext cx="8229600" cy="646331"/>
          </a:xfrm>
        </p:spPr>
        <p:txBody>
          <a:bodyPr>
            <a:spAutoFit/>
          </a:bodyPr>
          <a:lstStyle/>
          <a:p>
            <a:r>
              <a:rPr lang="en-US" altLang="en-US" b="1" dirty="0">
                <a:ea typeface="MS PGothic" panose="020B0600070205080204" pitchFamily="34" charset="-128"/>
                <a:cs typeface="Arial" panose="020B0604020202020204" pitchFamily="34" charset="0"/>
              </a:rPr>
              <a:t>Creativity and Innovation</a:t>
            </a:r>
            <a:endParaRPr lang="en-US" altLang="en-US" b="1" dirty="0">
              <a:ea typeface="MS PGothic" panose="020B0600070205080204" pitchFamily="34" charset="-128"/>
            </a:endParaRPr>
          </a:p>
        </p:txBody>
      </p:sp>
      <p:sp>
        <p:nvSpPr>
          <p:cNvPr id="3" name="Content Placeholder 2">
            <a:extLst>
              <a:ext uri="{FF2B5EF4-FFF2-40B4-BE49-F238E27FC236}">
                <a16:creationId xmlns:a16="http://schemas.microsoft.com/office/drawing/2014/main" id="{82995DF6-F0DC-95B0-41F3-0D663B37DAE9}"/>
              </a:ext>
            </a:extLst>
          </p:cNvPr>
          <p:cNvSpPr>
            <a:spLocks noGrp="1"/>
          </p:cNvSpPr>
          <p:nvPr>
            <p:ph idx="1"/>
          </p:nvPr>
        </p:nvSpPr>
        <p:spPr>
          <a:xfrm>
            <a:off x="457200" y="1600200"/>
            <a:ext cx="8147050" cy="930275"/>
          </a:xfrm>
        </p:spPr>
        <p:txBody>
          <a:bodyPr>
            <a:spAutoFit/>
          </a:bodyPr>
          <a:lstStyle/>
          <a:p>
            <a:pPr marL="0" indent="0">
              <a:buClr>
                <a:schemeClr val="bg2"/>
              </a:buClr>
              <a:buFont typeface="Arial" panose="020B0604020202020204" pitchFamily="34" charset="0"/>
              <a:buNone/>
              <a:defRPr/>
            </a:pPr>
            <a:r>
              <a:rPr lang="en-IN" altLang="en-US" b="1" dirty="0">
                <a:ea typeface="ＭＳ Ｐゴシック" pitchFamily="34" charset="-128"/>
              </a:rPr>
              <a:t>Creativity:</a:t>
            </a:r>
          </a:p>
          <a:p>
            <a:pPr marL="273050" indent="-273050">
              <a:buClr>
                <a:schemeClr val="bg2"/>
              </a:buClr>
              <a:defRPr/>
            </a:pPr>
            <a:r>
              <a:rPr lang="en-IN" altLang="en-US" dirty="0">
                <a:ea typeface="ＭＳ Ｐゴシック" pitchFamily="34" charset="-128"/>
              </a:rPr>
              <a:t>The ability to produce novel and useful ideas.</a:t>
            </a:r>
          </a:p>
        </p:txBody>
      </p:sp>
      <p:sp>
        <p:nvSpPr>
          <p:cNvPr id="4" name="Content Placeholder 3">
            <a:extLst>
              <a:ext uri="{FF2B5EF4-FFF2-40B4-BE49-F238E27FC236}">
                <a16:creationId xmlns:a16="http://schemas.microsoft.com/office/drawing/2014/main" id="{AD2B41C9-47B6-8FBF-791A-A9C0B491816C}"/>
              </a:ext>
            </a:extLst>
          </p:cNvPr>
          <p:cNvSpPr>
            <a:spLocks noGrp="1"/>
          </p:cNvSpPr>
          <p:nvPr>
            <p:ph sz="quarter" idx="13"/>
          </p:nvPr>
        </p:nvSpPr>
        <p:spPr>
          <a:xfrm>
            <a:off x="468313" y="2705100"/>
            <a:ext cx="8135937" cy="1439863"/>
          </a:xfrm>
        </p:spPr>
        <p:txBody>
          <a:bodyPr/>
          <a:lstStyle/>
          <a:p>
            <a:pPr marL="0" indent="0">
              <a:buClr>
                <a:schemeClr val="bg2"/>
              </a:buClr>
              <a:buSzPct val="100000"/>
              <a:buFont typeface="Arial" panose="020B0604020202020204" pitchFamily="34" charset="0"/>
              <a:buNone/>
              <a:defRPr/>
            </a:pPr>
            <a:r>
              <a:rPr lang="en-IN" altLang="en-US" b="1" dirty="0">
                <a:ea typeface="ＭＳ Ｐゴシック" pitchFamily="34" charset="-128"/>
              </a:rPr>
              <a:t>Innovation:</a:t>
            </a:r>
          </a:p>
          <a:p>
            <a:pPr marL="273050" indent="-273050">
              <a:buClr>
                <a:schemeClr val="bg2"/>
              </a:buClr>
              <a:buSzPct val="100000"/>
              <a:defRPr/>
            </a:pPr>
            <a:r>
              <a:rPr lang="en-IN" altLang="en-US" dirty="0">
                <a:ea typeface="ＭＳ Ｐゴシック" pitchFamily="34" charset="-128"/>
              </a:rPr>
              <a:t>The process of taking a creative idea and turning it into a useful product, service, or method of operation.</a:t>
            </a:r>
          </a:p>
          <a:p>
            <a:pPr>
              <a:defRPr/>
            </a:pPr>
            <a:endParaRPr lang="en-IN" dirty="0"/>
          </a:p>
        </p:txBody>
      </p:sp>
      <p:sp>
        <p:nvSpPr>
          <p:cNvPr id="57349" name="Content Placeholder 5">
            <a:extLst>
              <a:ext uri="{FF2B5EF4-FFF2-40B4-BE49-F238E27FC236}">
                <a16:creationId xmlns:a16="http://schemas.microsoft.com/office/drawing/2014/main" id="{9CA32D35-2436-C241-5F82-2427EB84C95F}"/>
              </a:ext>
            </a:extLst>
          </p:cNvPr>
          <p:cNvSpPr>
            <a:spLocks noGrp="1"/>
          </p:cNvSpPr>
          <p:nvPr>
            <p:ph sz="quarter" idx="14"/>
          </p:nvPr>
        </p:nvSpPr>
        <p:spPr>
          <a:xfrm>
            <a:off x="468313" y="4530725"/>
            <a:ext cx="8135937" cy="884238"/>
          </a:xfrm>
        </p:spPr>
        <p:txBody>
          <a:bodyPr/>
          <a:lstStyle/>
          <a:p>
            <a:pPr marL="0" indent="0" algn="ctr">
              <a:buFont typeface="Arial" panose="020B0604020202020204" pitchFamily="34" charset="0"/>
              <a:buNone/>
            </a:pPr>
            <a:r>
              <a:rPr lang="en-IN" altLang="en-US" sz="2200">
                <a:solidFill>
                  <a:srgbClr val="188A2E"/>
                </a:solidFill>
              </a:rPr>
              <a:t>“Innovation is the </a:t>
            </a:r>
            <a:r>
              <a:rPr lang="en-IN" altLang="en-US" sz="2200" b="1">
                <a:solidFill>
                  <a:srgbClr val="188A2E"/>
                </a:solidFill>
              </a:rPr>
              <a:t>key to continued</a:t>
            </a:r>
            <a:r>
              <a:rPr lang="en-IN" altLang="en-US" sz="2200">
                <a:solidFill>
                  <a:srgbClr val="188A2E"/>
                </a:solidFill>
              </a:rPr>
              <a:t> success.”</a:t>
            </a:r>
          </a:p>
          <a:p>
            <a:pPr marL="0" indent="0" algn="ctr">
              <a:buFont typeface="Arial" panose="020B0604020202020204" pitchFamily="34" charset="0"/>
              <a:buNone/>
            </a:pPr>
            <a:r>
              <a:rPr lang="en-IN" altLang="en-US" sz="2200">
                <a:solidFill>
                  <a:srgbClr val="188A2E"/>
                </a:solidFill>
              </a:rPr>
              <a:t>“We innovate today to </a:t>
            </a:r>
            <a:r>
              <a:rPr lang="en-IN" altLang="en-US" sz="2200" b="1">
                <a:solidFill>
                  <a:srgbClr val="188A2E"/>
                </a:solidFill>
              </a:rPr>
              <a:t>secure the future</a:t>
            </a:r>
            <a:r>
              <a:rPr lang="en-IN" altLang="en-US" sz="2200">
                <a:solidFill>
                  <a:srgbClr val="188A2E"/>
                </a:solidFill>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FEF3308F-7F61-389B-77E5-4B31A6FC1DC2}"/>
              </a:ext>
            </a:extLst>
          </p:cNvPr>
          <p:cNvSpPr>
            <a:spLocks noGrp="1"/>
          </p:cNvSpPr>
          <p:nvPr>
            <p:ph type="title"/>
          </p:nvPr>
        </p:nvSpPr>
        <p:spPr>
          <a:xfrm>
            <a:off x="457200" y="624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Encouraging Innovation</a:t>
            </a:r>
          </a:p>
        </p:txBody>
      </p:sp>
      <p:sp>
        <p:nvSpPr>
          <p:cNvPr id="61443" name="Content Placeholder 3">
            <a:extLst>
              <a:ext uri="{FF2B5EF4-FFF2-40B4-BE49-F238E27FC236}">
                <a16:creationId xmlns:a16="http://schemas.microsoft.com/office/drawing/2014/main" id="{DCF02D60-F2D2-CCDD-BCD2-1499D3C9DD6A}"/>
              </a:ext>
            </a:extLst>
          </p:cNvPr>
          <p:cNvSpPr>
            <a:spLocks noGrp="1"/>
          </p:cNvSpPr>
          <p:nvPr>
            <p:ph idx="1"/>
          </p:nvPr>
        </p:nvSpPr>
        <p:spPr>
          <a:xfrm>
            <a:off x="457200" y="793750"/>
            <a:ext cx="8229600" cy="461963"/>
          </a:xfrm>
        </p:spPr>
        <p:txBody>
          <a:bodyPr>
            <a:spAutoFit/>
          </a:bodyPr>
          <a:lstStyle/>
          <a:p>
            <a:pPr marL="0" indent="0">
              <a:buFont typeface="Arial" panose="020B0604020202020204" pitchFamily="34" charset="0"/>
              <a:buNone/>
            </a:pPr>
            <a:r>
              <a:rPr lang="en-IN" altLang="en-US" sz="2400"/>
              <a:t>Innovation Variables</a:t>
            </a:r>
          </a:p>
        </p:txBody>
      </p:sp>
      <p:pic>
        <p:nvPicPr>
          <p:cNvPr id="61444" name="Picture 2" descr="The details are as follows:&#10;&#10;Stimulate innovation&#10;• Structural variables:&#10;o Organic structures&#10;o Abundant resources&#10;o High interunit communication&#10;o Minimal time pressure&#10;o Work and nonwork support&#10;• Human resource variables&#10;o High commitment to training and development&#10;o High job security&#10;o Creative people&#10;• Cultural variables&#10;o Acceptance of ambiguity&#10;o Tolerance of the impractical&#10;o Low external controls&#10;o Tolerance of risks&#10;o Tolerance of conflict&#10;o Focus on ends&#10;o Open-system focus&#10;o Positive feedback">
            <a:extLst>
              <a:ext uri="{FF2B5EF4-FFF2-40B4-BE49-F238E27FC236}">
                <a16:creationId xmlns:a16="http://schemas.microsoft.com/office/drawing/2014/main" id="{6BD71562-BB5C-CDA9-907D-C0E08BD23E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341438"/>
            <a:ext cx="5141913" cy="4995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EB1-3483-8B3F-01F2-581A14060FF8}"/>
              </a:ext>
            </a:extLst>
          </p:cNvPr>
          <p:cNvSpPr>
            <a:spLocks noGrp="1"/>
          </p:cNvSpPr>
          <p:nvPr>
            <p:ph type="title"/>
          </p:nvPr>
        </p:nvSpPr>
        <p:spPr/>
        <p:txBody>
          <a:bodyPr/>
          <a:lstStyle/>
          <a:p>
            <a:r>
              <a:rPr lang="en-GB" sz="3600" b="1" i="0" u="none" strike="noStrike" dirty="0">
                <a:solidFill>
                  <a:srgbClr val="061B2B"/>
                </a:solidFill>
                <a:effectLst/>
                <a:latin typeface="Ubuntu" panose="020B0504030602030204" pitchFamily="34" charset="0"/>
              </a:rPr>
              <a:t>Innovation Strategy of the Four main Types of Innovation</a:t>
            </a:r>
            <a:endParaRPr lang="en-GB" dirty="0"/>
          </a:p>
        </p:txBody>
      </p:sp>
      <p:pic>
        <p:nvPicPr>
          <p:cNvPr id="7" name="Content Placeholder 6">
            <a:extLst>
              <a:ext uri="{FF2B5EF4-FFF2-40B4-BE49-F238E27FC236}">
                <a16:creationId xmlns:a16="http://schemas.microsoft.com/office/drawing/2014/main" id="{AF09845B-0ADC-F6A1-7A11-632345AB02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87981" y="1600200"/>
            <a:ext cx="4968038" cy="3916363"/>
          </a:xfrm>
        </p:spPr>
      </p:pic>
      <p:sp>
        <p:nvSpPr>
          <p:cNvPr id="4" name="Date Placeholder 3">
            <a:extLst>
              <a:ext uri="{FF2B5EF4-FFF2-40B4-BE49-F238E27FC236}">
                <a16:creationId xmlns:a16="http://schemas.microsoft.com/office/drawing/2014/main" id="{3535F3D5-7055-C191-285C-34D06B5DD6A1}"/>
              </a:ext>
            </a:extLst>
          </p:cNvPr>
          <p:cNvSpPr>
            <a:spLocks noGrp="1"/>
          </p:cNvSpPr>
          <p:nvPr>
            <p:ph type="dt" sz="half" idx="11"/>
          </p:nvPr>
        </p:nvSpPr>
        <p:spPr/>
        <p:txBody>
          <a:bodyPr/>
          <a:lstStyle/>
          <a:p>
            <a:pPr>
              <a:defRPr/>
            </a:pPr>
            <a:fld id="{770414F3-78B4-9445-8711-00D51DE5F79A}" type="datetime1">
              <a:rPr lang="en-US" smtClean="0"/>
              <a:t>11/20/24</a:t>
            </a:fld>
            <a:endParaRPr lang="en-US" dirty="0"/>
          </a:p>
        </p:txBody>
      </p:sp>
      <p:sp>
        <p:nvSpPr>
          <p:cNvPr id="5" name="Slide Number Placeholder 4">
            <a:extLst>
              <a:ext uri="{FF2B5EF4-FFF2-40B4-BE49-F238E27FC236}">
                <a16:creationId xmlns:a16="http://schemas.microsoft.com/office/drawing/2014/main" id="{4A7EEE2F-244E-387F-0F0C-983E4A41DB14}"/>
              </a:ext>
            </a:extLst>
          </p:cNvPr>
          <p:cNvSpPr>
            <a:spLocks noGrp="1"/>
          </p:cNvSpPr>
          <p:nvPr>
            <p:ph type="sldNum" sz="quarter" idx="12"/>
          </p:nvPr>
        </p:nvSpPr>
        <p:spPr/>
        <p:txBody>
          <a:bodyPr/>
          <a:lstStyle/>
          <a:p>
            <a:pPr>
              <a:defRPr/>
            </a:pPr>
            <a:fld id="{32FE58B1-61DC-B446-BC70-CC051FC0ADA1}" type="slidenum">
              <a:rPr lang="en-US" altLang="en-US" smtClean="0"/>
              <a:pPr>
                <a:defRPr/>
              </a:pPr>
              <a:t>6</a:t>
            </a:fld>
            <a:endParaRPr lang="en-US" altLang="en-US"/>
          </a:p>
        </p:txBody>
      </p:sp>
    </p:spTree>
    <p:extLst>
      <p:ext uri="{BB962C8B-B14F-4D97-AF65-F5344CB8AC3E}">
        <p14:creationId xmlns:p14="http://schemas.microsoft.com/office/powerpoint/2010/main" val="1255504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8B97-5820-9679-84B8-59CF95DDB9D9}"/>
              </a:ext>
            </a:extLst>
          </p:cNvPr>
          <p:cNvSpPr>
            <a:spLocks noGrp="1"/>
          </p:cNvSpPr>
          <p:nvPr>
            <p:ph type="title"/>
          </p:nvPr>
        </p:nvSpPr>
        <p:spPr/>
        <p:txBody>
          <a:bodyPr/>
          <a:lstStyle/>
          <a:p>
            <a:r>
              <a:rPr lang="en-GB" b="1" dirty="0"/>
              <a:t>Examples</a:t>
            </a:r>
          </a:p>
        </p:txBody>
      </p:sp>
      <p:sp>
        <p:nvSpPr>
          <p:cNvPr id="3" name="Content Placeholder 2">
            <a:extLst>
              <a:ext uri="{FF2B5EF4-FFF2-40B4-BE49-F238E27FC236}">
                <a16:creationId xmlns:a16="http://schemas.microsoft.com/office/drawing/2014/main" id="{49D7A24E-7DB8-CC87-7276-5A9B91A09A46}"/>
              </a:ext>
            </a:extLst>
          </p:cNvPr>
          <p:cNvSpPr>
            <a:spLocks noGrp="1"/>
          </p:cNvSpPr>
          <p:nvPr>
            <p:ph idx="1"/>
          </p:nvPr>
        </p:nvSpPr>
        <p:spPr>
          <a:xfrm>
            <a:off x="457200" y="1340768"/>
            <a:ext cx="8229600" cy="3916363"/>
          </a:xfrm>
        </p:spPr>
        <p:txBody>
          <a:bodyPr/>
          <a:lstStyle/>
          <a:p>
            <a:r>
              <a:rPr lang="en-GB" b="1" dirty="0"/>
              <a:t>Definition</a:t>
            </a:r>
            <a:r>
              <a:rPr lang="en-GB" dirty="0"/>
              <a:t>: A significant improvement or redesign of an existing product or system to better serve the market without creating new technologies.</a:t>
            </a:r>
            <a:r>
              <a:rPr lang="en-GB" b="1" dirty="0"/>
              <a:t> </a:t>
            </a:r>
            <a:r>
              <a:rPr lang="en-GB" dirty="0"/>
              <a:t>Apple's redesign of the MacBook Air (e.g., thinner, lighter, improved battery life) to sustain its position in the laptop market.</a:t>
            </a:r>
            <a:endParaRPr lang="en-GB" b="1" dirty="0"/>
          </a:p>
          <a:p>
            <a:r>
              <a:rPr lang="en-GB" b="1" dirty="0"/>
              <a:t>Disruptive Innovation: </a:t>
            </a:r>
            <a:r>
              <a:rPr lang="en-GB" dirty="0"/>
              <a:t>Refers to introducing a product or service that disrupts existing markets or creates entirely a new market.</a:t>
            </a:r>
          </a:p>
          <a:p>
            <a:r>
              <a:rPr lang="en-GB" dirty="0"/>
              <a:t>Example: Tesla’s electric vehicles disrupt the automotive industry by challenging traditional gasoline-powered vehicles with innovative technology.</a:t>
            </a:r>
          </a:p>
          <a:p>
            <a:r>
              <a:rPr lang="en-GB" b="1" dirty="0"/>
              <a:t>Incremental Innovation: </a:t>
            </a:r>
            <a:r>
              <a:rPr lang="en-GB" dirty="0"/>
              <a:t>Involves making small, incremental improvements to existing products, processes, or services over time.</a:t>
            </a:r>
          </a:p>
          <a:p>
            <a:r>
              <a:rPr lang="en-GB" dirty="0"/>
              <a:t>Example: Coca-Cola introduces new flavours or packaging variations of its beverages to maintain consumer interest and market relevance.</a:t>
            </a:r>
          </a:p>
          <a:p>
            <a:r>
              <a:rPr lang="en-GB" b="1" dirty="0"/>
              <a:t>Radical Innovation: </a:t>
            </a:r>
            <a:r>
              <a:rPr lang="en-GB" dirty="0"/>
              <a:t>Involves developing completely new technologies, products, or services that significantly alter existing markets or create new ones.</a:t>
            </a:r>
          </a:p>
          <a:p>
            <a:r>
              <a:rPr lang="en-GB" dirty="0"/>
              <a:t>Example: SpaceX’s development of reusable rocket technology, aims to revolutionize space travel and exploration.</a:t>
            </a:r>
          </a:p>
          <a:p>
            <a:endParaRPr lang="en-GB" dirty="0"/>
          </a:p>
        </p:txBody>
      </p:sp>
      <p:sp>
        <p:nvSpPr>
          <p:cNvPr id="4" name="Date Placeholder 3">
            <a:extLst>
              <a:ext uri="{FF2B5EF4-FFF2-40B4-BE49-F238E27FC236}">
                <a16:creationId xmlns:a16="http://schemas.microsoft.com/office/drawing/2014/main" id="{76176023-859D-0702-9ED7-4D633AADB7EF}"/>
              </a:ext>
            </a:extLst>
          </p:cNvPr>
          <p:cNvSpPr>
            <a:spLocks noGrp="1"/>
          </p:cNvSpPr>
          <p:nvPr>
            <p:ph type="dt" sz="half" idx="11"/>
          </p:nvPr>
        </p:nvSpPr>
        <p:spPr/>
        <p:txBody>
          <a:bodyPr/>
          <a:lstStyle/>
          <a:p>
            <a:pPr>
              <a:defRPr/>
            </a:pPr>
            <a:fld id="{10C31646-2074-C540-8FA6-1F02FED08110}" type="datetime1">
              <a:rPr lang="en-US" smtClean="0"/>
              <a:t>11/20/24</a:t>
            </a:fld>
            <a:endParaRPr lang="en-US" dirty="0"/>
          </a:p>
        </p:txBody>
      </p:sp>
      <p:sp>
        <p:nvSpPr>
          <p:cNvPr id="5" name="Slide Number Placeholder 4">
            <a:extLst>
              <a:ext uri="{FF2B5EF4-FFF2-40B4-BE49-F238E27FC236}">
                <a16:creationId xmlns:a16="http://schemas.microsoft.com/office/drawing/2014/main" id="{200A071A-CC32-9D8A-C67B-F71B8C1EBF90}"/>
              </a:ext>
            </a:extLst>
          </p:cNvPr>
          <p:cNvSpPr>
            <a:spLocks noGrp="1"/>
          </p:cNvSpPr>
          <p:nvPr>
            <p:ph type="sldNum" sz="quarter" idx="12"/>
          </p:nvPr>
        </p:nvSpPr>
        <p:spPr/>
        <p:txBody>
          <a:bodyPr/>
          <a:lstStyle/>
          <a:p>
            <a:pPr>
              <a:defRPr/>
            </a:pPr>
            <a:fld id="{32FE58B1-61DC-B446-BC70-CC051FC0ADA1}" type="slidenum">
              <a:rPr lang="en-US" altLang="en-US" smtClean="0"/>
              <a:pPr>
                <a:defRPr/>
              </a:pPr>
              <a:t>7</a:t>
            </a:fld>
            <a:endParaRPr lang="en-US" altLang="en-US"/>
          </a:p>
        </p:txBody>
      </p:sp>
    </p:spTree>
    <p:extLst>
      <p:ext uri="{BB962C8B-B14F-4D97-AF65-F5344CB8AC3E}">
        <p14:creationId xmlns:p14="http://schemas.microsoft.com/office/powerpoint/2010/main" val="681490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2FC5987-7B22-9E5C-E646-88EA832E27D1}"/>
              </a:ext>
            </a:extLst>
          </p:cNvPr>
          <p:cNvSpPr>
            <a:spLocks noGrp="1"/>
          </p:cNvSpPr>
          <p:nvPr>
            <p:ph type="title"/>
          </p:nvPr>
        </p:nvSpPr>
        <p:spPr>
          <a:xfrm>
            <a:off x="457200" y="4302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Management and Innovation</a:t>
            </a:r>
          </a:p>
        </p:txBody>
      </p:sp>
      <p:sp>
        <p:nvSpPr>
          <p:cNvPr id="5" name="Content Placeholder 4">
            <a:extLst>
              <a:ext uri="{FF2B5EF4-FFF2-40B4-BE49-F238E27FC236}">
                <a16:creationId xmlns:a16="http://schemas.microsoft.com/office/drawing/2014/main" id="{99D7B3D3-FA9C-7438-8D15-7325447E56DF}"/>
              </a:ext>
            </a:extLst>
          </p:cNvPr>
          <p:cNvSpPr>
            <a:spLocks noGrp="1"/>
          </p:cNvSpPr>
          <p:nvPr>
            <p:ph idx="1"/>
          </p:nvPr>
        </p:nvSpPr>
        <p:spPr>
          <a:xfrm>
            <a:off x="457200" y="1196975"/>
            <a:ext cx="8229600" cy="1670050"/>
          </a:xfrm>
        </p:spPr>
        <p:txBody>
          <a:bodyPr>
            <a:spAutoFit/>
          </a:bodyPr>
          <a:lstStyle/>
          <a:p>
            <a:pPr marL="0" indent="0">
              <a:buFont typeface="Arial" panose="020B0604020202020204" pitchFamily="34" charset="0"/>
              <a:buNone/>
              <a:defRPr/>
            </a:pPr>
            <a:r>
              <a:rPr lang="en-US" sz="2400" b="1" dirty="0"/>
              <a:t>Idea champion:</a:t>
            </a:r>
          </a:p>
          <a:p>
            <a:pPr marL="269875" indent="-269875">
              <a:buSzPct val="100000"/>
              <a:defRPr/>
            </a:pPr>
            <a:r>
              <a:rPr lang="en-US" sz="2400" dirty="0"/>
              <a:t>Managers who actively and enthusiastically support new ideas, build support for, overcome resistance to, and ensure that innovations are implemented.</a:t>
            </a:r>
          </a:p>
        </p:txBody>
      </p:sp>
      <p:pic>
        <p:nvPicPr>
          <p:cNvPr id="67588" name="Picture 2" descr="Photo of Brian Chesky and Joe Gebbia.">
            <a:extLst>
              <a:ext uri="{FF2B5EF4-FFF2-40B4-BE49-F238E27FC236}">
                <a16:creationId xmlns:a16="http://schemas.microsoft.com/office/drawing/2014/main" id="{C2744B9B-5D13-49D4-B6C1-2B5C02AA3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3068638"/>
            <a:ext cx="4610100" cy="320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5DB6C3F4-1406-987C-54A3-02A9D3ECAFA4}"/>
              </a:ext>
            </a:extLst>
          </p:cNvPr>
          <p:cNvSpPr>
            <a:spLocks noGrp="1"/>
          </p:cNvSpPr>
          <p:nvPr>
            <p:ph type="title"/>
          </p:nvPr>
        </p:nvSpPr>
        <p:spPr>
          <a:xfrm>
            <a:off x="457200" y="654735"/>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Managing Disruptive Innovation</a:t>
            </a:r>
            <a:endParaRPr lang="en-US" altLang="en-US" sz="3600" b="1" dirty="0">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7B7B7511-AA97-DBA2-B32D-8449464BB2F8}"/>
              </a:ext>
            </a:extLst>
          </p:cNvPr>
          <p:cNvSpPr>
            <a:spLocks noGrp="1"/>
          </p:cNvSpPr>
          <p:nvPr>
            <p:ph idx="1"/>
          </p:nvPr>
        </p:nvSpPr>
        <p:spPr>
          <a:xfrm>
            <a:off x="457200" y="1541463"/>
            <a:ext cx="8229600" cy="1300162"/>
          </a:xfrm>
        </p:spPr>
        <p:txBody>
          <a:bodyPr>
            <a:spAutoFit/>
          </a:bodyPr>
          <a:lstStyle/>
          <a:p>
            <a:pPr marL="0" indent="0">
              <a:buClr>
                <a:schemeClr val="bg2"/>
              </a:buClr>
              <a:buSzPct val="100000"/>
              <a:buFont typeface="Arial" panose="020B0604020202020204" pitchFamily="34" charset="0"/>
              <a:buNone/>
              <a:defRPr/>
            </a:pPr>
            <a:r>
              <a:rPr lang="en-IN" altLang="en-US" sz="2400" b="1" dirty="0">
                <a:ea typeface="ＭＳ Ｐゴシック" pitchFamily="34" charset="-128"/>
              </a:rPr>
              <a:t>Disruptive innovation: </a:t>
            </a:r>
          </a:p>
          <a:p>
            <a:pPr>
              <a:buClr>
                <a:schemeClr val="tx1"/>
              </a:buClr>
              <a:buSzPct val="100000"/>
              <a:defRPr/>
            </a:pPr>
            <a:r>
              <a:rPr lang="en-IN" altLang="en-US" sz="2400" dirty="0"/>
              <a:t>innovation</a:t>
            </a:r>
            <a:r>
              <a:rPr lang="en-IN" altLang="en-US" sz="2400" dirty="0">
                <a:ea typeface="ＭＳ Ｐゴシック" pitchFamily="34" charset="-128"/>
              </a:rPr>
              <a:t> in products, services, or processes that radically change an industry’s rules of the game.</a:t>
            </a:r>
          </a:p>
        </p:txBody>
      </p:sp>
      <p:sp>
        <p:nvSpPr>
          <p:cNvPr id="4" name="Content Placeholder 3">
            <a:extLst>
              <a:ext uri="{FF2B5EF4-FFF2-40B4-BE49-F238E27FC236}">
                <a16:creationId xmlns:a16="http://schemas.microsoft.com/office/drawing/2014/main" id="{B879A7A4-F9A1-7E2F-BBAD-9977F600C6D7}"/>
              </a:ext>
            </a:extLst>
          </p:cNvPr>
          <p:cNvSpPr>
            <a:spLocks noGrp="1"/>
          </p:cNvSpPr>
          <p:nvPr>
            <p:ph idx="13"/>
          </p:nvPr>
        </p:nvSpPr>
        <p:spPr>
          <a:xfrm>
            <a:off x="457200" y="3009900"/>
            <a:ext cx="8229600" cy="1771650"/>
          </a:xfrm>
        </p:spPr>
        <p:txBody>
          <a:bodyPr/>
          <a:lstStyle/>
          <a:p>
            <a:pPr marL="0" indent="0">
              <a:buFont typeface="Arial" panose="020B0604020202020204" pitchFamily="34" charset="0"/>
              <a:buNone/>
              <a:defRPr/>
            </a:pPr>
            <a:r>
              <a:rPr lang="en-IN" sz="2400" b="1" dirty="0"/>
              <a:t>Sustaining innovation:</a:t>
            </a:r>
          </a:p>
          <a:p>
            <a:pPr>
              <a:defRPr/>
            </a:pPr>
            <a:r>
              <a:rPr lang="en-IN" sz="2400" dirty="0"/>
              <a:t>innovations that represent small and incremental changes in established products rather than dramatic breakthroughs.</a:t>
            </a:r>
          </a:p>
          <a:p>
            <a:pPr marL="0" indent="0">
              <a:buFont typeface="Arial" panose="020B0604020202020204" pitchFamily="34" charset="0"/>
              <a:buNone/>
              <a:defRPr/>
            </a:pPr>
            <a:endParaRPr lang="en-IN"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B324D254-C449-D207-EDBE-1C8FC3664D47}"/>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(1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3731" name="Content Placeholder 2">
            <a:extLst>
              <a:ext uri="{FF2B5EF4-FFF2-40B4-BE49-F238E27FC236}">
                <a16:creationId xmlns:a16="http://schemas.microsoft.com/office/drawing/2014/main" id="{71E1A02A-673C-D6F0-1EDE-823041487578}"/>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E44A4A56-1BF0-1A45-32D5-F3B6CD69F294}"/>
              </a:ext>
            </a:extLst>
          </p:cNvPr>
          <p:cNvGraphicFramePr>
            <a:graphicFrameLocks/>
          </p:cNvGraphicFramePr>
          <p:nvPr/>
        </p:nvGraphicFramePr>
        <p:xfrm>
          <a:off x="468313" y="1773238"/>
          <a:ext cx="8207375" cy="4364037"/>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665">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460562">
                <a:tc>
                  <a:txBody>
                    <a:bodyPr/>
                    <a:lstStyle/>
                    <a:p>
                      <a:r>
                        <a:rPr lang="en-IN" sz="1600" b="0" i="0" u="none" strike="noStrike" kern="1200" baseline="0" dirty="0">
                          <a:solidFill>
                            <a:schemeClr val="tx1"/>
                          </a:solidFill>
                          <a:latin typeface="+mn-lt"/>
                          <a:ea typeface="+mn-ea"/>
                          <a:cs typeface="+mn-cs"/>
                        </a:rPr>
                        <a:t>Compact disc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iTunes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281">
                <a:tc>
                  <a:txBody>
                    <a:bodyPr/>
                    <a:lstStyle/>
                    <a:p>
                      <a:r>
                        <a:rPr lang="en-IN" sz="1600" b="0" i="0" u="none" strike="noStrike" kern="1200" baseline="0" dirty="0">
                          <a:solidFill>
                            <a:schemeClr val="tx1"/>
                          </a:solidFill>
                          <a:latin typeface="+mn-lt"/>
                          <a:ea typeface="+mn-ea"/>
                          <a:cs typeface="+mn-cs"/>
                        </a:rPr>
                        <a:t>Carbon paper</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Xerox copy machine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281">
                <a:tc>
                  <a:txBody>
                    <a:bodyPr/>
                    <a:lstStyle/>
                    <a:p>
                      <a:r>
                        <a:rPr lang="en-IN" sz="1600" b="0" i="0" u="none" strike="noStrike" kern="1200" baseline="0" dirty="0">
                          <a:solidFill>
                            <a:schemeClr val="tx1"/>
                          </a:solidFill>
                          <a:latin typeface="+mn-lt"/>
                          <a:ea typeface="+mn-ea"/>
                          <a:cs typeface="+mn-cs"/>
                        </a:rPr>
                        <a:t>Canvas tennis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Nike athletic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281">
                <a:tc>
                  <a:txBody>
                    <a:bodyPr/>
                    <a:lstStyle/>
                    <a:p>
                      <a:r>
                        <a:rPr lang="en-IN" sz="1600" b="0" i="0" u="none" strike="noStrike" kern="1200" baseline="0" dirty="0">
                          <a:solidFill>
                            <a:schemeClr val="tx1"/>
                          </a:solidFill>
                          <a:latin typeface="+mn-lt"/>
                          <a:ea typeface="+mn-ea"/>
                          <a:cs typeface="+mn-cs"/>
                        </a:rPr>
                        <a:t>Portable radio</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281">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iPod</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281">
                <a:tc>
                  <a:txBody>
                    <a:bodyPr/>
                    <a:lstStyle/>
                    <a:p>
                      <a:r>
                        <a:rPr lang="en-IN" sz="1600" b="0" i="0" u="none" strike="noStrike" kern="1200" baseline="0" dirty="0">
                          <a:solidFill>
                            <a:schemeClr val="tx1"/>
                          </a:solidFill>
                          <a:latin typeface="+mn-lt"/>
                          <a:ea typeface="+mn-ea"/>
                          <a:cs typeface="+mn-cs"/>
                        </a:rPr>
                        <a:t>Typewriters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IBM PC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281">
                <a:tc>
                  <a:txBody>
                    <a:bodyPr/>
                    <a:lstStyle/>
                    <a:p>
                      <a:r>
                        <a:rPr lang="en-IN" sz="1600" b="0" i="0" u="none" strike="noStrike" kern="1200" baseline="0" dirty="0">
                          <a:solidFill>
                            <a:schemeClr val="tx1"/>
                          </a:solidFill>
                          <a:latin typeface="+mn-lt"/>
                          <a:ea typeface="+mn-ea"/>
                          <a:cs typeface="+mn-cs"/>
                        </a:rPr>
                        <a:t>Weekly news magazines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CNN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281">
                <a:tc>
                  <a:txBody>
                    <a:bodyPr/>
                    <a:lstStyle/>
                    <a:p>
                      <a:r>
                        <a:rPr lang="en-IN" sz="1600" b="0" i="0" u="none" strike="noStrike" kern="1200" baseline="0" dirty="0">
                          <a:solidFill>
                            <a:schemeClr val="tx1"/>
                          </a:solidFill>
                          <a:latin typeface="+mn-lt"/>
                          <a:ea typeface="+mn-ea"/>
                          <a:cs typeface="+mn-cs"/>
                        </a:rPr>
                        <a:t>TV networks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Cable and Netflix</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281">
                <a:tc>
                  <a:txBody>
                    <a:bodyPr/>
                    <a:lstStyle/>
                    <a:p>
                      <a:r>
                        <a:rPr lang="en-IN" sz="1600" b="0" i="0" u="none" strike="noStrike" kern="1200" baseline="0" dirty="0">
                          <a:solidFill>
                            <a:schemeClr val="tx1"/>
                          </a:solidFill>
                          <a:latin typeface="+mn-lt"/>
                          <a:ea typeface="+mn-ea"/>
                          <a:cs typeface="+mn-cs"/>
                        </a:rPr>
                        <a:t>Local travel agencies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Expedia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r h="335281">
                <a:tc>
                  <a:txBody>
                    <a:bodyPr/>
                    <a:lstStyle/>
                    <a:p>
                      <a:r>
                        <a:rPr lang="en-IN" sz="1600" b="0" i="0" u="none" strike="noStrike" kern="1200" baseline="0" dirty="0">
                          <a:solidFill>
                            <a:schemeClr val="tx1"/>
                          </a:solidFill>
                          <a:latin typeface="+mn-lt"/>
                          <a:ea typeface="+mn-ea"/>
                          <a:cs typeface="+mn-cs"/>
                        </a:rPr>
                        <a:t>Stockbrokers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err="1">
                          <a:solidFill>
                            <a:schemeClr val="tx1"/>
                          </a:solidFill>
                          <a:latin typeface="+mn-lt"/>
                          <a:ea typeface="+mn-ea"/>
                          <a:cs typeface="+mn-cs"/>
                        </a:rPr>
                        <a:t>eTrade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0"/>
                  </a:ext>
                </a:extLst>
              </a:tr>
              <a:tr h="335281">
                <a:tc>
                  <a:txBody>
                    <a:bodyPr/>
                    <a:lstStyle/>
                    <a:p>
                      <a:r>
                        <a:rPr lang="en-IN" sz="1600" b="0" i="0" u="none" strike="noStrike" kern="1200" baseline="0" dirty="0" err="1">
                          <a:solidFill>
                            <a:schemeClr val="tx1"/>
                          </a:solidFill>
                          <a:latin typeface="+mn-lt"/>
                          <a:ea typeface="+mn-ea"/>
                          <a:cs typeface="+mn-cs"/>
                        </a:rPr>
                        <a:t>Traveler’s</a:t>
                      </a:r>
                      <a:r>
                        <a:rPr lang="en-IN" sz="1600" b="0" i="0" u="none" strike="noStrike" kern="1200" baseline="0" dirty="0">
                          <a:solidFill>
                            <a:schemeClr val="tx1"/>
                          </a:solidFill>
                          <a:latin typeface="+mn-lt"/>
                          <a:ea typeface="+mn-ea"/>
                          <a:cs typeface="+mn-cs"/>
                        </a:rPr>
                        <a:t> checks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ATMs and Visa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58644E09-3A74-4C8C-80A7-732B3D58B67F}"/>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(2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5779" name="Content Placeholder 2">
            <a:extLst>
              <a:ext uri="{FF2B5EF4-FFF2-40B4-BE49-F238E27FC236}">
                <a16:creationId xmlns:a16="http://schemas.microsoft.com/office/drawing/2014/main" id="{5CCE8B64-794B-5647-39F4-703D3CF46EF4}"/>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6053BD29-D960-3CA9-3887-A00A3C86C485}"/>
              </a:ext>
            </a:extLst>
          </p:cNvPr>
          <p:cNvGraphicFramePr>
            <a:graphicFrameLocks/>
          </p:cNvGraphicFramePr>
          <p:nvPr/>
        </p:nvGraphicFramePr>
        <p:xfrm>
          <a:off x="468313" y="2020888"/>
          <a:ext cx="8207375" cy="3568703"/>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742">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335329">
                <a:tc>
                  <a:txBody>
                    <a:bodyPr/>
                    <a:lstStyle/>
                    <a:p>
                      <a:r>
                        <a:rPr lang="en-IN" sz="1600" b="0" i="0" u="none" strike="noStrike" kern="1200" baseline="0" dirty="0" err="1">
                          <a:solidFill>
                            <a:schemeClr val="tx1"/>
                          </a:solidFill>
                          <a:latin typeface="+mn-lt"/>
                          <a:ea typeface="+mn-ea"/>
                          <a:cs typeface="+mn-cs"/>
                        </a:rPr>
                        <a:t>Encyclopedias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Wikipedia</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329">
                <a:tc>
                  <a:txBody>
                    <a:bodyPr/>
                    <a:lstStyle/>
                    <a:p>
                      <a:r>
                        <a:rPr lang="en-IN" sz="1600" b="0" i="0" u="none" strike="noStrike" kern="1200" baseline="0" dirty="0">
                          <a:solidFill>
                            <a:schemeClr val="tx1"/>
                          </a:solidFill>
                          <a:latin typeface="+mn-lt"/>
                          <a:ea typeface="+mn-ea"/>
                          <a:cs typeface="+mn-cs"/>
                        </a:rPr>
                        <a:t>Newspaper classified ads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Craig’s List</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329">
                <a:tc>
                  <a:txBody>
                    <a:bodyPr/>
                    <a:lstStyle/>
                    <a:p>
                      <a:r>
                        <a:rPr lang="en-IN" sz="1600" b="0" i="0" u="none" strike="noStrike" kern="1200" baseline="0" dirty="0">
                          <a:solidFill>
                            <a:schemeClr val="tx1"/>
                          </a:solidFill>
                          <a:latin typeface="+mn-lt"/>
                          <a:ea typeface="+mn-ea"/>
                          <a:cs typeface="+mn-cs"/>
                        </a:rPr>
                        <a:t>AM/FM radio stations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Sirius XM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329">
                <a:tc>
                  <a:txBody>
                    <a:bodyPr/>
                    <a:lstStyle/>
                    <a:p>
                      <a:r>
                        <a:rPr lang="en-IN" sz="1600" b="0" i="0" u="none" strike="noStrike" kern="1200" baseline="0" dirty="0">
                          <a:solidFill>
                            <a:schemeClr val="tx1"/>
                          </a:solidFill>
                          <a:latin typeface="+mn-lt"/>
                          <a:ea typeface="+mn-ea"/>
                          <a:cs typeface="+mn-cs"/>
                        </a:rPr>
                        <a:t>Tax preparation services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Intuit’s Turbo Tax</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329">
                <a:tc>
                  <a:txBody>
                    <a:bodyPr/>
                    <a:lstStyle/>
                    <a:p>
                      <a:r>
                        <a:rPr lang="en-IN" sz="1600" b="0" i="0" u="none" strike="noStrike" kern="1200" baseline="0" dirty="0">
                          <a:solidFill>
                            <a:schemeClr val="tx1"/>
                          </a:solidFill>
                          <a:latin typeface="+mn-lt"/>
                          <a:ea typeface="+mn-ea"/>
                          <a:cs typeface="+mn-cs"/>
                        </a:rPr>
                        <a:t>Yellow Pages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Google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329">
                <a:tc>
                  <a:txBody>
                    <a:bodyPr/>
                    <a:lstStyle/>
                    <a:p>
                      <a:r>
                        <a:rPr lang="en-IN" sz="1600" b="0" i="0" u="none" strike="noStrike" kern="1200" baseline="0" dirty="0">
                          <a:solidFill>
                            <a:schemeClr val="tx1"/>
                          </a:solidFill>
                          <a:latin typeface="+mn-lt"/>
                          <a:ea typeface="+mn-ea"/>
                          <a:cs typeface="+mn-cs"/>
                        </a:rPr>
                        <a:t>Paper maps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Garmin’s GPS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329">
                <a:tc>
                  <a:txBody>
                    <a:bodyPr/>
                    <a:lstStyle/>
                    <a:p>
                      <a:r>
                        <a:rPr lang="en-IN" sz="1600" b="0" i="0" u="none" strike="noStrike" kern="1200" baseline="0" dirty="0">
                          <a:solidFill>
                            <a:schemeClr val="tx1"/>
                          </a:solidFill>
                          <a:latin typeface="+mn-lt"/>
                          <a:ea typeface="+mn-ea"/>
                          <a:cs typeface="+mn-cs"/>
                        </a:rPr>
                        <a:t>Paperback books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Kindle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329">
                <a:tc>
                  <a:txBody>
                    <a:bodyPr/>
                    <a:lstStyle/>
                    <a:p>
                      <a:r>
                        <a:rPr lang="en-IN" sz="1600" b="0" i="0" u="none" strike="noStrike" kern="1200" baseline="0" dirty="0">
                          <a:solidFill>
                            <a:schemeClr val="tx1"/>
                          </a:solidFill>
                          <a:latin typeface="+mn-lt"/>
                          <a:ea typeface="+mn-ea"/>
                          <a:cs typeface="+mn-cs"/>
                        </a:rPr>
                        <a:t>Lawyers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Legal Zoom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329">
                <a:tc>
                  <a:txBody>
                    <a:bodyPr/>
                    <a:lstStyle/>
                    <a:p>
                      <a:r>
                        <a:rPr lang="en-IN" sz="1600" b="0" i="0" u="none" strike="noStrike" kern="1200" baseline="0" dirty="0">
                          <a:solidFill>
                            <a:schemeClr val="tx1"/>
                          </a:solidFill>
                          <a:latin typeface="+mn-lt"/>
                          <a:ea typeface="+mn-ea"/>
                          <a:cs typeface="+mn-cs"/>
                        </a:rPr>
                        <a:t>Taxis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Uber</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D3486BCD-1C57-FA2F-4202-5224940ABDF8}"/>
              </a:ext>
            </a:extLst>
          </p:cNvPr>
          <p:cNvSpPr>
            <a:spLocks noGrp="1"/>
          </p:cNvSpPr>
          <p:nvPr>
            <p:ph type="title"/>
          </p:nvPr>
        </p:nvSpPr>
        <p:spPr>
          <a:xfrm>
            <a:off x="457200" y="18167"/>
            <a:ext cx="8147050" cy="1200329"/>
          </a:xfrm>
        </p:spPr>
        <p:txBody>
          <a:bodyPr>
            <a:spAutoFit/>
          </a:bodyPr>
          <a:lstStyle/>
          <a:p>
            <a:r>
              <a:rPr lang="en-US" altLang="en-US" sz="3600" b="1" dirty="0">
                <a:ea typeface="MS PGothic" panose="020B0600070205080204" pitchFamily="34" charset="-128"/>
                <a:cs typeface="Arial" panose="020B0604020202020204" pitchFamily="34" charset="0"/>
              </a:rPr>
              <a:t>Why Is Disruptive Innovation Important?</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6C2AC6C6-16FF-E5C1-7ADF-33BF5CDFBDEA}"/>
              </a:ext>
            </a:extLst>
          </p:cNvPr>
          <p:cNvSpPr>
            <a:spLocks noGrp="1"/>
          </p:cNvSpPr>
          <p:nvPr>
            <p:ph idx="1"/>
          </p:nvPr>
        </p:nvSpPr>
        <p:spPr>
          <a:xfrm>
            <a:off x="457200" y="1600200"/>
            <a:ext cx="8147050" cy="2038350"/>
          </a:xfrm>
        </p:spPr>
        <p:txBody>
          <a:bodyPr>
            <a:spAutoFit/>
          </a:bodyPr>
          <a:lstStyle/>
          <a:p>
            <a:pPr marL="0" indent="0">
              <a:buSzPct val="100000"/>
              <a:buFont typeface="Arial" panose="020B0604020202020204" pitchFamily="34" charset="0"/>
              <a:buNone/>
              <a:defRPr/>
            </a:pPr>
            <a:r>
              <a:rPr lang="en-US" altLang="en-US" sz="2400" b="1" dirty="0"/>
              <a:t> Skunk works: </a:t>
            </a:r>
          </a:p>
          <a:p>
            <a:pPr marL="269875" indent="-269875">
              <a:buSzPct val="100000"/>
              <a:defRPr/>
            </a:pPr>
            <a:r>
              <a:rPr lang="en-US" sz="2400" dirty="0"/>
              <a:t>A small group within a large organization, given a high degree of autonomy and unhampered by corporate bureaucracy, whose mission is to develop a project primarily for the purpose of radical innovation.</a:t>
            </a:r>
          </a:p>
        </p:txBody>
      </p:sp>
      <p:sp>
        <p:nvSpPr>
          <p:cNvPr id="77828" name="Content Placeholder 3">
            <a:extLst>
              <a:ext uri="{FF2B5EF4-FFF2-40B4-BE49-F238E27FC236}">
                <a16:creationId xmlns:a16="http://schemas.microsoft.com/office/drawing/2014/main" id="{0E930428-D704-4688-E472-4FB0951603CB}"/>
              </a:ext>
            </a:extLst>
          </p:cNvPr>
          <p:cNvSpPr>
            <a:spLocks noGrp="1"/>
          </p:cNvSpPr>
          <p:nvPr>
            <p:ph idx="13"/>
          </p:nvPr>
        </p:nvSpPr>
        <p:spPr>
          <a:xfrm>
            <a:off x="457200" y="4214813"/>
            <a:ext cx="8147050" cy="1517650"/>
          </a:xfrm>
        </p:spPr>
        <p:txBody>
          <a:bodyPr/>
          <a:lstStyle/>
          <a:p>
            <a:pPr marL="0" indent="0" algn="ctr">
              <a:buFont typeface="Arial" panose="020B0604020202020204" pitchFamily="34" charset="0"/>
              <a:buNone/>
            </a:pPr>
            <a:r>
              <a:rPr lang="en-IN" altLang="en-US" sz="2200">
                <a:solidFill>
                  <a:srgbClr val="188A2E"/>
                </a:solidFill>
              </a:rPr>
              <a:t>47 percent of business leaders say that finding and</a:t>
            </a:r>
          </a:p>
          <a:p>
            <a:pPr marL="0" indent="0" algn="ctr">
              <a:buFont typeface="Arial" panose="020B0604020202020204" pitchFamily="34" charset="0"/>
              <a:buNone/>
            </a:pPr>
            <a:r>
              <a:rPr lang="en-IN" altLang="en-US" sz="2200">
                <a:solidFill>
                  <a:srgbClr val="188A2E"/>
                </a:solidFill>
              </a:rPr>
              <a:t>keeping employees to </a:t>
            </a:r>
            <a:r>
              <a:rPr lang="en-IN" altLang="en-US" sz="2200" b="1">
                <a:solidFill>
                  <a:srgbClr val="188A2E"/>
                </a:solidFill>
              </a:rPr>
              <a:t>counteract disruptive change</a:t>
            </a:r>
          </a:p>
          <a:p>
            <a:pPr marL="0" indent="0" algn="ctr">
              <a:buFont typeface="Arial" panose="020B0604020202020204" pitchFamily="34" charset="0"/>
              <a:buNone/>
            </a:pPr>
            <a:r>
              <a:rPr lang="en-IN" altLang="en-US" sz="2200">
                <a:solidFill>
                  <a:srgbClr val="188A2E"/>
                </a:solidFill>
              </a:rPr>
              <a:t>is a significant obstacle.</a:t>
            </a:r>
            <a:r>
              <a:rPr lang="en-IN" altLang="en-US" sz="2200" baseline="30000">
                <a:solidFill>
                  <a:srgbClr val="188A2E"/>
                </a:solidFill>
              </a:rPr>
              <a:t>57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091FB13-1C5C-3CFB-E768-57BD11F0F00F}"/>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Advice In A Disruptive World</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79875" name="Content Placeholder 2">
            <a:extLst>
              <a:ext uri="{FF2B5EF4-FFF2-40B4-BE49-F238E27FC236}">
                <a16:creationId xmlns:a16="http://schemas.microsoft.com/office/drawing/2014/main" id="{BFA34701-5B81-5E53-AE5E-4F8AA3842874}"/>
              </a:ext>
            </a:extLst>
          </p:cNvPr>
          <p:cNvSpPr>
            <a:spLocks noGrp="1"/>
          </p:cNvSpPr>
          <p:nvPr>
            <p:ph idx="1"/>
          </p:nvPr>
        </p:nvSpPr>
        <p:spPr>
          <a:xfrm>
            <a:off x="457200" y="1539875"/>
            <a:ext cx="8229600" cy="2054225"/>
          </a:xfrm>
        </p:spPr>
        <p:txBody>
          <a:bodyPr>
            <a:spAutoFit/>
          </a:bodyPr>
          <a:lstStyle/>
          <a:p>
            <a:pPr marL="271463" indent="-271463">
              <a:buSzTx/>
            </a:pPr>
            <a:r>
              <a:rPr lang="en-US" altLang="en-US" sz="2400"/>
              <a:t>Never get comfortable with a single employer.</a:t>
            </a:r>
          </a:p>
          <a:p>
            <a:pPr marL="271463" indent="-271463">
              <a:buSzTx/>
            </a:pPr>
            <a:r>
              <a:rPr lang="en-US" altLang="en-US" sz="2400"/>
              <a:t>Keep your skills current.</a:t>
            </a:r>
          </a:p>
          <a:p>
            <a:pPr marL="271463" indent="-271463">
              <a:buSzTx/>
            </a:pPr>
            <a:r>
              <a:rPr lang="en-US" altLang="en-US" sz="2400"/>
              <a:t>Remember that YOU are responsible for your future.</a:t>
            </a:r>
          </a:p>
          <a:p>
            <a:pPr marL="271463" indent="-271463">
              <a:buSzTx/>
            </a:pPr>
            <a:r>
              <a:rPr lang="en-US" altLang="en-US" sz="2400"/>
              <a:t>Take risks while you’re young.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B9E2-76D0-DB2C-43A5-EDA3A6645552}"/>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96D101AF-AEDB-233F-7BA3-4A7CF38FD104}"/>
              </a:ext>
            </a:extLst>
          </p:cNvPr>
          <p:cNvSpPr>
            <a:spLocks noGrp="1"/>
          </p:cNvSpPr>
          <p:nvPr>
            <p:ph idx="1"/>
          </p:nvPr>
        </p:nvSpPr>
        <p:spPr/>
        <p:txBody>
          <a:bodyPr/>
          <a:lstStyle/>
          <a:p>
            <a:r>
              <a:rPr lang="en-GB" sz="2400" dirty="0"/>
              <a:t>Now you can complete Fujitsu </a:t>
            </a:r>
            <a:r>
              <a:rPr lang="en-GB" sz="2400"/>
              <a:t>case study 2.</a:t>
            </a:r>
            <a:endParaRPr lang="en-GB" sz="2400" dirty="0"/>
          </a:p>
        </p:txBody>
      </p:sp>
      <p:sp>
        <p:nvSpPr>
          <p:cNvPr id="4" name="Date Placeholder 3">
            <a:extLst>
              <a:ext uri="{FF2B5EF4-FFF2-40B4-BE49-F238E27FC236}">
                <a16:creationId xmlns:a16="http://schemas.microsoft.com/office/drawing/2014/main" id="{0A230B30-76D5-C008-67CE-E396D088C806}"/>
              </a:ext>
            </a:extLst>
          </p:cNvPr>
          <p:cNvSpPr>
            <a:spLocks noGrp="1"/>
          </p:cNvSpPr>
          <p:nvPr>
            <p:ph type="dt" sz="half" idx="11"/>
          </p:nvPr>
        </p:nvSpPr>
        <p:spPr/>
        <p:txBody>
          <a:bodyPr/>
          <a:lstStyle/>
          <a:p>
            <a:pPr>
              <a:defRPr/>
            </a:pPr>
            <a:fld id="{6CE8365B-4128-4442-AADF-C3E26157DEAA}" type="datetime1">
              <a:rPr lang="en-US" smtClean="0"/>
              <a:t>11/20/24</a:t>
            </a:fld>
            <a:endParaRPr lang="en-US" dirty="0"/>
          </a:p>
        </p:txBody>
      </p:sp>
      <p:sp>
        <p:nvSpPr>
          <p:cNvPr id="5" name="Slide Number Placeholder 4">
            <a:extLst>
              <a:ext uri="{FF2B5EF4-FFF2-40B4-BE49-F238E27FC236}">
                <a16:creationId xmlns:a16="http://schemas.microsoft.com/office/drawing/2014/main" id="{52E3B461-66C9-D9BF-7DD0-B38472AAA8FC}"/>
              </a:ext>
            </a:extLst>
          </p:cNvPr>
          <p:cNvSpPr>
            <a:spLocks noGrp="1"/>
          </p:cNvSpPr>
          <p:nvPr>
            <p:ph type="sldNum" sz="quarter" idx="12"/>
          </p:nvPr>
        </p:nvSpPr>
        <p:spPr/>
        <p:txBody>
          <a:bodyPr/>
          <a:lstStyle/>
          <a:p>
            <a:pPr>
              <a:defRPr/>
            </a:pPr>
            <a:fld id="{32FE58B1-61DC-B446-BC70-CC051FC0ADA1}" type="slidenum">
              <a:rPr lang="en-US" altLang="en-US" smtClean="0"/>
              <a:pPr>
                <a:defRPr/>
              </a:pPr>
              <a:t>14</a:t>
            </a:fld>
            <a:endParaRPr lang="en-US" altLang="en-US"/>
          </a:p>
        </p:txBody>
      </p:sp>
    </p:spTree>
    <p:extLst>
      <p:ext uri="{BB962C8B-B14F-4D97-AF65-F5344CB8AC3E}">
        <p14:creationId xmlns:p14="http://schemas.microsoft.com/office/powerpoint/2010/main" val="238621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7F9-DE90-F2DB-811F-F6B2EDB3141A}"/>
              </a:ext>
            </a:extLst>
          </p:cNvPr>
          <p:cNvSpPr>
            <a:spLocks noGrp="1"/>
          </p:cNvSpPr>
          <p:nvPr>
            <p:ph type="title"/>
          </p:nvPr>
        </p:nvSpPr>
        <p:spPr/>
        <p:txBody>
          <a:bodyPr/>
          <a:lstStyle/>
          <a:p>
            <a:r>
              <a:rPr lang="en-GB" sz="2700" b="1" dirty="0"/>
              <a:t>References</a:t>
            </a:r>
          </a:p>
        </p:txBody>
      </p:sp>
      <p:sp>
        <p:nvSpPr>
          <p:cNvPr id="3" name="Content Placeholder 2">
            <a:extLst>
              <a:ext uri="{FF2B5EF4-FFF2-40B4-BE49-F238E27FC236}">
                <a16:creationId xmlns:a16="http://schemas.microsoft.com/office/drawing/2014/main" id="{D502A6D7-227D-AF69-791D-64885C01AE6B}"/>
              </a:ext>
            </a:extLst>
          </p:cNvPr>
          <p:cNvSpPr>
            <a:spLocks noGrp="1"/>
          </p:cNvSpPr>
          <p:nvPr>
            <p:ph idx="1"/>
          </p:nvPr>
        </p:nvSpPr>
        <p:spPr/>
        <p:txBody>
          <a:bodyPr/>
          <a:lstStyle/>
          <a:p>
            <a:r>
              <a:rPr lang="en-GB" dirty="0"/>
              <a:t>Robbins, S. P., Coulter, M. A., &amp; </a:t>
            </a:r>
            <a:r>
              <a:rPr lang="en-GB" dirty="0" err="1"/>
              <a:t>DeCenzo</a:t>
            </a:r>
            <a:r>
              <a:rPr lang="en-GB" dirty="0"/>
              <a:t>, D. A. (2019). Fundamentals of Management (11th ed.). Pearson.</a:t>
            </a:r>
          </a:p>
        </p:txBody>
      </p:sp>
      <p:sp>
        <p:nvSpPr>
          <p:cNvPr id="4" name="Date Placeholder 3">
            <a:extLst>
              <a:ext uri="{FF2B5EF4-FFF2-40B4-BE49-F238E27FC236}">
                <a16:creationId xmlns:a16="http://schemas.microsoft.com/office/drawing/2014/main" id="{D8BE93B1-F7F3-19EC-4B8C-C85F525D73BF}"/>
              </a:ext>
            </a:extLst>
          </p:cNvPr>
          <p:cNvSpPr>
            <a:spLocks noGrp="1"/>
          </p:cNvSpPr>
          <p:nvPr>
            <p:ph type="dt" sz="half" idx="11"/>
          </p:nvPr>
        </p:nvSpPr>
        <p:spPr/>
        <p:txBody>
          <a:bodyPr/>
          <a:lstStyle/>
          <a:p>
            <a:pPr>
              <a:defRPr/>
            </a:pPr>
            <a:fld id="{301DCDC9-CC7F-9447-ADE5-F0EBE9E5DB25}" type="datetime1">
              <a:rPr lang="en-US" smtClean="0"/>
              <a:t>11/20/24</a:t>
            </a:fld>
            <a:endParaRPr lang="en-US" dirty="0"/>
          </a:p>
        </p:txBody>
      </p:sp>
      <p:sp>
        <p:nvSpPr>
          <p:cNvPr id="5" name="Slide Number Placeholder 4">
            <a:extLst>
              <a:ext uri="{FF2B5EF4-FFF2-40B4-BE49-F238E27FC236}">
                <a16:creationId xmlns:a16="http://schemas.microsoft.com/office/drawing/2014/main" id="{DEA3882F-A1ED-3B86-8273-427DDA6AE43B}"/>
              </a:ext>
            </a:extLst>
          </p:cNvPr>
          <p:cNvSpPr>
            <a:spLocks noGrp="1"/>
          </p:cNvSpPr>
          <p:nvPr>
            <p:ph type="sldNum" sz="quarter" idx="12"/>
          </p:nvPr>
        </p:nvSpPr>
        <p:spPr/>
        <p:txBody>
          <a:bodyPr/>
          <a:lstStyle/>
          <a:p>
            <a:pPr>
              <a:defRPr/>
            </a:pPr>
            <a:fld id="{32FE58B1-61DC-B446-BC70-CC051FC0ADA1}" type="slidenum">
              <a:rPr lang="en-US" altLang="en-US" smtClean="0"/>
              <a:pPr>
                <a:defRPr/>
              </a:pPr>
              <a:t>15</a:t>
            </a:fld>
            <a:endParaRPr lang="en-US" altLang="en-US"/>
          </a:p>
        </p:txBody>
      </p:sp>
    </p:spTree>
    <p:extLst>
      <p:ext uri="{BB962C8B-B14F-4D97-AF65-F5344CB8AC3E}">
        <p14:creationId xmlns:p14="http://schemas.microsoft.com/office/powerpoint/2010/main" val="36658895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Props1.xml><?xml version="1.0" encoding="utf-8"?>
<ds:datastoreItem xmlns:ds="http://schemas.openxmlformats.org/officeDocument/2006/customXml" ds:itemID="{60B4ED03-3D85-44DE-8DF3-2B6ED82B8DA1}">
  <ds:schemaRefs>
    <ds:schemaRef ds:uri="http://schemas.microsoft.com/sharepoint/v3/contenttype/forms"/>
  </ds:schemaRefs>
</ds:datastoreItem>
</file>

<file path=customXml/itemProps2.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PPT template</Template>
  <TotalTime>768</TotalTime>
  <Words>1583</Words>
  <Application>Microsoft Macintosh PowerPoint</Application>
  <PresentationFormat>On-screen Show (4:3)</PresentationFormat>
  <Paragraphs>160</Paragraphs>
  <Slides>15</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Malgun Gothic</vt:lpstr>
      <vt:lpstr>MS PGothic</vt:lpstr>
      <vt:lpstr>MS PGothic</vt:lpstr>
      <vt:lpstr>Arial</vt:lpstr>
      <vt:lpstr>Myriad Pro</vt:lpstr>
      <vt:lpstr>Ubuntu</vt:lpstr>
      <vt:lpstr>Verdana</vt:lpstr>
      <vt:lpstr>20140311PresentationUWTSDTemplate</vt:lpstr>
      <vt:lpstr>LCBB6003 Leadership and management, theory and practice  </vt:lpstr>
      <vt:lpstr>Fundamentals of Management</vt:lpstr>
      <vt:lpstr>Learning Objectives</vt:lpstr>
      <vt:lpstr>Creativity and Innovation</vt:lpstr>
      <vt:lpstr>Encouraging Innovation</vt:lpstr>
      <vt:lpstr>Innovation Strategy of the Four main Types of Innovation</vt:lpstr>
      <vt:lpstr>Examples</vt:lpstr>
      <vt:lpstr>Management and Innovation</vt:lpstr>
      <vt:lpstr>Managing Disruptive Innovation</vt:lpstr>
      <vt:lpstr>Examples of Past Disruptive Innovations (1 of 2)</vt:lpstr>
      <vt:lpstr>Examples of Past Disruptive Innovations (2 of 2)</vt:lpstr>
      <vt:lpstr>Why Is Disruptive Innovation Important?</vt:lpstr>
      <vt:lpstr>Advice In A Disruptive World</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78</cp:revision>
  <cp:lastPrinted>1601-01-01T00:00:00Z</cp:lastPrinted>
  <dcterms:created xsi:type="dcterms:W3CDTF">2002-10-07T19:43:58Z</dcterms:created>
  <dcterms:modified xsi:type="dcterms:W3CDTF">2024-11-20T13:06:45Z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